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</p:sldMasterIdLst>
  <p:notesMasterIdLst>
    <p:notesMasterId r:id="rId22"/>
  </p:notesMasterIdLst>
  <p:sldIdLst>
    <p:sldId id="256" r:id="rId3"/>
    <p:sldId id="272" r:id="rId4"/>
    <p:sldId id="268" r:id="rId5"/>
    <p:sldId id="259" r:id="rId6"/>
    <p:sldId id="269" r:id="rId7"/>
    <p:sldId id="271" r:id="rId8"/>
    <p:sldId id="262" r:id="rId9"/>
    <p:sldId id="263" r:id="rId10"/>
    <p:sldId id="264" r:id="rId11"/>
    <p:sldId id="257" r:id="rId12"/>
    <p:sldId id="265" r:id="rId13"/>
    <p:sldId id="267" r:id="rId14"/>
    <p:sldId id="258" r:id="rId15"/>
    <p:sldId id="275" r:id="rId16"/>
    <p:sldId id="274" r:id="rId17"/>
    <p:sldId id="276" r:id="rId18"/>
    <p:sldId id="277" r:id="rId19"/>
    <p:sldId id="270" r:id="rId20"/>
    <p:sldId id="273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C3EC0-D941-4BA3-8F38-AE5AD4D0444D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32AA-195D-41DE-AE1D-CE2947F66E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03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7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4A9E-87E2-459E-B75B-6320EF8C6F6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F64-8F56-4486-8030-D3C971940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895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7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21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564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844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9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33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4A9E-87E2-459E-B75B-6320EF8C6F6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F64-8F56-4486-8030-D3C97194041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14282" cy="91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灯片编号占位符 11"/>
          <p:cNvSpPr txBox="1">
            <a:spLocks/>
          </p:cNvSpPr>
          <p:nvPr/>
        </p:nvSpPr>
        <p:spPr>
          <a:xfrm>
            <a:off x="6907088" y="634179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2AF9FB-AF67-4B7F-BAD3-9A99A378B153}" type="slidenum">
              <a:rPr lang="zh-CN" altLang="en-US" smtClean="0">
                <a:solidFill>
                  <a:schemeClr val="tx1"/>
                </a:solidFill>
              </a:rPr>
              <a:pPr/>
              <a:t>‹#›</a:t>
            </a:fld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9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4A9E-87E2-459E-B75B-6320EF8C6F6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F64-8F56-4486-8030-D3C971940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51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4A9E-87E2-459E-B75B-6320EF8C6F6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F64-8F56-4486-8030-D3C971940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2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4A9E-87E2-459E-B75B-6320EF8C6F6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F64-8F56-4486-8030-D3C971940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7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104504"/>
            <a:ext cx="5078772" cy="410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4226340"/>
            <a:ext cx="9144000" cy="262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143000" y="5051012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dirty="0">
                <a:solidFill>
                  <a:schemeClr val="bg1"/>
                </a:solidFill>
              </a:rPr>
              <a:t>高能同步辐射光源验证装置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1800" dirty="0">
                <a:solidFill>
                  <a:schemeClr val="bg1"/>
                </a:solidFill>
              </a:rPr>
              <a:t>中国科学院 </a:t>
            </a:r>
            <a:r>
              <a:rPr lang="en-US" altLang="zh-CN" sz="1800" dirty="0">
                <a:solidFill>
                  <a:schemeClr val="bg1"/>
                </a:solidFill>
              </a:rPr>
              <a:t>· </a:t>
            </a:r>
            <a:r>
              <a:rPr lang="zh-CN" altLang="en-US" sz="1800" dirty="0">
                <a:solidFill>
                  <a:schemeClr val="bg1"/>
                </a:solidFill>
              </a:rPr>
              <a:t>高能物理研究所</a:t>
            </a:r>
          </a:p>
        </p:txBody>
      </p:sp>
    </p:spTree>
    <p:extLst>
      <p:ext uri="{BB962C8B-B14F-4D97-AF65-F5344CB8AC3E}">
        <p14:creationId xmlns:p14="http://schemas.microsoft.com/office/powerpoint/2010/main" val="116482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311898"/>
            <a:ext cx="9144000" cy="5424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9417"/>
            <a:ext cx="7886700" cy="49148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657" y="0"/>
            <a:ext cx="7886700" cy="8024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>
          <a:xfrm>
            <a:off x="7107837" y="6395540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altLang="zh-CN" sz="1400" dirty="0"/>
              <a:t>2016/10/31</a:t>
            </a:r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>
          <a:xfrm>
            <a:off x="-1646" y="6395540"/>
            <a:ext cx="30861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High Energy Photon Source Test Facility</a:t>
            </a:r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2774215" y="6395540"/>
            <a:ext cx="20574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F52AF9FB-AF67-4B7F-BAD3-9A99A378B1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0" y="-6"/>
            <a:ext cx="145314" cy="70517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554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6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F9FB-AF67-4B7F-BAD3-9A99A378B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74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A4A9E-87E2-459E-B75B-6320EF8C6F61}" type="datetimeFigureOut">
              <a:rPr lang="zh-CN" altLang="en-US" smtClean="0"/>
              <a:t>2018/12/26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ADF64-8F56-4486-8030-D3C971940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81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2016/10/31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AF9FB-AF67-4B7F-BAD3-9A99A378B1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331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CEPC</a:t>
            </a:r>
            <a:r>
              <a:rPr lang="zh-CN" altLang="en-US" sz="4000" dirty="0"/>
              <a:t>项目</a:t>
            </a:r>
            <a:r>
              <a:rPr lang="zh-CN" altLang="en-US" sz="4000" dirty="0" smtClean="0"/>
              <a:t>组</a:t>
            </a:r>
            <a:r>
              <a:rPr lang="en-US" altLang="zh-CN" sz="4000" dirty="0" smtClean="0"/>
              <a:t>TDR</a:t>
            </a:r>
            <a:r>
              <a:rPr lang="zh-CN" altLang="en-US" sz="4000" dirty="0"/>
              <a:t>讨论会及所创新基金</a:t>
            </a:r>
            <a:r>
              <a:rPr lang="zh-CN" altLang="en-US" sz="4000" dirty="0" smtClean="0"/>
              <a:t>总结汇报会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>-</a:t>
            </a:r>
            <a:r>
              <a:rPr lang="zh-CN" altLang="en-US" sz="4000" dirty="0" smtClean="0"/>
              <a:t>直线注入器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11580" y="4112578"/>
            <a:ext cx="6858000" cy="1655762"/>
          </a:xfrm>
        </p:spPr>
        <p:txBody>
          <a:bodyPr/>
          <a:lstStyle/>
          <a:p>
            <a:r>
              <a:rPr lang="zh-CN" altLang="en-US" dirty="0" smtClean="0"/>
              <a:t>张敬如</a:t>
            </a:r>
            <a:endParaRPr lang="en-US" altLang="zh-CN" dirty="0" smtClean="0"/>
          </a:p>
          <a:p>
            <a:r>
              <a:rPr lang="en-US" altLang="zh-CN" dirty="0" smtClean="0"/>
              <a:t>2018.12.26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98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"/>
    </mc:Choice>
    <mc:Fallback xmlns="">
      <p:transition spd="slow" advTm="114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243840" y="1170304"/>
            <a:ext cx="4122420" cy="3264536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00000"/>
              </a:lnSpc>
            </a:pPr>
            <a:r>
              <a:rPr lang="en-US" altLang="zh-CN" dirty="0"/>
              <a:t>S-band accelerating structure design</a:t>
            </a:r>
          </a:p>
          <a:p>
            <a:pPr marL="400050" lvl="2"/>
            <a:r>
              <a:rPr lang="en-US" altLang="zh-CN" dirty="0"/>
              <a:t>Mechanical design</a:t>
            </a:r>
          </a:p>
          <a:p>
            <a:pPr marL="400050" lvl="2" algn="just"/>
            <a:r>
              <a:rPr lang="en-US" altLang="zh-CN" dirty="0" smtClean="0"/>
              <a:t>High </a:t>
            </a:r>
            <a:r>
              <a:rPr lang="en-US" altLang="zh-CN" dirty="0"/>
              <a:t>power test bench</a:t>
            </a:r>
          </a:p>
          <a:p>
            <a:pPr marL="457200" lvl="3" algn="just"/>
            <a:r>
              <a:rPr lang="en-US" altLang="zh-CN" dirty="0"/>
              <a:t>The power source is available at </a:t>
            </a:r>
            <a:r>
              <a:rPr lang="en-US" altLang="zh-CN" dirty="0" smtClean="0"/>
              <a:t>IHEP</a:t>
            </a:r>
            <a:endParaRPr lang="en-US" altLang="zh-CN" dirty="0"/>
          </a:p>
          <a:p>
            <a:pPr marL="457200" lvl="3" algn="just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/>
              <a:t>high power test will begin </a:t>
            </a:r>
            <a:r>
              <a:rPr lang="en-US" altLang="zh-CN" dirty="0" smtClean="0"/>
              <a:t>recently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1" y="4356379"/>
            <a:ext cx="3117122" cy="17320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20" y="1747794"/>
            <a:ext cx="1969890" cy="1344217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0" y="4306037"/>
            <a:ext cx="2539020" cy="1904264"/>
          </a:xfrm>
          <a:prstGeom prst="rect">
            <a:avLst/>
          </a:prstGeom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325" y="3093720"/>
            <a:ext cx="1968847" cy="12039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71" y="4297680"/>
            <a:ext cx="3086701" cy="19126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718" y="1743208"/>
            <a:ext cx="2550354" cy="2562092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16434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8"/>
    </mc:Choice>
    <mc:Fallback xmlns="">
      <p:transition spd="slow" advTm="1956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70816" y="1159441"/>
            <a:ext cx="3963710" cy="4804867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altLang="zh-CN" dirty="0"/>
              <a:t>Big hole accelerating </a:t>
            </a:r>
            <a:r>
              <a:rPr lang="en-US" altLang="zh-CN" dirty="0" smtClean="0"/>
              <a:t>structure</a:t>
            </a:r>
          </a:p>
          <a:p>
            <a:pPr lvl="1"/>
            <a:r>
              <a:rPr lang="en-US" altLang="zh-CN" sz="1800" dirty="0" smtClean="0"/>
              <a:t>Constant impedance</a:t>
            </a:r>
          </a:p>
          <a:p>
            <a:pPr lvl="1"/>
            <a:r>
              <a:rPr lang="en-US" altLang="zh-CN" sz="1800" dirty="0"/>
              <a:t>Processing technology </a:t>
            </a:r>
            <a:r>
              <a:rPr lang="en-US" altLang="zh-CN" sz="1800" dirty="0" smtClean="0"/>
              <a:t>is similar as the regular 3m long accelerating structure</a:t>
            </a:r>
          </a:p>
          <a:p>
            <a:pPr lvl="1"/>
            <a:r>
              <a:rPr lang="en-US" altLang="zh-CN" sz="1800" dirty="0" smtClean="0"/>
              <a:t>Preliminary design parameters </a:t>
            </a:r>
            <a:endParaRPr lang="en-US" altLang="zh-CN" sz="18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586990" y="1281659"/>
          <a:ext cx="4452465" cy="4250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3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91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97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7436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Parameters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frequency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2860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MHz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 </a:t>
                      </a: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0.1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baseline="30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GB" sz="16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cells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 +2 coupler cells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length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 advance per cell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/3 - mode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length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34.966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Disk thickness (t)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Iris diameter (2a)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diameter (2b)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89.475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Shunt impedance (r0)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60.8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 factor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15448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 velocity  (vg/c)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0.019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Filling time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336</a:t>
                      </a:r>
                      <a:endParaRPr lang="zh-CN" sz="16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ns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3349"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Attenuation factor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0.195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1874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6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Neper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98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0" y="4506782"/>
            <a:ext cx="3789707" cy="9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24682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0"/>
    </mc:Choice>
    <mc:Fallback xmlns="">
      <p:transition spd="slow" advTm="1476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70816" y="1159441"/>
            <a:ext cx="4345957" cy="2910389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/>
              <a:t>Pulse </a:t>
            </a:r>
            <a:r>
              <a:rPr lang="en-US" altLang="zh-CN" dirty="0" smtClean="0"/>
              <a:t>compressor</a:t>
            </a:r>
          </a:p>
          <a:p>
            <a:pPr lvl="1"/>
            <a:r>
              <a:rPr lang="en-US" altLang="zh-CN" dirty="0" smtClean="0"/>
              <a:t>According </a:t>
            </a:r>
            <a:r>
              <a:rPr lang="en-US" altLang="zh-CN" dirty="0"/>
              <a:t>to the performance of the accelerating tube, </a:t>
            </a:r>
            <a:r>
              <a:rPr lang="en-US" altLang="zh-CN" dirty="0" smtClean="0"/>
              <a:t>determine </a:t>
            </a:r>
            <a:r>
              <a:rPr lang="en-US" altLang="zh-CN" dirty="0"/>
              <a:t>the parameters of the </a:t>
            </a:r>
            <a:r>
              <a:rPr lang="en-US" altLang="zh-CN" dirty="0" smtClean="0"/>
              <a:t>pulse compressor</a:t>
            </a:r>
          </a:p>
          <a:p>
            <a:pPr lvl="1"/>
            <a:r>
              <a:rPr lang="en-US" altLang="zh-CN" dirty="0" smtClean="0"/>
              <a:t>The spherical cavity is a new type of design in </a:t>
            </a:r>
            <a:r>
              <a:rPr lang="en-US" altLang="zh-CN" dirty="0"/>
              <a:t>recent years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Advantages: </a:t>
            </a:r>
          </a:p>
          <a:p>
            <a:pPr lvl="2"/>
            <a:r>
              <a:rPr lang="en-US" altLang="zh-CN" dirty="0" smtClean="0"/>
              <a:t>Low </a:t>
            </a:r>
            <a:r>
              <a:rPr lang="en-US" altLang="zh-CN" dirty="0"/>
              <a:t>temperature stability requirements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Almost no radiation</a:t>
            </a:r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021705" y="3435010"/>
          <a:ext cx="3507699" cy="2890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775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0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frequency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2860MHz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VSWR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1.1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altLang="zh-CN" sz="16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 range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≥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±500kHz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Peak power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≥80MW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Repetition</a:t>
                      </a:r>
                      <a:r>
                        <a:rPr lang="en-US" altLang="zh-CN" sz="16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 frequency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100Hz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en-US" altLang="zh-CN" sz="16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 length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~4µs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Output</a:t>
                      </a:r>
                      <a:r>
                        <a:rPr lang="en-US" altLang="zh-CN" sz="16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 pulse length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~0.8µs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Work</a:t>
                      </a:r>
                      <a:r>
                        <a:rPr lang="en-US" altLang="zh-CN" sz="16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 temperature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30±0.1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6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itchFamily="34" charset="-122"/>
                          <a:cs typeface="Times New Roman" panose="02020603050405020304" pitchFamily="18" charset="0"/>
                        </a:rPr>
                        <a:t>Vacuum leakage rate 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≤ 2×10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-10 </a:t>
                      </a: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Torr.L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/Sec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图片 6" descr="E:\球形腔能量倍增器第三次测试（2017.9.15）\2017.9.15测试照片\测试连接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82" y="4012833"/>
            <a:ext cx="3172077" cy="238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021731" y="6017514"/>
            <a:ext cx="1688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Spherical </a:t>
            </a:r>
            <a:r>
              <a:rPr lang="en-US" altLang="zh-CN" dirty="0">
                <a:solidFill>
                  <a:schemeClr val="bg1"/>
                </a:solidFill>
              </a:rPr>
              <a:t>cavity 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147614" y="1267702"/>
            <a:ext cx="2789677" cy="2045123"/>
            <a:chOff x="755497" y="1717408"/>
            <a:chExt cx="3066996" cy="2306802"/>
          </a:xfrm>
        </p:grpSpPr>
        <p:pic>
          <p:nvPicPr>
            <p:cNvPr id="4" name="Picture 2" descr="E:\Rearch\Acc study record\Test report\测试照片\清华SLED照片\P40522-09305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3" t="3987" r="3931" b="7315"/>
            <a:stretch/>
          </p:blipFill>
          <p:spPr bwMode="auto">
            <a:xfrm>
              <a:off x="755497" y="1717408"/>
              <a:ext cx="3066996" cy="2306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1618938" y="2345961"/>
              <a:ext cx="1319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Two cavities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16918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9"/>
    </mc:Choice>
    <mc:Fallback xmlns="">
      <p:transition spd="slow" advTm="1544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347086"/>
              </p:ext>
            </p:extLst>
          </p:nvPr>
        </p:nvGraphicFramePr>
        <p:xfrm>
          <a:off x="597570" y="1869233"/>
          <a:ext cx="4395528" cy="4562849"/>
        </p:xfrm>
        <a:graphic>
          <a:graphicData uri="http://schemas.openxmlformats.org/drawingml/2006/table">
            <a:tbl>
              <a:tblPr/>
              <a:tblGrid>
                <a:gridCol w="2181061">
                  <a:extLst>
                    <a:ext uri="{9D8B030D-6E8A-4147-A177-3AD203B41FA5}">
                      <a16:colId xmlns="" xmlns:a16="http://schemas.microsoft.com/office/drawing/2014/main" val="1362802618"/>
                    </a:ext>
                  </a:extLst>
                </a:gridCol>
                <a:gridCol w="1004901">
                  <a:extLst>
                    <a:ext uri="{9D8B030D-6E8A-4147-A177-3AD203B41FA5}">
                      <a16:colId xmlns="" xmlns:a16="http://schemas.microsoft.com/office/drawing/2014/main" val="433638623"/>
                    </a:ext>
                  </a:extLst>
                </a:gridCol>
                <a:gridCol w="1209566">
                  <a:extLst>
                    <a:ext uri="{9D8B030D-6E8A-4147-A177-3AD203B41FA5}">
                      <a16:colId xmlns="" xmlns:a16="http://schemas.microsoft.com/office/drawing/2014/main" val="3522656195"/>
                    </a:ext>
                  </a:extLst>
                </a:gridCol>
              </a:tblGrid>
              <a:tr h="228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DR </a:t>
                      </a:r>
                      <a:r>
                        <a:rPr lang="en-GB" sz="1600" dirty="0" smtClean="0">
                          <a:effectLst/>
                        </a:rPr>
                        <a:t>V2.0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Unit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Value</a:t>
                      </a:r>
                      <a:endParaRPr lang="zh-CN" sz="1600" b="1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7921284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Energy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effectLst/>
                        </a:rPr>
                        <a:t>GeV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1.1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5302843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Circumference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 smtClean="0"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75.4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517506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Storage time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 err="1" smtClean="0"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ms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20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0321772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Bending radius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M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3.565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5846891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Dipole strength B</a:t>
                      </a:r>
                      <a:r>
                        <a:rPr lang="en-GB" sz="1600" baseline="-25000">
                          <a:effectLst/>
                        </a:rPr>
                        <a:t>0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T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1.03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6749466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</a:t>
                      </a:r>
                      <a:r>
                        <a:rPr lang="en-GB" sz="1600" baseline="-25000" dirty="0">
                          <a:effectLst/>
                        </a:rPr>
                        <a:t>0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err="1">
                          <a:effectLst/>
                        </a:rPr>
                        <a:t>keV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36.3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0057731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Damping time x/y/z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err="1">
                          <a:effectLst/>
                        </a:rPr>
                        <a:t>m</a:t>
                      </a:r>
                      <a:r>
                        <a:rPr lang="en-US" sz="1600" kern="1200" dirty="0" err="1" smtClean="0">
                          <a:effectLst/>
                        </a:rPr>
                        <a:t>s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 smtClean="0">
                          <a:effectLst/>
                        </a:rPr>
                        <a:t>15.2/15.2/7.6</a:t>
                      </a:r>
                      <a:r>
                        <a:rPr lang="en-US" sz="1600" kern="1200" dirty="0" smtClean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5506390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600" baseline="-25000">
                          <a:effectLst/>
                        </a:rPr>
                        <a:t>0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%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0.0</a:t>
                      </a:r>
                      <a:r>
                        <a:rPr lang="en-US" altLang="zh-CN" sz="1600" kern="1200" dirty="0" smtClean="0">
                          <a:effectLst/>
                        </a:rPr>
                        <a:t>5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8386979"/>
                  </a:ext>
                </a:extLst>
              </a:tr>
              <a:tr h="308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 dirty="0">
                          <a:effectLst/>
                        </a:rPr>
                        <a:t>0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err="1">
                          <a:effectLst/>
                        </a:rPr>
                        <a:t>mm.mrad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376.7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9018181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altLang="zh-CN" sz="1600" dirty="0" smtClean="0">
                          <a:effectLst/>
                          <a:latin typeface="+mn-lt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altLang="zh-CN" sz="1600" baseline="-25000" dirty="0" smtClean="0">
                          <a:effectLst/>
                          <a:latin typeface="+mn-lt"/>
                        </a:rPr>
                        <a:t>z</a:t>
                      </a:r>
                      <a:r>
                        <a:rPr lang="zh-CN" altLang="en-US" sz="1600" baseline="-25000" dirty="0" smtClean="0">
                          <a:effectLst/>
                          <a:latin typeface="+mn-lt"/>
                        </a:rPr>
                        <a:t>，</a:t>
                      </a:r>
                      <a:r>
                        <a:rPr lang="en-US" altLang="zh-CN" sz="1600" baseline="-25000" dirty="0" err="1" smtClean="0">
                          <a:effectLst/>
                          <a:latin typeface="+mn-lt"/>
                        </a:rPr>
                        <a:t>inj</a:t>
                      </a:r>
                      <a:endParaRPr lang="zh-CN" sz="1600" dirty="0">
                        <a:effectLst/>
                        <a:latin typeface="+mn-lt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mm</a:t>
                      </a:r>
                      <a:endParaRPr lang="zh-CN" sz="16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5.0</a:t>
                      </a:r>
                      <a:endParaRPr lang="zh-CN" sz="16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Nature </a:t>
                      </a:r>
                      <a:r>
                        <a:rPr lang="en-GB" sz="1600" dirty="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600" baseline="-25000" dirty="0">
                          <a:effectLst/>
                        </a:rPr>
                        <a:t>z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mm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7.5 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5975331"/>
                  </a:ext>
                </a:extLst>
              </a:tr>
              <a:tr h="253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 dirty="0" err="1">
                          <a:effectLst/>
                        </a:rPr>
                        <a:t>inj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effectLst/>
                        </a:rPr>
                        <a:t>mm.mrad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2500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1732492"/>
                  </a:ext>
                </a:extLst>
              </a:tr>
              <a:tr h="255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>
                          <a:effectLst/>
                        </a:rPr>
                        <a:t>ext x/y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effectLst/>
                        </a:rPr>
                        <a:t>mm.mrad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530/180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1384299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600" baseline="-25000">
                          <a:effectLst/>
                        </a:rPr>
                        <a:t>inj </a:t>
                      </a:r>
                      <a:r>
                        <a:rPr lang="en-GB" sz="1600">
                          <a:effectLst/>
                        </a:rPr>
                        <a:t>/</a:t>
                      </a:r>
                      <a:r>
                        <a:rPr lang="en-GB" sz="16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600" baseline="-25000">
                          <a:effectLst/>
                        </a:rPr>
                        <a:t>ext</a:t>
                      </a:r>
                      <a:r>
                        <a:rPr lang="en-GB" sz="1600">
                          <a:effectLst/>
                        </a:rPr>
                        <a:t> 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>
                          <a:effectLst/>
                        </a:rPr>
                        <a:t>%</a:t>
                      </a:r>
                      <a:endParaRPr lang="zh-CN" sz="160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0.</a:t>
                      </a:r>
                      <a:r>
                        <a:rPr lang="en-US" altLang="zh-CN" sz="1600" kern="1200" dirty="0" smtClean="0">
                          <a:effectLst/>
                        </a:rPr>
                        <a:t>2</a:t>
                      </a:r>
                      <a:r>
                        <a:rPr lang="en-US" sz="1600" kern="1200" dirty="0" smtClean="0">
                          <a:effectLst/>
                        </a:rPr>
                        <a:t>/0.0</a:t>
                      </a:r>
                      <a:r>
                        <a:rPr lang="en-US" altLang="zh-CN" sz="1600" kern="1200" dirty="0" smtClean="0">
                          <a:effectLst/>
                        </a:rPr>
                        <a:t>5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09080947"/>
                  </a:ext>
                </a:extLst>
              </a:tr>
              <a:tr h="251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Energy acceptance by RF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%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effectLst/>
                        </a:rPr>
                        <a:t>1.0</a:t>
                      </a:r>
                      <a:endParaRPr lang="zh-CN" sz="1600" dirty="0">
                        <a:effectLst/>
                        <a:latin typeface="Times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364768"/>
                  </a:ext>
                </a:extLst>
              </a:tr>
              <a:tr h="228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rgbClr val="FF5050"/>
                          </a:solidFill>
                          <a:effectLst/>
                        </a:rPr>
                        <a:t>f</a:t>
                      </a:r>
                      <a:r>
                        <a:rPr lang="en-GB" sz="1600" baseline="-25000" dirty="0" err="1">
                          <a:solidFill>
                            <a:srgbClr val="FF5050"/>
                          </a:solidFill>
                          <a:effectLst/>
                        </a:rPr>
                        <a:t>RF</a:t>
                      </a:r>
                      <a:r>
                        <a:rPr lang="en-GB" sz="1600" dirty="0">
                          <a:solidFill>
                            <a:srgbClr val="FF5050"/>
                          </a:solidFill>
                          <a:effectLst/>
                        </a:rPr>
                        <a:t> </a:t>
                      </a:r>
                      <a:endParaRPr lang="zh-CN" sz="1600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5050"/>
                          </a:solidFill>
                          <a:effectLst/>
                        </a:rPr>
                        <a:t>MHz</a:t>
                      </a:r>
                      <a:endParaRPr lang="zh-CN" sz="1600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5050"/>
                          </a:solidFill>
                          <a:effectLst/>
                        </a:rPr>
                        <a:t>650</a:t>
                      </a:r>
                      <a:endParaRPr lang="zh-CN" sz="1600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8579919"/>
                  </a:ext>
                </a:extLst>
              </a:tr>
              <a:tr h="228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5050"/>
                          </a:solidFill>
                          <a:effectLst/>
                        </a:rPr>
                        <a:t>V</a:t>
                      </a:r>
                      <a:r>
                        <a:rPr lang="en-GB" sz="1600" baseline="-25000" dirty="0">
                          <a:solidFill>
                            <a:srgbClr val="FF5050"/>
                          </a:solidFill>
                          <a:effectLst/>
                        </a:rPr>
                        <a:t>RF</a:t>
                      </a:r>
                      <a:r>
                        <a:rPr lang="en-GB" sz="1600" dirty="0">
                          <a:solidFill>
                            <a:srgbClr val="FF5050"/>
                          </a:solidFill>
                          <a:effectLst/>
                        </a:rPr>
                        <a:t> </a:t>
                      </a:r>
                      <a:endParaRPr lang="zh-CN" sz="1600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5050"/>
                          </a:solidFill>
                          <a:effectLst/>
                        </a:rPr>
                        <a:t>MV</a:t>
                      </a:r>
                      <a:endParaRPr lang="zh-CN" sz="1600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rgbClr val="FF5050"/>
                          </a:solidFill>
                          <a:effectLst/>
                        </a:rPr>
                        <a:t>2.0</a:t>
                      </a:r>
                      <a:endParaRPr lang="zh-CN" sz="1600" dirty="0">
                        <a:solidFill>
                          <a:srgbClr val="FF505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82666"/>
                  </a:ext>
                </a:extLst>
              </a:tr>
            </a:tbl>
          </a:graphicData>
        </a:graphic>
      </p:graphicFrame>
      <p:pic>
        <p:nvPicPr>
          <p:cNvPr id="5" name="图片 4" descr="F:\office\文章\Linac18\DR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80" y="2392680"/>
            <a:ext cx="3429000" cy="27889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7475816" y="1761293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D, Wang</a:t>
            </a:r>
            <a:endParaRPr lang="zh-CN" altLang="en-US" dirty="0"/>
          </a:p>
        </p:txBody>
      </p:sp>
      <p:sp>
        <p:nvSpPr>
          <p:cNvPr id="8" name="内容占位符 1"/>
          <p:cNvSpPr>
            <a:spLocks noGrp="1"/>
          </p:cNvSpPr>
          <p:nvPr>
            <p:ph idx="1"/>
          </p:nvPr>
        </p:nvSpPr>
        <p:spPr>
          <a:xfrm>
            <a:off x="570816" y="1159441"/>
            <a:ext cx="4345957" cy="291038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Damping ring</a:t>
            </a:r>
          </a:p>
        </p:txBody>
      </p:sp>
      <p:sp>
        <p:nvSpPr>
          <p:cNvPr id="9" name="标题 9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16482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4"/>
    </mc:Choice>
    <mc:Fallback xmlns="">
      <p:transition spd="slow" advTm="1046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84784"/>
            <a:ext cx="3754760" cy="2514655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dirty="0" smtClean="0"/>
              <a:t>Frequency: </a:t>
            </a:r>
            <a:r>
              <a:rPr lang="en-US" altLang="zh-CN" sz="2000" dirty="0" smtClean="0">
                <a:solidFill>
                  <a:srgbClr val="FF0000"/>
                </a:solidFill>
              </a:rPr>
              <a:t>499.7MHz</a:t>
            </a:r>
          </a:p>
          <a:p>
            <a:pPr lvl="1"/>
            <a:r>
              <a:rPr lang="en-US" altLang="zh-CN" sz="2000" dirty="0" smtClean="0"/>
              <a:t>Accelerating voltage: </a:t>
            </a:r>
            <a:r>
              <a:rPr lang="en-US" altLang="zh-CN" sz="2000" dirty="0">
                <a:solidFill>
                  <a:srgbClr val="FF0000"/>
                </a:solidFill>
              </a:rPr>
              <a:t>1.09MV</a:t>
            </a:r>
          </a:p>
          <a:p>
            <a:pPr lvl="1"/>
            <a:r>
              <a:rPr lang="en-US" altLang="zh-CN" sz="2000" dirty="0" smtClean="0"/>
              <a:t>Accelerating gradient: </a:t>
            </a:r>
            <a:r>
              <a:rPr lang="en-US" altLang="zh-CN" sz="2000" dirty="0">
                <a:solidFill>
                  <a:srgbClr val="FF0000"/>
                </a:solidFill>
              </a:rPr>
              <a:t>0.73MV/m</a:t>
            </a:r>
          </a:p>
          <a:p>
            <a:pPr lvl="1"/>
            <a:r>
              <a:rPr lang="en-US" altLang="zh-CN" sz="2000" dirty="0" smtClean="0"/>
              <a:t>Length: </a:t>
            </a:r>
            <a:r>
              <a:rPr lang="en-US" altLang="zh-CN" sz="2000" dirty="0">
                <a:solidFill>
                  <a:srgbClr val="FF0000"/>
                </a:solidFill>
              </a:rPr>
              <a:t>1800mm</a:t>
            </a:r>
          </a:p>
          <a:p>
            <a:pPr lvl="1"/>
            <a:r>
              <a:rPr lang="en-US" altLang="zh-CN" sz="2000" dirty="0" smtClean="0"/>
              <a:t>Without HOM damper</a:t>
            </a:r>
            <a:endParaRPr lang="zh-CN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7387"/>
            <a:ext cx="449015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26" y="3645024"/>
            <a:ext cx="3948454" cy="2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76" y="1657400"/>
            <a:ext cx="4635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11560" y="613017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DatenblattVers.2.0,500MHz,5-cellCavity HERA-Type, 2010</a:t>
            </a:r>
            <a:endParaRPr lang="zh-CN" altLang="en-US" b="1" dirty="0"/>
          </a:p>
        </p:txBody>
      </p:sp>
      <p:sp>
        <p:nvSpPr>
          <p:cNvPr id="8" name="内容占位符 1"/>
          <p:cNvSpPr txBox="1">
            <a:spLocks/>
          </p:cNvSpPr>
          <p:nvPr/>
        </p:nvSpPr>
        <p:spPr>
          <a:xfrm>
            <a:off x="335280" y="100266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DESY 500MHz, 5-cell cavity</a:t>
            </a:r>
            <a:endParaRPr lang="en-US" altLang="zh-CN" dirty="0" smtClean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需要解决的技术问题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6813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5"/>
    </mc:Choice>
    <mc:Fallback xmlns="">
      <p:transition spd="slow" advTm="1238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9560" y="1588036"/>
            <a:ext cx="3754760" cy="2514655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dirty="0" smtClean="0"/>
              <a:t>Frequency: </a:t>
            </a:r>
            <a:r>
              <a:rPr lang="en-US" altLang="zh-CN" sz="2000" dirty="0" smtClean="0">
                <a:solidFill>
                  <a:srgbClr val="FF0000"/>
                </a:solidFill>
              </a:rPr>
              <a:t>508.9MHz</a:t>
            </a:r>
          </a:p>
          <a:p>
            <a:pPr lvl="1"/>
            <a:r>
              <a:rPr lang="en-US" altLang="zh-CN" sz="2000" dirty="0" smtClean="0"/>
              <a:t>Accelerating voltage: </a:t>
            </a:r>
            <a:r>
              <a:rPr lang="en-US" altLang="zh-CN" sz="2000" dirty="0" smtClean="0">
                <a:solidFill>
                  <a:srgbClr val="FF0000"/>
                </a:solidFill>
              </a:rPr>
              <a:t>2MV(total)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smtClean="0"/>
              <a:t>Accelerating gradient: </a:t>
            </a:r>
            <a:r>
              <a:rPr lang="en-US" altLang="zh-CN" sz="2000" dirty="0" smtClean="0">
                <a:solidFill>
                  <a:srgbClr val="FF0000"/>
                </a:solidFill>
              </a:rPr>
              <a:t>2.7MV/m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smtClean="0"/>
              <a:t>Length: </a:t>
            </a:r>
            <a:r>
              <a:rPr lang="en-US" altLang="zh-CN" sz="2000" dirty="0" smtClean="0">
                <a:solidFill>
                  <a:srgbClr val="FF0000"/>
                </a:solidFill>
              </a:rPr>
              <a:t>1100mm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smtClean="0"/>
              <a:t>With HOM damper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6347207" y="4869160"/>
            <a:ext cx="25122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1. </a:t>
            </a:r>
            <a:r>
              <a:rPr lang="en-US" altLang="zh-CN" sz="1400" dirty="0"/>
              <a:t>RF Cavities for </a:t>
            </a:r>
            <a:r>
              <a:rPr lang="en-US" altLang="zh-CN" sz="1400" dirty="0" err="1"/>
              <a:t>SuperKEKB</a:t>
            </a:r>
            <a:r>
              <a:rPr lang="en-US" altLang="zh-CN" sz="1400" dirty="0"/>
              <a:t> MRs and </a:t>
            </a:r>
            <a:r>
              <a:rPr lang="en-US" altLang="zh-CN" sz="1400" dirty="0" smtClean="0"/>
              <a:t>DR, 2014</a:t>
            </a:r>
          </a:p>
          <a:p>
            <a:r>
              <a:rPr lang="en-US" altLang="zh-CN" sz="1400" dirty="0" smtClean="0"/>
              <a:t>2. </a:t>
            </a:r>
            <a:r>
              <a:rPr lang="en-US" altLang="zh-CN" sz="1400" dirty="0"/>
              <a:t>PHYSICAL REVIEW ACCELERATORS AND BEAMS 19, 102001 (2016)</a:t>
            </a:r>
            <a:r>
              <a:rPr lang="en-US" altLang="zh-CN" sz="1400" dirty="0" smtClean="0"/>
              <a:t> </a:t>
            </a:r>
            <a:endParaRPr lang="zh-CN" alt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67" y="1484784"/>
            <a:ext cx="4478757" cy="308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7" y="4090126"/>
            <a:ext cx="3601631" cy="209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67" y="4592578"/>
            <a:ext cx="1734477" cy="150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内容占位符 1"/>
          <p:cNvSpPr txBox="1">
            <a:spLocks/>
          </p:cNvSpPr>
          <p:nvPr/>
        </p:nvSpPr>
        <p:spPr>
          <a:xfrm>
            <a:off x="205056" y="1136581"/>
            <a:ext cx="7049184" cy="2910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err="1"/>
              <a:t>SuperKEKB</a:t>
            </a:r>
            <a:r>
              <a:rPr lang="en-US" altLang="zh-CN" sz="2400" dirty="0"/>
              <a:t> DR 509MHz RF cavity</a:t>
            </a:r>
            <a:endParaRPr lang="en-US" altLang="zh-CN" sz="2400" dirty="0" smtClean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需要解决的技术问题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27595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0"/>
    </mc:Choice>
    <mc:Fallback xmlns="">
      <p:transition spd="slow" advTm="176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4297680" cy="2514655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Australian synchrotron 500MHz RF cavity</a:t>
            </a:r>
            <a:endParaRPr lang="en-US" altLang="zh-CN" dirty="0" smtClean="0"/>
          </a:p>
          <a:p>
            <a:pPr lvl="1"/>
            <a:r>
              <a:rPr lang="en-US" altLang="zh-CN" sz="2000" dirty="0" smtClean="0"/>
              <a:t>Made by </a:t>
            </a:r>
            <a:r>
              <a:rPr lang="en-US" altLang="zh-CN" sz="2000" dirty="0" smtClean="0">
                <a:solidFill>
                  <a:srgbClr val="FF0000"/>
                </a:solidFill>
              </a:rPr>
              <a:t>Toshiba</a:t>
            </a:r>
          </a:p>
          <a:p>
            <a:pPr lvl="1"/>
            <a:r>
              <a:rPr lang="en-US" altLang="zh-CN" sz="2000" dirty="0" smtClean="0"/>
              <a:t>Frequency: </a:t>
            </a:r>
            <a:r>
              <a:rPr lang="en-US" altLang="zh-CN" sz="2000" dirty="0" smtClean="0">
                <a:solidFill>
                  <a:srgbClr val="FF0000"/>
                </a:solidFill>
              </a:rPr>
              <a:t>499.7MHz</a:t>
            </a:r>
          </a:p>
          <a:p>
            <a:pPr lvl="1"/>
            <a:r>
              <a:rPr lang="en-US" altLang="zh-CN" sz="2000" dirty="0" smtClean="0"/>
              <a:t>Accelerating voltage: </a:t>
            </a:r>
            <a:r>
              <a:rPr lang="en-US" altLang="zh-CN" sz="2000" dirty="0" smtClean="0">
                <a:solidFill>
                  <a:srgbClr val="FF0000"/>
                </a:solidFill>
              </a:rPr>
              <a:t>750kV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smtClean="0"/>
              <a:t>Accelerating gradient: </a:t>
            </a:r>
            <a:r>
              <a:rPr lang="en-US" altLang="zh-CN" sz="2000" dirty="0" smtClean="0">
                <a:solidFill>
                  <a:srgbClr val="FF0000"/>
                </a:solidFill>
              </a:rPr>
              <a:t>0.75MV/m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smtClean="0"/>
              <a:t>Length: </a:t>
            </a:r>
            <a:r>
              <a:rPr lang="en-US" altLang="zh-CN" sz="2000" dirty="0">
                <a:solidFill>
                  <a:srgbClr val="FF0000"/>
                </a:solidFill>
              </a:rPr>
              <a:t>&lt;1m</a:t>
            </a:r>
          </a:p>
          <a:p>
            <a:pPr lvl="1"/>
            <a:r>
              <a:rPr lang="en-US" altLang="zh-CN" sz="2000" dirty="0" smtClean="0"/>
              <a:t>With HOM damper</a:t>
            </a:r>
            <a:endParaRPr lang="zh-CN" alt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68" y="1412776"/>
            <a:ext cx="427355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9289"/>
            <a:ext cx="429895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18" y="3212976"/>
            <a:ext cx="32893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539552" y="6002124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1. </a:t>
            </a:r>
            <a:r>
              <a:rPr lang="en-US" altLang="zh-CN" sz="1400" dirty="0"/>
              <a:t>Nuclear Instruments and Methods in Physics Research A 592 (2008) 224– 229</a:t>
            </a:r>
            <a:r>
              <a:rPr lang="en-US" altLang="zh-CN" sz="1400" dirty="0" smtClean="0"/>
              <a:t> </a:t>
            </a:r>
          </a:p>
          <a:p>
            <a:r>
              <a:rPr lang="en-US" altLang="zh-CN" sz="1400" dirty="0" smtClean="0"/>
              <a:t>2. </a:t>
            </a:r>
            <a:r>
              <a:rPr lang="en-US" altLang="zh-CN" sz="1400" dirty="0"/>
              <a:t>HIGHER ORDER MODE (HOM) DAMPER OF 500MHZ DAMPED </a:t>
            </a:r>
            <a:r>
              <a:rPr lang="en-US" altLang="zh-CN" sz="1400" dirty="0" smtClean="0"/>
              <a:t>CAVITY FOR </a:t>
            </a:r>
            <a:r>
              <a:rPr lang="en-US" altLang="zh-CN" sz="1400" dirty="0"/>
              <a:t>ASP STORAGE </a:t>
            </a:r>
            <a:r>
              <a:rPr lang="en-US" altLang="zh-CN" sz="1400" dirty="0" smtClean="0"/>
              <a:t>RING, </a:t>
            </a:r>
            <a:r>
              <a:rPr lang="en-US" altLang="zh-CN" sz="1400" dirty="0"/>
              <a:t>EPAC </a:t>
            </a:r>
            <a:r>
              <a:rPr lang="en-US" altLang="zh-CN" sz="1400" dirty="0" smtClean="0"/>
              <a:t>2006</a:t>
            </a:r>
            <a:endParaRPr lang="zh-CN" altLang="en-US" sz="1400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需要解决的技术问题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21893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8"/>
    </mc:Choice>
    <mc:Fallback xmlns="">
      <p:transition spd="slow" advTm="864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 dirty="0"/>
              <a:t>需要解决的技术问题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4038600" cy="2514655"/>
          </a:xfrm>
        </p:spPr>
        <p:txBody>
          <a:bodyPr>
            <a:normAutofit fontScale="92500"/>
          </a:bodyPr>
          <a:lstStyle/>
          <a:p>
            <a:r>
              <a:rPr lang="en-US" altLang="zh-CN" sz="2400" dirty="0"/>
              <a:t>SLC DR 714MHz RF cavity</a:t>
            </a:r>
          </a:p>
          <a:p>
            <a:pPr lvl="1"/>
            <a:r>
              <a:rPr lang="en-US" altLang="zh-CN" sz="2000" dirty="0" smtClean="0"/>
              <a:t>2 cell RF cavity</a:t>
            </a:r>
          </a:p>
          <a:p>
            <a:pPr lvl="1"/>
            <a:r>
              <a:rPr lang="en-US" altLang="zh-CN" sz="2000" dirty="0" smtClean="0"/>
              <a:t>Frequency: </a:t>
            </a:r>
            <a:r>
              <a:rPr lang="en-US" altLang="zh-CN" sz="2000" dirty="0" smtClean="0">
                <a:solidFill>
                  <a:srgbClr val="FF0000"/>
                </a:solidFill>
              </a:rPr>
              <a:t>714MHz</a:t>
            </a:r>
          </a:p>
          <a:p>
            <a:pPr lvl="1"/>
            <a:r>
              <a:rPr lang="en-US" altLang="zh-CN" sz="2000" dirty="0" smtClean="0"/>
              <a:t>Accelerating voltage: </a:t>
            </a:r>
            <a:r>
              <a:rPr lang="en-US" altLang="zh-CN" sz="2000" dirty="0" smtClean="0">
                <a:solidFill>
                  <a:srgbClr val="FF0000"/>
                </a:solidFill>
              </a:rPr>
              <a:t>800kV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en-US" altLang="zh-CN" sz="2000" dirty="0" smtClean="0"/>
              <a:t>Number of cavities: </a:t>
            </a:r>
            <a:r>
              <a:rPr lang="en-US" altLang="zh-CN" sz="2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矩形 11"/>
          <p:cNvSpPr/>
          <p:nvPr/>
        </p:nvSpPr>
        <p:spPr>
          <a:xfrm>
            <a:off x="5292080" y="5229200"/>
            <a:ext cx="3371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DAMPING RING RF SYSTEM FOR SLC </a:t>
            </a:r>
            <a:br>
              <a:rPr lang="en-US" altLang="zh-CN" sz="1400" dirty="0"/>
            </a:br>
            <a:r>
              <a:rPr lang="en-US" altLang="zh-CN" sz="1400" dirty="0"/>
              <a:t>IEEE Transactions on Nuclear Science, </a:t>
            </a:r>
            <a:r>
              <a:rPr lang="en-US" altLang="zh-CN" sz="1400" dirty="0" err="1"/>
              <a:t>Vol</a:t>
            </a:r>
            <a:r>
              <a:rPr lang="en-US" altLang="zh-CN" sz="1400" dirty="0"/>
              <a:t>, NS-30, No. 4, August 1983 </a:t>
            </a:r>
            <a:endParaRPr lang="zh-CN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6" y="3710144"/>
            <a:ext cx="4080242" cy="249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76" y="1263055"/>
            <a:ext cx="3312368" cy="330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3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2"/>
    </mc:Choice>
    <mc:Fallback xmlns="">
      <p:transition spd="slow" advTm="847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1287780"/>
            <a:ext cx="7886700" cy="4889183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Time: </a:t>
            </a:r>
            <a:r>
              <a:rPr lang="en-US" altLang="zh-CN" dirty="0" smtClean="0"/>
              <a:t>2019.1-2022.12</a:t>
            </a:r>
          </a:p>
          <a:p>
            <a:pPr lvl="1"/>
            <a:r>
              <a:rPr lang="en-US" altLang="zh-CN" dirty="0" smtClean="0"/>
              <a:t>Accelerating structure</a:t>
            </a:r>
          </a:p>
          <a:p>
            <a:pPr lvl="2"/>
            <a:r>
              <a:rPr lang="en-US" altLang="zh-CN" dirty="0" smtClean="0"/>
              <a:t>Based on the high power test, optimize the accelerating structure continuously</a:t>
            </a:r>
          </a:p>
          <a:p>
            <a:pPr lvl="2"/>
            <a:r>
              <a:rPr lang="en-US" altLang="zh-CN" dirty="0"/>
              <a:t>Complete </a:t>
            </a:r>
            <a:r>
              <a:rPr lang="en-US" altLang="zh-CN" dirty="0" smtClean="0"/>
              <a:t>the TDR</a:t>
            </a:r>
          </a:p>
          <a:p>
            <a:pPr lvl="1">
              <a:lnSpc>
                <a:spcPts val="3000"/>
              </a:lnSpc>
            </a:pPr>
            <a:r>
              <a:rPr lang="en-US" altLang="zh-CN" dirty="0"/>
              <a:t>Electron gun &amp; SHB1 &amp; SHB2 &amp; </a:t>
            </a:r>
            <a:r>
              <a:rPr lang="en-US" altLang="zh-CN" dirty="0" err="1"/>
              <a:t>buncher</a:t>
            </a:r>
            <a:r>
              <a:rPr lang="en-US" altLang="zh-CN" dirty="0"/>
              <a:t> &amp; Big hole accelerating structure </a:t>
            </a:r>
          </a:p>
          <a:p>
            <a:pPr lvl="2"/>
            <a:r>
              <a:rPr lang="en-US" altLang="zh-CN" dirty="0"/>
              <a:t>Finish the </a:t>
            </a:r>
            <a:r>
              <a:rPr lang="en-US" altLang="zh-CN" dirty="0" smtClean="0"/>
              <a:t>RF simulation, physical design, </a:t>
            </a:r>
            <a:r>
              <a:rPr lang="en-US" altLang="zh-CN" dirty="0"/>
              <a:t>thermal </a:t>
            </a:r>
            <a:r>
              <a:rPr lang="en-US" altLang="zh-CN" dirty="0" smtClean="0"/>
              <a:t>analysis </a:t>
            </a:r>
            <a:r>
              <a:rPr lang="en-US" altLang="zh-CN" dirty="0"/>
              <a:t>and mechanical design </a:t>
            </a:r>
            <a:endParaRPr lang="en-US" altLang="zh-CN" dirty="0" smtClean="0"/>
          </a:p>
          <a:p>
            <a:pPr lvl="2"/>
            <a:r>
              <a:rPr lang="en-US" altLang="zh-CN" dirty="0"/>
              <a:t>Complete the </a:t>
            </a:r>
            <a:r>
              <a:rPr lang="en-US" altLang="zh-CN" dirty="0" smtClean="0"/>
              <a:t>TDR</a:t>
            </a:r>
          </a:p>
          <a:p>
            <a:pPr lvl="1">
              <a:spcBef>
                <a:spcPts val="1200"/>
              </a:spcBef>
            </a:pPr>
            <a:r>
              <a:rPr lang="en-US" altLang="zh-CN" dirty="0" smtClean="0"/>
              <a:t>pulse compressor</a:t>
            </a:r>
          </a:p>
          <a:p>
            <a:pPr lvl="2"/>
            <a:r>
              <a:rPr lang="en-US" altLang="zh-CN" dirty="0" smtClean="0"/>
              <a:t>Finish </a:t>
            </a:r>
            <a:r>
              <a:rPr lang="en-US" altLang="zh-CN" dirty="0"/>
              <a:t>the </a:t>
            </a:r>
            <a:r>
              <a:rPr lang="en-US" altLang="zh-CN" dirty="0" smtClean="0"/>
              <a:t>RF simulation </a:t>
            </a:r>
            <a:r>
              <a:rPr lang="en-US" altLang="zh-CN" dirty="0"/>
              <a:t>and physical design and mechanical design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Complete the processing of one prototype cavity</a:t>
            </a:r>
          </a:p>
          <a:p>
            <a:pPr lvl="2"/>
            <a:r>
              <a:rPr lang="en-US" altLang="zh-CN" dirty="0" smtClean="0"/>
              <a:t>Complete high power test </a:t>
            </a:r>
          </a:p>
          <a:p>
            <a:pPr lvl="2"/>
            <a:r>
              <a:rPr lang="en-US" altLang="zh-CN" dirty="0"/>
              <a:t>Complete the </a:t>
            </a:r>
            <a:r>
              <a:rPr lang="en-US" altLang="zh-CN" dirty="0" smtClean="0"/>
              <a:t>TDR</a:t>
            </a:r>
          </a:p>
          <a:p>
            <a:pPr lvl="1"/>
            <a:r>
              <a:rPr lang="en-US" altLang="zh-CN" dirty="0" smtClean="0"/>
              <a:t>650 </a:t>
            </a:r>
            <a:r>
              <a:rPr lang="en-US" altLang="zh-CN" dirty="0"/>
              <a:t>MHz RF cavity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Physical design</a:t>
            </a:r>
          </a:p>
          <a:p>
            <a:pPr lvl="2"/>
            <a:r>
              <a:rPr lang="en-US" altLang="zh-CN" dirty="0" smtClean="0"/>
              <a:t>Finish </a:t>
            </a:r>
            <a:r>
              <a:rPr lang="en-US" altLang="zh-CN" dirty="0"/>
              <a:t>the RF simulation and physical design and mechanical design </a:t>
            </a:r>
          </a:p>
          <a:p>
            <a:pPr lvl="2"/>
            <a:r>
              <a:rPr lang="en-US" altLang="zh-CN" dirty="0"/>
              <a:t>Complete the processing of one prototype </a:t>
            </a:r>
            <a:r>
              <a:rPr lang="en-US" altLang="zh-CN" dirty="0" smtClean="0"/>
              <a:t>cavity</a:t>
            </a:r>
          </a:p>
          <a:p>
            <a:pPr lvl="2"/>
            <a:r>
              <a:rPr lang="en-US" altLang="zh-CN" dirty="0"/>
              <a:t>Complete high power test </a:t>
            </a:r>
            <a:r>
              <a:rPr lang="zh-CN" altLang="en-US" dirty="0" smtClean="0">
                <a:solidFill>
                  <a:srgbClr val="FF0000"/>
                </a:solidFill>
              </a:rPr>
              <a:t>？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en-US" altLang="zh-CN" dirty="0"/>
              <a:t>Complete the </a:t>
            </a:r>
            <a:r>
              <a:rPr lang="en-US" altLang="zh-CN" dirty="0" smtClean="0"/>
              <a:t>TDR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TDR</a:t>
            </a:r>
            <a:r>
              <a:rPr lang="zh-CN" altLang="en-US" dirty="0" smtClean="0"/>
              <a:t>阶段各系统时间表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1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75"/>
    </mc:Choice>
    <mc:Fallback xmlns="">
      <p:transition spd="slow" advTm="18937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613660" y="2520300"/>
            <a:ext cx="8229600" cy="4840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8800" dirty="0" smtClean="0">
                <a:solidFill>
                  <a:srgbClr val="558ED5"/>
                </a:solidFill>
              </a:rPr>
              <a:t>谢谢！</a:t>
            </a:r>
            <a:endParaRPr lang="zh-CN" altLang="en-US" sz="8800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8"/>
    </mc:Choice>
    <mc:Fallback xmlns="">
      <p:transition spd="slow" advTm="117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直线加速器</a:t>
            </a:r>
            <a:r>
              <a:rPr lang="zh-CN" altLang="en-US" dirty="0"/>
              <a:t>介绍</a:t>
            </a:r>
            <a:endParaRPr lang="en-US" altLang="zh-CN" dirty="0" smtClean="0"/>
          </a:p>
          <a:p>
            <a:r>
              <a:rPr lang="zh-CN" altLang="en-US" dirty="0" smtClean="0"/>
              <a:t>需要</a:t>
            </a:r>
            <a:r>
              <a:rPr lang="zh-CN" altLang="en-US" dirty="0"/>
              <a:t>解决的技术</a:t>
            </a:r>
            <a:r>
              <a:rPr lang="zh-CN" altLang="en-US" dirty="0" smtClean="0"/>
              <a:t>问题，本</a:t>
            </a:r>
            <a:r>
              <a:rPr lang="zh-CN" altLang="en-US" dirty="0"/>
              <a:t>系统在</a:t>
            </a:r>
            <a:r>
              <a:rPr lang="en-US" altLang="zh-CN" dirty="0"/>
              <a:t>TDR</a:t>
            </a:r>
            <a:r>
              <a:rPr lang="zh-CN" altLang="en-US" dirty="0"/>
              <a:t>阶段需要解决的关键</a:t>
            </a:r>
            <a:r>
              <a:rPr lang="zh-CN" altLang="en-US" dirty="0" smtClean="0"/>
              <a:t>技术</a:t>
            </a:r>
            <a:endParaRPr lang="en-US" altLang="zh-CN" dirty="0" smtClean="0"/>
          </a:p>
          <a:p>
            <a:r>
              <a:rPr lang="en-US" altLang="zh-CN" dirty="0" smtClean="0"/>
              <a:t>TDR</a:t>
            </a:r>
            <a:r>
              <a:rPr lang="zh-CN" altLang="en-US" dirty="0"/>
              <a:t>研究阶段各系统</a:t>
            </a:r>
            <a:r>
              <a:rPr lang="zh-CN" altLang="en-US" dirty="0" smtClean="0"/>
              <a:t>时间安排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31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"/>
    </mc:Choice>
    <mc:Fallback xmlns="">
      <p:transition spd="slow" advTm="35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70816" y="1159441"/>
            <a:ext cx="8245524" cy="4804867"/>
          </a:xfrm>
          <a:noFill/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dirty="0" smtClean="0"/>
              <a:t>The baseline design of the </a:t>
            </a:r>
            <a:r>
              <a:rPr lang="en-US" altLang="zh-CN" dirty="0" err="1" smtClean="0"/>
              <a:t>linac</a:t>
            </a:r>
            <a:endParaRPr lang="en-US" altLang="zh-CN" dirty="0" smtClean="0"/>
          </a:p>
          <a:p>
            <a:pPr lvl="1"/>
            <a:r>
              <a:rPr lang="en-US" altLang="zh-CN" dirty="0"/>
              <a:t>Electron </a:t>
            </a:r>
            <a:r>
              <a:rPr lang="en-US" altLang="zh-CN" dirty="0" err="1" smtClean="0"/>
              <a:t>linac</a:t>
            </a:r>
            <a:endParaRPr lang="en-US" altLang="zh-CN" dirty="0" smtClean="0"/>
          </a:p>
          <a:p>
            <a:pPr lvl="2" indent="-342900">
              <a:lnSpc>
                <a:spcPts val="1200"/>
              </a:lnSpc>
              <a:buSzPct val="50000"/>
            </a:pPr>
            <a:r>
              <a:rPr lang="en-US" altLang="zh-CN" sz="1600" dirty="0" smtClean="0"/>
              <a:t>Gun and </a:t>
            </a:r>
            <a:r>
              <a:rPr lang="en-US" altLang="zh-CN" sz="1600" dirty="0"/>
              <a:t>Bunching System </a:t>
            </a:r>
            <a:r>
              <a:rPr lang="en-US" altLang="zh-CN" sz="1600" dirty="0" smtClean="0"/>
              <a:t>(BS)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: </a:t>
            </a:r>
            <a:r>
              <a:rPr lang="en-US" altLang="zh-CN" sz="1600" dirty="0" smtClean="0">
                <a:solidFill>
                  <a:srgbClr val="0070C0"/>
                </a:solidFill>
              </a:rPr>
              <a:t>50 </a:t>
            </a:r>
            <a:r>
              <a:rPr lang="en-US" altLang="zh-CN" sz="1600" dirty="0">
                <a:solidFill>
                  <a:srgbClr val="0070C0"/>
                </a:solidFill>
              </a:rPr>
              <a:t>MeV &amp;&amp; 3nC for electron</a:t>
            </a:r>
          </a:p>
          <a:p>
            <a:pPr lvl="2" indent="-342900">
              <a:lnSpc>
                <a:spcPts val="1200"/>
              </a:lnSpc>
              <a:buSzPct val="50000"/>
            </a:pPr>
            <a:r>
              <a:rPr lang="en-US" altLang="zh-CN" sz="1600" dirty="0" smtClean="0"/>
              <a:t>LINAC-1: </a:t>
            </a:r>
            <a:r>
              <a:rPr lang="en-US" altLang="zh-CN" sz="1600" dirty="0">
                <a:solidFill>
                  <a:srgbClr val="0070C0"/>
                </a:solidFill>
              </a:rPr>
              <a:t>Electron beam @ 4 GeV &amp;&amp; 3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nC</a:t>
            </a:r>
            <a:endParaRPr lang="en-US" altLang="zh-CN" sz="1600" dirty="0" smtClean="0">
              <a:solidFill>
                <a:srgbClr val="0070C0"/>
              </a:solidFill>
            </a:endParaRPr>
          </a:p>
          <a:p>
            <a:pPr lvl="2" indent="-342900">
              <a:lnSpc>
                <a:spcPts val="1200"/>
              </a:lnSpc>
              <a:buSzPct val="50000"/>
            </a:pPr>
            <a:r>
              <a:rPr lang="en-US" altLang="zh-CN" sz="1600" dirty="0"/>
              <a:t>Electron Bypass Transport </a:t>
            </a:r>
            <a:r>
              <a:rPr lang="en-US" altLang="zh-CN" sz="1600" dirty="0" smtClean="0"/>
              <a:t>Line (EBTL): </a:t>
            </a:r>
            <a:r>
              <a:rPr lang="en-US" altLang="zh-CN" sz="1600" dirty="0">
                <a:solidFill>
                  <a:srgbClr val="0070C0"/>
                </a:solidFill>
              </a:rPr>
              <a:t>Electron beam @ 4 GeV &amp;&amp; 3 </a:t>
            </a:r>
            <a:r>
              <a:rPr lang="en-US" altLang="zh-CN" sz="1600" dirty="0" err="1">
                <a:solidFill>
                  <a:srgbClr val="0070C0"/>
                </a:solidFill>
              </a:rPr>
              <a:t>nC</a:t>
            </a:r>
            <a:endParaRPr lang="en-US" altLang="zh-CN" sz="1600" dirty="0">
              <a:solidFill>
                <a:srgbClr val="0070C0"/>
              </a:solidFill>
            </a:endParaRPr>
          </a:p>
          <a:p>
            <a:pPr lvl="2" indent="-342900">
              <a:lnSpc>
                <a:spcPts val="1200"/>
              </a:lnSpc>
              <a:buSzPct val="50000"/>
            </a:pPr>
            <a:r>
              <a:rPr lang="en-US" altLang="zh-CN" sz="1600" dirty="0" smtClean="0"/>
              <a:t>LINAC-3:</a:t>
            </a:r>
            <a:r>
              <a:rPr lang="en-US" altLang="zh-CN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>
                <a:solidFill>
                  <a:srgbClr val="0070C0"/>
                </a:solidFill>
              </a:rPr>
              <a:t>Electron beam to 10 GeV &amp;&amp; 3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nC</a:t>
            </a:r>
            <a:endParaRPr lang="zh-CN" altLang="en-US" sz="1600" dirty="0" smtClean="0"/>
          </a:p>
          <a:p>
            <a:pPr lvl="1"/>
            <a:r>
              <a:rPr lang="en-US" altLang="zh-CN" dirty="0" smtClean="0"/>
              <a:t>Positron </a:t>
            </a:r>
            <a:r>
              <a:rPr lang="en-US" altLang="zh-CN" dirty="0" err="1" smtClean="0"/>
              <a:t>linac</a:t>
            </a:r>
            <a:endParaRPr lang="en-US" altLang="zh-CN" dirty="0" smtClean="0"/>
          </a:p>
          <a:p>
            <a:pPr lvl="2">
              <a:lnSpc>
                <a:spcPts val="1200"/>
              </a:lnSpc>
            </a:pPr>
            <a:r>
              <a:rPr lang="en-US" altLang="zh-CN" sz="1600" dirty="0"/>
              <a:t>Positron Source and Pre-Accelerating </a:t>
            </a:r>
            <a:r>
              <a:rPr lang="en-US" altLang="zh-CN" sz="1600" dirty="0" smtClean="0"/>
              <a:t>Section: </a:t>
            </a:r>
            <a:r>
              <a:rPr lang="en-US" altLang="zh-CN" sz="1600" dirty="0">
                <a:solidFill>
                  <a:srgbClr val="0070C0"/>
                </a:solidFill>
              </a:rPr>
              <a:t>Positron beam larger than 200 MeV </a:t>
            </a:r>
          </a:p>
          <a:p>
            <a:pPr lvl="2"/>
            <a:r>
              <a:rPr lang="en-US" altLang="zh-CN" sz="1600" dirty="0" smtClean="0"/>
              <a:t>LINAC-2:</a:t>
            </a:r>
            <a:r>
              <a:rPr lang="en-US" altLang="zh-CN" sz="1600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>
                <a:solidFill>
                  <a:srgbClr val="0070C0"/>
                </a:solidFill>
              </a:rPr>
              <a:t>Positron beam to 4 </a:t>
            </a:r>
            <a:r>
              <a:rPr lang="en-US" altLang="zh-CN" sz="1600" dirty="0" smtClean="0">
                <a:solidFill>
                  <a:srgbClr val="0070C0"/>
                </a:solidFill>
              </a:rPr>
              <a:t>GeV. A </a:t>
            </a:r>
            <a:r>
              <a:rPr lang="en-US" altLang="zh-CN" sz="1600" dirty="0">
                <a:solidFill>
                  <a:srgbClr val="0070C0"/>
                </a:solidFill>
              </a:rPr>
              <a:t>1.1 GeV damping Ring (DR) with circumference of 75.4 </a:t>
            </a:r>
            <a:r>
              <a:rPr lang="en-US" altLang="zh-CN" sz="1600" dirty="0" smtClean="0">
                <a:solidFill>
                  <a:srgbClr val="0070C0"/>
                </a:solidFill>
              </a:rPr>
              <a:t>m</a:t>
            </a:r>
          </a:p>
          <a:p>
            <a:pPr lvl="2">
              <a:lnSpc>
                <a:spcPts val="1200"/>
              </a:lnSpc>
            </a:pPr>
            <a:r>
              <a:rPr lang="en-US" altLang="zh-CN" sz="1600" dirty="0" smtClean="0"/>
              <a:t>LINAC-3:</a:t>
            </a:r>
            <a:r>
              <a:rPr lang="en-US" altLang="zh-CN" sz="1600" dirty="0" smtClean="0">
                <a:solidFill>
                  <a:srgbClr val="0070C0"/>
                </a:solidFill>
              </a:rPr>
              <a:t> Positron </a:t>
            </a:r>
            <a:r>
              <a:rPr lang="en-US" altLang="zh-CN" sz="1600" dirty="0">
                <a:solidFill>
                  <a:srgbClr val="0070C0"/>
                </a:solidFill>
              </a:rPr>
              <a:t>beam to 10 GeV &amp;&amp; 3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nC</a:t>
            </a:r>
            <a:endParaRPr lang="en-US" altLang="zh-CN" sz="1600" dirty="0">
              <a:solidFill>
                <a:srgbClr val="0070C0"/>
              </a:solidFill>
            </a:endParaRPr>
          </a:p>
          <a:p>
            <a:pPr lvl="2"/>
            <a:endParaRPr lang="en-US" altLang="zh-CN" sz="1600" dirty="0"/>
          </a:p>
          <a:p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220980" y="4328184"/>
            <a:ext cx="8706918" cy="1957747"/>
            <a:chOff x="61807" y="4335804"/>
            <a:chExt cx="8706918" cy="1957747"/>
          </a:xfrm>
        </p:grpSpPr>
        <p:grpSp>
          <p:nvGrpSpPr>
            <p:cNvPr id="35" name="组合 34"/>
            <p:cNvGrpSpPr/>
            <p:nvPr/>
          </p:nvGrpSpPr>
          <p:grpSpPr>
            <a:xfrm>
              <a:off x="375298" y="4335804"/>
              <a:ext cx="8393427" cy="1957747"/>
              <a:chOff x="344760" y="1885680"/>
              <a:chExt cx="8393427" cy="1957747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344760" y="1885680"/>
                <a:ext cx="8393427" cy="1957747"/>
                <a:chOff x="360000" y="2190480"/>
                <a:chExt cx="8393427" cy="1957747"/>
              </a:xfrm>
            </p:grpSpPr>
            <p:grpSp>
              <p:nvGrpSpPr>
                <p:cNvPr id="5" name="组合 4"/>
                <p:cNvGrpSpPr/>
                <p:nvPr/>
              </p:nvGrpSpPr>
              <p:grpSpPr>
                <a:xfrm>
                  <a:off x="360000" y="2190480"/>
                  <a:ext cx="8393427" cy="1957747"/>
                  <a:chOff x="511794" y="965200"/>
                  <a:chExt cx="11191236" cy="2610329"/>
                </a:xfrm>
              </p:grpSpPr>
              <p:sp>
                <p:nvSpPr>
                  <p:cNvPr id="6" name="文本框 5"/>
                  <p:cNvSpPr txBox="1"/>
                  <p:nvPr/>
                </p:nvSpPr>
                <p:spPr>
                  <a:xfrm>
                    <a:off x="5877003" y="965200"/>
                    <a:ext cx="960707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500" dirty="0">
                        <a:solidFill>
                          <a:srgbClr val="00B050"/>
                        </a:solidFill>
                      </a:rPr>
                      <a:t>EBTL</a:t>
                    </a:r>
                    <a:endParaRPr lang="zh-CN" altLang="en-US" sz="1500" dirty="0">
                      <a:solidFill>
                        <a:srgbClr val="00B050"/>
                      </a:solidFill>
                    </a:endParaRPr>
                  </a:p>
                </p:txBody>
              </p:sp>
              <p:grpSp>
                <p:nvGrpSpPr>
                  <p:cNvPr id="7" name="组合 6"/>
                  <p:cNvGrpSpPr/>
                  <p:nvPr/>
                </p:nvGrpSpPr>
                <p:grpSpPr>
                  <a:xfrm>
                    <a:off x="511794" y="1456313"/>
                    <a:ext cx="11191236" cy="2119216"/>
                    <a:chOff x="273669" y="1456313"/>
                    <a:chExt cx="11191236" cy="2119216"/>
                  </a:xfrm>
                </p:grpSpPr>
                <p:sp>
                  <p:nvSpPr>
                    <p:cNvPr id="27" name="文本框 26"/>
                    <p:cNvSpPr txBox="1"/>
                    <p:nvPr/>
                  </p:nvSpPr>
                  <p:spPr>
                    <a:xfrm>
                      <a:off x="2929453" y="2829980"/>
                      <a:ext cx="754908" cy="400109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FFFF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350" dirty="0"/>
                        <a:t>4GeV</a:t>
                      </a:r>
                      <a:endParaRPr lang="zh-CN" altLang="en-US" sz="1350" dirty="0"/>
                    </a:p>
                  </p:txBody>
                </p:sp>
                <p:sp>
                  <p:nvSpPr>
                    <p:cNvPr id="8" name="右箭头 7"/>
                    <p:cNvSpPr/>
                    <p:nvPr/>
                  </p:nvSpPr>
                  <p:spPr>
                    <a:xfrm>
                      <a:off x="748632" y="2479006"/>
                      <a:ext cx="3242151" cy="135545"/>
                    </a:xfrm>
                    <a:prstGeom prst="rightArrow">
                      <a:avLst/>
                    </a:prstGeom>
                    <a:solidFill>
                      <a:srgbClr val="000099"/>
                    </a:solidFill>
                    <a:ln>
                      <a:solidFill>
                        <a:srgbClr val="0033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sp>
                  <p:nvSpPr>
                    <p:cNvPr id="10" name="等腰三角形 9"/>
                    <p:cNvSpPr/>
                    <p:nvPr/>
                  </p:nvSpPr>
                  <p:spPr>
                    <a:xfrm rot="5400000">
                      <a:off x="4092532" y="2273604"/>
                      <a:ext cx="384083" cy="561975"/>
                    </a:xfrm>
                    <a:prstGeom prst="triangle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sp>
                  <p:nvSpPr>
                    <p:cNvPr id="11" name="右箭头 10"/>
                    <p:cNvSpPr/>
                    <p:nvPr/>
                  </p:nvSpPr>
                  <p:spPr>
                    <a:xfrm>
                      <a:off x="4576462" y="2489313"/>
                      <a:ext cx="1062991" cy="135399"/>
                    </a:xfrm>
                    <a:prstGeom prst="rightArrow">
                      <a:avLst/>
                    </a:prstGeom>
                    <a:solidFill>
                      <a:srgbClr val="FF5050"/>
                    </a:solidFill>
                    <a:ln w="6350">
                      <a:solidFill>
                        <a:srgbClr val="FF5050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grpSp>
                  <p:nvGrpSpPr>
                    <p:cNvPr id="12" name="组合 11"/>
                    <p:cNvGrpSpPr/>
                    <p:nvPr/>
                  </p:nvGrpSpPr>
                  <p:grpSpPr>
                    <a:xfrm rot="10800000">
                      <a:off x="4867410" y="1456313"/>
                      <a:ext cx="2123442" cy="1118423"/>
                      <a:chOff x="5264048" y="2994429"/>
                      <a:chExt cx="2123442" cy="1118423"/>
                    </a:xfrm>
                  </p:grpSpPr>
                  <p:sp>
                    <p:nvSpPr>
                      <p:cNvPr id="42" name="弧形 41"/>
                      <p:cNvSpPr/>
                      <p:nvPr/>
                    </p:nvSpPr>
                    <p:spPr>
                      <a:xfrm>
                        <a:off x="5264048" y="3005413"/>
                        <a:ext cx="1368710" cy="1087120"/>
                      </a:xfrm>
                      <a:prstGeom prst="arc">
                        <a:avLst>
                          <a:gd name="adj1" fmla="val 15865429"/>
                          <a:gd name="adj2" fmla="val 1152007"/>
                        </a:avLst>
                      </a:prstGeom>
                      <a:noFill/>
                      <a:ln w="57150">
                        <a:solidFill>
                          <a:srgbClr val="FF5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350"/>
                      </a:p>
                    </p:txBody>
                  </p:sp>
                  <p:sp>
                    <p:nvSpPr>
                      <p:cNvPr id="43" name="弧形 42"/>
                      <p:cNvSpPr/>
                      <p:nvPr/>
                    </p:nvSpPr>
                    <p:spPr>
                      <a:xfrm rot="16200000">
                        <a:off x="6086599" y="2811961"/>
                        <a:ext cx="1118423" cy="1483359"/>
                      </a:xfrm>
                      <a:prstGeom prst="arc">
                        <a:avLst>
                          <a:gd name="adj1" fmla="val 15305479"/>
                          <a:gd name="adj2" fmla="val 0"/>
                        </a:avLst>
                      </a:prstGeom>
                      <a:noFill/>
                      <a:ln w="57150">
                        <a:solidFill>
                          <a:srgbClr val="FF505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350"/>
                      </a:p>
                    </p:txBody>
                  </p:sp>
                  <p:sp>
                    <p:nvSpPr>
                      <p:cNvPr id="41" name="椭圆 40"/>
                      <p:cNvSpPr/>
                      <p:nvPr/>
                    </p:nvSpPr>
                    <p:spPr>
                      <a:xfrm rot="5400000">
                        <a:off x="5878722" y="3244176"/>
                        <a:ext cx="782320" cy="711197"/>
                      </a:xfrm>
                      <a:prstGeom prst="ellipse">
                        <a:avLst/>
                      </a:prstGeom>
                      <a:noFill/>
                      <a:ln w="76200">
                        <a:solidFill>
                          <a:srgbClr val="FF5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350"/>
                      </a:p>
                    </p:txBody>
                  </p:sp>
                </p:grpSp>
                <p:sp>
                  <p:nvSpPr>
                    <p:cNvPr id="13" name="右箭头 12"/>
                    <p:cNvSpPr/>
                    <p:nvPr/>
                  </p:nvSpPr>
                  <p:spPr>
                    <a:xfrm>
                      <a:off x="6320173" y="2492632"/>
                      <a:ext cx="1639147" cy="142240"/>
                    </a:xfrm>
                    <a:prstGeom prst="rightArrow">
                      <a:avLst/>
                    </a:prstGeom>
                    <a:solidFill>
                      <a:srgbClr val="FF5050"/>
                    </a:solidFill>
                    <a:ln w="6350">
                      <a:solidFill>
                        <a:srgbClr val="FF5050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sp>
                  <p:nvSpPr>
                    <p:cNvPr id="14" name="右箭头 13"/>
                    <p:cNvSpPr/>
                    <p:nvPr/>
                  </p:nvSpPr>
                  <p:spPr>
                    <a:xfrm>
                      <a:off x="7966624" y="2462012"/>
                      <a:ext cx="3404763" cy="172860"/>
                    </a:xfrm>
                    <a:prstGeom prst="rightArrow">
                      <a:avLst/>
                    </a:prstGeom>
                    <a:solidFill>
                      <a:srgbClr val="FF5050"/>
                    </a:solidFill>
                    <a:ln w="6350">
                      <a:solidFill>
                        <a:srgbClr val="FF5050"/>
                      </a:solidFill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350"/>
                    </a:p>
                  </p:txBody>
                </p:sp>
                <p:sp>
                  <p:nvSpPr>
                    <p:cNvPr id="15" name="文本框 14"/>
                    <p:cNvSpPr txBox="1"/>
                    <p:nvPr/>
                  </p:nvSpPr>
                  <p:spPr>
                    <a:xfrm>
                      <a:off x="273669" y="1874256"/>
                      <a:ext cx="67796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500" dirty="0" smtClean="0">
                          <a:solidFill>
                            <a:srgbClr val="00B050"/>
                          </a:solidFill>
                        </a:rPr>
                        <a:t>Gun</a:t>
                      </a:r>
                      <a:endParaRPr lang="zh-CN" altLang="en-US" sz="1350" dirty="0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16" name="文本框 15"/>
                    <p:cNvSpPr txBox="1"/>
                    <p:nvPr/>
                  </p:nvSpPr>
                  <p:spPr>
                    <a:xfrm>
                      <a:off x="1801160" y="2091712"/>
                      <a:ext cx="1225121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500" dirty="0" smtClean="0">
                          <a:solidFill>
                            <a:srgbClr val="00B050"/>
                          </a:solidFill>
                        </a:rPr>
                        <a:t>Section-1</a:t>
                      </a:r>
                      <a:endParaRPr lang="zh-CN" altLang="en-US" sz="1350" dirty="0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19" name="矩形 18"/>
                    <p:cNvSpPr/>
                    <p:nvPr/>
                  </p:nvSpPr>
                  <p:spPr>
                    <a:xfrm>
                      <a:off x="5707532" y="1801777"/>
                      <a:ext cx="543312" cy="4308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zh-CN" sz="1500" dirty="0">
                          <a:solidFill>
                            <a:srgbClr val="000099"/>
                          </a:solidFill>
                        </a:rPr>
                        <a:t>DR</a:t>
                      </a:r>
                      <a:endParaRPr lang="zh-CN" altLang="en-US" sz="1350" dirty="0">
                        <a:solidFill>
                          <a:srgbClr val="000099"/>
                        </a:solidFill>
                      </a:endParaRPr>
                    </a:p>
                  </p:txBody>
                </p:sp>
                <p:sp>
                  <p:nvSpPr>
                    <p:cNvPr id="20" name="文本框 19"/>
                    <p:cNvSpPr txBox="1"/>
                    <p:nvPr/>
                  </p:nvSpPr>
                  <p:spPr>
                    <a:xfrm>
                      <a:off x="8894245" y="2059516"/>
                      <a:ext cx="1232067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500" dirty="0" smtClean="0">
                          <a:solidFill>
                            <a:srgbClr val="00B050"/>
                          </a:solidFill>
                        </a:rPr>
                        <a:t>Section-3</a:t>
                      </a:r>
                      <a:endParaRPr lang="zh-CN" altLang="en-US" sz="1500" dirty="0">
                        <a:solidFill>
                          <a:srgbClr val="00B050"/>
                        </a:solidFill>
                      </a:endParaRPr>
                    </a:p>
                  </p:txBody>
                </p:sp>
                <p:cxnSp>
                  <p:nvCxnSpPr>
                    <p:cNvPr id="21" name="直接箭头连接符 20"/>
                    <p:cNvCxnSpPr/>
                    <p:nvPr/>
                  </p:nvCxnSpPr>
                  <p:spPr>
                    <a:xfrm flipV="1">
                      <a:off x="1278062" y="2796017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00339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直接箭头连接符 21"/>
                    <p:cNvCxnSpPr/>
                    <p:nvPr/>
                  </p:nvCxnSpPr>
                  <p:spPr>
                    <a:xfrm flipV="1">
                      <a:off x="3951517" y="2806960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00339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直接箭头连接符 22"/>
                    <p:cNvCxnSpPr/>
                    <p:nvPr/>
                  </p:nvCxnSpPr>
                  <p:spPr>
                    <a:xfrm flipV="1">
                      <a:off x="5972589" y="2781888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FF5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23"/>
                    <p:cNvCxnSpPr/>
                    <p:nvPr/>
                  </p:nvCxnSpPr>
                  <p:spPr>
                    <a:xfrm flipV="1">
                      <a:off x="7901903" y="2688876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FF33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箭头连接符 24"/>
                    <p:cNvCxnSpPr/>
                    <p:nvPr/>
                  </p:nvCxnSpPr>
                  <p:spPr>
                    <a:xfrm flipV="1">
                      <a:off x="11158754" y="2701403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文本框 25"/>
                    <p:cNvSpPr txBox="1"/>
                    <p:nvPr/>
                  </p:nvSpPr>
                  <p:spPr>
                    <a:xfrm>
                      <a:off x="1328862" y="3063660"/>
                      <a:ext cx="923757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350" dirty="0"/>
                        <a:t>50MeV</a:t>
                      </a:r>
                      <a:endParaRPr lang="zh-CN" altLang="en-US" sz="1350" dirty="0"/>
                    </a:p>
                  </p:txBody>
                </p:sp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5645892" y="3175420"/>
                      <a:ext cx="930169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350" dirty="0"/>
                        <a:t>1.1GeV</a:t>
                      </a:r>
                      <a:endParaRPr lang="zh-CN" altLang="en-US" sz="1350" dirty="0"/>
                    </a:p>
                  </p:txBody>
                </p:sp>
                <p:sp>
                  <p:nvSpPr>
                    <p:cNvPr id="29" name="文本框 28"/>
                    <p:cNvSpPr txBox="1"/>
                    <p:nvPr/>
                  </p:nvSpPr>
                  <p:spPr>
                    <a:xfrm>
                      <a:off x="7969736" y="3043340"/>
                      <a:ext cx="754908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350" dirty="0"/>
                        <a:t>4GeV</a:t>
                      </a:r>
                      <a:endParaRPr lang="zh-CN" altLang="en-US" sz="1350" dirty="0"/>
                    </a:p>
                  </p:txBody>
                </p:sp>
                <p:sp>
                  <p:nvSpPr>
                    <p:cNvPr id="30" name="文本框 29"/>
                    <p:cNvSpPr txBox="1"/>
                    <p:nvPr/>
                  </p:nvSpPr>
                  <p:spPr>
                    <a:xfrm>
                      <a:off x="10592444" y="3043340"/>
                      <a:ext cx="872461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350" dirty="0"/>
                        <a:t>10GeV</a:t>
                      </a:r>
                      <a:endParaRPr lang="zh-CN" altLang="en-US" sz="1350" dirty="0"/>
                    </a:p>
                  </p:txBody>
                </p:sp>
                <p:cxnSp>
                  <p:nvCxnSpPr>
                    <p:cNvPr id="31" name="直接箭头连接符 30"/>
                    <p:cNvCxnSpPr/>
                    <p:nvPr/>
                  </p:nvCxnSpPr>
                  <p:spPr>
                    <a:xfrm flipV="1">
                      <a:off x="4592374" y="2748399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FF5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" name="文本框 31"/>
                    <p:cNvSpPr txBox="1"/>
                    <p:nvPr/>
                  </p:nvSpPr>
                  <p:spPr>
                    <a:xfrm>
                      <a:off x="4120261" y="3101292"/>
                      <a:ext cx="1041311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350" dirty="0"/>
                        <a:t>200MeV</a:t>
                      </a:r>
                      <a:endParaRPr lang="zh-CN" altLang="en-US" sz="1350" dirty="0"/>
                    </a:p>
                  </p:txBody>
                </p:sp>
                <p:cxnSp>
                  <p:nvCxnSpPr>
                    <p:cNvPr id="36" name="直接箭头连接符 35"/>
                    <p:cNvCxnSpPr/>
                    <p:nvPr/>
                  </p:nvCxnSpPr>
                  <p:spPr>
                    <a:xfrm flipV="1">
                      <a:off x="8010152" y="2691509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00339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箭头连接符 39"/>
                    <p:cNvCxnSpPr/>
                    <p:nvPr/>
                  </p:nvCxnSpPr>
                  <p:spPr>
                    <a:xfrm flipV="1">
                      <a:off x="11286754" y="2690724"/>
                      <a:ext cx="0" cy="432985"/>
                    </a:xfrm>
                    <a:prstGeom prst="straightConnector1">
                      <a:avLst/>
                    </a:prstGeom>
                    <a:ln w="57150">
                      <a:solidFill>
                        <a:srgbClr val="003399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4" name="右箭头 43"/>
                <p:cNvSpPr/>
                <p:nvPr/>
              </p:nvSpPr>
              <p:spPr>
                <a:xfrm rot="17871275">
                  <a:off x="2833349" y="2901396"/>
                  <a:ext cx="982800" cy="45719"/>
                </a:xfrm>
                <a:prstGeom prst="rightArrow">
                  <a:avLst/>
                </a:prstGeom>
                <a:solidFill>
                  <a:srgbClr val="000099"/>
                </a:solidFill>
                <a:ln w="6350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右箭头 45"/>
                <p:cNvSpPr/>
                <p:nvPr/>
              </p:nvSpPr>
              <p:spPr>
                <a:xfrm>
                  <a:off x="3566102" y="2461261"/>
                  <a:ext cx="2233906" cy="45719"/>
                </a:xfrm>
                <a:prstGeom prst="rightArrow">
                  <a:avLst/>
                </a:prstGeom>
                <a:solidFill>
                  <a:srgbClr val="000099"/>
                </a:solidFill>
                <a:ln w="6350">
                  <a:solidFill>
                    <a:srgbClr val="003399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48" name="右箭头 47"/>
                <p:cNvSpPr/>
                <p:nvPr/>
              </p:nvSpPr>
              <p:spPr>
                <a:xfrm rot="3949727">
                  <a:off x="5496581" y="2900044"/>
                  <a:ext cx="978842" cy="50292"/>
                </a:xfrm>
                <a:prstGeom prst="rightArrow">
                  <a:avLst/>
                </a:prstGeom>
                <a:solidFill>
                  <a:srgbClr val="000099"/>
                </a:solidFill>
                <a:ln w="6350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6393955" y="2987041"/>
                <a:ext cx="2125205" cy="167639"/>
                <a:chOff x="6378715" y="5669281"/>
                <a:chExt cx="2125205" cy="126126"/>
              </a:xfrm>
              <a:solidFill>
                <a:srgbClr val="00B0F0"/>
              </a:solidFill>
            </p:grpSpPr>
            <p:sp>
              <p:nvSpPr>
                <p:cNvPr id="51" name="右箭头 50"/>
                <p:cNvSpPr/>
                <p:nvPr/>
              </p:nvSpPr>
              <p:spPr>
                <a:xfrm>
                  <a:off x="6378715" y="5676901"/>
                  <a:ext cx="555485" cy="118506"/>
                </a:xfrm>
                <a:prstGeom prst="rightArrow">
                  <a:avLst/>
                </a:prstGeom>
                <a:solidFill>
                  <a:srgbClr val="000099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52" name="右箭头 51"/>
                <p:cNvSpPr/>
                <p:nvPr/>
              </p:nvSpPr>
              <p:spPr>
                <a:xfrm>
                  <a:off x="7948435" y="5669281"/>
                  <a:ext cx="555485" cy="118506"/>
                </a:xfrm>
                <a:prstGeom prst="rightArrow">
                  <a:avLst/>
                </a:prstGeom>
                <a:solidFill>
                  <a:srgbClr val="000099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53" name="右箭头 52"/>
                <p:cNvSpPr/>
                <p:nvPr/>
              </p:nvSpPr>
              <p:spPr>
                <a:xfrm>
                  <a:off x="7155955" y="5669281"/>
                  <a:ext cx="555485" cy="118506"/>
                </a:xfrm>
                <a:prstGeom prst="rightArrow">
                  <a:avLst/>
                </a:prstGeom>
                <a:solidFill>
                  <a:srgbClr val="000099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4256496" y="5493108"/>
              <a:ext cx="91884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 smtClean="0">
                  <a:solidFill>
                    <a:srgbClr val="00B050"/>
                  </a:solidFill>
                </a:rPr>
                <a:t>Section-2</a:t>
              </a:r>
              <a:endParaRPr lang="zh-CN" altLang="en-US" sz="1350" dirty="0">
                <a:solidFill>
                  <a:srgbClr val="00B050"/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32498" y="5040456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 smtClean="0">
                  <a:solidFill>
                    <a:srgbClr val="00B050"/>
                  </a:solidFill>
                </a:rPr>
                <a:t>BS</a:t>
              </a:r>
              <a:endParaRPr lang="zh-CN" altLang="en-US" sz="1350" dirty="0">
                <a:solidFill>
                  <a:srgbClr val="00B05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1807" y="5697974"/>
              <a:ext cx="107433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 dirty="0" smtClean="0">
                  <a:solidFill>
                    <a:srgbClr val="000099"/>
                  </a:solidFill>
                </a:rPr>
                <a:t>(3nC</a:t>
              </a:r>
              <a:r>
                <a:rPr lang="en-US" altLang="zh-CN" sz="1500" dirty="0" smtClean="0">
                  <a:solidFill>
                    <a:srgbClr val="0070C0"/>
                  </a:solidFill>
                </a:rPr>
                <a:t>/</a:t>
              </a:r>
              <a:r>
                <a:rPr lang="en-US" altLang="zh-CN" sz="1500" dirty="0" smtClean="0">
                  <a:solidFill>
                    <a:srgbClr val="FF5050"/>
                  </a:solidFill>
                </a:rPr>
                <a:t>10nC)</a:t>
              </a:r>
              <a:endParaRPr lang="zh-CN" altLang="en-US" sz="1500" dirty="0">
                <a:solidFill>
                  <a:srgbClr val="FF5050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126827" y="5911334"/>
              <a:ext cx="107433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 dirty="0" smtClean="0">
                  <a:solidFill>
                    <a:srgbClr val="000099"/>
                  </a:solidFill>
                </a:rPr>
                <a:t>(3nC</a:t>
              </a:r>
              <a:r>
                <a:rPr lang="en-US" altLang="zh-CN" sz="1500" dirty="0" smtClean="0">
                  <a:solidFill>
                    <a:srgbClr val="0070C0"/>
                  </a:solidFill>
                </a:rPr>
                <a:t>/</a:t>
              </a:r>
              <a:r>
                <a:rPr lang="en-US" altLang="zh-CN" sz="1500" dirty="0" smtClean="0">
                  <a:solidFill>
                    <a:srgbClr val="FF5050"/>
                  </a:solidFill>
                </a:rPr>
                <a:t>10nC)</a:t>
              </a:r>
              <a:endParaRPr lang="zh-CN" altLang="en-US" sz="1500" dirty="0">
                <a:solidFill>
                  <a:srgbClr val="FF5050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599766" y="5873234"/>
              <a:ext cx="117263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rgbClr val="000099"/>
                  </a:solidFill>
                </a:rPr>
                <a:t>(</a:t>
              </a:r>
              <a:r>
                <a:rPr lang="en-US" altLang="zh-CN" sz="1500" dirty="0" smtClean="0">
                  <a:solidFill>
                    <a:srgbClr val="000099"/>
                  </a:solidFill>
                </a:rPr>
                <a:t>3nC</a:t>
              </a:r>
              <a:r>
                <a:rPr lang="en-US" altLang="zh-CN" sz="1500" dirty="0" smtClean="0">
                  <a:solidFill>
                    <a:srgbClr val="0070C0"/>
                  </a:solidFill>
                </a:rPr>
                <a:t>/</a:t>
              </a:r>
              <a:r>
                <a:rPr lang="en-US" altLang="zh-CN" sz="1500" dirty="0" smtClean="0">
                  <a:solidFill>
                    <a:srgbClr val="FF5050"/>
                  </a:solidFill>
                </a:rPr>
                <a:t>3nC)</a:t>
              </a:r>
              <a:endParaRPr lang="zh-CN" altLang="en-US" sz="1500" dirty="0">
                <a:solidFill>
                  <a:srgbClr val="FF5050"/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887047" y="5903714"/>
              <a:ext cx="60144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 dirty="0" smtClean="0">
                  <a:solidFill>
                    <a:srgbClr val="FF5050"/>
                  </a:solidFill>
                </a:rPr>
                <a:t>(3nC)</a:t>
              </a:r>
              <a:endParaRPr lang="zh-CN" altLang="en-US" sz="1500" dirty="0">
                <a:solidFill>
                  <a:srgbClr val="FF5050"/>
                </a:solidFill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502920" y="5410200"/>
            <a:ext cx="441960" cy="236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直线加速器简介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2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"/>
    </mc:Choice>
    <mc:Fallback xmlns="">
      <p:transition spd="slow" advTm="31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5700"/>
            <a:ext cx="3391081" cy="2068829"/>
          </a:xfrm>
          <a:prstGeom prst="rect">
            <a:avLst/>
          </a:prstGeom>
        </p:spPr>
      </p:pic>
      <p:pic>
        <p:nvPicPr>
          <p:cNvPr id="6" name="内容占位符 5" descr="H:\CEPC\5、CDR-Injector\Visio graph\zhangjingru\design\design1-4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975" y="3708615"/>
            <a:ext cx="3215105" cy="209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620"/>
            <a:ext cx="9044026" cy="20706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931" y="3793759"/>
            <a:ext cx="2475424" cy="1829131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52400" y="2087880"/>
            <a:ext cx="899160" cy="1173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043940" y="2392680"/>
            <a:ext cx="1242060" cy="579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368040" y="2095500"/>
            <a:ext cx="4587240" cy="1021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590800" y="2194560"/>
            <a:ext cx="731520" cy="807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直线加速器简介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40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9"/>
    </mc:Choice>
    <mc:Fallback xmlns="">
      <p:transition spd="slow" advTm="2964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List </a:t>
            </a:r>
            <a:r>
              <a:rPr lang="en-US" altLang="zh-CN" dirty="0"/>
              <a:t>of events to be completed </a:t>
            </a:r>
            <a:r>
              <a:rPr lang="en-US" altLang="zh-CN" dirty="0" smtClean="0"/>
              <a:t>Issues </a:t>
            </a:r>
          </a:p>
          <a:p>
            <a:pPr lvl="1"/>
            <a:r>
              <a:rPr lang="en-US" altLang="zh-CN" dirty="0" smtClean="0"/>
              <a:t>Accelerating structure</a:t>
            </a:r>
          </a:p>
          <a:p>
            <a:pPr lvl="1"/>
            <a:r>
              <a:rPr lang="en-US" altLang="zh-CN" dirty="0" smtClean="0"/>
              <a:t>Positron source</a:t>
            </a:r>
          </a:p>
          <a:p>
            <a:pPr lvl="1"/>
            <a:r>
              <a:rPr lang="en-US" altLang="zh-CN" dirty="0" smtClean="0"/>
              <a:t>Electron gun</a:t>
            </a:r>
          </a:p>
          <a:p>
            <a:pPr lvl="1"/>
            <a:r>
              <a:rPr lang="en-US" altLang="zh-CN" dirty="0" smtClean="0"/>
              <a:t>SHB1</a:t>
            </a:r>
          </a:p>
          <a:p>
            <a:pPr lvl="1"/>
            <a:r>
              <a:rPr lang="en-US" altLang="zh-CN" dirty="0" smtClean="0"/>
              <a:t>SHB2</a:t>
            </a:r>
          </a:p>
          <a:p>
            <a:pPr lvl="1"/>
            <a:r>
              <a:rPr lang="en-US" altLang="zh-CN" dirty="0" err="1" smtClean="0"/>
              <a:t>Buncher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Big hole accelerating structure</a:t>
            </a:r>
          </a:p>
          <a:p>
            <a:pPr lvl="1"/>
            <a:r>
              <a:rPr lang="en-US" altLang="zh-CN" dirty="0" smtClean="0"/>
              <a:t>Pulse compressor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650MHz RF cavity</a:t>
            </a:r>
          </a:p>
          <a:p>
            <a:pPr lvl="1"/>
            <a:r>
              <a:rPr lang="en-US" altLang="zh-CN" dirty="0" smtClean="0"/>
              <a:t>……</a:t>
            </a:r>
          </a:p>
          <a:p>
            <a:pPr marL="0" indent="0">
              <a:buNone/>
            </a:pPr>
            <a:endParaRPr lang="en-US" altLang="zh-CN" dirty="0" smtClean="0"/>
          </a:p>
        </p:txBody>
      </p:sp>
      <p:sp>
        <p:nvSpPr>
          <p:cNvPr id="4" name="文本占位符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需要解决</a:t>
            </a:r>
            <a:r>
              <a:rPr lang="zh-CN" altLang="en-US" dirty="0"/>
              <a:t>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1661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"/>
    </mc:Choice>
    <mc:Fallback xmlns="">
      <p:transition spd="slow" advTm="316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:\CEPC CDR\electron gun\1.bmp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096655" y="1004341"/>
            <a:ext cx="3335312" cy="211361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88371" y="1166936"/>
            <a:ext cx="8039240" cy="4804867"/>
          </a:xfrm>
        </p:spPr>
        <p:txBody>
          <a:bodyPr/>
          <a:lstStyle/>
          <a:p>
            <a:r>
              <a:rPr lang="en-US" altLang="zh-CN" dirty="0"/>
              <a:t>Thermionic electron gun </a:t>
            </a:r>
            <a:endParaRPr lang="en-US" altLang="zh-CN" dirty="0" smtClean="0"/>
          </a:p>
          <a:p>
            <a:pPr lvl="1"/>
            <a:r>
              <a:rPr lang="en-US" altLang="zh-CN" dirty="0" err="1" smtClean="0">
                <a:effectLst>
                  <a:outerShdw sx="0" sy="0">
                    <a:srgbClr val="000000"/>
                  </a:outerShdw>
                </a:effectLst>
              </a:rPr>
              <a:t>Pulser</a:t>
            </a:r>
            <a:r>
              <a:rPr lang="en-US" altLang="zh-CN" dirty="0" smtClean="0">
                <a:effectLst>
                  <a:outerShdw sx="0" sy="0">
                    <a:srgbClr val="000000"/>
                  </a:outerShdw>
                </a:effectLst>
              </a:rPr>
              <a:t> System</a:t>
            </a:r>
          </a:p>
          <a:p>
            <a:pPr lvl="1"/>
            <a:r>
              <a:rPr lang="en-US" altLang="zh-CN" dirty="0"/>
              <a:t>High Voltage System</a:t>
            </a:r>
            <a:endParaRPr lang="zh-CN" altLang="zh-CN" dirty="0"/>
          </a:p>
          <a:p>
            <a:pPr lvl="1"/>
            <a:endParaRPr lang="zh-CN" altLang="zh-CN" dirty="0">
              <a:effectLst>
                <a:outerShdw sx="0" sy="0">
                  <a:srgbClr val="000000"/>
                </a:outerShdw>
              </a:effectLst>
            </a:endParaRPr>
          </a:p>
          <a:p>
            <a:endParaRPr lang="zh-CN" altLang="en-US" dirty="0"/>
          </a:p>
        </p:txBody>
      </p:sp>
      <p:pic>
        <p:nvPicPr>
          <p:cNvPr id="5" name="图片 4" descr="C:\Users\Lenovo\AppData\Local\Temp\1532398561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29" y="3365292"/>
            <a:ext cx="1776334" cy="158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798039" y="3342808"/>
            <a:ext cx="1394086" cy="1678897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5073"/>
              </p:ext>
            </p:extLst>
          </p:nvPr>
        </p:nvGraphicFramePr>
        <p:xfrm>
          <a:off x="750632" y="2942568"/>
          <a:ext cx="377752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1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60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Parameters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Values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Type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Triode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6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Maximum Beam Current(A)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Anode High Voltage(kV)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120~200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Filament voltage(V)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6~8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Filament current(A)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5~7.5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Grid bias voltage(V)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0~200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Pulse width (ns)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2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Pulse rate (pps)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4963240" y="3064452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200" dirty="0">
                <a:latin typeface="Times New Roman" panose="02020603050405020304" pitchFamily="18" charset="0"/>
                <a:ea typeface="MS Mincho" panose="02020609040205080304" pitchFamily="49" charset="-128"/>
              </a:rPr>
              <a:t>Beam trajectory of the injector electron gun</a:t>
            </a:r>
            <a:endParaRPr lang="zh-CN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6736891" y="4608439"/>
            <a:ext cx="1597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EIMAC-Y796 cathode-grid assembly</a:t>
            </a:r>
            <a:endParaRPr lang="zh-CN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498149" y="5425028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i="1" dirty="0">
                <a:solidFill>
                  <a:schemeClr val="hlink"/>
                </a:solidFill>
              </a:rPr>
              <a:t>Cathode grid assemble 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19214" y="5896387"/>
            <a:ext cx="8478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solidFill>
                  <a:schemeClr val="hlink"/>
                </a:solidFill>
              </a:rPr>
              <a:t>Current situation: EIMAC(USA</a:t>
            </a:r>
            <a:r>
              <a:rPr lang="en-US" altLang="zh-CN" dirty="0">
                <a:solidFill>
                  <a:schemeClr val="hlink"/>
                </a:solidFill>
              </a:rPr>
              <a:t>) </a:t>
            </a:r>
            <a:r>
              <a:rPr lang="en-US" altLang="zh-CN" dirty="0" smtClean="0">
                <a:solidFill>
                  <a:schemeClr val="hlink"/>
                </a:solidFill>
              </a:rPr>
              <a:t>monopoly, </a:t>
            </a:r>
            <a:r>
              <a:rPr lang="en-US" altLang="zh-CN" dirty="0">
                <a:solidFill>
                  <a:schemeClr val="hlink"/>
                </a:solidFill>
              </a:rPr>
              <a:t>price increase year by year and </a:t>
            </a:r>
            <a:r>
              <a:rPr lang="en-US" altLang="zh-CN" dirty="0" smtClean="0">
                <a:solidFill>
                  <a:schemeClr val="hlink"/>
                </a:solidFill>
              </a:rPr>
              <a:t>embargo at any time.</a:t>
            </a:r>
            <a:endParaRPr lang="zh-CN" altLang="en-US" dirty="0">
              <a:solidFill>
                <a:schemeClr val="hlink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的技术问题</a:t>
            </a:r>
          </a:p>
        </p:txBody>
      </p:sp>
    </p:spTree>
    <p:extLst>
      <p:ext uri="{BB962C8B-B14F-4D97-AF65-F5344CB8AC3E}">
        <p14:creationId xmlns:p14="http://schemas.microsoft.com/office/powerpoint/2010/main" val="23663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9"/>
    </mc:Choice>
    <mc:Fallback xmlns="">
      <p:transition spd="slow" advTm="72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86690" y="1101725"/>
            <a:ext cx="4484370" cy="4351338"/>
          </a:xfrm>
        </p:spPr>
        <p:txBody>
          <a:bodyPr/>
          <a:lstStyle/>
          <a:p>
            <a:r>
              <a:rPr lang="en-US" altLang="zh-CN" dirty="0" smtClean="0"/>
              <a:t>SHB1</a:t>
            </a:r>
          </a:p>
          <a:p>
            <a:pPr lvl="1"/>
            <a:r>
              <a:rPr lang="en-US" altLang="zh-CN" dirty="0" smtClean="0"/>
              <a:t>It is successfully used at BEPCII</a:t>
            </a:r>
          </a:p>
          <a:p>
            <a:pPr lvl="1"/>
            <a:r>
              <a:rPr lang="en-US" altLang="zh-CN" dirty="0" smtClean="0"/>
              <a:t>The frequency is deferent</a:t>
            </a:r>
          </a:p>
          <a:p>
            <a:pPr lvl="1"/>
            <a:r>
              <a:rPr lang="en-US" altLang="zh-CN" dirty="0" smtClean="0"/>
              <a:t>Need re-design 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141602"/>
              </p:ext>
            </p:extLst>
          </p:nvPr>
        </p:nvGraphicFramePr>
        <p:xfrm>
          <a:off x="4729522" y="1928554"/>
          <a:ext cx="4014202" cy="1959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76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44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2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662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First sub-harmonic pre-</a:t>
                      </a:r>
                      <a:r>
                        <a:rPr lang="en-GB" sz="1800" dirty="0" err="1">
                          <a:effectLst/>
                        </a:rPr>
                        <a:t>buncher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6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Type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Re-entrant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Frequency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MHz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143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6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Unloaded Q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8175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6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Shunt impedance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</a:t>
                      </a:r>
                      <a:r>
                        <a:rPr lang="en-GB" sz="1800">
                          <a:effectLst/>
                          <a:sym typeface="Symbol" panose="05050102010706020507" pitchFamily="18" charset="2"/>
                        </a:rPr>
                        <a:t>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1.4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6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</a:t>
                      </a:r>
                      <a:r>
                        <a:rPr lang="en-GB" sz="1800" baseline="-25000">
                          <a:effectLst/>
                        </a:rPr>
                        <a:t>surface, max</a:t>
                      </a:r>
                      <a:r>
                        <a:rPr lang="en-GB" sz="1800">
                          <a:effectLst/>
                        </a:rPr>
                        <a:t>/E</a:t>
                      </a:r>
                      <a:r>
                        <a:rPr lang="en-GB" sz="1800" baseline="-25000">
                          <a:effectLst/>
                        </a:rPr>
                        <a:t>gap, max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2.53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6505" y="5909455"/>
            <a:ext cx="4462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>
                <a:latin typeface="Garamond" panose="02020404030301010803" pitchFamily="18" charset="0"/>
                <a:ea typeface="楷体_GB2312" pitchFamily="49" charset="-122"/>
              </a:rPr>
              <a:t>SHB1 assembly</a:t>
            </a:r>
          </a:p>
        </p:txBody>
      </p:sp>
      <p:pic>
        <p:nvPicPr>
          <p:cNvPr id="6" name="Picture 7" descr="剖视线架图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68" y="4033030"/>
            <a:ext cx="4038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8"/>
          <p:cNvGraphicFramePr>
            <a:graphicFrameLocks noChangeAspect="1"/>
          </p:cNvGraphicFramePr>
          <p:nvPr>
            <p:extLst/>
          </p:nvPr>
        </p:nvGraphicFramePr>
        <p:xfrm>
          <a:off x="532255" y="4033030"/>
          <a:ext cx="403860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位图图像" r:id="rId4" imgW="9821646" imgH="4009524" progId="Paint.Picture">
                  <p:embed/>
                </p:oleObj>
              </mc:Choice>
              <mc:Fallback>
                <p:oleObj name="位图图像" r:id="rId4" imgW="9821646" imgH="40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55" y="4033030"/>
                        <a:ext cx="403860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069330" y="5939618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>
                <a:latin typeface="Garamond" panose="02020404030301010803" pitchFamily="18" charset="0"/>
                <a:ea typeface="楷体_GB2312" pitchFamily="49" charset="-122"/>
              </a:rPr>
              <a:t>SHB1 cut view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</a:t>
            </a:r>
            <a:r>
              <a:rPr lang="zh-CN" altLang="en-US" dirty="0" smtClean="0"/>
              <a:t>问题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24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"/>
    </mc:Choice>
    <mc:Fallback xmlns="">
      <p:transition spd="slow" advTm="820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1177925"/>
            <a:ext cx="7886700" cy="4351338"/>
          </a:xfrm>
        </p:spPr>
        <p:txBody>
          <a:bodyPr/>
          <a:lstStyle/>
          <a:p>
            <a:r>
              <a:rPr lang="en-US" altLang="zh-CN" dirty="0" smtClean="0"/>
              <a:t>SHB2</a:t>
            </a:r>
          </a:p>
          <a:p>
            <a:pPr lvl="1"/>
            <a:r>
              <a:rPr lang="en-US" altLang="zh-CN" dirty="0"/>
              <a:t>It is successfully used at BEPCII</a:t>
            </a:r>
          </a:p>
          <a:p>
            <a:pPr lvl="1"/>
            <a:r>
              <a:rPr lang="en-US" altLang="zh-CN" dirty="0"/>
              <a:t>The frequency is deferent</a:t>
            </a:r>
          </a:p>
          <a:p>
            <a:pPr lvl="1"/>
            <a:r>
              <a:rPr lang="en-US" altLang="zh-CN" dirty="0"/>
              <a:t>Need re-design </a:t>
            </a:r>
            <a:endParaRPr lang="zh-CN" altLang="en-US" dirty="0"/>
          </a:p>
          <a:p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894844" y="3784041"/>
          <a:ext cx="440418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33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45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63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Second sub-harmonic pre-</a:t>
                      </a:r>
                      <a:r>
                        <a:rPr lang="en-GB" sz="2000" dirty="0" err="1">
                          <a:effectLst/>
                        </a:rPr>
                        <a:t>buncher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Frequency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MHz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572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Unloaded Q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13000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Shunt impedance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</a:t>
                      </a:r>
                      <a:r>
                        <a:rPr lang="en-GB" sz="2000">
                          <a:effectLst/>
                          <a:sym typeface="Symbol" panose="05050102010706020507" pitchFamily="18" charset="2"/>
                        </a:rPr>
                        <a:t>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3.7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surface</a:t>
                      </a:r>
                      <a:r>
                        <a:rPr lang="en-GB" sz="2000" baseline="-25000" dirty="0">
                          <a:effectLst/>
                        </a:rPr>
                        <a:t>, max</a:t>
                      </a:r>
                      <a:r>
                        <a:rPr lang="en-GB" sz="2000" dirty="0">
                          <a:effectLst/>
                        </a:rPr>
                        <a:t>/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gap</a:t>
                      </a:r>
                      <a:r>
                        <a:rPr lang="en-GB" sz="2000" baseline="-25000" dirty="0">
                          <a:effectLst/>
                        </a:rPr>
                        <a:t>, max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2.44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313" y="1733180"/>
            <a:ext cx="2150674" cy="418793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</a:t>
            </a:r>
            <a:r>
              <a:rPr lang="zh-CN" altLang="en-US" dirty="0" smtClean="0"/>
              <a:t>问题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3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"/>
    </mc:Choice>
    <mc:Fallback xmlns="">
      <p:transition spd="slow" advTm="168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1094105"/>
            <a:ext cx="7886700" cy="4351338"/>
          </a:xfrm>
        </p:spPr>
        <p:txBody>
          <a:bodyPr/>
          <a:lstStyle/>
          <a:p>
            <a:r>
              <a:rPr lang="en-US" altLang="zh-CN" dirty="0" err="1" smtClean="0"/>
              <a:t>Buncher</a:t>
            </a:r>
            <a:r>
              <a:rPr lang="en-US" altLang="zh-CN" dirty="0" smtClean="0"/>
              <a:t> </a:t>
            </a:r>
          </a:p>
          <a:p>
            <a:pPr lvl="1"/>
            <a:r>
              <a:rPr lang="en-US" altLang="zh-CN" dirty="0"/>
              <a:t>It is successfully used at </a:t>
            </a:r>
            <a:r>
              <a:rPr lang="en-US" altLang="zh-CN" dirty="0" smtClean="0"/>
              <a:t>BEPCII </a:t>
            </a:r>
            <a:endParaRPr lang="en-US" altLang="zh-CN" dirty="0"/>
          </a:p>
          <a:p>
            <a:pPr lvl="1"/>
            <a:r>
              <a:rPr lang="en-US" altLang="zh-CN" dirty="0"/>
              <a:t>The frequency is deferent</a:t>
            </a:r>
          </a:p>
          <a:p>
            <a:pPr lvl="1"/>
            <a:r>
              <a:rPr lang="en-US" altLang="zh-CN" dirty="0"/>
              <a:t>Need re-design </a:t>
            </a:r>
            <a:endParaRPr lang="zh-CN" altLang="en-US" dirty="0"/>
          </a:p>
          <a:p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61064"/>
              </p:ext>
            </p:extLst>
          </p:nvPr>
        </p:nvGraphicFramePr>
        <p:xfrm>
          <a:off x="1167628" y="3266999"/>
          <a:ext cx="2498090" cy="2956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9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7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parameters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value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unit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frequency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2860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MHz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mode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2π/3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Cell number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6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err="1" smtClean="0">
                          <a:effectLst/>
                        </a:rPr>
                        <a:t>vp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0.75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a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24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mm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vg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0.0193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τ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0.147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Np/m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Shunt impedance</a:t>
                      </a:r>
                      <a:endParaRPr lang="zh-CN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33.2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MΩ/m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Q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11083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VSWR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≤1.1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Input power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2.5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MW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effectLst/>
                        </a:rPr>
                        <a:t>type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行波等阻抗</a:t>
                      </a:r>
                      <a:endParaRPr lang="zh-CN" sz="12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</a:t>
                      </a:r>
                      <a:endParaRPr lang="zh-CN" sz="12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768" y="3382406"/>
            <a:ext cx="4065293" cy="256794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需要</a:t>
            </a:r>
            <a:r>
              <a:rPr lang="zh-CN" altLang="en-US" dirty="0" smtClean="0"/>
              <a:t>解决</a:t>
            </a:r>
            <a:r>
              <a:rPr lang="zh-CN" altLang="en-US" dirty="0"/>
              <a:t>的技术</a:t>
            </a:r>
            <a:r>
              <a:rPr lang="zh-CN" altLang="en-US" dirty="0" smtClean="0"/>
              <a:t>问题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3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"/>
    </mc:Choice>
    <mc:Fallback xmlns="">
      <p:transition spd="slow" advTm="216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职称评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职称评定" id="{9BC48C31-D835-4A85-9ECE-8751CC52C2F0}" vid="{10F58AA8-C8CF-4142-BC3A-DC8A9DB8AD8D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职称评定</Template>
  <TotalTime>1208</TotalTime>
  <Words>1042</Words>
  <Application>Microsoft Office PowerPoint</Application>
  <PresentationFormat>全屏显示(4:3)</PresentationFormat>
  <Paragraphs>356</Paragraphs>
  <Slides>19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MS Mincho</vt:lpstr>
      <vt:lpstr>等线</vt:lpstr>
      <vt:lpstr>等线 Light</vt:lpstr>
      <vt:lpstr>楷体_GB2312</vt:lpstr>
      <vt:lpstr>宋体</vt:lpstr>
      <vt:lpstr>微软雅黑</vt:lpstr>
      <vt:lpstr>Arial</vt:lpstr>
      <vt:lpstr>Arial Black</vt:lpstr>
      <vt:lpstr>Calibri</vt:lpstr>
      <vt:lpstr>Calibri Light</vt:lpstr>
      <vt:lpstr>Garamond</vt:lpstr>
      <vt:lpstr>Symbol</vt:lpstr>
      <vt:lpstr>Times</vt:lpstr>
      <vt:lpstr>Times New Roman</vt:lpstr>
      <vt:lpstr>Wingdings</vt:lpstr>
      <vt:lpstr>职称评定</vt:lpstr>
      <vt:lpstr>Office 主题​​</vt:lpstr>
      <vt:lpstr>位图图像</vt:lpstr>
      <vt:lpstr>CEPC项目组TDR讨论会及所创新基金总结汇报会 -直线注入器</vt:lpstr>
      <vt:lpstr>主要内容 </vt:lpstr>
      <vt:lpstr>直线加速器简介</vt:lpstr>
      <vt:lpstr>直线加速器简介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需要解决的技术问题</vt:lpstr>
      <vt:lpstr>TDR阶段各系统时间表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张敬如</dc:creator>
  <cp:lastModifiedBy>吴 亚茹</cp:lastModifiedBy>
  <cp:revision>58</cp:revision>
  <dcterms:created xsi:type="dcterms:W3CDTF">2018-12-25T05:54:11Z</dcterms:created>
  <dcterms:modified xsi:type="dcterms:W3CDTF">2018-12-26T12:22:31Z</dcterms:modified>
</cp:coreProperties>
</file>