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5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77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0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520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645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97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82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59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7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76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275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CAA7B-2BAD-441F-8877-33814904B8B8}" type="datetimeFigureOut">
              <a:rPr lang="zh-CN" altLang="en-US" smtClean="0"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9C4C8-BC0E-4DA1-BAC7-B894B3E877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071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89185" y="2829465"/>
            <a:ext cx="86264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/>
              <a:t>CEPC</a:t>
            </a:r>
            <a:r>
              <a:rPr lang="zh-CN" altLang="en-US" sz="6000" dirty="0" smtClean="0"/>
              <a:t>极化电子源</a:t>
            </a:r>
            <a:endParaRPr lang="zh-CN" altLang="en-US" sz="6000" dirty="0"/>
          </a:p>
        </p:txBody>
      </p:sp>
      <p:sp>
        <p:nvSpPr>
          <p:cNvPr id="3" name="文本框 2"/>
          <p:cNvSpPr txBox="1"/>
          <p:nvPr/>
        </p:nvSpPr>
        <p:spPr>
          <a:xfrm>
            <a:off x="5417389" y="4727275"/>
            <a:ext cx="1846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李小平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80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22897"/>
              </p:ext>
            </p:extLst>
          </p:nvPr>
        </p:nvGraphicFramePr>
        <p:xfrm>
          <a:off x="6761577" y="1288585"/>
          <a:ext cx="5137168" cy="2892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00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54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1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085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8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 Gun</a:t>
                      </a:r>
                      <a:endParaRPr lang="zh-CN" sz="28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Gun type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Photocathode dc gun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Cathode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Super-lattice </a:t>
                      </a:r>
                      <a:r>
                        <a:rPr lang="en-US" altLang="zh-CN" sz="2000" kern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GaAs</a:t>
                      </a:r>
                      <a:r>
                        <a:rPr lang="en-US" altLang="zh-CN" sz="20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photocathode</a:t>
                      </a:r>
                      <a:endParaRPr lang="zh-CN" sz="2000" b="1" kern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Voltage of Anode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kV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200-350kV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Maximum QE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~0.5%</a:t>
                      </a:r>
                      <a:endParaRPr lang="zh-CN" sz="18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8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Polarization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&gt;80%</a:t>
                      </a:r>
                      <a:endParaRPr lang="zh-CN" sz="18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8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Electron per bunch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2×10</a:t>
                      </a:r>
                      <a:r>
                        <a:rPr lang="en-US" altLang="zh-CN" sz="1800" kern="100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zh-CN" sz="1800" kern="100" baseline="30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16996" y="266688"/>
            <a:ext cx="3447637" cy="558723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CEPC</a:t>
            </a:r>
            <a:r>
              <a:rPr lang="zh-CN" altLang="en-US" sz="3600" dirty="0" smtClean="0">
                <a:solidFill>
                  <a:srgbClr val="C00000"/>
                </a:solidFill>
              </a:rPr>
              <a:t>极化电子源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6996" y="825411"/>
            <a:ext cx="4908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基本参数</a:t>
            </a:r>
            <a:endParaRPr lang="zh-CN" altLang="en-US" sz="32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416996" y="1288585"/>
            <a:ext cx="596669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 dirty="0" smtClean="0"/>
              <a:t>极化电子源一般只有一种方式：</a:t>
            </a:r>
            <a:endParaRPr lang="en-US" altLang="zh-CN" sz="2800" dirty="0" smtClean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/>
              <a:t>采用直流高压电子枪</a:t>
            </a:r>
            <a:endParaRPr lang="en-US" altLang="zh-CN" sz="2000" dirty="0"/>
          </a:p>
          <a:p>
            <a:pPr marL="457200" indent="-457200" algn="just">
              <a:buFont typeface="Wingdings" panose="05000000000000000000" pitchFamily="2" charset="2"/>
              <a:buChar char="l"/>
            </a:pPr>
            <a:r>
              <a:rPr lang="zh-CN" altLang="en-US" sz="2000" dirty="0"/>
              <a:t>阴极材料采用超晶格的</a:t>
            </a:r>
            <a:r>
              <a:rPr lang="en-US" altLang="zh-CN" sz="2000" dirty="0"/>
              <a:t>GaAs</a:t>
            </a:r>
            <a:r>
              <a:rPr lang="zh-CN" altLang="en-US" sz="2000" dirty="0"/>
              <a:t>材料，</a:t>
            </a:r>
            <a:r>
              <a:rPr lang="zh-CN" altLang="zh-CN" sz="2000" dirty="0"/>
              <a:t>消除</a:t>
            </a:r>
            <a:r>
              <a:rPr lang="en-US" altLang="zh-CN" sz="2000" dirty="0"/>
              <a:t>GaAs</a:t>
            </a:r>
            <a:r>
              <a:rPr lang="zh-CN" altLang="zh-CN" sz="2000" dirty="0"/>
              <a:t>价带</a:t>
            </a:r>
            <a:r>
              <a:rPr lang="en-US" altLang="zh-CN" sz="2000" dirty="0" err="1"/>
              <a:t>hh</a:t>
            </a:r>
            <a:r>
              <a:rPr lang="zh-CN" altLang="zh-CN" sz="2000" dirty="0"/>
              <a:t>和</a:t>
            </a:r>
            <a:r>
              <a:rPr lang="en-US" altLang="zh-CN" sz="2000" dirty="0"/>
              <a:t>1h</a:t>
            </a:r>
            <a:r>
              <a:rPr lang="zh-CN" altLang="zh-CN" sz="2000" dirty="0"/>
              <a:t>能级</a:t>
            </a:r>
            <a:r>
              <a:rPr lang="zh-CN" altLang="zh-CN" sz="2000" dirty="0" smtClean="0"/>
              <a:t>简并</a:t>
            </a:r>
            <a:r>
              <a:rPr lang="zh-CN" altLang="en-US" sz="2000" dirty="0" smtClean="0"/>
              <a:t>，</a:t>
            </a:r>
            <a:r>
              <a:rPr lang="zh-CN" altLang="en-US" sz="2000" dirty="0"/>
              <a:t>使导带上电子的极化度理论值达到</a:t>
            </a:r>
            <a:r>
              <a:rPr lang="en-US" altLang="zh-CN" sz="2000" dirty="0"/>
              <a:t>100%</a:t>
            </a:r>
            <a:r>
              <a:rPr lang="zh-CN" altLang="en-US" sz="2000" dirty="0"/>
              <a:t>，从而大大提高出射电子的极化</a:t>
            </a:r>
            <a:r>
              <a:rPr lang="zh-CN" altLang="en-US" sz="2000" dirty="0" smtClean="0"/>
              <a:t>度（</a:t>
            </a:r>
            <a:r>
              <a:rPr lang="en-US" altLang="zh-CN" sz="2000" dirty="0" smtClean="0"/>
              <a:t>&gt;80%</a:t>
            </a:r>
            <a:r>
              <a:rPr lang="zh-CN" altLang="en-US" sz="2000" dirty="0" smtClean="0"/>
              <a:t>）</a:t>
            </a:r>
            <a:endParaRPr lang="en-US" altLang="zh-CN" sz="2000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/>
              <a:t>驱动激光</a:t>
            </a:r>
            <a:r>
              <a:rPr lang="en-US" altLang="zh-CN" sz="2000" dirty="0" smtClean="0"/>
              <a:t>780nm</a:t>
            </a:r>
            <a:r>
              <a:rPr lang="zh-CN" altLang="en-US" sz="2000" dirty="0"/>
              <a:t>附近波长的圆偏振光</a:t>
            </a:r>
          </a:p>
        </p:txBody>
      </p:sp>
      <p:sp>
        <p:nvSpPr>
          <p:cNvPr id="9" name="矩形 8"/>
          <p:cNvSpPr/>
          <p:nvPr/>
        </p:nvSpPr>
        <p:spPr>
          <a:xfrm>
            <a:off x="590309" y="6348651"/>
            <a:ext cx="327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超晶格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GaAs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GaAsP</a:t>
            </a:r>
            <a:r>
              <a:rPr lang="zh-CN" altLang="en-US" dirty="0"/>
              <a:t>光阴极材料</a:t>
            </a:r>
          </a:p>
        </p:txBody>
      </p:sp>
      <p:sp>
        <p:nvSpPr>
          <p:cNvPr id="16" name="矩形 15"/>
          <p:cNvSpPr/>
          <p:nvPr/>
        </p:nvSpPr>
        <p:spPr>
          <a:xfrm>
            <a:off x="5077975" y="6348651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如何获得高极化度</a:t>
            </a:r>
            <a:endParaRPr lang="zh-CN" altLang="en-US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96" y="4427295"/>
            <a:ext cx="3758314" cy="189225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246" y="4550760"/>
            <a:ext cx="2306785" cy="1797892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5907" y="4300000"/>
            <a:ext cx="3724966" cy="241798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738390" y="4717758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750-800nm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782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16996" y="266688"/>
            <a:ext cx="3447637" cy="558723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CEPC</a:t>
            </a:r>
            <a:r>
              <a:rPr lang="zh-CN" altLang="en-US" sz="3600" dirty="0" smtClean="0">
                <a:solidFill>
                  <a:srgbClr val="C00000"/>
                </a:solidFill>
              </a:rPr>
              <a:t>极化电子源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0112" y="940282"/>
            <a:ext cx="10411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在</a:t>
            </a:r>
            <a:r>
              <a:rPr lang="en-US" altLang="zh-CN" sz="3200" dirty="0"/>
              <a:t>TDR</a:t>
            </a:r>
            <a:r>
              <a:rPr lang="zh-CN" altLang="en-US" sz="3200" dirty="0"/>
              <a:t>阶段需要解决的关键技术</a:t>
            </a:r>
            <a:endParaRPr lang="zh-CN" altLang="en-US" sz="32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690111" y="1525057"/>
            <a:ext cx="11132433" cy="5029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200kV-350kV</a:t>
            </a:r>
            <a:r>
              <a:rPr lang="zh-CN" altLang="en-US" sz="2000" dirty="0" smtClean="0"/>
              <a:t>电子枪的设计（已有基础）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zh-CN" altLang="en-US" sz="2000" dirty="0"/>
              <a:t>极</a:t>
            </a:r>
            <a:r>
              <a:rPr lang="zh-CN" altLang="en-US" sz="2000" dirty="0" smtClean="0"/>
              <a:t>高真空的获得（已有基础）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GaAs</a:t>
            </a:r>
            <a:r>
              <a:rPr lang="zh-CN" altLang="en-US" sz="2000" dirty="0" smtClean="0"/>
              <a:t>光阴极的制备激活（已有基础）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780nm</a:t>
            </a:r>
            <a:r>
              <a:rPr lang="zh-CN" altLang="en-US" sz="2000" dirty="0" smtClean="0"/>
              <a:t>驱动激光（商业产品，可直接购买）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FF0000"/>
                </a:solidFill>
              </a:rPr>
              <a:t>超晶格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GaAs/</a:t>
            </a:r>
            <a:r>
              <a:rPr lang="en-US" altLang="zh-CN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GaAsP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或者</a:t>
            </a:r>
            <a:r>
              <a:rPr lang="en-US" altLang="zh-CN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GaAsSb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AlGaAs</a:t>
            </a:r>
            <a:r>
              <a:rPr lang="zh-CN" altLang="en-US" sz="2000" dirty="0" smtClean="0">
                <a:solidFill>
                  <a:srgbClr val="FF0000"/>
                </a:solidFill>
              </a:rPr>
              <a:t>材料（必须通过分子束外延</a:t>
            </a:r>
            <a:r>
              <a:rPr lang="en-US" altLang="zh-CN" sz="2000" dirty="0" smtClean="0">
                <a:solidFill>
                  <a:srgbClr val="FF0000"/>
                </a:solidFill>
              </a:rPr>
              <a:t>MBE</a:t>
            </a:r>
            <a:r>
              <a:rPr lang="zh-CN" altLang="en-US" sz="2000" dirty="0" smtClean="0">
                <a:solidFill>
                  <a:srgbClr val="FF0000"/>
                </a:solidFill>
              </a:rPr>
              <a:t>生长，价格昂贵，国内无成品及相关经验，需要通过与公司合作研制超晶格</a:t>
            </a:r>
            <a:r>
              <a:rPr lang="en-US" altLang="zh-CN" sz="2000" dirty="0" smtClean="0">
                <a:solidFill>
                  <a:srgbClr val="FF0000"/>
                </a:solidFill>
              </a:rPr>
              <a:t>GaAs</a:t>
            </a:r>
            <a:r>
              <a:rPr lang="zh-CN" altLang="en-US" sz="2000" dirty="0" smtClean="0">
                <a:solidFill>
                  <a:srgbClr val="FF0000"/>
                </a:solidFill>
              </a:rPr>
              <a:t>光阴极材料）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FF0000"/>
                </a:solidFill>
              </a:rPr>
              <a:t>Mott</a:t>
            </a:r>
            <a:r>
              <a:rPr lang="zh-CN" altLang="en-US" sz="2000" dirty="0" smtClean="0">
                <a:solidFill>
                  <a:srgbClr val="FF0000"/>
                </a:solidFill>
              </a:rPr>
              <a:t>极化仪（用于</a:t>
            </a:r>
            <a:r>
              <a:rPr lang="zh-CN" altLang="en-US" sz="2000" dirty="0">
                <a:solidFill>
                  <a:srgbClr val="FF0000"/>
                </a:solidFill>
              </a:rPr>
              <a:t>低能</a:t>
            </a:r>
            <a:r>
              <a:rPr lang="zh-CN" altLang="en-US" sz="2000" dirty="0" smtClean="0">
                <a:solidFill>
                  <a:srgbClr val="FF0000"/>
                </a:solidFill>
              </a:rPr>
              <a:t>电子束极化度测量，必不可少核心部件，可以采购商业成品，例如德国</a:t>
            </a:r>
            <a:r>
              <a:rPr lang="en-US" altLang="zh-CN" sz="2000" dirty="0" smtClean="0">
                <a:solidFill>
                  <a:srgbClr val="FF0000"/>
                </a:solidFill>
              </a:rPr>
              <a:t>Specs</a:t>
            </a:r>
            <a:r>
              <a:rPr lang="zh-CN" altLang="en-US" sz="2000" dirty="0" smtClean="0">
                <a:solidFill>
                  <a:srgbClr val="FF0000"/>
                </a:solidFill>
              </a:rPr>
              <a:t>产品，价格贵（</a:t>
            </a:r>
            <a:r>
              <a:rPr lang="en-US" altLang="zh-CN" sz="2000" dirty="0" smtClean="0">
                <a:solidFill>
                  <a:srgbClr val="FF0000"/>
                </a:solidFill>
              </a:rPr>
              <a:t>&gt;200</a:t>
            </a:r>
            <a:r>
              <a:rPr lang="zh-CN" altLang="en-US" sz="2000" dirty="0" smtClean="0">
                <a:solidFill>
                  <a:srgbClr val="FF0000"/>
                </a:solidFill>
              </a:rPr>
              <a:t>万）；自行研制难度大，无经验）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rgbClr val="FF0000"/>
                </a:solidFill>
              </a:rPr>
              <a:t>Wien </a:t>
            </a:r>
            <a:r>
              <a:rPr lang="en-US" altLang="zh-CN" sz="2000" dirty="0" smtClean="0">
                <a:solidFill>
                  <a:srgbClr val="FF0000"/>
                </a:solidFill>
              </a:rPr>
              <a:t>filter</a:t>
            </a:r>
            <a:r>
              <a:rPr lang="zh-CN" altLang="en-US" sz="2000" dirty="0" smtClean="0">
                <a:solidFill>
                  <a:srgbClr val="FF0000"/>
                </a:solidFill>
              </a:rPr>
              <a:t>和</a:t>
            </a:r>
            <a:r>
              <a:rPr lang="en-US" altLang="zh-CN" sz="2000" dirty="0" smtClean="0">
                <a:solidFill>
                  <a:srgbClr val="FF0000"/>
                </a:solidFill>
              </a:rPr>
              <a:t>Spin rotator</a:t>
            </a:r>
            <a:r>
              <a:rPr lang="zh-CN" altLang="en-US" sz="2000" dirty="0" smtClean="0">
                <a:solidFill>
                  <a:srgbClr val="FF0000"/>
                </a:solidFill>
              </a:rPr>
              <a:t>（</a:t>
            </a:r>
            <a:r>
              <a:rPr lang="en-US" altLang="zh-CN" sz="2000" dirty="0" smtClean="0">
                <a:solidFill>
                  <a:srgbClr val="FF0000"/>
                </a:solidFill>
              </a:rPr>
              <a:t>Wien filter</a:t>
            </a:r>
            <a:r>
              <a:rPr lang="zh-CN" altLang="en-US" sz="2000" dirty="0" smtClean="0">
                <a:solidFill>
                  <a:srgbClr val="FF0000"/>
                </a:solidFill>
              </a:rPr>
              <a:t>用于低能电子极化翻转配合</a:t>
            </a:r>
            <a:r>
              <a:rPr lang="en-US" altLang="zh-CN" sz="2000" dirty="0" smtClean="0">
                <a:solidFill>
                  <a:srgbClr val="FF0000"/>
                </a:solidFill>
              </a:rPr>
              <a:t>Mott</a:t>
            </a:r>
            <a:r>
              <a:rPr lang="zh-CN" altLang="en-US" sz="2000" dirty="0" smtClean="0">
                <a:solidFill>
                  <a:srgbClr val="FF0000"/>
                </a:solidFill>
              </a:rPr>
              <a:t>仪进行极化测量，</a:t>
            </a:r>
            <a:r>
              <a:rPr lang="en-US" altLang="zh-CN" sz="2000" dirty="0" smtClean="0">
                <a:solidFill>
                  <a:srgbClr val="FF0000"/>
                </a:solidFill>
              </a:rPr>
              <a:t>Spin rotator</a:t>
            </a:r>
            <a:r>
              <a:rPr lang="zh-CN" altLang="en-US" sz="2000" dirty="0" smtClean="0">
                <a:solidFill>
                  <a:srgbClr val="FF0000"/>
                </a:solidFill>
              </a:rPr>
              <a:t>用于直线加速器末端输运线之前以及最终对撞点之前，实现电子束纵向极化和横向极化之间的转换。无设计及研制经验，若</a:t>
            </a:r>
            <a:r>
              <a:rPr lang="en-US" altLang="zh-CN" sz="2000" dirty="0" smtClean="0">
                <a:solidFill>
                  <a:srgbClr val="FF0000"/>
                </a:solidFill>
              </a:rPr>
              <a:t>CEPC</a:t>
            </a:r>
            <a:r>
              <a:rPr lang="zh-CN" altLang="en-US" sz="2000" dirty="0" smtClean="0">
                <a:solidFill>
                  <a:srgbClr val="FF0000"/>
                </a:solidFill>
              </a:rPr>
              <a:t>考虑极化电子，则需要提前预研）</a:t>
            </a:r>
            <a:endParaRPr lang="en-US" altLang="zh-CN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1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16996" y="266688"/>
            <a:ext cx="3447637" cy="558723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CEPC</a:t>
            </a:r>
            <a:r>
              <a:rPr lang="zh-CN" altLang="en-US" sz="3600" dirty="0" smtClean="0">
                <a:solidFill>
                  <a:srgbClr val="C00000"/>
                </a:solidFill>
              </a:rPr>
              <a:t>极化电子源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0112" y="940282"/>
            <a:ext cx="11335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与其</a:t>
            </a:r>
            <a:r>
              <a:rPr lang="zh-CN" altLang="en-US" sz="3200" dirty="0"/>
              <a:t>他系统接口</a:t>
            </a:r>
            <a:r>
              <a:rPr lang="zh-CN" altLang="en-US" sz="3200" dirty="0" smtClean="0"/>
              <a:t>需解决</a:t>
            </a:r>
            <a:r>
              <a:rPr lang="zh-CN" altLang="en-US" sz="3200" dirty="0"/>
              <a:t>的关键技术，与探测器硬件系统的接口</a:t>
            </a:r>
            <a:endParaRPr lang="zh-CN" altLang="en-US" sz="32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690112" y="1639928"/>
            <a:ext cx="11132433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FF0000"/>
                </a:solidFill>
              </a:rPr>
              <a:t>直线加速器段由于没有二极场的存在，容易保持束流的极化度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457200" indent="-457200" algn="just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FF0000"/>
                </a:solidFill>
              </a:rPr>
              <a:t>直线加速器末端输运线</a:t>
            </a:r>
            <a:r>
              <a:rPr lang="zh-CN" altLang="en-US" sz="2000" dirty="0" smtClean="0">
                <a:solidFill>
                  <a:srgbClr val="FF0000"/>
                </a:solidFill>
              </a:rPr>
              <a:t>之前</a:t>
            </a:r>
            <a:r>
              <a:rPr lang="zh-CN" altLang="en-US" sz="2000" dirty="0">
                <a:solidFill>
                  <a:srgbClr val="FF0000"/>
                </a:solidFill>
              </a:rPr>
              <a:t>以及最终对撞点</a:t>
            </a:r>
            <a:r>
              <a:rPr lang="zh-CN" altLang="en-US" sz="2000" dirty="0" smtClean="0">
                <a:solidFill>
                  <a:srgbClr val="FF0000"/>
                </a:solidFill>
              </a:rPr>
              <a:t>前都需要</a:t>
            </a:r>
            <a:r>
              <a:rPr lang="en-US" altLang="zh-CN" sz="2000" dirty="0" smtClean="0">
                <a:solidFill>
                  <a:srgbClr val="FF0000"/>
                </a:solidFill>
              </a:rPr>
              <a:t>Spin rotator</a:t>
            </a:r>
            <a:r>
              <a:rPr lang="zh-CN" altLang="en-US" sz="2000" dirty="0" smtClean="0">
                <a:solidFill>
                  <a:srgbClr val="FF0000"/>
                </a:solidFill>
              </a:rPr>
              <a:t>实现电子束纵向极化和横向极化之间的转换，如考虑未来在</a:t>
            </a:r>
            <a:r>
              <a:rPr lang="en-US" altLang="zh-CN" sz="2000" dirty="0" smtClean="0">
                <a:solidFill>
                  <a:srgbClr val="FF0000"/>
                </a:solidFill>
              </a:rPr>
              <a:t>CEPC</a:t>
            </a:r>
            <a:r>
              <a:rPr lang="zh-CN" altLang="en-US" sz="2000" dirty="0" smtClean="0">
                <a:solidFill>
                  <a:srgbClr val="FF0000"/>
                </a:solidFill>
              </a:rPr>
              <a:t>上实现极化电子束，需要预留一定的安装空间。</a:t>
            </a:r>
            <a:endParaRPr lang="en-US" altLang="zh-CN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44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16996" y="266688"/>
            <a:ext cx="3447637" cy="558723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CEPC</a:t>
            </a:r>
            <a:r>
              <a:rPr lang="zh-CN" altLang="en-US" sz="3600" dirty="0" smtClean="0">
                <a:solidFill>
                  <a:srgbClr val="C00000"/>
                </a:solidFill>
              </a:rPr>
              <a:t>极化电子源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0112" y="940282"/>
            <a:ext cx="11335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如果</a:t>
            </a:r>
            <a:r>
              <a:rPr lang="en-US" altLang="zh-CN" sz="3200" dirty="0"/>
              <a:t>5</a:t>
            </a:r>
            <a:r>
              <a:rPr lang="zh-CN" altLang="en-US" sz="3200" dirty="0"/>
              <a:t>年后开始建设</a:t>
            </a:r>
            <a:r>
              <a:rPr lang="en-US" altLang="zh-CN" sz="3200" dirty="0"/>
              <a:t>CEPC</a:t>
            </a:r>
            <a:r>
              <a:rPr lang="zh-CN" altLang="en-US" sz="3200" dirty="0"/>
              <a:t>，按优先级排列需要解决的技术问题</a:t>
            </a:r>
            <a:endParaRPr lang="zh-CN" altLang="en-US" sz="32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690111" y="1737492"/>
            <a:ext cx="11132433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zh-CN" altLang="en-US" sz="2000" dirty="0" smtClean="0"/>
              <a:t>超晶格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GaAs/</a:t>
            </a:r>
            <a:r>
              <a:rPr lang="en-US" altLang="zh-CN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GaAsP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或者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GaAsSb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AlGaAs</a:t>
            </a:r>
            <a:r>
              <a:rPr lang="zh-CN" altLang="en-US" sz="2000" dirty="0" smtClean="0"/>
              <a:t>材料，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包括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加入分布式布拉格反射器（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Bragg Reflector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，简称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DBR</a:t>
            </a:r>
            <a:r>
              <a:rPr lang="zh-CN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zh-CN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超晶格结构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GaAs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材料的研制（通过与国内半导体及光电技术单位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开展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合作研究，通过分子束外延自行生长超晶格结构，并进行制备激活研究，测试量子效率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en-US" altLang="zh-CN" sz="2000" dirty="0" smtClean="0"/>
              <a:t>Mott</a:t>
            </a:r>
            <a:r>
              <a:rPr lang="zh-CN" altLang="en-US" sz="2000" dirty="0" smtClean="0"/>
              <a:t>极化仪（需进一步调研，并确定自行研制的风险）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en-US" altLang="zh-CN" sz="2000" dirty="0"/>
              <a:t>Wien </a:t>
            </a:r>
            <a:r>
              <a:rPr lang="en-US" altLang="zh-CN" sz="2000" dirty="0" smtClean="0"/>
              <a:t>filter</a:t>
            </a:r>
            <a:r>
              <a:rPr lang="zh-CN" altLang="en-US" sz="2000" dirty="0" smtClean="0"/>
              <a:t>和</a:t>
            </a:r>
            <a:r>
              <a:rPr lang="en-US" altLang="zh-CN" sz="2000" dirty="0" smtClean="0"/>
              <a:t>Spin rotator</a:t>
            </a:r>
            <a:r>
              <a:rPr lang="zh-CN" altLang="en-US" sz="2000" dirty="0" smtClean="0"/>
              <a:t>（无设计及研制经验，需预研）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138495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16996" y="266688"/>
            <a:ext cx="3447637" cy="558723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CEPC</a:t>
            </a:r>
            <a:r>
              <a:rPr lang="zh-CN" altLang="en-US" sz="3600" dirty="0" smtClean="0">
                <a:solidFill>
                  <a:srgbClr val="C00000"/>
                </a:solidFill>
              </a:rPr>
              <a:t>极化电子源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0112" y="940282"/>
            <a:ext cx="11335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加速器物理与硬件系统的接口</a:t>
            </a:r>
            <a:endParaRPr lang="zh-CN" altLang="en-US" sz="32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690111" y="1552770"/>
            <a:ext cx="11132433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zh-CN" altLang="en-US" sz="2000" dirty="0" smtClean="0"/>
              <a:t>位于直线加速器的前端，相关物理参数与</a:t>
            </a:r>
            <a:r>
              <a:rPr lang="en-US" altLang="zh-CN" sz="2000" dirty="0" smtClean="0"/>
              <a:t>Baseline</a:t>
            </a:r>
            <a:r>
              <a:rPr lang="zh-CN" altLang="en-US" sz="2000" dirty="0" smtClean="0"/>
              <a:t>的常规热发射电子枪一致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zh-CN" altLang="en-US" sz="2000" dirty="0" smtClean="0"/>
              <a:t>硬件接口：</a:t>
            </a:r>
            <a:r>
              <a:rPr lang="zh-CN" altLang="en-US" sz="2000" dirty="0" smtClean="0">
                <a:latin typeface="Calibri" panose="020F0502020204030204" pitchFamily="34" charset="0"/>
              </a:rPr>
              <a:t>①</a:t>
            </a:r>
            <a:r>
              <a:rPr lang="zh-CN" altLang="en-US" sz="2000" dirty="0" smtClean="0"/>
              <a:t>与热发射阴极电子枪可以同时安装于直线加速器前端，互不影响；</a:t>
            </a:r>
            <a:r>
              <a:rPr lang="zh-CN" altLang="en-US" sz="2000" dirty="0" smtClean="0">
                <a:latin typeface="Calibri" panose="020F0502020204030204" pitchFamily="34" charset="0"/>
              </a:rPr>
              <a:t>②直线加速器末端和对撞点之前需要考虑预留</a:t>
            </a:r>
            <a:r>
              <a:rPr lang="en-US" altLang="zh-CN" sz="2000" dirty="0" smtClean="0">
                <a:latin typeface="Calibri" panose="020F0502020204030204" pitchFamily="34" charset="0"/>
              </a:rPr>
              <a:t>Spin Rotator</a:t>
            </a:r>
            <a:r>
              <a:rPr lang="zh-CN" altLang="en-US" sz="2000" dirty="0" smtClean="0">
                <a:latin typeface="Calibri" panose="020F0502020204030204" pitchFamily="34" charset="0"/>
              </a:rPr>
              <a:t>的安装空间。</a:t>
            </a:r>
            <a:endParaRPr lang="en-US" altLang="zh-CN" sz="2000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690112" y="3253991"/>
            <a:ext cx="11335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TDR</a:t>
            </a:r>
            <a:r>
              <a:rPr lang="zh-CN" altLang="en-US" sz="3200" dirty="0"/>
              <a:t>研究</a:t>
            </a:r>
            <a:r>
              <a:rPr lang="zh-CN" altLang="en-US" sz="3200" dirty="0" smtClean="0"/>
              <a:t>阶段时间表 </a:t>
            </a:r>
            <a:endParaRPr lang="zh-CN" altLang="en-US" sz="32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690111" y="3866479"/>
            <a:ext cx="11132433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en-US" altLang="zh-CN" sz="2000" dirty="0" smtClean="0"/>
              <a:t>2019</a:t>
            </a:r>
            <a:r>
              <a:rPr lang="zh-CN" altLang="en-US" sz="2000" dirty="0" smtClean="0"/>
              <a:t>年在现有的经费支持下，寻找国内合作单位开展超晶格</a:t>
            </a:r>
            <a:r>
              <a:rPr lang="en-US" altLang="zh-CN" sz="2000" dirty="0" smtClean="0"/>
              <a:t>GaAs</a:t>
            </a:r>
            <a:r>
              <a:rPr lang="zh-CN" altLang="en-US" sz="2000" dirty="0" smtClean="0"/>
              <a:t>光阴极材料的</a:t>
            </a:r>
            <a:r>
              <a:rPr lang="en-US" altLang="zh-CN" sz="2000" dirty="0" smtClean="0"/>
              <a:t>MBE</a:t>
            </a:r>
            <a:r>
              <a:rPr lang="zh-CN" altLang="en-US" sz="2000" dirty="0" smtClean="0"/>
              <a:t>生长研究；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en-US" altLang="zh-CN" sz="2000" dirty="0" smtClean="0"/>
              <a:t>2020</a:t>
            </a:r>
            <a:r>
              <a:rPr lang="zh-CN" altLang="en-US" sz="2000" dirty="0" smtClean="0"/>
              <a:t>年进行超晶格</a:t>
            </a:r>
            <a:r>
              <a:rPr lang="en-US" altLang="zh-CN" sz="2000" dirty="0"/>
              <a:t>GaAs</a:t>
            </a:r>
            <a:r>
              <a:rPr lang="zh-CN" altLang="en-US" sz="2000" dirty="0"/>
              <a:t>光阴极</a:t>
            </a:r>
            <a:r>
              <a:rPr lang="zh-CN" altLang="en-US" sz="2000" dirty="0" smtClean="0"/>
              <a:t>材料的制备激活实验研究，获得</a:t>
            </a:r>
            <a:r>
              <a:rPr lang="en-US" altLang="zh-CN" sz="2000" dirty="0" smtClean="0"/>
              <a:t>QE&gt;0.5%</a:t>
            </a:r>
            <a:r>
              <a:rPr lang="zh-CN" altLang="en-US" sz="2000" dirty="0" smtClean="0"/>
              <a:t>的光阴极；</a:t>
            </a:r>
            <a:endParaRPr lang="en-US" altLang="zh-CN" sz="2000" dirty="0" smtClean="0"/>
          </a:p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en-US" altLang="zh-CN" sz="2000" dirty="0" smtClean="0"/>
              <a:t>2021</a:t>
            </a:r>
            <a:r>
              <a:rPr lang="zh-CN" altLang="en-US" sz="2000" dirty="0" smtClean="0"/>
              <a:t>年进行</a:t>
            </a:r>
            <a:r>
              <a:rPr lang="en-US" altLang="zh-CN" sz="2000" dirty="0"/>
              <a:t>Mott</a:t>
            </a:r>
            <a:r>
              <a:rPr lang="zh-CN" altLang="en-US" sz="2000" dirty="0"/>
              <a:t>极化</a:t>
            </a:r>
            <a:r>
              <a:rPr lang="zh-CN" altLang="en-US" sz="2000" dirty="0" smtClean="0"/>
              <a:t>仪、</a:t>
            </a:r>
            <a:r>
              <a:rPr lang="en-US" altLang="zh-CN" sz="2000" dirty="0"/>
              <a:t> Wien </a:t>
            </a:r>
            <a:r>
              <a:rPr lang="en-US" altLang="zh-CN" sz="2000" dirty="0" smtClean="0"/>
              <a:t>filter</a:t>
            </a:r>
            <a:r>
              <a:rPr lang="zh-CN" altLang="en-US" sz="2000" dirty="0" smtClean="0"/>
              <a:t>等硬件设备的设计研究</a:t>
            </a:r>
            <a:r>
              <a:rPr lang="zh-CN" altLang="en-US" sz="2000" dirty="0">
                <a:latin typeface="Calibri" panose="020F0502020204030204" pitchFamily="34" charset="0"/>
              </a:rPr>
              <a:t>；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marL="457200" indent="-457200" algn="just">
              <a:lnSpc>
                <a:spcPts val="3500"/>
              </a:lnSpc>
              <a:buFont typeface="+mj-lt"/>
              <a:buAutoNum type="arabicPeriod"/>
            </a:pPr>
            <a:r>
              <a:rPr lang="en-US" altLang="zh-CN" sz="2000" dirty="0" smtClean="0">
                <a:latin typeface="Calibri" panose="020F0502020204030204" pitchFamily="34" charset="0"/>
              </a:rPr>
              <a:t>2022</a:t>
            </a:r>
            <a:r>
              <a:rPr lang="zh-CN" altLang="en-US" sz="2000" dirty="0" smtClean="0">
                <a:latin typeface="Calibri" panose="020F0502020204030204" pitchFamily="34" charset="0"/>
              </a:rPr>
              <a:t>年，如果有经费支持的情况下，希望可以建设一台直流高压超过</a:t>
            </a:r>
            <a:r>
              <a:rPr lang="en-US" altLang="zh-CN" sz="2000" dirty="0" smtClean="0">
                <a:latin typeface="Calibri" panose="020F0502020204030204" pitchFamily="34" charset="0"/>
              </a:rPr>
              <a:t>200kV</a:t>
            </a:r>
            <a:r>
              <a:rPr lang="zh-CN" altLang="en-US" sz="2000" dirty="0" smtClean="0">
                <a:latin typeface="Calibri" panose="020F0502020204030204" pitchFamily="34" charset="0"/>
              </a:rPr>
              <a:t>的极化电子源实验装置，获得高极化度的电子束流。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425545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64578" y="2308502"/>
            <a:ext cx="3736920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3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谢谢</a:t>
            </a:r>
            <a:endParaRPr lang="zh-CN" altLang="en-US" sz="13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6617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94737" y="359489"/>
            <a:ext cx="5555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所</a:t>
            </a:r>
            <a:r>
              <a:rPr lang="zh-CN" altLang="en-US" sz="2400" b="1" dirty="0" smtClean="0"/>
              <a:t>需设备明细、功能和经费</a:t>
            </a:r>
            <a:endParaRPr lang="zh-CN" altLang="en-US" sz="2400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678256"/>
              </p:ext>
            </p:extLst>
          </p:nvPr>
        </p:nvGraphicFramePr>
        <p:xfrm>
          <a:off x="811403" y="1118111"/>
          <a:ext cx="10877494" cy="506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9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682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03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设备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功能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经费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超晶格</a:t>
                      </a:r>
                      <a:r>
                        <a:rPr lang="en-US" altLang="zh-CN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GaAs</a:t>
                      </a: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GaAsP</a:t>
                      </a: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材料</a:t>
                      </a:r>
                      <a:endParaRPr lang="en-US" altLang="zh-CN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sz="1600" dirty="0" smtClean="0"/>
                        <a:t>光阴极材料。必须通过分子束外延在</a:t>
                      </a:r>
                      <a:r>
                        <a:rPr lang="en-US" altLang="zh-CN" sz="1600" dirty="0" err="1" smtClean="0"/>
                        <a:t>GaAs</a:t>
                      </a:r>
                      <a:r>
                        <a:rPr lang="zh-CN" altLang="en-US" sz="1600" dirty="0" smtClean="0"/>
                        <a:t>基底上生长，工艺极其复杂，目前国内尚无产品。国际上也没有现成产品，计划与国外有条件的实验室合作研制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阴极运输和导入</a:t>
                      </a: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Load-lock</a:t>
                      </a: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系统</a:t>
                      </a:r>
                      <a:endParaRPr lang="en-US" altLang="zh-CN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生长好的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</a:rPr>
                        <a:t>超晶格</a:t>
                      </a:r>
                      <a:r>
                        <a:rPr lang="en-US" altLang="zh-CN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GaAs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GaAsP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</a:rPr>
                        <a:t>材料需要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</a:rPr>
                        <a:t>在极高真空环境中运输、保存并通过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</a:rPr>
                        <a:t>Load-Lock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</a:rPr>
                        <a:t>系统传递至电子枪体内</a:t>
                      </a:r>
                      <a:endParaRPr lang="en-US" altLang="zh-CN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790nm</a:t>
                      </a: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驱动激光系统</a:t>
                      </a:r>
                      <a:endParaRPr lang="en-US" altLang="zh-CN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sz="1600" dirty="0" smtClean="0"/>
                        <a:t>光阴极的驱动激光，用于激发出光电子。包括钛宝石振荡源、光纤放大器、激光整形、展宽器、光路传输、同步锁相等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Mott</a:t>
                      </a: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极化仪</a:t>
                      </a:r>
                      <a:endParaRPr lang="en-US" altLang="zh-CN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sz="1600" dirty="0" smtClean="0"/>
                        <a:t>用于极化电子束极化度的测量</a:t>
                      </a:r>
                      <a:r>
                        <a:rPr lang="zh-CN" altLang="en-US" sz="1600" b="1" dirty="0" smtClean="0">
                          <a:solidFill>
                            <a:srgbClr val="003399"/>
                          </a:solidFill>
                        </a:rPr>
                        <a:t>（目前无任何经验和基础）</a:t>
                      </a:r>
                      <a:endParaRPr lang="zh-CN" altLang="en-US" sz="1600" b="1" dirty="0">
                        <a:solidFill>
                          <a:srgbClr val="00339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200-250万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Wien filter</a:t>
                      </a: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及其高压电源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sz="1600" dirty="0" smtClean="0"/>
                        <a:t>由于</a:t>
                      </a:r>
                      <a:r>
                        <a:rPr lang="en-US" altLang="zh-CN" sz="1600" dirty="0" smtClean="0"/>
                        <a:t>Mott</a:t>
                      </a:r>
                      <a:r>
                        <a:rPr lang="zh-CN" altLang="en-US" sz="1600" dirty="0" smtClean="0"/>
                        <a:t>仪只能进行横向的极化测量，而电子枪出射的电子束为纵向极化，需要采用</a:t>
                      </a:r>
                      <a:r>
                        <a:rPr lang="en-US" altLang="zh-CN" sz="1600" dirty="0" smtClean="0"/>
                        <a:t>Wien filter</a:t>
                      </a:r>
                      <a:r>
                        <a:rPr lang="zh-CN" altLang="en-US" sz="1600" dirty="0" smtClean="0"/>
                        <a:t>将纵向极化偏转至横向极化</a:t>
                      </a:r>
                      <a:r>
                        <a:rPr lang="zh-CN" altLang="en-US" sz="1600" b="1" dirty="0" smtClean="0">
                          <a:solidFill>
                            <a:srgbClr val="003399"/>
                          </a:solidFill>
                        </a:rPr>
                        <a:t>（目前无任何经验和基础）</a:t>
                      </a:r>
                      <a:endParaRPr lang="en-US" altLang="zh-CN" sz="1600" b="1" dirty="0" smtClean="0">
                        <a:solidFill>
                          <a:srgbClr val="00339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100-150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电子枪体、阴极和阳极组件</a:t>
                      </a:r>
                      <a:endParaRPr lang="en-US" altLang="zh-CN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sz="1600" dirty="0" smtClean="0"/>
                        <a:t>电子枪主体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 smtClean="0">
                          <a:solidFill>
                            <a:srgbClr val="FF0000"/>
                          </a:solidFill>
                        </a:rPr>
                        <a:t>高压电源、隔离陶瓷筒</a:t>
                      </a:r>
                      <a:endParaRPr lang="en-US" altLang="zh-CN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sz="1600" dirty="0" smtClean="0"/>
                        <a:t>高压电源用于产生阴极阳极之间高压电场、陶瓷筒用于</a:t>
                      </a:r>
                      <a:r>
                        <a:rPr lang="en-US" altLang="zh-CN" sz="1600" dirty="0" smtClean="0"/>
                        <a:t>200kV</a:t>
                      </a:r>
                      <a:r>
                        <a:rPr lang="zh-CN" altLang="en-US" sz="1600" dirty="0" smtClean="0"/>
                        <a:t>高压的隔离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真空设备、磁铁、束测等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altLang="en-US" sz="1600" dirty="0" smtClean="0"/>
                        <a:t>用于系统的真空获得和真空密封，包括离子泵、</a:t>
                      </a:r>
                      <a:r>
                        <a:rPr lang="en-US" altLang="zh-CN" sz="1600" dirty="0" smtClean="0"/>
                        <a:t>NEG</a:t>
                      </a:r>
                      <a:r>
                        <a:rPr lang="zh-CN" altLang="en-US" sz="1600" dirty="0" smtClean="0"/>
                        <a:t>泵、全金属阀门、真空盒、真空计等。二级铁两个，束测原件若干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7561386" y="6254075"/>
            <a:ext cx="290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总计：</a:t>
            </a:r>
            <a:r>
              <a:rPr lang="en-US" altLang="zh-CN" sz="2400" dirty="0" smtClean="0">
                <a:solidFill>
                  <a:srgbClr val="FF0000"/>
                </a:solidFill>
              </a:rPr>
              <a:t>1100</a:t>
            </a:r>
            <a:r>
              <a:rPr lang="zh-CN" altLang="en-US" sz="2400" dirty="0" smtClean="0">
                <a:solidFill>
                  <a:srgbClr val="FF0000"/>
                </a:solidFill>
              </a:rPr>
              <a:t>万</a:t>
            </a:r>
            <a:r>
              <a:rPr lang="en-US" altLang="zh-CN" sz="2400" dirty="0" smtClean="0">
                <a:solidFill>
                  <a:srgbClr val="FF0000"/>
                </a:solidFill>
              </a:rPr>
              <a:t>-1200万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75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1513</TotalTime>
  <Words>922</Words>
  <Application>Microsoft Office PowerPoint</Application>
  <PresentationFormat>宽屏</PresentationFormat>
  <Paragraphs>82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PowerPoint 演示文稿</vt:lpstr>
      <vt:lpstr>CEPC极化电子源</vt:lpstr>
      <vt:lpstr>CEPC极化电子源</vt:lpstr>
      <vt:lpstr>CEPC极化电子源</vt:lpstr>
      <vt:lpstr>CEPC极化电子源</vt:lpstr>
      <vt:lpstr>CEPC极化电子源</vt:lpstr>
      <vt:lpstr>PowerPoint 演示文稿</vt:lpstr>
      <vt:lpstr>PowerPoint 演示文稿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lixiaoping</dc:creator>
  <cp:lastModifiedBy>吴 亚茹</cp:lastModifiedBy>
  <cp:revision>47</cp:revision>
  <dcterms:created xsi:type="dcterms:W3CDTF">2016-05-22T07:42:14Z</dcterms:created>
  <dcterms:modified xsi:type="dcterms:W3CDTF">2018-12-26T12:21:46Z</dcterms:modified>
</cp:coreProperties>
</file>