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6" r:id="rId3"/>
    <p:sldId id="259" r:id="rId4"/>
    <p:sldId id="263" r:id="rId5"/>
    <p:sldId id="265" r:id="rId6"/>
    <p:sldId id="264" r:id="rId7"/>
    <p:sldId id="268"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272363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184619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81096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p:spPr>
        <p:txBody>
          <a:bodyPr/>
          <a:lstStyle/>
          <a:p>
            <a:endParaRPr lang="zh-CN" altLang="en-US"/>
          </a:p>
        </p:txBody>
      </p:sp>
      <p:sp>
        <p:nvSpPr>
          <p:cNvPr id="4" name="日期占位符 3"/>
          <p:cNvSpPr>
            <a:spLocks noGrp="1"/>
          </p:cNvSpPr>
          <p:nvPr>
            <p:ph type="dt" sz="half" idx="10"/>
          </p:nvPr>
        </p:nvSpPr>
        <p:spPr>
          <a:xfrm>
            <a:off x="609600" y="6245225"/>
            <a:ext cx="2844800" cy="476250"/>
          </a:xfr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4165600" y="6245225"/>
            <a:ext cx="3860800" cy="476250"/>
          </a:xfr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8737600" y="6245225"/>
            <a:ext cx="2844800" cy="476250"/>
          </a:xfrm>
        </p:spPr>
        <p:txBody>
          <a:bodyPr/>
          <a:lstStyle>
            <a:lvl1pPr>
              <a:defRPr/>
            </a:lvl1pPr>
          </a:lstStyle>
          <a:p>
            <a:fld id="{A4B7EDB2-D58C-472A-A17E-28F047A9727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7397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135433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92854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328315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292327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201347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412367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386737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25FC16-1143-4DCE-909C-0A5F2CF1FC44}" type="datetimeFigureOut">
              <a:rPr lang="zh-CN" altLang="en-US" smtClean="0"/>
              <a:t>2018-12-26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62960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5FC16-1143-4DCE-909C-0A5F2CF1FC44}" type="datetimeFigureOut">
              <a:rPr lang="zh-CN" altLang="en-US" smtClean="0"/>
              <a:t>2018-12-26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7CE37-7881-4455-83BD-95C0A4EF5106}" type="slidenum">
              <a:rPr lang="zh-CN" altLang="en-US" smtClean="0"/>
              <a:t>‹#›</a:t>
            </a:fld>
            <a:endParaRPr lang="zh-CN" altLang="en-US"/>
          </a:p>
        </p:txBody>
      </p:sp>
    </p:spTree>
    <p:extLst>
      <p:ext uri="{BB962C8B-B14F-4D97-AF65-F5344CB8AC3E}">
        <p14:creationId xmlns:p14="http://schemas.microsoft.com/office/powerpoint/2010/main" val="3675733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CEPC </a:t>
            </a:r>
            <a:r>
              <a:rPr lang="zh-CN" altLang="en-US" smtClean="0"/>
              <a:t>所创新总结</a:t>
            </a:r>
            <a:r>
              <a:rPr lang="en-US" altLang="zh-CN" smtClean="0"/>
              <a:t>------</a:t>
            </a:r>
            <a:r>
              <a:rPr lang="zh-CN" altLang="zh-CN" smtClean="0"/>
              <a:t>探测器</a:t>
            </a:r>
            <a:r>
              <a:rPr lang="zh-CN" altLang="en-US" smtClean="0"/>
              <a:t>超导磁体</a:t>
            </a:r>
            <a:endParaRPr lang="zh-CN" altLang="en-US" dirty="0"/>
          </a:p>
        </p:txBody>
      </p:sp>
      <p:sp>
        <p:nvSpPr>
          <p:cNvPr id="3" name="副标题 2"/>
          <p:cNvSpPr>
            <a:spLocks noGrp="1"/>
          </p:cNvSpPr>
          <p:nvPr>
            <p:ph type="subTitle" idx="1"/>
          </p:nvPr>
        </p:nvSpPr>
        <p:spPr>
          <a:xfrm>
            <a:off x="1524000" y="4677803"/>
            <a:ext cx="9144000" cy="1655762"/>
          </a:xfrm>
        </p:spPr>
        <p:txBody>
          <a:bodyPr/>
          <a:lstStyle/>
          <a:p>
            <a:r>
              <a:rPr lang="zh-CN" altLang="en-US" dirty="0"/>
              <a:t>赵玲</a:t>
            </a:r>
            <a:endParaRPr lang="en-US" altLang="zh-CN" dirty="0"/>
          </a:p>
          <a:p>
            <a:r>
              <a:rPr lang="en-US" altLang="zh-CN" dirty="0" smtClean="0"/>
              <a:t>2018-12-26</a:t>
            </a:r>
            <a:endParaRPr lang="zh-CN" altLang="en-US" dirty="0"/>
          </a:p>
        </p:txBody>
      </p:sp>
    </p:spTree>
    <p:extLst>
      <p:ext uri="{BB962C8B-B14F-4D97-AF65-F5344CB8AC3E}">
        <p14:creationId xmlns:p14="http://schemas.microsoft.com/office/powerpoint/2010/main" val="400442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690" name="Rectangle 282"/>
          <p:cNvSpPr>
            <a:spLocks noGrp="1" noChangeArrowheads="1"/>
          </p:cNvSpPr>
          <p:nvPr>
            <p:ph type="title"/>
          </p:nvPr>
        </p:nvSpPr>
        <p:spPr>
          <a:xfrm>
            <a:off x="358399" y="77001"/>
            <a:ext cx="11195125" cy="782377"/>
          </a:xfrm>
        </p:spPr>
        <p:txBody>
          <a:bodyPr/>
          <a:lstStyle/>
          <a:p>
            <a:r>
              <a:rPr lang="en-US" altLang="zh-CN" sz="3600" b="1" dirty="0" smtClean="0"/>
              <a:t>CEPC</a:t>
            </a:r>
            <a:r>
              <a:rPr lang="zh-CN" altLang="en-US" sz="3600" b="1" dirty="0" smtClean="0"/>
              <a:t>探测器磁体预研任务书</a:t>
            </a:r>
            <a:endParaRPr lang="zh-CN" altLang="en-US" sz="3600" b="1" dirty="0"/>
          </a:p>
        </p:txBody>
      </p:sp>
      <p:graphicFrame>
        <p:nvGraphicFramePr>
          <p:cNvPr id="17710" name="Group 302"/>
          <p:cNvGraphicFramePr>
            <a:graphicFrameLocks noGrp="1"/>
          </p:cNvGraphicFramePr>
          <p:nvPr>
            <p:ph type="tbl" idx="1"/>
            <p:extLst>
              <p:ext uri="{D42A27DB-BD31-4B8C-83A1-F6EECF244321}">
                <p14:modId xmlns:p14="http://schemas.microsoft.com/office/powerpoint/2010/main" val="552338059"/>
              </p:ext>
            </p:extLst>
          </p:nvPr>
        </p:nvGraphicFramePr>
        <p:xfrm>
          <a:off x="288759" y="892743"/>
          <a:ext cx="11665819" cy="5510467"/>
        </p:xfrm>
        <a:graphic>
          <a:graphicData uri="http://schemas.openxmlformats.org/drawingml/2006/table">
            <a:tbl>
              <a:tblPr/>
              <a:tblGrid>
                <a:gridCol w="856648"/>
                <a:gridCol w="5149515"/>
                <a:gridCol w="5659656"/>
              </a:tblGrid>
              <a:tr h="242888">
                <a:tc gridSpan="2">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任务书内容</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完成情况</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rowSpan="3">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第一年</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完成</a:t>
                      </a: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CEPC</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探测器磁铁</a:t>
                      </a: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pre CDR</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的撰写。</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已完成。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rgbClr val="00808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配合探测器物理设计和整体要求，给出各种设计方案的磁场、</a:t>
                      </a:r>
                      <a:endPar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造价等比较数据。</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已完成。</a:t>
                      </a:r>
                      <a:endParaRPr kumimoji="0" lang="zh-CN" altLang="en-US" sz="1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vMerge="1">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rgbClr val="00808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初步理出项目涉及到的关键技术及可能的解决途径。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已完成。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0">
                <a:tc rowSpan="4">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第二年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给出符合探测器物理设计和整体要求的优化设计方案。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rgbClr val="FF0000"/>
                          </a:solidFill>
                        </a:rPr>
                        <a:t>已完成</a:t>
                      </a:r>
                      <a:r>
                        <a:rPr lang="zh-CN" altLang="en-US" sz="1400" b="1" dirty="0" smtClean="0">
                          <a:solidFill>
                            <a:schemeClr val="tx1"/>
                          </a:solidFill>
                        </a:rPr>
                        <a:t>。给出了</a:t>
                      </a:r>
                      <a:r>
                        <a:rPr lang="en-US" altLang="zh-CN" sz="1400" b="1" dirty="0" smtClean="0">
                          <a:solidFill>
                            <a:schemeClr val="tx1"/>
                          </a:solidFill>
                        </a:rPr>
                        <a:t>pre-CDR</a:t>
                      </a:r>
                      <a:r>
                        <a:rPr lang="zh-CN" altLang="en-US" sz="1400" b="1" dirty="0" smtClean="0">
                          <a:solidFill>
                            <a:schemeClr val="tx1"/>
                          </a:solidFill>
                        </a:rPr>
                        <a:t>中心磁场</a:t>
                      </a:r>
                      <a:r>
                        <a:rPr lang="en-US" altLang="zh-CN" sz="1400" b="1" dirty="0" smtClean="0">
                          <a:solidFill>
                            <a:schemeClr val="tx1"/>
                          </a:solidFill>
                        </a:rPr>
                        <a:t>3.5T→CDR</a:t>
                      </a:r>
                      <a:r>
                        <a:rPr lang="zh-CN" altLang="en-US" sz="1400" b="1" dirty="0" smtClean="0">
                          <a:solidFill>
                            <a:schemeClr val="tx1"/>
                          </a:solidFill>
                        </a:rPr>
                        <a:t>中心磁场</a:t>
                      </a:r>
                      <a:r>
                        <a:rPr lang="en-US" altLang="zh-CN" sz="1400" b="1" dirty="0" smtClean="0">
                          <a:solidFill>
                            <a:schemeClr val="tx1"/>
                          </a:solidFill>
                        </a:rPr>
                        <a:t>3T</a:t>
                      </a:r>
                      <a:r>
                        <a:rPr lang="zh-CN" altLang="en-US" sz="1400" b="1" dirty="0" smtClean="0">
                          <a:solidFill>
                            <a:schemeClr val="tx1"/>
                          </a:solidFill>
                        </a:rPr>
                        <a:t>的设计，</a:t>
                      </a:r>
                      <a:endParaRPr lang="en-US" altLang="zh-CN" sz="1400" b="1" dirty="0" smtClean="0">
                        <a:solidFill>
                          <a:schemeClr val="tx1"/>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chemeClr val="tx1"/>
                          </a:solidFill>
                        </a:rPr>
                        <a:t>提出了高温超导线圈、主动屏蔽超导线圈方案。</a:t>
                      </a:r>
                      <a:endParaRPr lang="en-US" altLang="zh-CN" sz="1400" b="1" dirty="0" smtClean="0">
                        <a:solidFill>
                          <a:schemeClr val="tx1"/>
                        </a:solidFil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zh-CN" altLang="en-US"/>
                    </a:p>
                  </a:txBody>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完成超导电缆绞缆工艺摸索，完成小尺寸百米级</a:t>
                      </a:r>
                      <a:r>
                        <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10kA@4T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的卢瑟福电缆绞缆。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00" b="1" dirty="0" smtClean="0">
                          <a:solidFill>
                            <a:srgbClr val="FF0000"/>
                          </a:solidFill>
                        </a:rPr>
                        <a:t>已完成</a:t>
                      </a:r>
                      <a:r>
                        <a:rPr lang="zh-CN" altLang="en-US" sz="1400" b="1" dirty="0" smtClean="0">
                          <a:solidFill>
                            <a:schemeClr val="tx1"/>
                          </a:solidFill>
                        </a:rPr>
                        <a:t>。与国内厂家合作，完成了</a:t>
                      </a:r>
                      <a:r>
                        <a:rPr lang="zh-CN" altLang="en-US" sz="1400" b="1" dirty="0" smtClean="0">
                          <a:solidFill>
                            <a:srgbClr val="FF0000"/>
                          </a:solidFill>
                        </a:rPr>
                        <a:t>百米级卢瑟福</a:t>
                      </a:r>
                      <a:r>
                        <a:rPr lang="en-US" altLang="zh-CN" sz="1400" b="1" dirty="0" smtClean="0">
                          <a:solidFill>
                            <a:srgbClr val="FF0000"/>
                          </a:solidFill>
                        </a:rPr>
                        <a:t>32</a:t>
                      </a:r>
                      <a:r>
                        <a:rPr lang="zh-CN" altLang="en-US" sz="1400" b="1" dirty="0" smtClean="0">
                          <a:solidFill>
                            <a:srgbClr val="FF0000"/>
                          </a:solidFill>
                        </a:rPr>
                        <a:t>股和</a:t>
                      </a:r>
                      <a:r>
                        <a:rPr lang="en-US" altLang="zh-CN" sz="1400" b="1" dirty="0" smtClean="0">
                          <a:solidFill>
                            <a:srgbClr val="FF0000"/>
                          </a:solidFill>
                        </a:rPr>
                        <a:t>14</a:t>
                      </a:r>
                      <a:r>
                        <a:rPr lang="zh-CN" altLang="en-US" sz="1400" b="1" dirty="0" smtClean="0">
                          <a:solidFill>
                            <a:srgbClr val="FF0000"/>
                          </a:solidFill>
                        </a:rPr>
                        <a:t>股超导电缆</a:t>
                      </a:r>
                      <a:endParaRPr lang="en-US" altLang="zh-CN" sz="1400" b="1" dirty="0" smtClean="0">
                        <a:solidFill>
                          <a:srgbClr val="FF0000"/>
                        </a:solidFill>
                      </a:endParaRPr>
                    </a:p>
                    <a:p>
                      <a:r>
                        <a:rPr lang="zh-CN" altLang="en-US" sz="1400" b="1" dirty="0" smtClean="0">
                          <a:solidFill>
                            <a:srgbClr val="FF0000"/>
                          </a:solidFill>
                        </a:rPr>
                        <a:t>绞缆样品</a:t>
                      </a:r>
                      <a:r>
                        <a:rPr lang="zh-CN" altLang="en-US" sz="1400" b="1" dirty="0" smtClean="0">
                          <a:solidFill>
                            <a:schemeClr val="tx1"/>
                          </a:solidFill>
                        </a:rPr>
                        <a:t>，绞缆后的单股线材临界电流最小为</a:t>
                      </a:r>
                      <a:r>
                        <a:rPr lang="en-US" altLang="zh-CN" sz="1400" b="1" dirty="0" smtClean="0">
                          <a:solidFill>
                            <a:schemeClr val="tx1"/>
                          </a:solidFill>
                        </a:rPr>
                        <a:t>411A@4T</a:t>
                      </a:r>
                      <a:r>
                        <a:rPr lang="zh-CN" altLang="en-US" sz="1400" b="1" dirty="0" smtClean="0">
                          <a:solidFill>
                            <a:schemeClr val="tx1"/>
                          </a:solidFill>
                        </a:rPr>
                        <a:t>，</a:t>
                      </a:r>
                      <a:r>
                        <a:rPr lang="en-US" altLang="zh-CN" sz="1400" b="1" dirty="0" smtClean="0">
                          <a:solidFill>
                            <a:schemeClr val="tx1"/>
                          </a:solidFill>
                        </a:rPr>
                        <a:t>32</a:t>
                      </a:r>
                      <a:r>
                        <a:rPr lang="zh-CN" altLang="en-US" sz="1400" b="1" dirty="0" smtClean="0">
                          <a:solidFill>
                            <a:schemeClr val="tx1"/>
                          </a:solidFill>
                        </a:rPr>
                        <a:t>股时为</a:t>
                      </a:r>
                      <a:endParaRPr lang="en-US" altLang="zh-CN" sz="1400" b="1" dirty="0" smtClean="0">
                        <a:solidFill>
                          <a:schemeClr val="tx1"/>
                        </a:solidFill>
                      </a:endParaRPr>
                    </a:p>
                    <a:p>
                      <a:r>
                        <a:rPr lang="en-US" altLang="zh-CN" sz="1400" b="1" dirty="0" smtClean="0">
                          <a:solidFill>
                            <a:schemeClr val="tx1"/>
                          </a:solidFill>
                        </a:rPr>
                        <a:t>13.152kA</a:t>
                      </a:r>
                      <a:r>
                        <a:rPr lang="zh-CN" altLang="en-US" sz="1400" b="1" dirty="0" smtClean="0">
                          <a:solidFill>
                            <a:schemeClr val="tx1"/>
                          </a:solidFill>
                        </a:rPr>
                        <a:t>，大于</a:t>
                      </a:r>
                      <a:r>
                        <a:rPr lang="en-US" altLang="zh-CN" sz="1400" b="1" dirty="0" smtClean="0">
                          <a:solidFill>
                            <a:schemeClr val="tx1"/>
                          </a:solidFill>
                        </a:rPr>
                        <a:t>10kA@4T</a:t>
                      </a:r>
                      <a:r>
                        <a:rPr lang="zh-CN" altLang="en-US" sz="1400" b="1" dirty="0" smtClean="0">
                          <a:solidFill>
                            <a:schemeClr val="tx1"/>
                          </a:solidFill>
                        </a:rPr>
                        <a:t>。</a:t>
                      </a:r>
                      <a:endParaRPr lang="en-US" altLang="zh-CN" sz="1400" b="1" dirty="0" smtClean="0">
                        <a:solidFill>
                          <a:schemeClr val="tx1"/>
                        </a:solidFil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vMerge="1">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rgbClr val="00808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完成小型热虹吸实验平台搭建，并进行相关测试，初步理出</a:t>
                      </a:r>
                      <a:endPar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低温热虹吸冷却关键参数。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rgbClr val="FF0000"/>
                          </a:solidFill>
                        </a:rPr>
                        <a:t>已完成</a:t>
                      </a:r>
                      <a:r>
                        <a:rPr lang="zh-CN" altLang="en-US" sz="1400" b="1" dirty="0" smtClean="0">
                          <a:solidFill>
                            <a:schemeClr val="tx1"/>
                          </a:solidFill>
                        </a:rPr>
                        <a:t>。基于液氮温区，进行了小模型热虹吸冷却原理实验。</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v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rgbClr val="008080"/>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调研大型超导线圈和杜瓦、大型轭铁组件等关键部件的加工</a:t>
                      </a:r>
                      <a:endPar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路线及对应的工厂企业。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lang="zh-CN" altLang="en-US" sz="1400" b="1" dirty="0" smtClean="0">
                          <a:solidFill>
                            <a:srgbClr val="FF0000"/>
                          </a:solidFill>
                        </a:rPr>
                        <a:t>已完成。</a:t>
                      </a:r>
                      <a:r>
                        <a:rPr lang="zh-CN" altLang="en-US" sz="1400" b="1" dirty="0" smtClean="0">
                          <a:solidFill>
                            <a:schemeClr val="tx1"/>
                          </a:solidFill>
                        </a:rPr>
                        <a:t>对大型部件的加工制造进行了调研，与大型央企</a:t>
                      </a:r>
                      <a:r>
                        <a:rPr lang="zh-CN" altLang="en-US" sz="1400" b="1" dirty="0" smtClean="0">
                          <a:solidFill>
                            <a:srgbClr val="FF0000"/>
                          </a:solidFill>
                        </a:rPr>
                        <a:t>鞍钢</a:t>
                      </a:r>
                      <a:r>
                        <a:rPr lang="zh-CN" altLang="en-US" sz="1400" b="1" dirty="0" smtClean="0">
                          <a:solidFill>
                            <a:schemeClr val="tx1"/>
                          </a:solidFill>
                        </a:rPr>
                        <a:t>股份</a:t>
                      </a:r>
                      <a:endParaRPr lang="en-US" altLang="zh-CN" sz="1400" b="1" dirty="0" smtClean="0">
                        <a:solidFill>
                          <a:schemeClr val="tx1"/>
                        </a:solidFill>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lang="zh-CN" altLang="en-US" sz="1400" b="1" dirty="0" smtClean="0">
                          <a:solidFill>
                            <a:schemeClr val="tx1"/>
                          </a:solidFill>
                        </a:rPr>
                        <a:t>有限公司就大型部件的材料研制、加工、安装达成了</a:t>
                      </a:r>
                      <a:r>
                        <a:rPr lang="zh-CN" altLang="en-US" sz="1400" b="1" dirty="0" smtClean="0">
                          <a:solidFill>
                            <a:srgbClr val="FF0000"/>
                          </a:solidFill>
                        </a:rPr>
                        <a:t>战略合作协议</a:t>
                      </a:r>
                      <a:r>
                        <a:rPr lang="zh-CN" altLang="en-US" sz="1400" b="1" dirty="0" smtClean="0">
                          <a:solidFill>
                            <a:schemeClr val="tx1"/>
                          </a:solidFill>
                        </a:rPr>
                        <a:t>。</a:t>
                      </a:r>
                      <a:endParaRPr lang="en-US" altLang="zh-CN" sz="1400" b="1" dirty="0" smtClean="0">
                        <a:solidFill>
                          <a:schemeClr val="tx1"/>
                        </a:solidFil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rowSpan="2">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第三年</a:t>
                      </a:r>
                      <a:endParaRPr kumimoji="0" lang="en-US" altLang="zh-CN"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开始摸索铝稳定体卢瑟福超导电缆制造，完成十米以上小尺</a:t>
                      </a:r>
                      <a:endPar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寸覆铝超导电缆制造及测试，</a:t>
                      </a:r>
                      <a:r>
                        <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10kA@4T</a:t>
                      </a: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rgbClr val="FF0000"/>
                          </a:solidFill>
                        </a:rPr>
                        <a:t>已</a:t>
                      </a:r>
                      <a:r>
                        <a:rPr lang="zh-CN" altLang="en-US" sz="1400" b="1" baseline="0" dirty="0" smtClean="0">
                          <a:solidFill>
                            <a:srgbClr val="FF0000"/>
                          </a:solidFill>
                        </a:rPr>
                        <a:t>完成</a:t>
                      </a:r>
                      <a:r>
                        <a:rPr lang="zh-CN" altLang="en-US" sz="1400" b="1" dirty="0" smtClean="0">
                          <a:solidFill>
                            <a:srgbClr val="FF0000"/>
                          </a:solidFill>
                        </a:rPr>
                        <a:t>。</a:t>
                      </a:r>
                      <a:r>
                        <a:rPr lang="zh-CN" altLang="en-US" sz="1400" b="1" dirty="0" smtClean="0">
                          <a:solidFill>
                            <a:schemeClr val="tx1"/>
                          </a:solidFill>
                        </a:rPr>
                        <a:t>与国内厂家合作，完成了</a:t>
                      </a:r>
                      <a:r>
                        <a:rPr lang="en-US" altLang="zh-CN" sz="1400" b="1" dirty="0" smtClean="0">
                          <a:solidFill>
                            <a:srgbClr val="FF0000"/>
                          </a:solidFill>
                        </a:rPr>
                        <a:t>10</a:t>
                      </a:r>
                      <a:r>
                        <a:rPr lang="zh-CN" altLang="en-US" sz="1400" b="1" dirty="0" smtClean="0">
                          <a:solidFill>
                            <a:srgbClr val="FF0000"/>
                          </a:solidFill>
                        </a:rPr>
                        <a:t>米级的小尺寸</a:t>
                      </a:r>
                      <a:r>
                        <a:rPr lang="en-US" altLang="zh-CN" sz="1400" b="1" dirty="0" smtClean="0">
                          <a:solidFill>
                            <a:srgbClr val="FF0000"/>
                          </a:solidFill>
                        </a:rPr>
                        <a:t>16</a:t>
                      </a:r>
                      <a:r>
                        <a:rPr lang="zh-CN" altLang="en-US" sz="1400" b="1" dirty="0" smtClean="0">
                          <a:solidFill>
                            <a:srgbClr val="FF0000"/>
                          </a:solidFill>
                        </a:rPr>
                        <a:t>股覆铝超导电缆样品</a:t>
                      </a:r>
                      <a:r>
                        <a:rPr lang="zh-CN" altLang="en-US" sz="1400" b="1" dirty="0" smtClean="0">
                          <a:solidFill>
                            <a:schemeClr val="tx1"/>
                          </a:solidFill>
                        </a:rPr>
                        <a:t>的研制。</a:t>
                      </a:r>
                      <a:endParaRPr lang="en-US" altLang="zh-CN" sz="1400" b="1" dirty="0" smtClean="0">
                        <a:solidFill>
                          <a:schemeClr val="tx1"/>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rgbClr val="0070C0"/>
                          </a:solidFill>
                        </a:rPr>
                        <a:t>性能</a:t>
                      </a:r>
                      <a:r>
                        <a:rPr lang="zh-CN" altLang="en-US" sz="1400" b="1" dirty="0" smtClean="0">
                          <a:solidFill>
                            <a:srgbClr val="0070C0"/>
                          </a:solidFill>
                        </a:rPr>
                        <a:t>测试</a:t>
                      </a:r>
                      <a:r>
                        <a:rPr lang="zh-CN" altLang="en-US" sz="1400" b="1" dirty="0" smtClean="0">
                          <a:solidFill>
                            <a:schemeClr val="tx1"/>
                          </a:solidFill>
                        </a:rPr>
                        <a:t>：铝和绞缆两种材料之间的剪切强度平均达到</a:t>
                      </a:r>
                      <a:r>
                        <a:rPr lang="en-US" altLang="zh-CN" sz="1400" b="1" dirty="0" smtClean="0">
                          <a:solidFill>
                            <a:schemeClr val="tx1"/>
                          </a:solidFill>
                        </a:rPr>
                        <a:t>30MPa</a:t>
                      </a:r>
                      <a:r>
                        <a:rPr lang="zh-CN" altLang="en-US" sz="1400" b="1" dirty="0" smtClean="0">
                          <a:solidFill>
                            <a:schemeClr val="tx1"/>
                          </a:solidFill>
                        </a:rPr>
                        <a:t>以上</a:t>
                      </a:r>
                      <a:r>
                        <a:rPr lang="zh-CN" altLang="en-US" sz="1400" b="1" dirty="0" smtClean="0">
                          <a:solidFill>
                            <a:schemeClr val="tx1"/>
                          </a:solidFill>
                        </a:rPr>
                        <a:t>，</a:t>
                      </a:r>
                      <a:r>
                        <a:rPr lang="zh-CN" altLang="en-US" sz="1400" dirty="0" smtClean="0"/>
                        <a:t>根据</a:t>
                      </a:r>
                      <a:r>
                        <a:rPr lang="zh-CN" altLang="en-US" sz="1400" dirty="0" smtClean="0"/>
                        <a:t>覆铝后的单股线临界电流测试结果</a:t>
                      </a:r>
                      <a:r>
                        <a:rPr lang="zh-CN" altLang="en-US" sz="1400" dirty="0" smtClean="0"/>
                        <a:t>推算整</a:t>
                      </a:r>
                      <a:r>
                        <a:rPr lang="zh-CN" altLang="en-US" sz="1400" dirty="0" smtClean="0"/>
                        <a:t>缆载流</a:t>
                      </a:r>
                      <a:r>
                        <a:rPr lang="zh-CN" altLang="en-US" sz="1400" dirty="0" smtClean="0"/>
                        <a:t>能力为</a:t>
                      </a:r>
                      <a:r>
                        <a:rPr lang="en-US" altLang="zh-CN" sz="1400" dirty="0" smtClean="0"/>
                        <a:t>17.28KA</a:t>
                      </a:r>
                      <a:r>
                        <a:rPr lang="zh-CN" altLang="en-US" sz="1400" dirty="0" smtClean="0"/>
                        <a:t>，大于</a:t>
                      </a:r>
                      <a:r>
                        <a:rPr kumimoji="0" lang="en-US" altLang="zh-CN"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10kA@4T</a:t>
                      </a: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b="1" dirty="0" smtClean="0">
                        <a:solidFill>
                          <a:schemeClr val="tx1"/>
                        </a:solidFil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vMerge="1">
                  <a:txBody>
                    <a:bodyPr/>
                    <a:lstStyle/>
                    <a:p>
                      <a:endParaRPr lang="zh-CN" altLang="en-US"/>
                    </a:p>
                  </a:txBody>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提出优化的超导线圈冷却方案。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已完成。</a:t>
                      </a:r>
                      <a:r>
                        <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基于</a:t>
                      </a:r>
                      <a:r>
                        <a:rPr lang="zh-CN" altLang="en-US" sz="1400" b="1" dirty="0" smtClean="0">
                          <a:solidFill>
                            <a:schemeClr val="tx1"/>
                          </a:solidFill>
                        </a:rPr>
                        <a:t>液氦的温区，开展了基于液氦管道小模型的热虹吸冷却</a:t>
                      </a:r>
                      <a:endParaRPr lang="en-US" altLang="zh-CN" sz="1400" b="1" dirty="0" smtClean="0">
                        <a:solidFill>
                          <a:schemeClr val="tx1"/>
                        </a:solidFill>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schemeClr val="tx1"/>
                          </a:solidFill>
                        </a:rPr>
                        <a:t>实验，进行了数值模拟，发表相关论文</a:t>
                      </a:r>
                      <a:r>
                        <a:rPr lang="en-US" altLang="zh-CN" sz="1400" b="1" dirty="0" smtClean="0">
                          <a:solidFill>
                            <a:schemeClr val="tx1"/>
                          </a:solidFill>
                        </a:rPr>
                        <a:t>2</a:t>
                      </a:r>
                      <a:r>
                        <a:rPr lang="zh-CN" altLang="en-US" sz="1400" b="1" dirty="0" smtClean="0">
                          <a:solidFill>
                            <a:schemeClr val="tx1"/>
                          </a:solidFill>
                        </a:rPr>
                        <a:t>篇。</a:t>
                      </a:r>
                      <a:endParaRPr kumimoji="0" lang="zh-CN" altLang="en-US" sz="1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4301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课题成果</a:t>
            </a:r>
            <a:endParaRPr lang="zh-CN" altLang="en-US" dirty="0"/>
          </a:p>
        </p:txBody>
      </p:sp>
      <p:pic>
        <p:nvPicPr>
          <p:cNvPr id="8" name="图片 7"/>
          <p:cNvPicPr>
            <a:picLocks noChangeAspect="1"/>
          </p:cNvPicPr>
          <p:nvPr/>
        </p:nvPicPr>
        <p:blipFill>
          <a:blip r:embed="rId2"/>
          <a:stretch>
            <a:fillRect/>
          </a:stretch>
        </p:blipFill>
        <p:spPr>
          <a:xfrm>
            <a:off x="3478780" y="1769452"/>
            <a:ext cx="3675055" cy="2235972"/>
          </a:xfrm>
          <a:prstGeom prst="rect">
            <a:avLst/>
          </a:prstGeom>
        </p:spPr>
      </p:pic>
      <p:pic>
        <p:nvPicPr>
          <p:cNvPr id="9" name="图片 8"/>
          <p:cNvPicPr>
            <a:picLocks noChangeAspect="1"/>
          </p:cNvPicPr>
          <p:nvPr/>
        </p:nvPicPr>
        <p:blipFill>
          <a:blip r:embed="rId3"/>
          <a:stretch>
            <a:fillRect/>
          </a:stretch>
        </p:blipFill>
        <p:spPr>
          <a:xfrm>
            <a:off x="146187" y="1746684"/>
            <a:ext cx="3238525" cy="2438379"/>
          </a:xfrm>
          <a:prstGeom prst="rect">
            <a:avLst/>
          </a:prstGeom>
        </p:spPr>
      </p:pic>
      <p:pic>
        <p:nvPicPr>
          <p:cNvPr id="10" name="图片 9"/>
          <p:cNvPicPr>
            <a:picLocks noChangeAspect="1"/>
          </p:cNvPicPr>
          <p:nvPr/>
        </p:nvPicPr>
        <p:blipFill rotWithShape="1">
          <a:blip r:embed="rId4"/>
          <a:srcRect l="78452" t="2015"/>
          <a:stretch/>
        </p:blipFill>
        <p:spPr>
          <a:xfrm>
            <a:off x="5312479" y="495611"/>
            <a:ext cx="1570217" cy="1195077"/>
          </a:xfrm>
          <a:prstGeom prst="rect">
            <a:avLst/>
          </a:prstGeom>
        </p:spPr>
      </p:pic>
      <p:sp>
        <p:nvSpPr>
          <p:cNvPr id="11" name="文本框 10"/>
          <p:cNvSpPr txBox="1"/>
          <p:nvPr/>
        </p:nvSpPr>
        <p:spPr>
          <a:xfrm>
            <a:off x="1140310" y="4177020"/>
            <a:ext cx="2244402" cy="430887"/>
          </a:xfrm>
          <a:prstGeom prst="rect">
            <a:avLst/>
          </a:prstGeom>
          <a:noFill/>
        </p:spPr>
        <p:txBody>
          <a:bodyPr wrap="square" rtlCol="0">
            <a:spAutoFit/>
          </a:bodyPr>
          <a:lstStyle/>
          <a:p>
            <a:r>
              <a:rPr lang="zh-CN" altLang="en-US" sz="1100" dirty="0" smtClean="0"/>
              <a:t>带轭铁方案磁场分布</a:t>
            </a:r>
            <a:r>
              <a:rPr lang="zh-CN" altLang="en-US" sz="1100" dirty="0" smtClean="0"/>
              <a:t>图（宁飞鹏）</a:t>
            </a:r>
            <a:endParaRPr lang="en-US" altLang="zh-CN" sz="1100" dirty="0" smtClean="0"/>
          </a:p>
          <a:p>
            <a:r>
              <a:rPr lang="en-US" altLang="zh-CN" sz="1100" dirty="0"/>
              <a:t>Field </a:t>
            </a:r>
            <a:r>
              <a:rPr lang="en-US" altLang="zh-CN" sz="1100" dirty="0" smtClean="0"/>
              <a:t> </a:t>
            </a:r>
            <a:r>
              <a:rPr lang="en-US" altLang="zh-CN" sz="1100" dirty="0"/>
              <a:t>Map </a:t>
            </a:r>
            <a:r>
              <a:rPr lang="en-US" altLang="zh-CN" sz="1100" dirty="0" smtClean="0"/>
              <a:t>with </a:t>
            </a:r>
            <a:r>
              <a:rPr lang="en-US" altLang="zh-CN" sz="1100" dirty="0"/>
              <a:t>Yoke </a:t>
            </a:r>
            <a:r>
              <a:rPr lang="en-US" altLang="zh-CN" sz="1100" dirty="0" smtClean="0"/>
              <a:t>Iron </a:t>
            </a:r>
            <a:endParaRPr lang="zh-CN" altLang="en-US" sz="1100" dirty="0"/>
          </a:p>
        </p:txBody>
      </p:sp>
      <p:sp>
        <p:nvSpPr>
          <p:cNvPr id="12" name="文本框 11"/>
          <p:cNvSpPr txBox="1"/>
          <p:nvPr/>
        </p:nvSpPr>
        <p:spPr>
          <a:xfrm>
            <a:off x="4421489" y="4013641"/>
            <a:ext cx="1802748" cy="600164"/>
          </a:xfrm>
          <a:prstGeom prst="rect">
            <a:avLst/>
          </a:prstGeom>
          <a:noFill/>
        </p:spPr>
        <p:txBody>
          <a:bodyPr wrap="square" rtlCol="0">
            <a:spAutoFit/>
          </a:bodyPr>
          <a:lstStyle/>
          <a:p>
            <a:r>
              <a:rPr lang="zh-CN" altLang="en-US" sz="1100" dirty="0" smtClean="0"/>
              <a:t>主动屏蔽方案磁场</a:t>
            </a:r>
            <a:r>
              <a:rPr lang="zh-CN" altLang="en-US" sz="1100" dirty="0" smtClean="0"/>
              <a:t>分布（赵微）</a:t>
            </a:r>
            <a:endParaRPr lang="en-US" altLang="zh-CN" sz="1100" dirty="0" smtClean="0"/>
          </a:p>
          <a:p>
            <a:r>
              <a:rPr lang="en-US" altLang="zh-CN" sz="1100" dirty="0" smtClean="0"/>
              <a:t>Field map without yoke Iron</a:t>
            </a:r>
            <a:endParaRPr lang="zh-CN" altLang="en-US" sz="1100" dirty="0"/>
          </a:p>
        </p:txBody>
      </p:sp>
      <p:sp>
        <p:nvSpPr>
          <p:cNvPr id="13" name="文本框 12"/>
          <p:cNvSpPr txBox="1"/>
          <p:nvPr/>
        </p:nvSpPr>
        <p:spPr>
          <a:xfrm>
            <a:off x="6797374" y="478240"/>
            <a:ext cx="518380" cy="1107996"/>
          </a:xfrm>
          <a:prstGeom prst="rect">
            <a:avLst/>
          </a:prstGeom>
          <a:noFill/>
        </p:spPr>
        <p:txBody>
          <a:bodyPr wrap="square" rtlCol="0">
            <a:spAutoFit/>
          </a:bodyPr>
          <a:lstStyle/>
          <a:p>
            <a:r>
              <a:rPr lang="zh-CN" altLang="en-US" sz="1100" dirty="0" smtClean="0"/>
              <a:t>高温超导叠</a:t>
            </a:r>
            <a:r>
              <a:rPr lang="zh-CN" altLang="en-US" sz="1100" dirty="0" smtClean="0"/>
              <a:t>示</a:t>
            </a:r>
            <a:r>
              <a:rPr lang="zh-CN" altLang="en-US" sz="1100" dirty="0" smtClean="0"/>
              <a:t>意</a:t>
            </a:r>
            <a:r>
              <a:rPr lang="zh-CN" altLang="en-US" sz="1100" dirty="0"/>
              <a:t>（谢宗泰）</a:t>
            </a:r>
            <a:endParaRPr lang="zh-CN" altLang="en-US" sz="1100" dirty="0"/>
          </a:p>
        </p:txBody>
      </p:sp>
      <p:pic>
        <p:nvPicPr>
          <p:cNvPr id="14" name="图片 13"/>
          <p:cNvPicPr/>
          <p:nvPr/>
        </p:nvPicPr>
        <p:blipFill rotWithShape="1">
          <a:blip r:embed="rId5" cstate="print">
            <a:extLst>
              <a:ext uri="{28A0092B-C50C-407E-A947-70E740481C1C}">
                <a14:useLocalDpi xmlns:a14="http://schemas.microsoft.com/office/drawing/2010/main" val="0"/>
              </a:ext>
            </a:extLst>
          </a:blip>
          <a:srcRect l="17156" t="9726" r="16748" b="1117"/>
          <a:stretch/>
        </p:blipFill>
        <p:spPr bwMode="auto">
          <a:xfrm>
            <a:off x="2761080" y="4800582"/>
            <a:ext cx="810459" cy="335436"/>
          </a:xfrm>
          <a:prstGeom prst="rect">
            <a:avLst/>
          </a:prstGeom>
          <a:ln>
            <a:noFill/>
          </a:ln>
          <a:extLst>
            <a:ext uri="{53640926-AAD7-44D8-BBD7-CCE9431645EC}">
              <a14:shadowObscured xmlns:a14="http://schemas.microsoft.com/office/drawing/2010/main"/>
            </a:ext>
          </a:extLst>
        </p:spPr>
      </p:pic>
      <p:pic>
        <p:nvPicPr>
          <p:cNvPr id="15" name="图片 14"/>
          <p:cNvPicPr/>
          <p:nvPr/>
        </p:nvPicPr>
        <p:blipFill rotWithShape="1">
          <a:blip r:embed="rId6" cstate="print">
            <a:extLst>
              <a:ext uri="{28A0092B-C50C-407E-A947-70E740481C1C}">
                <a14:useLocalDpi xmlns:a14="http://schemas.microsoft.com/office/drawing/2010/main" val="0"/>
              </a:ext>
            </a:extLst>
          </a:blip>
          <a:srcRect l="23346" t="9679" r="29333" b="4469"/>
          <a:stretch/>
        </p:blipFill>
        <p:spPr bwMode="auto">
          <a:xfrm rot="5400000">
            <a:off x="3272346" y="5086815"/>
            <a:ext cx="749699" cy="1914153"/>
          </a:xfrm>
          <a:prstGeom prst="rect">
            <a:avLst/>
          </a:prstGeom>
          <a:ln>
            <a:noFill/>
          </a:ln>
          <a:extLst>
            <a:ext uri="{53640926-AAD7-44D8-BBD7-CCE9431645EC}">
              <a14:shadowObscured xmlns:a14="http://schemas.microsoft.com/office/drawing/2010/main"/>
            </a:ext>
          </a:extLst>
        </p:spPr>
      </p:pic>
      <p:pic>
        <p:nvPicPr>
          <p:cNvPr id="16" name="图片 15"/>
          <p:cNvPicPr/>
          <p:nvPr/>
        </p:nvPicPr>
        <p:blipFill rotWithShape="1">
          <a:blip r:embed="rId7">
            <a:extLst>
              <a:ext uri="{28A0092B-C50C-407E-A947-70E740481C1C}">
                <a14:useLocalDpi xmlns:a14="http://schemas.microsoft.com/office/drawing/2010/main" val="0"/>
              </a:ext>
            </a:extLst>
          </a:blip>
          <a:srcRect t="9397" r="1400" b="6768"/>
          <a:stretch/>
        </p:blipFill>
        <p:spPr>
          <a:xfrm>
            <a:off x="376518" y="4578497"/>
            <a:ext cx="2047645" cy="1801992"/>
          </a:xfrm>
          <a:prstGeom prst="rect">
            <a:avLst/>
          </a:prstGeom>
        </p:spPr>
      </p:pic>
      <p:sp>
        <p:nvSpPr>
          <p:cNvPr id="17" name="文本框 16"/>
          <p:cNvSpPr txBox="1"/>
          <p:nvPr/>
        </p:nvSpPr>
        <p:spPr>
          <a:xfrm>
            <a:off x="7793" y="6422457"/>
            <a:ext cx="2564398" cy="430887"/>
          </a:xfrm>
          <a:prstGeom prst="rect">
            <a:avLst/>
          </a:prstGeom>
          <a:noFill/>
        </p:spPr>
        <p:txBody>
          <a:bodyPr wrap="square" rtlCol="0">
            <a:spAutoFit/>
          </a:bodyPr>
          <a:lstStyle/>
          <a:p>
            <a:r>
              <a:rPr lang="zh-CN" altLang="en-US" sz="1100" dirty="0" smtClean="0"/>
              <a:t>          超导</a:t>
            </a:r>
            <a:r>
              <a:rPr lang="zh-CN" altLang="en-US" sz="1100" dirty="0"/>
              <a:t>电缆绞</a:t>
            </a:r>
            <a:r>
              <a:rPr lang="zh-CN" altLang="en-US" sz="1100" dirty="0" smtClean="0"/>
              <a:t>缆长</a:t>
            </a:r>
            <a:r>
              <a:rPr lang="zh-CN" altLang="en-US" sz="1100" dirty="0" smtClean="0"/>
              <a:t>样品（无锡统力）</a:t>
            </a:r>
            <a:endParaRPr lang="en-US" altLang="zh-CN" sz="1100" dirty="0" smtClean="0"/>
          </a:p>
          <a:p>
            <a:r>
              <a:rPr lang="en-US" altLang="zh-CN" sz="1100" dirty="0"/>
              <a:t>Long sample of superconducting </a:t>
            </a:r>
            <a:r>
              <a:rPr lang="en-US" altLang="zh-CN" sz="1100" dirty="0" smtClean="0"/>
              <a:t>cable</a:t>
            </a:r>
            <a:endParaRPr lang="zh-CN" altLang="en-US" sz="1100" dirty="0"/>
          </a:p>
        </p:txBody>
      </p:sp>
      <p:sp>
        <p:nvSpPr>
          <p:cNvPr id="18" name="文本框 17"/>
          <p:cNvSpPr txBox="1"/>
          <p:nvPr/>
        </p:nvSpPr>
        <p:spPr>
          <a:xfrm>
            <a:off x="2572191" y="5168988"/>
            <a:ext cx="3548910" cy="430887"/>
          </a:xfrm>
          <a:prstGeom prst="rect">
            <a:avLst/>
          </a:prstGeom>
          <a:noFill/>
        </p:spPr>
        <p:txBody>
          <a:bodyPr wrap="square" rtlCol="0">
            <a:spAutoFit/>
          </a:bodyPr>
          <a:lstStyle/>
          <a:p>
            <a:r>
              <a:rPr lang="zh-CN" altLang="en-US" sz="1100" dirty="0"/>
              <a:t>超导电缆覆铝样品（</a:t>
            </a:r>
            <a:r>
              <a:rPr lang="en-US" altLang="zh-CN" sz="1100" dirty="0"/>
              <a:t>16</a:t>
            </a:r>
            <a:r>
              <a:rPr lang="zh-CN" altLang="en-US" sz="1100" dirty="0" smtClean="0"/>
              <a:t>股无锡统力）</a:t>
            </a:r>
            <a:endParaRPr lang="en-US" altLang="zh-CN" sz="1100" dirty="0" smtClean="0"/>
          </a:p>
          <a:p>
            <a:r>
              <a:rPr lang="en-US" altLang="zh-CN" sz="1100" dirty="0"/>
              <a:t>Superconducting Cable Coated with Aluminum </a:t>
            </a:r>
            <a:r>
              <a:rPr lang="en-US" altLang="zh-CN" sz="1100" dirty="0" smtClean="0"/>
              <a:t> </a:t>
            </a:r>
            <a:r>
              <a:rPr lang="en-US" altLang="zh-CN" sz="1100" dirty="0"/>
              <a:t>(16 strands)</a:t>
            </a:r>
            <a:endParaRPr lang="zh-CN" altLang="en-US" sz="1100" dirty="0"/>
          </a:p>
        </p:txBody>
      </p:sp>
      <p:sp>
        <p:nvSpPr>
          <p:cNvPr id="19" name="文本框 18"/>
          <p:cNvSpPr txBox="1"/>
          <p:nvPr/>
        </p:nvSpPr>
        <p:spPr>
          <a:xfrm>
            <a:off x="2793449" y="6422457"/>
            <a:ext cx="3327652" cy="600164"/>
          </a:xfrm>
          <a:prstGeom prst="rect">
            <a:avLst/>
          </a:prstGeom>
          <a:noFill/>
        </p:spPr>
        <p:txBody>
          <a:bodyPr wrap="square" rtlCol="0">
            <a:spAutoFit/>
          </a:bodyPr>
          <a:lstStyle/>
          <a:p>
            <a:r>
              <a:rPr lang="zh-CN" altLang="en-US" sz="1100" dirty="0"/>
              <a:t>铜缆覆铝样品（</a:t>
            </a:r>
            <a:r>
              <a:rPr lang="en-US" altLang="zh-CN" sz="1100" dirty="0"/>
              <a:t>32</a:t>
            </a:r>
            <a:r>
              <a:rPr lang="zh-CN" altLang="en-US" sz="1100" dirty="0" smtClean="0"/>
              <a:t>股无锡统力）</a:t>
            </a:r>
            <a:endParaRPr lang="en-US" altLang="zh-CN" sz="1100" dirty="0" smtClean="0"/>
          </a:p>
          <a:p>
            <a:r>
              <a:rPr lang="en-US" altLang="zh-CN" sz="1100" dirty="0" smtClean="0"/>
              <a:t>Copper Cable </a:t>
            </a:r>
            <a:r>
              <a:rPr lang="en-US" altLang="zh-CN" sz="1100" dirty="0"/>
              <a:t>Coated with Aluminum </a:t>
            </a:r>
            <a:r>
              <a:rPr lang="en-US" altLang="zh-CN" sz="1100" dirty="0" smtClean="0"/>
              <a:t>alloy (32 </a:t>
            </a:r>
            <a:r>
              <a:rPr lang="en-US" altLang="zh-CN" sz="1100" dirty="0"/>
              <a:t>strands)</a:t>
            </a:r>
            <a:endParaRPr lang="zh-CN" altLang="en-US" sz="1100" dirty="0"/>
          </a:p>
          <a:p>
            <a:endParaRPr lang="zh-CN" altLang="en-US" sz="1100" dirty="0"/>
          </a:p>
        </p:txBody>
      </p:sp>
      <p:pic>
        <p:nvPicPr>
          <p:cNvPr id="21" name="图片 20"/>
          <p:cNvPicPr>
            <a:picLocks noChangeAspect="1"/>
          </p:cNvPicPr>
          <p:nvPr/>
        </p:nvPicPr>
        <p:blipFill rotWithShape="1">
          <a:blip r:embed="rId8"/>
          <a:srcRect t="48625" r="1540"/>
          <a:stretch/>
        </p:blipFill>
        <p:spPr>
          <a:xfrm>
            <a:off x="3678352" y="4564224"/>
            <a:ext cx="1511787" cy="563197"/>
          </a:xfrm>
          <a:prstGeom prst="rect">
            <a:avLst/>
          </a:prstGeom>
        </p:spPr>
      </p:pic>
      <p:sp>
        <p:nvSpPr>
          <p:cNvPr id="38" name="文本框 37"/>
          <p:cNvSpPr txBox="1"/>
          <p:nvPr/>
        </p:nvSpPr>
        <p:spPr>
          <a:xfrm>
            <a:off x="10129985" y="3392582"/>
            <a:ext cx="2205318" cy="600164"/>
          </a:xfrm>
          <a:prstGeom prst="rect">
            <a:avLst/>
          </a:prstGeom>
          <a:noFill/>
        </p:spPr>
        <p:txBody>
          <a:bodyPr wrap="square" rtlCol="0">
            <a:spAutoFit/>
          </a:bodyPr>
          <a:lstStyle/>
          <a:p>
            <a:r>
              <a:rPr lang="zh-CN" altLang="en-US" sz="1100" dirty="0" smtClean="0"/>
              <a:t>          </a:t>
            </a:r>
            <a:r>
              <a:rPr lang="en-US" altLang="zh-CN" sz="1100" dirty="0" smtClean="0"/>
              <a:t>RRR</a:t>
            </a:r>
            <a:r>
              <a:rPr lang="zh-CN" altLang="en-US" sz="1100" dirty="0" smtClean="0"/>
              <a:t>值测试</a:t>
            </a:r>
            <a:r>
              <a:rPr lang="zh-CN" altLang="en-US" sz="1100" dirty="0" smtClean="0"/>
              <a:t>装置（佟新宇、牟智慧）</a:t>
            </a:r>
            <a:endParaRPr lang="en-US" altLang="zh-CN" sz="1100" dirty="0" smtClean="0"/>
          </a:p>
          <a:p>
            <a:r>
              <a:rPr lang="en-US" altLang="zh-CN" sz="1100" dirty="0"/>
              <a:t>RRR Value Testing Device</a:t>
            </a:r>
            <a:endParaRPr lang="zh-CN" altLang="en-US" sz="1100" dirty="0"/>
          </a:p>
        </p:txBody>
      </p:sp>
      <p:pic>
        <p:nvPicPr>
          <p:cNvPr id="40" name="图片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021"/>
          <a:stretch/>
        </p:blipFill>
        <p:spPr bwMode="auto">
          <a:xfrm>
            <a:off x="9910514" y="161152"/>
            <a:ext cx="2218963" cy="32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a:blip r:embed="rId10"/>
          <a:stretch>
            <a:fillRect/>
          </a:stretch>
        </p:blipFill>
        <p:spPr>
          <a:xfrm>
            <a:off x="10182905" y="3791807"/>
            <a:ext cx="1931936" cy="2882925"/>
          </a:xfrm>
          <a:prstGeom prst="rect">
            <a:avLst/>
          </a:prstGeom>
        </p:spPr>
      </p:pic>
      <p:sp>
        <p:nvSpPr>
          <p:cNvPr id="42" name="文本框 41"/>
          <p:cNvSpPr txBox="1"/>
          <p:nvPr/>
        </p:nvSpPr>
        <p:spPr>
          <a:xfrm>
            <a:off x="9925150" y="6464907"/>
            <a:ext cx="2204327" cy="415498"/>
          </a:xfrm>
          <a:prstGeom prst="rect">
            <a:avLst/>
          </a:prstGeom>
          <a:noFill/>
        </p:spPr>
        <p:txBody>
          <a:bodyPr wrap="square" rtlCol="0">
            <a:spAutoFit/>
          </a:bodyPr>
          <a:lstStyle/>
          <a:p>
            <a:r>
              <a:rPr lang="zh-CN" altLang="en-US" sz="1050" dirty="0" smtClean="0"/>
              <a:t>热虹吸原理</a:t>
            </a:r>
            <a:r>
              <a:rPr lang="zh-CN" altLang="en-US" sz="1050" dirty="0" smtClean="0"/>
              <a:t>实验（王美芬、李文双）</a:t>
            </a:r>
            <a:endParaRPr lang="en-US" altLang="zh-CN" sz="1050" dirty="0" smtClean="0"/>
          </a:p>
          <a:p>
            <a:r>
              <a:rPr lang="en-US" altLang="zh-CN" sz="1050" dirty="0" err="1"/>
              <a:t>Thermosyphon</a:t>
            </a:r>
            <a:r>
              <a:rPr lang="en-US" altLang="zh-CN" sz="1050" dirty="0"/>
              <a:t> Principle Experiments</a:t>
            </a:r>
            <a:endParaRPr lang="zh-CN" altLang="en-US" sz="1050" dirty="0"/>
          </a:p>
        </p:txBody>
      </p:sp>
      <p:pic>
        <p:nvPicPr>
          <p:cNvPr id="43" name="图片 42" descr="捕1获"/>
          <p:cNvPicPr/>
          <p:nvPr/>
        </p:nvPicPr>
        <p:blipFill>
          <a:blip r:embed="rId11">
            <a:extLst>
              <a:ext uri="{28A0092B-C50C-407E-A947-70E740481C1C}">
                <a14:useLocalDpi xmlns:a14="http://schemas.microsoft.com/office/drawing/2010/main" val="0"/>
              </a:ext>
            </a:extLst>
          </a:blip>
          <a:srcRect/>
          <a:stretch>
            <a:fillRect/>
          </a:stretch>
        </p:blipFill>
        <p:spPr bwMode="auto">
          <a:xfrm>
            <a:off x="6224237" y="4554127"/>
            <a:ext cx="3582973" cy="182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p:cNvSpPr txBox="1"/>
          <p:nvPr/>
        </p:nvSpPr>
        <p:spPr>
          <a:xfrm>
            <a:off x="6378856" y="6418740"/>
            <a:ext cx="3120146" cy="415498"/>
          </a:xfrm>
          <a:prstGeom prst="rect">
            <a:avLst/>
          </a:prstGeom>
          <a:noFill/>
        </p:spPr>
        <p:txBody>
          <a:bodyPr wrap="square" rtlCol="0">
            <a:spAutoFit/>
          </a:bodyPr>
          <a:lstStyle/>
          <a:p>
            <a:r>
              <a:rPr lang="zh-CN" altLang="en-US" sz="1050" dirty="0" smtClean="0"/>
              <a:t>热虹吸原理实验模拟</a:t>
            </a:r>
            <a:r>
              <a:rPr lang="zh-CN" altLang="en-US" sz="1050" dirty="0" smtClean="0"/>
              <a:t>分析（张宝堂）</a:t>
            </a:r>
            <a:endParaRPr lang="en-US" altLang="zh-CN" sz="1050" dirty="0" smtClean="0"/>
          </a:p>
          <a:p>
            <a:r>
              <a:rPr lang="en-US" altLang="zh-CN" sz="1050" dirty="0"/>
              <a:t>Experimental simulation and analysis of </a:t>
            </a:r>
            <a:r>
              <a:rPr lang="en-US" altLang="zh-CN" sz="1050" dirty="0" err="1"/>
              <a:t>thermosiphon</a:t>
            </a:r>
            <a:r>
              <a:rPr lang="en-US" altLang="zh-CN" sz="1050" dirty="0"/>
              <a:t> </a:t>
            </a:r>
            <a:endParaRPr lang="zh-CN" altLang="en-US" sz="1050" dirty="0"/>
          </a:p>
        </p:txBody>
      </p:sp>
      <p:pic>
        <p:nvPicPr>
          <p:cNvPr id="4" name="图片 3"/>
          <p:cNvPicPr>
            <a:picLocks noChangeAspect="1"/>
          </p:cNvPicPr>
          <p:nvPr/>
        </p:nvPicPr>
        <p:blipFill rotWithShape="1">
          <a:blip r:embed="rId12" cstate="print">
            <a:extLst>
              <a:ext uri="{28A0092B-C50C-407E-A947-70E740481C1C}">
                <a14:useLocalDpi xmlns:a14="http://schemas.microsoft.com/office/drawing/2010/main" val="0"/>
              </a:ext>
            </a:extLst>
          </a:blip>
          <a:srcRect t="888" r="3026" b="3066"/>
          <a:stretch/>
        </p:blipFill>
        <p:spPr>
          <a:xfrm>
            <a:off x="7394046" y="818637"/>
            <a:ext cx="2413164" cy="3186788"/>
          </a:xfrm>
          <a:prstGeom prst="rect">
            <a:avLst/>
          </a:prstGeom>
        </p:spPr>
      </p:pic>
      <p:sp>
        <p:nvSpPr>
          <p:cNvPr id="45" name="文本框 44"/>
          <p:cNvSpPr txBox="1"/>
          <p:nvPr/>
        </p:nvSpPr>
        <p:spPr>
          <a:xfrm>
            <a:off x="7488567" y="4013641"/>
            <a:ext cx="2495391" cy="769441"/>
          </a:xfrm>
          <a:prstGeom prst="rect">
            <a:avLst/>
          </a:prstGeom>
          <a:noFill/>
        </p:spPr>
        <p:txBody>
          <a:bodyPr wrap="square" rtlCol="0">
            <a:spAutoFit/>
          </a:bodyPr>
          <a:lstStyle/>
          <a:p>
            <a:r>
              <a:rPr lang="zh-CN" altLang="en-US" sz="1100" dirty="0" smtClean="0"/>
              <a:t>感应</a:t>
            </a:r>
            <a:r>
              <a:rPr lang="zh-CN" altLang="en-US" sz="1100" dirty="0" smtClean="0"/>
              <a:t>法临界电流测试</a:t>
            </a:r>
            <a:r>
              <a:rPr lang="zh-CN" altLang="en-US" sz="1100" dirty="0"/>
              <a:t>装置（佟新宇、赵玲）</a:t>
            </a:r>
            <a:endParaRPr lang="en-US" altLang="zh-CN" sz="1100" dirty="0"/>
          </a:p>
          <a:p>
            <a:r>
              <a:rPr lang="en-US" altLang="zh-CN" sz="1100" dirty="0" smtClean="0"/>
              <a:t>Critical </a:t>
            </a:r>
            <a:r>
              <a:rPr lang="en-US" altLang="zh-CN" sz="1100" dirty="0"/>
              <a:t>Current Testing Device by Induction Method</a:t>
            </a:r>
            <a:endParaRPr lang="zh-CN" altLang="en-US" sz="1100" dirty="0"/>
          </a:p>
        </p:txBody>
      </p:sp>
    </p:spTree>
    <p:extLst>
      <p:ext uri="{BB962C8B-B14F-4D97-AF65-F5344CB8AC3E}">
        <p14:creationId xmlns:p14="http://schemas.microsoft.com/office/powerpoint/2010/main" val="42884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文章发表及人才培养</a:t>
            </a:r>
            <a:endParaRPr lang="zh-CN" altLang="en-US" dirty="0"/>
          </a:p>
        </p:txBody>
      </p:sp>
      <p:sp>
        <p:nvSpPr>
          <p:cNvPr id="3" name="文本占位符 2"/>
          <p:cNvSpPr>
            <a:spLocks noGrp="1"/>
          </p:cNvSpPr>
          <p:nvPr>
            <p:ph type="body" idx="1"/>
          </p:nvPr>
        </p:nvSpPr>
        <p:spPr>
          <a:xfrm>
            <a:off x="495543" y="1509041"/>
            <a:ext cx="5157787" cy="823912"/>
          </a:xfrm>
        </p:spPr>
        <p:txBody>
          <a:bodyPr/>
          <a:lstStyle/>
          <a:p>
            <a:r>
              <a:rPr lang="zh-CN" altLang="en-US" dirty="0" smtClean="0"/>
              <a:t>文章发表</a:t>
            </a:r>
            <a:endParaRPr lang="zh-CN" altLang="en-US" dirty="0"/>
          </a:p>
        </p:txBody>
      </p:sp>
      <p:sp>
        <p:nvSpPr>
          <p:cNvPr id="4" name="内容占位符 3"/>
          <p:cNvSpPr>
            <a:spLocks noGrp="1"/>
          </p:cNvSpPr>
          <p:nvPr>
            <p:ph sz="half" idx="2"/>
          </p:nvPr>
        </p:nvSpPr>
        <p:spPr>
          <a:xfrm>
            <a:off x="376518" y="2505075"/>
            <a:ext cx="5621057" cy="3684588"/>
          </a:xfrm>
        </p:spPr>
        <p:txBody>
          <a:bodyPr>
            <a:normAutofit fontScale="92500" lnSpcReduction="20000"/>
          </a:bodyPr>
          <a:lstStyle/>
          <a:p>
            <a:r>
              <a:rPr lang="zh-CN" altLang="zh-CN" sz="2400" dirty="0" smtClean="0">
                <a:latin typeface="楷体" panose="02010609060101010101" pitchFamily="49" charset="-122"/>
                <a:ea typeface="楷体" panose="02010609060101010101" pitchFamily="49" charset="-122"/>
              </a:rPr>
              <a:t>牟</a:t>
            </a:r>
            <a:r>
              <a:rPr lang="zh-CN" altLang="zh-CN" sz="2400" dirty="0">
                <a:latin typeface="楷体" panose="02010609060101010101" pitchFamily="49" charset="-122"/>
                <a:ea typeface="楷体" panose="02010609060101010101" pitchFamily="49" charset="-122"/>
              </a:rPr>
              <a:t>智慧等，基于低温制冷机的</a:t>
            </a:r>
            <a:r>
              <a:rPr lang="en-US" altLang="zh-CN" sz="2400" dirty="0" err="1">
                <a:latin typeface="楷体" panose="02010609060101010101" pitchFamily="49" charset="-122"/>
                <a:ea typeface="楷体" panose="02010609060101010101" pitchFamily="49" charset="-122"/>
              </a:rPr>
              <a:t>Nb</a:t>
            </a:r>
            <a:r>
              <a:rPr lang="en-US" altLang="zh-CN" sz="2400" dirty="0">
                <a:latin typeface="楷体" panose="02010609060101010101" pitchFamily="49" charset="-122"/>
                <a:ea typeface="楷体" panose="02010609060101010101" pitchFamily="49" charset="-122"/>
              </a:rPr>
              <a:t>-</a:t>
            </a:r>
            <a:r>
              <a:rPr lang="en-US" altLang="zh-CN" sz="2400" dirty="0" err="1">
                <a:latin typeface="楷体" panose="02010609060101010101" pitchFamily="49" charset="-122"/>
                <a:ea typeface="楷体" panose="02010609060101010101" pitchFamily="49" charset="-122"/>
              </a:rPr>
              <a:t>Ti</a:t>
            </a:r>
            <a:r>
              <a:rPr lang="en-US" altLang="zh-CN" sz="2400" dirty="0">
                <a:latin typeface="楷体" panose="02010609060101010101" pitchFamily="49" charset="-122"/>
                <a:ea typeface="楷体" panose="02010609060101010101" pitchFamily="49" charset="-122"/>
              </a:rPr>
              <a:t>-Cu</a:t>
            </a:r>
            <a:r>
              <a:rPr lang="zh-CN" altLang="zh-CN" sz="2400" dirty="0">
                <a:latin typeface="楷体" panose="02010609060101010101" pitchFamily="49" charset="-122"/>
                <a:ea typeface="楷体" panose="02010609060101010101" pitchFamily="49" charset="-122"/>
              </a:rPr>
              <a:t>复合超导线剩余电阻率测量，</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第五届全国加速器磁铁、电源和低温、真空技术研讨会论文集</a:t>
            </a:r>
            <a:r>
              <a:rPr lang="en-US" altLang="zh-CN" sz="2400" dirty="0">
                <a:latin typeface="楷体" panose="02010609060101010101" pitchFamily="49" charset="-122"/>
                <a:ea typeface="楷体" panose="02010609060101010101" pitchFamily="49" charset="-122"/>
              </a:rPr>
              <a:t>",2016.9</a:t>
            </a:r>
            <a:endParaRPr lang="zh-CN" altLang="zh-CN" sz="2400" dirty="0">
              <a:latin typeface="楷体" panose="02010609060101010101" pitchFamily="49" charset="-122"/>
              <a:ea typeface="楷体" panose="02010609060101010101" pitchFamily="49" charset="-122"/>
            </a:endParaRPr>
          </a:p>
          <a:p>
            <a:r>
              <a:rPr lang="zh-CN" altLang="zh-CN" sz="2400" dirty="0" smtClean="0">
                <a:latin typeface="楷体" panose="02010609060101010101" pitchFamily="49" charset="-122"/>
                <a:ea typeface="楷体" panose="02010609060101010101" pitchFamily="49" charset="-122"/>
              </a:rPr>
              <a:t>李</a:t>
            </a:r>
            <a:r>
              <a:rPr lang="zh-CN" altLang="zh-CN" sz="2400" dirty="0">
                <a:latin typeface="楷体" panose="02010609060101010101" pitchFamily="49" charset="-122"/>
                <a:ea typeface="楷体" panose="02010609060101010101" pitchFamily="49" charset="-122"/>
              </a:rPr>
              <a:t>文双等，用于</a:t>
            </a:r>
            <a:r>
              <a:rPr lang="en-US" altLang="zh-CN" sz="2400" dirty="0">
                <a:latin typeface="楷体" panose="02010609060101010101" pitchFamily="49" charset="-122"/>
                <a:ea typeface="楷体" panose="02010609060101010101" pitchFamily="49" charset="-122"/>
              </a:rPr>
              <a:t>CEPC</a:t>
            </a:r>
            <a:r>
              <a:rPr lang="zh-CN" altLang="zh-CN" sz="2400" dirty="0">
                <a:latin typeface="楷体" panose="02010609060101010101" pitchFamily="49" charset="-122"/>
                <a:ea typeface="楷体" panose="02010609060101010101" pitchFamily="49" charset="-122"/>
              </a:rPr>
              <a:t>探测器超导磁体的液氮虹吸实验研究，《低温与超导》，</a:t>
            </a:r>
            <a:r>
              <a:rPr lang="en-US" altLang="zh-CN" sz="2400" dirty="0">
                <a:latin typeface="楷体" panose="02010609060101010101" pitchFamily="49" charset="-122"/>
                <a:ea typeface="楷体" panose="02010609060101010101" pitchFamily="49" charset="-122"/>
              </a:rPr>
              <a:t>2016.12</a:t>
            </a:r>
            <a:endParaRPr lang="zh-CN" altLang="zh-CN" sz="2400" dirty="0">
              <a:latin typeface="楷体" panose="02010609060101010101" pitchFamily="49" charset="-122"/>
              <a:ea typeface="楷体" panose="02010609060101010101" pitchFamily="49" charset="-122"/>
            </a:endParaRPr>
          </a:p>
          <a:p>
            <a:r>
              <a:rPr lang="zh-CN" altLang="zh-CN" sz="2400" dirty="0" smtClean="0">
                <a:latin typeface="楷体" panose="02010609060101010101" pitchFamily="49" charset="-122"/>
                <a:ea typeface="楷体" panose="02010609060101010101" pitchFamily="49" charset="-122"/>
              </a:rPr>
              <a:t>张</a:t>
            </a:r>
            <a:r>
              <a:rPr lang="zh-CN" altLang="zh-CN" sz="2400" dirty="0">
                <a:latin typeface="楷体" panose="02010609060101010101" pitchFamily="49" charset="-122"/>
                <a:ea typeface="楷体" panose="02010609060101010101" pitchFamily="49" charset="-122"/>
              </a:rPr>
              <a:t>宝堂等，用于环形正负电子对撞机探测器超导磁体的小型氦虹吸回路实验与数值模拟研究，《低温工程》，</a:t>
            </a:r>
            <a:r>
              <a:rPr lang="en-US" altLang="zh-CN" sz="2400" dirty="0">
                <a:latin typeface="楷体" panose="02010609060101010101" pitchFamily="49" charset="-122"/>
                <a:ea typeface="楷体" panose="02010609060101010101" pitchFamily="49" charset="-122"/>
              </a:rPr>
              <a:t>2017.10</a:t>
            </a:r>
            <a:endParaRPr lang="zh-CN" altLang="zh-CN" sz="2400" dirty="0">
              <a:latin typeface="楷体" panose="02010609060101010101" pitchFamily="49" charset="-122"/>
              <a:ea typeface="楷体" panose="02010609060101010101" pitchFamily="49" charset="-122"/>
            </a:endParaRPr>
          </a:p>
          <a:p>
            <a:r>
              <a:rPr lang="zh-CN" altLang="zh-CN" sz="2400" dirty="0" smtClean="0">
                <a:latin typeface="楷体" panose="02010609060101010101" pitchFamily="49" charset="-122"/>
                <a:ea typeface="楷体" panose="02010609060101010101" pitchFamily="49" charset="-122"/>
              </a:rPr>
              <a:t>佟新宇</a:t>
            </a:r>
            <a:r>
              <a:rPr lang="zh-CN" altLang="zh-CN" sz="2400" dirty="0">
                <a:latin typeface="楷体" panose="02010609060101010101" pitchFamily="49" charset="-122"/>
                <a:ea typeface="楷体" panose="02010609060101010101" pitchFamily="49" charset="-122"/>
              </a:rPr>
              <a:t>等，铝稳定体卢瑟福缆剩余电阻率的测量，《低温工程》，</a:t>
            </a:r>
            <a:r>
              <a:rPr lang="en-US" altLang="zh-CN" sz="2400" dirty="0">
                <a:latin typeface="楷体" panose="02010609060101010101" pitchFamily="49" charset="-122"/>
                <a:ea typeface="楷体" panose="02010609060101010101" pitchFamily="49" charset="-122"/>
              </a:rPr>
              <a:t>2018.10</a:t>
            </a:r>
            <a:endParaRPr lang="zh-CN" altLang="zh-CN" sz="2400" dirty="0">
              <a:latin typeface="楷体" panose="02010609060101010101" pitchFamily="49" charset="-122"/>
              <a:ea typeface="楷体" panose="02010609060101010101" pitchFamily="49" charset="-122"/>
            </a:endParaRPr>
          </a:p>
          <a:p>
            <a:endParaRPr lang="zh-CN" altLang="en-US" dirty="0"/>
          </a:p>
        </p:txBody>
      </p:sp>
      <p:sp>
        <p:nvSpPr>
          <p:cNvPr id="5" name="文本占位符 4"/>
          <p:cNvSpPr>
            <a:spLocks noGrp="1"/>
          </p:cNvSpPr>
          <p:nvPr>
            <p:ph type="body" sz="quarter" idx="3"/>
          </p:nvPr>
        </p:nvSpPr>
        <p:spPr>
          <a:xfrm>
            <a:off x="6197601" y="1538289"/>
            <a:ext cx="5183188" cy="823912"/>
          </a:xfrm>
        </p:spPr>
        <p:txBody>
          <a:bodyPr/>
          <a:lstStyle/>
          <a:p>
            <a:r>
              <a:rPr lang="zh-CN" altLang="en-US" dirty="0" smtClean="0"/>
              <a:t>人才培养</a:t>
            </a:r>
            <a:endParaRPr lang="zh-CN" altLang="en-US" dirty="0"/>
          </a:p>
        </p:txBody>
      </p:sp>
      <p:sp>
        <p:nvSpPr>
          <p:cNvPr id="7" name="内容占位符 3"/>
          <p:cNvSpPr txBox="1">
            <a:spLocks/>
          </p:cNvSpPr>
          <p:nvPr/>
        </p:nvSpPr>
        <p:spPr>
          <a:xfrm>
            <a:off x="6197601" y="2649780"/>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2200" dirty="0">
                <a:latin typeface="楷体" panose="02010609060101010101" pitchFamily="49" charset="-122"/>
                <a:ea typeface="楷体" panose="02010609060101010101" pitchFamily="49" charset="-122"/>
              </a:rPr>
              <a:t>已毕业工程硕士一名，联合培养硕士生两名</a:t>
            </a:r>
            <a:r>
              <a:rPr lang="en-US" altLang="zh-CN" sz="2200" dirty="0">
                <a:latin typeface="楷体" panose="02010609060101010101" pitchFamily="49" charset="-122"/>
                <a:ea typeface="楷体" panose="02010609060101010101" pitchFamily="49" charset="-122"/>
              </a:rPr>
              <a:t>;</a:t>
            </a:r>
            <a:endParaRPr lang="zh-CN" altLang="zh-CN" sz="2200" dirty="0">
              <a:latin typeface="楷体" panose="02010609060101010101" pitchFamily="49" charset="-122"/>
              <a:ea typeface="楷体" panose="02010609060101010101" pitchFamily="49" charset="-122"/>
            </a:endParaRPr>
          </a:p>
          <a:p>
            <a:r>
              <a:rPr lang="zh-CN" altLang="zh-CN" sz="2200" dirty="0">
                <a:latin typeface="楷体" panose="02010609060101010101" pitchFamily="49" charset="-122"/>
                <a:ea typeface="楷体" panose="02010609060101010101" pitchFamily="49" charset="-122"/>
              </a:rPr>
              <a:t>在读博士生两名，在读联合培养硕士生一名。</a:t>
            </a:r>
          </a:p>
          <a:p>
            <a:pPr marL="0" indent="0">
              <a:buFont typeface="Arial" panose="020B0604020202020204" pitchFamily="34" charset="0"/>
              <a:buNone/>
            </a:pPr>
            <a:endParaRPr lang="zh-CN" altLang="en-US" dirty="0"/>
          </a:p>
        </p:txBody>
      </p:sp>
    </p:spTree>
    <p:extLst>
      <p:ext uri="{BB962C8B-B14F-4D97-AF65-F5344CB8AC3E}">
        <p14:creationId xmlns:p14="http://schemas.microsoft.com/office/powerpoint/2010/main" val="40851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经费使用情况</a:t>
            </a:r>
            <a:endParaRPr lang="zh-CN" altLang="en-US" dirty="0"/>
          </a:p>
        </p:txBody>
      </p:sp>
      <p:sp>
        <p:nvSpPr>
          <p:cNvPr id="3" name="文本占位符 2"/>
          <p:cNvSpPr>
            <a:spLocks noGrp="1"/>
          </p:cNvSpPr>
          <p:nvPr>
            <p:ph type="body" idx="1"/>
          </p:nvPr>
        </p:nvSpPr>
        <p:spPr>
          <a:xfrm>
            <a:off x="762953" y="1487525"/>
            <a:ext cx="5157787" cy="823912"/>
          </a:xfrm>
        </p:spPr>
        <p:txBody>
          <a:bodyPr/>
          <a:lstStyle/>
          <a:p>
            <a:r>
              <a:rPr lang="zh-CN" altLang="en-US" dirty="0" smtClean="0">
                <a:latin typeface="楷体" panose="02010609060101010101" pitchFamily="49" charset="-122"/>
                <a:ea typeface="楷体" panose="02010609060101010101" pitchFamily="49" charset="-122"/>
              </a:rPr>
              <a:t>经费使用</a:t>
            </a:r>
            <a:endParaRPr lang="zh-CN" altLang="en-US" dirty="0">
              <a:latin typeface="楷体" panose="02010609060101010101" pitchFamily="49" charset="-122"/>
              <a:ea typeface="楷体" panose="02010609060101010101" pitchFamily="49" charset="-122"/>
            </a:endParaRPr>
          </a:p>
        </p:txBody>
      </p:sp>
      <p:sp>
        <p:nvSpPr>
          <p:cNvPr id="6" name="内容占位符 5"/>
          <p:cNvSpPr>
            <a:spLocks noGrp="1"/>
          </p:cNvSpPr>
          <p:nvPr>
            <p:ph sz="half" idx="2"/>
          </p:nvPr>
        </p:nvSpPr>
        <p:spPr>
          <a:xfrm>
            <a:off x="5669281" y="2505075"/>
            <a:ext cx="6185646" cy="3927998"/>
          </a:xfrm>
        </p:spPr>
        <p:txBody>
          <a:bodyPr>
            <a:normAutofit fontScale="92500" lnSpcReduction="10000"/>
          </a:bodyPr>
          <a:lstStyle/>
          <a:p>
            <a:r>
              <a:rPr lang="zh-CN" altLang="zh-CN" sz="2600" dirty="0" smtClean="0">
                <a:latin typeface="楷体" panose="02010609060101010101" pitchFamily="49" charset="-122"/>
                <a:ea typeface="楷体" panose="02010609060101010101" pitchFamily="49" charset="-122"/>
              </a:rPr>
              <a:t>宁飞鹏</a:t>
            </a:r>
            <a:r>
              <a:rPr lang="zh-CN" altLang="zh-CN" sz="2600" dirty="0">
                <a:latin typeface="楷体" panose="02010609060101010101" pitchFamily="49" charset="-122"/>
                <a:ea typeface="楷体" panose="02010609060101010101" pitchFamily="49" charset="-122"/>
              </a:rPr>
              <a:t>申请到了自然科学青年基金</a:t>
            </a:r>
            <a:r>
              <a:rPr lang="en-US" altLang="zh-CN" sz="2600" dirty="0">
                <a:latin typeface="楷体" panose="02010609060101010101" pitchFamily="49" charset="-122"/>
                <a:ea typeface="楷体" panose="02010609060101010101" pitchFamily="49" charset="-122"/>
              </a:rPr>
              <a:t>24</a:t>
            </a:r>
            <a:r>
              <a:rPr lang="zh-CN" altLang="zh-CN" sz="2600" dirty="0">
                <a:latin typeface="楷体" panose="02010609060101010101" pitchFamily="49" charset="-122"/>
                <a:ea typeface="楷体" panose="02010609060101010101" pitchFamily="49" charset="-122"/>
              </a:rPr>
              <a:t>万、谢家麟基金</a:t>
            </a:r>
            <a:r>
              <a:rPr lang="en-US" altLang="zh-CN" sz="2600" dirty="0">
                <a:latin typeface="楷体" panose="02010609060101010101" pitchFamily="49" charset="-122"/>
                <a:ea typeface="楷体" panose="02010609060101010101" pitchFamily="49" charset="-122"/>
              </a:rPr>
              <a:t>6</a:t>
            </a:r>
            <a:r>
              <a:rPr lang="zh-CN" altLang="zh-CN" sz="2600" dirty="0">
                <a:latin typeface="楷体" panose="02010609060101010101" pitchFamily="49" charset="-122"/>
                <a:ea typeface="楷体" panose="02010609060101010101" pitchFamily="49" charset="-122"/>
              </a:rPr>
              <a:t>万开展高温超导方案研究；</a:t>
            </a:r>
          </a:p>
          <a:p>
            <a:r>
              <a:rPr lang="zh-CN" altLang="zh-CN" sz="2600" dirty="0" smtClean="0">
                <a:latin typeface="楷体" panose="02010609060101010101" pitchFamily="49" charset="-122"/>
                <a:ea typeface="楷体" panose="02010609060101010101" pitchFamily="49" charset="-122"/>
              </a:rPr>
              <a:t>张</a:t>
            </a:r>
            <a:r>
              <a:rPr lang="zh-CN" altLang="zh-CN" sz="2600" dirty="0">
                <a:latin typeface="楷体" panose="02010609060101010101" pitchFamily="49" charset="-122"/>
                <a:ea typeface="楷体" panose="02010609060101010101" pitchFamily="49" charset="-122"/>
              </a:rPr>
              <a:t>国庆申请到了自然科学青年基金</a:t>
            </a:r>
            <a:r>
              <a:rPr lang="en-US" altLang="zh-CN" sz="2600" dirty="0">
                <a:latin typeface="楷体" panose="02010609060101010101" pitchFamily="49" charset="-122"/>
                <a:ea typeface="楷体" panose="02010609060101010101" pitchFamily="49" charset="-122"/>
              </a:rPr>
              <a:t>25</a:t>
            </a:r>
            <a:r>
              <a:rPr lang="zh-CN" altLang="zh-CN" sz="2600" dirty="0">
                <a:latin typeface="楷体" panose="02010609060101010101" pitchFamily="49" charset="-122"/>
                <a:ea typeface="楷体" panose="02010609060101010101" pitchFamily="49" charset="-122"/>
              </a:rPr>
              <a:t>万、西核所专项基金</a:t>
            </a:r>
            <a:r>
              <a:rPr lang="en-US" altLang="zh-CN" sz="2600" dirty="0">
                <a:latin typeface="楷体" panose="02010609060101010101" pitchFamily="49" charset="-122"/>
                <a:ea typeface="楷体" panose="02010609060101010101" pitchFamily="49" charset="-122"/>
              </a:rPr>
              <a:t>30</a:t>
            </a:r>
            <a:r>
              <a:rPr lang="zh-CN" altLang="zh-CN" sz="2600" dirty="0">
                <a:latin typeface="楷体" panose="02010609060101010101" pitchFamily="49" charset="-122"/>
                <a:ea typeface="楷体" panose="02010609060101010101" pitchFamily="49" charset="-122"/>
              </a:rPr>
              <a:t>万开展磁屏蔽方法和快速励磁方法研究。</a:t>
            </a:r>
          </a:p>
          <a:p>
            <a:r>
              <a:rPr lang="zh-CN" altLang="zh-CN" sz="2600" dirty="0" smtClean="0">
                <a:latin typeface="楷体" panose="02010609060101010101" pitchFamily="49" charset="-122"/>
                <a:ea typeface="楷体" panose="02010609060101010101" pitchFamily="49" charset="-122"/>
              </a:rPr>
              <a:t>带动</a:t>
            </a:r>
            <a:r>
              <a:rPr lang="zh-CN" altLang="zh-CN" sz="2600" dirty="0">
                <a:latin typeface="楷体" panose="02010609060101010101" pitchFamily="49" charset="-122"/>
                <a:ea typeface="楷体" panose="02010609060101010101" pitchFamily="49" charset="-122"/>
              </a:rPr>
              <a:t>和争取到了</a:t>
            </a:r>
            <a:r>
              <a:rPr lang="en-US" altLang="zh-CN" sz="2600" dirty="0">
                <a:latin typeface="楷体" panose="02010609060101010101" pitchFamily="49" charset="-122"/>
                <a:ea typeface="楷体" panose="02010609060101010101" pitchFamily="49" charset="-122"/>
              </a:rPr>
              <a:t>CEPC</a:t>
            </a:r>
            <a:r>
              <a:rPr lang="zh-CN" altLang="zh-CN" sz="2600" dirty="0">
                <a:latin typeface="楷体" panose="02010609060101010101" pitchFamily="49" charset="-122"/>
                <a:ea typeface="楷体" panose="02010609060101010101" pitchFamily="49" charset="-122"/>
              </a:rPr>
              <a:t>产业促进会分成员企业——无锡统力电工股份有限公司的经费支持，开展特种铌钛卢瑟福电缆、铝稳定体电缆的生产开发。</a:t>
            </a:r>
            <a:r>
              <a:rPr lang="zh-CN" altLang="zh-CN" sz="2600" dirty="0" smtClean="0">
                <a:latin typeface="楷体" panose="02010609060101010101" pitchFamily="49" charset="-122"/>
                <a:ea typeface="楷体" panose="02010609060101010101" pitchFamily="49" charset="-122"/>
              </a:rPr>
              <a:t>其中</a:t>
            </a:r>
            <a:r>
              <a:rPr lang="zh-CN" altLang="en-US" sz="2600" dirty="0">
                <a:latin typeface="楷体" panose="02010609060101010101" pitchFamily="49" charset="-122"/>
                <a:ea typeface="楷体" panose="02010609060101010101" pitchFamily="49" charset="-122"/>
              </a:rPr>
              <a:t>，</a:t>
            </a:r>
            <a:r>
              <a:rPr lang="zh-CN" altLang="zh-CN" sz="2600" dirty="0" smtClean="0">
                <a:latin typeface="楷体" panose="02010609060101010101" pitchFamily="49" charset="-122"/>
                <a:ea typeface="楷体" panose="02010609060101010101" pitchFamily="49" charset="-122"/>
              </a:rPr>
              <a:t>超导</a:t>
            </a:r>
            <a:r>
              <a:rPr lang="zh-CN" altLang="zh-CN" sz="2600" dirty="0">
                <a:latin typeface="楷体" panose="02010609060101010101" pitchFamily="49" charset="-122"/>
                <a:ea typeface="楷体" panose="02010609060101010101" pitchFamily="49" charset="-122"/>
              </a:rPr>
              <a:t>卢瑟福电缆研发经费</a:t>
            </a:r>
            <a:r>
              <a:rPr lang="en-US" altLang="zh-CN" sz="2600" dirty="0">
                <a:latin typeface="楷体" panose="02010609060101010101" pitchFamily="49" charset="-122"/>
                <a:ea typeface="楷体" panose="02010609060101010101" pitchFamily="49" charset="-122"/>
              </a:rPr>
              <a:t>380</a:t>
            </a:r>
            <a:r>
              <a:rPr lang="zh-CN" altLang="zh-CN" sz="2600" dirty="0">
                <a:latin typeface="楷体" panose="02010609060101010101" pitchFamily="49" charset="-122"/>
                <a:ea typeface="楷体" panose="02010609060101010101" pitchFamily="49" charset="-122"/>
              </a:rPr>
              <a:t>万，课题号为</a:t>
            </a:r>
            <a:r>
              <a:rPr lang="en-US" altLang="zh-CN" sz="2600" dirty="0">
                <a:latin typeface="楷体" panose="02010609060101010101" pitchFamily="49" charset="-122"/>
                <a:ea typeface="楷体" panose="02010609060101010101" pitchFamily="49" charset="-122"/>
              </a:rPr>
              <a:t>RD01-201401</a:t>
            </a:r>
            <a:r>
              <a:rPr lang="zh-CN" altLang="zh-CN" sz="2600" dirty="0">
                <a:latin typeface="楷体" panose="02010609060101010101" pitchFamily="49" charset="-122"/>
                <a:ea typeface="楷体" panose="02010609060101010101" pitchFamily="49" charset="-122"/>
              </a:rPr>
              <a:t>；铝稳定体超导电缆研发研发经费</a:t>
            </a:r>
            <a:r>
              <a:rPr lang="en-US" altLang="zh-CN" sz="2600" dirty="0">
                <a:latin typeface="楷体" panose="02010609060101010101" pitchFamily="49" charset="-122"/>
                <a:ea typeface="楷体" panose="02010609060101010101" pitchFamily="49" charset="-122"/>
              </a:rPr>
              <a:t>300</a:t>
            </a:r>
            <a:r>
              <a:rPr lang="zh-CN" altLang="zh-CN" sz="2600" dirty="0">
                <a:latin typeface="楷体" panose="02010609060101010101" pitchFamily="49" charset="-122"/>
                <a:ea typeface="楷体" panose="02010609060101010101" pitchFamily="49" charset="-122"/>
              </a:rPr>
              <a:t>万，课题号为</a:t>
            </a:r>
            <a:r>
              <a:rPr lang="en-US" altLang="zh-CN" sz="2600" dirty="0">
                <a:latin typeface="楷体" panose="02010609060101010101" pitchFamily="49" charset="-122"/>
                <a:ea typeface="楷体" panose="02010609060101010101" pitchFamily="49" charset="-122"/>
              </a:rPr>
              <a:t>RD03-201601</a:t>
            </a:r>
            <a:r>
              <a:rPr lang="zh-CN" altLang="zh-CN" sz="2600" dirty="0" smtClean="0">
                <a:latin typeface="楷体" panose="02010609060101010101" pitchFamily="49" charset="-122"/>
                <a:ea typeface="楷体" panose="02010609060101010101" pitchFamily="49" charset="-122"/>
              </a:rPr>
              <a:t>。</a:t>
            </a:r>
            <a:endParaRPr lang="zh-CN" altLang="zh-CN" sz="2600" dirty="0">
              <a:latin typeface="楷体" panose="02010609060101010101" pitchFamily="49" charset="-122"/>
              <a:ea typeface="楷体" panose="02010609060101010101" pitchFamily="49" charset="-122"/>
            </a:endParaRPr>
          </a:p>
        </p:txBody>
      </p:sp>
      <p:sp>
        <p:nvSpPr>
          <p:cNvPr id="5" name="文本占位符 4"/>
          <p:cNvSpPr>
            <a:spLocks noGrp="1"/>
          </p:cNvSpPr>
          <p:nvPr>
            <p:ph type="body" sz="quarter" idx="3"/>
          </p:nvPr>
        </p:nvSpPr>
        <p:spPr>
          <a:xfrm>
            <a:off x="5920740" y="1472370"/>
            <a:ext cx="5183188" cy="823912"/>
          </a:xfrm>
        </p:spPr>
        <p:txBody>
          <a:bodyPr/>
          <a:lstStyle/>
          <a:p>
            <a:r>
              <a:rPr lang="zh-CN" altLang="en-US" dirty="0" smtClean="0">
                <a:latin typeface="楷体" panose="02010609060101010101" pitchFamily="49" charset="-122"/>
                <a:ea typeface="楷体" panose="02010609060101010101" pitchFamily="49" charset="-122"/>
              </a:rPr>
              <a:t>争取其他经费情况</a:t>
            </a:r>
            <a:endParaRPr lang="zh-CN" altLang="en-US" dirty="0">
              <a:latin typeface="楷体" panose="02010609060101010101" pitchFamily="49" charset="-122"/>
              <a:ea typeface="楷体" panose="02010609060101010101" pitchFamily="49" charset="-122"/>
            </a:endParaRPr>
          </a:p>
        </p:txBody>
      </p:sp>
      <p:graphicFrame>
        <p:nvGraphicFramePr>
          <p:cNvPr id="8" name="内容占位符 8"/>
          <p:cNvGraphicFramePr>
            <a:graphicFrameLocks noGrp="1"/>
          </p:cNvGraphicFramePr>
          <p:nvPr>
            <p:ph sz="quarter" idx="4"/>
            <p:extLst>
              <p:ext uri="{D42A27DB-BD31-4B8C-83A1-F6EECF244321}">
                <p14:modId xmlns:p14="http://schemas.microsoft.com/office/powerpoint/2010/main" val="3348852737"/>
              </p:ext>
            </p:extLst>
          </p:nvPr>
        </p:nvGraphicFramePr>
        <p:xfrm>
          <a:off x="839788" y="2514376"/>
          <a:ext cx="4334640" cy="4015515"/>
        </p:xfrm>
        <a:graphic>
          <a:graphicData uri="http://schemas.openxmlformats.org/drawingml/2006/table">
            <a:tbl>
              <a:tblPr firstRow="1" firstCol="1" bandRow="1">
                <a:tableStyleId>{5C22544A-7EE6-4342-B048-85BDC9FD1C3A}</a:tableStyleId>
              </a:tblPr>
              <a:tblGrid>
                <a:gridCol w="2676340"/>
                <a:gridCol w="1658300"/>
              </a:tblGrid>
              <a:tr h="267701">
                <a:tc>
                  <a:txBody>
                    <a:bodyPr/>
                    <a:lstStyle/>
                    <a:p>
                      <a:pPr algn="l">
                        <a:spcAft>
                          <a:spcPts val="0"/>
                        </a:spcAft>
                      </a:pPr>
                      <a:r>
                        <a:rPr lang="zh-CN" sz="1100" kern="0" dirty="0">
                          <a:effectLst/>
                        </a:rPr>
                        <a:t>支出类型</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l">
                        <a:spcAft>
                          <a:spcPts val="0"/>
                        </a:spcAft>
                      </a:pPr>
                      <a:r>
                        <a:rPr lang="zh-CN" sz="1100" kern="0">
                          <a:effectLst/>
                        </a:rPr>
                        <a:t>支出</a:t>
                      </a:r>
                      <a:r>
                        <a:rPr lang="en-US" sz="1100" kern="0">
                          <a:effectLst/>
                        </a:rPr>
                        <a:t>(</a:t>
                      </a:r>
                      <a:r>
                        <a:rPr lang="zh-CN" sz="1100" kern="0">
                          <a:effectLst/>
                        </a:rPr>
                        <a:t>元</a:t>
                      </a:r>
                      <a:r>
                        <a:rPr lang="en-US" sz="1100" kern="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差旅费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122872</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会议费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7099</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绩效津贴</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55044</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劳务费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193413</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培训费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1995</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其他</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51717</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其他交通费用</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155</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维修（护）费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10000</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dirty="0">
                          <a:effectLst/>
                        </a:rPr>
                        <a:t>因公出国（境）费用</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46846</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印刷费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903</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邮寄费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964</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专用材料费</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995139</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专用设备购置</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a:effectLst/>
                        </a:rPr>
                        <a:t>120900</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r>
              <a:tr h="267701">
                <a:tc>
                  <a:txBody>
                    <a:bodyPr/>
                    <a:lstStyle/>
                    <a:p>
                      <a:pPr algn="l">
                        <a:spcAft>
                          <a:spcPts val="0"/>
                        </a:spcAft>
                      </a:pPr>
                      <a:r>
                        <a:rPr lang="zh-CN" sz="1100" kern="0">
                          <a:effectLst/>
                        </a:rPr>
                        <a:t>合计</a:t>
                      </a:r>
                      <a:endParaRPr lang="zh-CN" sz="105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r">
                        <a:spcAft>
                          <a:spcPts val="0"/>
                        </a:spcAft>
                      </a:pPr>
                      <a:r>
                        <a:rPr lang="en-US" sz="1100" kern="0" dirty="0">
                          <a:effectLst/>
                        </a:rPr>
                        <a:t>1607050</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260005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存在问题及下一步计划</a:t>
            </a:r>
            <a:endParaRPr lang="zh-CN" altLang="en-US" dirty="0"/>
          </a:p>
        </p:txBody>
      </p:sp>
      <p:sp>
        <p:nvSpPr>
          <p:cNvPr id="6" name="内容占位符 5"/>
          <p:cNvSpPr>
            <a:spLocks noGrp="1"/>
          </p:cNvSpPr>
          <p:nvPr>
            <p:ph sz="half" idx="2"/>
          </p:nvPr>
        </p:nvSpPr>
        <p:spPr>
          <a:xfrm>
            <a:off x="438373" y="1536886"/>
            <a:ext cx="11136855" cy="4551941"/>
          </a:xfrm>
        </p:spPr>
        <p:txBody>
          <a:bodyPr>
            <a:normAutofit fontScale="70000" lnSpcReduction="20000"/>
          </a:bodyPr>
          <a:lstStyle/>
          <a:p>
            <a:pPr marL="0" indent="0">
              <a:buNone/>
            </a:pPr>
            <a:r>
              <a:rPr lang="zh-CN" altLang="en-US" sz="3200" b="1" dirty="0" smtClean="0">
                <a:latin typeface="楷体" panose="02010609060101010101" pitchFamily="49" charset="-122"/>
                <a:ea typeface="楷体" panose="02010609060101010101" pitchFamily="49" charset="-122"/>
              </a:rPr>
              <a:t>目前存在问题</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pPr marL="0" indent="0">
              <a:buNone/>
            </a:pPr>
            <a:r>
              <a:rPr lang="en-US" altLang="zh-CN" sz="3200" dirty="0">
                <a:latin typeface="楷体" panose="02010609060101010101" pitchFamily="49" charset="-122"/>
                <a:ea typeface="楷体" panose="02010609060101010101" pitchFamily="49" charset="-122"/>
              </a:rPr>
              <a:t>1</a:t>
            </a:r>
            <a:r>
              <a:rPr lang="en-US" altLang="zh-CN"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超导</a:t>
            </a:r>
            <a:r>
              <a:rPr lang="zh-CN" altLang="zh-CN" sz="3200" dirty="0">
                <a:latin typeface="楷体" panose="02010609060101010101" pitchFamily="49" charset="-122"/>
                <a:ea typeface="楷体" panose="02010609060101010101" pitchFamily="49" charset="-122"/>
              </a:rPr>
              <a:t>电缆研发过程中，工艺参数需要根据实际情况不断</a:t>
            </a:r>
            <a:r>
              <a:rPr lang="zh-CN" altLang="zh-CN" sz="3200" dirty="0" smtClean="0">
                <a:latin typeface="楷体" panose="02010609060101010101" pitchFamily="49" charset="-122"/>
                <a:ea typeface="楷体" panose="02010609060101010101" pitchFamily="49" charset="-122"/>
              </a:rPr>
              <a:t>调整</a:t>
            </a:r>
            <a:r>
              <a:rPr lang="zh-CN" altLang="en-US" sz="3200" dirty="0" smtClean="0">
                <a:latin typeface="楷体" panose="02010609060101010101" pitchFamily="49" charset="-122"/>
                <a:ea typeface="楷体" panose="02010609060101010101" pitchFamily="49" charset="-122"/>
              </a:rPr>
              <a:t>，</a:t>
            </a:r>
            <a:r>
              <a:rPr lang="zh-CN" altLang="zh-CN" sz="3200" dirty="0" smtClean="0">
                <a:latin typeface="楷体" panose="02010609060101010101" pitchFamily="49" charset="-122"/>
                <a:ea typeface="楷体" panose="02010609060101010101" pitchFamily="49" charset="-122"/>
              </a:rPr>
              <a:t>每次</a:t>
            </a:r>
            <a:r>
              <a:rPr lang="zh-CN" altLang="zh-CN" sz="3200" dirty="0">
                <a:latin typeface="楷体" panose="02010609060101010101" pitchFamily="49" charset="-122"/>
                <a:ea typeface="楷体" panose="02010609060101010101" pitchFamily="49" charset="-122"/>
              </a:rPr>
              <a:t>调整都需要实验数据的支撑，目前</a:t>
            </a:r>
            <a:r>
              <a:rPr lang="zh-CN" altLang="zh-CN" sz="3200" dirty="0">
                <a:solidFill>
                  <a:srgbClr val="FF0000"/>
                </a:solidFill>
                <a:latin typeface="楷体" panose="02010609060101010101" pitchFamily="49" charset="-122"/>
                <a:ea typeface="楷体" panose="02010609060101010101" pitchFamily="49" charset="-122"/>
              </a:rPr>
              <a:t>测试设备</a:t>
            </a:r>
            <a:r>
              <a:rPr lang="zh-CN" altLang="zh-CN" sz="3200" dirty="0">
                <a:latin typeface="楷体" panose="02010609060101010101" pitchFamily="49" charset="-122"/>
                <a:ea typeface="楷体" panose="02010609060101010101" pitchFamily="49" charset="-122"/>
              </a:rPr>
              <a:t>可以使用，但是不适合大量样品的测量，需要进一步</a:t>
            </a:r>
            <a:r>
              <a:rPr lang="zh-CN" altLang="zh-CN" sz="3200" dirty="0">
                <a:solidFill>
                  <a:srgbClr val="FF0000"/>
                </a:solidFill>
                <a:latin typeface="楷体" panose="02010609060101010101" pitchFamily="49" charset="-122"/>
                <a:ea typeface="楷体" panose="02010609060101010101" pitchFamily="49" charset="-122"/>
              </a:rPr>
              <a:t>改进</a:t>
            </a:r>
            <a:r>
              <a:rPr lang="zh-CN" altLang="zh-CN" sz="3200" dirty="0">
                <a:latin typeface="楷体" panose="02010609060101010101" pitchFamily="49" charset="-122"/>
                <a:ea typeface="楷体" panose="02010609060101010101" pitchFamily="49" charset="-122"/>
              </a:rPr>
              <a:t>。</a:t>
            </a:r>
          </a:p>
          <a:p>
            <a:pPr marL="0" indent="0">
              <a:buNone/>
            </a:pPr>
            <a:r>
              <a:rPr lang="en-US" altLang="zh-CN" sz="3200" dirty="0" smtClean="0">
                <a:latin typeface="楷体" panose="02010609060101010101" pitchFamily="49" charset="-122"/>
                <a:ea typeface="楷体" panose="02010609060101010101" pitchFamily="49" charset="-122"/>
              </a:rPr>
              <a:t>2.</a:t>
            </a:r>
            <a:r>
              <a:rPr lang="zh-CN" altLang="zh-CN" sz="3200" dirty="0" smtClean="0">
                <a:latin typeface="楷体" panose="02010609060101010101" pitchFamily="49" charset="-122"/>
                <a:ea typeface="楷体" panose="02010609060101010101" pitchFamily="49" charset="-122"/>
              </a:rPr>
              <a:t>热</a:t>
            </a:r>
            <a:r>
              <a:rPr lang="zh-CN" altLang="zh-CN" sz="3200" dirty="0">
                <a:latin typeface="楷体" panose="02010609060101010101" pitchFamily="49" charset="-122"/>
                <a:ea typeface="楷体" panose="02010609060101010101" pitchFamily="49" charset="-122"/>
              </a:rPr>
              <a:t>虹吸冷却原理实验已经完成，但需要针对实际运行状况，进行</a:t>
            </a:r>
            <a:r>
              <a:rPr lang="zh-CN" altLang="zh-CN" sz="3200" dirty="0">
                <a:solidFill>
                  <a:srgbClr val="FF0000"/>
                </a:solidFill>
                <a:latin typeface="楷体" panose="02010609060101010101" pitchFamily="49" charset="-122"/>
                <a:ea typeface="楷体" panose="02010609060101010101" pitchFamily="49" charset="-122"/>
              </a:rPr>
              <a:t>更多的模拟实验</a:t>
            </a:r>
            <a:r>
              <a:rPr lang="zh-CN" altLang="zh-CN" sz="3200" dirty="0">
                <a:latin typeface="楷体" panose="02010609060101010101" pitchFamily="49" charset="-122"/>
                <a:ea typeface="楷体" panose="02010609060101010101" pitchFamily="49" charset="-122"/>
              </a:rPr>
              <a:t>，以便确定线圈冷却方案和参数</a:t>
            </a:r>
            <a:r>
              <a:rPr lang="zh-CN" altLang="zh-CN"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pPr marL="0" indent="0">
              <a:buNone/>
            </a:pPr>
            <a:endParaRPr lang="en-US" altLang="zh-CN" sz="3200" dirty="0">
              <a:latin typeface="楷体" panose="02010609060101010101" pitchFamily="49" charset="-122"/>
              <a:ea typeface="楷体" panose="02010609060101010101" pitchFamily="49" charset="-122"/>
            </a:endParaRPr>
          </a:p>
          <a:p>
            <a:endParaRPr lang="zh-CN" altLang="zh-CN" sz="3200" dirty="0">
              <a:latin typeface="楷体" panose="02010609060101010101" pitchFamily="49" charset="-122"/>
              <a:ea typeface="楷体" panose="02010609060101010101" pitchFamily="49" charset="-122"/>
            </a:endParaRPr>
          </a:p>
          <a:p>
            <a:pPr marL="0" lvl="0" indent="0">
              <a:buNone/>
            </a:pPr>
            <a:r>
              <a:rPr lang="zh-CN" altLang="en-US" sz="3200" b="1" dirty="0" smtClean="0">
                <a:latin typeface="楷体" panose="02010609060101010101" pitchFamily="49" charset="-122"/>
                <a:ea typeface="楷体" panose="02010609060101010101" pitchFamily="49" charset="-122"/>
              </a:rPr>
              <a:t>下一步计划</a:t>
            </a:r>
            <a:r>
              <a:rPr lang="zh-CN" altLang="zh-CN"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pPr marL="0" lvl="0" indent="0">
              <a:buNone/>
            </a:pPr>
            <a:r>
              <a:rPr lang="en-US" altLang="zh-CN" sz="3200" dirty="0" smtClean="0">
                <a:latin typeface="楷体" panose="02010609060101010101" pitchFamily="49" charset="-122"/>
                <a:ea typeface="楷体" panose="02010609060101010101" pitchFamily="49" charset="-122"/>
              </a:rPr>
              <a:t>1</a:t>
            </a:r>
            <a:r>
              <a:rPr lang="en-US" altLang="zh-CN" sz="3200" dirty="0">
                <a:latin typeface="楷体" panose="02010609060101010101" pitchFamily="49" charset="-122"/>
                <a:ea typeface="楷体" panose="02010609060101010101" pitchFamily="49" charset="-122"/>
              </a:rPr>
              <a:t>.</a:t>
            </a:r>
            <a:r>
              <a:rPr lang="zh-CN" altLang="zh-CN" sz="3200" dirty="0">
                <a:latin typeface="楷体" panose="02010609060101010101" pitchFamily="49" charset="-122"/>
                <a:ea typeface="楷体" panose="02010609060101010101" pitchFamily="49" charset="-122"/>
              </a:rPr>
              <a:t>针对物理和探测器的需求，总结出对磁场的具体</a:t>
            </a:r>
            <a:r>
              <a:rPr lang="zh-CN" altLang="zh-CN" sz="3200" dirty="0" smtClean="0">
                <a:latin typeface="楷体" panose="02010609060101010101" pitchFamily="49" charset="-122"/>
                <a:ea typeface="楷体" panose="02010609060101010101" pitchFamily="49" charset="-122"/>
              </a:rPr>
              <a:t>要求</a:t>
            </a:r>
            <a:r>
              <a:rPr lang="zh-CN" altLang="en-US" sz="3200" dirty="0" smtClean="0">
                <a:latin typeface="楷体" panose="02010609060101010101" pitchFamily="49" charset="-122"/>
                <a:ea typeface="楷体" panose="02010609060101010101" pitchFamily="49" charset="-122"/>
              </a:rPr>
              <a:t>，优化磁场设计</a:t>
            </a:r>
            <a:r>
              <a:rPr lang="zh-CN" altLang="zh-CN"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pPr marL="0" lvl="0" indent="0">
              <a:buNone/>
            </a:pPr>
            <a:r>
              <a:rPr lang="en-US" altLang="zh-CN" sz="3200" dirty="0" smtClean="0">
                <a:latin typeface="楷体" panose="02010609060101010101" pitchFamily="49" charset="-122"/>
                <a:ea typeface="楷体" panose="02010609060101010101" pitchFamily="49" charset="-122"/>
              </a:rPr>
              <a:t>2.</a:t>
            </a:r>
            <a:r>
              <a:rPr lang="zh-CN"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完善超导电缆参数测试平台的搭建</a:t>
            </a:r>
            <a:r>
              <a:rPr lang="zh-CN" altLang="zh-CN" sz="3200" dirty="0" smtClean="0">
                <a:latin typeface="楷体" panose="02010609060101010101" pitchFamily="49" charset="-122"/>
                <a:ea typeface="楷体" panose="02010609060101010101" pitchFamily="49" charset="-122"/>
              </a:rPr>
              <a:t>；</a:t>
            </a:r>
            <a:endParaRPr lang="zh-CN" altLang="zh-CN" sz="3200" dirty="0">
              <a:latin typeface="楷体" panose="02010609060101010101" pitchFamily="49" charset="-122"/>
              <a:ea typeface="楷体" panose="02010609060101010101" pitchFamily="49" charset="-122"/>
            </a:endParaRPr>
          </a:p>
          <a:p>
            <a:pPr marL="0" lvl="0" indent="0">
              <a:buNone/>
            </a:pPr>
            <a:r>
              <a:rPr lang="en-US" altLang="zh-CN" sz="3200" dirty="0" smtClean="0">
                <a:latin typeface="楷体" panose="02010609060101010101" pitchFamily="49" charset="-122"/>
                <a:ea typeface="楷体" panose="02010609060101010101" pitchFamily="49" charset="-122"/>
              </a:rPr>
              <a:t>3.</a:t>
            </a:r>
            <a:r>
              <a:rPr lang="zh-CN" altLang="zh-CN" sz="3200" dirty="0" smtClean="0">
                <a:latin typeface="楷体" panose="02010609060101010101" pitchFamily="49" charset="-122"/>
                <a:ea typeface="楷体" panose="02010609060101010101" pitchFamily="49" charset="-122"/>
              </a:rPr>
              <a:t>开展</a:t>
            </a:r>
            <a:r>
              <a:rPr lang="zh-CN" altLang="en-US" sz="3200" dirty="0" smtClean="0">
                <a:latin typeface="楷体" panose="02010609060101010101" pitchFamily="49" charset="-122"/>
                <a:ea typeface="楷体" panose="02010609060101010101" pitchFamily="49" charset="-122"/>
              </a:rPr>
              <a:t>铝合金包覆的</a:t>
            </a:r>
            <a:r>
              <a:rPr lang="zh-CN" altLang="zh-CN" sz="3200" dirty="0" smtClean="0">
                <a:latin typeface="楷体" panose="02010609060101010101" pitchFamily="49" charset="-122"/>
                <a:ea typeface="楷体" panose="02010609060101010101" pitchFamily="49" charset="-122"/>
              </a:rPr>
              <a:t>超导</a:t>
            </a:r>
            <a:r>
              <a:rPr lang="zh-CN" altLang="zh-CN" sz="3200" dirty="0">
                <a:latin typeface="楷体" panose="02010609060101010101" pitchFamily="49" charset="-122"/>
                <a:ea typeface="楷体" panose="02010609060101010101" pitchFamily="49" charset="-122"/>
              </a:rPr>
              <a:t>电缆研发；</a:t>
            </a:r>
          </a:p>
          <a:p>
            <a:pPr marL="0" lvl="0" indent="0">
              <a:buNone/>
            </a:pPr>
            <a:r>
              <a:rPr lang="en-US" altLang="zh-CN" sz="3200" dirty="0" smtClean="0">
                <a:latin typeface="楷体" panose="02010609060101010101" pitchFamily="49" charset="-122"/>
                <a:ea typeface="楷体" panose="02010609060101010101" pitchFamily="49" charset="-122"/>
              </a:rPr>
              <a:t>4.</a:t>
            </a:r>
            <a:r>
              <a:rPr lang="zh-CN" altLang="en-US" sz="3200" dirty="0" smtClean="0">
                <a:latin typeface="楷体" panose="02010609060101010101" pitchFamily="49" charset="-122"/>
                <a:ea typeface="楷体" panose="02010609060101010101" pitchFamily="49" charset="-122"/>
              </a:rPr>
              <a:t>十分之一模型线圈研究</a:t>
            </a:r>
            <a:r>
              <a:rPr lang="zh-CN" altLang="zh-CN" sz="3200" dirty="0" smtClean="0">
                <a:latin typeface="楷体" panose="02010609060101010101" pitchFamily="49" charset="-122"/>
                <a:ea typeface="楷体" panose="02010609060101010101" pitchFamily="49" charset="-122"/>
              </a:rPr>
              <a:t>；</a:t>
            </a:r>
            <a:endParaRPr lang="zh-CN" altLang="zh-CN" sz="3200" dirty="0">
              <a:latin typeface="楷体" panose="02010609060101010101" pitchFamily="49" charset="-122"/>
              <a:ea typeface="楷体" panose="02010609060101010101" pitchFamily="49" charset="-122"/>
            </a:endParaRPr>
          </a:p>
          <a:p>
            <a:pPr marL="0" lvl="0" indent="0">
              <a:buNone/>
            </a:pPr>
            <a:r>
              <a:rPr lang="en-US" altLang="zh-CN" sz="3200" dirty="0" smtClean="0">
                <a:latin typeface="楷体" panose="02010609060101010101" pitchFamily="49" charset="-122"/>
                <a:ea typeface="楷体" panose="02010609060101010101" pitchFamily="49" charset="-122"/>
              </a:rPr>
              <a:t>5.</a:t>
            </a:r>
            <a:r>
              <a:rPr lang="zh-CN" altLang="zh-CN" sz="3200" dirty="0" smtClean="0">
                <a:latin typeface="楷体" panose="02010609060101010101" pitchFamily="49" charset="-122"/>
                <a:ea typeface="楷体" panose="02010609060101010101" pitchFamily="49" charset="-122"/>
              </a:rPr>
              <a:t>高温超导</a:t>
            </a:r>
            <a:r>
              <a:rPr lang="zh-CN" altLang="en-US" sz="3200" dirty="0" smtClean="0">
                <a:latin typeface="楷体" panose="02010609060101010101" pitchFamily="49" charset="-122"/>
                <a:ea typeface="楷体" panose="02010609060101010101" pitchFamily="49" charset="-122"/>
              </a:rPr>
              <a:t>电缆的</a:t>
            </a:r>
            <a:r>
              <a:rPr lang="zh-CN" altLang="en-US" sz="3200" dirty="0">
                <a:latin typeface="楷体" panose="02010609060101010101" pitchFamily="49" charset="-122"/>
                <a:ea typeface="楷体" panose="02010609060101010101" pitchFamily="49" charset="-122"/>
              </a:rPr>
              <a:t>预研</a:t>
            </a:r>
            <a:r>
              <a:rPr lang="zh-CN" altLang="zh-CN" sz="3200" dirty="0" smtClean="0">
                <a:latin typeface="楷体" panose="02010609060101010101" pitchFamily="49" charset="-122"/>
                <a:ea typeface="楷体" panose="02010609060101010101" pitchFamily="49" charset="-122"/>
              </a:rPr>
              <a:t>。</a:t>
            </a:r>
            <a:endParaRPr lang="zh-CN" altLang="zh-CN" sz="3200" dirty="0">
              <a:latin typeface="楷体" panose="02010609060101010101" pitchFamily="49" charset="-122"/>
              <a:ea typeface="楷体" panose="02010609060101010101" pitchFamily="49" charset="-122"/>
            </a:endParaRPr>
          </a:p>
        </p:txBody>
      </p:sp>
      <p:sp>
        <p:nvSpPr>
          <p:cNvPr id="3" name="文本框 2"/>
          <p:cNvSpPr txBox="1"/>
          <p:nvPr/>
        </p:nvSpPr>
        <p:spPr>
          <a:xfrm>
            <a:off x="9354466" y="5959735"/>
            <a:ext cx="1413939" cy="461665"/>
          </a:xfrm>
          <a:prstGeom prst="rect">
            <a:avLst/>
          </a:prstGeom>
          <a:noFill/>
        </p:spPr>
        <p:txBody>
          <a:bodyPr wrap="square" rtlCol="0">
            <a:spAutoFit/>
          </a:bodyPr>
          <a:lstStyle/>
          <a:p>
            <a:r>
              <a:rPr lang="en-US" altLang="zh-CN" sz="2400" b="1" dirty="0" smtClean="0">
                <a:solidFill>
                  <a:srgbClr val="00B050"/>
                </a:solidFill>
                <a:latin typeface="+mn-ea"/>
              </a:rPr>
              <a:t>The end!</a:t>
            </a:r>
            <a:endParaRPr lang="zh-CN" altLang="en-US" sz="2400" b="1" dirty="0">
              <a:solidFill>
                <a:srgbClr val="00B050"/>
              </a:solidFill>
              <a:latin typeface="+mn-ea"/>
            </a:endParaRPr>
          </a:p>
        </p:txBody>
      </p:sp>
    </p:spTree>
    <p:extLst>
      <p:ext uri="{BB962C8B-B14F-4D97-AF65-F5344CB8AC3E}">
        <p14:creationId xmlns:p14="http://schemas.microsoft.com/office/powerpoint/2010/main" val="142073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Problems and next steps</a:t>
            </a:r>
            <a:endParaRPr lang="zh-CN" altLang="en-US" dirty="0"/>
          </a:p>
        </p:txBody>
      </p:sp>
      <p:sp>
        <p:nvSpPr>
          <p:cNvPr id="6" name="内容占位符 5"/>
          <p:cNvSpPr>
            <a:spLocks noGrp="1"/>
          </p:cNvSpPr>
          <p:nvPr>
            <p:ph sz="half" idx="2"/>
          </p:nvPr>
        </p:nvSpPr>
        <p:spPr>
          <a:xfrm>
            <a:off x="438373" y="1536886"/>
            <a:ext cx="10917015" cy="4551941"/>
          </a:xfrm>
        </p:spPr>
        <p:txBody>
          <a:bodyPr>
            <a:normAutofit fontScale="77500" lnSpcReduction="20000"/>
          </a:bodyPr>
          <a:lstStyle/>
          <a:p>
            <a:pPr marL="0" indent="0">
              <a:buNone/>
            </a:pPr>
            <a:r>
              <a:rPr lang="en-US" altLang="zh-CN" sz="3200" b="1" dirty="0" smtClean="0">
                <a:latin typeface="楷体" panose="02010609060101010101" pitchFamily="49" charset="-122"/>
                <a:ea typeface="楷体" panose="02010609060101010101" pitchFamily="49" charset="-122"/>
              </a:rPr>
              <a:t>Problems</a:t>
            </a:r>
            <a:r>
              <a:rPr lang="zh-CN" altLang="en-US" sz="3200" dirty="0" smtClean="0">
                <a:latin typeface="楷体" panose="02010609060101010101" pitchFamily="49" charset="-122"/>
                <a:ea typeface="楷体" panose="02010609060101010101" pitchFamily="49" charset="-122"/>
              </a:rPr>
              <a:t>：</a:t>
            </a:r>
            <a:endParaRPr lang="en-US" altLang="zh-CN" sz="3200" dirty="0" smtClean="0">
              <a:latin typeface="楷体" panose="02010609060101010101" pitchFamily="49" charset="-122"/>
              <a:ea typeface="楷体" panose="02010609060101010101" pitchFamily="49" charset="-122"/>
            </a:endParaRPr>
          </a:p>
          <a:p>
            <a:pPr>
              <a:buFont typeface="Wingdings" panose="05000000000000000000" pitchFamily="2" charset="2"/>
              <a:buChar char="ü"/>
            </a:pPr>
            <a:r>
              <a:rPr lang="en-US" altLang="zh-CN" sz="3300" dirty="0" smtClean="0">
                <a:latin typeface="Arial" panose="020B0604020202020204" pitchFamily="34" charset="0"/>
                <a:ea typeface="楷体" panose="02010609060101010101" pitchFamily="49" charset="-122"/>
                <a:cs typeface="Arial" panose="020B0604020202020204" pitchFamily="34" charset="0"/>
              </a:rPr>
              <a:t>Test </a:t>
            </a:r>
            <a:r>
              <a:rPr lang="en-US" altLang="zh-CN" sz="3300" dirty="0">
                <a:latin typeface="Arial" panose="020B0604020202020204" pitchFamily="34" charset="0"/>
                <a:ea typeface="楷体" panose="02010609060101010101" pitchFamily="49" charset="-122"/>
                <a:cs typeface="Arial" panose="020B0604020202020204" pitchFamily="34" charset="0"/>
              </a:rPr>
              <a:t>equipment cannot meet the testing requirements of large number of samples, and need improvements</a:t>
            </a:r>
            <a:r>
              <a:rPr lang="en-US" altLang="zh-CN" sz="3300" dirty="0" smtClean="0">
                <a:latin typeface="Arial" panose="020B0604020202020204" pitchFamily="34" charset="0"/>
                <a:ea typeface="楷体" panose="02010609060101010101" pitchFamily="49" charset="-122"/>
                <a:cs typeface="Arial" panose="020B0604020202020204" pitchFamily="34" charset="0"/>
              </a:rPr>
              <a:t>.</a:t>
            </a:r>
            <a:endParaRPr lang="en-US" altLang="zh-CN" sz="3300" dirty="0">
              <a:latin typeface="Arial" panose="020B0604020202020204" pitchFamily="34" charset="0"/>
              <a:ea typeface="楷体" panose="02010609060101010101" pitchFamily="49" charset="-122"/>
              <a:cs typeface="Arial" panose="020B0604020202020204" pitchFamily="34" charset="0"/>
            </a:endParaRPr>
          </a:p>
          <a:p>
            <a:pPr>
              <a:buFont typeface="Wingdings" panose="05000000000000000000" pitchFamily="2" charset="2"/>
              <a:buChar char="ü"/>
            </a:pPr>
            <a:r>
              <a:rPr lang="en-US" altLang="zh-CN" sz="3300" dirty="0">
                <a:latin typeface="Arial" panose="020B0604020202020204" pitchFamily="34" charset="0"/>
                <a:ea typeface="楷体" panose="02010609060101010101" pitchFamily="49" charset="-122"/>
                <a:cs typeface="Arial" panose="020B0604020202020204" pitchFamily="34" charset="0"/>
              </a:rPr>
              <a:t>More simulation experiments for actual operation are needed  for the coil cryogenic system.</a:t>
            </a:r>
          </a:p>
          <a:p>
            <a:pPr marL="0" indent="0">
              <a:buNone/>
            </a:pPr>
            <a:endParaRPr lang="en-US" altLang="zh-CN" sz="3300" dirty="0">
              <a:latin typeface="+mn-ea"/>
            </a:endParaRPr>
          </a:p>
          <a:p>
            <a:pPr marL="0" indent="0">
              <a:buNone/>
            </a:pPr>
            <a:r>
              <a:rPr lang="en-US" altLang="zh-CN" sz="3200" b="1" dirty="0">
                <a:latin typeface="楷体" panose="02010609060101010101" pitchFamily="49" charset="-122"/>
                <a:ea typeface="楷体" panose="02010609060101010101" pitchFamily="49" charset="-122"/>
              </a:rPr>
              <a:t>Next steps:</a:t>
            </a:r>
          </a:p>
          <a:p>
            <a:pPr>
              <a:buFont typeface="Wingdings" panose="05000000000000000000" pitchFamily="2" charset="2"/>
              <a:buChar char="ü"/>
            </a:pPr>
            <a:r>
              <a:rPr lang="en-US" altLang="zh-CN" sz="3400" dirty="0">
                <a:latin typeface="Arial" panose="020B0604020202020204" pitchFamily="34" charset="0"/>
                <a:ea typeface="楷体" panose="02010609060101010101" pitchFamily="49" charset="-122"/>
                <a:cs typeface="Arial" panose="020B0604020202020204" pitchFamily="34" charset="0"/>
              </a:rPr>
              <a:t>Design optimization of the magnet.</a:t>
            </a:r>
          </a:p>
          <a:p>
            <a:pPr>
              <a:buFont typeface="Wingdings" panose="05000000000000000000" pitchFamily="2" charset="2"/>
              <a:buChar char="ü"/>
            </a:pPr>
            <a:r>
              <a:rPr lang="en-US" altLang="zh-CN" sz="3400" dirty="0">
                <a:latin typeface="Arial" panose="020B0604020202020204" pitchFamily="34" charset="0"/>
                <a:ea typeface="楷体" panose="02010609060101010101" pitchFamily="49" charset="-122"/>
                <a:cs typeface="Arial" panose="020B0604020202020204" pitchFamily="34" charset="0"/>
              </a:rPr>
              <a:t>Improvements of the test equipment.</a:t>
            </a:r>
          </a:p>
          <a:p>
            <a:pPr>
              <a:buFont typeface="Wingdings" panose="05000000000000000000" pitchFamily="2" charset="2"/>
              <a:buChar char="ü"/>
            </a:pPr>
            <a:r>
              <a:rPr lang="en-US" altLang="zh-CN" sz="3400" dirty="0">
                <a:latin typeface="Arial" panose="020B0604020202020204" pitchFamily="34" charset="0"/>
                <a:ea typeface="楷体" panose="02010609060101010101" pitchFamily="49" charset="-122"/>
                <a:cs typeface="Arial" panose="020B0604020202020204" pitchFamily="34" charset="0"/>
              </a:rPr>
              <a:t>Development of superconducting cable coated with Aluminum alloy</a:t>
            </a:r>
            <a:r>
              <a:rPr lang="en-US" altLang="zh-CN" sz="3400" dirty="0" smtClean="0">
                <a:latin typeface="Arial" panose="020B0604020202020204" pitchFamily="34" charset="0"/>
                <a:ea typeface="楷体" panose="02010609060101010101" pitchFamily="49" charset="-122"/>
                <a:cs typeface="Arial" panose="020B0604020202020204" pitchFamily="34" charset="0"/>
              </a:rPr>
              <a:t>.</a:t>
            </a:r>
          </a:p>
          <a:p>
            <a:pPr>
              <a:buFont typeface="Wingdings" panose="05000000000000000000" pitchFamily="2" charset="2"/>
              <a:buChar char="ü"/>
            </a:pPr>
            <a:r>
              <a:rPr lang="en-US" altLang="zh-CN" sz="3400" dirty="0" smtClean="0">
                <a:latin typeface="Arial" panose="020B0604020202020204" pitchFamily="34" charset="0"/>
                <a:ea typeface="楷体" panose="02010609060101010101" pitchFamily="49" charset="-122"/>
                <a:cs typeface="Arial" panose="020B0604020202020204" pitchFamily="34" charset="0"/>
              </a:rPr>
              <a:t>Research on 1/10 prototype coil.</a:t>
            </a:r>
          </a:p>
          <a:p>
            <a:pPr>
              <a:buFont typeface="Wingdings" panose="05000000000000000000" pitchFamily="2" charset="2"/>
              <a:buChar char="ü"/>
            </a:pPr>
            <a:r>
              <a:rPr lang="en-US" altLang="zh-CN" sz="3400" dirty="0" smtClean="0">
                <a:latin typeface="Arial" panose="020B0604020202020204" pitchFamily="34" charset="0"/>
                <a:ea typeface="楷体" panose="02010609060101010101" pitchFamily="49" charset="-122"/>
                <a:cs typeface="Arial" panose="020B0604020202020204" pitchFamily="34" charset="0"/>
              </a:rPr>
              <a:t>Pre-research </a:t>
            </a:r>
            <a:r>
              <a:rPr lang="en-US" altLang="zh-CN" sz="3400" dirty="0">
                <a:latin typeface="Arial" panose="020B0604020202020204" pitchFamily="34" charset="0"/>
                <a:ea typeface="楷体" panose="02010609060101010101" pitchFamily="49" charset="-122"/>
                <a:cs typeface="Arial" panose="020B0604020202020204" pitchFamily="34" charset="0"/>
              </a:rPr>
              <a:t>of HTS </a:t>
            </a:r>
            <a:r>
              <a:rPr lang="en-US" altLang="zh-CN" sz="3400" dirty="0" smtClean="0">
                <a:latin typeface="Arial" panose="020B0604020202020204" pitchFamily="34" charset="0"/>
                <a:ea typeface="楷体" panose="02010609060101010101" pitchFamily="49" charset="-122"/>
                <a:cs typeface="Arial" panose="020B0604020202020204" pitchFamily="34" charset="0"/>
              </a:rPr>
              <a:t>cable.</a:t>
            </a:r>
            <a:endParaRPr lang="en-US" altLang="zh-CN" sz="3400" dirty="0">
              <a:latin typeface="Arial" panose="020B0604020202020204" pitchFamily="34" charset="0"/>
              <a:ea typeface="楷体" panose="02010609060101010101" pitchFamily="49" charset="-122"/>
              <a:cs typeface="Arial" panose="020B0604020202020204" pitchFamily="34" charset="0"/>
            </a:endParaRPr>
          </a:p>
        </p:txBody>
      </p:sp>
      <p:sp>
        <p:nvSpPr>
          <p:cNvPr id="3" name="文本框 2"/>
          <p:cNvSpPr txBox="1"/>
          <p:nvPr/>
        </p:nvSpPr>
        <p:spPr>
          <a:xfrm>
            <a:off x="9354466" y="5959735"/>
            <a:ext cx="1413939" cy="461665"/>
          </a:xfrm>
          <a:prstGeom prst="rect">
            <a:avLst/>
          </a:prstGeom>
          <a:noFill/>
        </p:spPr>
        <p:txBody>
          <a:bodyPr wrap="square" rtlCol="0">
            <a:spAutoFit/>
          </a:bodyPr>
          <a:lstStyle/>
          <a:p>
            <a:r>
              <a:rPr lang="en-US" altLang="zh-CN" sz="2400" b="1" dirty="0" smtClean="0">
                <a:solidFill>
                  <a:srgbClr val="00B050"/>
                </a:solidFill>
                <a:latin typeface="+mn-ea"/>
              </a:rPr>
              <a:t>The end!</a:t>
            </a:r>
            <a:endParaRPr lang="zh-CN" altLang="en-US" sz="2400" b="1" dirty="0">
              <a:solidFill>
                <a:srgbClr val="00B050"/>
              </a:solidFill>
              <a:latin typeface="+mn-ea"/>
            </a:endParaRPr>
          </a:p>
        </p:txBody>
      </p:sp>
    </p:spTree>
    <p:extLst>
      <p:ext uri="{BB962C8B-B14F-4D97-AF65-F5344CB8AC3E}">
        <p14:creationId xmlns:p14="http://schemas.microsoft.com/office/powerpoint/2010/main" val="26176441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TotalTime>
  <Words>1100</Words>
  <Application>Microsoft Office PowerPoint</Application>
  <PresentationFormat>宽屏</PresentationFormat>
  <Paragraphs>128</Paragraphs>
  <Slides>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楷体</vt:lpstr>
      <vt:lpstr>宋体</vt:lpstr>
      <vt:lpstr>Arial</vt:lpstr>
      <vt:lpstr>Calibri</vt:lpstr>
      <vt:lpstr>Calibri Light</vt:lpstr>
      <vt:lpstr>Times New Roman</vt:lpstr>
      <vt:lpstr>Wingdings</vt:lpstr>
      <vt:lpstr>Office 主题</vt:lpstr>
      <vt:lpstr>CEPC 所创新总结------探测器超导磁体</vt:lpstr>
      <vt:lpstr>CEPC探测器磁体预研任务书</vt:lpstr>
      <vt:lpstr>课题成果</vt:lpstr>
      <vt:lpstr>文章发表及人才培养</vt:lpstr>
      <vt:lpstr>经费使用情况</vt:lpstr>
      <vt:lpstr>存在问题及下一步计划</vt:lpstr>
      <vt:lpstr>Problems and next steps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所创新总结------探测器超导磁体</dc:title>
  <dc:creator>unknown</dc:creator>
  <cp:lastModifiedBy>unknown</cp:lastModifiedBy>
  <cp:revision>51</cp:revision>
  <dcterms:created xsi:type="dcterms:W3CDTF">2018-12-24T01:59:47Z</dcterms:created>
  <dcterms:modified xsi:type="dcterms:W3CDTF">2018-12-26T01:53:47Z</dcterms:modified>
</cp:coreProperties>
</file>