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0" r:id="rId2"/>
    <p:sldId id="2015" r:id="rId3"/>
    <p:sldId id="1979" r:id="rId4"/>
    <p:sldId id="1968" r:id="rId5"/>
    <p:sldId id="1926" r:id="rId6"/>
    <p:sldId id="1969" r:id="rId7"/>
    <p:sldId id="1971" r:id="rId8"/>
    <p:sldId id="1840" r:id="rId9"/>
    <p:sldId id="1850" r:id="rId10"/>
    <p:sldId id="1964" r:id="rId11"/>
    <p:sldId id="2092" r:id="rId12"/>
    <p:sldId id="2091" r:id="rId13"/>
    <p:sldId id="2073" r:id="rId14"/>
    <p:sldId id="2074" r:id="rId15"/>
    <p:sldId id="2069" r:id="rId16"/>
    <p:sldId id="2071" r:id="rId17"/>
    <p:sldId id="2072" r:id="rId18"/>
    <p:sldId id="2078" r:id="rId19"/>
    <p:sldId id="2076" r:id="rId20"/>
    <p:sldId id="1985" r:id="rId21"/>
    <p:sldId id="1986" r:id="rId22"/>
    <p:sldId id="2016" r:id="rId23"/>
    <p:sldId id="1846" r:id="rId24"/>
    <p:sldId id="1848" r:id="rId25"/>
    <p:sldId id="1930" r:id="rId26"/>
    <p:sldId id="2085" r:id="rId27"/>
    <p:sldId id="1869" r:id="rId28"/>
    <p:sldId id="2083" r:id="rId29"/>
    <p:sldId id="2084" r:id="rId30"/>
    <p:sldId id="1952" r:id="rId31"/>
    <p:sldId id="1953" r:id="rId32"/>
    <p:sldId id="2086" r:id="rId33"/>
    <p:sldId id="2088" r:id="rId34"/>
    <p:sldId id="1395" r:id="rId35"/>
    <p:sldId id="1947" r:id="rId36"/>
    <p:sldId id="2093" r:id="rId37"/>
    <p:sldId id="2080" r:id="rId38"/>
    <p:sldId id="1820" r:id="rId39"/>
  </p:sldIdLst>
  <p:sldSz cx="9144000" cy="6858000" type="screen4x3"/>
  <p:notesSz cx="7315200" cy="96012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4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80FF"/>
    <a:srgbClr val="006600"/>
    <a:srgbClr val="42BB45"/>
    <a:srgbClr val="5BFF5E"/>
    <a:srgbClr val="00FF00"/>
    <a:srgbClr val="80FF00"/>
    <a:srgbClr val="FF9134"/>
    <a:srgbClr val="CC66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79" autoAdjust="0"/>
    <p:restoredTop sz="99814" autoAdjust="0"/>
  </p:normalViewPr>
  <p:slideViewPr>
    <p:cSldViewPr snapToGrid="0" snapToObjects="1">
      <p:cViewPr>
        <p:scale>
          <a:sx n="114" d="100"/>
          <a:sy n="114" d="100"/>
        </p:scale>
        <p:origin x="952" y="144"/>
      </p:cViewPr>
      <p:guideLst>
        <p:guide orient="horz" pos="4319"/>
        <p:guide pos="24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65" cy="47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37" y="0"/>
            <a:ext cx="3170264" cy="47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449"/>
            <a:ext cx="3170265" cy="47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37" y="9121449"/>
            <a:ext cx="3170264" cy="47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C1AC6FB-A0E0-4D26-832C-103DCDCA5E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97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990" cy="44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2881" y="0"/>
            <a:ext cx="3140990" cy="44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8100" y="739775"/>
            <a:ext cx="4740275" cy="3554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1891" y="4590805"/>
            <a:ext cx="5372746" cy="42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7565"/>
            <a:ext cx="3140990" cy="51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2881" y="9107565"/>
            <a:ext cx="3140990" cy="51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Verdana" pitchFamily="34" charset="0"/>
              </a:defRPr>
            </a:lvl1pPr>
          </a:lstStyle>
          <a:p>
            <a:pPr>
              <a:defRPr/>
            </a:pPr>
            <a:fld id="{FD32242C-2346-4980-A442-2245B2C4D7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641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32242C-2346-4980-A442-2245B2C4D79D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939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DCEBF42-10AF-4876-BCCE-7A6E67D3996B}" type="slidenum">
              <a:rPr lang="en-GB" sz="1200">
                <a:latin typeface="Verdana" pitchFamily="34" charset="0"/>
              </a:rPr>
              <a:pPr eaLnBrk="1" hangingPunct="1"/>
              <a:t>7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50F2B-3177-49B5-864D-CDC96432BD51}" type="slidenum">
              <a:rPr lang="en-GB">
                <a:solidFill>
                  <a:srgbClr val="000000"/>
                </a:solidFill>
              </a:rPr>
              <a:pPr/>
              <a:t>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671" y="4559955"/>
            <a:ext cx="5365858" cy="432084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DCEBF42-10AF-4876-BCCE-7A6E67D3996B}" type="slidenum">
              <a:rPr lang="en-GB" sz="1200">
                <a:latin typeface="Verdana" pitchFamily="34" charset="0"/>
              </a:rPr>
              <a:pPr eaLnBrk="1" hangingPunct="1"/>
              <a:t>38</a:t>
            </a:fld>
            <a:endParaRPr lang="en-GB" sz="1200">
              <a:latin typeface="Verdana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/>
              <a:t>The disc models assumed that the emission thermalised. That’s not necessarily true at low L/Ledd where the flow is not very dense. If its not thermalising then its not cooling as efficiently so the flow heats up. This can lead to a hot, optically thin, geometrically thick inner flow replacing the inner disc. The hot electrons in this flow can compton upscatter any low energy photons from a residual outer disc, but there are not many of these, so the spectrum is hard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23023-5D48-411C-BC7C-AF2A1E453F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449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8AC9F-991A-4CD2-B205-4385AC7697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77ECB-BF9F-4114-BC96-B62622105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410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E8160-6AE4-49E2-8D7D-89CAFB85CD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442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85F36-D730-4B7F-9A5D-14DA342826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6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6475-EB7D-4FA4-AB59-3C78E7ABB1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41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5FB3E-6167-46F8-A5BD-01878C4B92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01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8FCAE-B06D-4DFE-B7CA-444CCC300E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38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B5F2-CE02-4C03-AA6D-60104C4E7D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9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5B367-3DA8-417B-9F3E-DFDD65C91E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8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72D0B-55AD-4081-9DCD-FAF0512968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26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03078-DDA2-409C-ACCE-059D549B14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08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68C56-E27B-4E26-91BE-384429F8DB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94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AE40E70-A50C-4B10-976F-D914F64220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34"/>
          <a:stretch/>
        </p:blipFill>
        <p:spPr>
          <a:xfrm>
            <a:off x="-10237" y="3289111"/>
            <a:ext cx="9280479" cy="372129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15"/>
          <a:stretch/>
        </p:blipFill>
        <p:spPr>
          <a:xfrm>
            <a:off x="-10237" y="-171450"/>
            <a:ext cx="9269391" cy="351771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0125"/>
            <a:ext cx="8077200" cy="2317750"/>
          </a:xfrm>
        </p:spPr>
        <p:txBody>
          <a:bodyPr/>
          <a:lstStyle/>
          <a:p>
            <a:pPr eaLnBrk="1" hangingPunct="1"/>
            <a:r>
              <a:rPr lang="en-GB" b="1" dirty="0">
                <a:solidFill>
                  <a:schemeClr val="tx1"/>
                </a:solidFill>
              </a:rPr>
              <a:t>Broadband spectra of AGN</a:t>
            </a:r>
          </a:p>
        </p:txBody>
      </p:sp>
      <p:sp>
        <p:nvSpPr>
          <p:cNvPr id="2051" name="Rectangle 12"/>
          <p:cNvSpPr>
            <a:spLocks noChangeArrowheads="1"/>
          </p:cNvSpPr>
          <p:nvPr/>
        </p:nvSpPr>
        <p:spPr bwMode="auto">
          <a:xfrm>
            <a:off x="685800" y="2489888"/>
            <a:ext cx="8458200" cy="166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200" b="1" dirty="0"/>
              <a:t>Chris Done,  University of Durham</a:t>
            </a:r>
          </a:p>
          <a:p>
            <a:endParaRPr lang="en-GB" sz="3200" b="1" dirty="0"/>
          </a:p>
          <a:p>
            <a:r>
              <a:rPr lang="en-GB" sz="2800" b="1" dirty="0"/>
              <a:t>Martin Ward, </a:t>
            </a:r>
            <a:r>
              <a:rPr lang="en-GB" sz="2800" b="1" dirty="0" err="1"/>
              <a:t>Chichuan</a:t>
            </a:r>
            <a:r>
              <a:rPr lang="en-GB" sz="2800" b="1" dirty="0"/>
              <a:t> Jin, Andreas Schultz</a:t>
            </a:r>
          </a:p>
          <a:p>
            <a:r>
              <a:rPr lang="en-GB" sz="2800" b="1" dirty="0" err="1"/>
              <a:t>Kouchi</a:t>
            </a:r>
            <a:r>
              <a:rPr lang="en-GB" sz="2800" b="1" dirty="0"/>
              <a:t> </a:t>
            </a:r>
            <a:r>
              <a:rPr lang="en-GB" sz="2800" b="1" dirty="0" err="1"/>
              <a:t>Hagino</a:t>
            </a:r>
            <a:r>
              <a:rPr lang="en-GB" sz="2800" b="1" dirty="0"/>
              <a:t>, </a:t>
            </a:r>
            <a:r>
              <a:rPr lang="en-GB" sz="2800" b="1" dirty="0" err="1"/>
              <a:t>Aya</a:t>
            </a:r>
            <a:r>
              <a:rPr lang="en-GB" sz="2800" b="1" dirty="0"/>
              <a:t> Kubota, </a:t>
            </a:r>
            <a:r>
              <a:rPr lang="en-GB" sz="2800" b="1" dirty="0" err="1"/>
              <a:t>Misaki</a:t>
            </a:r>
            <a:r>
              <a:rPr lang="en-GB" sz="2800" b="1" dirty="0"/>
              <a:t> </a:t>
            </a:r>
            <a:r>
              <a:rPr lang="en-GB" sz="2800" b="1" dirty="0" err="1"/>
              <a:t>Mizumoto</a:t>
            </a:r>
            <a:r>
              <a:rPr lang="en-GB" sz="2800" b="1" dirty="0"/>
              <a:t>, Hirofumi Noda…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1581150"/>
            <a:ext cx="3692525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3219" name="Picture 3" descr="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9" b="74622"/>
          <a:stretch>
            <a:fillRect/>
          </a:stretch>
        </p:blipFill>
        <p:spPr bwMode="auto">
          <a:xfrm>
            <a:off x="4906963" y="923925"/>
            <a:ext cx="3765550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3220" name="Rectangle 4"/>
          <p:cNvSpPr>
            <a:spLocks noChangeArrowheads="1"/>
          </p:cNvSpPr>
          <p:nvPr/>
        </p:nvSpPr>
        <p:spPr bwMode="auto">
          <a:xfrm>
            <a:off x="134938" y="-61913"/>
            <a:ext cx="8323262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And Inclination</a:t>
            </a:r>
          </a:p>
        </p:txBody>
      </p:sp>
      <p:pic>
        <p:nvPicPr>
          <p:cNvPr id="393221" name="Picture 5" descr="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9" t="24242" b="49301"/>
          <a:stretch>
            <a:fillRect/>
          </a:stretch>
        </p:blipFill>
        <p:spPr bwMode="auto">
          <a:xfrm>
            <a:off x="2466975" y="4862513"/>
            <a:ext cx="376555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3222" name="Rectangle 6"/>
          <p:cNvSpPr>
            <a:spLocks noChangeArrowheads="1"/>
          </p:cNvSpPr>
          <p:nvPr/>
        </p:nvSpPr>
        <p:spPr bwMode="auto">
          <a:xfrm>
            <a:off x="176213" y="1372481"/>
            <a:ext cx="4500562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0" hangingPunct="0">
              <a:spcBef>
                <a:spcPts val="1188"/>
              </a:spcBef>
              <a:buClr>
                <a:srgbClr val="FFFF99"/>
              </a:buClr>
              <a:buSzPct val="99000"/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AGN: complex environment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From now on take only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GB" sz="2800" dirty="0">
                <a:solidFill>
                  <a:srgbClr val="FF0000"/>
                </a:solidFill>
              </a:rPr>
              <a:t>    UNOBSCURED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3202">
            <a:off x="5574707" y="2461523"/>
            <a:ext cx="3978613" cy="248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11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8613" y="1709738"/>
            <a:ext cx="3810000" cy="4114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Dramatic changes in continuum – single object, different days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Underlying pattern in all systems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High </a:t>
            </a:r>
            <a:r>
              <a:rPr lang="en-GB" sz="2400" i="1" dirty="0">
                <a:solidFill>
                  <a:srgbClr val="008000"/>
                </a:solidFill>
              </a:rPr>
              <a:t>L</a:t>
            </a:r>
            <a:r>
              <a:rPr lang="en-GB" sz="2400" dirty="0">
                <a:solidFill>
                  <a:srgbClr val="008000"/>
                </a:solidFill>
              </a:rPr>
              <a:t>/</a:t>
            </a:r>
            <a:r>
              <a:rPr lang="en-GB" sz="2400" i="1" dirty="0" err="1">
                <a:solidFill>
                  <a:srgbClr val="008000"/>
                </a:solidFill>
              </a:rPr>
              <a:t>L</a:t>
            </a:r>
            <a:r>
              <a:rPr lang="en-GB" sz="2400" baseline="-25000" dirty="0" err="1">
                <a:solidFill>
                  <a:srgbClr val="008000"/>
                </a:solidFill>
              </a:rPr>
              <a:t>Edd</a:t>
            </a:r>
            <a:r>
              <a:rPr lang="en-GB" sz="2400" dirty="0">
                <a:solidFill>
                  <a:srgbClr val="008000"/>
                </a:solidFill>
              </a:rPr>
              <a:t>: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dirty="0">
                <a:solidFill>
                  <a:srgbClr val="008000"/>
                </a:solidFill>
              </a:rPr>
              <a:t>soft spectrum, peaks at </a:t>
            </a:r>
            <a:r>
              <a:rPr lang="en-GB" sz="2400" i="1" dirty="0" err="1">
                <a:solidFill>
                  <a:srgbClr val="008000"/>
                </a:solidFill>
              </a:rPr>
              <a:t>kT</a:t>
            </a:r>
            <a:r>
              <a:rPr lang="en-GB" sz="2400" baseline="-25000" dirty="0" err="1">
                <a:solidFill>
                  <a:srgbClr val="008000"/>
                </a:solidFill>
              </a:rPr>
              <a:t>max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dirty="0">
                <a:solidFill>
                  <a:srgbClr val="008000"/>
                </a:solidFill>
              </a:rPr>
              <a:t>often disc-like, plus tail</a:t>
            </a:r>
            <a:endParaRPr lang="en-GB" sz="2400" baseline="-25000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Lower </a:t>
            </a:r>
            <a:r>
              <a:rPr lang="en-GB" sz="2400" i="1" dirty="0">
                <a:solidFill>
                  <a:srgbClr val="008000"/>
                </a:solidFill>
              </a:rPr>
              <a:t>L</a:t>
            </a:r>
            <a:r>
              <a:rPr lang="en-GB" sz="2400" dirty="0">
                <a:solidFill>
                  <a:srgbClr val="008000"/>
                </a:solidFill>
              </a:rPr>
              <a:t>/</a:t>
            </a:r>
            <a:r>
              <a:rPr lang="en-GB" sz="2400" i="1" dirty="0" err="1">
                <a:solidFill>
                  <a:srgbClr val="008000"/>
                </a:solidFill>
              </a:rPr>
              <a:t>L</a:t>
            </a:r>
            <a:r>
              <a:rPr lang="en-GB" sz="2400" baseline="-25000" dirty="0" err="1">
                <a:solidFill>
                  <a:srgbClr val="008000"/>
                </a:solidFill>
              </a:rPr>
              <a:t>Edd</a:t>
            </a:r>
            <a:r>
              <a:rPr lang="en-GB" sz="2400" dirty="0">
                <a:solidFill>
                  <a:srgbClr val="008000"/>
                </a:solidFill>
              </a:rPr>
              <a:t>: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dirty="0">
                <a:solidFill>
                  <a:srgbClr val="008000"/>
                </a:solidFill>
              </a:rPr>
              <a:t>hard spectrum, peaks at high energies, not like a disc </a:t>
            </a:r>
            <a:r>
              <a:rPr lang="en-GB" sz="1600" dirty="0">
                <a:solidFill>
                  <a:srgbClr val="008000"/>
                </a:solidFill>
              </a:rPr>
              <a:t>(McClintock &amp; </a:t>
            </a:r>
            <a:r>
              <a:rPr lang="en-GB" sz="1600" dirty="0" err="1">
                <a:solidFill>
                  <a:srgbClr val="008000"/>
                </a:solidFill>
              </a:rPr>
              <a:t>Remillard</a:t>
            </a:r>
            <a:r>
              <a:rPr lang="en-GB" sz="1600" dirty="0">
                <a:solidFill>
                  <a:srgbClr val="008000"/>
                </a:solidFill>
              </a:rPr>
              <a:t> 2006)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57988" y="6450013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600" i="0" dirty="0" err="1">
                <a:solidFill>
                  <a:srgbClr val="008000"/>
                </a:solidFill>
              </a:rPr>
              <a:t>Gierlinski</a:t>
            </a:r>
            <a:r>
              <a:rPr lang="en-GB" sz="1600" i="0" dirty="0">
                <a:solidFill>
                  <a:srgbClr val="008000"/>
                </a:solidFill>
              </a:rPr>
              <a:t> &amp; Done 2003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Spectral states - BHB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5730580" y="1245344"/>
            <a:ext cx="7953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716292" y="1288206"/>
            <a:ext cx="762000" cy="17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4466930" y="2091481"/>
            <a:ext cx="477837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5" name="Freeform 11"/>
          <p:cNvSpPr>
            <a:spLocks/>
          </p:cNvSpPr>
          <p:nvPr/>
        </p:nvSpPr>
        <p:spPr bwMode="auto">
          <a:xfrm>
            <a:off x="5243513" y="2816225"/>
            <a:ext cx="3498850" cy="1716088"/>
          </a:xfrm>
          <a:custGeom>
            <a:avLst/>
            <a:gdLst>
              <a:gd name="T0" fmla="*/ 0 w 2204"/>
              <a:gd name="T1" fmla="*/ 2147483647 h 1081"/>
              <a:gd name="T2" fmla="*/ 2147483647 w 2204"/>
              <a:gd name="T3" fmla="*/ 2147483647 h 1081"/>
              <a:gd name="T4" fmla="*/ 2147483647 w 2204"/>
              <a:gd name="T5" fmla="*/ 2147483647 h 1081"/>
              <a:gd name="T6" fmla="*/ 2147483647 w 2204"/>
              <a:gd name="T7" fmla="*/ 2147483647 h 1081"/>
              <a:gd name="T8" fmla="*/ 2147483647 w 2204"/>
              <a:gd name="T9" fmla="*/ 2147483647 h 1081"/>
              <a:gd name="T10" fmla="*/ 2147483647 w 2204"/>
              <a:gd name="T11" fmla="*/ 2147483647 h 1081"/>
              <a:gd name="T12" fmla="*/ 2147483647 w 2204"/>
              <a:gd name="T13" fmla="*/ 2147483647 h 1081"/>
              <a:gd name="T14" fmla="*/ 2147483647 w 2204"/>
              <a:gd name="T15" fmla="*/ 2147483647 h 1081"/>
              <a:gd name="T16" fmla="*/ 2147483647 w 2204"/>
              <a:gd name="T17" fmla="*/ 2147483647 h 10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04"/>
              <a:gd name="T28" fmla="*/ 0 h 1081"/>
              <a:gd name="T29" fmla="*/ 2204 w 2204"/>
              <a:gd name="T30" fmla="*/ 1081 h 10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04" h="1081">
                <a:moveTo>
                  <a:pt x="0" y="85"/>
                </a:moveTo>
                <a:cubicBezTo>
                  <a:pt x="57" y="42"/>
                  <a:pt x="114" y="0"/>
                  <a:pt x="183" y="3"/>
                </a:cubicBezTo>
                <a:cubicBezTo>
                  <a:pt x="252" y="6"/>
                  <a:pt x="336" y="21"/>
                  <a:pt x="412" y="103"/>
                </a:cubicBezTo>
                <a:cubicBezTo>
                  <a:pt x="488" y="185"/>
                  <a:pt x="573" y="391"/>
                  <a:pt x="640" y="496"/>
                </a:cubicBezTo>
                <a:cubicBezTo>
                  <a:pt x="707" y="601"/>
                  <a:pt x="756" y="685"/>
                  <a:pt x="814" y="734"/>
                </a:cubicBezTo>
                <a:cubicBezTo>
                  <a:pt x="872" y="783"/>
                  <a:pt x="889" y="788"/>
                  <a:pt x="988" y="789"/>
                </a:cubicBezTo>
                <a:cubicBezTo>
                  <a:pt x="1087" y="790"/>
                  <a:pt x="1256" y="731"/>
                  <a:pt x="1408" y="743"/>
                </a:cubicBezTo>
                <a:cubicBezTo>
                  <a:pt x="1560" y="755"/>
                  <a:pt x="1769" y="806"/>
                  <a:pt x="1902" y="862"/>
                </a:cubicBezTo>
                <a:cubicBezTo>
                  <a:pt x="2035" y="918"/>
                  <a:pt x="2141" y="1036"/>
                  <a:pt x="2204" y="1081"/>
                </a:cubicBezTo>
              </a:path>
            </a:pathLst>
          </a:custGeom>
          <a:noFill/>
          <a:ln w="793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972300" y="3686175"/>
            <a:ext cx="1509713" cy="84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63" name="Picture 5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-174"/>
          <a:stretch>
            <a:fillRect/>
          </a:stretch>
        </p:blipFill>
        <p:spPr bwMode="auto">
          <a:xfrm>
            <a:off x="-86204" y="5213660"/>
            <a:ext cx="4702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1449" t="-1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-385"/>
          <a:stretch>
            <a:fillRect/>
          </a:stretch>
        </p:blipFill>
        <p:spPr bwMode="auto">
          <a:xfrm>
            <a:off x="-80962" y="1506219"/>
            <a:ext cx="46863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9" r="2652"/>
          <a:stretch>
            <a:fillRect/>
          </a:stretch>
        </p:blipFill>
        <p:spPr bwMode="auto">
          <a:xfrm>
            <a:off x="2624138" y="4089081"/>
            <a:ext cx="19812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-3889" r="26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C13813AC-B489-4B45-815C-0AC5521E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64" y="2400060"/>
            <a:ext cx="4399612" cy="279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AutoShape 78">
            <a:extLst>
              <a:ext uri="{FF2B5EF4-FFF2-40B4-BE49-F238E27FC236}">
                <a16:creationId xmlns:a16="http://schemas.microsoft.com/office/drawing/2014/main" id="{459C8542-83D6-C74B-AA52-9092A7FBB02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7055822" y="1421320"/>
            <a:ext cx="226164" cy="1249917"/>
          </a:xfrm>
          <a:custGeom>
            <a:avLst/>
            <a:gdLst>
              <a:gd name="T0" fmla="*/ 492560 w 21600"/>
              <a:gd name="T1" fmla="*/ 1746250 h 21600"/>
              <a:gd name="T2" fmla="*/ 307975 w 21600"/>
              <a:gd name="T3" fmla="*/ 3492500 h 21600"/>
              <a:gd name="T4" fmla="*/ 123390 w 21600"/>
              <a:gd name="T5" fmla="*/ 1746250 h 21600"/>
              <a:gd name="T6" fmla="*/ 3079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27 w 21600"/>
              <a:gd name="T13" fmla="*/ 6127 h 21600"/>
              <a:gd name="T14" fmla="*/ 15473 w 21600"/>
              <a:gd name="T15" fmla="*/ 154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99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" name="AutoShape 79">
            <a:extLst>
              <a:ext uri="{FF2B5EF4-FFF2-40B4-BE49-F238E27FC236}">
                <a16:creationId xmlns:a16="http://schemas.microsoft.com/office/drawing/2014/main" id="{5642080A-FA67-5442-838F-040902BE56A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 flipH="1" flipV="1">
            <a:off x="5530569" y="1422154"/>
            <a:ext cx="223970" cy="1234219"/>
          </a:xfrm>
          <a:custGeom>
            <a:avLst/>
            <a:gdLst>
              <a:gd name="T0" fmla="*/ 491291 w 21600"/>
              <a:gd name="T1" fmla="*/ 1736725 h 21600"/>
              <a:gd name="T2" fmla="*/ 307182 w 21600"/>
              <a:gd name="T3" fmla="*/ 3473450 h 21600"/>
              <a:gd name="T4" fmla="*/ 123072 w 21600"/>
              <a:gd name="T5" fmla="*/ 1736725 h 21600"/>
              <a:gd name="T6" fmla="*/ 30718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27 w 21600"/>
              <a:gd name="T13" fmla="*/ 6127 h 21600"/>
              <a:gd name="T14" fmla="*/ 15473 w 21600"/>
              <a:gd name="T15" fmla="*/ 154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3" name="Oval 66">
            <a:extLst>
              <a:ext uri="{FF2B5EF4-FFF2-40B4-BE49-F238E27FC236}">
                <a16:creationId xmlns:a16="http://schemas.microsoft.com/office/drawing/2014/main" id="{144CA168-5AC5-5E4C-B134-C01BE5FF7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983" y="1927278"/>
            <a:ext cx="261937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Freeform 16">
            <a:extLst>
              <a:ext uri="{FF2B5EF4-FFF2-40B4-BE49-F238E27FC236}">
                <a16:creationId xmlns:a16="http://schemas.microsoft.com/office/drawing/2014/main" id="{05322AB8-72A0-5143-802B-379B57ADB780}"/>
              </a:ext>
            </a:extLst>
          </p:cNvPr>
          <p:cNvSpPr>
            <a:spLocks/>
          </p:cNvSpPr>
          <p:nvPr/>
        </p:nvSpPr>
        <p:spPr bwMode="auto">
          <a:xfrm>
            <a:off x="6709947" y="1605750"/>
            <a:ext cx="398206" cy="461963"/>
          </a:xfrm>
          <a:custGeom>
            <a:avLst/>
            <a:gdLst>
              <a:gd name="T0" fmla="*/ 0 w 126"/>
              <a:gd name="T1" fmla="*/ 243 h 345"/>
              <a:gd name="T2" fmla="*/ 108 w 126"/>
              <a:gd name="T3" fmla="*/ 0 h 345"/>
              <a:gd name="T4" fmla="*/ 216 w 126"/>
              <a:gd name="T5" fmla="*/ 235 h 345"/>
              <a:gd name="T6" fmla="*/ 108 w 126"/>
              <a:gd name="T7" fmla="*/ 102 h 345"/>
              <a:gd name="T8" fmla="*/ 98 w 126"/>
              <a:gd name="T9" fmla="*/ 291 h 345"/>
              <a:gd name="T10" fmla="*/ 0 w 126"/>
              <a:gd name="T11" fmla="*/ 243 h 3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6" h="345">
                <a:moveTo>
                  <a:pt x="0" y="288"/>
                </a:moveTo>
                <a:cubicBezTo>
                  <a:pt x="0" y="268"/>
                  <a:pt x="42" y="1"/>
                  <a:pt x="63" y="0"/>
                </a:cubicBezTo>
                <a:cubicBezTo>
                  <a:pt x="93" y="1"/>
                  <a:pt x="126" y="259"/>
                  <a:pt x="126" y="279"/>
                </a:cubicBezTo>
                <a:cubicBezTo>
                  <a:pt x="126" y="299"/>
                  <a:pt x="84" y="119"/>
                  <a:pt x="63" y="121"/>
                </a:cubicBezTo>
                <a:cubicBezTo>
                  <a:pt x="42" y="123"/>
                  <a:pt x="0" y="308"/>
                  <a:pt x="57" y="345"/>
                </a:cubicBezTo>
                <a:cubicBezTo>
                  <a:pt x="57" y="345"/>
                  <a:pt x="0" y="288"/>
                  <a:pt x="0" y="288"/>
                </a:cubicBez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5" name="Freeform 16">
            <a:extLst>
              <a:ext uri="{FF2B5EF4-FFF2-40B4-BE49-F238E27FC236}">
                <a16:creationId xmlns:a16="http://schemas.microsoft.com/office/drawing/2014/main" id="{CD940D87-1759-394C-9001-CC930ECB2037}"/>
              </a:ext>
            </a:extLst>
          </p:cNvPr>
          <p:cNvSpPr>
            <a:spLocks/>
          </p:cNvSpPr>
          <p:nvPr/>
        </p:nvSpPr>
        <p:spPr bwMode="auto">
          <a:xfrm>
            <a:off x="5722151" y="1527168"/>
            <a:ext cx="398206" cy="461963"/>
          </a:xfrm>
          <a:custGeom>
            <a:avLst/>
            <a:gdLst>
              <a:gd name="T0" fmla="*/ 0 w 126"/>
              <a:gd name="T1" fmla="*/ 243 h 345"/>
              <a:gd name="T2" fmla="*/ 108 w 126"/>
              <a:gd name="T3" fmla="*/ 0 h 345"/>
              <a:gd name="T4" fmla="*/ 216 w 126"/>
              <a:gd name="T5" fmla="*/ 235 h 345"/>
              <a:gd name="T6" fmla="*/ 108 w 126"/>
              <a:gd name="T7" fmla="*/ 102 h 345"/>
              <a:gd name="T8" fmla="*/ 98 w 126"/>
              <a:gd name="T9" fmla="*/ 291 h 345"/>
              <a:gd name="T10" fmla="*/ 0 w 126"/>
              <a:gd name="T11" fmla="*/ 243 h 3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6" h="345">
                <a:moveTo>
                  <a:pt x="0" y="288"/>
                </a:moveTo>
                <a:cubicBezTo>
                  <a:pt x="0" y="268"/>
                  <a:pt x="42" y="1"/>
                  <a:pt x="63" y="0"/>
                </a:cubicBezTo>
                <a:cubicBezTo>
                  <a:pt x="93" y="1"/>
                  <a:pt x="126" y="259"/>
                  <a:pt x="126" y="279"/>
                </a:cubicBezTo>
                <a:cubicBezTo>
                  <a:pt x="126" y="299"/>
                  <a:pt x="84" y="119"/>
                  <a:pt x="63" y="121"/>
                </a:cubicBezTo>
                <a:cubicBezTo>
                  <a:pt x="42" y="123"/>
                  <a:pt x="0" y="308"/>
                  <a:pt x="57" y="345"/>
                </a:cubicBezTo>
                <a:cubicBezTo>
                  <a:pt x="57" y="345"/>
                  <a:pt x="0" y="288"/>
                  <a:pt x="0" y="288"/>
                </a:cubicBez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EA3304E-A170-DB4E-82D0-61370324726F}"/>
              </a:ext>
            </a:extLst>
          </p:cNvPr>
          <p:cNvGrpSpPr/>
          <p:nvPr/>
        </p:nvGrpSpPr>
        <p:grpSpPr>
          <a:xfrm>
            <a:off x="6128248" y="4698159"/>
            <a:ext cx="3010663" cy="1647825"/>
            <a:chOff x="5860836" y="4395028"/>
            <a:chExt cx="3010663" cy="1647825"/>
          </a:xfrm>
        </p:grpSpPr>
        <p:grpSp>
          <p:nvGrpSpPr>
            <p:cNvPr id="98" name="Group 11">
              <a:extLst>
                <a:ext uri="{FF2B5EF4-FFF2-40B4-BE49-F238E27FC236}">
                  <a16:creationId xmlns:a16="http://schemas.microsoft.com/office/drawing/2014/main" id="{7315C627-1621-1348-9C23-6DE1FD2B8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8569" y="4404553"/>
              <a:ext cx="914400" cy="1638300"/>
              <a:chOff x="899" y="2296"/>
              <a:chExt cx="496" cy="1032"/>
            </a:xfrm>
          </p:grpSpPr>
          <p:grpSp>
            <p:nvGrpSpPr>
              <p:cNvPr id="142" name="Group 12">
                <a:extLst>
                  <a:ext uri="{FF2B5EF4-FFF2-40B4-BE49-F238E27FC236}">
                    <a16:creationId xmlns:a16="http://schemas.microsoft.com/office/drawing/2014/main" id="{8B162DDA-9C8E-034D-BC1C-95D915B401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52" name="Freeform 13">
                  <a:extLst>
                    <a:ext uri="{FF2B5EF4-FFF2-40B4-BE49-F238E27FC236}">
                      <a16:creationId xmlns:a16="http://schemas.microsoft.com/office/drawing/2014/main" id="{CAFE8978-43AC-CB4E-BF8F-CF5E5CF317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53" name="Freeform 14">
                  <a:extLst>
                    <a:ext uri="{FF2B5EF4-FFF2-40B4-BE49-F238E27FC236}">
                      <a16:creationId xmlns:a16="http://schemas.microsoft.com/office/drawing/2014/main" id="{6BB26EB5-02F2-0449-91A9-FA2BA7C97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" name="Group 15">
                <a:extLst>
                  <a:ext uri="{FF2B5EF4-FFF2-40B4-BE49-F238E27FC236}">
                    <a16:creationId xmlns:a16="http://schemas.microsoft.com/office/drawing/2014/main" id="{EC307E83-B612-8C49-824D-273AB28C09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50" name="Freeform 16">
                  <a:extLst>
                    <a:ext uri="{FF2B5EF4-FFF2-40B4-BE49-F238E27FC236}">
                      <a16:creationId xmlns:a16="http://schemas.microsoft.com/office/drawing/2014/main" id="{B1F4F038-1B44-5D42-A4F1-B25480B4E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51" name="Freeform 17">
                  <a:extLst>
                    <a:ext uri="{FF2B5EF4-FFF2-40B4-BE49-F238E27FC236}">
                      <a16:creationId xmlns:a16="http://schemas.microsoft.com/office/drawing/2014/main" id="{B29CE33C-3D91-604E-AEC8-01FCA8E81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" name="Group 18">
                <a:extLst>
                  <a:ext uri="{FF2B5EF4-FFF2-40B4-BE49-F238E27FC236}">
                    <a16:creationId xmlns:a16="http://schemas.microsoft.com/office/drawing/2014/main" id="{BB67D0C7-2876-954A-80DC-455C0006A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48" name="Freeform 19">
                  <a:extLst>
                    <a:ext uri="{FF2B5EF4-FFF2-40B4-BE49-F238E27FC236}">
                      <a16:creationId xmlns:a16="http://schemas.microsoft.com/office/drawing/2014/main" id="{A221D67F-B511-2146-B68B-802AEFB6D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9" name="Freeform 20">
                  <a:extLst>
                    <a:ext uri="{FF2B5EF4-FFF2-40B4-BE49-F238E27FC236}">
                      <a16:creationId xmlns:a16="http://schemas.microsoft.com/office/drawing/2014/main" id="{3F5145DA-64BB-B845-AB20-FBC94AE0A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" name="Group 21">
                <a:extLst>
                  <a:ext uri="{FF2B5EF4-FFF2-40B4-BE49-F238E27FC236}">
                    <a16:creationId xmlns:a16="http://schemas.microsoft.com/office/drawing/2014/main" id="{C91DD0A8-5304-AB4C-A584-CCBB2C838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46" name="Freeform 22">
                  <a:extLst>
                    <a:ext uri="{FF2B5EF4-FFF2-40B4-BE49-F238E27FC236}">
                      <a16:creationId xmlns:a16="http://schemas.microsoft.com/office/drawing/2014/main" id="{2D3E0DA3-7352-B24D-A352-CD0E9D8A63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7" name="Freeform 23">
                  <a:extLst>
                    <a:ext uri="{FF2B5EF4-FFF2-40B4-BE49-F238E27FC236}">
                      <a16:creationId xmlns:a16="http://schemas.microsoft.com/office/drawing/2014/main" id="{478EA87B-1B5C-284C-B56F-F9C0D0920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99" name="Group 24">
              <a:extLst>
                <a:ext uri="{FF2B5EF4-FFF2-40B4-BE49-F238E27FC236}">
                  <a16:creationId xmlns:a16="http://schemas.microsoft.com/office/drawing/2014/main" id="{B67B2D7E-523A-674D-AC22-CF08180E8C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9819" y="4861753"/>
              <a:ext cx="471487" cy="787400"/>
              <a:chOff x="899" y="2296"/>
              <a:chExt cx="496" cy="1032"/>
            </a:xfrm>
          </p:grpSpPr>
          <p:grpSp>
            <p:nvGrpSpPr>
              <p:cNvPr id="130" name="Group 25">
                <a:extLst>
                  <a:ext uri="{FF2B5EF4-FFF2-40B4-BE49-F238E27FC236}">
                    <a16:creationId xmlns:a16="http://schemas.microsoft.com/office/drawing/2014/main" id="{D97CE95E-6A63-5247-B090-1F9B9F3C76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40" name="Freeform 26">
                  <a:extLst>
                    <a:ext uri="{FF2B5EF4-FFF2-40B4-BE49-F238E27FC236}">
                      <a16:creationId xmlns:a16="http://schemas.microsoft.com/office/drawing/2014/main" id="{1BC97EE7-F146-F041-AE22-6C31F8E95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1" name="Freeform 27">
                  <a:extLst>
                    <a:ext uri="{FF2B5EF4-FFF2-40B4-BE49-F238E27FC236}">
                      <a16:creationId xmlns:a16="http://schemas.microsoft.com/office/drawing/2014/main" id="{8C28B563-C0E4-EC45-8390-FE67FBE502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" name="Group 28">
                <a:extLst>
                  <a:ext uri="{FF2B5EF4-FFF2-40B4-BE49-F238E27FC236}">
                    <a16:creationId xmlns:a16="http://schemas.microsoft.com/office/drawing/2014/main" id="{B28B8B8B-341B-4142-A0ED-1F7A4ED325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38" name="Freeform 29">
                  <a:extLst>
                    <a:ext uri="{FF2B5EF4-FFF2-40B4-BE49-F238E27FC236}">
                      <a16:creationId xmlns:a16="http://schemas.microsoft.com/office/drawing/2014/main" id="{2F5E4E00-06B4-C74B-8FA2-C1CF9178E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9" name="Freeform 30">
                  <a:extLst>
                    <a:ext uri="{FF2B5EF4-FFF2-40B4-BE49-F238E27FC236}">
                      <a16:creationId xmlns:a16="http://schemas.microsoft.com/office/drawing/2014/main" id="{A10E4B91-3C77-8D4A-A3F9-BBE4D596B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" name="Group 31">
                <a:extLst>
                  <a:ext uri="{FF2B5EF4-FFF2-40B4-BE49-F238E27FC236}">
                    <a16:creationId xmlns:a16="http://schemas.microsoft.com/office/drawing/2014/main" id="{F4CDABE0-A346-AC46-BC39-50A437F0B5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36" name="Freeform 32">
                  <a:extLst>
                    <a:ext uri="{FF2B5EF4-FFF2-40B4-BE49-F238E27FC236}">
                      <a16:creationId xmlns:a16="http://schemas.microsoft.com/office/drawing/2014/main" id="{674229EB-E9C8-E84C-B001-3B8D0C440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7" name="Freeform 33">
                  <a:extLst>
                    <a:ext uri="{FF2B5EF4-FFF2-40B4-BE49-F238E27FC236}">
                      <a16:creationId xmlns:a16="http://schemas.microsoft.com/office/drawing/2014/main" id="{B79BECBF-C828-B349-A494-B447AED36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" name="Group 34">
                <a:extLst>
                  <a:ext uri="{FF2B5EF4-FFF2-40B4-BE49-F238E27FC236}">
                    <a16:creationId xmlns:a16="http://schemas.microsoft.com/office/drawing/2014/main" id="{D252C613-7F13-DB45-8911-56E73CD3E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34" name="Freeform 35">
                  <a:extLst>
                    <a:ext uri="{FF2B5EF4-FFF2-40B4-BE49-F238E27FC236}">
                      <a16:creationId xmlns:a16="http://schemas.microsoft.com/office/drawing/2014/main" id="{39D8A33F-59F2-3445-9FFE-2E1F9288B4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5" name="Freeform 36">
                  <a:extLst>
                    <a:ext uri="{FF2B5EF4-FFF2-40B4-BE49-F238E27FC236}">
                      <a16:creationId xmlns:a16="http://schemas.microsoft.com/office/drawing/2014/main" id="{6AC6D8EE-2162-BF41-AC85-31EA1D804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00" name="Group 37">
              <a:extLst>
                <a:ext uri="{FF2B5EF4-FFF2-40B4-BE49-F238E27FC236}">
                  <a16:creationId xmlns:a16="http://schemas.microsoft.com/office/drawing/2014/main" id="{F2F03D40-9F21-F447-9594-BC913543FFF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213956" y="4395028"/>
              <a:ext cx="914400" cy="1638300"/>
              <a:chOff x="899" y="2296"/>
              <a:chExt cx="496" cy="1032"/>
            </a:xfrm>
          </p:grpSpPr>
          <p:grpSp>
            <p:nvGrpSpPr>
              <p:cNvPr id="118" name="Group 38">
                <a:extLst>
                  <a:ext uri="{FF2B5EF4-FFF2-40B4-BE49-F238E27FC236}">
                    <a16:creationId xmlns:a16="http://schemas.microsoft.com/office/drawing/2014/main" id="{FE5212D7-E461-0944-85EE-EF254AA4CC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28" name="Freeform 39">
                  <a:extLst>
                    <a:ext uri="{FF2B5EF4-FFF2-40B4-BE49-F238E27FC236}">
                      <a16:creationId xmlns:a16="http://schemas.microsoft.com/office/drawing/2014/main" id="{20340258-0A67-414A-81F2-234C319BF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9" name="Freeform 40">
                  <a:extLst>
                    <a:ext uri="{FF2B5EF4-FFF2-40B4-BE49-F238E27FC236}">
                      <a16:creationId xmlns:a16="http://schemas.microsoft.com/office/drawing/2014/main" id="{86C4E1FC-9561-7E42-B09E-6462B0F63E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" name="Group 41">
                <a:extLst>
                  <a:ext uri="{FF2B5EF4-FFF2-40B4-BE49-F238E27FC236}">
                    <a16:creationId xmlns:a16="http://schemas.microsoft.com/office/drawing/2014/main" id="{1C841994-5F3B-FB4E-A55B-8C4A9D37AA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26" name="Freeform 42">
                  <a:extLst>
                    <a:ext uri="{FF2B5EF4-FFF2-40B4-BE49-F238E27FC236}">
                      <a16:creationId xmlns:a16="http://schemas.microsoft.com/office/drawing/2014/main" id="{27B3169E-A427-BC40-83D9-B59782A1D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7" name="Freeform 43">
                  <a:extLst>
                    <a:ext uri="{FF2B5EF4-FFF2-40B4-BE49-F238E27FC236}">
                      <a16:creationId xmlns:a16="http://schemas.microsoft.com/office/drawing/2014/main" id="{C80B76D8-E6D3-1E41-A97F-1A969017A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" name="Group 44">
                <a:extLst>
                  <a:ext uri="{FF2B5EF4-FFF2-40B4-BE49-F238E27FC236}">
                    <a16:creationId xmlns:a16="http://schemas.microsoft.com/office/drawing/2014/main" id="{30ADDAD2-E398-7C4B-8B6A-A2C8298413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24" name="Freeform 45">
                  <a:extLst>
                    <a:ext uri="{FF2B5EF4-FFF2-40B4-BE49-F238E27FC236}">
                      <a16:creationId xmlns:a16="http://schemas.microsoft.com/office/drawing/2014/main" id="{E10AC950-E7F8-544D-B334-7C238B462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5" name="Freeform 46">
                  <a:extLst>
                    <a:ext uri="{FF2B5EF4-FFF2-40B4-BE49-F238E27FC236}">
                      <a16:creationId xmlns:a16="http://schemas.microsoft.com/office/drawing/2014/main" id="{FFED8034-76EF-FF4B-B2DB-FFBB8A250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" name="Group 47">
                <a:extLst>
                  <a:ext uri="{FF2B5EF4-FFF2-40B4-BE49-F238E27FC236}">
                    <a16:creationId xmlns:a16="http://schemas.microsoft.com/office/drawing/2014/main" id="{17F683B6-E4C7-234E-9E61-FA961A2426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22" name="Freeform 48">
                  <a:extLst>
                    <a:ext uri="{FF2B5EF4-FFF2-40B4-BE49-F238E27FC236}">
                      <a16:creationId xmlns:a16="http://schemas.microsoft.com/office/drawing/2014/main" id="{4BBB531A-C57C-F94C-9F50-C42EAA6D9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" name="Freeform 49">
                  <a:extLst>
                    <a:ext uri="{FF2B5EF4-FFF2-40B4-BE49-F238E27FC236}">
                      <a16:creationId xmlns:a16="http://schemas.microsoft.com/office/drawing/2014/main" id="{55E810A9-472A-7244-947F-7BFC40715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01" name="Group 50">
              <a:extLst>
                <a:ext uri="{FF2B5EF4-FFF2-40B4-BE49-F238E27FC236}">
                  <a16:creationId xmlns:a16="http://schemas.microsoft.com/office/drawing/2014/main" id="{69869BDB-BA80-BC4C-861C-0F10EE1D4D1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858481" y="4922078"/>
              <a:ext cx="471488" cy="787400"/>
              <a:chOff x="899" y="2296"/>
              <a:chExt cx="496" cy="1032"/>
            </a:xfrm>
          </p:grpSpPr>
          <p:grpSp>
            <p:nvGrpSpPr>
              <p:cNvPr id="106" name="Group 51">
                <a:extLst>
                  <a:ext uri="{FF2B5EF4-FFF2-40B4-BE49-F238E27FC236}">
                    <a16:creationId xmlns:a16="http://schemas.microsoft.com/office/drawing/2014/main" id="{F991BA31-9500-F541-99DB-617A0341A4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16" name="Freeform 52">
                  <a:extLst>
                    <a:ext uri="{FF2B5EF4-FFF2-40B4-BE49-F238E27FC236}">
                      <a16:creationId xmlns:a16="http://schemas.microsoft.com/office/drawing/2014/main" id="{93E1CC50-0A04-6E44-B518-FDD29E56A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7" name="Freeform 53">
                  <a:extLst>
                    <a:ext uri="{FF2B5EF4-FFF2-40B4-BE49-F238E27FC236}">
                      <a16:creationId xmlns:a16="http://schemas.microsoft.com/office/drawing/2014/main" id="{597D5F19-BC07-9849-A8C3-FF4F0533C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7" name="Group 54">
                <a:extLst>
                  <a:ext uri="{FF2B5EF4-FFF2-40B4-BE49-F238E27FC236}">
                    <a16:creationId xmlns:a16="http://schemas.microsoft.com/office/drawing/2014/main" id="{96DBACD8-D032-594C-8DD5-FC3E8EFFB9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3503D14E-CB1A-E248-AC79-07B6CE7B8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274FBD6C-1FA4-6249-AD7C-97731DCD0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8" name="Group 57">
                <a:extLst>
                  <a:ext uri="{FF2B5EF4-FFF2-40B4-BE49-F238E27FC236}">
                    <a16:creationId xmlns:a16="http://schemas.microsoft.com/office/drawing/2014/main" id="{3A45DEDD-0ECF-1B41-97CC-9C2DF32FBB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12" name="Freeform 58">
                  <a:extLst>
                    <a:ext uri="{FF2B5EF4-FFF2-40B4-BE49-F238E27FC236}">
                      <a16:creationId xmlns:a16="http://schemas.microsoft.com/office/drawing/2014/main" id="{8F86F433-5BDB-F04F-B5E3-AE472BDF21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3" name="Freeform 59">
                  <a:extLst>
                    <a:ext uri="{FF2B5EF4-FFF2-40B4-BE49-F238E27FC236}">
                      <a16:creationId xmlns:a16="http://schemas.microsoft.com/office/drawing/2014/main" id="{B217810B-5C31-BE42-9B8B-63B068C265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9" name="Group 60">
                <a:extLst>
                  <a:ext uri="{FF2B5EF4-FFF2-40B4-BE49-F238E27FC236}">
                    <a16:creationId xmlns:a16="http://schemas.microsoft.com/office/drawing/2014/main" id="{7E52795B-63BB-D644-B658-B72CEBE4A7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10" name="Freeform 61">
                  <a:extLst>
                    <a:ext uri="{FF2B5EF4-FFF2-40B4-BE49-F238E27FC236}">
                      <a16:creationId xmlns:a16="http://schemas.microsoft.com/office/drawing/2014/main" id="{BDD86ACB-8B1D-5248-A661-C4205AABC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1" name="Freeform 62">
                  <a:extLst>
                    <a:ext uri="{FF2B5EF4-FFF2-40B4-BE49-F238E27FC236}">
                      <a16:creationId xmlns:a16="http://schemas.microsoft.com/office/drawing/2014/main" id="{F7D26BA1-A9BF-D44D-BCFA-6820593F1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02" name="Oval 66">
              <a:extLst>
                <a:ext uri="{FF2B5EF4-FFF2-40B4-BE49-F238E27FC236}">
                  <a16:creationId xmlns:a16="http://schemas.microsoft.com/office/drawing/2014/main" id="{FC3F2FD1-5919-A04E-A900-46CEBE240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1069" y="5155441"/>
              <a:ext cx="261937" cy="242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57482981-6C56-BD4F-BE27-024E146D3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969" y="5352291"/>
              <a:ext cx="398206" cy="461963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" name="AutoShape 27">
              <a:extLst>
                <a:ext uri="{FF2B5EF4-FFF2-40B4-BE49-F238E27FC236}">
                  <a16:creationId xmlns:a16="http://schemas.microsoft.com/office/drawing/2014/main" id="{06D4A131-3D1F-8046-955D-08F7BB8DA5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6025877" y="5066364"/>
              <a:ext cx="195720" cy="525802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5" name="AutoShape 27">
              <a:extLst>
                <a:ext uri="{FF2B5EF4-FFF2-40B4-BE49-F238E27FC236}">
                  <a16:creationId xmlns:a16="http://schemas.microsoft.com/office/drawing/2014/main" id="{91D574DE-EF74-FC4C-AC38-565A7931F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8510738" y="5056053"/>
              <a:ext cx="195720" cy="525802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8456925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8613" y="1709738"/>
            <a:ext cx="3810000" cy="4114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T</a:t>
            </a:r>
            <a:r>
              <a:rPr lang="en-GB" sz="2400" baseline="30000" dirty="0">
                <a:solidFill>
                  <a:srgbClr val="008000"/>
                </a:solidFill>
              </a:rPr>
              <a:t>4</a:t>
            </a:r>
            <a:r>
              <a:rPr lang="en-GB" sz="2400" dirty="0">
                <a:solidFill>
                  <a:srgbClr val="008000"/>
                </a:solidFill>
              </a:rPr>
              <a:t> ~ (</a:t>
            </a:r>
            <a:r>
              <a:rPr lang="en-GB" sz="2400" dirty="0" err="1">
                <a:solidFill>
                  <a:srgbClr val="008000"/>
                </a:solidFill>
              </a:rPr>
              <a:t>Mdot</a:t>
            </a:r>
            <a:r>
              <a:rPr lang="en-GB" sz="2400" dirty="0">
                <a:solidFill>
                  <a:srgbClr val="008000"/>
                </a:solidFill>
              </a:rPr>
              <a:t>/M)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10Msun to 10</a:t>
            </a:r>
            <a:r>
              <a:rPr lang="en-GB" sz="2400" baseline="30000" dirty="0">
                <a:solidFill>
                  <a:srgbClr val="008000"/>
                </a:solidFill>
              </a:rPr>
              <a:t>8</a:t>
            </a:r>
            <a:r>
              <a:rPr lang="en-GB" sz="2400" dirty="0">
                <a:solidFill>
                  <a:srgbClr val="008000"/>
                </a:solidFill>
              </a:rPr>
              <a:t> </a:t>
            </a:r>
            <a:r>
              <a:rPr lang="en-GB" sz="2400" dirty="0" err="1">
                <a:solidFill>
                  <a:srgbClr val="008000"/>
                </a:solidFill>
              </a:rPr>
              <a:t>Msun</a:t>
            </a:r>
            <a:r>
              <a:rPr lang="en-GB" sz="2400" dirty="0">
                <a:solidFill>
                  <a:srgbClr val="008000"/>
                </a:solidFill>
              </a:rPr>
              <a:t>  </a:t>
            </a:r>
          </a:p>
          <a:p>
            <a:pPr eaLnBrk="1" hangingPunct="1">
              <a:lnSpc>
                <a:spcPct val="80000"/>
              </a:lnSpc>
            </a:pPr>
            <a:endParaRPr lang="en-GB" sz="2400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GB" sz="2400" dirty="0">
              <a:solidFill>
                <a:srgbClr val="008000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57988" y="6450013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600" i="0" dirty="0" err="1">
                <a:solidFill>
                  <a:srgbClr val="008000"/>
                </a:solidFill>
              </a:rPr>
              <a:t>Gierlinski</a:t>
            </a:r>
            <a:r>
              <a:rPr lang="en-GB" sz="1600" i="0" dirty="0">
                <a:solidFill>
                  <a:srgbClr val="008000"/>
                </a:solidFill>
              </a:rPr>
              <a:t> &amp; Done 2003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Spectral states – AGN 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5730580" y="1245344"/>
            <a:ext cx="7953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716292" y="1288206"/>
            <a:ext cx="762000" cy="17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4466930" y="2091481"/>
            <a:ext cx="477837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5" name="Freeform 11"/>
          <p:cNvSpPr>
            <a:spLocks/>
          </p:cNvSpPr>
          <p:nvPr/>
        </p:nvSpPr>
        <p:spPr bwMode="auto">
          <a:xfrm>
            <a:off x="5243513" y="2816225"/>
            <a:ext cx="3498850" cy="1716088"/>
          </a:xfrm>
          <a:custGeom>
            <a:avLst/>
            <a:gdLst>
              <a:gd name="T0" fmla="*/ 0 w 2204"/>
              <a:gd name="T1" fmla="*/ 2147483647 h 1081"/>
              <a:gd name="T2" fmla="*/ 2147483647 w 2204"/>
              <a:gd name="T3" fmla="*/ 2147483647 h 1081"/>
              <a:gd name="T4" fmla="*/ 2147483647 w 2204"/>
              <a:gd name="T5" fmla="*/ 2147483647 h 1081"/>
              <a:gd name="T6" fmla="*/ 2147483647 w 2204"/>
              <a:gd name="T7" fmla="*/ 2147483647 h 1081"/>
              <a:gd name="T8" fmla="*/ 2147483647 w 2204"/>
              <a:gd name="T9" fmla="*/ 2147483647 h 1081"/>
              <a:gd name="T10" fmla="*/ 2147483647 w 2204"/>
              <a:gd name="T11" fmla="*/ 2147483647 h 1081"/>
              <a:gd name="T12" fmla="*/ 2147483647 w 2204"/>
              <a:gd name="T13" fmla="*/ 2147483647 h 1081"/>
              <a:gd name="T14" fmla="*/ 2147483647 w 2204"/>
              <a:gd name="T15" fmla="*/ 2147483647 h 1081"/>
              <a:gd name="T16" fmla="*/ 2147483647 w 2204"/>
              <a:gd name="T17" fmla="*/ 2147483647 h 10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04"/>
              <a:gd name="T28" fmla="*/ 0 h 1081"/>
              <a:gd name="T29" fmla="*/ 2204 w 2204"/>
              <a:gd name="T30" fmla="*/ 1081 h 10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04" h="1081">
                <a:moveTo>
                  <a:pt x="0" y="85"/>
                </a:moveTo>
                <a:cubicBezTo>
                  <a:pt x="57" y="42"/>
                  <a:pt x="114" y="0"/>
                  <a:pt x="183" y="3"/>
                </a:cubicBezTo>
                <a:cubicBezTo>
                  <a:pt x="252" y="6"/>
                  <a:pt x="336" y="21"/>
                  <a:pt x="412" y="103"/>
                </a:cubicBezTo>
                <a:cubicBezTo>
                  <a:pt x="488" y="185"/>
                  <a:pt x="573" y="391"/>
                  <a:pt x="640" y="496"/>
                </a:cubicBezTo>
                <a:cubicBezTo>
                  <a:pt x="707" y="601"/>
                  <a:pt x="756" y="685"/>
                  <a:pt x="814" y="734"/>
                </a:cubicBezTo>
                <a:cubicBezTo>
                  <a:pt x="872" y="783"/>
                  <a:pt x="889" y="788"/>
                  <a:pt x="988" y="789"/>
                </a:cubicBezTo>
                <a:cubicBezTo>
                  <a:pt x="1087" y="790"/>
                  <a:pt x="1256" y="731"/>
                  <a:pt x="1408" y="743"/>
                </a:cubicBezTo>
                <a:cubicBezTo>
                  <a:pt x="1560" y="755"/>
                  <a:pt x="1769" y="806"/>
                  <a:pt x="1902" y="862"/>
                </a:cubicBezTo>
                <a:cubicBezTo>
                  <a:pt x="2035" y="918"/>
                  <a:pt x="2141" y="1036"/>
                  <a:pt x="2204" y="1081"/>
                </a:cubicBezTo>
              </a:path>
            </a:pathLst>
          </a:custGeom>
          <a:noFill/>
          <a:ln w="793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972300" y="3686175"/>
            <a:ext cx="1509713" cy="84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88" name="Picture 2">
            <a:extLst>
              <a:ext uri="{FF2B5EF4-FFF2-40B4-BE49-F238E27FC236}">
                <a16:creationId xmlns:a16="http://schemas.microsoft.com/office/drawing/2014/main" id="{C13813AC-B489-4B45-815C-0AC5521E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55" y="2400060"/>
            <a:ext cx="7017121" cy="279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AutoShape 78">
            <a:extLst>
              <a:ext uri="{FF2B5EF4-FFF2-40B4-BE49-F238E27FC236}">
                <a16:creationId xmlns:a16="http://schemas.microsoft.com/office/drawing/2014/main" id="{459C8542-83D6-C74B-AA52-9092A7FBB02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7055822" y="1421320"/>
            <a:ext cx="226164" cy="1249917"/>
          </a:xfrm>
          <a:custGeom>
            <a:avLst/>
            <a:gdLst>
              <a:gd name="T0" fmla="*/ 492560 w 21600"/>
              <a:gd name="T1" fmla="*/ 1746250 h 21600"/>
              <a:gd name="T2" fmla="*/ 307975 w 21600"/>
              <a:gd name="T3" fmla="*/ 3492500 h 21600"/>
              <a:gd name="T4" fmla="*/ 123390 w 21600"/>
              <a:gd name="T5" fmla="*/ 1746250 h 21600"/>
              <a:gd name="T6" fmla="*/ 3079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27 w 21600"/>
              <a:gd name="T13" fmla="*/ 6127 h 21600"/>
              <a:gd name="T14" fmla="*/ 15473 w 21600"/>
              <a:gd name="T15" fmla="*/ 154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99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" name="AutoShape 79">
            <a:extLst>
              <a:ext uri="{FF2B5EF4-FFF2-40B4-BE49-F238E27FC236}">
                <a16:creationId xmlns:a16="http://schemas.microsoft.com/office/drawing/2014/main" id="{5642080A-FA67-5442-838F-040902BE56A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 flipH="1" flipV="1">
            <a:off x="5530569" y="1422154"/>
            <a:ext cx="223970" cy="1234219"/>
          </a:xfrm>
          <a:custGeom>
            <a:avLst/>
            <a:gdLst>
              <a:gd name="T0" fmla="*/ 491291 w 21600"/>
              <a:gd name="T1" fmla="*/ 1736725 h 21600"/>
              <a:gd name="T2" fmla="*/ 307182 w 21600"/>
              <a:gd name="T3" fmla="*/ 3473450 h 21600"/>
              <a:gd name="T4" fmla="*/ 123072 w 21600"/>
              <a:gd name="T5" fmla="*/ 1736725 h 21600"/>
              <a:gd name="T6" fmla="*/ 30718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27 w 21600"/>
              <a:gd name="T13" fmla="*/ 6127 h 21600"/>
              <a:gd name="T14" fmla="*/ 15473 w 21600"/>
              <a:gd name="T15" fmla="*/ 154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3" name="Oval 66">
            <a:extLst>
              <a:ext uri="{FF2B5EF4-FFF2-40B4-BE49-F238E27FC236}">
                <a16:creationId xmlns:a16="http://schemas.microsoft.com/office/drawing/2014/main" id="{144CA168-5AC5-5E4C-B134-C01BE5FF7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983" y="1927278"/>
            <a:ext cx="261937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Freeform 16">
            <a:extLst>
              <a:ext uri="{FF2B5EF4-FFF2-40B4-BE49-F238E27FC236}">
                <a16:creationId xmlns:a16="http://schemas.microsoft.com/office/drawing/2014/main" id="{05322AB8-72A0-5143-802B-379B57ADB780}"/>
              </a:ext>
            </a:extLst>
          </p:cNvPr>
          <p:cNvSpPr>
            <a:spLocks/>
          </p:cNvSpPr>
          <p:nvPr/>
        </p:nvSpPr>
        <p:spPr bwMode="auto">
          <a:xfrm>
            <a:off x="6709947" y="1605750"/>
            <a:ext cx="398206" cy="461963"/>
          </a:xfrm>
          <a:custGeom>
            <a:avLst/>
            <a:gdLst>
              <a:gd name="T0" fmla="*/ 0 w 126"/>
              <a:gd name="T1" fmla="*/ 243 h 345"/>
              <a:gd name="T2" fmla="*/ 108 w 126"/>
              <a:gd name="T3" fmla="*/ 0 h 345"/>
              <a:gd name="T4" fmla="*/ 216 w 126"/>
              <a:gd name="T5" fmla="*/ 235 h 345"/>
              <a:gd name="T6" fmla="*/ 108 w 126"/>
              <a:gd name="T7" fmla="*/ 102 h 345"/>
              <a:gd name="T8" fmla="*/ 98 w 126"/>
              <a:gd name="T9" fmla="*/ 291 h 345"/>
              <a:gd name="T10" fmla="*/ 0 w 126"/>
              <a:gd name="T11" fmla="*/ 243 h 3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6" h="345">
                <a:moveTo>
                  <a:pt x="0" y="288"/>
                </a:moveTo>
                <a:cubicBezTo>
                  <a:pt x="0" y="268"/>
                  <a:pt x="42" y="1"/>
                  <a:pt x="63" y="0"/>
                </a:cubicBezTo>
                <a:cubicBezTo>
                  <a:pt x="93" y="1"/>
                  <a:pt x="126" y="259"/>
                  <a:pt x="126" y="279"/>
                </a:cubicBezTo>
                <a:cubicBezTo>
                  <a:pt x="126" y="299"/>
                  <a:pt x="84" y="119"/>
                  <a:pt x="63" y="121"/>
                </a:cubicBezTo>
                <a:cubicBezTo>
                  <a:pt x="42" y="123"/>
                  <a:pt x="0" y="308"/>
                  <a:pt x="57" y="345"/>
                </a:cubicBezTo>
                <a:cubicBezTo>
                  <a:pt x="57" y="345"/>
                  <a:pt x="0" y="288"/>
                  <a:pt x="0" y="288"/>
                </a:cubicBez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5" name="Freeform 16">
            <a:extLst>
              <a:ext uri="{FF2B5EF4-FFF2-40B4-BE49-F238E27FC236}">
                <a16:creationId xmlns:a16="http://schemas.microsoft.com/office/drawing/2014/main" id="{CD940D87-1759-394C-9001-CC930ECB2037}"/>
              </a:ext>
            </a:extLst>
          </p:cNvPr>
          <p:cNvSpPr>
            <a:spLocks/>
          </p:cNvSpPr>
          <p:nvPr/>
        </p:nvSpPr>
        <p:spPr bwMode="auto">
          <a:xfrm>
            <a:off x="5722151" y="1527168"/>
            <a:ext cx="398206" cy="461963"/>
          </a:xfrm>
          <a:custGeom>
            <a:avLst/>
            <a:gdLst>
              <a:gd name="T0" fmla="*/ 0 w 126"/>
              <a:gd name="T1" fmla="*/ 243 h 345"/>
              <a:gd name="T2" fmla="*/ 108 w 126"/>
              <a:gd name="T3" fmla="*/ 0 h 345"/>
              <a:gd name="T4" fmla="*/ 216 w 126"/>
              <a:gd name="T5" fmla="*/ 235 h 345"/>
              <a:gd name="T6" fmla="*/ 108 w 126"/>
              <a:gd name="T7" fmla="*/ 102 h 345"/>
              <a:gd name="T8" fmla="*/ 98 w 126"/>
              <a:gd name="T9" fmla="*/ 291 h 345"/>
              <a:gd name="T10" fmla="*/ 0 w 126"/>
              <a:gd name="T11" fmla="*/ 243 h 3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6" h="345">
                <a:moveTo>
                  <a:pt x="0" y="288"/>
                </a:moveTo>
                <a:cubicBezTo>
                  <a:pt x="0" y="268"/>
                  <a:pt x="42" y="1"/>
                  <a:pt x="63" y="0"/>
                </a:cubicBezTo>
                <a:cubicBezTo>
                  <a:pt x="93" y="1"/>
                  <a:pt x="126" y="259"/>
                  <a:pt x="126" y="279"/>
                </a:cubicBezTo>
                <a:cubicBezTo>
                  <a:pt x="126" y="299"/>
                  <a:pt x="84" y="119"/>
                  <a:pt x="63" y="121"/>
                </a:cubicBezTo>
                <a:cubicBezTo>
                  <a:pt x="42" y="123"/>
                  <a:pt x="0" y="308"/>
                  <a:pt x="57" y="345"/>
                </a:cubicBezTo>
                <a:cubicBezTo>
                  <a:pt x="57" y="345"/>
                  <a:pt x="0" y="288"/>
                  <a:pt x="0" y="288"/>
                </a:cubicBez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EA3304E-A170-DB4E-82D0-61370324726F}"/>
              </a:ext>
            </a:extLst>
          </p:cNvPr>
          <p:cNvGrpSpPr/>
          <p:nvPr/>
        </p:nvGrpSpPr>
        <p:grpSpPr>
          <a:xfrm>
            <a:off x="6128248" y="4698159"/>
            <a:ext cx="3010663" cy="1647825"/>
            <a:chOff x="5860836" y="4395028"/>
            <a:chExt cx="3010663" cy="1647825"/>
          </a:xfrm>
        </p:grpSpPr>
        <p:grpSp>
          <p:nvGrpSpPr>
            <p:cNvPr id="98" name="Group 11">
              <a:extLst>
                <a:ext uri="{FF2B5EF4-FFF2-40B4-BE49-F238E27FC236}">
                  <a16:creationId xmlns:a16="http://schemas.microsoft.com/office/drawing/2014/main" id="{7315C627-1621-1348-9C23-6DE1FD2B8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8569" y="4404553"/>
              <a:ext cx="914400" cy="1638300"/>
              <a:chOff x="899" y="2296"/>
              <a:chExt cx="496" cy="1032"/>
            </a:xfrm>
          </p:grpSpPr>
          <p:grpSp>
            <p:nvGrpSpPr>
              <p:cNvPr id="142" name="Group 12">
                <a:extLst>
                  <a:ext uri="{FF2B5EF4-FFF2-40B4-BE49-F238E27FC236}">
                    <a16:creationId xmlns:a16="http://schemas.microsoft.com/office/drawing/2014/main" id="{8B162DDA-9C8E-034D-BC1C-95D915B401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52" name="Freeform 13">
                  <a:extLst>
                    <a:ext uri="{FF2B5EF4-FFF2-40B4-BE49-F238E27FC236}">
                      <a16:creationId xmlns:a16="http://schemas.microsoft.com/office/drawing/2014/main" id="{CAFE8978-43AC-CB4E-BF8F-CF5E5CF317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53" name="Freeform 14">
                  <a:extLst>
                    <a:ext uri="{FF2B5EF4-FFF2-40B4-BE49-F238E27FC236}">
                      <a16:creationId xmlns:a16="http://schemas.microsoft.com/office/drawing/2014/main" id="{6BB26EB5-02F2-0449-91A9-FA2BA7C97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" name="Group 15">
                <a:extLst>
                  <a:ext uri="{FF2B5EF4-FFF2-40B4-BE49-F238E27FC236}">
                    <a16:creationId xmlns:a16="http://schemas.microsoft.com/office/drawing/2014/main" id="{EC307E83-B612-8C49-824D-273AB28C09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50" name="Freeform 16">
                  <a:extLst>
                    <a:ext uri="{FF2B5EF4-FFF2-40B4-BE49-F238E27FC236}">
                      <a16:creationId xmlns:a16="http://schemas.microsoft.com/office/drawing/2014/main" id="{B1F4F038-1B44-5D42-A4F1-B25480B4E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51" name="Freeform 17">
                  <a:extLst>
                    <a:ext uri="{FF2B5EF4-FFF2-40B4-BE49-F238E27FC236}">
                      <a16:creationId xmlns:a16="http://schemas.microsoft.com/office/drawing/2014/main" id="{B29CE33C-3D91-604E-AEC8-01FCA8E81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" name="Group 18">
                <a:extLst>
                  <a:ext uri="{FF2B5EF4-FFF2-40B4-BE49-F238E27FC236}">
                    <a16:creationId xmlns:a16="http://schemas.microsoft.com/office/drawing/2014/main" id="{BB67D0C7-2876-954A-80DC-455C0006A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48" name="Freeform 19">
                  <a:extLst>
                    <a:ext uri="{FF2B5EF4-FFF2-40B4-BE49-F238E27FC236}">
                      <a16:creationId xmlns:a16="http://schemas.microsoft.com/office/drawing/2014/main" id="{A221D67F-B511-2146-B68B-802AEFB6D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9" name="Freeform 20">
                  <a:extLst>
                    <a:ext uri="{FF2B5EF4-FFF2-40B4-BE49-F238E27FC236}">
                      <a16:creationId xmlns:a16="http://schemas.microsoft.com/office/drawing/2014/main" id="{3F5145DA-64BB-B845-AB20-FBC94AE0A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" name="Group 21">
                <a:extLst>
                  <a:ext uri="{FF2B5EF4-FFF2-40B4-BE49-F238E27FC236}">
                    <a16:creationId xmlns:a16="http://schemas.microsoft.com/office/drawing/2014/main" id="{C91DD0A8-5304-AB4C-A584-CCBB2C838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46" name="Freeform 22">
                  <a:extLst>
                    <a:ext uri="{FF2B5EF4-FFF2-40B4-BE49-F238E27FC236}">
                      <a16:creationId xmlns:a16="http://schemas.microsoft.com/office/drawing/2014/main" id="{2D3E0DA3-7352-B24D-A352-CD0E9D8A63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7" name="Freeform 23">
                  <a:extLst>
                    <a:ext uri="{FF2B5EF4-FFF2-40B4-BE49-F238E27FC236}">
                      <a16:creationId xmlns:a16="http://schemas.microsoft.com/office/drawing/2014/main" id="{478EA87B-1B5C-284C-B56F-F9C0D0920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99" name="Group 24">
              <a:extLst>
                <a:ext uri="{FF2B5EF4-FFF2-40B4-BE49-F238E27FC236}">
                  <a16:creationId xmlns:a16="http://schemas.microsoft.com/office/drawing/2014/main" id="{B67B2D7E-523A-674D-AC22-CF08180E8C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9819" y="4861753"/>
              <a:ext cx="471487" cy="787400"/>
              <a:chOff x="899" y="2296"/>
              <a:chExt cx="496" cy="1032"/>
            </a:xfrm>
          </p:grpSpPr>
          <p:grpSp>
            <p:nvGrpSpPr>
              <p:cNvPr id="130" name="Group 25">
                <a:extLst>
                  <a:ext uri="{FF2B5EF4-FFF2-40B4-BE49-F238E27FC236}">
                    <a16:creationId xmlns:a16="http://schemas.microsoft.com/office/drawing/2014/main" id="{D97CE95E-6A63-5247-B090-1F9B9F3C76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40" name="Freeform 26">
                  <a:extLst>
                    <a:ext uri="{FF2B5EF4-FFF2-40B4-BE49-F238E27FC236}">
                      <a16:creationId xmlns:a16="http://schemas.microsoft.com/office/drawing/2014/main" id="{1BC97EE7-F146-F041-AE22-6C31F8E95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1" name="Freeform 27">
                  <a:extLst>
                    <a:ext uri="{FF2B5EF4-FFF2-40B4-BE49-F238E27FC236}">
                      <a16:creationId xmlns:a16="http://schemas.microsoft.com/office/drawing/2014/main" id="{8C28B563-C0E4-EC45-8390-FE67FBE502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" name="Group 28">
                <a:extLst>
                  <a:ext uri="{FF2B5EF4-FFF2-40B4-BE49-F238E27FC236}">
                    <a16:creationId xmlns:a16="http://schemas.microsoft.com/office/drawing/2014/main" id="{B28B8B8B-341B-4142-A0ED-1F7A4ED325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38" name="Freeform 29">
                  <a:extLst>
                    <a:ext uri="{FF2B5EF4-FFF2-40B4-BE49-F238E27FC236}">
                      <a16:creationId xmlns:a16="http://schemas.microsoft.com/office/drawing/2014/main" id="{2F5E4E00-06B4-C74B-8FA2-C1CF9178E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9" name="Freeform 30">
                  <a:extLst>
                    <a:ext uri="{FF2B5EF4-FFF2-40B4-BE49-F238E27FC236}">
                      <a16:creationId xmlns:a16="http://schemas.microsoft.com/office/drawing/2014/main" id="{A10E4B91-3C77-8D4A-A3F9-BBE4D596B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" name="Group 31">
                <a:extLst>
                  <a:ext uri="{FF2B5EF4-FFF2-40B4-BE49-F238E27FC236}">
                    <a16:creationId xmlns:a16="http://schemas.microsoft.com/office/drawing/2014/main" id="{F4CDABE0-A346-AC46-BC39-50A437F0B5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36" name="Freeform 32">
                  <a:extLst>
                    <a:ext uri="{FF2B5EF4-FFF2-40B4-BE49-F238E27FC236}">
                      <a16:creationId xmlns:a16="http://schemas.microsoft.com/office/drawing/2014/main" id="{674229EB-E9C8-E84C-B001-3B8D0C440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7" name="Freeform 33">
                  <a:extLst>
                    <a:ext uri="{FF2B5EF4-FFF2-40B4-BE49-F238E27FC236}">
                      <a16:creationId xmlns:a16="http://schemas.microsoft.com/office/drawing/2014/main" id="{B79BECBF-C828-B349-A494-B447AED36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" name="Group 34">
                <a:extLst>
                  <a:ext uri="{FF2B5EF4-FFF2-40B4-BE49-F238E27FC236}">
                    <a16:creationId xmlns:a16="http://schemas.microsoft.com/office/drawing/2014/main" id="{D252C613-7F13-DB45-8911-56E73CD3E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34" name="Freeform 35">
                  <a:extLst>
                    <a:ext uri="{FF2B5EF4-FFF2-40B4-BE49-F238E27FC236}">
                      <a16:creationId xmlns:a16="http://schemas.microsoft.com/office/drawing/2014/main" id="{39D8A33F-59F2-3445-9FFE-2E1F9288B4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5" name="Freeform 36">
                  <a:extLst>
                    <a:ext uri="{FF2B5EF4-FFF2-40B4-BE49-F238E27FC236}">
                      <a16:creationId xmlns:a16="http://schemas.microsoft.com/office/drawing/2014/main" id="{6AC6D8EE-2162-BF41-AC85-31EA1D804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00" name="Group 37">
              <a:extLst>
                <a:ext uri="{FF2B5EF4-FFF2-40B4-BE49-F238E27FC236}">
                  <a16:creationId xmlns:a16="http://schemas.microsoft.com/office/drawing/2014/main" id="{F2F03D40-9F21-F447-9594-BC913543FFF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213956" y="4395028"/>
              <a:ext cx="914400" cy="1638300"/>
              <a:chOff x="899" y="2296"/>
              <a:chExt cx="496" cy="1032"/>
            </a:xfrm>
          </p:grpSpPr>
          <p:grpSp>
            <p:nvGrpSpPr>
              <p:cNvPr id="118" name="Group 38">
                <a:extLst>
                  <a:ext uri="{FF2B5EF4-FFF2-40B4-BE49-F238E27FC236}">
                    <a16:creationId xmlns:a16="http://schemas.microsoft.com/office/drawing/2014/main" id="{FE5212D7-E461-0944-85EE-EF254AA4CC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28" name="Freeform 39">
                  <a:extLst>
                    <a:ext uri="{FF2B5EF4-FFF2-40B4-BE49-F238E27FC236}">
                      <a16:creationId xmlns:a16="http://schemas.microsoft.com/office/drawing/2014/main" id="{20340258-0A67-414A-81F2-234C319BF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9" name="Freeform 40">
                  <a:extLst>
                    <a:ext uri="{FF2B5EF4-FFF2-40B4-BE49-F238E27FC236}">
                      <a16:creationId xmlns:a16="http://schemas.microsoft.com/office/drawing/2014/main" id="{86C4E1FC-9561-7E42-B09E-6462B0F63E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" name="Group 41">
                <a:extLst>
                  <a:ext uri="{FF2B5EF4-FFF2-40B4-BE49-F238E27FC236}">
                    <a16:creationId xmlns:a16="http://schemas.microsoft.com/office/drawing/2014/main" id="{1C841994-5F3B-FB4E-A55B-8C4A9D37AA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26" name="Freeform 42">
                  <a:extLst>
                    <a:ext uri="{FF2B5EF4-FFF2-40B4-BE49-F238E27FC236}">
                      <a16:creationId xmlns:a16="http://schemas.microsoft.com/office/drawing/2014/main" id="{27B3169E-A427-BC40-83D9-B59782A1D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7" name="Freeform 43">
                  <a:extLst>
                    <a:ext uri="{FF2B5EF4-FFF2-40B4-BE49-F238E27FC236}">
                      <a16:creationId xmlns:a16="http://schemas.microsoft.com/office/drawing/2014/main" id="{C80B76D8-E6D3-1E41-A97F-1A969017A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" name="Group 44">
                <a:extLst>
                  <a:ext uri="{FF2B5EF4-FFF2-40B4-BE49-F238E27FC236}">
                    <a16:creationId xmlns:a16="http://schemas.microsoft.com/office/drawing/2014/main" id="{30ADDAD2-E398-7C4B-8B6A-A2C8298413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24" name="Freeform 45">
                  <a:extLst>
                    <a:ext uri="{FF2B5EF4-FFF2-40B4-BE49-F238E27FC236}">
                      <a16:creationId xmlns:a16="http://schemas.microsoft.com/office/drawing/2014/main" id="{E10AC950-E7F8-544D-B334-7C238B462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5" name="Freeform 46">
                  <a:extLst>
                    <a:ext uri="{FF2B5EF4-FFF2-40B4-BE49-F238E27FC236}">
                      <a16:creationId xmlns:a16="http://schemas.microsoft.com/office/drawing/2014/main" id="{FFED8034-76EF-FF4B-B2DB-FFBB8A250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" name="Group 47">
                <a:extLst>
                  <a:ext uri="{FF2B5EF4-FFF2-40B4-BE49-F238E27FC236}">
                    <a16:creationId xmlns:a16="http://schemas.microsoft.com/office/drawing/2014/main" id="{17F683B6-E4C7-234E-9E61-FA961A2426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22" name="Freeform 48">
                  <a:extLst>
                    <a:ext uri="{FF2B5EF4-FFF2-40B4-BE49-F238E27FC236}">
                      <a16:creationId xmlns:a16="http://schemas.microsoft.com/office/drawing/2014/main" id="{4BBB531A-C57C-F94C-9F50-C42EAA6D9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" name="Freeform 49">
                  <a:extLst>
                    <a:ext uri="{FF2B5EF4-FFF2-40B4-BE49-F238E27FC236}">
                      <a16:creationId xmlns:a16="http://schemas.microsoft.com/office/drawing/2014/main" id="{55E810A9-472A-7244-947F-7BFC40715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01" name="Group 50">
              <a:extLst>
                <a:ext uri="{FF2B5EF4-FFF2-40B4-BE49-F238E27FC236}">
                  <a16:creationId xmlns:a16="http://schemas.microsoft.com/office/drawing/2014/main" id="{69869BDB-BA80-BC4C-861C-0F10EE1D4D1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858481" y="4922078"/>
              <a:ext cx="471488" cy="787400"/>
              <a:chOff x="899" y="2296"/>
              <a:chExt cx="496" cy="1032"/>
            </a:xfrm>
          </p:grpSpPr>
          <p:grpSp>
            <p:nvGrpSpPr>
              <p:cNvPr id="106" name="Group 51">
                <a:extLst>
                  <a:ext uri="{FF2B5EF4-FFF2-40B4-BE49-F238E27FC236}">
                    <a16:creationId xmlns:a16="http://schemas.microsoft.com/office/drawing/2014/main" id="{F991BA31-9500-F541-99DB-617A0341A4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16" name="Freeform 52">
                  <a:extLst>
                    <a:ext uri="{FF2B5EF4-FFF2-40B4-BE49-F238E27FC236}">
                      <a16:creationId xmlns:a16="http://schemas.microsoft.com/office/drawing/2014/main" id="{93E1CC50-0A04-6E44-B518-FDD29E56A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7" name="Freeform 53">
                  <a:extLst>
                    <a:ext uri="{FF2B5EF4-FFF2-40B4-BE49-F238E27FC236}">
                      <a16:creationId xmlns:a16="http://schemas.microsoft.com/office/drawing/2014/main" id="{597D5F19-BC07-9849-A8C3-FF4F0533C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7" name="Group 54">
                <a:extLst>
                  <a:ext uri="{FF2B5EF4-FFF2-40B4-BE49-F238E27FC236}">
                    <a16:creationId xmlns:a16="http://schemas.microsoft.com/office/drawing/2014/main" id="{96DBACD8-D032-594C-8DD5-FC3E8EFFB9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3503D14E-CB1A-E248-AC79-07B6CE7B8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274FBD6C-1FA4-6249-AD7C-97731DCD0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8" name="Group 57">
                <a:extLst>
                  <a:ext uri="{FF2B5EF4-FFF2-40B4-BE49-F238E27FC236}">
                    <a16:creationId xmlns:a16="http://schemas.microsoft.com/office/drawing/2014/main" id="{3A45DEDD-0ECF-1B41-97CC-9C2DF32FBB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12" name="Freeform 58">
                  <a:extLst>
                    <a:ext uri="{FF2B5EF4-FFF2-40B4-BE49-F238E27FC236}">
                      <a16:creationId xmlns:a16="http://schemas.microsoft.com/office/drawing/2014/main" id="{8F86F433-5BDB-F04F-B5E3-AE472BDF21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3" name="Freeform 59">
                  <a:extLst>
                    <a:ext uri="{FF2B5EF4-FFF2-40B4-BE49-F238E27FC236}">
                      <a16:creationId xmlns:a16="http://schemas.microsoft.com/office/drawing/2014/main" id="{B217810B-5C31-BE42-9B8B-63B068C265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9" name="Group 60">
                <a:extLst>
                  <a:ext uri="{FF2B5EF4-FFF2-40B4-BE49-F238E27FC236}">
                    <a16:creationId xmlns:a16="http://schemas.microsoft.com/office/drawing/2014/main" id="{7E52795B-63BB-D644-B658-B72CEBE4A7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10" name="Freeform 61">
                  <a:extLst>
                    <a:ext uri="{FF2B5EF4-FFF2-40B4-BE49-F238E27FC236}">
                      <a16:creationId xmlns:a16="http://schemas.microsoft.com/office/drawing/2014/main" id="{BDD86ACB-8B1D-5248-A661-C4205AABC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1" name="Freeform 62">
                  <a:extLst>
                    <a:ext uri="{FF2B5EF4-FFF2-40B4-BE49-F238E27FC236}">
                      <a16:creationId xmlns:a16="http://schemas.microsoft.com/office/drawing/2014/main" id="{F7D26BA1-A9BF-D44D-BCFA-6820593F1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02" name="Oval 66">
              <a:extLst>
                <a:ext uri="{FF2B5EF4-FFF2-40B4-BE49-F238E27FC236}">
                  <a16:creationId xmlns:a16="http://schemas.microsoft.com/office/drawing/2014/main" id="{FC3F2FD1-5919-A04E-A900-46CEBE240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1069" y="5155441"/>
              <a:ext cx="261937" cy="242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57482981-6C56-BD4F-BE27-024E146D3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969" y="5352291"/>
              <a:ext cx="398206" cy="461963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" name="AutoShape 27">
              <a:extLst>
                <a:ext uri="{FF2B5EF4-FFF2-40B4-BE49-F238E27FC236}">
                  <a16:creationId xmlns:a16="http://schemas.microsoft.com/office/drawing/2014/main" id="{06D4A131-3D1F-8046-955D-08F7BB8DA5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6025877" y="5066364"/>
              <a:ext cx="195720" cy="525802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5" name="AutoShape 27">
              <a:extLst>
                <a:ext uri="{FF2B5EF4-FFF2-40B4-BE49-F238E27FC236}">
                  <a16:creationId xmlns:a16="http://schemas.microsoft.com/office/drawing/2014/main" id="{91D574DE-EF74-FC4C-AC38-565A7931F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8510738" y="5056053"/>
              <a:ext cx="195720" cy="525802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900AB1C9-8BC4-3340-8F81-7859432BC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4"/>
          <a:stretch/>
        </p:blipFill>
        <p:spPr bwMode="auto">
          <a:xfrm>
            <a:off x="4616464" y="4464007"/>
            <a:ext cx="4399612" cy="7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B1F98D17-AA50-5146-9A3E-7A0E97503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4"/>
          <a:stretch/>
        </p:blipFill>
        <p:spPr bwMode="auto">
          <a:xfrm>
            <a:off x="1477111" y="4480675"/>
            <a:ext cx="4399612" cy="7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C9D4C-AF3D-6B47-9245-FACA182E9400}"/>
              </a:ext>
            </a:extLst>
          </p:cNvPr>
          <p:cNvSpPr txBox="1"/>
          <p:nvPr/>
        </p:nvSpPr>
        <p:spPr>
          <a:xfrm>
            <a:off x="3393309" y="4906020"/>
            <a:ext cx="10395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 (eV)</a:t>
            </a:r>
          </a:p>
        </p:txBody>
      </p:sp>
    </p:spTree>
    <p:extLst>
      <p:ext uri="{BB962C8B-B14F-4D97-AF65-F5344CB8AC3E}">
        <p14:creationId xmlns:p14="http://schemas.microsoft.com/office/powerpoint/2010/main" val="110786400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69421"/>
            <a:ext cx="6858000" cy="2642703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57350" y="947738"/>
            <a:ext cx="58293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300" b="1" dirty="0">
                <a:solidFill>
                  <a:srgbClr val="006600"/>
                </a:solidFill>
              </a:rPr>
              <a:t>Changing look (state!) AGN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21582" y="1567920"/>
            <a:ext cx="6779418" cy="26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endParaRPr lang="en-GB" sz="2100" dirty="0">
              <a:solidFill>
                <a:srgbClr val="006600"/>
              </a:solidFill>
            </a:endParaRPr>
          </a:p>
          <a:p>
            <a:pPr marL="257175" indent="-257175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100" dirty="0">
                <a:solidFill>
                  <a:srgbClr val="006600"/>
                </a:solidFill>
              </a:rPr>
              <a:t>Broad lines </a:t>
            </a:r>
            <a:r>
              <a:rPr lang="en-GB" sz="2100" dirty="0" err="1">
                <a:solidFill>
                  <a:srgbClr val="006600"/>
                </a:solidFill>
              </a:rPr>
              <a:t>disapear</a:t>
            </a:r>
            <a:r>
              <a:rPr lang="en-GB" sz="2100" dirty="0">
                <a:solidFill>
                  <a:srgbClr val="006600"/>
                </a:solidFill>
              </a:rPr>
              <a:t>/drop substantially</a:t>
            </a:r>
          </a:p>
          <a:p>
            <a:pPr marL="257175" indent="-257175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100" dirty="0">
                <a:solidFill>
                  <a:srgbClr val="006600"/>
                </a:solidFill>
              </a:rPr>
              <a:t>Disc continuum (opt/UV) drops substantially </a:t>
            </a:r>
          </a:p>
        </p:txBody>
      </p:sp>
    </p:spTree>
    <p:extLst>
      <p:ext uri="{BB962C8B-B14F-4D97-AF65-F5344CB8AC3E}">
        <p14:creationId xmlns:p14="http://schemas.microsoft.com/office/powerpoint/2010/main" val="1923839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2343150"/>
            <a:ext cx="6296025" cy="2162175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43000" y="947738"/>
            <a:ext cx="6858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300" b="1" dirty="0">
                <a:solidFill>
                  <a:srgbClr val="006600"/>
                </a:solidFill>
              </a:rPr>
              <a:t>Host galaxy contaminates optical</a:t>
            </a:r>
          </a:p>
        </p:txBody>
      </p:sp>
    </p:spTree>
    <p:extLst>
      <p:ext uri="{BB962C8B-B14F-4D97-AF65-F5344CB8AC3E}">
        <p14:creationId xmlns:p14="http://schemas.microsoft.com/office/powerpoint/2010/main" val="1565828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20180215_forChris_2008Aug_withoutAG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70" y="1609535"/>
            <a:ext cx="5346043" cy="3910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C3ACCE-1DE7-F84B-A4F2-1CE32DF5D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90" y="850106"/>
            <a:ext cx="6867583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300" b="1" dirty="0">
                <a:solidFill>
                  <a:srgbClr val="006600"/>
                </a:solidFill>
              </a:rPr>
              <a:t>Changing-look (state!) AGN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C6478-DC08-3246-B60D-32103C41B752}"/>
              </a:ext>
            </a:extLst>
          </p:cNvPr>
          <p:cNvSpPr txBox="1"/>
          <p:nvPr/>
        </p:nvSpPr>
        <p:spPr>
          <a:xfrm>
            <a:off x="5675711" y="5519920"/>
            <a:ext cx="206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Noda &amp; Done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0A803-3020-3148-AA5F-6680D478A4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4954" y="1807744"/>
            <a:ext cx="4647335" cy="3356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35" y="4217558"/>
            <a:ext cx="24003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11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80215_forChris_2013_withoutAG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95" y="1609536"/>
            <a:ext cx="5350317" cy="3913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42" y="4147845"/>
            <a:ext cx="2495550" cy="18764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40FFC5-0857-E942-B9A4-2EC4D6695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90" y="850106"/>
            <a:ext cx="6867583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300" b="1" dirty="0">
                <a:solidFill>
                  <a:srgbClr val="006600"/>
                </a:solidFill>
              </a:rPr>
              <a:t>Changing-look (state!) AGN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B04255-ADB0-0243-A982-4FFB078E5635}"/>
              </a:ext>
            </a:extLst>
          </p:cNvPr>
          <p:cNvSpPr txBox="1"/>
          <p:nvPr/>
        </p:nvSpPr>
        <p:spPr>
          <a:xfrm>
            <a:off x="5675711" y="5519920"/>
            <a:ext cx="206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Noda &amp; Done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171035-0708-3048-BA79-4B0F817CF3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3146" y="1783682"/>
            <a:ext cx="4589549" cy="33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0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42" y="4147845"/>
            <a:ext cx="2495550" cy="1876425"/>
          </a:xfrm>
          <a:prstGeom prst="rect">
            <a:avLst/>
          </a:prstGeom>
        </p:spPr>
      </p:pic>
      <p:pic>
        <p:nvPicPr>
          <p:cNvPr id="2" name="図 1" descr="20180215_forChris_2016_withoutAG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95" y="1609536"/>
            <a:ext cx="5350317" cy="39135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578" y="4200741"/>
            <a:ext cx="2381250" cy="1866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04EEB6-7760-344F-82E9-5DB559144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90" y="850106"/>
            <a:ext cx="6867583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300" b="1" dirty="0">
                <a:solidFill>
                  <a:srgbClr val="006600"/>
                </a:solidFill>
              </a:rPr>
              <a:t>Changing-look (state!) AGN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C03B0-1D00-6142-A8C3-284C71085EA1}"/>
              </a:ext>
            </a:extLst>
          </p:cNvPr>
          <p:cNvSpPr txBox="1"/>
          <p:nvPr/>
        </p:nvSpPr>
        <p:spPr>
          <a:xfrm>
            <a:off x="5675711" y="5519920"/>
            <a:ext cx="2068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Noda &amp; Done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823FE-A12C-DB49-9F06-CA0214D4C7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4730" y="1772284"/>
            <a:ext cx="4557965" cy="34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83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748463" y="6419851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600" dirty="0" err="1">
                <a:solidFill>
                  <a:srgbClr val="008000"/>
                </a:solidFill>
              </a:rPr>
              <a:t>Gierlinski</a:t>
            </a:r>
            <a:r>
              <a:rPr lang="en-GB" sz="1600" dirty="0">
                <a:solidFill>
                  <a:srgbClr val="008000"/>
                </a:solidFill>
              </a:rPr>
              <a:t> et al 1999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95251" y="381002"/>
            <a:ext cx="90344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3D00"/>
                </a:solidFill>
              </a:rPr>
              <a:t>Two types of spectra in stellar BH</a:t>
            </a:r>
          </a:p>
          <a:p>
            <a:r>
              <a:rPr lang="en-GB" sz="4400" b="1" dirty="0">
                <a:solidFill>
                  <a:srgbClr val="003D00"/>
                </a:solidFill>
              </a:rPr>
              <a:t>AND IN CL-AGN</a:t>
            </a:r>
          </a:p>
          <a:p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605588" y="2071688"/>
            <a:ext cx="795337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6591300" y="2114550"/>
            <a:ext cx="762000" cy="176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5341938" y="2917825"/>
            <a:ext cx="477837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1524002"/>
            <a:ext cx="8566645" cy="457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75"/>
          <p:cNvSpPr>
            <a:spLocks noChangeAspect="1" noChangeArrowheads="1"/>
          </p:cNvSpPr>
          <p:nvPr/>
        </p:nvSpPr>
        <p:spPr bwMode="auto">
          <a:xfrm>
            <a:off x="5783848" y="4321260"/>
            <a:ext cx="400559" cy="21151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22938" y="3793619"/>
            <a:ext cx="3738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accent2"/>
                </a:solidFill>
              </a:rPr>
              <a:t>Comptonised</a:t>
            </a:r>
            <a:r>
              <a:rPr lang="en-GB" dirty="0">
                <a:solidFill>
                  <a:schemeClr val="accent2"/>
                </a:solidFill>
              </a:rPr>
              <a:t> spectrum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8855" y="1829098"/>
            <a:ext cx="3294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Disk dominated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5304" y="4352071"/>
            <a:ext cx="1986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Cyg</a:t>
            </a:r>
            <a:r>
              <a:rPr lang="en-US" dirty="0"/>
              <a:t> X-1</a:t>
            </a:r>
          </a:p>
        </p:txBody>
      </p:sp>
    </p:spTree>
    <p:extLst>
      <p:ext uri="{BB962C8B-B14F-4D97-AF65-F5344CB8AC3E}">
        <p14:creationId xmlns:p14="http://schemas.microsoft.com/office/powerpoint/2010/main" val="18563231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A77A2B-5C22-B440-9C92-BC217F4DE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777"/>
            <a:ext cx="5905500" cy="535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AFDAE6-7340-134D-AEBA-6AE483814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5304" y="218358"/>
            <a:ext cx="9104839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3300" b="1" dirty="0">
                <a:solidFill>
                  <a:srgbClr val="006600"/>
                </a:solidFill>
              </a:rPr>
              <a:t>Sample of changing state AGN ~ 0.01Ledd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7FD75-A904-B14E-A05C-1972FBC2B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3119284"/>
            <a:ext cx="4406900" cy="2349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22579D-D1FF-B447-BCD2-0DAA18FBAE81}"/>
              </a:ext>
            </a:extLst>
          </p:cNvPr>
          <p:cNvSpPr txBox="1"/>
          <p:nvPr/>
        </p:nvSpPr>
        <p:spPr>
          <a:xfrm>
            <a:off x="6105832" y="1312606"/>
            <a:ext cx="2580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Ruan</a:t>
            </a:r>
            <a:r>
              <a:rPr lang="en-US" dirty="0"/>
              <a:t> et al 2019</a:t>
            </a:r>
          </a:p>
          <a:p>
            <a:pPr algn="l"/>
            <a:r>
              <a:rPr lang="en-US" dirty="0"/>
              <a:t>Squares – type 1</a:t>
            </a:r>
          </a:p>
          <a:p>
            <a:pPr algn="l"/>
            <a:r>
              <a:rPr lang="en-US" dirty="0"/>
              <a:t>Circles   - change</a:t>
            </a:r>
          </a:p>
        </p:txBody>
      </p:sp>
    </p:spTree>
    <p:extLst>
      <p:ext uri="{BB962C8B-B14F-4D97-AF65-F5344CB8AC3E}">
        <p14:creationId xmlns:p14="http://schemas.microsoft.com/office/powerpoint/2010/main" val="186677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04776" y="1145265"/>
            <a:ext cx="4017282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rgbClr val="008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dirty="0">
              <a:solidFill>
                <a:srgbClr val="008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rgbClr val="008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Supermassive black holes</a:t>
            </a:r>
          </a:p>
        </p:txBody>
      </p:sp>
      <p:pic>
        <p:nvPicPr>
          <p:cNvPr id="3076" name="Picture 4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-385"/>
          <a:stretch>
            <a:fillRect/>
          </a:stretch>
        </p:blipFill>
        <p:spPr bwMode="auto">
          <a:xfrm>
            <a:off x="4305300" y="1579563"/>
            <a:ext cx="46863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-174"/>
          <a:stretch>
            <a:fillRect/>
          </a:stretch>
        </p:blipFill>
        <p:spPr bwMode="auto">
          <a:xfrm>
            <a:off x="4289425" y="5229200"/>
            <a:ext cx="4702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1449" t="-1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F1F83DA-101E-1944-BD4C-0CF8242E2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893110"/>
            <a:ext cx="4017282" cy="243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Understand the accretion flow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And AGN feedback via jet &amp; winds from flow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And cosmology..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3 fundamental parameters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Mass, </a:t>
            </a:r>
            <a:r>
              <a:rPr lang="en-GB" sz="2800" dirty="0" err="1">
                <a:solidFill>
                  <a:srgbClr val="FF0000"/>
                </a:solidFill>
              </a:rPr>
              <a:t>Mdot</a:t>
            </a:r>
            <a:r>
              <a:rPr lang="en-GB" sz="2800" dirty="0">
                <a:solidFill>
                  <a:srgbClr val="FF0000"/>
                </a:solidFill>
              </a:rPr>
              <a:t>, spin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Plus maybe some second order effects from non steady state or history or environment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GB" sz="2800" dirty="0">
              <a:solidFill>
                <a:srgbClr val="FF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8"/>
    </mc:Choice>
    <mc:Fallback xmlns="">
      <p:transition xmlns:p14="http://schemas.microsoft.com/office/powerpoint/2010/main" spd="slow" advTm="629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0" y="105709"/>
            <a:ext cx="895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Need M and L/</a:t>
            </a:r>
            <a:r>
              <a:rPr lang="en-GB" sz="4400" b="1" dirty="0" err="1">
                <a:solidFill>
                  <a:srgbClr val="006600"/>
                </a:solidFill>
              </a:rPr>
              <a:t>LEdd</a:t>
            </a:r>
            <a:r>
              <a:rPr lang="en-GB" sz="4400" b="1" dirty="0">
                <a:solidFill>
                  <a:srgbClr val="006600"/>
                </a:solidFill>
              </a:rPr>
              <a:t> – SDSS!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478118" y="1453195"/>
            <a:ext cx="3927764" cy="485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sz="2800" dirty="0">
                <a:solidFill>
                  <a:srgbClr val="006600"/>
                </a:solidFill>
              </a:rPr>
              <a:t>Range in mass 10</a:t>
            </a:r>
            <a:r>
              <a:rPr lang="en-GB" sz="2800" baseline="30000" dirty="0">
                <a:solidFill>
                  <a:srgbClr val="006600"/>
                </a:solidFill>
              </a:rPr>
              <a:t>5</a:t>
            </a:r>
            <a:r>
              <a:rPr lang="en-GB" sz="2800" dirty="0">
                <a:solidFill>
                  <a:srgbClr val="006600"/>
                </a:solidFill>
              </a:rPr>
              <a:t>-10</a:t>
            </a:r>
            <a:r>
              <a:rPr lang="en-GB" sz="2800" baseline="30000" dirty="0">
                <a:solidFill>
                  <a:srgbClr val="006600"/>
                </a:solidFill>
              </a:rPr>
              <a:t>10</a:t>
            </a:r>
          </a:p>
          <a:p>
            <a:pPr eaLnBrk="1" hangingPunct="1"/>
            <a:r>
              <a:rPr lang="en-GB" sz="2800" dirty="0">
                <a:solidFill>
                  <a:srgbClr val="006600"/>
                </a:solidFill>
              </a:rPr>
              <a:t>BH mass from optical spectra (</a:t>
            </a:r>
            <a:r>
              <a:rPr lang="en-GB" sz="2800" dirty="0" err="1">
                <a:solidFill>
                  <a:srgbClr val="006600"/>
                </a:solidFill>
              </a:rPr>
              <a:t>Hb</a:t>
            </a:r>
            <a:r>
              <a:rPr lang="en-GB" sz="2800" dirty="0">
                <a:solidFill>
                  <a:srgbClr val="006600"/>
                </a:solidFill>
              </a:rPr>
              <a:t> &amp; </a:t>
            </a:r>
            <a:r>
              <a:rPr lang="en-GB" sz="2800" dirty="0" err="1">
                <a:solidFill>
                  <a:srgbClr val="006600"/>
                </a:solidFill>
              </a:rPr>
              <a:t>Lopt</a:t>
            </a:r>
            <a:r>
              <a:rPr lang="en-GB" sz="2800" dirty="0">
                <a:solidFill>
                  <a:srgbClr val="006600"/>
                </a:solidFill>
              </a:rPr>
              <a:t>)</a:t>
            </a:r>
          </a:p>
          <a:p>
            <a:pPr eaLnBrk="1" hangingPunct="1"/>
            <a:r>
              <a:rPr lang="en-GB" sz="2800" dirty="0">
                <a:solidFill>
                  <a:srgbClr val="006600"/>
                </a:solidFill>
              </a:rPr>
              <a:t>Line peaks at                  </a:t>
            </a:r>
            <a:r>
              <a:rPr lang="en-GB" sz="2800" dirty="0">
                <a:solidFill>
                  <a:srgbClr val="006600"/>
                </a:solidFill>
                <a:latin typeface="Symbol" charset="2"/>
                <a:cs typeface="Symbol" charset="2"/>
              </a:rPr>
              <a:t>x</a:t>
            </a:r>
            <a:r>
              <a:rPr lang="en-GB" sz="2800" baseline="-25000" dirty="0">
                <a:solidFill>
                  <a:srgbClr val="006600"/>
                </a:solidFill>
              </a:rPr>
              <a:t>c</a:t>
            </a:r>
            <a:r>
              <a:rPr lang="en-GB" sz="2800" dirty="0">
                <a:solidFill>
                  <a:srgbClr val="006600"/>
                </a:solidFill>
              </a:rPr>
              <a:t> = Lion/n</a:t>
            </a:r>
            <a:r>
              <a:rPr lang="en-GB" sz="2800" baseline="-25000" dirty="0">
                <a:solidFill>
                  <a:srgbClr val="006600"/>
                </a:solidFill>
              </a:rPr>
              <a:t>c</a:t>
            </a:r>
            <a:r>
              <a:rPr lang="en-GB" sz="2800" dirty="0">
                <a:solidFill>
                  <a:srgbClr val="006600"/>
                </a:solidFill>
              </a:rPr>
              <a:t>R</a:t>
            </a:r>
            <a:r>
              <a:rPr lang="en-GB" sz="2800" baseline="30000" dirty="0">
                <a:solidFill>
                  <a:srgbClr val="006600"/>
                </a:solidFill>
              </a:rPr>
              <a:t>2</a:t>
            </a:r>
          </a:p>
          <a:p>
            <a:pPr eaLnBrk="1" hangingPunct="1"/>
            <a:r>
              <a:rPr lang="en-GB" sz="2800" dirty="0">
                <a:solidFill>
                  <a:srgbClr val="006600"/>
                </a:solidFill>
              </a:rPr>
              <a:t>R </a:t>
            </a:r>
            <a:r>
              <a:rPr lang="en-GB" sz="2800" dirty="0">
                <a:solidFill>
                  <a:srgbClr val="006600"/>
                </a:solidFill>
                <a:latin typeface="Symbol" charset="2"/>
                <a:cs typeface="Symbol" charset="2"/>
              </a:rPr>
              <a:t>a </a:t>
            </a:r>
            <a:r>
              <a:rPr lang="en-GB" sz="2800" dirty="0">
                <a:solidFill>
                  <a:srgbClr val="006600"/>
                </a:solidFill>
              </a:rPr>
              <a:t>Lion</a:t>
            </a:r>
            <a:r>
              <a:rPr lang="en-GB" sz="2800" baseline="30000" dirty="0">
                <a:solidFill>
                  <a:srgbClr val="006600"/>
                </a:solidFill>
              </a:rPr>
              <a:t>1/2 </a:t>
            </a:r>
            <a:r>
              <a:rPr lang="en-GB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a </a:t>
            </a:r>
            <a:r>
              <a:rPr lang="en-GB" sz="2800" dirty="0">
                <a:solidFill>
                  <a:srgbClr val="FF0000"/>
                </a:solidFill>
              </a:rPr>
              <a:t>L</a:t>
            </a:r>
            <a:r>
              <a:rPr lang="en-GB" sz="2800" baseline="-25000" dirty="0">
                <a:solidFill>
                  <a:srgbClr val="FF0000"/>
                </a:solidFill>
              </a:rPr>
              <a:t>5100</a:t>
            </a:r>
            <a:r>
              <a:rPr lang="en-GB" sz="2800" baseline="30000" dirty="0">
                <a:solidFill>
                  <a:srgbClr val="FF0000"/>
                </a:solidFill>
              </a:rPr>
              <a:t>1/2</a:t>
            </a:r>
            <a:r>
              <a:rPr lang="en-GB" sz="2800" dirty="0">
                <a:solidFill>
                  <a:srgbClr val="FF0000"/>
                </a:solidFill>
              </a:rPr>
              <a:t> ?</a:t>
            </a:r>
          </a:p>
          <a:p>
            <a:pPr eaLnBrk="1" hangingPunct="1"/>
            <a:r>
              <a:rPr lang="en-GB" sz="2800" dirty="0">
                <a:solidFill>
                  <a:srgbClr val="FF0000"/>
                </a:solidFill>
              </a:rPr>
              <a:t>Ionising flux for Hb and LIL </a:t>
            </a:r>
            <a:r>
              <a:rPr lang="en-GB" sz="2800" i="1" dirty="0">
                <a:solidFill>
                  <a:srgbClr val="FF0000"/>
                </a:solidFill>
              </a:rPr>
              <a:t>fairly</a:t>
            </a:r>
            <a:r>
              <a:rPr lang="en-GB" sz="2800" dirty="0">
                <a:solidFill>
                  <a:srgbClr val="FF0000"/>
                </a:solidFill>
              </a:rPr>
              <a:t> close to 5100A..</a:t>
            </a:r>
          </a:p>
          <a:p>
            <a:pPr eaLnBrk="1" hangingPunct="1"/>
            <a:endParaRPr lang="en-GB" sz="2800" dirty="0">
              <a:solidFill>
                <a:srgbClr val="00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007" b="52927"/>
          <a:stretch/>
        </p:blipFill>
        <p:spPr>
          <a:xfrm>
            <a:off x="4437528" y="4548541"/>
            <a:ext cx="4515971" cy="2115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308" r="28169"/>
          <a:stretch/>
        </p:blipFill>
        <p:spPr>
          <a:xfrm>
            <a:off x="4405882" y="1438258"/>
            <a:ext cx="4547618" cy="301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0" y="105709"/>
            <a:ext cx="895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Need M and L/</a:t>
            </a:r>
            <a:r>
              <a:rPr lang="en-GB" sz="4400" b="1" dirty="0" err="1">
                <a:solidFill>
                  <a:srgbClr val="006600"/>
                </a:solidFill>
              </a:rPr>
              <a:t>LEdd</a:t>
            </a:r>
            <a:r>
              <a:rPr lang="en-GB" sz="4400" b="1" dirty="0">
                <a:solidFill>
                  <a:srgbClr val="006600"/>
                </a:solidFill>
              </a:rPr>
              <a:t> – SDSS!</a:t>
            </a: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478118" y="1421835"/>
            <a:ext cx="4093882" cy="200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GB" sz="2800" dirty="0">
                <a:solidFill>
                  <a:srgbClr val="FF0000"/>
                </a:solidFill>
              </a:rPr>
              <a:t>Disk T with L/</a:t>
            </a:r>
            <a:r>
              <a:rPr lang="en-GB" sz="2800" dirty="0" err="1">
                <a:solidFill>
                  <a:srgbClr val="FF0000"/>
                </a:solidFill>
              </a:rPr>
              <a:t>Ledd</a:t>
            </a:r>
            <a:r>
              <a:rPr lang="en-GB" sz="2800" dirty="0">
                <a:solidFill>
                  <a:srgbClr val="FF0000"/>
                </a:solidFill>
              </a:rPr>
              <a:t> monochromatic L increases less than </a:t>
            </a:r>
            <a:r>
              <a:rPr lang="en-GB" sz="2800" dirty="0" err="1">
                <a:solidFill>
                  <a:srgbClr val="FF0000"/>
                </a:solidFill>
              </a:rPr>
              <a:t>Lbol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GB" sz="2800" dirty="0">
                <a:solidFill>
                  <a:srgbClr val="FF0000"/>
                </a:solidFill>
              </a:rPr>
              <a:t>L</a:t>
            </a:r>
            <a:r>
              <a:rPr lang="en-GB" sz="2800" baseline="-25000" dirty="0">
                <a:solidFill>
                  <a:srgbClr val="FF0000"/>
                </a:solidFill>
              </a:rPr>
              <a:t>5100</a:t>
            </a:r>
            <a:r>
              <a:rPr lang="en-GB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 a </a:t>
            </a:r>
            <a:r>
              <a:rPr lang="en-GB" sz="2800" dirty="0">
                <a:solidFill>
                  <a:srgbClr val="FF0000"/>
                </a:solidFill>
              </a:rPr>
              <a:t>(M </a:t>
            </a:r>
            <a:r>
              <a:rPr lang="en-GB" sz="2800" dirty="0" err="1">
                <a:solidFill>
                  <a:srgbClr val="FF0000"/>
                </a:solidFill>
              </a:rPr>
              <a:t>Mdot</a:t>
            </a:r>
            <a:r>
              <a:rPr lang="en-GB" sz="2800" dirty="0">
                <a:solidFill>
                  <a:srgbClr val="FF0000"/>
                </a:solidFill>
              </a:rPr>
              <a:t>)</a:t>
            </a:r>
            <a:r>
              <a:rPr lang="en-GB" sz="2800" baseline="30000" dirty="0">
                <a:solidFill>
                  <a:srgbClr val="FF0000"/>
                </a:solidFill>
              </a:rPr>
              <a:t>2/3 </a:t>
            </a:r>
            <a:r>
              <a:rPr lang="en-GB" sz="2800" dirty="0">
                <a:solidFill>
                  <a:srgbClr val="FF0000"/>
                </a:solidFill>
              </a:rPr>
              <a:t>cos </a:t>
            </a:r>
            <a:r>
              <a:rPr lang="en-GB" sz="2800" dirty="0" err="1">
                <a:solidFill>
                  <a:srgbClr val="FF0000"/>
                </a:solidFill>
              </a:rPr>
              <a:t>i</a:t>
            </a:r>
            <a:r>
              <a:rPr lang="en-GB" sz="2800" dirty="0">
                <a:solidFill>
                  <a:srgbClr val="FF0000"/>
                </a:solidFill>
              </a:rPr>
              <a:t> SS73, Collin et al 2004 Davis &amp; </a:t>
            </a:r>
            <a:r>
              <a:rPr lang="en-GB" sz="2800" dirty="0" err="1">
                <a:solidFill>
                  <a:srgbClr val="FF0000"/>
                </a:solidFill>
              </a:rPr>
              <a:t>Laor</a:t>
            </a:r>
            <a:r>
              <a:rPr lang="en-GB" sz="2800" dirty="0">
                <a:solidFill>
                  <a:srgbClr val="FF0000"/>
                </a:solidFill>
              </a:rPr>
              <a:t> 2011</a:t>
            </a:r>
          </a:p>
          <a:p>
            <a:pPr eaLnBrk="1" hangingPunct="1"/>
            <a:endParaRPr lang="en-GB" sz="2800" dirty="0">
              <a:solidFill>
                <a:srgbClr val="FF0000"/>
              </a:solidFill>
            </a:endParaRPr>
          </a:p>
          <a:p>
            <a:pPr eaLnBrk="1" hangingPunct="1"/>
            <a:endParaRPr lang="en-GB" sz="2800" dirty="0">
              <a:solidFill>
                <a:srgbClr val="0066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1308" r="28169"/>
          <a:stretch/>
        </p:blipFill>
        <p:spPr>
          <a:xfrm>
            <a:off x="4405882" y="1438258"/>
            <a:ext cx="4547618" cy="3014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02880F-6620-664B-BF6A-B172FF8DF740}"/>
              </a:ext>
            </a:extLst>
          </p:cNvPr>
          <p:cNvSpPr/>
          <p:nvPr/>
        </p:nvSpPr>
        <p:spPr>
          <a:xfrm>
            <a:off x="4826000" y="50963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hangingPunct="1"/>
            <a:r>
              <a:rPr lang="en-GB" dirty="0">
                <a:solidFill>
                  <a:srgbClr val="FF000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  <a:t>M</a:t>
            </a:r>
            <a:r>
              <a:rPr lang="en-GB" dirty="0">
                <a:solidFill>
                  <a:srgbClr val="FF0000"/>
                </a:solidFill>
              </a:rPr>
              <a:t> = 20.1 (L</a:t>
            </a:r>
            <a:r>
              <a:rPr lang="en-GB" baseline="-25000" dirty="0">
                <a:solidFill>
                  <a:srgbClr val="FF0000"/>
                </a:solidFill>
              </a:rPr>
              <a:t>5100,44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GB" dirty="0">
                <a:solidFill>
                  <a:srgbClr val="FF0000"/>
                </a:solidFill>
              </a:rPr>
              <a:t>)</a:t>
            </a:r>
            <a:r>
              <a:rPr lang="en-GB" baseline="30000" dirty="0">
                <a:solidFill>
                  <a:srgbClr val="FF0000"/>
                </a:solidFill>
              </a:rPr>
              <a:t>1.5   </a:t>
            </a:r>
            <a:r>
              <a:rPr lang="en-GB" dirty="0">
                <a:solidFill>
                  <a:srgbClr val="FF0000"/>
                </a:solidFill>
              </a:rPr>
              <a:t>M</a:t>
            </a:r>
            <a:r>
              <a:rPr lang="en-GB" baseline="-25000" dirty="0">
                <a:solidFill>
                  <a:srgbClr val="FF0000"/>
                </a:solidFill>
              </a:rPr>
              <a:t>7</a:t>
            </a:r>
            <a:r>
              <a:rPr lang="en-GB" baseline="30000" dirty="0">
                <a:solidFill>
                  <a:srgbClr val="FF0000"/>
                </a:solidFill>
              </a:rPr>
              <a:t>-2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  <a:latin typeface="Symbol"/>
              </a:rPr>
              <a:t>h</a:t>
            </a:r>
          </a:p>
          <a:p>
            <a:pPr algn="l" eaLnBrk="1" hangingPunct="1"/>
            <a:r>
              <a:rPr lang="en-GB" dirty="0">
                <a:solidFill>
                  <a:srgbClr val="FF0000"/>
                </a:solidFill>
              </a:rPr>
              <a:t> </a:t>
            </a:r>
            <a:endParaRPr lang="en-GB" baseline="30000" dirty="0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A98104-D5DE-0D48-BB98-1819AE34787F}"/>
              </a:ext>
            </a:extLst>
          </p:cNvPr>
          <p:cNvSpPr/>
          <p:nvPr/>
        </p:nvSpPr>
        <p:spPr bwMode="auto">
          <a:xfrm>
            <a:off x="5130800" y="5092700"/>
            <a:ext cx="114300" cy="925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3B0103-CEF1-0240-ACEF-81556B0C044E}"/>
              </a:ext>
            </a:extLst>
          </p:cNvPr>
          <p:cNvSpPr/>
          <p:nvPr/>
        </p:nvSpPr>
        <p:spPr>
          <a:xfrm>
            <a:off x="4915498" y="5658366"/>
            <a:ext cx="3021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dirty="0">
                <a:solidFill>
                  <a:srgbClr val="FF0000"/>
                </a:solidFill>
              </a:rPr>
              <a:t>Wang, Du et al 2014…</a:t>
            </a:r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41234436-553E-B44C-961D-3AEAB5EC55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1313" y="47752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highlight>
                <a:srgbClr val="000000"/>
              </a:highlight>
            </a:endParaRPr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28B3BA6A-F86A-6148-8668-4F50D3BB6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637540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highlight>
                <a:srgbClr val="000000"/>
              </a:highlight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8466594E-D072-D941-AEDE-E2495DAC8B11}"/>
              </a:ext>
            </a:extLst>
          </p:cNvPr>
          <p:cNvSpPr>
            <a:spLocks/>
          </p:cNvSpPr>
          <p:nvPr/>
        </p:nvSpPr>
        <p:spPr bwMode="auto">
          <a:xfrm>
            <a:off x="1839913" y="4775200"/>
            <a:ext cx="1587500" cy="1524000"/>
          </a:xfrm>
          <a:custGeom>
            <a:avLst/>
            <a:gdLst>
              <a:gd name="T0" fmla="*/ 0 w 1000"/>
              <a:gd name="T1" fmla="*/ 960 h 960"/>
              <a:gd name="T2" fmla="*/ 336 w 1000"/>
              <a:gd name="T3" fmla="*/ 309 h 960"/>
              <a:gd name="T4" fmla="*/ 640 w 1000"/>
              <a:gd name="T5" fmla="*/ 112 h 960"/>
              <a:gd name="T6" fmla="*/ 896 w 1000"/>
              <a:gd name="T7" fmla="*/ 136 h 960"/>
              <a:gd name="T8" fmla="*/ 1000 w 1000"/>
              <a:gd name="T9" fmla="*/ 928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0" h="960">
                <a:moveTo>
                  <a:pt x="0" y="960"/>
                </a:moveTo>
                <a:cubicBezTo>
                  <a:pt x="96" y="705"/>
                  <a:pt x="229" y="450"/>
                  <a:pt x="336" y="309"/>
                </a:cubicBezTo>
                <a:cubicBezTo>
                  <a:pt x="443" y="168"/>
                  <a:pt x="547" y="141"/>
                  <a:pt x="640" y="112"/>
                </a:cubicBezTo>
                <a:cubicBezTo>
                  <a:pt x="733" y="83"/>
                  <a:pt x="836" y="0"/>
                  <a:pt x="896" y="136"/>
                </a:cubicBezTo>
                <a:cubicBezTo>
                  <a:pt x="956" y="272"/>
                  <a:pt x="978" y="763"/>
                  <a:pt x="1000" y="9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B4A1BAD9-699F-024D-9D46-DB949DA2E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6465888"/>
            <a:ext cx="251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/>
              <a:t>Log </a:t>
            </a:r>
            <a:r>
              <a:rPr lang="en-GB" sz="1800" dirty="0">
                <a:latin typeface="Symbol" pitchFamily="18" charset="2"/>
              </a:rPr>
              <a:t>n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A0C3C240-B417-8C43-8D5B-75C4B064823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8257" y="5239543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/>
              <a:t>Log  </a:t>
            </a:r>
            <a:r>
              <a:rPr lang="en-GB" sz="1800" dirty="0">
                <a:latin typeface="Symbol" pitchFamily="18" charset="2"/>
              </a:rPr>
              <a:t>n</a:t>
            </a:r>
            <a:r>
              <a:rPr lang="en-GB" sz="1800" dirty="0"/>
              <a:t> f(</a:t>
            </a:r>
            <a:r>
              <a:rPr lang="en-GB" sz="1800" dirty="0">
                <a:latin typeface="Symbol" pitchFamily="18" charset="2"/>
              </a:rPr>
              <a:t>n) </a:t>
            </a: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8681B9E5-367E-7044-A19E-7846B1B1FE5E}"/>
              </a:ext>
            </a:extLst>
          </p:cNvPr>
          <p:cNvSpPr>
            <a:spLocks/>
          </p:cNvSpPr>
          <p:nvPr/>
        </p:nvSpPr>
        <p:spPr bwMode="auto">
          <a:xfrm>
            <a:off x="1865316" y="4678705"/>
            <a:ext cx="1714497" cy="1379194"/>
          </a:xfrm>
          <a:custGeom>
            <a:avLst/>
            <a:gdLst>
              <a:gd name="T0" fmla="*/ 0 w 1000"/>
              <a:gd name="T1" fmla="*/ 960 h 960"/>
              <a:gd name="T2" fmla="*/ 336 w 1000"/>
              <a:gd name="T3" fmla="*/ 309 h 960"/>
              <a:gd name="T4" fmla="*/ 640 w 1000"/>
              <a:gd name="T5" fmla="*/ 112 h 960"/>
              <a:gd name="T6" fmla="*/ 896 w 1000"/>
              <a:gd name="T7" fmla="*/ 136 h 960"/>
              <a:gd name="T8" fmla="*/ 1000 w 1000"/>
              <a:gd name="T9" fmla="*/ 928 h 960"/>
              <a:gd name="connsiteX0" fmla="*/ 0 w 10960"/>
              <a:gd name="connsiteY0" fmla="*/ 8789 h 9039"/>
              <a:gd name="connsiteX1" fmla="*/ 4320 w 10960"/>
              <a:gd name="connsiteY1" fmla="*/ 2591 h 9039"/>
              <a:gd name="connsiteX2" fmla="*/ 7360 w 10960"/>
              <a:gd name="connsiteY2" fmla="*/ 539 h 9039"/>
              <a:gd name="connsiteX3" fmla="*/ 9920 w 10960"/>
              <a:gd name="connsiteY3" fmla="*/ 789 h 9039"/>
              <a:gd name="connsiteX4" fmla="*/ 10960 w 10960"/>
              <a:gd name="connsiteY4" fmla="*/ 9039 h 9039"/>
              <a:gd name="connsiteX0" fmla="*/ 0 w 9854"/>
              <a:gd name="connsiteY0" fmla="*/ 10184 h 10184"/>
              <a:gd name="connsiteX1" fmla="*/ 3796 w 9854"/>
              <a:gd name="connsiteY1" fmla="*/ 2866 h 10184"/>
              <a:gd name="connsiteX2" fmla="*/ 6569 w 9854"/>
              <a:gd name="connsiteY2" fmla="*/ 596 h 10184"/>
              <a:gd name="connsiteX3" fmla="*/ 8905 w 9854"/>
              <a:gd name="connsiteY3" fmla="*/ 873 h 10184"/>
              <a:gd name="connsiteX4" fmla="*/ 9854 w 9854"/>
              <a:gd name="connsiteY4" fmla="*/ 10000 h 10184"/>
              <a:gd name="connsiteX0" fmla="*/ 0 w 10000"/>
              <a:gd name="connsiteY0" fmla="*/ 9995 h 9995"/>
              <a:gd name="connsiteX1" fmla="*/ 3333 w 10000"/>
              <a:gd name="connsiteY1" fmla="*/ 2718 h 9995"/>
              <a:gd name="connsiteX2" fmla="*/ 6666 w 10000"/>
              <a:gd name="connsiteY2" fmla="*/ 580 h 9995"/>
              <a:gd name="connsiteX3" fmla="*/ 9037 w 10000"/>
              <a:gd name="connsiteY3" fmla="*/ 852 h 9995"/>
              <a:gd name="connsiteX4" fmla="*/ 10000 w 10000"/>
              <a:gd name="connsiteY4" fmla="*/ 9814 h 9995"/>
              <a:gd name="connsiteX0" fmla="*/ 0 w 10000"/>
              <a:gd name="connsiteY0" fmla="*/ 10114 h 10114"/>
              <a:gd name="connsiteX1" fmla="*/ 3333 w 10000"/>
              <a:gd name="connsiteY1" fmla="*/ 2833 h 10114"/>
              <a:gd name="connsiteX2" fmla="*/ 6814 w 10000"/>
              <a:gd name="connsiteY2" fmla="*/ 422 h 10114"/>
              <a:gd name="connsiteX3" fmla="*/ 9037 w 10000"/>
              <a:gd name="connsiteY3" fmla="*/ 966 h 10114"/>
              <a:gd name="connsiteX4" fmla="*/ 10000 w 10000"/>
              <a:gd name="connsiteY4" fmla="*/ 9933 h 10114"/>
              <a:gd name="connsiteX0" fmla="*/ 0 w 10000"/>
              <a:gd name="connsiteY0" fmla="*/ 10063 h 10063"/>
              <a:gd name="connsiteX1" fmla="*/ 3333 w 10000"/>
              <a:gd name="connsiteY1" fmla="*/ 2782 h 10063"/>
              <a:gd name="connsiteX2" fmla="*/ 6814 w 10000"/>
              <a:gd name="connsiteY2" fmla="*/ 371 h 10063"/>
              <a:gd name="connsiteX3" fmla="*/ 9407 w 10000"/>
              <a:gd name="connsiteY3" fmla="*/ 1006 h 10063"/>
              <a:gd name="connsiteX4" fmla="*/ 10000 w 10000"/>
              <a:gd name="connsiteY4" fmla="*/ 9882 h 10063"/>
              <a:gd name="connsiteX0" fmla="*/ 0 w 10000"/>
              <a:gd name="connsiteY0" fmla="*/ 10063 h 10063"/>
              <a:gd name="connsiteX1" fmla="*/ 3333 w 10000"/>
              <a:gd name="connsiteY1" fmla="*/ 2782 h 10063"/>
              <a:gd name="connsiteX2" fmla="*/ 6814 w 10000"/>
              <a:gd name="connsiteY2" fmla="*/ 371 h 10063"/>
              <a:gd name="connsiteX3" fmla="*/ 9407 w 10000"/>
              <a:gd name="connsiteY3" fmla="*/ 1006 h 10063"/>
              <a:gd name="connsiteX4" fmla="*/ 10000 w 10000"/>
              <a:gd name="connsiteY4" fmla="*/ 9882 h 10063"/>
              <a:gd name="connsiteX0" fmla="*/ 0 w 10000"/>
              <a:gd name="connsiteY0" fmla="*/ 9836 h 9836"/>
              <a:gd name="connsiteX1" fmla="*/ 3333 w 10000"/>
              <a:gd name="connsiteY1" fmla="*/ 2555 h 9836"/>
              <a:gd name="connsiteX2" fmla="*/ 6814 w 10000"/>
              <a:gd name="connsiteY2" fmla="*/ 144 h 9836"/>
              <a:gd name="connsiteX3" fmla="*/ 9407 w 10000"/>
              <a:gd name="connsiteY3" fmla="*/ 779 h 9836"/>
              <a:gd name="connsiteX4" fmla="*/ 9868 w 10000"/>
              <a:gd name="connsiteY4" fmla="*/ 4965 h 9836"/>
              <a:gd name="connsiteX5" fmla="*/ 10000 w 10000"/>
              <a:gd name="connsiteY5" fmla="*/ 9655 h 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9836">
                <a:moveTo>
                  <a:pt x="0" y="9836"/>
                </a:moveTo>
                <a:cubicBezTo>
                  <a:pt x="889" y="6950"/>
                  <a:pt x="2197" y="4170"/>
                  <a:pt x="3333" y="2555"/>
                </a:cubicBezTo>
                <a:cubicBezTo>
                  <a:pt x="4469" y="940"/>
                  <a:pt x="5802" y="440"/>
                  <a:pt x="6814" y="144"/>
                </a:cubicBezTo>
                <a:cubicBezTo>
                  <a:pt x="7826" y="-152"/>
                  <a:pt x="8952" y="-11"/>
                  <a:pt x="9407" y="779"/>
                </a:cubicBezTo>
                <a:cubicBezTo>
                  <a:pt x="9862" y="1569"/>
                  <a:pt x="9769" y="3486"/>
                  <a:pt x="9868" y="4965"/>
                </a:cubicBezTo>
                <a:cubicBezTo>
                  <a:pt x="9967" y="6444"/>
                  <a:pt x="9924" y="8860"/>
                  <a:pt x="10000" y="9655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BF2226FB-56FE-6943-99A4-65C02BDADF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0977" y="4338851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43354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CF1BFE4-E400-AC47-8878-A48DDDBA7688}"/>
              </a:ext>
            </a:extLst>
          </p:cNvPr>
          <p:cNvGrpSpPr/>
          <p:nvPr/>
        </p:nvGrpSpPr>
        <p:grpSpPr>
          <a:xfrm>
            <a:off x="-14748" y="2371565"/>
            <a:ext cx="9180987" cy="2593451"/>
            <a:chOff x="-14748" y="2371565"/>
            <a:chExt cx="9180987" cy="25934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AD199A-08B9-7F4A-9E19-D3EA86EBD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748" y="2371565"/>
              <a:ext cx="9144000" cy="211486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93AB60-2D81-E243-9080-AABFFFB3C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39" y="4412694"/>
              <a:ext cx="9144000" cy="552322"/>
            </a:xfrm>
            <a:prstGeom prst="rect">
              <a:avLst/>
            </a:prstGeom>
          </p:spPr>
        </p:pic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D50311BA-EB2A-3347-ABBE-98346D679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709"/>
            <a:ext cx="895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All within factor 2 of same mass!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F1DA2-7BDB-8740-BE1A-83E67D4AC109}"/>
              </a:ext>
            </a:extLst>
          </p:cNvPr>
          <p:cNvSpPr/>
          <p:nvPr/>
        </p:nvSpPr>
        <p:spPr bwMode="auto">
          <a:xfrm>
            <a:off x="1451408" y="2572378"/>
            <a:ext cx="1448130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NGC5548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E2D559-7EFD-1247-B8E9-ABC9F21E4E37}"/>
              </a:ext>
            </a:extLst>
          </p:cNvPr>
          <p:cNvSpPr/>
          <p:nvPr/>
        </p:nvSpPr>
        <p:spPr bwMode="auto">
          <a:xfrm>
            <a:off x="4695076" y="2572378"/>
            <a:ext cx="1174017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Mrk509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D10282-59A2-6F44-B505-7AD3A012D628}"/>
              </a:ext>
            </a:extLst>
          </p:cNvPr>
          <p:cNvSpPr/>
          <p:nvPr/>
        </p:nvSpPr>
        <p:spPr bwMode="auto">
          <a:xfrm>
            <a:off x="7794241" y="2561487"/>
            <a:ext cx="1168823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PG1115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DA5693-FBED-4D40-914B-453C853362FE}"/>
              </a:ext>
            </a:extLst>
          </p:cNvPr>
          <p:cNvSpPr/>
          <p:nvPr/>
        </p:nvSpPr>
        <p:spPr bwMode="auto">
          <a:xfrm>
            <a:off x="382676" y="1776203"/>
            <a:ext cx="8570824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L/Ledd~0.03                 0.1                                  0.3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761590-FE5F-844F-91B8-64939096754F}"/>
              </a:ext>
            </a:extLst>
          </p:cNvPr>
          <p:cNvSpPr/>
          <p:nvPr/>
        </p:nvSpPr>
        <p:spPr bwMode="auto">
          <a:xfrm>
            <a:off x="271840" y="5145444"/>
            <a:ext cx="8570824" cy="15718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Clear change in SED with increasing L/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Ledd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UV disc increases more than X-rays (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Lusso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&amp;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Risaliti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2017)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If X-rays are only optical/UV variability then MUCH more at low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mdot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than at high as larger Lx/LUV</a:t>
            </a:r>
          </a:p>
        </p:txBody>
      </p:sp>
    </p:spTree>
    <p:extLst>
      <p:ext uri="{BB962C8B-B14F-4D97-AF65-F5344CB8AC3E}">
        <p14:creationId xmlns:p14="http://schemas.microsoft.com/office/powerpoint/2010/main" val="1741156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 rot="-5400000">
            <a:off x="7431088" y="5182682"/>
            <a:ext cx="25908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600" i="0" dirty="0" err="1">
                <a:solidFill>
                  <a:srgbClr val="008000"/>
                </a:solidFill>
              </a:rPr>
              <a:t>Medhipour</a:t>
            </a:r>
            <a:r>
              <a:rPr lang="en-GB" sz="1600" i="0" dirty="0">
                <a:solidFill>
                  <a:srgbClr val="008000"/>
                </a:solidFill>
              </a:rPr>
              <a:t>  et al 2011</a:t>
            </a:r>
            <a:endParaRPr lang="en-US" sz="1600" i="0" dirty="0">
              <a:solidFill>
                <a:srgbClr val="008000"/>
              </a:solidFill>
            </a:endParaRPr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104775" y="174625"/>
            <a:ext cx="8897938" cy="1143000"/>
          </a:xfrm>
        </p:spPr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What is the accretion flow?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04775" y="1454944"/>
            <a:ext cx="87915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 err="1">
                <a:solidFill>
                  <a:srgbClr val="006600"/>
                </a:solidFill>
              </a:rPr>
              <a:t>Mkn</a:t>
            </a:r>
            <a:r>
              <a:rPr lang="en-GB" sz="2800" dirty="0">
                <a:solidFill>
                  <a:srgbClr val="006600"/>
                </a:solidFill>
              </a:rPr>
              <a:t> 509 - 10</a:t>
            </a:r>
            <a:r>
              <a:rPr lang="en-GB" sz="2800" baseline="30000" dirty="0">
                <a:solidFill>
                  <a:srgbClr val="006600"/>
                </a:solidFill>
              </a:rPr>
              <a:t>8</a:t>
            </a:r>
            <a:r>
              <a:rPr lang="en-GB" sz="2800" dirty="0">
                <a:solidFill>
                  <a:srgbClr val="006600"/>
                </a:solidFill>
              </a:rPr>
              <a:t>M L/LEdd~0.1 (take out warm abs!)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Not disc dominated - far too low temperature! Plus strange soft X-ray excess….What is this????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6068"/>
          <a:stretch/>
        </p:blipFill>
        <p:spPr bwMode="auto">
          <a:xfrm>
            <a:off x="1657350" y="3009899"/>
            <a:ext cx="6506306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790950" y="3257550"/>
            <a:ext cx="1619250" cy="260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71750" y="5114922"/>
            <a:ext cx="4743450" cy="904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Isosceles Triangle 3"/>
          <p:cNvSpPr/>
          <p:nvPr/>
        </p:nvSpPr>
        <p:spPr bwMode="auto">
          <a:xfrm>
            <a:off x="2381250" y="3448050"/>
            <a:ext cx="1924050" cy="1066800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571750" y="4324350"/>
            <a:ext cx="2705100" cy="904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91050" y="4781550"/>
            <a:ext cx="1123950" cy="904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10200" y="5053011"/>
            <a:ext cx="1123950" cy="9048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>
            <a:off x="3400425" y="3429000"/>
            <a:ext cx="428626" cy="1066800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3448050" y="3484499"/>
            <a:ext cx="381000" cy="115951"/>
          </a:xfrm>
          <a:custGeom>
            <a:avLst/>
            <a:gdLst>
              <a:gd name="connsiteX0" fmla="*/ 0 w 381000"/>
              <a:gd name="connsiteY0" fmla="*/ 58801 h 115951"/>
              <a:gd name="connsiteX1" fmla="*/ 152400 w 381000"/>
              <a:gd name="connsiteY1" fmla="*/ 1651 h 115951"/>
              <a:gd name="connsiteX2" fmla="*/ 381000 w 381000"/>
              <a:gd name="connsiteY2" fmla="*/ 115951 h 11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115951">
                <a:moveTo>
                  <a:pt x="0" y="58801"/>
                </a:moveTo>
                <a:cubicBezTo>
                  <a:pt x="44450" y="25463"/>
                  <a:pt x="88900" y="-7874"/>
                  <a:pt x="152400" y="1651"/>
                </a:cubicBezTo>
                <a:cubicBezTo>
                  <a:pt x="215900" y="11176"/>
                  <a:pt x="298450" y="63563"/>
                  <a:pt x="381000" y="115951"/>
                </a:cubicBezTo>
              </a:path>
            </a:pathLst>
          </a:custGeom>
          <a:noFill/>
          <a:ln w="730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10200" y="4552953"/>
            <a:ext cx="1619250" cy="771525"/>
            <a:chOff x="5410200" y="4552953"/>
            <a:chExt cx="1619250" cy="771525"/>
          </a:xfrm>
        </p:grpSpPr>
        <p:cxnSp>
          <p:nvCxnSpPr>
            <p:cNvPr id="6" name="Straight Connector 5"/>
            <p:cNvCxnSpPr/>
            <p:nvPr/>
          </p:nvCxnSpPr>
          <p:spPr bwMode="auto">
            <a:xfrm flipH="1">
              <a:off x="5410200" y="4953000"/>
              <a:ext cx="1619250" cy="27622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Isosceles Triangle 7"/>
            <p:cNvSpPr/>
            <p:nvPr/>
          </p:nvSpPr>
          <p:spPr bwMode="auto">
            <a:xfrm rot="5958707">
              <a:off x="5557837" y="4405316"/>
              <a:ext cx="771525" cy="1066800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5" name="Freeform 4"/>
          <p:cNvSpPr/>
          <p:nvPr/>
        </p:nvSpPr>
        <p:spPr bwMode="auto">
          <a:xfrm>
            <a:off x="2604977" y="2987517"/>
            <a:ext cx="2477386" cy="2966716"/>
          </a:xfrm>
          <a:custGeom>
            <a:avLst/>
            <a:gdLst>
              <a:gd name="connsiteX0" fmla="*/ 0 w 2477386"/>
              <a:gd name="connsiteY0" fmla="*/ 1222976 h 2966716"/>
              <a:gd name="connsiteX1" fmla="*/ 265814 w 2477386"/>
              <a:gd name="connsiteY1" fmla="*/ 765776 h 2966716"/>
              <a:gd name="connsiteX2" fmla="*/ 648586 w 2477386"/>
              <a:gd name="connsiteY2" fmla="*/ 372371 h 2966716"/>
              <a:gd name="connsiteX3" fmla="*/ 1244009 w 2477386"/>
              <a:gd name="connsiteY3" fmla="*/ 95925 h 2966716"/>
              <a:gd name="connsiteX4" fmla="*/ 1648046 w 2477386"/>
              <a:gd name="connsiteY4" fmla="*/ 232 h 2966716"/>
              <a:gd name="connsiteX5" fmla="*/ 1881963 w 2477386"/>
              <a:gd name="connsiteY5" fmla="*/ 117190 h 2966716"/>
              <a:gd name="connsiteX6" fmla="*/ 2147776 w 2477386"/>
              <a:gd name="connsiteY6" fmla="*/ 808306 h 2966716"/>
              <a:gd name="connsiteX7" fmla="*/ 2477386 w 2477386"/>
              <a:gd name="connsiteY7" fmla="*/ 2966716 h 296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7386" h="2966716">
                <a:moveTo>
                  <a:pt x="0" y="1222976"/>
                </a:moveTo>
                <a:cubicBezTo>
                  <a:pt x="78858" y="1065259"/>
                  <a:pt x="157717" y="907543"/>
                  <a:pt x="265814" y="765776"/>
                </a:cubicBezTo>
                <a:cubicBezTo>
                  <a:pt x="373911" y="624009"/>
                  <a:pt x="485554" y="484013"/>
                  <a:pt x="648586" y="372371"/>
                </a:cubicBezTo>
                <a:cubicBezTo>
                  <a:pt x="811618" y="260729"/>
                  <a:pt x="1077432" y="157948"/>
                  <a:pt x="1244009" y="95925"/>
                </a:cubicBezTo>
                <a:cubicBezTo>
                  <a:pt x="1410586" y="33902"/>
                  <a:pt x="1541720" y="-3312"/>
                  <a:pt x="1648046" y="232"/>
                </a:cubicBezTo>
                <a:cubicBezTo>
                  <a:pt x="1754372" y="3776"/>
                  <a:pt x="1798675" y="-17489"/>
                  <a:pt x="1881963" y="117190"/>
                </a:cubicBezTo>
                <a:cubicBezTo>
                  <a:pt x="1965251" y="251869"/>
                  <a:pt x="2048539" y="333385"/>
                  <a:pt x="2147776" y="808306"/>
                </a:cubicBezTo>
                <a:cubicBezTo>
                  <a:pt x="2247013" y="1283227"/>
                  <a:pt x="2362199" y="2124971"/>
                  <a:pt x="2477386" y="2966716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 rot="-5400000">
            <a:off x="7431088" y="5182682"/>
            <a:ext cx="25908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600" i="0" dirty="0" err="1">
                <a:solidFill>
                  <a:srgbClr val="008000"/>
                </a:solidFill>
              </a:rPr>
              <a:t>Medhipour</a:t>
            </a:r>
            <a:r>
              <a:rPr lang="en-GB" sz="1600" i="0" dirty="0">
                <a:solidFill>
                  <a:srgbClr val="008000"/>
                </a:solidFill>
              </a:rPr>
              <a:t>  et al 2011</a:t>
            </a:r>
            <a:endParaRPr lang="en-US" sz="1600" i="0" dirty="0">
              <a:solidFill>
                <a:srgbClr val="008000"/>
              </a:solidFill>
            </a:endParaRPr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104775" y="174625"/>
            <a:ext cx="8897938" cy="1143000"/>
          </a:xfrm>
        </p:spPr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Classic QSO?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41" y="2762250"/>
            <a:ext cx="7043615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5581650" y="4514850"/>
            <a:ext cx="723900" cy="400050"/>
          </a:xfrm>
          <a:prstGeom prst="line">
            <a:avLst/>
          </a:prstGeom>
          <a:noFill/>
          <a:ln w="101600" cap="flat" cmpd="sng" algn="ctr">
            <a:solidFill>
              <a:srgbClr val="11FF9F">
                <a:alpha val="43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4775" y="1454944"/>
            <a:ext cx="87915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Single low temperature, optically thick </a:t>
            </a:r>
            <a:r>
              <a:rPr lang="en-GB" sz="2800" dirty="0" err="1">
                <a:solidFill>
                  <a:srgbClr val="006600"/>
                </a:solidFill>
              </a:rPr>
              <a:t>compton</a:t>
            </a:r>
            <a:r>
              <a:rPr lang="en-GB" sz="2800" dirty="0">
                <a:solidFill>
                  <a:srgbClr val="006600"/>
                </a:solidFill>
              </a:rPr>
              <a:t> component connecting UV-SX (</a:t>
            </a:r>
            <a:r>
              <a:rPr lang="en-GB" sz="2800" dirty="0" err="1">
                <a:solidFill>
                  <a:srgbClr val="006600"/>
                </a:solidFill>
              </a:rPr>
              <a:t>Mehdipour</a:t>
            </a:r>
            <a:r>
              <a:rPr lang="en-GB" sz="2800" dirty="0">
                <a:solidFill>
                  <a:srgbClr val="006600"/>
                </a:solidFill>
              </a:rPr>
              <a:t> et al 2011)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3 </a:t>
            </a:r>
            <a:r>
              <a:rPr lang="en-GB" sz="2800" dirty="0" err="1">
                <a:solidFill>
                  <a:srgbClr val="006600"/>
                </a:solidFill>
              </a:rPr>
              <a:t>regions:outer</a:t>
            </a:r>
            <a:r>
              <a:rPr lang="en-GB" sz="2800" dirty="0">
                <a:solidFill>
                  <a:srgbClr val="006600"/>
                </a:solidFill>
              </a:rPr>
              <a:t> standard disc, soft X-ray excess, hot flow</a:t>
            </a:r>
          </a:p>
        </p:txBody>
      </p:sp>
      <p:sp>
        <p:nvSpPr>
          <p:cNvPr id="7" name="Freeform 6"/>
          <p:cNvSpPr/>
          <p:nvPr/>
        </p:nvSpPr>
        <p:spPr>
          <a:xfrm>
            <a:off x="2556478" y="3506961"/>
            <a:ext cx="3726107" cy="2676312"/>
          </a:xfrm>
          <a:custGeom>
            <a:avLst/>
            <a:gdLst>
              <a:gd name="connsiteX0" fmla="*/ 0 w 1938244"/>
              <a:gd name="connsiteY0" fmla="*/ 0 h 2306193"/>
              <a:gd name="connsiteX1" fmla="*/ 835450 w 1938244"/>
              <a:gd name="connsiteY1" fmla="*/ 334231 h 2306193"/>
              <a:gd name="connsiteX2" fmla="*/ 1370138 w 1938244"/>
              <a:gd name="connsiteY2" fmla="*/ 735308 h 2306193"/>
              <a:gd name="connsiteX3" fmla="*/ 1938244 w 1938244"/>
              <a:gd name="connsiteY3" fmla="*/ 2306193 h 2306193"/>
              <a:gd name="connsiteX0" fmla="*/ 0 w 1938244"/>
              <a:gd name="connsiteY0" fmla="*/ 0 h 2306193"/>
              <a:gd name="connsiteX1" fmla="*/ 835450 w 1938244"/>
              <a:gd name="connsiteY1" fmla="*/ 334231 h 2306193"/>
              <a:gd name="connsiteX2" fmla="*/ 1370138 w 1938244"/>
              <a:gd name="connsiteY2" fmla="*/ 735308 h 2306193"/>
              <a:gd name="connsiteX3" fmla="*/ 1637482 w 1938244"/>
              <a:gd name="connsiteY3" fmla="*/ 1253366 h 2306193"/>
              <a:gd name="connsiteX4" fmla="*/ 1938244 w 1938244"/>
              <a:gd name="connsiteY4" fmla="*/ 2306193 h 2306193"/>
              <a:gd name="connsiteX0" fmla="*/ 0 w 2021789"/>
              <a:gd name="connsiteY0" fmla="*/ 0 h 2757405"/>
              <a:gd name="connsiteX1" fmla="*/ 835450 w 2021789"/>
              <a:gd name="connsiteY1" fmla="*/ 334231 h 2757405"/>
              <a:gd name="connsiteX2" fmla="*/ 1370138 w 2021789"/>
              <a:gd name="connsiteY2" fmla="*/ 735308 h 2757405"/>
              <a:gd name="connsiteX3" fmla="*/ 1637482 w 2021789"/>
              <a:gd name="connsiteY3" fmla="*/ 1253366 h 2757405"/>
              <a:gd name="connsiteX4" fmla="*/ 2021789 w 2021789"/>
              <a:gd name="connsiteY4" fmla="*/ 2757405 h 2757405"/>
              <a:gd name="connsiteX0" fmla="*/ 0 w 2021789"/>
              <a:gd name="connsiteY0" fmla="*/ 0 h 2757405"/>
              <a:gd name="connsiteX1" fmla="*/ 835450 w 2021789"/>
              <a:gd name="connsiteY1" fmla="*/ 334231 h 2757405"/>
              <a:gd name="connsiteX2" fmla="*/ 1370138 w 2021789"/>
              <a:gd name="connsiteY2" fmla="*/ 735308 h 2757405"/>
              <a:gd name="connsiteX3" fmla="*/ 1637482 w 2021789"/>
              <a:gd name="connsiteY3" fmla="*/ 1253366 h 2757405"/>
              <a:gd name="connsiteX4" fmla="*/ 2021789 w 2021789"/>
              <a:gd name="connsiteY4" fmla="*/ 2757405 h 2757405"/>
              <a:gd name="connsiteX0" fmla="*/ 0 w 4093705"/>
              <a:gd name="connsiteY0" fmla="*/ 0 h 2840962"/>
              <a:gd name="connsiteX1" fmla="*/ 835450 w 4093705"/>
              <a:gd name="connsiteY1" fmla="*/ 334231 h 2840962"/>
              <a:gd name="connsiteX2" fmla="*/ 1370138 w 4093705"/>
              <a:gd name="connsiteY2" fmla="*/ 735308 h 2840962"/>
              <a:gd name="connsiteX3" fmla="*/ 1637482 w 4093705"/>
              <a:gd name="connsiteY3" fmla="*/ 1253366 h 2840962"/>
              <a:gd name="connsiteX4" fmla="*/ 4093705 w 4093705"/>
              <a:gd name="connsiteY4" fmla="*/ 2840962 h 2840962"/>
              <a:gd name="connsiteX0" fmla="*/ 0 w 4093705"/>
              <a:gd name="connsiteY0" fmla="*/ 0 h 2840962"/>
              <a:gd name="connsiteX1" fmla="*/ 835450 w 4093705"/>
              <a:gd name="connsiteY1" fmla="*/ 334231 h 2840962"/>
              <a:gd name="connsiteX2" fmla="*/ 1370138 w 4093705"/>
              <a:gd name="connsiteY2" fmla="*/ 735308 h 2840962"/>
              <a:gd name="connsiteX3" fmla="*/ 3642562 w 4093705"/>
              <a:gd name="connsiteY3" fmla="*/ 1888405 h 2840962"/>
              <a:gd name="connsiteX4" fmla="*/ 4093705 w 4093705"/>
              <a:gd name="connsiteY4" fmla="*/ 2840962 h 2840962"/>
              <a:gd name="connsiteX0" fmla="*/ 0 w 4093705"/>
              <a:gd name="connsiteY0" fmla="*/ 0 h 2840962"/>
              <a:gd name="connsiteX1" fmla="*/ 835450 w 4093705"/>
              <a:gd name="connsiteY1" fmla="*/ 334231 h 2840962"/>
              <a:gd name="connsiteX2" fmla="*/ 1370138 w 4093705"/>
              <a:gd name="connsiteY2" fmla="*/ 735308 h 2840962"/>
              <a:gd name="connsiteX3" fmla="*/ 3642562 w 4093705"/>
              <a:gd name="connsiteY3" fmla="*/ 1888405 h 2840962"/>
              <a:gd name="connsiteX4" fmla="*/ 4093705 w 4093705"/>
              <a:gd name="connsiteY4" fmla="*/ 2840962 h 2840962"/>
              <a:gd name="connsiteX0" fmla="*/ 0 w 4093705"/>
              <a:gd name="connsiteY0" fmla="*/ 0 h 2840962"/>
              <a:gd name="connsiteX1" fmla="*/ 835450 w 4093705"/>
              <a:gd name="connsiteY1" fmla="*/ 334231 h 2840962"/>
              <a:gd name="connsiteX2" fmla="*/ 1370138 w 4093705"/>
              <a:gd name="connsiteY2" fmla="*/ 735308 h 2840962"/>
              <a:gd name="connsiteX3" fmla="*/ 3642562 w 4093705"/>
              <a:gd name="connsiteY3" fmla="*/ 1888405 h 2840962"/>
              <a:gd name="connsiteX4" fmla="*/ 4093705 w 4093705"/>
              <a:gd name="connsiteY4" fmla="*/ 2840962 h 2840962"/>
              <a:gd name="connsiteX0" fmla="*/ 0 w 4093705"/>
              <a:gd name="connsiteY0" fmla="*/ 0 h 2840962"/>
              <a:gd name="connsiteX1" fmla="*/ 835450 w 4093705"/>
              <a:gd name="connsiteY1" fmla="*/ 334231 h 2840962"/>
              <a:gd name="connsiteX2" fmla="*/ 1503810 w 4093705"/>
              <a:gd name="connsiteY2" fmla="*/ 167115 h 2840962"/>
              <a:gd name="connsiteX3" fmla="*/ 3642562 w 4093705"/>
              <a:gd name="connsiteY3" fmla="*/ 1888405 h 2840962"/>
              <a:gd name="connsiteX4" fmla="*/ 4093705 w 4093705"/>
              <a:gd name="connsiteY4" fmla="*/ 2840962 h 2840962"/>
              <a:gd name="connsiteX0" fmla="*/ 0 w 3843070"/>
              <a:gd name="connsiteY0" fmla="*/ 2734107 h 2851088"/>
              <a:gd name="connsiteX1" fmla="*/ 584815 w 3843070"/>
              <a:gd name="connsiteY1" fmla="*/ 344357 h 2851088"/>
              <a:gd name="connsiteX2" fmla="*/ 1253175 w 3843070"/>
              <a:gd name="connsiteY2" fmla="*/ 177241 h 2851088"/>
              <a:gd name="connsiteX3" fmla="*/ 3391927 w 3843070"/>
              <a:gd name="connsiteY3" fmla="*/ 1898531 h 2851088"/>
              <a:gd name="connsiteX4" fmla="*/ 3843070 w 3843070"/>
              <a:gd name="connsiteY4" fmla="*/ 2851088 h 2851088"/>
              <a:gd name="connsiteX0" fmla="*/ 0 w 3843070"/>
              <a:gd name="connsiteY0" fmla="*/ 2734107 h 2851088"/>
              <a:gd name="connsiteX1" fmla="*/ 584815 w 3843070"/>
              <a:gd name="connsiteY1" fmla="*/ 344357 h 2851088"/>
              <a:gd name="connsiteX2" fmla="*/ 1253175 w 3843070"/>
              <a:gd name="connsiteY2" fmla="*/ 177241 h 2851088"/>
              <a:gd name="connsiteX3" fmla="*/ 3391927 w 3843070"/>
              <a:gd name="connsiteY3" fmla="*/ 1898531 h 2851088"/>
              <a:gd name="connsiteX4" fmla="*/ 3843070 w 3843070"/>
              <a:gd name="connsiteY4" fmla="*/ 2851088 h 2851088"/>
              <a:gd name="connsiteX0" fmla="*/ 0 w 3692689"/>
              <a:gd name="connsiteY0" fmla="*/ 2734107 h 2851088"/>
              <a:gd name="connsiteX1" fmla="*/ 434434 w 3692689"/>
              <a:gd name="connsiteY1" fmla="*/ 344357 h 2851088"/>
              <a:gd name="connsiteX2" fmla="*/ 1102794 w 3692689"/>
              <a:gd name="connsiteY2" fmla="*/ 177241 h 2851088"/>
              <a:gd name="connsiteX3" fmla="*/ 3241546 w 3692689"/>
              <a:gd name="connsiteY3" fmla="*/ 1898531 h 2851088"/>
              <a:gd name="connsiteX4" fmla="*/ 3692689 w 3692689"/>
              <a:gd name="connsiteY4" fmla="*/ 2851088 h 2851088"/>
              <a:gd name="connsiteX0" fmla="*/ 0 w 3692689"/>
              <a:gd name="connsiteY0" fmla="*/ 2734107 h 2851088"/>
              <a:gd name="connsiteX1" fmla="*/ 434434 w 3692689"/>
              <a:gd name="connsiteY1" fmla="*/ 344357 h 2851088"/>
              <a:gd name="connsiteX2" fmla="*/ 1102794 w 3692689"/>
              <a:gd name="connsiteY2" fmla="*/ 177241 h 2851088"/>
              <a:gd name="connsiteX3" fmla="*/ 3241546 w 3692689"/>
              <a:gd name="connsiteY3" fmla="*/ 1898531 h 2851088"/>
              <a:gd name="connsiteX4" fmla="*/ 3692689 w 3692689"/>
              <a:gd name="connsiteY4" fmla="*/ 2851088 h 2851088"/>
              <a:gd name="connsiteX0" fmla="*/ 0 w 3726107"/>
              <a:gd name="connsiteY0" fmla="*/ 2698890 h 2849294"/>
              <a:gd name="connsiteX1" fmla="*/ 467852 w 3726107"/>
              <a:gd name="connsiteY1" fmla="*/ 342563 h 2849294"/>
              <a:gd name="connsiteX2" fmla="*/ 1136212 w 3726107"/>
              <a:gd name="connsiteY2" fmla="*/ 175447 h 2849294"/>
              <a:gd name="connsiteX3" fmla="*/ 3274964 w 3726107"/>
              <a:gd name="connsiteY3" fmla="*/ 1896737 h 2849294"/>
              <a:gd name="connsiteX4" fmla="*/ 3726107 w 3726107"/>
              <a:gd name="connsiteY4" fmla="*/ 2849294 h 2849294"/>
              <a:gd name="connsiteX0" fmla="*/ 0 w 3726107"/>
              <a:gd name="connsiteY0" fmla="*/ 2595133 h 2745537"/>
              <a:gd name="connsiteX1" fmla="*/ 467852 w 3726107"/>
              <a:gd name="connsiteY1" fmla="*/ 238806 h 2745537"/>
              <a:gd name="connsiteX2" fmla="*/ 1403556 w 3726107"/>
              <a:gd name="connsiteY2" fmla="*/ 255517 h 2745537"/>
              <a:gd name="connsiteX3" fmla="*/ 3274964 w 3726107"/>
              <a:gd name="connsiteY3" fmla="*/ 1792980 h 2745537"/>
              <a:gd name="connsiteX4" fmla="*/ 3726107 w 3726107"/>
              <a:gd name="connsiteY4" fmla="*/ 2745537 h 2745537"/>
              <a:gd name="connsiteX0" fmla="*/ 0 w 3726107"/>
              <a:gd name="connsiteY0" fmla="*/ 2525908 h 2676312"/>
              <a:gd name="connsiteX1" fmla="*/ 651651 w 3726107"/>
              <a:gd name="connsiteY1" fmla="*/ 286562 h 2676312"/>
              <a:gd name="connsiteX2" fmla="*/ 1403556 w 3726107"/>
              <a:gd name="connsiteY2" fmla="*/ 186292 h 2676312"/>
              <a:gd name="connsiteX3" fmla="*/ 3274964 w 3726107"/>
              <a:gd name="connsiteY3" fmla="*/ 1723755 h 2676312"/>
              <a:gd name="connsiteX4" fmla="*/ 3726107 w 3726107"/>
              <a:gd name="connsiteY4" fmla="*/ 2676312 h 267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6107" h="2676312">
                <a:moveTo>
                  <a:pt x="0" y="2525908"/>
                </a:moveTo>
                <a:cubicBezTo>
                  <a:pt x="103039" y="2113690"/>
                  <a:pt x="417725" y="676498"/>
                  <a:pt x="651651" y="286562"/>
                </a:cubicBezTo>
                <a:cubicBezTo>
                  <a:pt x="885577" y="-103374"/>
                  <a:pt x="966337" y="-53240"/>
                  <a:pt x="1403556" y="186292"/>
                </a:cubicBezTo>
                <a:cubicBezTo>
                  <a:pt x="1840775" y="425824"/>
                  <a:pt x="3096735" y="1495364"/>
                  <a:pt x="3274964" y="1723755"/>
                </a:cubicBezTo>
                <a:cubicBezTo>
                  <a:pt x="3436484" y="1952145"/>
                  <a:pt x="3684335" y="2406143"/>
                  <a:pt x="3726107" y="2676312"/>
                </a:cubicBezTo>
              </a:path>
            </a:pathLst>
          </a:custGeom>
          <a:ln w="31750">
            <a:solidFill>
              <a:srgbClr val="37992B"/>
            </a:solidFill>
          </a:ln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96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396552" y="223497"/>
            <a:ext cx="1000911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dirty="0">
                <a:solidFill>
                  <a:srgbClr val="003D00"/>
                </a:solidFill>
              </a:rPr>
              <a:t>Nature of soft excess region?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529" y="1199364"/>
            <a:ext cx="8023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003D00"/>
                </a:solidFill>
              </a:rPr>
              <a:t>Why??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003D00"/>
                </a:solidFill>
              </a:rPr>
              <a:t>UV bright region of disc, 10</a:t>
            </a:r>
            <a:r>
              <a:rPr lang="en-US" sz="2800" baseline="30000" dirty="0">
                <a:solidFill>
                  <a:srgbClr val="003D00"/>
                </a:solidFill>
              </a:rPr>
              <a:t>4</a:t>
            </a:r>
            <a:r>
              <a:rPr lang="en-US" sz="2800" dirty="0">
                <a:solidFill>
                  <a:srgbClr val="003D00"/>
                </a:solidFill>
              </a:rPr>
              <a:t>K?  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003D00"/>
                </a:solidFill>
              </a:rPr>
              <a:t>Failed UV line driven disc wind?? Or Fe opacity bump at 10</a:t>
            </a:r>
            <a:r>
              <a:rPr lang="en-US" sz="2800" baseline="30000" dirty="0">
                <a:solidFill>
                  <a:srgbClr val="003D00"/>
                </a:solidFill>
              </a:rPr>
              <a:t>5</a:t>
            </a:r>
            <a:r>
              <a:rPr lang="en-US" sz="2800" dirty="0">
                <a:solidFill>
                  <a:srgbClr val="003D00"/>
                </a:solidFill>
              </a:rPr>
              <a:t>K …but powered by gravity</a:t>
            </a:r>
          </a:p>
          <a:p>
            <a:pPr marL="457200" indent="-457200" algn="l">
              <a:buFont typeface="Arial"/>
              <a:buChar char="•"/>
            </a:pPr>
            <a:endParaRPr lang="en-US" sz="2800" dirty="0">
              <a:solidFill>
                <a:srgbClr val="003D00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sz="2800" dirty="0">
              <a:solidFill>
                <a:srgbClr val="003D00"/>
              </a:solidFill>
            </a:endParaRPr>
          </a:p>
        </p:txBody>
      </p:sp>
      <p:sp>
        <p:nvSpPr>
          <p:cNvPr id="13" name="Trapezoid 12"/>
          <p:cNvSpPr/>
          <p:nvPr/>
        </p:nvSpPr>
        <p:spPr bwMode="auto">
          <a:xfrm rot="5400000">
            <a:off x="1211033" y="4374006"/>
            <a:ext cx="440757" cy="2151530"/>
          </a:xfrm>
          <a:prstGeom prst="trapezoid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 flipH="1">
            <a:off x="6604126" y="4639055"/>
            <a:ext cx="1678393" cy="145095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3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002" y="6080538"/>
            <a:ext cx="83365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Optical     </a:t>
            </a:r>
            <a:r>
              <a:rPr lang="en-US" dirty="0">
                <a:solidFill>
                  <a:srgbClr val="0000FF"/>
                </a:solidFill>
              </a:rPr>
              <a:t>UVW1</a:t>
            </a:r>
          </a:p>
          <a:p>
            <a:pPr algn="l"/>
            <a:endParaRPr lang="en-US" dirty="0">
              <a:solidFill>
                <a:schemeClr val="accent6"/>
              </a:solidFill>
            </a:endParaRPr>
          </a:p>
          <a:p>
            <a:pPr algn="l"/>
            <a:r>
              <a:rPr lang="en-US" dirty="0">
                <a:solidFill>
                  <a:schemeClr val="accent6"/>
                </a:solidFill>
              </a:rPr>
              <a:t>hard X          </a:t>
            </a:r>
            <a:r>
              <a:rPr lang="en-US" dirty="0">
                <a:solidFill>
                  <a:srgbClr val="006600"/>
                </a:solidFill>
              </a:rPr>
              <a:t>soft X</a:t>
            </a:r>
            <a:r>
              <a:rPr lang="en-US" dirty="0"/>
              <a:t>                          </a:t>
            </a:r>
            <a:r>
              <a:rPr lang="en-US" dirty="0">
                <a:solidFill>
                  <a:srgbClr val="650FA8"/>
                </a:solidFill>
              </a:rPr>
              <a:t>FUV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8142941" cy="336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6200000">
            <a:off x="5668311" y="3343319"/>
            <a:ext cx="6176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3D00"/>
                </a:solidFill>
              </a:rPr>
              <a:t>Gardner &amp; Done 2017      </a:t>
            </a:r>
            <a:r>
              <a:rPr lang="en-US" dirty="0" err="1">
                <a:solidFill>
                  <a:srgbClr val="003D00"/>
                </a:solidFill>
              </a:rPr>
              <a:t>Mehdipour</a:t>
            </a:r>
            <a:r>
              <a:rPr lang="en-US" dirty="0">
                <a:solidFill>
                  <a:srgbClr val="003D00"/>
                </a:solidFill>
              </a:rPr>
              <a:t> et al 2015</a:t>
            </a:r>
          </a:p>
        </p:txBody>
      </p:sp>
    </p:spTree>
    <p:extLst>
      <p:ext uri="{BB962C8B-B14F-4D97-AF65-F5344CB8AC3E}">
        <p14:creationId xmlns:p14="http://schemas.microsoft.com/office/powerpoint/2010/main" val="3188027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CF1BFE4-E400-AC47-8878-A48DDDBA7688}"/>
              </a:ext>
            </a:extLst>
          </p:cNvPr>
          <p:cNvGrpSpPr/>
          <p:nvPr/>
        </p:nvGrpSpPr>
        <p:grpSpPr>
          <a:xfrm>
            <a:off x="-14748" y="2371565"/>
            <a:ext cx="9180987" cy="2593451"/>
            <a:chOff x="-14748" y="2371565"/>
            <a:chExt cx="9180987" cy="25934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AD199A-08B9-7F4A-9E19-D3EA86EBD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748" y="2371565"/>
              <a:ext cx="9144000" cy="211486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93AB60-2D81-E243-9080-AABFFFB3C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39" y="4412694"/>
              <a:ext cx="9144000" cy="552322"/>
            </a:xfrm>
            <a:prstGeom prst="rect">
              <a:avLst/>
            </a:prstGeom>
          </p:spPr>
        </p:pic>
      </p:grpSp>
      <p:sp>
        <p:nvSpPr>
          <p:cNvPr id="5" name="Rectangle 3">
            <a:extLst>
              <a:ext uri="{FF2B5EF4-FFF2-40B4-BE49-F238E27FC236}">
                <a16:creationId xmlns:a16="http://schemas.microsoft.com/office/drawing/2014/main" id="{D50311BA-EB2A-3347-ABBE-98346D679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709"/>
            <a:ext cx="895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How to describe this globally?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F1DA2-7BDB-8740-BE1A-83E67D4AC109}"/>
              </a:ext>
            </a:extLst>
          </p:cNvPr>
          <p:cNvSpPr/>
          <p:nvPr/>
        </p:nvSpPr>
        <p:spPr bwMode="auto">
          <a:xfrm>
            <a:off x="1451408" y="2572378"/>
            <a:ext cx="1448130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NGC5548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E2D559-7EFD-1247-B8E9-ABC9F21E4E37}"/>
              </a:ext>
            </a:extLst>
          </p:cNvPr>
          <p:cNvSpPr/>
          <p:nvPr/>
        </p:nvSpPr>
        <p:spPr bwMode="auto">
          <a:xfrm>
            <a:off x="4695076" y="2572378"/>
            <a:ext cx="1174017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Mrk509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D10282-59A2-6F44-B505-7AD3A012D628}"/>
              </a:ext>
            </a:extLst>
          </p:cNvPr>
          <p:cNvSpPr/>
          <p:nvPr/>
        </p:nvSpPr>
        <p:spPr bwMode="auto">
          <a:xfrm>
            <a:off x="7794241" y="2561487"/>
            <a:ext cx="1168823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PG1115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DA5693-FBED-4D40-914B-453C853362FE}"/>
              </a:ext>
            </a:extLst>
          </p:cNvPr>
          <p:cNvSpPr/>
          <p:nvPr/>
        </p:nvSpPr>
        <p:spPr bwMode="auto">
          <a:xfrm>
            <a:off x="382676" y="1776203"/>
            <a:ext cx="8570824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L/Ledd~0.03                 0.1                                  0.3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6DAE4C-8026-644D-AD1C-53E95C6079F8}"/>
              </a:ext>
            </a:extLst>
          </p:cNvPr>
          <p:cNvSpPr/>
          <p:nvPr/>
        </p:nvSpPr>
        <p:spPr bwMode="auto">
          <a:xfrm>
            <a:off x="382676" y="5409949"/>
            <a:ext cx="8570824" cy="8331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Lx/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Ledd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 ~0.02                ~0.02                              ~0.02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/>
              <a:t>Luv/Ledd~0.01                ~0.08                              ~0.28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221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4207" y="1110456"/>
            <a:ext cx="5003800" cy="2260600"/>
          </a:xfrm>
          <a:prstGeom prst="rect">
            <a:avLst/>
          </a:prstGeom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3741994" y="3199021"/>
            <a:ext cx="259080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0" dirty="0">
                <a:solidFill>
                  <a:srgbClr val="008000"/>
                </a:solidFill>
              </a:rPr>
              <a:t>Kubota &amp; Done 2018</a:t>
            </a:r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104775" y="174625"/>
            <a:ext cx="8897938" cy="1143000"/>
          </a:xfrm>
        </p:spPr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Lx- 0.02LEdd!! </a:t>
            </a:r>
            <a:r>
              <a:rPr lang="en-GB" b="1" dirty="0" err="1">
                <a:solidFill>
                  <a:srgbClr val="006600"/>
                </a:solidFill>
              </a:rPr>
              <a:t>Lseed</a:t>
            </a:r>
            <a:r>
              <a:rPr lang="en-GB" b="1" dirty="0">
                <a:solidFill>
                  <a:srgbClr val="006600"/>
                </a:solidFill>
              </a:rPr>
              <a:t>/Lx sets </a:t>
            </a:r>
            <a:r>
              <a:rPr lang="en-GB" b="1" dirty="0">
                <a:solidFill>
                  <a:srgbClr val="006600"/>
                </a:solidFill>
                <a:latin typeface="Symbol" charset="2"/>
                <a:cs typeface="Symbol" charset="2"/>
              </a:rPr>
              <a:t>G</a:t>
            </a:r>
            <a:r>
              <a:rPr lang="en-GB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04775" y="1454944"/>
            <a:ext cx="87915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66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765" y="3544342"/>
            <a:ext cx="4495866" cy="3266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945"/>
          <a:stretch/>
        </p:blipFill>
        <p:spPr>
          <a:xfrm>
            <a:off x="6270082" y="1047859"/>
            <a:ext cx="3375613" cy="226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776"/>
          <a:stretch/>
        </p:blipFill>
        <p:spPr>
          <a:xfrm>
            <a:off x="5002490" y="1470624"/>
            <a:ext cx="1284268" cy="12031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2490" y="3720028"/>
            <a:ext cx="22419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0.01</a:t>
            </a:r>
            <a:r>
              <a:rPr lang="en-US" dirty="0"/>
              <a:t> </a:t>
            </a:r>
            <a:r>
              <a:rPr lang="en-US" dirty="0">
                <a:solidFill>
                  <a:srgbClr val="42BB45"/>
                </a:solidFill>
              </a:rPr>
              <a:t>0.02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0.05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D59903-CCA4-754E-8E5C-80433C05EC3A}"/>
              </a:ext>
            </a:extLst>
          </p:cNvPr>
          <p:cNvSpPr/>
          <p:nvPr/>
        </p:nvSpPr>
        <p:spPr bwMode="auto">
          <a:xfrm>
            <a:off x="325526" y="3705632"/>
            <a:ext cx="4055974" cy="2679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6600"/>
                </a:solidFill>
              </a:rPr>
              <a:t>Describe the global correlations if Lx=0.02LEdd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Stronger disc at high </a:t>
            </a:r>
            <a:r>
              <a:rPr lang="en-US" dirty="0">
                <a:solidFill>
                  <a:srgbClr val="006600"/>
                </a:solidFill>
              </a:rPr>
              <a:t>L/</a:t>
            </a:r>
            <a:r>
              <a:rPr lang="en-US" dirty="0" err="1">
                <a:solidFill>
                  <a:srgbClr val="006600"/>
                </a:solidFill>
              </a:rPr>
              <a:t>Ledd</a:t>
            </a:r>
            <a:r>
              <a:rPr lang="en-US" dirty="0">
                <a:solidFill>
                  <a:srgbClr val="006600"/>
                </a:solidFill>
              </a:rPr>
              <a:t>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(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Lusso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&amp;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Risaliti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2017)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Lx/LUV sets </a:t>
            </a:r>
            <a:r>
              <a:rPr lang="en-US" dirty="0">
                <a:solidFill>
                  <a:srgbClr val="006600"/>
                </a:solidFill>
              </a:rPr>
              <a:t>high energy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Compton spectral index L/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Ledd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-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Symbol" pitchFamily="2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245329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22D46F-DD87-C54A-8E69-33A4654D7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2036963"/>
            <a:ext cx="4762500" cy="4315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1F5C4-BC77-D640-85DD-BC602C98C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1" y="2058454"/>
            <a:ext cx="4590569" cy="427249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83AF13B-9FD7-F74B-B494-1B641E00D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709"/>
            <a:ext cx="895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QSOSED – mass and </a:t>
            </a:r>
            <a:r>
              <a:rPr lang="en-GB" sz="4400" b="1" dirty="0" err="1">
                <a:solidFill>
                  <a:srgbClr val="006600"/>
                </a:solidFill>
              </a:rPr>
              <a:t>mdot</a:t>
            </a:r>
            <a:r>
              <a:rPr lang="en-GB" sz="4400" b="1" dirty="0">
                <a:solidFill>
                  <a:srgbClr val="006600"/>
                </a:solidFill>
              </a:rPr>
              <a:t> (spin)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66E2ED-C684-D048-A82A-B48F5558267F}"/>
              </a:ext>
            </a:extLst>
          </p:cNvPr>
          <p:cNvSpPr/>
          <p:nvPr/>
        </p:nvSpPr>
        <p:spPr bwMode="auto">
          <a:xfrm>
            <a:off x="286587" y="1113297"/>
            <a:ext cx="8723581" cy="1202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Model incorporating all global relations - Kubota &amp; Done 2018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UV disc increases more than X-rays (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Lusso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&amp;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Risaliti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2017)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Lx/LUV sets </a:t>
            </a:r>
            <a:r>
              <a:rPr lang="en-US" dirty="0">
                <a:solidFill>
                  <a:srgbClr val="006600"/>
                </a:solidFill>
              </a:rPr>
              <a:t>high energy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Compton spectral index L/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Ledd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-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Symbol" pitchFamily="2" charset="2"/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CD25B-4F17-404D-99FD-A02C2195D464}"/>
              </a:ext>
            </a:extLst>
          </p:cNvPr>
          <p:cNvSpPr txBox="1"/>
          <p:nvPr/>
        </p:nvSpPr>
        <p:spPr>
          <a:xfrm>
            <a:off x="2572230" y="319816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2x10</a:t>
            </a:r>
            <a:r>
              <a:rPr lang="en-US" baseline="30000" dirty="0"/>
              <a:t>8</a:t>
            </a:r>
            <a:r>
              <a:rPr lang="en-US" dirty="0"/>
              <a:t>Msun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73921E-4F33-904E-B941-172C7BA9ED6D}"/>
              </a:ext>
            </a:extLst>
          </p:cNvPr>
          <p:cNvSpPr txBox="1"/>
          <p:nvPr/>
        </p:nvSpPr>
        <p:spPr>
          <a:xfrm>
            <a:off x="6860754" y="3198166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2x10</a:t>
            </a:r>
            <a:r>
              <a:rPr lang="en-US" baseline="30000" dirty="0"/>
              <a:t>6</a:t>
            </a:r>
            <a:r>
              <a:rPr lang="en-US" dirty="0"/>
              <a:t>Msun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D3EC38-8F3A-FE4F-A8A9-2F5AFCC2DBD4}"/>
              </a:ext>
            </a:extLst>
          </p:cNvPr>
          <p:cNvSpPr txBox="1"/>
          <p:nvPr/>
        </p:nvSpPr>
        <p:spPr>
          <a:xfrm>
            <a:off x="733844" y="518530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0.03LEdd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99CA4-EE23-2541-83E5-A03CBBC23973}"/>
              </a:ext>
            </a:extLst>
          </p:cNvPr>
          <p:cNvSpPr txBox="1"/>
          <p:nvPr/>
        </p:nvSpPr>
        <p:spPr>
          <a:xfrm>
            <a:off x="1286774" y="2628622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FF"/>
                </a:solidFill>
              </a:rPr>
              <a:t>LEdd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615D66-CD80-4841-9B30-824E4B691445}"/>
              </a:ext>
            </a:extLst>
          </p:cNvPr>
          <p:cNvSpPr txBox="1"/>
          <p:nvPr/>
        </p:nvSpPr>
        <p:spPr>
          <a:xfrm>
            <a:off x="5324413" y="512648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0.03LEdd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76BC5-E088-2844-BF95-4A0D8C1D1134}"/>
              </a:ext>
            </a:extLst>
          </p:cNvPr>
          <p:cNvSpPr txBox="1"/>
          <p:nvPr/>
        </p:nvSpPr>
        <p:spPr>
          <a:xfrm>
            <a:off x="5877343" y="256980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FF"/>
                </a:solidFill>
              </a:rPr>
              <a:t>LEdd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2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61F5C4-BC77-D640-85DD-BC602C98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1" y="2058454"/>
            <a:ext cx="4590569" cy="427249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83AF13B-9FD7-F74B-B494-1B641E00D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709"/>
            <a:ext cx="895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QSOSED – mass and </a:t>
            </a:r>
            <a:r>
              <a:rPr lang="en-GB" sz="4400" b="1" dirty="0" err="1">
                <a:solidFill>
                  <a:srgbClr val="006600"/>
                </a:solidFill>
              </a:rPr>
              <a:t>mdot</a:t>
            </a:r>
            <a:r>
              <a:rPr lang="en-GB" sz="4400" b="1" dirty="0">
                <a:solidFill>
                  <a:srgbClr val="006600"/>
                </a:solidFill>
              </a:rPr>
              <a:t> (spin)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2D46F-DD87-C54A-8E69-33A4654D78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000" y="2083854"/>
            <a:ext cx="4762500" cy="43154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A8D496-C16A-A147-AF04-050008CDD041}"/>
              </a:ext>
            </a:extLst>
          </p:cNvPr>
          <p:cNvSpPr/>
          <p:nvPr/>
        </p:nvSpPr>
        <p:spPr bwMode="auto">
          <a:xfrm>
            <a:off x="286587" y="1113297"/>
            <a:ext cx="8723581" cy="1202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Ledd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 is biggest factor </a:t>
            </a:r>
            <a:r>
              <a:rPr lang="en-US" dirty="0">
                <a:solidFill>
                  <a:srgbClr val="006600"/>
                </a:solidFill>
              </a:rPr>
              <a:t>(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eigenvector 1) 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6600"/>
                </a:solidFill>
              </a:rPr>
              <a:t>Mass has smaller BUT STILL IMPORTANT effect (eigenvector 2)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6600"/>
                </a:solidFill>
              </a:rPr>
              <a:t>alpha-OX or alpha –UX is mass dependent! 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E947E-3376-4D49-8C38-DB4B3E2A3D23}"/>
              </a:ext>
            </a:extLst>
          </p:cNvPr>
          <p:cNvSpPr/>
          <p:nvPr/>
        </p:nvSpPr>
        <p:spPr bwMode="auto">
          <a:xfrm>
            <a:off x="5029200" y="2743200"/>
            <a:ext cx="3276600" cy="2679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6600"/>
                </a:solidFill>
              </a:rPr>
              <a:t>Use </a:t>
            </a:r>
            <a:r>
              <a:rPr lang="en-US" dirty="0" err="1">
                <a:solidFill>
                  <a:srgbClr val="006600"/>
                </a:solidFill>
              </a:rPr>
              <a:t>qsosed</a:t>
            </a:r>
            <a:r>
              <a:rPr lang="en-US" dirty="0">
                <a:solidFill>
                  <a:srgbClr val="006600"/>
                </a:solidFill>
              </a:rPr>
              <a:t> to guess your broadband continuum if all you have is F5100!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>
              <a:solidFill>
                <a:srgbClr val="006600"/>
              </a:solidFill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rgbClr val="006600"/>
                </a:solidFill>
              </a:rPr>
              <a:t>Publicly available in </a:t>
            </a:r>
            <a:r>
              <a:rPr lang="en-US" dirty="0" err="1">
                <a:solidFill>
                  <a:srgbClr val="006600"/>
                </a:solidFill>
              </a:rPr>
              <a:t>xspec</a:t>
            </a:r>
            <a:r>
              <a:rPr lang="en-US" dirty="0">
                <a:solidFill>
                  <a:srgbClr val="006600"/>
                </a:solidFill>
              </a:rPr>
              <a:t> – or </a:t>
            </a:r>
            <a:r>
              <a:rPr lang="en-US" dirty="0" err="1">
                <a:solidFill>
                  <a:srgbClr val="006600"/>
                </a:solidFill>
              </a:rPr>
              <a:t>pyxspec</a:t>
            </a:r>
            <a:r>
              <a:rPr lang="en-US" dirty="0">
                <a:solidFill>
                  <a:srgbClr val="00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077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5800" y="1206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Scaling Black holes</a:t>
            </a:r>
          </a:p>
        </p:txBody>
      </p:sp>
      <p:pic>
        <p:nvPicPr>
          <p:cNvPr id="3076" name="Picture 4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-385"/>
          <a:stretch>
            <a:fillRect/>
          </a:stretch>
        </p:blipFill>
        <p:spPr bwMode="auto">
          <a:xfrm>
            <a:off x="4305300" y="1579563"/>
            <a:ext cx="46863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-174"/>
          <a:stretch>
            <a:fillRect/>
          </a:stretch>
        </p:blipFill>
        <p:spPr bwMode="auto">
          <a:xfrm>
            <a:off x="4303073" y="5276542"/>
            <a:ext cx="4702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1449" t="-1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9" r="2652"/>
          <a:stretch>
            <a:fillRect/>
          </a:stretch>
        </p:blipFill>
        <p:spPr bwMode="auto">
          <a:xfrm>
            <a:off x="7010400" y="4162425"/>
            <a:ext cx="19812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-3889" r="26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224F963-C759-1D46-8244-D6DADA28D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893110"/>
            <a:ext cx="4017282" cy="243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3 fundamental parameters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Mass, </a:t>
            </a:r>
            <a:r>
              <a:rPr lang="en-GB" sz="2800" dirty="0" err="1">
                <a:solidFill>
                  <a:srgbClr val="FF0000"/>
                </a:solidFill>
              </a:rPr>
              <a:t>Mdot</a:t>
            </a:r>
            <a:r>
              <a:rPr lang="en-GB" sz="2800" dirty="0">
                <a:solidFill>
                  <a:srgbClr val="FF0000"/>
                </a:solidFill>
              </a:rPr>
              <a:t>, spin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BONUS SET – BHB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Same mass (factor 2)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Same spin CC SNR (?)  low/moderate GW (??)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One main parameter: </a:t>
            </a:r>
            <a:r>
              <a:rPr lang="en-GB" sz="2800" dirty="0" err="1">
                <a:solidFill>
                  <a:srgbClr val="FF0000"/>
                </a:solidFill>
              </a:rPr>
              <a:t>Mdot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FF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FF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54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746" y="1727336"/>
            <a:ext cx="5134422" cy="471020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04775" y="174625"/>
            <a:ext cx="88979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b="1" dirty="0">
                <a:solidFill>
                  <a:srgbClr val="006600"/>
                </a:solidFill>
              </a:rPr>
              <a:t>Spectral change with </a:t>
            </a:r>
            <a:r>
              <a:rPr lang="en-GB" b="1" dirty="0" err="1">
                <a:solidFill>
                  <a:srgbClr val="006600"/>
                </a:solidFill>
              </a:rPr>
              <a:t>Mdot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00468" y="1710683"/>
            <a:ext cx="4028674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8000"/>
                </a:solidFill>
              </a:rPr>
              <a:t>Lx illuminates disc – predicts variable </a:t>
            </a:r>
            <a:r>
              <a:rPr lang="en-GB" sz="2800" dirty="0" err="1">
                <a:solidFill>
                  <a:srgbClr val="008000"/>
                </a:solidFill>
              </a:rPr>
              <a:t>Lopt</a:t>
            </a:r>
            <a:r>
              <a:rPr lang="en-GB" sz="2800" dirty="0">
                <a:solidFill>
                  <a:srgbClr val="008000"/>
                </a:solidFill>
              </a:rPr>
              <a:t> from reprocessing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8000"/>
                </a:solidFill>
              </a:rPr>
              <a:t>Larger contribution from reprocessing at low L/</a:t>
            </a:r>
            <a:r>
              <a:rPr lang="en-GB" sz="2800" dirty="0" err="1">
                <a:solidFill>
                  <a:srgbClr val="008000"/>
                </a:solidFill>
              </a:rPr>
              <a:t>Ledd</a:t>
            </a:r>
            <a:r>
              <a:rPr lang="en-GB" sz="2800" dirty="0">
                <a:solidFill>
                  <a:srgbClr val="008000"/>
                </a:solidFill>
              </a:rPr>
              <a:t> so higher variability !!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8000"/>
                </a:solidFill>
              </a:rPr>
              <a:t>Lx/L</a:t>
            </a:r>
            <a:r>
              <a:rPr lang="en-GB" sz="2800" baseline="-25000" dirty="0">
                <a:solidFill>
                  <a:srgbClr val="008000"/>
                </a:solidFill>
              </a:rPr>
              <a:t>UVO </a:t>
            </a:r>
            <a:r>
              <a:rPr lang="en-GB" sz="2800" dirty="0">
                <a:solidFill>
                  <a:srgbClr val="008000"/>
                </a:solidFill>
              </a:rPr>
              <a:t>sets max reprocessing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8000"/>
                </a:solidFill>
              </a:rPr>
              <a:t>SO PLOT SPECTRUM</a:t>
            </a:r>
          </a:p>
        </p:txBody>
      </p:sp>
      <p:sp>
        <p:nvSpPr>
          <p:cNvPr id="5" name="Rectangle 4"/>
          <p:cNvSpPr/>
          <p:nvPr/>
        </p:nvSpPr>
        <p:spPr>
          <a:xfrm>
            <a:off x="6186267" y="2292999"/>
            <a:ext cx="1772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L/</a:t>
            </a:r>
            <a:r>
              <a:rPr lang="en-GB" dirty="0" err="1">
                <a:solidFill>
                  <a:srgbClr val="FF0000"/>
                </a:solidFill>
              </a:rPr>
              <a:t>LEdd</a:t>
            </a:r>
            <a:r>
              <a:rPr lang="en-GB" dirty="0">
                <a:solidFill>
                  <a:srgbClr val="FF0000"/>
                </a:solidFill>
              </a:rPr>
              <a:t> =1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46573" y="3049424"/>
            <a:ext cx="1772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0.03</a:t>
            </a:r>
          </a:p>
        </p:txBody>
      </p:sp>
      <p:sp>
        <p:nvSpPr>
          <p:cNvPr id="7" name="Rectangle 6"/>
          <p:cNvSpPr/>
          <p:nvPr/>
        </p:nvSpPr>
        <p:spPr>
          <a:xfrm>
            <a:off x="5541479" y="1248912"/>
            <a:ext cx="3592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Kubota &amp; Done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01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733" y="3181937"/>
            <a:ext cx="4368868" cy="322179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04775" y="174625"/>
            <a:ext cx="88979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b="1" dirty="0">
                <a:solidFill>
                  <a:srgbClr val="006600"/>
                </a:solidFill>
              </a:rPr>
              <a:t>Spectra change mass and </a:t>
            </a:r>
            <a:r>
              <a:rPr lang="en-GB" b="1" dirty="0" err="1">
                <a:solidFill>
                  <a:srgbClr val="006600"/>
                </a:solidFill>
              </a:rPr>
              <a:t>Mdot</a:t>
            </a:r>
            <a:endParaRPr lang="en-GB" b="1" dirty="0">
              <a:solidFill>
                <a:srgbClr val="0066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2786713" y="4451301"/>
            <a:ext cx="3592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Kubota &amp; Done 2018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83" y="3156145"/>
            <a:ext cx="4119503" cy="3211816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00468" y="1345913"/>
            <a:ext cx="4330266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Predicted variability in optical from changing    X-rays by factor 2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502958" y="1345913"/>
            <a:ext cx="4330266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Observed (SDSS 82) !!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Need intrinsic disc variability at high L/</a:t>
            </a:r>
            <a:r>
              <a:rPr lang="en-GB" sz="2800" dirty="0" err="1">
                <a:solidFill>
                  <a:srgbClr val="FF0000"/>
                </a:solidFill>
              </a:rPr>
              <a:t>Ledd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3366FF"/>
                </a:solidFill>
              </a:rPr>
              <a:t>Changing look: 0.02LEdd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9693" y="6275673"/>
            <a:ext cx="2652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Macleod et al 2010</a:t>
            </a:r>
          </a:p>
        </p:txBody>
      </p:sp>
    </p:spTree>
    <p:extLst>
      <p:ext uri="{BB962C8B-B14F-4D97-AF65-F5344CB8AC3E}">
        <p14:creationId xmlns:p14="http://schemas.microsoft.com/office/powerpoint/2010/main" val="4194836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E83AF13B-9FD7-F74B-B494-1B641E00D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709"/>
            <a:ext cx="895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Most </a:t>
            </a:r>
            <a:r>
              <a:rPr lang="en-GB" sz="4400" b="1" dirty="0" err="1">
                <a:solidFill>
                  <a:srgbClr val="006600"/>
                </a:solidFill>
              </a:rPr>
              <a:t>Opt</a:t>
            </a:r>
            <a:r>
              <a:rPr lang="en-GB" sz="4400" b="1" dirty="0">
                <a:solidFill>
                  <a:srgbClr val="006600"/>
                </a:solidFill>
              </a:rPr>
              <a:t> variability – LEAST DISC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D1B369-2686-E24B-8CD7-5FAB80B48055}"/>
              </a:ext>
            </a:extLst>
          </p:cNvPr>
          <p:cNvGrpSpPr/>
          <p:nvPr/>
        </p:nvGrpSpPr>
        <p:grpSpPr>
          <a:xfrm>
            <a:off x="4651951" y="3429000"/>
            <a:ext cx="4171405" cy="2857440"/>
            <a:chOff x="1835696" y="1124744"/>
            <a:chExt cx="5472608" cy="365840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C3F777C-0FA1-D04F-9E0C-04B99D271C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4"/>
            <a:stretch/>
          </p:blipFill>
          <p:spPr bwMode="auto">
            <a:xfrm>
              <a:off x="1835696" y="1124744"/>
              <a:ext cx="5472608" cy="341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C84ABC5-A3A0-234D-8B7A-ECEA5F72F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8" b="226"/>
            <a:stretch/>
          </p:blipFill>
          <p:spPr bwMode="auto">
            <a:xfrm>
              <a:off x="1835696" y="4581128"/>
              <a:ext cx="5472608" cy="20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A29C79B-2FF7-7B47-BF5B-B90724ED7FB3}"/>
              </a:ext>
            </a:extLst>
          </p:cNvPr>
          <p:cNvGrpSpPr/>
          <p:nvPr/>
        </p:nvGrpSpPr>
        <p:grpSpPr>
          <a:xfrm>
            <a:off x="318827" y="3429000"/>
            <a:ext cx="4157923" cy="3241359"/>
            <a:chOff x="77443" y="6048792"/>
            <a:chExt cx="4157923" cy="32413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57E5B5-B1B2-B94A-AF97-FA3DB11EA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443" y="6057809"/>
              <a:ext cx="4013351" cy="323234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B8AF34-1E47-154E-9073-C3C689F4AF46}"/>
                </a:ext>
              </a:extLst>
            </p:cNvPr>
            <p:cNvSpPr/>
            <p:nvPr/>
          </p:nvSpPr>
          <p:spPr>
            <a:xfrm>
              <a:off x="763233" y="8406230"/>
              <a:ext cx="1484916" cy="421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0" dirty="0">
                  <a:solidFill>
                    <a:srgbClr val="0432FF"/>
                  </a:solidFill>
                </a:rPr>
                <a:t>NGC4151</a:t>
              </a:r>
              <a:endParaRPr lang="en-US" b="0" dirty="0">
                <a:solidFill>
                  <a:srgbClr val="0432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B26CF8-523D-A644-AE22-13DDB3636A9A}"/>
                </a:ext>
              </a:extLst>
            </p:cNvPr>
            <p:cNvSpPr/>
            <p:nvPr/>
          </p:nvSpPr>
          <p:spPr>
            <a:xfrm>
              <a:off x="2567922" y="7532849"/>
              <a:ext cx="166744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GB" b="0" dirty="0">
                  <a:solidFill>
                    <a:schemeClr val="tx1"/>
                  </a:solidFill>
                </a:rPr>
                <a:t>Mahmoud </a:t>
              </a:r>
            </a:p>
            <a:p>
              <a:pPr algn="l"/>
              <a:r>
                <a:rPr lang="en-GB" b="0" dirty="0">
                  <a:solidFill>
                    <a:schemeClr val="tx1"/>
                  </a:solidFill>
                </a:rPr>
                <a:t>&amp; Done </a:t>
              </a:r>
            </a:p>
            <a:p>
              <a:pPr algn="l"/>
              <a:r>
                <a:rPr lang="en-GB" b="0" dirty="0">
                  <a:solidFill>
                    <a:schemeClr val="tx1"/>
                  </a:solidFill>
                </a:rPr>
                <a:t>2019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A638B3-9631-6442-AFE8-D7F014293FBB}"/>
                </a:ext>
              </a:extLst>
            </p:cNvPr>
            <p:cNvCxnSpPr/>
            <p:nvPr/>
          </p:nvCxnSpPr>
          <p:spPr>
            <a:xfrm>
              <a:off x="985273" y="6492642"/>
              <a:ext cx="0" cy="1175617"/>
            </a:xfrm>
            <a:prstGeom prst="line">
              <a:avLst/>
            </a:prstGeom>
            <a:noFill/>
            <a:ln w="25400" cap="flat">
              <a:solidFill>
                <a:schemeClr val="accent3">
                  <a:lumMod val="5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11908D-5F75-DD4E-9DAC-B8072231CAEF}"/>
                </a:ext>
              </a:extLst>
            </p:cNvPr>
            <p:cNvSpPr/>
            <p:nvPr/>
          </p:nvSpPr>
          <p:spPr>
            <a:xfrm>
              <a:off x="527029" y="6150392"/>
              <a:ext cx="105189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0" dirty="0">
                  <a:solidFill>
                    <a:schemeClr val="accent3">
                      <a:lumMod val="50000"/>
                    </a:schemeClr>
                  </a:solidFill>
                </a:rPr>
                <a:t>UVW1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A75C79-BC20-B742-8A12-C2A330E8A0FA}"/>
                </a:ext>
              </a:extLst>
            </p:cNvPr>
            <p:cNvCxnSpPr>
              <a:cxnSpLocks/>
            </p:cNvCxnSpPr>
            <p:nvPr/>
          </p:nvCxnSpPr>
          <p:spPr>
            <a:xfrm>
              <a:off x="3542084" y="6048792"/>
              <a:ext cx="0" cy="672048"/>
            </a:xfrm>
            <a:prstGeom prst="line">
              <a:avLst/>
            </a:prstGeom>
            <a:noFill/>
            <a:ln w="254000" cap="flat">
              <a:solidFill>
                <a:srgbClr val="0432FF">
                  <a:alpha val="5500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8772C4-B286-F645-811C-57F1910F05E5}"/>
                </a:ext>
              </a:extLst>
            </p:cNvPr>
            <p:cNvSpPr/>
            <p:nvPr/>
          </p:nvSpPr>
          <p:spPr>
            <a:xfrm>
              <a:off x="3139240" y="6830831"/>
              <a:ext cx="8002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rgbClr val="0432FF"/>
                  </a:solidFill>
                </a:rPr>
                <a:t>BAT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7572DF-FDD7-244E-97E6-D4FA8F9778B2}"/>
              </a:ext>
            </a:extLst>
          </p:cNvPr>
          <p:cNvSpPr txBox="1"/>
          <p:nvPr/>
        </p:nvSpPr>
        <p:spPr>
          <a:xfrm>
            <a:off x="119529" y="1199364"/>
            <a:ext cx="8725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003D00"/>
                </a:solidFill>
              </a:rPr>
              <a:t>Hard X-ray source has no disc underneath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rgbClr val="003D00"/>
                </a:solidFill>
              </a:rPr>
              <a:t>Need all gravitational power from &lt;50Rg to power Lx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11686D-1989-C643-B0F5-AA20C9AF2FAD}"/>
              </a:ext>
            </a:extLst>
          </p:cNvPr>
          <p:cNvSpPr/>
          <p:nvPr/>
        </p:nvSpPr>
        <p:spPr bwMode="auto">
          <a:xfrm flipH="1">
            <a:off x="2661040" y="2263462"/>
            <a:ext cx="3765174" cy="1053347"/>
          </a:xfrm>
          <a:prstGeom prst="ellipse">
            <a:avLst/>
          </a:prstGeom>
          <a:gradFill flip="none" rotWithShape="1">
            <a:gsLst>
              <a:gs pos="0">
                <a:srgbClr val="650FA8">
                  <a:alpha val="50000"/>
                </a:srgbClr>
              </a:gs>
              <a:gs pos="100000">
                <a:srgbClr val="006600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rapezoid 2">
            <a:extLst>
              <a:ext uri="{FF2B5EF4-FFF2-40B4-BE49-F238E27FC236}">
                <a16:creationId xmlns:a16="http://schemas.microsoft.com/office/drawing/2014/main" id="{FCA7350A-8B28-D841-9D34-1F5FC0061707}"/>
              </a:ext>
            </a:extLst>
          </p:cNvPr>
          <p:cNvSpPr/>
          <p:nvPr/>
        </p:nvSpPr>
        <p:spPr bwMode="auto">
          <a:xfrm rot="16200000" flipH="1">
            <a:off x="7265919" y="1706165"/>
            <a:ext cx="440757" cy="2151530"/>
          </a:xfrm>
          <a:prstGeom prst="trapezoid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78EA231-ED05-5545-97BE-65F01FF0C50E}"/>
              </a:ext>
            </a:extLst>
          </p:cNvPr>
          <p:cNvSpPr/>
          <p:nvPr/>
        </p:nvSpPr>
        <p:spPr bwMode="auto">
          <a:xfrm flipH="1">
            <a:off x="841283" y="2066024"/>
            <a:ext cx="1678393" cy="145095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3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39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E83AF13B-9FD7-F74B-B494-1B641E00D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709"/>
            <a:ext cx="895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Most </a:t>
            </a:r>
            <a:r>
              <a:rPr lang="en-GB" sz="4400" b="1" dirty="0" err="1">
                <a:solidFill>
                  <a:srgbClr val="006600"/>
                </a:solidFill>
              </a:rPr>
              <a:t>Opt</a:t>
            </a:r>
            <a:r>
              <a:rPr lang="en-GB" sz="4400" b="1" dirty="0">
                <a:solidFill>
                  <a:srgbClr val="006600"/>
                </a:solidFill>
              </a:rPr>
              <a:t> variability – LEAST DISC</a:t>
            </a:r>
          </a:p>
          <a:p>
            <a:r>
              <a:rPr lang="en-GB" sz="4400" b="1" dirty="0">
                <a:solidFill>
                  <a:srgbClr val="006600"/>
                </a:solidFill>
              </a:rPr>
              <a:t>often complex variable </a:t>
            </a:r>
            <a:r>
              <a:rPr lang="en-GB" sz="4400" b="1" dirty="0" err="1">
                <a:solidFill>
                  <a:srgbClr val="006600"/>
                </a:solidFill>
              </a:rPr>
              <a:t>absorbion</a:t>
            </a:r>
            <a:r>
              <a:rPr lang="en-GB" sz="4400" b="1" dirty="0">
                <a:solidFill>
                  <a:srgbClr val="006600"/>
                </a:solidFill>
              </a:rPr>
              <a:t>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D1B369-2686-E24B-8CD7-5FAB80B48055}"/>
              </a:ext>
            </a:extLst>
          </p:cNvPr>
          <p:cNvGrpSpPr/>
          <p:nvPr/>
        </p:nvGrpSpPr>
        <p:grpSpPr>
          <a:xfrm>
            <a:off x="4651951" y="3429000"/>
            <a:ext cx="4171405" cy="2857440"/>
            <a:chOff x="1835696" y="1124744"/>
            <a:chExt cx="5472608" cy="365840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C3F777C-0FA1-D04F-9E0C-04B99D271C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4"/>
            <a:stretch/>
          </p:blipFill>
          <p:spPr bwMode="auto">
            <a:xfrm>
              <a:off x="1835696" y="1124744"/>
              <a:ext cx="5472608" cy="3415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C84ABC5-A3A0-234D-8B7A-ECEA5F72F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48" b="226"/>
            <a:stretch/>
          </p:blipFill>
          <p:spPr bwMode="auto">
            <a:xfrm>
              <a:off x="1835696" y="4581128"/>
              <a:ext cx="5472608" cy="20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A29C79B-2FF7-7B47-BF5B-B90724ED7FB3}"/>
              </a:ext>
            </a:extLst>
          </p:cNvPr>
          <p:cNvGrpSpPr/>
          <p:nvPr/>
        </p:nvGrpSpPr>
        <p:grpSpPr>
          <a:xfrm>
            <a:off x="318827" y="3429000"/>
            <a:ext cx="4157923" cy="3241359"/>
            <a:chOff x="77443" y="6048792"/>
            <a:chExt cx="4157923" cy="32413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57E5B5-B1B2-B94A-AF97-FA3DB11EA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443" y="6057809"/>
              <a:ext cx="4013351" cy="323234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B8AF34-1E47-154E-9073-C3C689F4AF46}"/>
                </a:ext>
              </a:extLst>
            </p:cNvPr>
            <p:cNvSpPr/>
            <p:nvPr/>
          </p:nvSpPr>
          <p:spPr>
            <a:xfrm>
              <a:off x="763233" y="8406230"/>
              <a:ext cx="1484916" cy="421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0" dirty="0">
                  <a:solidFill>
                    <a:srgbClr val="0432FF"/>
                  </a:solidFill>
                </a:rPr>
                <a:t>NGC4151</a:t>
              </a:r>
              <a:endParaRPr lang="en-US" b="0" dirty="0">
                <a:solidFill>
                  <a:srgbClr val="0432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B26CF8-523D-A644-AE22-13DDB3636A9A}"/>
                </a:ext>
              </a:extLst>
            </p:cNvPr>
            <p:cNvSpPr/>
            <p:nvPr/>
          </p:nvSpPr>
          <p:spPr>
            <a:xfrm>
              <a:off x="2567922" y="7532849"/>
              <a:ext cx="166744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GB" b="0" dirty="0">
                  <a:solidFill>
                    <a:schemeClr val="tx1"/>
                  </a:solidFill>
                </a:rPr>
                <a:t>Mahmoud </a:t>
              </a:r>
            </a:p>
            <a:p>
              <a:pPr algn="l"/>
              <a:r>
                <a:rPr lang="en-GB" b="0" dirty="0">
                  <a:solidFill>
                    <a:schemeClr val="tx1"/>
                  </a:solidFill>
                </a:rPr>
                <a:t>&amp; Done </a:t>
              </a:r>
            </a:p>
            <a:p>
              <a:pPr algn="l"/>
              <a:r>
                <a:rPr lang="en-GB" b="0" dirty="0">
                  <a:solidFill>
                    <a:schemeClr val="tx1"/>
                  </a:solidFill>
                </a:rPr>
                <a:t>2019</a:t>
              </a:r>
              <a:endParaRPr lang="en-US" b="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A638B3-9631-6442-AFE8-D7F014293FBB}"/>
                </a:ext>
              </a:extLst>
            </p:cNvPr>
            <p:cNvCxnSpPr/>
            <p:nvPr/>
          </p:nvCxnSpPr>
          <p:spPr>
            <a:xfrm>
              <a:off x="985273" y="6492642"/>
              <a:ext cx="0" cy="1175617"/>
            </a:xfrm>
            <a:prstGeom prst="line">
              <a:avLst/>
            </a:prstGeom>
            <a:noFill/>
            <a:ln w="25400" cap="flat">
              <a:solidFill>
                <a:schemeClr val="accent3">
                  <a:lumMod val="50000"/>
                </a:scheme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11908D-5F75-DD4E-9DAC-B8072231CAEF}"/>
                </a:ext>
              </a:extLst>
            </p:cNvPr>
            <p:cNvSpPr/>
            <p:nvPr/>
          </p:nvSpPr>
          <p:spPr>
            <a:xfrm>
              <a:off x="527029" y="6150392"/>
              <a:ext cx="105189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0" dirty="0">
                  <a:solidFill>
                    <a:schemeClr val="accent3">
                      <a:lumMod val="50000"/>
                    </a:schemeClr>
                  </a:solidFill>
                </a:rPr>
                <a:t>UVW1</a:t>
              </a: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A75C79-BC20-B742-8A12-C2A330E8A0FA}"/>
                </a:ext>
              </a:extLst>
            </p:cNvPr>
            <p:cNvCxnSpPr>
              <a:cxnSpLocks/>
            </p:cNvCxnSpPr>
            <p:nvPr/>
          </p:nvCxnSpPr>
          <p:spPr>
            <a:xfrm>
              <a:off x="3542084" y="6048792"/>
              <a:ext cx="0" cy="672048"/>
            </a:xfrm>
            <a:prstGeom prst="line">
              <a:avLst/>
            </a:prstGeom>
            <a:noFill/>
            <a:ln w="254000" cap="flat">
              <a:solidFill>
                <a:srgbClr val="0432FF">
                  <a:alpha val="55000"/>
                </a:srgbClr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8772C4-B286-F645-811C-57F1910F05E5}"/>
                </a:ext>
              </a:extLst>
            </p:cNvPr>
            <p:cNvSpPr/>
            <p:nvPr/>
          </p:nvSpPr>
          <p:spPr>
            <a:xfrm>
              <a:off x="3139240" y="6830831"/>
              <a:ext cx="8002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rgbClr val="0432FF"/>
                  </a:solidFill>
                </a:rPr>
                <a:t>BAT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A211686D-1989-C643-B0F5-AA20C9AF2FAD}"/>
              </a:ext>
            </a:extLst>
          </p:cNvPr>
          <p:cNvSpPr/>
          <p:nvPr/>
        </p:nvSpPr>
        <p:spPr bwMode="auto">
          <a:xfrm flipH="1">
            <a:off x="2661040" y="2263462"/>
            <a:ext cx="3765174" cy="1053347"/>
          </a:xfrm>
          <a:prstGeom prst="ellipse">
            <a:avLst/>
          </a:prstGeom>
          <a:gradFill flip="none" rotWithShape="1">
            <a:gsLst>
              <a:gs pos="0">
                <a:srgbClr val="650FA8">
                  <a:alpha val="50000"/>
                </a:srgbClr>
              </a:gs>
              <a:gs pos="100000">
                <a:srgbClr val="006600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rapezoid 2">
            <a:extLst>
              <a:ext uri="{FF2B5EF4-FFF2-40B4-BE49-F238E27FC236}">
                <a16:creationId xmlns:a16="http://schemas.microsoft.com/office/drawing/2014/main" id="{FCA7350A-8B28-D841-9D34-1F5FC0061707}"/>
              </a:ext>
            </a:extLst>
          </p:cNvPr>
          <p:cNvSpPr/>
          <p:nvPr/>
        </p:nvSpPr>
        <p:spPr bwMode="auto">
          <a:xfrm rot="16200000" flipH="1">
            <a:off x="7265919" y="1706165"/>
            <a:ext cx="440757" cy="2151530"/>
          </a:xfrm>
          <a:prstGeom prst="trapezoid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78EA231-ED05-5545-97BE-65F01FF0C50E}"/>
              </a:ext>
            </a:extLst>
          </p:cNvPr>
          <p:cNvSpPr/>
          <p:nvPr/>
        </p:nvSpPr>
        <p:spPr bwMode="auto">
          <a:xfrm flipH="1">
            <a:off x="841283" y="2066024"/>
            <a:ext cx="1678393" cy="145095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3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E9DED-C565-7045-804A-84271243A2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9409" y="3574757"/>
            <a:ext cx="2454477" cy="2810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4CBF0-CA3D-9145-AE3E-1CEA9C19A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006" y="3739857"/>
            <a:ext cx="593645" cy="19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47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103969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Test with RM UVW1 – NGC5548</a:t>
            </a:r>
            <a:br>
              <a:rPr lang="en-GB" dirty="0"/>
            </a:br>
            <a:r>
              <a:rPr lang="en-GB" dirty="0"/>
              <a:t>SX/HX fast var – not in UV/opt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59632" y="1563628"/>
            <a:ext cx="4482394" cy="5266631"/>
            <a:chOff x="1259632" y="764705"/>
            <a:chExt cx="4482394" cy="348120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274"/>
            <a:stretch/>
          </p:blipFill>
          <p:spPr bwMode="auto">
            <a:xfrm>
              <a:off x="1259632" y="764705"/>
              <a:ext cx="4479404" cy="1954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90" b="35803"/>
            <a:stretch/>
          </p:blipFill>
          <p:spPr bwMode="auto">
            <a:xfrm>
              <a:off x="1262622" y="2689429"/>
              <a:ext cx="4479404" cy="657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96"/>
            <a:stretch/>
          </p:blipFill>
          <p:spPr bwMode="auto">
            <a:xfrm>
              <a:off x="1259665" y="3272136"/>
              <a:ext cx="4479404" cy="97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724128" y="1604097"/>
            <a:ext cx="3150950" cy="5373695"/>
            <a:chOff x="5724128" y="692696"/>
            <a:chExt cx="3150950" cy="355197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041"/>
            <a:stretch/>
          </p:blipFill>
          <p:spPr bwMode="auto">
            <a:xfrm>
              <a:off x="5724128" y="692696"/>
              <a:ext cx="3147993" cy="1996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393" b="37249"/>
            <a:stretch/>
          </p:blipFill>
          <p:spPr bwMode="auto">
            <a:xfrm>
              <a:off x="5724128" y="2614724"/>
              <a:ext cx="3147993" cy="627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00"/>
            <a:stretch/>
          </p:blipFill>
          <p:spPr bwMode="auto">
            <a:xfrm>
              <a:off x="5727085" y="3257195"/>
              <a:ext cx="3147993" cy="98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-36512" y="187718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Hard 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36512" y="265314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Soft 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36512" y="358382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FUV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455798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UVW1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51721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148062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5" y="45156"/>
            <a:ext cx="7772400" cy="1804330"/>
          </a:xfrm>
        </p:spPr>
        <p:txBody>
          <a:bodyPr>
            <a:normAutofit/>
          </a:bodyPr>
          <a:lstStyle/>
          <a:p>
            <a:r>
              <a:rPr lang="en-GB" dirty="0"/>
              <a:t>1-3 </a:t>
            </a:r>
            <a:r>
              <a:rPr lang="en-GB" dirty="0" err="1"/>
              <a:t>ld</a:t>
            </a:r>
            <a:r>
              <a:rPr lang="en-GB" dirty="0"/>
              <a:t> lag not disc as &lt;1 </a:t>
            </a:r>
            <a:r>
              <a:rPr lang="en-GB" dirty="0" err="1"/>
              <a:t>ld</a:t>
            </a:r>
            <a:br>
              <a:rPr lang="en-GB" dirty="0"/>
            </a:br>
            <a:r>
              <a:rPr lang="en-GB" dirty="0"/>
              <a:t>                 not BLR as 15ld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31760" y="1556792"/>
            <a:ext cx="8124528" cy="5040560"/>
            <a:chOff x="1794484" y="1556792"/>
            <a:chExt cx="6017876" cy="5040560"/>
          </a:xfrm>
        </p:grpSpPr>
        <p:sp>
          <p:nvSpPr>
            <p:cNvPr id="16" name="TextBox 15"/>
            <p:cNvSpPr txBox="1"/>
            <p:nvPr/>
          </p:nvSpPr>
          <p:spPr>
            <a:xfrm>
              <a:off x="5017128" y="1556792"/>
              <a:ext cx="2795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B0F0"/>
                  </a:solidFill>
                </a:rPr>
                <a:t>Clouds Re-emit Flux as Lines AND CONTINUUM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794484" y="2401573"/>
              <a:ext cx="5447152" cy="4195779"/>
              <a:chOff x="634358" y="3861048"/>
              <a:chExt cx="4032448" cy="310607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34358" y="3861048"/>
                <a:ext cx="4032448" cy="3106075"/>
                <a:chOff x="1131704" y="3933056"/>
                <a:chExt cx="3459857" cy="2665025"/>
              </a:xfrm>
            </p:grpSpPr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1704" y="3933056"/>
                  <a:ext cx="3459857" cy="2665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2051720" y="4293096"/>
                  <a:ext cx="643978" cy="4320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267744" y="4725144"/>
                  <a:ext cx="648072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26" name="Straight Arrow Connector 25"/>
              <p:cNvCxnSpPr/>
              <p:nvPr/>
            </p:nvCxnSpPr>
            <p:spPr>
              <a:xfrm flipV="1">
                <a:off x="3020035" y="3861048"/>
                <a:ext cx="759877" cy="972979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prstDash val="lg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884163" y="1946966"/>
              <a:ext cx="20716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rgbClr val="00B0F0"/>
                  </a:solidFill>
                </a:rPr>
                <a:t>UV region illuminates</a:t>
              </a:r>
            </a:p>
            <a:p>
              <a:pPr algn="l"/>
              <a:r>
                <a:rPr lang="en-GB" b="1" dirty="0">
                  <a:solidFill>
                    <a:srgbClr val="00B0F0"/>
                  </a:solidFill>
                </a:rPr>
                <a:t>Outer disc and BLR</a:t>
              </a:r>
              <a:endParaRPr lang="en-GB" sz="24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90341" y="6093296"/>
            <a:ext cx="359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Czerny et al. 2015</a:t>
            </a:r>
          </a:p>
          <a:p>
            <a:pPr algn="r"/>
            <a:r>
              <a:rPr lang="en-GB" dirty="0"/>
              <a:t>Gardner &amp; Done 2017</a:t>
            </a:r>
          </a:p>
        </p:txBody>
      </p:sp>
      <p:sp>
        <p:nvSpPr>
          <p:cNvPr id="17" name="Trapezoid 2">
            <a:extLst>
              <a:ext uri="{FF2B5EF4-FFF2-40B4-BE49-F238E27FC236}">
                <a16:creationId xmlns:a16="http://schemas.microsoft.com/office/drawing/2014/main" id="{FE6F3BA4-3B7E-7E4B-9EF3-44E15EB79B00}"/>
              </a:ext>
            </a:extLst>
          </p:cNvPr>
          <p:cNvSpPr/>
          <p:nvPr/>
        </p:nvSpPr>
        <p:spPr bwMode="auto">
          <a:xfrm rot="16200000" flipH="1">
            <a:off x="3566142" y="3805002"/>
            <a:ext cx="220590" cy="1494996"/>
          </a:xfrm>
          <a:prstGeom prst="trapezoid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61E391-B0AA-7D4F-B92A-44A4A4932CD9}"/>
              </a:ext>
            </a:extLst>
          </p:cNvPr>
          <p:cNvSpPr/>
          <p:nvPr/>
        </p:nvSpPr>
        <p:spPr bwMode="auto">
          <a:xfrm>
            <a:off x="485775" y="3529014"/>
            <a:ext cx="2305939" cy="1585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3B63F6-B425-5844-83DD-D511D2B82C67}"/>
              </a:ext>
            </a:extLst>
          </p:cNvPr>
          <p:cNvSpPr/>
          <p:nvPr/>
        </p:nvSpPr>
        <p:spPr bwMode="auto">
          <a:xfrm flipH="1">
            <a:off x="631761" y="4229099"/>
            <a:ext cx="823899" cy="658610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3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3E9C24-3A25-B643-B5A5-4A70C0F36D0A}"/>
              </a:ext>
            </a:extLst>
          </p:cNvPr>
          <p:cNvSpPr/>
          <p:nvPr/>
        </p:nvSpPr>
        <p:spPr bwMode="auto">
          <a:xfrm flipH="1">
            <a:off x="1422460" y="4297950"/>
            <a:ext cx="1548056" cy="506691"/>
          </a:xfrm>
          <a:prstGeom prst="ellipse">
            <a:avLst/>
          </a:prstGeom>
          <a:gradFill flip="none" rotWithShape="1">
            <a:gsLst>
              <a:gs pos="0">
                <a:srgbClr val="650FA8">
                  <a:alpha val="50000"/>
                </a:srgbClr>
              </a:gs>
              <a:gs pos="100000">
                <a:srgbClr val="006600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76027A-99D4-064B-94F4-5A851B10C2CE}"/>
              </a:ext>
            </a:extLst>
          </p:cNvPr>
          <p:cNvCxnSpPr>
            <a:cxnSpLocks/>
            <a:stCxn id="15" idx="1"/>
          </p:cNvCxnSpPr>
          <p:nvPr/>
        </p:nvCxnSpPr>
        <p:spPr>
          <a:xfrm flipV="1">
            <a:off x="2743808" y="2498845"/>
            <a:ext cx="2646533" cy="187330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278DE9-9B0F-CE43-B608-BAEFDF4070B9}"/>
              </a:ext>
            </a:extLst>
          </p:cNvPr>
          <p:cNvCxnSpPr>
            <a:cxnSpLocks/>
            <a:stCxn id="15" idx="1"/>
          </p:cNvCxnSpPr>
          <p:nvPr/>
        </p:nvCxnSpPr>
        <p:spPr>
          <a:xfrm flipV="1">
            <a:off x="2743808" y="3746105"/>
            <a:ext cx="2183676" cy="626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3E10931-D972-1844-8011-6E5E46F8FADA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2743808" y="4372153"/>
            <a:ext cx="1212261" cy="7005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BB0B710-E996-3745-96C6-335A36439F6D}"/>
              </a:ext>
            </a:extLst>
          </p:cNvPr>
          <p:cNvSpPr/>
          <p:nvPr/>
        </p:nvSpPr>
        <p:spPr>
          <a:xfrm>
            <a:off x="3061009" y="3198168"/>
            <a:ext cx="3021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Gardner &amp; Done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03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5" y="45156"/>
            <a:ext cx="7772400" cy="1804330"/>
          </a:xfrm>
        </p:spPr>
        <p:txBody>
          <a:bodyPr>
            <a:normAutofit/>
          </a:bodyPr>
          <a:lstStyle/>
          <a:p>
            <a:r>
              <a:rPr lang="en-GB" dirty="0"/>
              <a:t>Contamination from the BLR?</a:t>
            </a:r>
            <a:br>
              <a:rPr lang="en-GB" dirty="0"/>
            </a:br>
            <a:r>
              <a:rPr lang="en-GB" dirty="0"/>
              <a:t>1-3 </a:t>
            </a:r>
            <a:r>
              <a:rPr lang="en-GB" dirty="0" err="1"/>
              <a:t>ld</a:t>
            </a:r>
            <a:r>
              <a:rPr lang="en-GB" dirty="0"/>
              <a:t> lag - </a:t>
            </a:r>
            <a:r>
              <a:rPr lang="en-GB" dirty="0">
                <a:solidFill>
                  <a:srgbClr val="FF0000"/>
                </a:solidFill>
              </a:rPr>
              <a:t>BLR is 5ld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31760" y="1556792"/>
            <a:ext cx="8124528" cy="5040560"/>
            <a:chOff x="1794484" y="1556792"/>
            <a:chExt cx="6017876" cy="5040560"/>
          </a:xfrm>
        </p:grpSpPr>
        <p:sp>
          <p:nvSpPr>
            <p:cNvPr id="16" name="TextBox 15"/>
            <p:cNvSpPr txBox="1"/>
            <p:nvPr/>
          </p:nvSpPr>
          <p:spPr>
            <a:xfrm>
              <a:off x="5017128" y="1556792"/>
              <a:ext cx="2795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B0F0"/>
                  </a:solidFill>
                </a:rPr>
                <a:t>Clouds Re-emit Flux as Lines AND CONTINUUM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794484" y="2401573"/>
              <a:ext cx="5447152" cy="4195779"/>
              <a:chOff x="634358" y="3861048"/>
              <a:chExt cx="4032448" cy="310607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34358" y="3861048"/>
                <a:ext cx="4032448" cy="3106075"/>
                <a:chOff x="1131704" y="3933056"/>
                <a:chExt cx="3459857" cy="2665025"/>
              </a:xfrm>
            </p:grpSpPr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1704" y="3933056"/>
                  <a:ext cx="3459857" cy="2665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2051720" y="4293096"/>
                  <a:ext cx="643978" cy="4320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267744" y="4725144"/>
                  <a:ext cx="648072" cy="50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26" name="Straight Arrow Connector 25"/>
              <p:cNvCxnSpPr/>
              <p:nvPr/>
            </p:nvCxnSpPr>
            <p:spPr>
              <a:xfrm flipV="1">
                <a:off x="3020035" y="3861048"/>
                <a:ext cx="759877" cy="972979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prstDash val="lg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884163" y="1946966"/>
              <a:ext cx="20716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rgbClr val="00B0F0"/>
                  </a:solidFill>
                </a:rPr>
                <a:t>UV region illuminates</a:t>
              </a:r>
            </a:p>
            <a:p>
              <a:pPr algn="l"/>
              <a:r>
                <a:rPr lang="en-GB" b="1" dirty="0">
                  <a:solidFill>
                    <a:srgbClr val="00B0F0"/>
                  </a:solidFill>
                </a:rPr>
                <a:t>Outer disc and BLR</a:t>
              </a:r>
              <a:endParaRPr lang="en-GB" sz="24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90341" y="6093296"/>
            <a:ext cx="359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Czerny et al. 2015</a:t>
            </a:r>
          </a:p>
          <a:p>
            <a:pPr algn="r"/>
            <a:r>
              <a:rPr lang="en-GB" dirty="0"/>
              <a:t>Gardner &amp; Done 2017</a:t>
            </a:r>
          </a:p>
        </p:txBody>
      </p:sp>
      <p:sp>
        <p:nvSpPr>
          <p:cNvPr id="17" name="Trapezoid 2">
            <a:extLst>
              <a:ext uri="{FF2B5EF4-FFF2-40B4-BE49-F238E27FC236}">
                <a16:creationId xmlns:a16="http://schemas.microsoft.com/office/drawing/2014/main" id="{FE6F3BA4-3B7E-7E4B-9EF3-44E15EB79B00}"/>
              </a:ext>
            </a:extLst>
          </p:cNvPr>
          <p:cNvSpPr/>
          <p:nvPr/>
        </p:nvSpPr>
        <p:spPr bwMode="auto">
          <a:xfrm rot="16200000" flipH="1">
            <a:off x="3566142" y="3805002"/>
            <a:ext cx="220590" cy="1494996"/>
          </a:xfrm>
          <a:prstGeom prst="trapezoid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61E391-B0AA-7D4F-B92A-44A4A4932CD9}"/>
              </a:ext>
            </a:extLst>
          </p:cNvPr>
          <p:cNvSpPr/>
          <p:nvPr/>
        </p:nvSpPr>
        <p:spPr bwMode="auto">
          <a:xfrm>
            <a:off x="485775" y="3529014"/>
            <a:ext cx="2305939" cy="1585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3B63F6-B425-5844-83DD-D511D2B82C67}"/>
              </a:ext>
            </a:extLst>
          </p:cNvPr>
          <p:cNvSpPr/>
          <p:nvPr/>
        </p:nvSpPr>
        <p:spPr bwMode="auto">
          <a:xfrm flipH="1">
            <a:off x="631761" y="4229099"/>
            <a:ext cx="823899" cy="658610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3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3E9C24-3A25-B643-B5A5-4A70C0F36D0A}"/>
              </a:ext>
            </a:extLst>
          </p:cNvPr>
          <p:cNvSpPr/>
          <p:nvPr/>
        </p:nvSpPr>
        <p:spPr bwMode="auto">
          <a:xfrm flipH="1">
            <a:off x="1422460" y="4297950"/>
            <a:ext cx="1548056" cy="506691"/>
          </a:xfrm>
          <a:prstGeom prst="ellipse">
            <a:avLst/>
          </a:prstGeom>
          <a:gradFill flip="none" rotWithShape="1">
            <a:gsLst>
              <a:gs pos="0">
                <a:srgbClr val="650FA8">
                  <a:alpha val="50000"/>
                </a:srgbClr>
              </a:gs>
              <a:gs pos="100000">
                <a:srgbClr val="006600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76027A-99D4-064B-94F4-5A851B10C2CE}"/>
              </a:ext>
            </a:extLst>
          </p:cNvPr>
          <p:cNvCxnSpPr>
            <a:cxnSpLocks/>
            <a:stCxn id="15" idx="1"/>
          </p:cNvCxnSpPr>
          <p:nvPr/>
        </p:nvCxnSpPr>
        <p:spPr>
          <a:xfrm flipV="1">
            <a:off x="2743808" y="2498845"/>
            <a:ext cx="2646533" cy="187330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278DE9-9B0F-CE43-B608-BAEFDF4070B9}"/>
              </a:ext>
            </a:extLst>
          </p:cNvPr>
          <p:cNvCxnSpPr>
            <a:cxnSpLocks/>
            <a:stCxn id="15" idx="1"/>
          </p:cNvCxnSpPr>
          <p:nvPr/>
        </p:nvCxnSpPr>
        <p:spPr>
          <a:xfrm flipV="1">
            <a:off x="2743808" y="3746105"/>
            <a:ext cx="2183676" cy="62604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3E10931-D972-1844-8011-6E5E46F8FADA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2743808" y="4372153"/>
            <a:ext cx="1212261" cy="7005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5032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156"/>
            <a:ext cx="8980771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Contamination from the BLR?</a:t>
            </a:r>
            <a:br>
              <a:rPr lang="en-GB" dirty="0"/>
            </a:br>
            <a:r>
              <a:rPr lang="en-GB" dirty="0"/>
              <a:t>No response  &lt;500-1500Rg in NGC5548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90183" y="2401573"/>
            <a:ext cx="7354013" cy="4195779"/>
            <a:chOff x="611560" y="3861048"/>
            <a:chExt cx="4032448" cy="3106075"/>
          </a:xfrm>
        </p:grpSpPr>
        <p:grpSp>
          <p:nvGrpSpPr>
            <p:cNvPr id="5" name="Group 4"/>
            <p:cNvGrpSpPr/>
            <p:nvPr/>
          </p:nvGrpSpPr>
          <p:grpSpPr>
            <a:xfrm>
              <a:off x="611560" y="3861048"/>
              <a:ext cx="4032448" cy="3106075"/>
              <a:chOff x="1112143" y="3933056"/>
              <a:chExt cx="3459857" cy="2665025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143" y="3933056"/>
                <a:ext cx="3459857" cy="2665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051720" y="4293096"/>
                <a:ext cx="643978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267744" y="4725144"/>
                <a:ext cx="648072" cy="504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3020035" y="3861048"/>
              <a:ext cx="759877" cy="972979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390341" y="6093296"/>
            <a:ext cx="359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Czerny et al. 2015</a:t>
            </a:r>
          </a:p>
          <a:p>
            <a:pPr algn="r"/>
            <a:r>
              <a:rPr lang="en-GB" dirty="0"/>
              <a:t>Gardner &amp; Done 2017</a:t>
            </a:r>
          </a:p>
        </p:txBody>
      </p:sp>
      <p:sp>
        <p:nvSpPr>
          <p:cNvPr id="17" name="Trapezoid 2">
            <a:extLst>
              <a:ext uri="{FF2B5EF4-FFF2-40B4-BE49-F238E27FC236}">
                <a16:creationId xmlns:a16="http://schemas.microsoft.com/office/drawing/2014/main" id="{FE6F3BA4-3B7E-7E4B-9EF3-44E15EB79B00}"/>
              </a:ext>
            </a:extLst>
          </p:cNvPr>
          <p:cNvSpPr/>
          <p:nvPr/>
        </p:nvSpPr>
        <p:spPr bwMode="auto">
          <a:xfrm rot="16200000" flipH="1">
            <a:off x="3448152" y="3753560"/>
            <a:ext cx="403509" cy="1548055"/>
          </a:xfrm>
          <a:prstGeom prst="trapezoid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61E391-B0AA-7D4F-B92A-44A4A4932CD9}"/>
              </a:ext>
            </a:extLst>
          </p:cNvPr>
          <p:cNvSpPr/>
          <p:nvPr/>
        </p:nvSpPr>
        <p:spPr bwMode="auto">
          <a:xfrm>
            <a:off x="485775" y="3529014"/>
            <a:ext cx="2390103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3B63F6-B425-5844-83DD-D511D2B82C67}"/>
              </a:ext>
            </a:extLst>
          </p:cNvPr>
          <p:cNvSpPr/>
          <p:nvPr/>
        </p:nvSpPr>
        <p:spPr bwMode="auto">
          <a:xfrm flipH="1">
            <a:off x="631761" y="4229099"/>
            <a:ext cx="823899" cy="658610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3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3E9C24-3A25-B643-B5A5-4A70C0F36D0A}"/>
              </a:ext>
            </a:extLst>
          </p:cNvPr>
          <p:cNvSpPr/>
          <p:nvPr/>
        </p:nvSpPr>
        <p:spPr bwMode="auto">
          <a:xfrm flipH="1">
            <a:off x="1422460" y="4297950"/>
            <a:ext cx="1548056" cy="506691"/>
          </a:xfrm>
          <a:prstGeom prst="ellipse">
            <a:avLst/>
          </a:prstGeom>
          <a:gradFill flip="none" rotWithShape="1">
            <a:gsLst>
              <a:gs pos="0">
                <a:srgbClr val="650FA8">
                  <a:alpha val="50000"/>
                </a:srgbClr>
              </a:gs>
              <a:gs pos="100000">
                <a:srgbClr val="006600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76027A-99D4-064B-94F4-5A851B10C2CE}"/>
              </a:ext>
            </a:extLst>
          </p:cNvPr>
          <p:cNvCxnSpPr>
            <a:cxnSpLocks/>
          </p:cNvCxnSpPr>
          <p:nvPr/>
        </p:nvCxnSpPr>
        <p:spPr>
          <a:xfrm flipV="1">
            <a:off x="2587278" y="2498845"/>
            <a:ext cx="2803063" cy="200061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278DE9-9B0F-CE43-B608-BAEFDF4070B9}"/>
              </a:ext>
            </a:extLst>
          </p:cNvPr>
          <p:cNvCxnSpPr>
            <a:cxnSpLocks/>
          </p:cNvCxnSpPr>
          <p:nvPr/>
        </p:nvCxnSpPr>
        <p:spPr>
          <a:xfrm flipV="1">
            <a:off x="2587278" y="3746105"/>
            <a:ext cx="2340206" cy="75335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F8926A6-9C5B-8A4B-B5D0-D8D5B482FE6F}"/>
              </a:ext>
            </a:extLst>
          </p:cNvPr>
          <p:cNvSpPr txBox="1"/>
          <p:nvPr/>
        </p:nvSpPr>
        <p:spPr>
          <a:xfrm>
            <a:off x="2102898" y="1946966"/>
            <a:ext cx="279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00B0F0"/>
                </a:solidFill>
              </a:rPr>
              <a:t>UV region illuminates</a:t>
            </a:r>
          </a:p>
          <a:p>
            <a:pPr algn="l"/>
            <a:r>
              <a:rPr lang="en-GB" b="1" dirty="0">
                <a:solidFill>
                  <a:srgbClr val="00B0F0"/>
                </a:solidFill>
              </a:rPr>
              <a:t>BLR</a:t>
            </a:r>
            <a:endParaRPr lang="en-GB" sz="2400" b="1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1DBD3-7E07-9146-B173-A45C52FD71DA}"/>
              </a:ext>
            </a:extLst>
          </p:cNvPr>
          <p:cNvSpPr txBox="1"/>
          <p:nvPr/>
        </p:nvSpPr>
        <p:spPr>
          <a:xfrm>
            <a:off x="4982541" y="1556792"/>
            <a:ext cx="3773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Clouds Re-emit Flux as Lines AND CONTINUUM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E92185-0A0B-EE42-B5D9-F0978D663AC8}"/>
              </a:ext>
            </a:extLst>
          </p:cNvPr>
          <p:cNvSpPr/>
          <p:nvPr/>
        </p:nvSpPr>
        <p:spPr bwMode="auto">
          <a:xfrm>
            <a:off x="4211902" y="3958904"/>
            <a:ext cx="266400" cy="266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058340-3B38-CF47-8A6C-942E0F1EEE8A}"/>
              </a:ext>
            </a:extLst>
          </p:cNvPr>
          <p:cNvSpPr/>
          <p:nvPr/>
        </p:nvSpPr>
        <p:spPr bwMode="auto">
          <a:xfrm>
            <a:off x="3623928" y="4225304"/>
            <a:ext cx="266400" cy="266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94AB630-B2E9-814C-A7C8-7FC469534737}"/>
              </a:ext>
            </a:extLst>
          </p:cNvPr>
          <p:cNvSpPr/>
          <p:nvPr/>
        </p:nvSpPr>
        <p:spPr bwMode="auto">
          <a:xfrm>
            <a:off x="3945502" y="4207314"/>
            <a:ext cx="266400" cy="266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E0975FE-A5C7-284D-9521-31F977109C7E}"/>
              </a:ext>
            </a:extLst>
          </p:cNvPr>
          <p:cNvSpPr/>
          <p:nvPr/>
        </p:nvSpPr>
        <p:spPr bwMode="auto">
          <a:xfrm>
            <a:off x="4378234" y="4442205"/>
            <a:ext cx="266400" cy="266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D4F2154-C64A-0A44-94AE-A404B94CDE20}"/>
              </a:ext>
            </a:extLst>
          </p:cNvPr>
          <p:cNvSpPr/>
          <p:nvPr/>
        </p:nvSpPr>
        <p:spPr bwMode="auto">
          <a:xfrm>
            <a:off x="4008609" y="4627573"/>
            <a:ext cx="266400" cy="266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46870A0-7364-EF40-AE35-B6DADCC14942}"/>
              </a:ext>
            </a:extLst>
          </p:cNvPr>
          <p:cNvSpPr/>
          <p:nvPr/>
        </p:nvSpPr>
        <p:spPr bwMode="auto">
          <a:xfrm>
            <a:off x="4343275" y="4760773"/>
            <a:ext cx="266400" cy="2664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4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7" name="Rectangle 69"/>
          <p:cNvSpPr>
            <a:spLocks noChangeArrowheads="1"/>
          </p:cNvSpPr>
          <p:nvPr/>
        </p:nvSpPr>
        <p:spPr bwMode="auto">
          <a:xfrm>
            <a:off x="485775" y="12065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Conclusions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1743" y="1253165"/>
            <a:ext cx="8592232" cy="49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Black hole flows depend on mass, L/</a:t>
            </a:r>
            <a:r>
              <a:rPr lang="en-GB" sz="2800" dirty="0" err="1">
                <a:solidFill>
                  <a:srgbClr val="006600"/>
                </a:solidFill>
              </a:rPr>
              <a:t>Ledd</a:t>
            </a:r>
            <a:r>
              <a:rPr lang="en-GB" sz="2800" dirty="0">
                <a:solidFill>
                  <a:srgbClr val="006600"/>
                </a:solidFill>
              </a:rPr>
              <a:t> and spin. 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BHB transition : Disc to ADAF around 0.01Ledd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AGN: </a:t>
            </a:r>
            <a:r>
              <a:rPr lang="en-GB" sz="2800" dirty="0">
                <a:solidFill>
                  <a:srgbClr val="FF0000"/>
                </a:solidFill>
              </a:rPr>
              <a:t>Use optical spectra to get M and </a:t>
            </a:r>
            <a:r>
              <a:rPr lang="en-GB" sz="2800" dirty="0">
                <a:solidFill>
                  <a:srgbClr val="FF0000"/>
                </a:solidFill>
                <a:latin typeface="Edwardian Script ITC" panose="030303020407070D0804" pitchFamily="66" charset="77"/>
                <a:cs typeface="Apple Chancery" panose="03020702040506060504" pitchFamily="66" charset="-79"/>
              </a:rPr>
              <a:t>M</a:t>
            </a:r>
            <a:endParaRPr lang="en-GB" sz="2800" dirty="0">
              <a:solidFill>
                <a:srgbClr val="006600"/>
              </a:solidFill>
            </a:endParaRP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AGN transition CLQ: UV collapses at around 0.01LEdd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Systematic shape change of SED with L/</a:t>
            </a:r>
            <a:r>
              <a:rPr lang="en-GB" sz="2800" dirty="0" err="1">
                <a:solidFill>
                  <a:srgbClr val="006600"/>
                </a:solidFill>
              </a:rPr>
              <a:t>Ledd</a:t>
            </a:r>
            <a:r>
              <a:rPr lang="en-GB" sz="2800" dirty="0">
                <a:solidFill>
                  <a:srgbClr val="006600"/>
                </a:solidFill>
              </a:rPr>
              <a:t> controls maximum opt/UV variability from hard X-rays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SHOW THE SED!!! 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NGC5548 clearly see LARGE FRACTION of UV/opt from BLR scales NOT from accretion flow </a:t>
            </a:r>
          </a:p>
          <a:p>
            <a:pPr marL="342900" indent="-342900" algn="l">
              <a:spcBef>
                <a:spcPct val="20000"/>
              </a:spcBef>
              <a:buFont typeface="Arial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models are MISSING an important variable component!</a:t>
            </a:r>
          </a:p>
          <a:p>
            <a:pPr algn="l">
              <a:spcBef>
                <a:spcPct val="20000"/>
              </a:spcBef>
            </a:pPr>
            <a:endParaRPr lang="en-GB" sz="2800" dirty="0">
              <a:solidFill>
                <a:srgbClr val="0066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85D7B7-FAC9-5E40-A868-79B01F33B36B}"/>
              </a:ext>
            </a:extLst>
          </p:cNvPr>
          <p:cNvSpPr/>
          <p:nvPr/>
        </p:nvSpPr>
        <p:spPr bwMode="auto">
          <a:xfrm flipH="1">
            <a:off x="6685156" y="2286000"/>
            <a:ext cx="139700" cy="11016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73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748463" y="6419851"/>
            <a:ext cx="228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600" dirty="0" err="1">
                <a:solidFill>
                  <a:srgbClr val="008000"/>
                </a:solidFill>
              </a:rPr>
              <a:t>Gierlinski</a:t>
            </a:r>
            <a:r>
              <a:rPr lang="en-GB" sz="1600" dirty="0">
                <a:solidFill>
                  <a:srgbClr val="008000"/>
                </a:solidFill>
              </a:rPr>
              <a:t> et al 1999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95251" y="381002"/>
            <a:ext cx="90344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3D00"/>
                </a:solidFill>
              </a:rPr>
              <a:t>Two types of spectra in stellar BH</a:t>
            </a:r>
          </a:p>
          <a:p>
            <a:endParaRPr lang="en-GB" sz="4400" b="1" dirty="0">
              <a:solidFill>
                <a:srgbClr val="008000"/>
              </a:solidFill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605588" y="2071688"/>
            <a:ext cx="795337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6591300" y="2114550"/>
            <a:ext cx="762000" cy="176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5341938" y="2917825"/>
            <a:ext cx="477837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1524002"/>
            <a:ext cx="8566645" cy="457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75"/>
          <p:cNvSpPr>
            <a:spLocks noChangeAspect="1" noChangeArrowheads="1"/>
          </p:cNvSpPr>
          <p:nvPr/>
        </p:nvSpPr>
        <p:spPr bwMode="auto">
          <a:xfrm>
            <a:off x="5783848" y="4321260"/>
            <a:ext cx="400559" cy="21151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22938" y="3793619"/>
            <a:ext cx="3738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accent2"/>
                </a:solidFill>
              </a:rPr>
              <a:t>Comptonised</a:t>
            </a:r>
            <a:r>
              <a:rPr lang="en-GB" dirty="0">
                <a:solidFill>
                  <a:schemeClr val="accent2"/>
                </a:solidFill>
              </a:rPr>
              <a:t> spectrum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8855" y="1829098"/>
            <a:ext cx="3294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Disk dominated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5304" y="4352071"/>
            <a:ext cx="1986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Cyg</a:t>
            </a:r>
            <a:r>
              <a:rPr lang="en-US" dirty="0"/>
              <a:t> X-1</a:t>
            </a:r>
          </a:p>
        </p:txBody>
      </p:sp>
    </p:spTree>
    <p:extLst>
      <p:ext uri="{BB962C8B-B14F-4D97-AF65-F5344CB8AC3E}">
        <p14:creationId xmlns:p14="http://schemas.microsoft.com/office/powerpoint/2010/main" val="76861273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8000"/>
                </a:solidFill>
              </a:rPr>
              <a:t>Compton dominated low/hard</a:t>
            </a:r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1924" y="895295"/>
            <a:ext cx="4487864" cy="4189412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GB" sz="2800" baseline="-25000" dirty="0">
              <a:solidFill>
                <a:srgbClr val="008000"/>
              </a:solidFill>
            </a:endParaRPr>
          </a:p>
          <a:p>
            <a:r>
              <a:rPr lang="en-GB" sz="2400" dirty="0">
                <a:solidFill>
                  <a:srgbClr val="008000"/>
                </a:solidFill>
              </a:rPr>
              <a:t>Hard spectra can’t have disc underneath isotropic </a:t>
            </a:r>
            <a:r>
              <a:rPr lang="en-GB" sz="2400" dirty="0" err="1">
                <a:solidFill>
                  <a:srgbClr val="008000"/>
                </a:solidFill>
              </a:rPr>
              <a:t>X_ray</a:t>
            </a:r>
            <a:r>
              <a:rPr lang="en-GB" sz="2400" dirty="0">
                <a:solidFill>
                  <a:srgbClr val="008000"/>
                </a:solidFill>
              </a:rPr>
              <a:t>  emission </a:t>
            </a:r>
          </a:p>
          <a:p>
            <a:r>
              <a:rPr lang="en-GB" sz="2400" dirty="0">
                <a:solidFill>
                  <a:srgbClr val="008000"/>
                </a:solidFill>
              </a:rPr>
              <a:t>Reprocessing </a:t>
            </a:r>
            <a:r>
              <a:rPr lang="en-GB" sz="2400" dirty="0">
                <a:solidFill>
                  <a:srgbClr val="008000"/>
                </a:solidFill>
                <a:latin typeface="Symbol" pitchFamily="2" charset="2"/>
              </a:rPr>
              <a:t>G</a:t>
            </a:r>
            <a:r>
              <a:rPr lang="en-GB" sz="2400" dirty="0">
                <a:solidFill>
                  <a:srgbClr val="008000"/>
                </a:solidFill>
              </a:rPr>
              <a:t>&gt;1.95</a:t>
            </a: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4975225" y="1833507"/>
            <a:ext cx="3832225" cy="325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4965700" y="1649357"/>
            <a:ext cx="3844925" cy="27860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4978400" y="4410020"/>
            <a:ext cx="3803650" cy="6969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649788" y="3997270"/>
            <a:ext cx="2119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</a:rPr>
              <a:t>thermal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2" name="Freeform 9"/>
          <p:cNvSpPr>
            <a:spLocks/>
          </p:cNvSpPr>
          <p:nvPr/>
        </p:nvSpPr>
        <p:spPr bwMode="auto">
          <a:xfrm rot="20057459">
            <a:off x="6913563" y="3781370"/>
            <a:ext cx="1387475" cy="252412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33" name="Freeform 10"/>
          <p:cNvSpPr>
            <a:spLocks/>
          </p:cNvSpPr>
          <p:nvPr/>
        </p:nvSpPr>
        <p:spPr bwMode="auto">
          <a:xfrm rot="1261175" flipH="1">
            <a:off x="5414963" y="3854395"/>
            <a:ext cx="1387475" cy="252412"/>
          </a:xfrm>
          <a:custGeom>
            <a:avLst/>
            <a:gdLst>
              <a:gd name="T0" fmla="*/ 0 w 1125"/>
              <a:gd name="T1" fmla="*/ 146 h 179"/>
              <a:gd name="T2" fmla="*/ 74 w 1125"/>
              <a:gd name="T3" fmla="*/ 0 h 179"/>
              <a:gd name="T4" fmla="*/ 165 w 1125"/>
              <a:gd name="T5" fmla="*/ 146 h 179"/>
              <a:gd name="T6" fmla="*/ 256 w 1125"/>
              <a:gd name="T7" fmla="*/ 18 h 179"/>
              <a:gd name="T8" fmla="*/ 330 w 1125"/>
              <a:gd name="T9" fmla="*/ 155 h 179"/>
              <a:gd name="T10" fmla="*/ 421 w 1125"/>
              <a:gd name="T11" fmla="*/ 27 h 179"/>
              <a:gd name="T12" fmla="*/ 540 w 1125"/>
              <a:gd name="T13" fmla="*/ 173 h 179"/>
              <a:gd name="T14" fmla="*/ 604 w 1125"/>
              <a:gd name="T15" fmla="*/ 36 h 179"/>
              <a:gd name="T16" fmla="*/ 704 w 1125"/>
              <a:gd name="T17" fmla="*/ 173 h 179"/>
              <a:gd name="T18" fmla="*/ 814 w 1125"/>
              <a:gd name="T19" fmla="*/ 64 h 179"/>
              <a:gd name="T20" fmla="*/ 924 w 1125"/>
              <a:gd name="T21" fmla="*/ 164 h 179"/>
              <a:gd name="T22" fmla="*/ 1125 w 1125"/>
              <a:gd name="T23" fmla="*/ 155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5" h="179">
                <a:moveTo>
                  <a:pt x="0" y="146"/>
                </a:moveTo>
                <a:cubicBezTo>
                  <a:pt x="23" y="73"/>
                  <a:pt x="47" y="0"/>
                  <a:pt x="74" y="0"/>
                </a:cubicBezTo>
                <a:cubicBezTo>
                  <a:pt x="101" y="0"/>
                  <a:pt x="135" y="143"/>
                  <a:pt x="165" y="146"/>
                </a:cubicBezTo>
                <a:cubicBezTo>
                  <a:pt x="195" y="149"/>
                  <a:pt x="229" y="17"/>
                  <a:pt x="256" y="18"/>
                </a:cubicBezTo>
                <a:cubicBezTo>
                  <a:pt x="283" y="19"/>
                  <a:pt x="303" y="154"/>
                  <a:pt x="330" y="155"/>
                </a:cubicBezTo>
                <a:cubicBezTo>
                  <a:pt x="357" y="156"/>
                  <a:pt x="386" y="24"/>
                  <a:pt x="421" y="27"/>
                </a:cubicBezTo>
                <a:cubicBezTo>
                  <a:pt x="456" y="30"/>
                  <a:pt x="510" y="172"/>
                  <a:pt x="540" y="173"/>
                </a:cubicBezTo>
                <a:cubicBezTo>
                  <a:pt x="570" y="174"/>
                  <a:pt x="577" y="36"/>
                  <a:pt x="604" y="36"/>
                </a:cubicBezTo>
                <a:cubicBezTo>
                  <a:pt x="631" y="36"/>
                  <a:pt x="669" y="168"/>
                  <a:pt x="704" y="173"/>
                </a:cubicBezTo>
                <a:cubicBezTo>
                  <a:pt x="739" y="178"/>
                  <a:pt x="777" y="66"/>
                  <a:pt x="814" y="64"/>
                </a:cubicBezTo>
                <a:cubicBezTo>
                  <a:pt x="851" y="62"/>
                  <a:pt x="872" y="149"/>
                  <a:pt x="924" y="164"/>
                </a:cubicBezTo>
                <a:cubicBezTo>
                  <a:pt x="976" y="179"/>
                  <a:pt x="1083" y="157"/>
                  <a:pt x="1125" y="15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GB"/>
          </a:p>
        </p:txBody>
      </p:sp>
      <p:grpSp>
        <p:nvGrpSpPr>
          <p:cNvPr id="34" name="Group 11"/>
          <p:cNvGrpSpPr>
            <a:grpSpLocks/>
          </p:cNvGrpSpPr>
          <p:nvPr/>
        </p:nvGrpSpPr>
        <p:grpSpPr bwMode="auto">
          <a:xfrm>
            <a:off x="5984875" y="2387545"/>
            <a:ext cx="1639888" cy="1430337"/>
            <a:chOff x="3654" y="2368"/>
            <a:chExt cx="1454" cy="1285"/>
          </a:xfrm>
        </p:grpSpPr>
        <p:sp>
          <p:nvSpPr>
            <p:cNvPr id="35" name="Freeform 12"/>
            <p:cNvSpPr>
              <a:spLocks/>
            </p:cNvSpPr>
            <p:nvPr/>
          </p:nvSpPr>
          <p:spPr bwMode="auto">
            <a:xfrm rot="-5684717">
              <a:off x="4074" y="2591"/>
              <a:ext cx="609" cy="163"/>
            </a:xfrm>
            <a:custGeom>
              <a:avLst/>
              <a:gdLst>
                <a:gd name="T0" fmla="*/ 0 w 1125"/>
                <a:gd name="T1" fmla="*/ 146 h 179"/>
                <a:gd name="T2" fmla="*/ 74 w 1125"/>
                <a:gd name="T3" fmla="*/ 0 h 179"/>
                <a:gd name="T4" fmla="*/ 165 w 1125"/>
                <a:gd name="T5" fmla="*/ 146 h 179"/>
                <a:gd name="T6" fmla="*/ 256 w 1125"/>
                <a:gd name="T7" fmla="*/ 18 h 179"/>
                <a:gd name="T8" fmla="*/ 330 w 1125"/>
                <a:gd name="T9" fmla="*/ 155 h 179"/>
                <a:gd name="T10" fmla="*/ 421 w 1125"/>
                <a:gd name="T11" fmla="*/ 27 h 179"/>
                <a:gd name="T12" fmla="*/ 540 w 1125"/>
                <a:gd name="T13" fmla="*/ 173 h 179"/>
                <a:gd name="T14" fmla="*/ 604 w 1125"/>
                <a:gd name="T15" fmla="*/ 36 h 179"/>
                <a:gd name="T16" fmla="*/ 704 w 1125"/>
                <a:gd name="T17" fmla="*/ 173 h 179"/>
                <a:gd name="T18" fmla="*/ 814 w 1125"/>
                <a:gd name="T19" fmla="*/ 64 h 179"/>
                <a:gd name="T20" fmla="*/ 924 w 1125"/>
                <a:gd name="T21" fmla="*/ 164 h 179"/>
                <a:gd name="T22" fmla="*/ 1125 w 1125"/>
                <a:gd name="T23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5" h="179">
                  <a:moveTo>
                    <a:pt x="0" y="146"/>
                  </a:moveTo>
                  <a:cubicBezTo>
                    <a:pt x="23" y="73"/>
                    <a:pt x="47" y="0"/>
                    <a:pt x="74" y="0"/>
                  </a:cubicBezTo>
                  <a:cubicBezTo>
                    <a:pt x="101" y="0"/>
                    <a:pt x="135" y="143"/>
                    <a:pt x="165" y="146"/>
                  </a:cubicBezTo>
                  <a:cubicBezTo>
                    <a:pt x="195" y="149"/>
                    <a:pt x="229" y="17"/>
                    <a:pt x="256" y="18"/>
                  </a:cubicBezTo>
                  <a:cubicBezTo>
                    <a:pt x="283" y="19"/>
                    <a:pt x="303" y="154"/>
                    <a:pt x="330" y="155"/>
                  </a:cubicBezTo>
                  <a:cubicBezTo>
                    <a:pt x="357" y="156"/>
                    <a:pt x="386" y="24"/>
                    <a:pt x="421" y="27"/>
                  </a:cubicBezTo>
                  <a:cubicBezTo>
                    <a:pt x="456" y="30"/>
                    <a:pt x="510" y="172"/>
                    <a:pt x="540" y="173"/>
                  </a:cubicBezTo>
                  <a:cubicBezTo>
                    <a:pt x="570" y="174"/>
                    <a:pt x="577" y="36"/>
                    <a:pt x="604" y="36"/>
                  </a:cubicBezTo>
                  <a:cubicBezTo>
                    <a:pt x="631" y="36"/>
                    <a:pt x="669" y="168"/>
                    <a:pt x="704" y="173"/>
                  </a:cubicBezTo>
                  <a:cubicBezTo>
                    <a:pt x="739" y="178"/>
                    <a:pt x="777" y="66"/>
                    <a:pt x="814" y="64"/>
                  </a:cubicBezTo>
                  <a:cubicBezTo>
                    <a:pt x="851" y="62"/>
                    <a:pt x="872" y="149"/>
                    <a:pt x="924" y="164"/>
                  </a:cubicBezTo>
                  <a:cubicBezTo>
                    <a:pt x="976" y="179"/>
                    <a:pt x="1083" y="157"/>
                    <a:pt x="1125" y="155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 rot="5684717" flipV="1">
              <a:off x="4075" y="3267"/>
              <a:ext cx="609" cy="163"/>
            </a:xfrm>
            <a:custGeom>
              <a:avLst/>
              <a:gdLst>
                <a:gd name="T0" fmla="*/ 0 w 1125"/>
                <a:gd name="T1" fmla="*/ 146 h 179"/>
                <a:gd name="T2" fmla="*/ 74 w 1125"/>
                <a:gd name="T3" fmla="*/ 0 h 179"/>
                <a:gd name="T4" fmla="*/ 165 w 1125"/>
                <a:gd name="T5" fmla="*/ 146 h 179"/>
                <a:gd name="T6" fmla="*/ 256 w 1125"/>
                <a:gd name="T7" fmla="*/ 18 h 179"/>
                <a:gd name="T8" fmla="*/ 330 w 1125"/>
                <a:gd name="T9" fmla="*/ 155 h 179"/>
                <a:gd name="T10" fmla="*/ 421 w 1125"/>
                <a:gd name="T11" fmla="*/ 27 h 179"/>
                <a:gd name="T12" fmla="*/ 540 w 1125"/>
                <a:gd name="T13" fmla="*/ 173 h 179"/>
                <a:gd name="T14" fmla="*/ 604 w 1125"/>
                <a:gd name="T15" fmla="*/ 36 h 179"/>
                <a:gd name="T16" fmla="*/ 704 w 1125"/>
                <a:gd name="T17" fmla="*/ 173 h 179"/>
                <a:gd name="T18" fmla="*/ 814 w 1125"/>
                <a:gd name="T19" fmla="*/ 64 h 179"/>
                <a:gd name="T20" fmla="*/ 924 w 1125"/>
                <a:gd name="T21" fmla="*/ 164 h 179"/>
                <a:gd name="T22" fmla="*/ 1125 w 1125"/>
                <a:gd name="T23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5" h="179">
                  <a:moveTo>
                    <a:pt x="0" y="146"/>
                  </a:moveTo>
                  <a:cubicBezTo>
                    <a:pt x="23" y="73"/>
                    <a:pt x="47" y="0"/>
                    <a:pt x="74" y="0"/>
                  </a:cubicBezTo>
                  <a:cubicBezTo>
                    <a:pt x="101" y="0"/>
                    <a:pt x="135" y="143"/>
                    <a:pt x="165" y="146"/>
                  </a:cubicBezTo>
                  <a:cubicBezTo>
                    <a:pt x="195" y="149"/>
                    <a:pt x="229" y="17"/>
                    <a:pt x="256" y="18"/>
                  </a:cubicBezTo>
                  <a:cubicBezTo>
                    <a:pt x="283" y="19"/>
                    <a:pt x="303" y="154"/>
                    <a:pt x="330" y="155"/>
                  </a:cubicBezTo>
                  <a:cubicBezTo>
                    <a:pt x="357" y="156"/>
                    <a:pt x="386" y="24"/>
                    <a:pt x="421" y="27"/>
                  </a:cubicBezTo>
                  <a:cubicBezTo>
                    <a:pt x="456" y="30"/>
                    <a:pt x="510" y="172"/>
                    <a:pt x="540" y="173"/>
                  </a:cubicBezTo>
                  <a:cubicBezTo>
                    <a:pt x="570" y="174"/>
                    <a:pt x="577" y="36"/>
                    <a:pt x="604" y="36"/>
                  </a:cubicBezTo>
                  <a:cubicBezTo>
                    <a:pt x="631" y="36"/>
                    <a:pt x="669" y="168"/>
                    <a:pt x="704" y="173"/>
                  </a:cubicBezTo>
                  <a:cubicBezTo>
                    <a:pt x="739" y="178"/>
                    <a:pt x="777" y="66"/>
                    <a:pt x="814" y="64"/>
                  </a:cubicBezTo>
                  <a:cubicBezTo>
                    <a:pt x="851" y="62"/>
                    <a:pt x="872" y="149"/>
                    <a:pt x="924" y="164"/>
                  </a:cubicBezTo>
                  <a:cubicBezTo>
                    <a:pt x="976" y="179"/>
                    <a:pt x="1083" y="157"/>
                    <a:pt x="1125" y="155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37" name="Freeform 14"/>
            <p:cNvSpPr>
              <a:spLocks/>
            </p:cNvSpPr>
            <p:nvPr/>
          </p:nvSpPr>
          <p:spPr bwMode="auto">
            <a:xfrm rot="-284717">
              <a:off x="4499" y="2908"/>
              <a:ext cx="609" cy="163"/>
            </a:xfrm>
            <a:custGeom>
              <a:avLst/>
              <a:gdLst>
                <a:gd name="T0" fmla="*/ 0 w 1125"/>
                <a:gd name="T1" fmla="*/ 146 h 179"/>
                <a:gd name="T2" fmla="*/ 74 w 1125"/>
                <a:gd name="T3" fmla="*/ 0 h 179"/>
                <a:gd name="T4" fmla="*/ 165 w 1125"/>
                <a:gd name="T5" fmla="*/ 146 h 179"/>
                <a:gd name="T6" fmla="*/ 256 w 1125"/>
                <a:gd name="T7" fmla="*/ 18 h 179"/>
                <a:gd name="T8" fmla="*/ 330 w 1125"/>
                <a:gd name="T9" fmla="*/ 155 h 179"/>
                <a:gd name="T10" fmla="*/ 421 w 1125"/>
                <a:gd name="T11" fmla="*/ 27 h 179"/>
                <a:gd name="T12" fmla="*/ 540 w 1125"/>
                <a:gd name="T13" fmla="*/ 173 h 179"/>
                <a:gd name="T14" fmla="*/ 604 w 1125"/>
                <a:gd name="T15" fmla="*/ 36 h 179"/>
                <a:gd name="T16" fmla="*/ 704 w 1125"/>
                <a:gd name="T17" fmla="*/ 173 h 179"/>
                <a:gd name="T18" fmla="*/ 814 w 1125"/>
                <a:gd name="T19" fmla="*/ 64 h 179"/>
                <a:gd name="T20" fmla="*/ 924 w 1125"/>
                <a:gd name="T21" fmla="*/ 164 h 179"/>
                <a:gd name="T22" fmla="*/ 1125 w 1125"/>
                <a:gd name="T23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5" h="179">
                  <a:moveTo>
                    <a:pt x="0" y="146"/>
                  </a:moveTo>
                  <a:cubicBezTo>
                    <a:pt x="23" y="73"/>
                    <a:pt x="47" y="0"/>
                    <a:pt x="74" y="0"/>
                  </a:cubicBezTo>
                  <a:cubicBezTo>
                    <a:pt x="101" y="0"/>
                    <a:pt x="135" y="143"/>
                    <a:pt x="165" y="146"/>
                  </a:cubicBezTo>
                  <a:cubicBezTo>
                    <a:pt x="195" y="149"/>
                    <a:pt x="229" y="17"/>
                    <a:pt x="256" y="18"/>
                  </a:cubicBezTo>
                  <a:cubicBezTo>
                    <a:pt x="283" y="19"/>
                    <a:pt x="303" y="154"/>
                    <a:pt x="330" y="155"/>
                  </a:cubicBezTo>
                  <a:cubicBezTo>
                    <a:pt x="357" y="156"/>
                    <a:pt x="386" y="24"/>
                    <a:pt x="421" y="27"/>
                  </a:cubicBezTo>
                  <a:cubicBezTo>
                    <a:pt x="456" y="30"/>
                    <a:pt x="510" y="172"/>
                    <a:pt x="540" y="173"/>
                  </a:cubicBezTo>
                  <a:cubicBezTo>
                    <a:pt x="570" y="174"/>
                    <a:pt x="577" y="36"/>
                    <a:pt x="604" y="36"/>
                  </a:cubicBezTo>
                  <a:cubicBezTo>
                    <a:pt x="631" y="36"/>
                    <a:pt x="669" y="168"/>
                    <a:pt x="704" y="173"/>
                  </a:cubicBezTo>
                  <a:cubicBezTo>
                    <a:pt x="739" y="178"/>
                    <a:pt x="777" y="66"/>
                    <a:pt x="814" y="64"/>
                  </a:cubicBezTo>
                  <a:cubicBezTo>
                    <a:pt x="851" y="62"/>
                    <a:pt x="872" y="149"/>
                    <a:pt x="924" y="164"/>
                  </a:cubicBezTo>
                  <a:cubicBezTo>
                    <a:pt x="976" y="179"/>
                    <a:pt x="1083" y="157"/>
                    <a:pt x="1125" y="155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 rot="-11084717">
              <a:off x="3654" y="2972"/>
              <a:ext cx="609" cy="163"/>
            </a:xfrm>
            <a:custGeom>
              <a:avLst/>
              <a:gdLst>
                <a:gd name="T0" fmla="*/ 0 w 1125"/>
                <a:gd name="T1" fmla="*/ 146 h 179"/>
                <a:gd name="T2" fmla="*/ 74 w 1125"/>
                <a:gd name="T3" fmla="*/ 0 h 179"/>
                <a:gd name="T4" fmla="*/ 165 w 1125"/>
                <a:gd name="T5" fmla="*/ 146 h 179"/>
                <a:gd name="T6" fmla="*/ 256 w 1125"/>
                <a:gd name="T7" fmla="*/ 18 h 179"/>
                <a:gd name="T8" fmla="*/ 330 w 1125"/>
                <a:gd name="T9" fmla="*/ 155 h 179"/>
                <a:gd name="T10" fmla="*/ 421 w 1125"/>
                <a:gd name="T11" fmla="*/ 27 h 179"/>
                <a:gd name="T12" fmla="*/ 540 w 1125"/>
                <a:gd name="T13" fmla="*/ 173 h 179"/>
                <a:gd name="T14" fmla="*/ 604 w 1125"/>
                <a:gd name="T15" fmla="*/ 36 h 179"/>
                <a:gd name="T16" fmla="*/ 704 w 1125"/>
                <a:gd name="T17" fmla="*/ 173 h 179"/>
                <a:gd name="T18" fmla="*/ 814 w 1125"/>
                <a:gd name="T19" fmla="*/ 64 h 179"/>
                <a:gd name="T20" fmla="*/ 924 w 1125"/>
                <a:gd name="T21" fmla="*/ 164 h 179"/>
                <a:gd name="T22" fmla="*/ 1125 w 1125"/>
                <a:gd name="T23" fmla="*/ 15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5" h="179">
                  <a:moveTo>
                    <a:pt x="0" y="146"/>
                  </a:moveTo>
                  <a:cubicBezTo>
                    <a:pt x="23" y="73"/>
                    <a:pt x="47" y="0"/>
                    <a:pt x="74" y="0"/>
                  </a:cubicBezTo>
                  <a:cubicBezTo>
                    <a:pt x="101" y="0"/>
                    <a:pt x="135" y="143"/>
                    <a:pt x="165" y="146"/>
                  </a:cubicBezTo>
                  <a:cubicBezTo>
                    <a:pt x="195" y="149"/>
                    <a:pt x="229" y="17"/>
                    <a:pt x="256" y="18"/>
                  </a:cubicBezTo>
                  <a:cubicBezTo>
                    <a:pt x="283" y="19"/>
                    <a:pt x="303" y="154"/>
                    <a:pt x="330" y="155"/>
                  </a:cubicBezTo>
                  <a:cubicBezTo>
                    <a:pt x="357" y="156"/>
                    <a:pt x="386" y="24"/>
                    <a:pt x="421" y="27"/>
                  </a:cubicBezTo>
                  <a:cubicBezTo>
                    <a:pt x="456" y="30"/>
                    <a:pt x="510" y="172"/>
                    <a:pt x="540" y="173"/>
                  </a:cubicBezTo>
                  <a:cubicBezTo>
                    <a:pt x="570" y="174"/>
                    <a:pt x="577" y="36"/>
                    <a:pt x="604" y="36"/>
                  </a:cubicBezTo>
                  <a:cubicBezTo>
                    <a:pt x="631" y="36"/>
                    <a:pt x="669" y="168"/>
                    <a:pt x="704" y="173"/>
                  </a:cubicBezTo>
                  <a:cubicBezTo>
                    <a:pt x="739" y="178"/>
                    <a:pt x="777" y="66"/>
                    <a:pt x="814" y="64"/>
                  </a:cubicBezTo>
                  <a:cubicBezTo>
                    <a:pt x="851" y="62"/>
                    <a:pt x="872" y="149"/>
                    <a:pt x="924" y="164"/>
                  </a:cubicBezTo>
                  <a:cubicBezTo>
                    <a:pt x="976" y="179"/>
                    <a:pt x="1083" y="157"/>
                    <a:pt x="1125" y="155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GB"/>
            </a:p>
          </p:txBody>
        </p:sp>
      </p:grp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5391150" y="2446282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m</a:t>
            </a:r>
            <a:r>
              <a:rPr lang="en-GB" b="1" baseline="-25000">
                <a:solidFill>
                  <a:schemeClr val="accent2"/>
                </a:solidFill>
              </a:rPr>
              <a:t>c</a:t>
            </a:r>
            <a:r>
              <a:rPr lang="en-GB" b="1">
                <a:solidFill>
                  <a:schemeClr val="accent2"/>
                </a:solidFill>
              </a:rPr>
              <a:t> </a:t>
            </a:r>
            <a:r>
              <a:rPr lang="en-GB" b="1">
                <a:solidFill>
                  <a:schemeClr val="accent2"/>
                </a:solidFill>
                <a:cs typeface="Times New Roman" pitchFamily="18" charset="0"/>
              </a:rPr>
              <a:t>→</a:t>
            </a:r>
            <a:r>
              <a:rPr lang="en-GB" b="1">
                <a:solidFill>
                  <a:schemeClr val="accent2"/>
                </a:solidFill>
              </a:rPr>
              <a:t>L</a:t>
            </a:r>
            <a:r>
              <a:rPr lang="en-GB" b="1" baseline="-25000">
                <a:solidFill>
                  <a:schemeClr val="accent2"/>
                </a:solidFill>
              </a:rPr>
              <a:t>c</a:t>
            </a:r>
            <a:endParaRPr lang="en-US" b="1" baseline="-25000">
              <a:solidFill>
                <a:schemeClr val="accent2"/>
              </a:solidFill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6318250" y="4568770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</a:rPr>
              <a:t>m</a:t>
            </a:r>
            <a:r>
              <a:rPr lang="en-GB" b="1" baseline="-25000">
                <a:solidFill>
                  <a:srgbClr val="FF0000"/>
                </a:solidFill>
              </a:rPr>
              <a:t>d</a:t>
            </a:r>
            <a:r>
              <a:rPr lang="en-GB" b="1">
                <a:solidFill>
                  <a:srgbClr val="FF0000"/>
                </a:solidFill>
                <a:cs typeface="Times New Roman" pitchFamily="18" charset="0"/>
              </a:rPr>
              <a:t>→</a:t>
            </a:r>
            <a:r>
              <a:rPr lang="en-GB" b="1">
                <a:solidFill>
                  <a:srgbClr val="FF0000"/>
                </a:solidFill>
              </a:rPr>
              <a:t>L</a:t>
            </a:r>
            <a:r>
              <a:rPr lang="en-GB" b="1" baseline="-25000">
                <a:solidFill>
                  <a:srgbClr val="FF0000"/>
                </a:solidFill>
              </a:rPr>
              <a:t>d</a:t>
            </a:r>
            <a:endParaRPr lang="en-US" b="1" baseline="-25000">
              <a:solidFill>
                <a:srgbClr val="FF0000"/>
              </a:solidFill>
            </a:endParaRPr>
          </a:p>
        </p:txBody>
      </p:sp>
      <p:sp>
        <p:nvSpPr>
          <p:cNvPr id="41" name="Rectangle 18"/>
          <p:cNvSpPr>
            <a:spLocks noChangeArrowheads="1"/>
          </p:cNvSpPr>
          <p:nvPr/>
        </p:nvSpPr>
        <p:spPr bwMode="auto">
          <a:xfrm>
            <a:off x="5486400" y="2331982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b="1">
                <a:solidFill>
                  <a:schemeClr val="accent2"/>
                </a:solidFill>
              </a:rPr>
              <a:t>•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6416675" y="4449707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GB" b="1">
                <a:solidFill>
                  <a:srgbClr val="FF0000"/>
                </a:solidFill>
              </a:rPr>
              <a:t>•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F6140C-89F1-F04A-8BE9-EA0D2558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94" y="2961078"/>
            <a:ext cx="4114918" cy="3777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5C63EE-9D5D-1B4F-B5C1-DF4BD78B594D}"/>
              </a:ext>
            </a:extLst>
          </p:cNvPr>
          <p:cNvSpPr/>
          <p:nvPr/>
        </p:nvSpPr>
        <p:spPr>
          <a:xfrm>
            <a:off x="4768726" y="510048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>
              <a:solidFill>
                <a:srgbClr val="008000"/>
              </a:solidFill>
            </a:endParaRPr>
          </a:p>
          <a:p>
            <a:pPr algn="l"/>
            <a:r>
              <a:rPr lang="en-GB" dirty="0" err="1">
                <a:solidFill>
                  <a:srgbClr val="008000"/>
                </a:solidFill>
              </a:rPr>
              <a:t>Haardt</a:t>
            </a:r>
            <a:r>
              <a:rPr lang="en-GB" dirty="0">
                <a:solidFill>
                  <a:srgbClr val="008000"/>
                </a:solidFill>
              </a:rPr>
              <a:t> &amp; </a:t>
            </a:r>
            <a:r>
              <a:rPr lang="en-GB" dirty="0" err="1">
                <a:solidFill>
                  <a:srgbClr val="008000"/>
                </a:solidFill>
              </a:rPr>
              <a:t>Maraschi</a:t>
            </a:r>
            <a:r>
              <a:rPr lang="en-GB" dirty="0">
                <a:solidFill>
                  <a:srgbClr val="008000"/>
                </a:solidFill>
              </a:rPr>
              <a:t> 1991,1993</a:t>
            </a:r>
          </a:p>
          <a:p>
            <a:pPr algn="l"/>
            <a:r>
              <a:rPr lang="en-GB" dirty="0" err="1">
                <a:solidFill>
                  <a:srgbClr val="008000"/>
                </a:solidFill>
              </a:rPr>
              <a:t>Malzac</a:t>
            </a:r>
            <a:r>
              <a:rPr lang="en-GB" dirty="0">
                <a:solidFill>
                  <a:srgbClr val="008000"/>
                </a:solidFill>
              </a:rPr>
              <a:t> et al 2005</a:t>
            </a:r>
          </a:p>
          <a:p>
            <a:pPr algn="l"/>
            <a:r>
              <a:rPr lang="en-GB" dirty="0" err="1">
                <a:solidFill>
                  <a:srgbClr val="008000"/>
                </a:solidFill>
              </a:rPr>
              <a:t>Poutanen</a:t>
            </a:r>
            <a:r>
              <a:rPr lang="en-GB" dirty="0">
                <a:solidFill>
                  <a:srgbClr val="008000"/>
                </a:solidFill>
              </a:rPr>
              <a:t> et al 2017</a:t>
            </a:r>
          </a:p>
          <a:p>
            <a:pPr marL="0" indent="0">
              <a:buNone/>
            </a:pPr>
            <a:endParaRPr lang="en-GB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4787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119063"/>
            <a:ext cx="9043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3D00"/>
                </a:solidFill>
              </a:rPr>
              <a:t>Theory of accretion flows</a:t>
            </a:r>
          </a:p>
        </p:txBody>
      </p:sp>
      <p:sp>
        <p:nvSpPr>
          <p:cNvPr id="18445" name="Freeform 11"/>
          <p:cNvSpPr>
            <a:spLocks/>
          </p:cNvSpPr>
          <p:nvPr/>
        </p:nvSpPr>
        <p:spPr bwMode="auto">
          <a:xfrm>
            <a:off x="5243513" y="2816225"/>
            <a:ext cx="3498850" cy="1716088"/>
          </a:xfrm>
          <a:custGeom>
            <a:avLst/>
            <a:gdLst>
              <a:gd name="T0" fmla="*/ 0 w 2204"/>
              <a:gd name="T1" fmla="*/ 2147483647 h 1081"/>
              <a:gd name="T2" fmla="*/ 2147483647 w 2204"/>
              <a:gd name="T3" fmla="*/ 2147483647 h 1081"/>
              <a:gd name="T4" fmla="*/ 2147483647 w 2204"/>
              <a:gd name="T5" fmla="*/ 2147483647 h 1081"/>
              <a:gd name="T6" fmla="*/ 2147483647 w 2204"/>
              <a:gd name="T7" fmla="*/ 2147483647 h 1081"/>
              <a:gd name="T8" fmla="*/ 2147483647 w 2204"/>
              <a:gd name="T9" fmla="*/ 2147483647 h 1081"/>
              <a:gd name="T10" fmla="*/ 2147483647 w 2204"/>
              <a:gd name="T11" fmla="*/ 2147483647 h 1081"/>
              <a:gd name="T12" fmla="*/ 2147483647 w 2204"/>
              <a:gd name="T13" fmla="*/ 2147483647 h 1081"/>
              <a:gd name="T14" fmla="*/ 2147483647 w 2204"/>
              <a:gd name="T15" fmla="*/ 2147483647 h 1081"/>
              <a:gd name="T16" fmla="*/ 2147483647 w 2204"/>
              <a:gd name="T17" fmla="*/ 2147483647 h 10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04"/>
              <a:gd name="T28" fmla="*/ 0 h 1081"/>
              <a:gd name="T29" fmla="*/ 2204 w 2204"/>
              <a:gd name="T30" fmla="*/ 1081 h 10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04" h="1081">
                <a:moveTo>
                  <a:pt x="0" y="85"/>
                </a:moveTo>
                <a:cubicBezTo>
                  <a:pt x="57" y="42"/>
                  <a:pt x="114" y="0"/>
                  <a:pt x="183" y="3"/>
                </a:cubicBezTo>
                <a:cubicBezTo>
                  <a:pt x="252" y="6"/>
                  <a:pt x="336" y="21"/>
                  <a:pt x="412" y="103"/>
                </a:cubicBezTo>
                <a:cubicBezTo>
                  <a:pt x="488" y="185"/>
                  <a:pt x="573" y="391"/>
                  <a:pt x="640" y="496"/>
                </a:cubicBezTo>
                <a:cubicBezTo>
                  <a:pt x="707" y="601"/>
                  <a:pt x="756" y="685"/>
                  <a:pt x="814" y="734"/>
                </a:cubicBezTo>
                <a:cubicBezTo>
                  <a:pt x="872" y="783"/>
                  <a:pt x="889" y="788"/>
                  <a:pt x="988" y="789"/>
                </a:cubicBezTo>
                <a:cubicBezTo>
                  <a:pt x="1087" y="790"/>
                  <a:pt x="1256" y="731"/>
                  <a:pt x="1408" y="743"/>
                </a:cubicBezTo>
                <a:cubicBezTo>
                  <a:pt x="1560" y="755"/>
                  <a:pt x="1769" y="806"/>
                  <a:pt x="1902" y="862"/>
                </a:cubicBezTo>
                <a:cubicBezTo>
                  <a:pt x="2035" y="918"/>
                  <a:pt x="2141" y="1036"/>
                  <a:pt x="2204" y="1081"/>
                </a:cubicBezTo>
              </a:path>
            </a:pathLst>
          </a:custGeom>
          <a:noFill/>
          <a:ln w="793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5624513" y="3713551"/>
            <a:ext cx="0" cy="13408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5624513" y="5054381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5757854" y="4385473"/>
            <a:ext cx="323808" cy="668921"/>
          </a:xfrm>
          <a:custGeom>
            <a:avLst/>
            <a:gdLst>
              <a:gd name="T0" fmla="*/ 0 w 576"/>
              <a:gd name="T1" fmla="*/ 990600 h 624"/>
              <a:gd name="T2" fmla="*/ 685800 w 576"/>
              <a:gd name="T3" fmla="*/ 0 h 624"/>
              <a:gd name="T4" fmla="*/ 914400 w 576"/>
              <a:gd name="T5" fmla="*/ 990600 h 624"/>
              <a:gd name="T6" fmla="*/ 0 60000 65536"/>
              <a:gd name="T7" fmla="*/ 0 60000 65536"/>
              <a:gd name="T8" fmla="*/ 0 60000 65536"/>
              <a:gd name="connsiteX0" fmla="*/ 0 w 10000"/>
              <a:gd name="connsiteY0" fmla="*/ 10385 h 10385"/>
              <a:gd name="connsiteX1" fmla="*/ 2083 w 10000"/>
              <a:gd name="connsiteY1" fmla="*/ 0 h 10385"/>
              <a:gd name="connsiteX2" fmla="*/ 10000 w 10000"/>
              <a:gd name="connsiteY2" fmla="*/ 10385 h 10385"/>
              <a:gd name="connsiteX0" fmla="*/ 0 w 10625"/>
              <a:gd name="connsiteY0" fmla="*/ 10962 h 10962"/>
              <a:gd name="connsiteX1" fmla="*/ 2708 w 10625"/>
              <a:gd name="connsiteY1" fmla="*/ 0 h 10962"/>
              <a:gd name="connsiteX2" fmla="*/ 10625 w 10625"/>
              <a:gd name="connsiteY2" fmla="*/ 10385 h 10962"/>
              <a:gd name="connsiteX0" fmla="*/ 0 w 10625"/>
              <a:gd name="connsiteY0" fmla="*/ 10962 h 10962"/>
              <a:gd name="connsiteX1" fmla="*/ 2708 w 10625"/>
              <a:gd name="connsiteY1" fmla="*/ 0 h 10962"/>
              <a:gd name="connsiteX2" fmla="*/ 10625 w 10625"/>
              <a:gd name="connsiteY2" fmla="*/ 10385 h 10962"/>
              <a:gd name="connsiteX0" fmla="*/ 0 w 10625"/>
              <a:gd name="connsiteY0" fmla="*/ 10962 h 10962"/>
              <a:gd name="connsiteX1" fmla="*/ 1875 w 10625"/>
              <a:gd name="connsiteY1" fmla="*/ 0 h 10962"/>
              <a:gd name="connsiteX2" fmla="*/ 10625 w 10625"/>
              <a:gd name="connsiteY2" fmla="*/ 10385 h 10962"/>
              <a:gd name="connsiteX0" fmla="*/ 0 w 6458"/>
              <a:gd name="connsiteY0" fmla="*/ 10962 h 10962"/>
              <a:gd name="connsiteX1" fmla="*/ 1875 w 6458"/>
              <a:gd name="connsiteY1" fmla="*/ 0 h 10962"/>
              <a:gd name="connsiteX2" fmla="*/ 6458 w 6458"/>
              <a:gd name="connsiteY2" fmla="*/ 10962 h 10962"/>
              <a:gd name="connsiteX0" fmla="*/ 0 w 10000"/>
              <a:gd name="connsiteY0" fmla="*/ 10000 h 10000"/>
              <a:gd name="connsiteX1" fmla="*/ 2903 w 10000"/>
              <a:gd name="connsiteY1" fmla="*/ 0 h 10000"/>
              <a:gd name="connsiteX2" fmla="*/ 10000 w 10000"/>
              <a:gd name="connsiteY2" fmla="*/ 10000 h 10000"/>
              <a:gd name="connsiteX0" fmla="*/ 0 w 7419"/>
              <a:gd name="connsiteY0" fmla="*/ 10000 h 10000"/>
              <a:gd name="connsiteX1" fmla="*/ 2903 w 7419"/>
              <a:gd name="connsiteY1" fmla="*/ 0 h 10000"/>
              <a:gd name="connsiteX2" fmla="*/ 7419 w 7419"/>
              <a:gd name="connsiteY2" fmla="*/ 6316 h 10000"/>
              <a:gd name="connsiteX0" fmla="*/ 0 w 9565"/>
              <a:gd name="connsiteY0" fmla="*/ 5790 h 6316"/>
              <a:gd name="connsiteX1" fmla="*/ 3478 w 9565"/>
              <a:gd name="connsiteY1" fmla="*/ 0 h 6316"/>
              <a:gd name="connsiteX2" fmla="*/ 9565 w 9565"/>
              <a:gd name="connsiteY2" fmla="*/ 6316 h 6316"/>
              <a:gd name="connsiteX0" fmla="*/ 0 w 10000"/>
              <a:gd name="connsiteY0" fmla="*/ 8890 h 9723"/>
              <a:gd name="connsiteX1" fmla="*/ 8637 w 10000"/>
              <a:gd name="connsiteY1" fmla="*/ 1 h 9723"/>
              <a:gd name="connsiteX2" fmla="*/ 10000 w 10000"/>
              <a:gd name="connsiteY2" fmla="*/ 9723 h 9723"/>
              <a:gd name="connsiteX0" fmla="*/ 0 w 5909"/>
              <a:gd name="connsiteY0" fmla="*/ 9143 h 10000"/>
              <a:gd name="connsiteX1" fmla="*/ 4546 w 5909"/>
              <a:gd name="connsiteY1" fmla="*/ 1 h 10000"/>
              <a:gd name="connsiteX2" fmla="*/ 5909 w 5909"/>
              <a:gd name="connsiteY2" fmla="*/ 10000 h 10000"/>
              <a:gd name="connsiteX0" fmla="*/ 0 w 10000"/>
              <a:gd name="connsiteY0" fmla="*/ 9143 h 10000"/>
              <a:gd name="connsiteX1" fmla="*/ 7693 w 10000"/>
              <a:gd name="connsiteY1" fmla="*/ 1 h 10000"/>
              <a:gd name="connsiteX2" fmla="*/ 10000 w 10000"/>
              <a:gd name="connsiteY2" fmla="*/ 10000 h 10000"/>
              <a:gd name="connsiteX0" fmla="*/ 0 w 11394"/>
              <a:gd name="connsiteY0" fmla="*/ 9174 h 10031"/>
              <a:gd name="connsiteX1" fmla="*/ 7693 w 11394"/>
              <a:gd name="connsiteY1" fmla="*/ 32 h 10031"/>
              <a:gd name="connsiteX2" fmla="*/ 11348 w 11394"/>
              <a:gd name="connsiteY2" fmla="*/ 6031 h 10031"/>
              <a:gd name="connsiteX3" fmla="*/ 10000 w 11394"/>
              <a:gd name="connsiteY3" fmla="*/ 10031 h 10031"/>
              <a:gd name="connsiteX0" fmla="*/ 0 w 13077"/>
              <a:gd name="connsiteY0" fmla="*/ 9174 h 10031"/>
              <a:gd name="connsiteX1" fmla="*/ 7693 w 13077"/>
              <a:gd name="connsiteY1" fmla="*/ 32 h 10031"/>
              <a:gd name="connsiteX2" fmla="*/ 11348 w 13077"/>
              <a:gd name="connsiteY2" fmla="*/ 6031 h 10031"/>
              <a:gd name="connsiteX3" fmla="*/ 13077 w 13077"/>
              <a:gd name="connsiteY3" fmla="*/ 10031 h 1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7" h="10031">
                <a:moveTo>
                  <a:pt x="0" y="9174"/>
                </a:moveTo>
                <a:cubicBezTo>
                  <a:pt x="2308" y="2604"/>
                  <a:pt x="1538" y="32"/>
                  <a:pt x="7693" y="32"/>
                </a:cubicBezTo>
                <a:cubicBezTo>
                  <a:pt x="8943" y="-444"/>
                  <a:pt x="10964" y="4365"/>
                  <a:pt x="11348" y="6031"/>
                </a:cubicBezTo>
                <a:cubicBezTo>
                  <a:pt x="11732" y="7697"/>
                  <a:pt x="12661" y="9412"/>
                  <a:pt x="13077" y="1003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highlight>
                <a:srgbClr val="FF0000"/>
              </a:highlight>
            </a:endParaRPr>
          </a:p>
        </p:txBody>
      </p:sp>
      <p:sp>
        <p:nvSpPr>
          <p:cNvPr id="14" name="Freeform 7"/>
          <p:cNvSpPr>
            <a:spLocks/>
          </p:cNvSpPr>
          <p:nvPr/>
        </p:nvSpPr>
        <p:spPr bwMode="auto">
          <a:xfrm>
            <a:off x="5829137" y="3845208"/>
            <a:ext cx="2270288" cy="1186948"/>
          </a:xfrm>
          <a:custGeom>
            <a:avLst/>
            <a:gdLst>
              <a:gd name="T0" fmla="*/ 0 w 1262"/>
              <a:gd name="T1" fmla="*/ 1236662 h 779"/>
              <a:gd name="T2" fmla="*/ 347663 w 1262"/>
              <a:gd name="T3" fmla="*/ 641350 h 779"/>
              <a:gd name="T4" fmla="*/ 1495425 w 1262"/>
              <a:gd name="T5" fmla="*/ 61912 h 779"/>
              <a:gd name="T6" fmla="*/ 1800225 w 1262"/>
              <a:gd name="T7" fmla="*/ 265112 h 779"/>
              <a:gd name="T8" fmla="*/ 2003425 w 1262"/>
              <a:gd name="T9" fmla="*/ 1179512 h 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404 w 10404"/>
              <a:gd name="connsiteY0" fmla="*/ 9598 h 9598"/>
              <a:gd name="connsiteX1" fmla="*/ 523 w 10404"/>
              <a:gd name="connsiteY1" fmla="*/ 3706 h 9598"/>
              <a:gd name="connsiteX2" fmla="*/ 7868 w 10404"/>
              <a:gd name="connsiteY2" fmla="*/ 99 h 9598"/>
              <a:gd name="connsiteX3" fmla="*/ 9390 w 10404"/>
              <a:gd name="connsiteY3" fmla="*/ 1742 h 9598"/>
              <a:gd name="connsiteX4" fmla="*/ 10404 w 10404"/>
              <a:gd name="connsiteY4" fmla="*/ 9136 h 9598"/>
              <a:gd name="connsiteX0" fmla="*/ 0 w 10892"/>
              <a:gd name="connsiteY0" fmla="*/ 10000 h 10000"/>
              <a:gd name="connsiteX1" fmla="*/ 1395 w 10892"/>
              <a:gd name="connsiteY1" fmla="*/ 3861 h 10000"/>
              <a:gd name="connsiteX2" fmla="*/ 8454 w 10892"/>
              <a:gd name="connsiteY2" fmla="*/ 103 h 10000"/>
              <a:gd name="connsiteX3" fmla="*/ 9917 w 10892"/>
              <a:gd name="connsiteY3" fmla="*/ 1815 h 10000"/>
              <a:gd name="connsiteX4" fmla="*/ 10892 w 10892"/>
              <a:gd name="connsiteY4" fmla="*/ 951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92" h="10000">
                <a:moveTo>
                  <a:pt x="0" y="10000"/>
                </a:moveTo>
                <a:cubicBezTo>
                  <a:pt x="267" y="9171"/>
                  <a:pt x="-14" y="5511"/>
                  <a:pt x="1395" y="3861"/>
                </a:cubicBezTo>
                <a:cubicBezTo>
                  <a:pt x="2804" y="2211"/>
                  <a:pt x="7034" y="444"/>
                  <a:pt x="8454" y="103"/>
                </a:cubicBezTo>
                <a:cubicBezTo>
                  <a:pt x="9875" y="-238"/>
                  <a:pt x="9514" y="250"/>
                  <a:pt x="9917" y="1815"/>
                </a:cubicBezTo>
                <a:cubicBezTo>
                  <a:pt x="10321" y="3380"/>
                  <a:pt x="10686" y="7913"/>
                  <a:pt x="10892" y="9519"/>
                </a:cubicBezTo>
              </a:path>
            </a:pathLst>
          </a:cu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 rot="16200000">
            <a:off x="4031457" y="4359895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dirty="0">
                <a:solidFill>
                  <a:srgbClr val="008000"/>
                </a:solidFill>
              </a:rPr>
              <a:t>Log  </a:t>
            </a:r>
            <a:r>
              <a:rPr lang="en-GB" sz="1800" dirty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GB" sz="1800" dirty="0">
                <a:solidFill>
                  <a:srgbClr val="008000"/>
                </a:solidFill>
              </a:rPr>
              <a:t> </a:t>
            </a:r>
            <a:r>
              <a:rPr lang="en-GB" sz="1800" dirty="0" err="1">
                <a:solidFill>
                  <a:srgbClr val="008000"/>
                </a:solidFill>
              </a:rPr>
              <a:t>fv</a:t>
            </a:r>
            <a:r>
              <a:rPr lang="en-GB" sz="1800" dirty="0">
                <a:solidFill>
                  <a:srgbClr val="008000"/>
                </a:solidFill>
              </a:rPr>
              <a:t>(</a:t>
            </a:r>
            <a:r>
              <a:rPr lang="en-GB" sz="1800" dirty="0">
                <a:solidFill>
                  <a:srgbClr val="008000"/>
                </a:solidFill>
                <a:latin typeface="Symbol" pitchFamily="18" charset="2"/>
              </a:rPr>
              <a:t>n) </a:t>
            </a: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6992938" y="1924450"/>
            <a:ext cx="398206" cy="914400"/>
            <a:chOff x="843" y="2880"/>
            <a:chExt cx="216" cy="576"/>
          </a:xfrm>
        </p:grpSpPr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321 h 345"/>
                <a:gd name="T2" fmla="*/ 96 w 126"/>
                <a:gd name="T3" fmla="*/ 0 h 345"/>
                <a:gd name="T4" fmla="*/ 192 w 126"/>
                <a:gd name="T5" fmla="*/ 311 h 345"/>
                <a:gd name="T6" fmla="*/ 96 w 126"/>
                <a:gd name="T7" fmla="*/ 135 h 345"/>
                <a:gd name="T8" fmla="*/ 87 w 126"/>
                <a:gd name="T9" fmla="*/ 384 h 345"/>
                <a:gd name="T10" fmla="*/ 0 w 126"/>
                <a:gd name="T11" fmla="*/ 321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7243661" y="2305450"/>
            <a:ext cx="398206" cy="914400"/>
            <a:chOff x="843" y="2880"/>
            <a:chExt cx="216" cy="576"/>
          </a:xfrm>
        </p:grpSpPr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321 h 345"/>
                <a:gd name="T2" fmla="*/ 96 w 126"/>
                <a:gd name="T3" fmla="*/ 0 h 345"/>
                <a:gd name="T4" fmla="*/ 192 w 126"/>
                <a:gd name="T5" fmla="*/ 311 h 345"/>
                <a:gd name="T6" fmla="*/ 96 w 126"/>
                <a:gd name="T7" fmla="*/ 135 h 345"/>
                <a:gd name="T8" fmla="*/ 87 w 126"/>
                <a:gd name="T9" fmla="*/ 384 h 345"/>
                <a:gd name="T10" fmla="*/ 0 w 126"/>
                <a:gd name="T11" fmla="*/ 321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509132" y="1937150"/>
            <a:ext cx="398206" cy="914400"/>
            <a:chOff x="843" y="2880"/>
            <a:chExt cx="216" cy="576"/>
          </a:xfrm>
        </p:grpSpPr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321 h 345"/>
                <a:gd name="T2" fmla="*/ 96 w 126"/>
                <a:gd name="T3" fmla="*/ 0 h 345"/>
                <a:gd name="T4" fmla="*/ 192 w 126"/>
                <a:gd name="T5" fmla="*/ 311 h 345"/>
                <a:gd name="T6" fmla="*/ 96 w 126"/>
                <a:gd name="T7" fmla="*/ 135 h 345"/>
                <a:gd name="T8" fmla="*/ 87 w 126"/>
                <a:gd name="T9" fmla="*/ 384 h 345"/>
                <a:gd name="T10" fmla="*/ 0 w 126"/>
                <a:gd name="T11" fmla="*/ 321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9" name="Group 24"/>
          <p:cNvGrpSpPr>
            <a:grpSpLocks/>
          </p:cNvGrpSpPr>
          <p:nvPr/>
        </p:nvGrpSpPr>
        <p:grpSpPr bwMode="auto">
          <a:xfrm>
            <a:off x="6834188" y="2032346"/>
            <a:ext cx="471487" cy="787400"/>
            <a:chOff x="899" y="2296"/>
            <a:chExt cx="496" cy="1032"/>
          </a:xfrm>
        </p:grpSpPr>
        <p:grpSp>
          <p:nvGrpSpPr>
            <p:cNvPr id="30" name="Group 25"/>
            <p:cNvGrpSpPr>
              <a:grpSpLocks/>
            </p:cNvGrpSpPr>
            <p:nvPr/>
          </p:nvGrpSpPr>
          <p:grpSpPr bwMode="auto">
            <a:xfrm>
              <a:off x="899" y="2512"/>
              <a:ext cx="216" cy="576"/>
              <a:chOff x="843" y="2880"/>
              <a:chExt cx="216" cy="576"/>
            </a:xfrm>
          </p:grpSpPr>
          <p:sp>
            <p:nvSpPr>
              <p:cNvPr id="40" name="Freeform 26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1" name="Group 28"/>
            <p:cNvGrpSpPr>
              <a:grpSpLocks/>
            </p:cNvGrpSpPr>
            <p:nvPr/>
          </p:nvGrpSpPr>
          <p:grpSpPr bwMode="auto">
            <a:xfrm>
              <a:off x="1035" y="2752"/>
              <a:ext cx="216" cy="576"/>
              <a:chOff x="843" y="2880"/>
              <a:chExt cx="216" cy="576"/>
            </a:xfrm>
          </p:grpSpPr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1179" y="2520"/>
              <a:ext cx="216" cy="576"/>
              <a:chOff x="843" y="2880"/>
              <a:chExt cx="216" cy="576"/>
            </a:xfrm>
          </p:grpSpPr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3" name="Group 34"/>
            <p:cNvGrpSpPr>
              <a:grpSpLocks/>
            </p:cNvGrpSpPr>
            <p:nvPr/>
          </p:nvGrpSpPr>
          <p:grpSpPr bwMode="auto">
            <a:xfrm>
              <a:off x="1035" y="2296"/>
              <a:ext cx="216" cy="576"/>
              <a:chOff x="843" y="2880"/>
              <a:chExt cx="216" cy="576"/>
            </a:xfrm>
          </p:grpSpPr>
          <p:sp>
            <p:nvSpPr>
              <p:cNvPr id="34" name="Freeform 3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" name="Freeform 3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43" name="Group 38"/>
          <p:cNvGrpSpPr>
            <a:grpSpLocks/>
          </p:cNvGrpSpPr>
          <p:nvPr/>
        </p:nvGrpSpPr>
        <p:grpSpPr bwMode="auto">
          <a:xfrm flipH="1">
            <a:off x="6164519" y="1931637"/>
            <a:ext cx="398206" cy="914400"/>
            <a:chOff x="843" y="2880"/>
            <a:chExt cx="216" cy="576"/>
          </a:xfrm>
        </p:grpSpPr>
        <p:sp>
          <p:nvSpPr>
            <p:cNvPr id="53" name="Freeform 39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" name="Freeform 40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321 h 345"/>
                <a:gd name="T2" fmla="*/ 96 w 126"/>
                <a:gd name="T3" fmla="*/ 0 h 345"/>
                <a:gd name="T4" fmla="*/ 192 w 126"/>
                <a:gd name="T5" fmla="*/ 311 h 345"/>
                <a:gd name="T6" fmla="*/ 96 w 126"/>
                <a:gd name="T7" fmla="*/ 135 h 345"/>
                <a:gd name="T8" fmla="*/ 87 w 126"/>
                <a:gd name="T9" fmla="*/ 384 h 345"/>
                <a:gd name="T10" fmla="*/ 0 w 126"/>
                <a:gd name="T11" fmla="*/ 321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4" name="Group 41"/>
          <p:cNvGrpSpPr>
            <a:grpSpLocks/>
          </p:cNvGrpSpPr>
          <p:nvPr/>
        </p:nvGrpSpPr>
        <p:grpSpPr bwMode="auto">
          <a:xfrm flipH="1">
            <a:off x="5913796" y="2312637"/>
            <a:ext cx="398206" cy="914400"/>
            <a:chOff x="843" y="2880"/>
            <a:chExt cx="216" cy="576"/>
          </a:xfrm>
        </p:grpSpPr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" name="Freeform 43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321 h 345"/>
                <a:gd name="T2" fmla="*/ 96 w 126"/>
                <a:gd name="T3" fmla="*/ 0 h 345"/>
                <a:gd name="T4" fmla="*/ 192 w 126"/>
                <a:gd name="T5" fmla="*/ 311 h 345"/>
                <a:gd name="T6" fmla="*/ 96 w 126"/>
                <a:gd name="T7" fmla="*/ 135 h 345"/>
                <a:gd name="T8" fmla="*/ 87 w 126"/>
                <a:gd name="T9" fmla="*/ 384 h 345"/>
                <a:gd name="T10" fmla="*/ 0 w 126"/>
                <a:gd name="T11" fmla="*/ 321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 flipH="1">
            <a:off x="5648325" y="1944337"/>
            <a:ext cx="398206" cy="914400"/>
            <a:chOff x="843" y="2880"/>
            <a:chExt cx="216" cy="576"/>
          </a:xfrm>
        </p:grpSpPr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321 h 345"/>
                <a:gd name="T2" fmla="*/ 96 w 126"/>
                <a:gd name="T3" fmla="*/ 0 h 345"/>
                <a:gd name="T4" fmla="*/ 192 w 126"/>
                <a:gd name="T5" fmla="*/ 311 h 345"/>
                <a:gd name="T6" fmla="*/ 96 w 126"/>
                <a:gd name="T7" fmla="*/ 135 h 345"/>
                <a:gd name="T8" fmla="*/ 87 w 126"/>
                <a:gd name="T9" fmla="*/ 384 h 345"/>
                <a:gd name="T10" fmla="*/ 0 w 126"/>
                <a:gd name="T11" fmla="*/ 321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5" name="Group 50"/>
          <p:cNvGrpSpPr>
            <a:grpSpLocks/>
          </p:cNvGrpSpPr>
          <p:nvPr/>
        </p:nvGrpSpPr>
        <p:grpSpPr bwMode="auto">
          <a:xfrm flipH="1">
            <a:off x="6292850" y="2092671"/>
            <a:ext cx="471488" cy="787400"/>
            <a:chOff x="899" y="2296"/>
            <a:chExt cx="496" cy="1032"/>
          </a:xfrm>
        </p:grpSpPr>
        <p:grpSp>
          <p:nvGrpSpPr>
            <p:cNvPr id="56" name="Group 51"/>
            <p:cNvGrpSpPr>
              <a:grpSpLocks/>
            </p:cNvGrpSpPr>
            <p:nvPr/>
          </p:nvGrpSpPr>
          <p:grpSpPr bwMode="auto">
            <a:xfrm>
              <a:off x="899" y="2512"/>
              <a:ext cx="216" cy="576"/>
              <a:chOff x="843" y="2880"/>
              <a:chExt cx="216" cy="576"/>
            </a:xfrm>
          </p:grpSpPr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7" name="Group 54"/>
            <p:cNvGrpSpPr>
              <a:grpSpLocks/>
            </p:cNvGrpSpPr>
            <p:nvPr/>
          </p:nvGrpSpPr>
          <p:grpSpPr bwMode="auto">
            <a:xfrm>
              <a:off x="1035" y="2752"/>
              <a:ext cx="216" cy="576"/>
              <a:chOff x="843" y="2880"/>
              <a:chExt cx="216" cy="576"/>
            </a:xfrm>
          </p:grpSpPr>
          <p:sp>
            <p:nvSpPr>
              <p:cNvPr id="67" name="Freeform 5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8" name="Freeform 5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8" name="Group 57"/>
            <p:cNvGrpSpPr>
              <a:grpSpLocks/>
            </p:cNvGrpSpPr>
            <p:nvPr/>
          </p:nvGrpSpPr>
          <p:grpSpPr bwMode="auto">
            <a:xfrm>
              <a:off x="1179" y="2520"/>
              <a:ext cx="216" cy="576"/>
              <a:chOff x="843" y="2880"/>
              <a:chExt cx="216" cy="576"/>
            </a:xfrm>
          </p:grpSpPr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6" name="Freeform 5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9" name="Group 60"/>
            <p:cNvGrpSpPr>
              <a:grpSpLocks/>
            </p:cNvGrpSpPr>
            <p:nvPr/>
          </p:nvGrpSpPr>
          <p:grpSpPr bwMode="auto">
            <a:xfrm>
              <a:off x="1035" y="2296"/>
              <a:ext cx="216" cy="576"/>
              <a:chOff x="843" y="2880"/>
              <a:chExt cx="216" cy="576"/>
            </a:xfrm>
          </p:grpSpPr>
          <p:sp>
            <p:nvSpPr>
              <p:cNvPr id="60" name="Freeform 61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61" name="Freeform 62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71" name="Oval 66"/>
          <p:cNvSpPr>
            <a:spLocks noChangeArrowheads="1"/>
          </p:cNvSpPr>
          <p:nvPr/>
        </p:nvSpPr>
        <p:spPr bwMode="auto">
          <a:xfrm>
            <a:off x="6675438" y="2326034"/>
            <a:ext cx="261937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1512" y="5458050"/>
            <a:ext cx="3605991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en-GB" dirty="0">
                <a:solidFill>
                  <a:srgbClr val="003D00"/>
                </a:solidFill>
              </a:rPr>
              <a:t>Discs – geometrically thin, cool, optically thick SS73</a:t>
            </a:r>
          </a:p>
          <a:p>
            <a:pPr algn="l" eaLnBrk="1" hangingPunct="1">
              <a:lnSpc>
                <a:spcPct val="80000"/>
              </a:lnSpc>
            </a:pPr>
            <a:r>
              <a:rPr lang="en-GB" dirty="0">
                <a:solidFill>
                  <a:srgbClr val="3366FF"/>
                </a:solidFill>
              </a:rPr>
              <a:t>Plus X-ray tail/corona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303837" y="5458050"/>
            <a:ext cx="317817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en-GB" dirty="0">
                <a:solidFill>
                  <a:srgbClr val="003D00"/>
                </a:solidFill>
              </a:rPr>
              <a:t>‘ADAF’– geometrically thick, hot, optically thin </a:t>
            </a:r>
          </a:p>
          <a:p>
            <a:pPr algn="l" eaLnBrk="1" hangingPunct="1">
              <a:lnSpc>
                <a:spcPct val="80000"/>
              </a:lnSpc>
            </a:pPr>
            <a:r>
              <a:rPr lang="en-GB" dirty="0">
                <a:solidFill>
                  <a:srgbClr val="003D00"/>
                </a:solidFill>
              </a:rPr>
              <a:t>Only low L/</a:t>
            </a:r>
            <a:r>
              <a:rPr lang="en-GB" dirty="0" err="1">
                <a:solidFill>
                  <a:srgbClr val="003D00"/>
                </a:solidFill>
              </a:rPr>
              <a:t>Ledd</a:t>
            </a:r>
            <a:r>
              <a:rPr lang="en-GB" dirty="0">
                <a:solidFill>
                  <a:srgbClr val="003D00"/>
                </a:solidFill>
              </a:rPr>
              <a:t>  Narayan &amp; Yi 1995</a:t>
            </a:r>
          </a:p>
        </p:txBody>
      </p:sp>
      <p:sp>
        <p:nvSpPr>
          <p:cNvPr id="76" name="Line 4"/>
          <p:cNvSpPr>
            <a:spLocks noChangeShapeType="1"/>
          </p:cNvSpPr>
          <p:nvPr/>
        </p:nvSpPr>
        <p:spPr bwMode="auto">
          <a:xfrm flipV="1">
            <a:off x="1236205" y="3800384"/>
            <a:ext cx="0" cy="11826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" name="Line 5"/>
          <p:cNvSpPr>
            <a:spLocks noChangeShapeType="1"/>
          </p:cNvSpPr>
          <p:nvPr/>
        </p:nvSpPr>
        <p:spPr bwMode="auto">
          <a:xfrm>
            <a:off x="1236205" y="4983072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" name="Text Box 8"/>
          <p:cNvSpPr txBox="1">
            <a:spLocks noChangeArrowheads="1"/>
          </p:cNvSpPr>
          <p:nvPr/>
        </p:nvSpPr>
        <p:spPr bwMode="auto">
          <a:xfrm>
            <a:off x="5700713" y="5010400"/>
            <a:ext cx="251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dirty="0">
                <a:solidFill>
                  <a:srgbClr val="008000"/>
                </a:solidFill>
              </a:rPr>
              <a:t>Log </a:t>
            </a:r>
            <a:r>
              <a:rPr lang="en-GB" sz="18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81" name="Text Box 8"/>
          <p:cNvSpPr txBox="1">
            <a:spLocks noChangeArrowheads="1"/>
          </p:cNvSpPr>
          <p:nvPr/>
        </p:nvSpPr>
        <p:spPr bwMode="auto">
          <a:xfrm>
            <a:off x="1074509" y="4983072"/>
            <a:ext cx="2514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dirty="0">
                <a:solidFill>
                  <a:srgbClr val="008000"/>
                </a:solidFill>
              </a:rPr>
              <a:t>Log </a:t>
            </a:r>
            <a:r>
              <a:rPr lang="en-GB" sz="18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82" name="Text Box 9"/>
          <p:cNvSpPr txBox="1">
            <a:spLocks noChangeArrowheads="1"/>
          </p:cNvSpPr>
          <p:nvPr/>
        </p:nvSpPr>
        <p:spPr bwMode="auto">
          <a:xfrm rot="16200000">
            <a:off x="-376566" y="4159832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 dirty="0">
                <a:solidFill>
                  <a:srgbClr val="008000"/>
                </a:solidFill>
              </a:rPr>
              <a:t>Log  </a:t>
            </a:r>
            <a:r>
              <a:rPr lang="en-GB" sz="1800" dirty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GB" sz="1800" dirty="0">
                <a:solidFill>
                  <a:srgbClr val="008000"/>
                </a:solidFill>
              </a:rPr>
              <a:t> </a:t>
            </a:r>
            <a:r>
              <a:rPr lang="en-GB" sz="1800" dirty="0" err="1">
                <a:solidFill>
                  <a:srgbClr val="008000"/>
                </a:solidFill>
              </a:rPr>
              <a:t>fv</a:t>
            </a:r>
            <a:r>
              <a:rPr lang="en-GB" sz="1800" dirty="0">
                <a:solidFill>
                  <a:srgbClr val="008000"/>
                </a:solidFill>
              </a:rPr>
              <a:t>(</a:t>
            </a:r>
            <a:r>
              <a:rPr lang="en-GB" sz="1800" dirty="0">
                <a:solidFill>
                  <a:srgbClr val="008000"/>
                </a:solidFill>
                <a:latin typeface="Symbol" pitchFamily="18" charset="2"/>
              </a:rPr>
              <a:t>n) </a:t>
            </a:r>
          </a:p>
        </p:txBody>
      </p:sp>
      <p:sp>
        <p:nvSpPr>
          <p:cNvPr id="83" name="Oval 66"/>
          <p:cNvSpPr>
            <a:spLocks noChangeArrowheads="1"/>
          </p:cNvSpPr>
          <p:nvPr/>
        </p:nvSpPr>
        <p:spPr bwMode="auto">
          <a:xfrm>
            <a:off x="2500207" y="2478440"/>
            <a:ext cx="261937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Oval 7"/>
          <p:cNvSpPr>
            <a:spLocks noChangeAspect="1" noChangeArrowheads="1"/>
          </p:cNvSpPr>
          <p:nvPr/>
        </p:nvSpPr>
        <p:spPr bwMode="auto">
          <a:xfrm>
            <a:off x="649423" y="1843347"/>
            <a:ext cx="3962400" cy="1143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5" name="Oval 6"/>
          <p:cNvSpPr>
            <a:spLocks noChangeAspect="1" noChangeArrowheads="1"/>
          </p:cNvSpPr>
          <p:nvPr/>
        </p:nvSpPr>
        <p:spPr bwMode="auto">
          <a:xfrm>
            <a:off x="1262198" y="2035435"/>
            <a:ext cx="2736850" cy="787400"/>
          </a:xfrm>
          <a:prstGeom prst="ellipse">
            <a:avLst/>
          </a:prstGeom>
          <a:solidFill>
            <a:srgbClr val="FFCC66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7" name="Freeform 13"/>
          <p:cNvSpPr>
            <a:spLocks/>
          </p:cNvSpPr>
          <p:nvPr/>
        </p:nvSpPr>
        <p:spPr bwMode="auto">
          <a:xfrm>
            <a:off x="1881565" y="4074462"/>
            <a:ext cx="371234" cy="990600"/>
          </a:xfrm>
          <a:custGeom>
            <a:avLst/>
            <a:gdLst>
              <a:gd name="T0" fmla="*/ 0 w 576"/>
              <a:gd name="T1" fmla="*/ 624 h 624"/>
              <a:gd name="T2" fmla="*/ 432 w 576"/>
              <a:gd name="T3" fmla="*/ 0 h 624"/>
              <a:gd name="T4" fmla="*/ 576 w 576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624">
                <a:moveTo>
                  <a:pt x="0" y="624"/>
                </a:moveTo>
                <a:cubicBezTo>
                  <a:pt x="168" y="312"/>
                  <a:pt x="336" y="0"/>
                  <a:pt x="432" y="0"/>
                </a:cubicBezTo>
                <a:cubicBezTo>
                  <a:pt x="528" y="0"/>
                  <a:pt x="552" y="312"/>
                  <a:pt x="576" y="62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9" name="Freeform 14"/>
          <p:cNvSpPr>
            <a:spLocks/>
          </p:cNvSpPr>
          <p:nvPr/>
        </p:nvSpPr>
        <p:spPr bwMode="auto">
          <a:xfrm>
            <a:off x="2086111" y="3922062"/>
            <a:ext cx="371234" cy="990600"/>
          </a:xfrm>
          <a:custGeom>
            <a:avLst/>
            <a:gdLst>
              <a:gd name="T0" fmla="*/ 0 w 576"/>
              <a:gd name="T1" fmla="*/ 624 h 624"/>
              <a:gd name="T2" fmla="*/ 432 w 576"/>
              <a:gd name="T3" fmla="*/ 0 h 624"/>
              <a:gd name="T4" fmla="*/ 576 w 576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624">
                <a:moveTo>
                  <a:pt x="0" y="624"/>
                </a:moveTo>
                <a:cubicBezTo>
                  <a:pt x="168" y="312"/>
                  <a:pt x="336" y="0"/>
                  <a:pt x="432" y="0"/>
                </a:cubicBezTo>
                <a:cubicBezTo>
                  <a:pt x="528" y="0"/>
                  <a:pt x="552" y="312"/>
                  <a:pt x="576" y="624"/>
                </a:cubicBezTo>
              </a:path>
            </a:pathLst>
          </a:custGeom>
          <a:noFill/>
          <a:ln w="38100">
            <a:solidFill>
              <a:srgbClr val="FF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1" name="Freeform 16"/>
          <p:cNvSpPr>
            <a:spLocks/>
          </p:cNvSpPr>
          <p:nvPr/>
        </p:nvSpPr>
        <p:spPr bwMode="auto">
          <a:xfrm>
            <a:off x="1549536" y="3475378"/>
            <a:ext cx="1949427" cy="1513484"/>
          </a:xfrm>
          <a:custGeom>
            <a:avLst/>
            <a:gdLst>
              <a:gd name="T0" fmla="*/ 0 w 1000"/>
              <a:gd name="T1" fmla="*/ 960 h 960"/>
              <a:gd name="T2" fmla="*/ 336 w 1000"/>
              <a:gd name="T3" fmla="*/ 309 h 960"/>
              <a:gd name="T4" fmla="*/ 640 w 1000"/>
              <a:gd name="T5" fmla="*/ 112 h 960"/>
              <a:gd name="T6" fmla="*/ 896 w 1000"/>
              <a:gd name="T7" fmla="*/ 136 h 960"/>
              <a:gd name="T8" fmla="*/ 1000 w 1000"/>
              <a:gd name="T9" fmla="*/ 928 h 960"/>
              <a:gd name="connsiteX0" fmla="*/ 0 w 11235"/>
              <a:gd name="connsiteY0" fmla="*/ 9931 h 9931"/>
              <a:gd name="connsiteX1" fmla="*/ 3360 w 11235"/>
              <a:gd name="connsiteY1" fmla="*/ 3150 h 9931"/>
              <a:gd name="connsiteX2" fmla="*/ 6400 w 11235"/>
              <a:gd name="connsiteY2" fmla="*/ 1098 h 9931"/>
              <a:gd name="connsiteX3" fmla="*/ 11120 w 11235"/>
              <a:gd name="connsiteY3" fmla="*/ 598 h 9931"/>
              <a:gd name="connsiteX4" fmla="*/ 10000 w 11235"/>
              <a:gd name="connsiteY4" fmla="*/ 9598 h 9931"/>
              <a:gd name="connsiteX0" fmla="*/ 0 w 10930"/>
              <a:gd name="connsiteY0" fmla="*/ 10000 h 10000"/>
              <a:gd name="connsiteX1" fmla="*/ 2991 w 10930"/>
              <a:gd name="connsiteY1" fmla="*/ 3172 h 10000"/>
              <a:gd name="connsiteX2" fmla="*/ 5696 w 10930"/>
              <a:gd name="connsiteY2" fmla="*/ 1106 h 10000"/>
              <a:gd name="connsiteX3" fmla="*/ 9898 w 10930"/>
              <a:gd name="connsiteY3" fmla="*/ 602 h 10000"/>
              <a:gd name="connsiteX4" fmla="*/ 10930 w 10930"/>
              <a:gd name="connsiteY4" fmla="*/ 953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0" h="10000">
                <a:moveTo>
                  <a:pt x="0" y="10000"/>
                </a:moveTo>
                <a:cubicBezTo>
                  <a:pt x="854" y="7326"/>
                  <a:pt x="2038" y="4651"/>
                  <a:pt x="2991" y="3172"/>
                </a:cubicBezTo>
                <a:cubicBezTo>
                  <a:pt x="3943" y="1693"/>
                  <a:pt x="4546" y="1534"/>
                  <a:pt x="5696" y="1106"/>
                </a:cubicBezTo>
                <a:cubicBezTo>
                  <a:pt x="6847" y="678"/>
                  <a:pt x="9364" y="-825"/>
                  <a:pt x="9898" y="602"/>
                </a:cubicBezTo>
                <a:cubicBezTo>
                  <a:pt x="10432" y="2028"/>
                  <a:pt x="10734" y="7808"/>
                  <a:pt x="10930" y="9539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" name="Freeform 15"/>
          <p:cNvSpPr>
            <a:spLocks/>
          </p:cNvSpPr>
          <p:nvPr/>
        </p:nvSpPr>
        <p:spPr bwMode="auto">
          <a:xfrm>
            <a:off x="2290657" y="3845862"/>
            <a:ext cx="371234" cy="990600"/>
          </a:xfrm>
          <a:custGeom>
            <a:avLst/>
            <a:gdLst>
              <a:gd name="T0" fmla="*/ 0 w 576"/>
              <a:gd name="T1" fmla="*/ 624 h 624"/>
              <a:gd name="T2" fmla="*/ 432 w 576"/>
              <a:gd name="T3" fmla="*/ 0 h 624"/>
              <a:gd name="T4" fmla="*/ 576 w 576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624">
                <a:moveTo>
                  <a:pt x="0" y="624"/>
                </a:moveTo>
                <a:cubicBezTo>
                  <a:pt x="168" y="312"/>
                  <a:pt x="336" y="0"/>
                  <a:pt x="432" y="0"/>
                </a:cubicBezTo>
                <a:cubicBezTo>
                  <a:pt x="528" y="0"/>
                  <a:pt x="552" y="312"/>
                  <a:pt x="576" y="624"/>
                </a:cubicBezTo>
              </a:path>
            </a:pathLst>
          </a:custGeom>
          <a:noFill/>
          <a:ln w="3810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3" name="Oval 5"/>
          <p:cNvSpPr>
            <a:spLocks noChangeArrowheads="1"/>
          </p:cNvSpPr>
          <p:nvPr/>
        </p:nvSpPr>
        <p:spPr bwMode="auto">
          <a:xfrm>
            <a:off x="1781311" y="2148147"/>
            <a:ext cx="1698625" cy="4905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4" name="Oval 5"/>
          <p:cNvSpPr>
            <a:spLocks noChangeArrowheads="1"/>
          </p:cNvSpPr>
          <p:nvPr/>
        </p:nvSpPr>
        <p:spPr bwMode="auto">
          <a:xfrm>
            <a:off x="2136911" y="2251731"/>
            <a:ext cx="958850" cy="28337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8" name="Oval 66"/>
          <p:cNvSpPr>
            <a:spLocks noChangeArrowheads="1"/>
          </p:cNvSpPr>
          <p:nvPr/>
        </p:nvSpPr>
        <p:spPr bwMode="auto">
          <a:xfrm>
            <a:off x="2476459" y="2248482"/>
            <a:ext cx="261937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4845610" y="4881285"/>
            <a:ext cx="132444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37" name="TextBox 18436"/>
          <p:cNvSpPr txBox="1"/>
          <p:nvPr/>
        </p:nvSpPr>
        <p:spPr>
          <a:xfrm>
            <a:off x="4277504" y="3251886"/>
            <a:ext cx="43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            IR opt UV     X-ray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66132" y="3205024"/>
            <a:ext cx="3609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IR opt UV     X-ray</a:t>
            </a:r>
          </a:p>
        </p:txBody>
      </p:sp>
      <p:grpSp>
        <p:nvGrpSpPr>
          <p:cNvPr id="86" name="Group 50"/>
          <p:cNvGrpSpPr>
            <a:grpSpLocks/>
          </p:cNvGrpSpPr>
          <p:nvPr/>
        </p:nvGrpSpPr>
        <p:grpSpPr bwMode="auto">
          <a:xfrm flipH="1">
            <a:off x="1864368" y="1931632"/>
            <a:ext cx="471488" cy="787400"/>
            <a:chOff x="899" y="2296"/>
            <a:chExt cx="496" cy="1032"/>
          </a:xfrm>
        </p:grpSpPr>
        <p:grpSp>
          <p:nvGrpSpPr>
            <p:cNvPr id="88" name="Group 51"/>
            <p:cNvGrpSpPr>
              <a:grpSpLocks/>
            </p:cNvGrpSpPr>
            <p:nvPr/>
          </p:nvGrpSpPr>
          <p:grpSpPr bwMode="auto">
            <a:xfrm>
              <a:off x="899" y="2512"/>
              <a:ext cx="216" cy="576"/>
              <a:chOff x="843" y="2880"/>
              <a:chExt cx="216" cy="576"/>
            </a:xfrm>
          </p:grpSpPr>
          <p:sp>
            <p:nvSpPr>
              <p:cNvPr id="104" name="Freeform 5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5" name="Freeform 5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90" name="Group 54"/>
            <p:cNvGrpSpPr>
              <a:grpSpLocks/>
            </p:cNvGrpSpPr>
            <p:nvPr/>
          </p:nvGrpSpPr>
          <p:grpSpPr bwMode="auto">
            <a:xfrm>
              <a:off x="1035" y="2752"/>
              <a:ext cx="216" cy="576"/>
              <a:chOff x="843" y="2880"/>
              <a:chExt cx="216" cy="576"/>
            </a:xfrm>
          </p:grpSpPr>
          <p:sp>
            <p:nvSpPr>
              <p:cNvPr id="102" name="Freeform 5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" name="Freeform 5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95" name="Group 94"/>
            <p:cNvGrpSpPr>
              <a:grpSpLocks/>
            </p:cNvGrpSpPr>
            <p:nvPr/>
          </p:nvGrpSpPr>
          <p:grpSpPr bwMode="auto">
            <a:xfrm>
              <a:off x="1179" y="2520"/>
              <a:ext cx="216" cy="576"/>
              <a:chOff x="843" y="2880"/>
              <a:chExt cx="216" cy="576"/>
            </a:xfrm>
          </p:grpSpPr>
          <p:sp>
            <p:nvSpPr>
              <p:cNvPr id="100" name="Freeform 5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1" name="Freeform 5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96" name="Group 60"/>
            <p:cNvGrpSpPr>
              <a:grpSpLocks/>
            </p:cNvGrpSpPr>
            <p:nvPr/>
          </p:nvGrpSpPr>
          <p:grpSpPr bwMode="auto">
            <a:xfrm>
              <a:off x="1035" y="2296"/>
              <a:ext cx="216" cy="576"/>
              <a:chOff x="843" y="2880"/>
              <a:chExt cx="216" cy="576"/>
            </a:xfrm>
          </p:grpSpPr>
          <p:sp>
            <p:nvSpPr>
              <p:cNvPr id="97" name="Freeform 61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9" name="Freeform 62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06" name="Group 50"/>
          <p:cNvGrpSpPr>
            <a:grpSpLocks/>
          </p:cNvGrpSpPr>
          <p:nvPr/>
        </p:nvGrpSpPr>
        <p:grpSpPr bwMode="auto">
          <a:xfrm flipH="1">
            <a:off x="2860017" y="1897150"/>
            <a:ext cx="471488" cy="787400"/>
            <a:chOff x="899" y="2296"/>
            <a:chExt cx="496" cy="1032"/>
          </a:xfrm>
        </p:grpSpPr>
        <p:grpSp>
          <p:nvGrpSpPr>
            <p:cNvPr id="108" name="Group 51"/>
            <p:cNvGrpSpPr>
              <a:grpSpLocks/>
            </p:cNvGrpSpPr>
            <p:nvPr/>
          </p:nvGrpSpPr>
          <p:grpSpPr bwMode="auto">
            <a:xfrm>
              <a:off x="899" y="2512"/>
              <a:ext cx="216" cy="576"/>
              <a:chOff x="843" y="2880"/>
              <a:chExt cx="216" cy="576"/>
            </a:xfrm>
          </p:grpSpPr>
          <p:sp>
            <p:nvSpPr>
              <p:cNvPr id="118" name="Freeform 52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9" name="Freeform 53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9" name="Group 54"/>
            <p:cNvGrpSpPr>
              <a:grpSpLocks/>
            </p:cNvGrpSpPr>
            <p:nvPr/>
          </p:nvGrpSpPr>
          <p:grpSpPr bwMode="auto">
            <a:xfrm>
              <a:off x="1035" y="2752"/>
              <a:ext cx="216" cy="576"/>
              <a:chOff x="843" y="2880"/>
              <a:chExt cx="216" cy="576"/>
            </a:xfrm>
          </p:grpSpPr>
          <p:sp>
            <p:nvSpPr>
              <p:cNvPr id="116" name="Freeform 55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7" name="Freeform 56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0" name="Group 109"/>
            <p:cNvGrpSpPr>
              <a:grpSpLocks/>
            </p:cNvGrpSpPr>
            <p:nvPr/>
          </p:nvGrpSpPr>
          <p:grpSpPr bwMode="auto">
            <a:xfrm>
              <a:off x="1179" y="2520"/>
              <a:ext cx="216" cy="576"/>
              <a:chOff x="843" y="2880"/>
              <a:chExt cx="216" cy="576"/>
            </a:xfrm>
          </p:grpSpPr>
          <p:sp>
            <p:nvSpPr>
              <p:cNvPr id="114" name="Freeform 58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" name="Freeform 59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1" name="Group 60"/>
            <p:cNvGrpSpPr>
              <a:grpSpLocks/>
            </p:cNvGrpSpPr>
            <p:nvPr/>
          </p:nvGrpSpPr>
          <p:grpSpPr bwMode="auto">
            <a:xfrm>
              <a:off x="1035" y="2296"/>
              <a:ext cx="216" cy="576"/>
              <a:chOff x="843" y="2880"/>
              <a:chExt cx="216" cy="576"/>
            </a:xfrm>
          </p:grpSpPr>
          <p:sp>
            <p:nvSpPr>
              <p:cNvPr id="112" name="Freeform 61"/>
              <p:cNvSpPr>
                <a:spLocks/>
              </p:cNvSpPr>
              <p:nvPr/>
            </p:nvSpPr>
            <p:spPr bwMode="auto">
              <a:xfrm>
                <a:off x="843" y="3165"/>
                <a:ext cx="216" cy="291"/>
              </a:xfrm>
              <a:custGeom>
                <a:avLst/>
                <a:gdLst>
                  <a:gd name="T0" fmla="*/ 0 w 126"/>
                  <a:gd name="T1" fmla="*/ 243 h 345"/>
                  <a:gd name="T2" fmla="*/ 108 w 126"/>
                  <a:gd name="T3" fmla="*/ 0 h 345"/>
                  <a:gd name="T4" fmla="*/ 216 w 126"/>
                  <a:gd name="T5" fmla="*/ 235 h 345"/>
                  <a:gd name="T6" fmla="*/ 108 w 126"/>
                  <a:gd name="T7" fmla="*/ 102 h 345"/>
                  <a:gd name="T8" fmla="*/ 98 w 126"/>
                  <a:gd name="T9" fmla="*/ 291 h 345"/>
                  <a:gd name="T10" fmla="*/ 0 w 126"/>
                  <a:gd name="T11" fmla="*/ 243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0099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3" name="Freeform 62"/>
              <p:cNvSpPr>
                <a:spLocks/>
              </p:cNvSpPr>
              <p:nvPr/>
            </p:nvSpPr>
            <p:spPr bwMode="auto">
              <a:xfrm flipV="1">
                <a:off x="864" y="2880"/>
                <a:ext cx="192" cy="384"/>
              </a:xfrm>
              <a:custGeom>
                <a:avLst/>
                <a:gdLst>
                  <a:gd name="T0" fmla="*/ 0 w 126"/>
                  <a:gd name="T1" fmla="*/ 321 h 345"/>
                  <a:gd name="T2" fmla="*/ 96 w 126"/>
                  <a:gd name="T3" fmla="*/ 0 h 345"/>
                  <a:gd name="T4" fmla="*/ 192 w 126"/>
                  <a:gd name="T5" fmla="*/ 311 h 345"/>
                  <a:gd name="T6" fmla="*/ 96 w 126"/>
                  <a:gd name="T7" fmla="*/ 135 h 345"/>
                  <a:gd name="T8" fmla="*/ 87 w 126"/>
                  <a:gd name="T9" fmla="*/ 384 h 345"/>
                  <a:gd name="T10" fmla="*/ 0 w 126"/>
                  <a:gd name="T11" fmla="*/ 321 h 3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6" h="345">
                    <a:moveTo>
                      <a:pt x="0" y="288"/>
                    </a:moveTo>
                    <a:cubicBezTo>
                      <a:pt x="0" y="268"/>
                      <a:pt x="42" y="1"/>
                      <a:pt x="63" y="0"/>
                    </a:cubicBezTo>
                    <a:cubicBezTo>
                      <a:pt x="93" y="1"/>
                      <a:pt x="126" y="259"/>
                      <a:pt x="126" y="279"/>
                    </a:cubicBezTo>
                    <a:cubicBezTo>
                      <a:pt x="126" y="299"/>
                      <a:pt x="84" y="119"/>
                      <a:pt x="63" y="121"/>
                    </a:cubicBezTo>
                    <a:cubicBezTo>
                      <a:pt x="42" y="123"/>
                      <a:pt x="0" y="308"/>
                      <a:pt x="57" y="345"/>
                    </a:cubicBezTo>
                    <a:cubicBezTo>
                      <a:pt x="57" y="345"/>
                      <a:pt x="0" y="288"/>
                      <a:pt x="0" y="28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9900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cxnSp>
        <p:nvCxnSpPr>
          <p:cNvPr id="4" name="Straight Connector 3"/>
          <p:cNvCxnSpPr/>
          <p:nvPr/>
        </p:nvCxnSpPr>
        <p:spPr bwMode="auto">
          <a:xfrm flipH="1" flipV="1">
            <a:off x="2661891" y="4646706"/>
            <a:ext cx="936514" cy="189756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Doughnut 1">
            <a:extLst>
              <a:ext uri="{FF2B5EF4-FFF2-40B4-BE49-F238E27FC236}">
                <a16:creationId xmlns:a16="http://schemas.microsoft.com/office/drawing/2014/main" id="{3D580BE4-46FA-7749-B6B9-ECE5698008F2}"/>
              </a:ext>
            </a:extLst>
          </p:cNvPr>
          <p:cNvSpPr/>
          <p:nvPr/>
        </p:nvSpPr>
        <p:spPr bwMode="auto">
          <a:xfrm>
            <a:off x="4733444" y="1805370"/>
            <a:ext cx="3888400" cy="1132416"/>
          </a:xfrm>
          <a:prstGeom prst="donut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7243661" y="1581550"/>
            <a:ext cx="398206" cy="914400"/>
            <a:chOff x="843" y="2880"/>
            <a:chExt cx="216" cy="576"/>
          </a:xfrm>
        </p:grpSpPr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321 h 345"/>
                <a:gd name="T2" fmla="*/ 96 w 126"/>
                <a:gd name="T3" fmla="*/ 0 h 345"/>
                <a:gd name="T4" fmla="*/ 192 w 126"/>
                <a:gd name="T5" fmla="*/ 311 h 345"/>
                <a:gd name="T6" fmla="*/ 96 w 126"/>
                <a:gd name="T7" fmla="*/ 135 h 345"/>
                <a:gd name="T8" fmla="*/ 87 w 126"/>
                <a:gd name="T9" fmla="*/ 384 h 345"/>
                <a:gd name="T10" fmla="*/ 0 w 126"/>
                <a:gd name="T11" fmla="*/ 321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6" name="Group 47"/>
          <p:cNvGrpSpPr>
            <a:grpSpLocks/>
          </p:cNvGrpSpPr>
          <p:nvPr/>
        </p:nvGrpSpPr>
        <p:grpSpPr bwMode="auto">
          <a:xfrm flipH="1">
            <a:off x="5913796" y="1588737"/>
            <a:ext cx="398206" cy="914400"/>
            <a:chOff x="843" y="2880"/>
            <a:chExt cx="216" cy="576"/>
          </a:xfrm>
        </p:grpSpPr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843" y="3165"/>
              <a:ext cx="216" cy="291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 flipV="1">
              <a:off x="864" y="2880"/>
              <a:ext cx="192" cy="384"/>
            </a:xfrm>
            <a:custGeom>
              <a:avLst/>
              <a:gdLst>
                <a:gd name="T0" fmla="*/ 0 w 126"/>
                <a:gd name="T1" fmla="*/ 321 h 345"/>
                <a:gd name="T2" fmla="*/ 96 w 126"/>
                <a:gd name="T3" fmla="*/ 0 h 345"/>
                <a:gd name="T4" fmla="*/ 192 w 126"/>
                <a:gd name="T5" fmla="*/ 311 h 345"/>
                <a:gd name="T6" fmla="*/ 96 w 126"/>
                <a:gd name="T7" fmla="*/ 135 h 345"/>
                <a:gd name="T8" fmla="*/ 87 w 126"/>
                <a:gd name="T9" fmla="*/ 384 h 345"/>
                <a:gd name="T10" fmla="*/ 0 w 126"/>
                <a:gd name="T11" fmla="*/ 321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92108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7" name="Rectangle 69"/>
          <p:cNvSpPr>
            <a:spLocks noChangeArrowheads="1"/>
          </p:cNvSpPr>
          <p:nvPr/>
        </p:nvSpPr>
        <p:spPr bwMode="auto">
          <a:xfrm>
            <a:off x="485775" y="12065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BHB accretion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1743" y="1148979"/>
            <a:ext cx="4161144" cy="330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20000"/>
              </a:spcBef>
            </a:pPr>
            <a:endParaRPr lang="en-GB" dirty="0">
              <a:solidFill>
                <a:srgbClr val="FF0000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/>
              <a:t>Complex around </a:t>
            </a:r>
            <a:r>
              <a:rPr lang="en-GB" dirty="0" err="1"/>
              <a:t>Ledd</a:t>
            </a:r>
            <a:r>
              <a:rPr lang="en-GB" dirty="0"/>
              <a:t>?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FF0000"/>
                </a:solidFill>
              </a:rPr>
              <a:t>Disc dominated state –</a:t>
            </a:r>
            <a:r>
              <a:rPr lang="en-GB" dirty="0" err="1">
                <a:solidFill>
                  <a:srgbClr val="FF0000"/>
                </a:solidFill>
              </a:rPr>
              <a:t>Shakura-Sunyaev</a:t>
            </a:r>
            <a:r>
              <a:rPr lang="en-GB" dirty="0">
                <a:solidFill>
                  <a:srgbClr val="FF0000"/>
                </a:solidFill>
              </a:rPr>
              <a:t> disc equations!!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FF0000"/>
                </a:solidFill>
              </a:rPr>
              <a:t>X-ray corona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/>
              <a:t>Complex transition ~0.02LEdd</a:t>
            </a:r>
          </a:p>
          <a:p>
            <a:pPr algn="l">
              <a:spcBef>
                <a:spcPct val="20000"/>
              </a:spcBef>
            </a:pPr>
            <a:endParaRPr lang="en-GB" dirty="0">
              <a:solidFill>
                <a:srgbClr val="0000FF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00FF"/>
                </a:solidFill>
              </a:rPr>
              <a:t>ADAF – X-ray hot flow, disc truncated at &gt;20Rg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GB" dirty="0">
              <a:solidFill>
                <a:srgbClr val="006600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GB" dirty="0">
              <a:solidFill>
                <a:srgbClr val="0066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 flipV="1">
            <a:off x="5580735" y="2295348"/>
            <a:ext cx="0" cy="4026426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 flipV="1">
            <a:off x="5597761" y="3941847"/>
            <a:ext cx="3225338" cy="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Rectangle 75"/>
          <p:cNvSpPr/>
          <p:nvPr/>
        </p:nvSpPr>
        <p:spPr>
          <a:xfrm>
            <a:off x="4900740" y="1738965"/>
            <a:ext cx="122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L/</a:t>
            </a:r>
            <a:r>
              <a:rPr lang="en-GB" b="1" dirty="0" err="1"/>
              <a:t>LEdd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ED34F8-87A0-F14D-9E62-638D12956C58}"/>
              </a:ext>
            </a:extLst>
          </p:cNvPr>
          <p:cNvGrpSpPr/>
          <p:nvPr/>
        </p:nvGrpSpPr>
        <p:grpSpPr>
          <a:xfrm>
            <a:off x="5900452" y="2353512"/>
            <a:ext cx="2768418" cy="642997"/>
            <a:chOff x="5900452" y="2353512"/>
            <a:chExt cx="2768418" cy="642997"/>
          </a:xfrm>
        </p:grpSpPr>
        <p:grpSp>
          <p:nvGrpSpPr>
            <p:cNvPr id="4" name="Group 3"/>
            <p:cNvGrpSpPr/>
            <p:nvPr/>
          </p:nvGrpSpPr>
          <p:grpSpPr>
            <a:xfrm>
              <a:off x="5900452" y="2753622"/>
              <a:ext cx="2768418" cy="242887"/>
              <a:chOff x="6054684" y="4212699"/>
              <a:chExt cx="2768418" cy="24288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054684" y="4212700"/>
                <a:ext cx="2768418" cy="232081"/>
                <a:chOff x="5152273" y="4212700"/>
                <a:chExt cx="3991727" cy="374244"/>
              </a:xfrm>
            </p:grpSpPr>
            <p:sp>
              <p:nvSpPr>
                <p:cNvPr id="63" name="AutoShape 7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8060534" y="3503478"/>
                  <a:ext cx="364702" cy="1802230"/>
                </a:xfrm>
                <a:custGeom>
                  <a:avLst/>
                  <a:gdLst>
                    <a:gd name="T0" fmla="*/ 492560 w 21600"/>
                    <a:gd name="T1" fmla="*/ 1746250 h 21600"/>
                    <a:gd name="T2" fmla="*/ 307975 w 21600"/>
                    <a:gd name="T3" fmla="*/ 3492500 h 21600"/>
                    <a:gd name="T4" fmla="*/ 123390 w 21600"/>
                    <a:gd name="T5" fmla="*/ 1746250 h 21600"/>
                    <a:gd name="T6" fmla="*/ 307975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6127 w 21600"/>
                    <a:gd name="T13" fmla="*/ 6127 h 21600"/>
                    <a:gd name="T14" fmla="*/ 15473 w 21600"/>
                    <a:gd name="T15" fmla="*/ 1547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8653" y="21600"/>
                      </a:lnTo>
                      <a:lnTo>
                        <a:pt x="12947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9933"/>
                    </a:gs>
                    <a:gs pos="100000">
                      <a:srgbClr val="9900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4" name="AutoShape 79"/>
                <p:cNvSpPr>
                  <a:spLocks noChangeAspect="1" noChangeArrowheads="1"/>
                </p:cNvSpPr>
                <p:nvPr/>
              </p:nvSpPr>
              <p:spPr bwMode="auto">
                <a:xfrm rot="5400000" flipH="1" flipV="1">
                  <a:off x="5861489" y="3503484"/>
                  <a:ext cx="361164" cy="1779596"/>
                </a:xfrm>
                <a:custGeom>
                  <a:avLst/>
                  <a:gdLst>
                    <a:gd name="T0" fmla="*/ 491291 w 21600"/>
                    <a:gd name="T1" fmla="*/ 1736725 h 21600"/>
                    <a:gd name="T2" fmla="*/ 307182 w 21600"/>
                    <a:gd name="T3" fmla="*/ 3473450 h 21600"/>
                    <a:gd name="T4" fmla="*/ 123072 w 21600"/>
                    <a:gd name="T5" fmla="*/ 1736725 h 21600"/>
                    <a:gd name="T6" fmla="*/ 307182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6127 w 21600"/>
                    <a:gd name="T13" fmla="*/ 6127 h 21600"/>
                    <a:gd name="T14" fmla="*/ 15473 w 21600"/>
                    <a:gd name="T15" fmla="*/ 1547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8653" y="21600"/>
                      </a:lnTo>
                      <a:lnTo>
                        <a:pt x="12947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990000"/>
                    </a:gs>
                    <a:gs pos="100000">
                      <a:srgbClr val="FF9933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71" name="Oval 66"/>
              <p:cNvSpPr>
                <a:spLocks noChangeArrowheads="1"/>
              </p:cNvSpPr>
              <p:nvPr/>
            </p:nvSpPr>
            <p:spPr bwMode="auto">
              <a:xfrm>
                <a:off x="7335223" y="4212699"/>
                <a:ext cx="261937" cy="24288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" name="Freeform 16"/>
            <p:cNvSpPr>
              <a:spLocks/>
            </p:cNvSpPr>
            <p:nvPr/>
          </p:nvSpPr>
          <p:spPr bwMode="auto">
            <a:xfrm>
              <a:off x="7584955" y="2432094"/>
              <a:ext cx="398206" cy="461963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" name="Freeform 16"/>
            <p:cNvSpPr>
              <a:spLocks/>
            </p:cNvSpPr>
            <p:nvPr/>
          </p:nvSpPr>
          <p:spPr bwMode="auto">
            <a:xfrm>
              <a:off x="6597159" y="2353512"/>
              <a:ext cx="398206" cy="461963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ED3D121-BC48-D94C-A41F-36491F48EF25}"/>
              </a:ext>
            </a:extLst>
          </p:cNvPr>
          <p:cNvGrpSpPr/>
          <p:nvPr/>
        </p:nvGrpSpPr>
        <p:grpSpPr>
          <a:xfrm>
            <a:off x="5860836" y="4395028"/>
            <a:ext cx="3010663" cy="1647825"/>
            <a:chOff x="5860836" y="4395028"/>
            <a:chExt cx="3010663" cy="1647825"/>
          </a:xfrm>
        </p:grpSpPr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7558569" y="4404553"/>
              <a:ext cx="914400" cy="1638300"/>
              <a:chOff x="899" y="2296"/>
              <a:chExt cx="496" cy="1032"/>
            </a:xfrm>
          </p:grpSpPr>
          <p:grpSp>
            <p:nvGrpSpPr>
              <p:cNvPr id="8" name="Group 12"/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8" name="Freeform 13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9" name="Freeform 14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oup 15"/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6" name="Freeform 16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" name="Freeform 17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oup 18"/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4" name="Freeform 19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5" name="Freeform 20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oup 21"/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2" name="Freeform 22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" name="Freeform 23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20" name="Group 24"/>
            <p:cNvGrpSpPr>
              <a:grpSpLocks/>
            </p:cNvGrpSpPr>
            <p:nvPr/>
          </p:nvGrpSpPr>
          <p:grpSpPr bwMode="auto">
            <a:xfrm>
              <a:off x="7399819" y="4861753"/>
              <a:ext cx="471487" cy="787400"/>
              <a:chOff x="899" y="2296"/>
              <a:chExt cx="496" cy="1032"/>
            </a:xfrm>
          </p:grpSpPr>
          <p:grpSp>
            <p:nvGrpSpPr>
              <p:cNvPr id="21" name="Group 25"/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31" name="Freeform 26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2" name="Freeform 27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2" name="Group 28"/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29" name="Freeform 29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" name="Freeform 30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" name="Group 31"/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27" name="Freeform 32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8" name="Freeform 33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" name="Group 34"/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25" name="Freeform 35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6" name="Freeform 36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33" name="Group 37"/>
            <p:cNvGrpSpPr>
              <a:grpSpLocks/>
            </p:cNvGrpSpPr>
            <p:nvPr/>
          </p:nvGrpSpPr>
          <p:grpSpPr bwMode="auto">
            <a:xfrm flipH="1">
              <a:off x="6213956" y="4395028"/>
              <a:ext cx="914400" cy="1638300"/>
              <a:chOff x="899" y="2296"/>
              <a:chExt cx="496" cy="1032"/>
            </a:xfrm>
          </p:grpSpPr>
          <p:grpSp>
            <p:nvGrpSpPr>
              <p:cNvPr id="34" name="Group 38"/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44" name="Freeform 39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5" name="Freeform 40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5" name="Group 41"/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42" name="Freeform 42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3" name="Freeform 43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6" name="Group 44"/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40" name="Freeform 45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1" name="Freeform 46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37" name="Group 47"/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38" name="Freeform 48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9" name="Freeform 49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46" name="Group 50"/>
            <p:cNvGrpSpPr>
              <a:grpSpLocks/>
            </p:cNvGrpSpPr>
            <p:nvPr/>
          </p:nvGrpSpPr>
          <p:grpSpPr bwMode="auto">
            <a:xfrm flipH="1">
              <a:off x="6858481" y="4922078"/>
              <a:ext cx="471488" cy="787400"/>
              <a:chOff x="899" y="2296"/>
              <a:chExt cx="496" cy="1032"/>
            </a:xfrm>
          </p:grpSpPr>
          <p:grpSp>
            <p:nvGrpSpPr>
              <p:cNvPr id="47" name="Group 51"/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57" name="Freeform 52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8" name="Freeform 53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55" name="Freeform 55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Freeform 56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49" name="Group 57"/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53" name="Freeform 58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" name="Freeform 59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50" name="Group 60"/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51" name="Freeform 61"/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2" name="Freeform 62"/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9" name="Oval 66"/>
            <p:cNvSpPr>
              <a:spLocks noChangeArrowheads="1"/>
            </p:cNvSpPr>
            <p:nvPr/>
          </p:nvSpPr>
          <p:spPr bwMode="auto">
            <a:xfrm>
              <a:off x="7241069" y="5155441"/>
              <a:ext cx="261937" cy="242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13"/>
            <p:cNvSpPr>
              <a:spLocks/>
            </p:cNvSpPr>
            <p:nvPr/>
          </p:nvSpPr>
          <p:spPr bwMode="auto">
            <a:xfrm>
              <a:off x="7710969" y="5352291"/>
              <a:ext cx="398206" cy="461963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" name="AutoShape 27">
              <a:extLst>
                <a:ext uri="{FF2B5EF4-FFF2-40B4-BE49-F238E27FC236}">
                  <a16:creationId xmlns:a16="http://schemas.microsoft.com/office/drawing/2014/main" id="{FB126CEF-8E90-EF42-BDE7-878594FE80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6025877" y="5066364"/>
              <a:ext cx="195720" cy="525802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8" name="AutoShape 27">
              <a:extLst>
                <a:ext uri="{FF2B5EF4-FFF2-40B4-BE49-F238E27FC236}">
                  <a16:creationId xmlns:a16="http://schemas.microsoft.com/office/drawing/2014/main" id="{C9E72643-A280-9E47-AF7E-25A0780DCC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8510738" y="5056053"/>
              <a:ext cx="195720" cy="525802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2601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8613" y="1709738"/>
            <a:ext cx="3810000" cy="4114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Dramatic changes in continuum – single object, different days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Underlying pattern in all systems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High </a:t>
            </a:r>
            <a:r>
              <a:rPr lang="en-GB" sz="2400" i="1" dirty="0">
                <a:solidFill>
                  <a:srgbClr val="008000"/>
                </a:solidFill>
              </a:rPr>
              <a:t>L</a:t>
            </a:r>
            <a:r>
              <a:rPr lang="en-GB" sz="2400" dirty="0">
                <a:solidFill>
                  <a:srgbClr val="008000"/>
                </a:solidFill>
              </a:rPr>
              <a:t>/</a:t>
            </a:r>
            <a:r>
              <a:rPr lang="en-GB" sz="2400" i="1" dirty="0" err="1">
                <a:solidFill>
                  <a:srgbClr val="008000"/>
                </a:solidFill>
              </a:rPr>
              <a:t>L</a:t>
            </a:r>
            <a:r>
              <a:rPr lang="en-GB" sz="2400" baseline="-25000" dirty="0" err="1">
                <a:solidFill>
                  <a:srgbClr val="008000"/>
                </a:solidFill>
              </a:rPr>
              <a:t>Edd</a:t>
            </a:r>
            <a:r>
              <a:rPr lang="en-GB" sz="2400" dirty="0">
                <a:solidFill>
                  <a:srgbClr val="008000"/>
                </a:solidFill>
              </a:rPr>
              <a:t>: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dirty="0">
                <a:solidFill>
                  <a:srgbClr val="008000"/>
                </a:solidFill>
              </a:rPr>
              <a:t>soft spectrum, peaks at </a:t>
            </a:r>
            <a:r>
              <a:rPr lang="en-GB" sz="2400" i="1" dirty="0" err="1">
                <a:solidFill>
                  <a:srgbClr val="008000"/>
                </a:solidFill>
              </a:rPr>
              <a:t>kT</a:t>
            </a:r>
            <a:r>
              <a:rPr lang="en-GB" sz="2400" baseline="-25000" dirty="0" err="1">
                <a:solidFill>
                  <a:srgbClr val="008000"/>
                </a:solidFill>
              </a:rPr>
              <a:t>max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dirty="0">
                <a:solidFill>
                  <a:srgbClr val="008000"/>
                </a:solidFill>
              </a:rPr>
              <a:t>often disc-like, plus tail</a:t>
            </a:r>
            <a:endParaRPr lang="en-GB" sz="2400" baseline="-25000" dirty="0">
              <a:solidFill>
                <a:srgbClr val="008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solidFill>
                  <a:srgbClr val="008000"/>
                </a:solidFill>
              </a:rPr>
              <a:t>Lower </a:t>
            </a:r>
            <a:r>
              <a:rPr lang="en-GB" sz="2400" i="1" dirty="0">
                <a:solidFill>
                  <a:srgbClr val="008000"/>
                </a:solidFill>
              </a:rPr>
              <a:t>L</a:t>
            </a:r>
            <a:r>
              <a:rPr lang="en-GB" sz="2400" dirty="0">
                <a:solidFill>
                  <a:srgbClr val="008000"/>
                </a:solidFill>
              </a:rPr>
              <a:t>/</a:t>
            </a:r>
            <a:r>
              <a:rPr lang="en-GB" sz="2400" i="1" dirty="0" err="1">
                <a:solidFill>
                  <a:srgbClr val="008000"/>
                </a:solidFill>
              </a:rPr>
              <a:t>L</a:t>
            </a:r>
            <a:r>
              <a:rPr lang="en-GB" sz="2400" baseline="-25000" dirty="0" err="1">
                <a:solidFill>
                  <a:srgbClr val="008000"/>
                </a:solidFill>
              </a:rPr>
              <a:t>Edd</a:t>
            </a:r>
            <a:r>
              <a:rPr lang="en-GB" sz="2400" dirty="0">
                <a:solidFill>
                  <a:srgbClr val="008000"/>
                </a:solidFill>
              </a:rPr>
              <a:t>:</a:t>
            </a:r>
            <a:r>
              <a:rPr lang="en-GB" sz="2400" baseline="-25000" dirty="0">
                <a:solidFill>
                  <a:srgbClr val="008000"/>
                </a:solidFill>
              </a:rPr>
              <a:t> </a:t>
            </a:r>
            <a:r>
              <a:rPr lang="en-GB" sz="2400" dirty="0">
                <a:solidFill>
                  <a:srgbClr val="008000"/>
                </a:solidFill>
              </a:rPr>
              <a:t>hard spectrum, peaks at high energies, not like a disc </a:t>
            </a:r>
            <a:r>
              <a:rPr lang="en-GB" sz="1600" dirty="0">
                <a:solidFill>
                  <a:srgbClr val="008000"/>
                </a:solidFill>
              </a:rPr>
              <a:t>(McClintock &amp; </a:t>
            </a:r>
            <a:r>
              <a:rPr lang="en-GB" sz="1600" dirty="0" err="1">
                <a:solidFill>
                  <a:srgbClr val="008000"/>
                </a:solidFill>
              </a:rPr>
              <a:t>Remillard</a:t>
            </a:r>
            <a:r>
              <a:rPr lang="en-GB" sz="1600" dirty="0">
                <a:solidFill>
                  <a:srgbClr val="008000"/>
                </a:solidFill>
              </a:rPr>
              <a:t> 2006)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757988" y="6450013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1600" i="0" dirty="0" err="1">
                <a:solidFill>
                  <a:srgbClr val="008000"/>
                </a:solidFill>
              </a:rPr>
              <a:t>Gierlinski</a:t>
            </a:r>
            <a:r>
              <a:rPr lang="en-GB" sz="1600" i="0" dirty="0">
                <a:solidFill>
                  <a:srgbClr val="008000"/>
                </a:solidFill>
              </a:rPr>
              <a:t> &amp; Done 2003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709613" y="1190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Spectral states - BHB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5730580" y="1245344"/>
            <a:ext cx="7953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716292" y="1288206"/>
            <a:ext cx="762000" cy="17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2" name="Rectangle 12"/>
          <p:cNvSpPr>
            <a:spLocks noChangeArrowheads="1"/>
          </p:cNvSpPr>
          <p:nvPr/>
        </p:nvSpPr>
        <p:spPr bwMode="auto">
          <a:xfrm>
            <a:off x="4466930" y="2091481"/>
            <a:ext cx="477837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5" name="Freeform 11"/>
          <p:cNvSpPr>
            <a:spLocks/>
          </p:cNvSpPr>
          <p:nvPr/>
        </p:nvSpPr>
        <p:spPr bwMode="auto">
          <a:xfrm>
            <a:off x="5243513" y="2816225"/>
            <a:ext cx="3498850" cy="1716088"/>
          </a:xfrm>
          <a:custGeom>
            <a:avLst/>
            <a:gdLst>
              <a:gd name="T0" fmla="*/ 0 w 2204"/>
              <a:gd name="T1" fmla="*/ 2147483647 h 1081"/>
              <a:gd name="T2" fmla="*/ 2147483647 w 2204"/>
              <a:gd name="T3" fmla="*/ 2147483647 h 1081"/>
              <a:gd name="T4" fmla="*/ 2147483647 w 2204"/>
              <a:gd name="T5" fmla="*/ 2147483647 h 1081"/>
              <a:gd name="T6" fmla="*/ 2147483647 w 2204"/>
              <a:gd name="T7" fmla="*/ 2147483647 h 1081"/>
              <a:gd name="T8" fmla="*/ 2147483647 w 2204"/>
              <a:gd name="T9" fmla="*/ 2147483647 h 1081"/>
              <a:gd name="T10" fmla="*/ 2147483647 w 2204"/>
              <a:gd name="T11" fmla="*/ 2147483647 h 1081"/>
              <a:gd name="T12" fmla="*/ 2147483647 w 2204"/>
              <a:gd name="T13" fmla="*/ 2147483647 h 1081"/>
              <a:gd name="T14" fmla="*/ 2147483647 w 2204"/>
              <a:gd name="T15" fmla="*/ 2147483647 h 1081"/>
              <a:gd name="T16" fmla="*/ 2147483647 w 2204"/>
              <a:gd name="T17" fmla="*/ 2147483647 h 10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04"/>
              <a:gd name="T28" fmla="*/ 0 h 1081"/>
              <a:gd name="T29" fmla="*/ 2204 w 2204"/>
              <a:gd name="T30" fmla="*/ 1081 h 108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04" h="1081">
                <a:moveTo>
                  <a:pt x="0" y="85"/>
                </a:moveTo>
                <a:cubicBezTo>
                  <a:pt x="57" y="42"/>
                  <a:pt x="114" y="0"/>
                  <a:pt x="183" y="3"/>
                </a:cubicBezTo>
                <a:cubicBezTo>
                  <a:pt x="252" y="6"/>
                  <a:pt x="336" y="21"/>
                  <a:pt x="412" y="103"/>
                </a:cubicBezTo>
                <a:cubicBezTo>
                  <a:pt x="488" y="185"/>
                  <a:pt x="573" y="391"/>
                  <a:pt x="640" y="496"/>
                </a:cubicBezTo>
                <a:cubicBezTo>
                  <a:pt x="707" y="601"/>
                  <a:pt x="756" y="685"/>
                  <a:pt x="814" y="734"/>
                </a:cubicBezTo>
                <a:cubicBezTo>
                  <a:pt x="872" y="783"/>
                  <a:pt x="889" y="788"/>
                  <a:pt x="988" y="789"/>
                </a:cubicBezTo>
                <a:cubicBezTo>
                  <a:pt x="1087" y="790"/>
                  <a:pt x="1256" y="731"/>
                  <a:pt x="1408" y="743"/>
                </a:cubicBezTo>
                <a:cubicBezTo>
                  <a:pt x="1560" y="755"/>
                  <a:pt x="1769" y="806"/>
                  <a:pt x="1902" y="862"/>
                </a:cubicBezTo>
                <a:cubicBezTo>
                  <a:pt x="2035" y="918"/>
                  <a:pt x="2141" y="1036"/>
                  <a:pt x="2204" y="1081"/>
                </a:cubicBezTo>
              </a:path>
            </a:pathLst>
          </a:custGeom>
          <a:noFill/>
          <a:ln w="793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972300" y="3686175"/>
            <a:ext cx="1509713" cy="84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63" name="Picture 5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-174"/>
          <a:stretch>
            <a:fillRect/>
          </a:stretch>
        </p:blipFill>
        <p:spPr bwMode="auto">
          <a:xfrm>
            <a:off x="-86204" y="5213660"/>
            <a:ext cx="4702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1449" t="-1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-385"/>
          <a:stretch>
            <a:fillRect/>
          </a:stretch>
        </p:blipFill>
        <p:spPr bwMode="auto">
          <a:xfrm>
            <a:off x="-80962" y="1506219"/>
            <a:ext cx="46863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9" r="2652"/>
          <a:stretch>
            <a:fillRect/>
          </a:stretch>
        </p:blipFill>
        <p:spPr bwMode="auto">
          <a:xfrm>
            <a:off x="2624138" y="4089081"/>
            <a:ext cx="19812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-3889" r="26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C13813AC-B489-4B45-815C-0AC5521E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64" y="2400060"/>
            <a:ext cx="4399612" cy="279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AutoShape 78">
            <a:extLst>
              <a:ext uri="{FF2B5EF4-FFF2-40B4-BE49-F238E27FC236}">
                <a16:creationId xmlns:a16="http://schemas.microsoft.com/office/drawing/2014/main" id="{459C8542-83D6-C74B-AA52-9092A7FBB02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7055822" y="1421320"/>
            <a:ext cx="226164" cy="1249917"/>
          </a:xfrm>
          <a:custGeom>
            <a:avLst/>
            <a:gdLst>
              <a:gd name="T0" fmla="*/ 492560 w 21600"/>
              <a:gd name="T1" fmla="*/ 1746250 h 21600"/>
              <a:gd name="T2" fmla="*/ 307975 w 21600"/>
              <a:gd name="T3" fmla="*/ 3492500 h 21600"/>
              <a:gd name="T4" fmla="*/ 123390 w 21600"/>
              <a:gd name="T5" fmla="*/ 1746250 h 21600"/>
              <a:gd name="T6" fmla="*/ 3079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27 w 21600"/>
              <a:gd name="T13" fmla="*/ 6127 h 21600"/>
              <a:gd name="T14" fmla="*/ 15473 w 21600"/>
              <a:gd name="T15" fmla="*/ 154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99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" name="AutoShape 79">
            <a:extLst>
              <a:ext uri="{FF2B5EF4-FFF2-40B4-BE49-F238E27FC236}">
                <a16:creationId xmlns:a16="http://schemas.microsoft.com/office/drawing/2014/main" id="{5642080A-FA67-5442-838F-040902BE56A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 flipH="1" flipV="1">
            <a:off x="5530569" y="1422154"/>
            <a:ext cx="223970" cy="1234219"/>
          </a:xfrm>
          <a:custGeom>
            <a:avLst/>
            <a:gdLst>
              <a:gd name="T0" fmla="*/ 491291 w 21600"/>
              <a:gd name="T1" fmla="*/ 1736725 h 21600"/>
              <a:gd name="T2" fmla="*/ 307182 w 21600"/>
              <a:gd name="T3" fmla="*/ 3473450 h 21600"/>
              <a:gd name="T4" fmla="*/ 123072 w 21600"/>
              <a:gd name="T5" fmla="*/ 1736725 h 21600"/>
              <a:gd name="T6" fmla="*/ 30718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127 w 21600"/>
              <a:gd name="T13" fmla="*/ 6127 h 21600"/>
              <a:gd name="T14" fmla="*/ 15473 w 21600"/>
              <a:gd name="T15" fmla="*/ 1547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653" y="21600"/>
                </a:lnTo>
                <a:lnTo>
                  <a:pt x="1294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990000"/>
              </a:gs>
              <a:gs pos="100000">
                <a:srgbClr val="FF99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3" name="Oval 66">
            <a:extLst>
              <a:ext uri="{FF2B5EF4-FFF2-40B4-BE49-F238E27FC236}">
                <a16:creationId xmlns:a16="http://schemas.microsoft.com/office/drawing/2014/main" id="{144CA168-5AC5-5E4C-B134-C01BE5FF7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983" y="1927278"/>
            <a:ext cx="261937" cy="2428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Freeform 16">
            <a:extLst>
              <a:ext uri="{FF2B5EF4-FFF2-40B4-BE49-F238E27FC236}">
                <a16:creationId xmlns:a16="http://schemas.microsoft.com/office/drawing/2014/main" id="{05322AB8-72A0-5143-802B-379B57ADB780}"/>
              </a:ext>
            </a:extLst>
          </p:cNvPr>
          <p:cNvSpPr>
            <a:spLocks/>
          </p:cNvSpPr>
          <p:nvPr/>
        </p:nvSpPr>
        <p:spPr bwMode="auto">
          <a:xfrm>
            <a:off x="6709947" y="1605750"/>
            <a:ext cx="398206" cy="461963"/>
          </a:xfrm>
          <a:custGeom>
            <a:avLst/>
            <a:gdLst>
              <a:gd name="T0" fmla="*/ 0 w 126"/>
              <a:gd name="T1" fmla="*/ 243 h 345"/>
              <a:gd name="T2" fmla="*/ 108 w 126"/>
              <a:gd name="T3" fmla="*/ 0 h 345"/>
              <a:gd name="T4" fmla="*/ 216 w 126"/>
              <a:gd name="T5" fmla="*/ 235 h 345"/>
              <a:gd name="T6" fmla="*/ 108 w 126"/>
              <a:gd name="T7" fmla="*/ 102 h 345"/>
              <a:gd name="T8" fmla="*/ 98 w 126"/>
              <a:gd name="T9" fmla="*/ 291 h 345"/>
              <a:gd name="T10" fmla="*/ 0 w 126"/>
              <a:gd name="T11" fmla="*/ 243 h 3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6" h="345">
                <a:moveTo>
                  <a:pt x="0" y="288"/>
                </a:moveTo>
                <a:cubicBezTo>
                  <a:pt x="0" y="268"/>
                  <a:pt x="42" y="1"/>
                  <a:pt x="63" y="0"/>
                </a:cubicBezTo>
                <a:cubicBezTo>
                  <a:pt x="93" y="1"/>
                  <a:pt x="126" y="259"/>
                  <a:pt x="126" y="279"/>
                </a:cubicBezTo>
                <a:cubicBezTo>
                  <a:pt x="126" y="299"/>
                  <a:pt x="84" y="119"/>
                  <a:pt x="63" y="121"/>
                </a:cubicBezTo>
                <a:cubicBezTo>
                  <a:pt x="42" y="123"/>
                  <a:pt x="0" y="308"/>
                  <a:pt x="57" y="345"/>
                </a:cubicBezTo>
                <a:cubicBezTo>
                  <a:pt x="57" y="345"/>
                  <a:pt x="0" y="288"/>
                  <a:pt x="0" y="288"/>
                </a:cubicBez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5" name="Freeform 16">
            <a:extLst>
              <a:ext uri="{FF2B5EF4-FFF2-40B4-BE49-F238E27FC236}">
                <a16:creationId xmlns:a16="http://schemas.microsoft.com/office/drawing/2014/main" id="{CD940D87-1759-394C-9001-CC930ECB2037}"/>
              </a:ext>
            </a:extLst>
          </p:cNvPr>
          <p:cNvSpPr>
            <a:spLocks/>
          </p:cNvSpPr>
          <p:nvPr/>
        </p:nvSpPr>
        <p:spPr bwMode="auto">
          <a:xfrm>
            <a:off x="5722151" y="1527168"/>
            <a:ext cx="398206" cy="461963"/>
          </a:xfrm>
          <a:custGeom>
            <a:avLst/>
            <a:gdLst>
              <a:gd name="T0" fmla="*/ 0 w 126"/>
              <a:gd name="T1" fmla="*/ 243 h 345"/>
              <a:gd name="T2" fmla="*/ 108 w 126"/>
              <a:gd name="T3" fmla="*/ 0 h 345"/>
              <a:gd name="T4" fmla="*/ 216 w 126"/>
              <a:gd name="T5" fmla="*/ 235 h 345"/>
              <a:gd name="T6" fmla="*/ 108 w 126"/>
              <a:gd name="T7" fmla="*/ 102 h 345"/>
              <a:gd name="T8" fmla="*/ 98 w 126"/>
              <a:gd name="T9" fmla="*/ 291 h 345"/>
              <a:gd name="T10" fmla="*/ 0 w 126"/>
              <a:gd name="T11" fmla="*/ 243 h 3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6" h="345">
                <a:moveTo>
                  <a:pt x="0" y="288"/>
                </a:moveTo>
                <a:cubicBezTo>
                  <a:pt x="0" y="268"/>
                  <a:pt x="42" y="1"/>
                  <a:pt x="63" y="0"/>
                </a:cubicBezTo>
                <a:cubicBezTo>
                  <a:pt x="93" y="1"/>
                  <a:pt x="126" y="259"/>
                  <a:pt x="126" y="279"/>
                </a:cubicBezTo>
                <a:cubicBezTo>
                  <a:pt x="126" y="299"/>
                  <a:pt x="84" y="119"/>
                  <a:pt x="63" y="121"/>
                </a:cubicBezTo>
                <a:cubicBezTo>
                  <a:pt x="42" y="123"/>
                  <a:pt x="0" y="308"/>
                  <a:pt x="57" y="345"/>
                </a:cubicBezTo>
                <a:cubicBezTo>
                  <a:pt x="57" y="345"/>
                  <a:pt x="0" y="288"/>
                  <a:pt x="0" y="288"/>
                </a:cubicBezTo>
                <a:close/>
              </a:path>
            </a:pathLst>
          </a:custGeom>
          <a:gradFill rotWithShape="0">
            <a:gsLst>
              <a:gs pos="0">
                <a:srgbClr val="9900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EA3304E-A170-DB4E-82D0-61370324726F}"/>
              </a:ext>
            </a:extLst>
          </p:cNvPr>
          <p:cNvGrpSpPr/>
          <p:nvPr/>
        </p:nvGrpSpPr>
        <p:grpSpPr>
          <a:xfrm>
            <a:off x="6128248" y="4698159"/>
            <a:ext cx="3010663" cy="1647825"/>
            <a:chOff x="5860836" y="4395028"/>
            <a:chExt cx="3010663" cy="1647825"/>
          </a:xfrm>
        </p:grpSpPr>
        <p:grpSp>
          <p:nvGrpSpPr>
            <p:cNvPr id="98" name="Group 11">
              <a:extLst>
                <a:ext uri="{FF2B5EF4-FFF2-40B4-BE49-F238E27FC236}">
                  <a16:creationId xmlns:a16="http://schemas.microsoft.com/office/drawing/2014/main" id="{7315C627-1621-1348-9C23-6DE1FD2B8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8569" y="4404553"/>
              <a:ext cx="914400" cy="1638300"/>
              <a:chOff x="899" y="2296"/>
              <a:chExt cx="496" cy="1032"/>
            </a:xfrm>
          </p:grpSpPr>
          <p:grpSp>
            <p:nvGrpSpPr>
              <p:cNvPr id="142" name="Group 12">
                <a:extLst>
                  <a:ext uri="{FF2B5EF4-FFF2-40B4-BE49-F238E27FC236}">
                    <a16:creationId xmlns:a16="http://schemas.microsoft.com/office/drawing/2014/main" id="{8B162DDA-9C8E-034D-BC1C-95D915B401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52" name="Freeform 13">
                  <a:extLst>
                    <a:ext uri="{FF2B5EF4-FFF2-40B4-BE49-F238E27FC236}">
                      <a16:creationId xmlns:a16="http://schemas.microsoft.com/office/drawing/2014/main" id="{CAFE8978-43AC-CB4E-BF8F-CF5E5CF317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53" name="Freeform 14">
                  <a:extLst>
                    <a:ext uri="{FF2B5EF4-FFF2-40B4-BE49-F238E27FC236}">
                      <a16:creationId xmlns:a16="http://schemas.microsoft.com/office/drawing/2014/main" id="{6BB26EB5-02F2-0449-91A9-FA2BA7C97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3" name="Group 15">
                <a:extLst>
                  <a:ext uri="{FF2B5EF4-FFF2-40B4-BE49-F238E27FC236}">
                    <a16:creationId xmlns:a16="http://schemas.microsoft.com/office/drawing/2014/main" id="{EC307E83-B612-8C49-824D-273AB28C09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50" name="Freeform 16">
                  <a:extLst>
                    <a:ext uri="{FF2B5EF4-FFF2-40B4-BE49-F238E27FC236}">
                      <a16:creationId xmlns:a16="http://schemas.microsoft.com/office/drawing/2014/main" id="{B1F4F038-1B44-5D42-A4F1-B25480B4E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51" name="Freeform 17">
                  <a:extLst>
                    <a:ext uri="{FF2B5EF4-FFF2-40B4-BE49-F238E27FC236}">
                      <a16:creationId xmlns:a16="http://schemas.microsoft.com/office/drawing/2014/main" id="{B29CE33C-3D91-604E-AEC8-01FCA8E81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4" name="Group 18">
                <a:extLst>
                  <a:ext uri="{FF2B5EF4-FFF2-40B4-BE49-F238E27FC236}">
                    <a16:creationId xmlns:a16="http://schemas.microsoft.com/office/drawing/2014/main" id="{BB67D0C7-2876-954A-80DC-455C0006A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48" name="Freeform 19">
                  <a:extLst>
                    <a:ext uri="{FF2B5EF4-FFF2-40B4-BE49-F238E27FC236}">
                      <a16:creationId xmlns:a16="http://schemas.microsoft.com/office/drawing/2014/main" id="{A221D67F-B511-2146-B68B-802AEFB6D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9" name="Freeform 20">
                  <a:extLst>
                    <a:ext uri="{FF2B5EF4-FFF2-40B4-BE49-F238E27FC236}">
                      <a16:creationId xmlns:a16="http://schemas.microsoft.com/office/drawing/2014/main" id="{3F5145DA-64BB-B845-AB20-FBC94AE0A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5" name="Group 21">
                <a:extLst>
                  <a:ext uri="{FF2B5EF4-FFF2-40B4-BE49-F238E27FC236}">
                    <a16:creationId xmlns:a16="http://schemas.microsoft.com/office/drawing/2014/main" id="{C91DD0A8-5304-AB4C-A584-CCBB2C838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46" name="Freeform 22">
                  <a:extLst>
                    <a:ext uri="{FF2B5EF4-FFF2-40B4-BE49-F238E27FC236}">
                      <a16:creationId xmlns:a16="http://schemas.microsoft.com/office/drawing/2014/main" id="{2D3E0DA3-7352-B24D-A352-CD0E9D8A63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7" name="Freeform 23">
                  <a:extLst>
                    <a:ext uri="{FF2B5EF4-FFF2-40B4-BE49-F238E27FC236}">
                      <a16:creationId xmlns:a16="http://schemas.microsoft.com/office/drawing/2014/main" id="{478EA87B-1B5C-284C-B56F-F9C0D0920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99" name="Group 24">
              <a:extLst>
                <a:ext uri="{FF2B5EF4-FFF2-40B4-BE49-F238E27FC236}">
                  <a16:creationId xmlns:a16="http://schemas.microsoft.com/office/drawing/2014/main" id="{B67B2D7E-523A-674D-AC22-CF08180E8C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9819" y="4861753"/>
              <a:ext cx="471487" cy="787400"/>
              <a:chOff x="899" y="2296"/>
              <a:chExt cx="496" cy="1032"/>
            </a:xfrm>
          </p:grpSpPr>
          <p:grpSp>
            <p:nvGrpSpPr>
              <p:cNvPr id="130" name="Group 25">
                <a:extLst>
                  <a:ext uri="{FF2B5EF4-FFF2-40B4-BE49-F238E27FC236}">
                    <a16:creationId xmlns:a16="http://schemas.microsoft.com/office/drawing/2014/main" id="{D97CE95E-6A63-5247-B090-1F9B9F3C76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40" name="Freeform 26">
                  <a:extLst>
                    <a:ext uri="{FF2B5EF4-FFF2-40B4-BE49-F238E27FC236}">
                      <a16:creationId xmlns:a16="http://schemas.microsoft.com/office/drawing/2014/main" id="{1BC97EE7-F146-F041-AE22-6C31F8E95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1" name="Freeform 27">
                  <a:extLst>
                    <a:ext uri="{FF2B5EF4-FFF2-40B4-BE49-F238E27FC236}">
                      <a16:creationId xmlns:a16="http://schemas.microsoft.com/office/drawing/2014/main" id="{8C28B563-C0E4-EC45-8390-FE67FBE502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1" name="Group 28">
                <a:extLst>
                  <a:ext uri="{FF2B5EF4-FFF2-40B4-BE49-F238E27FC236}">
                    <a16:creationId xmlns:a16="http://schemas.microsoft.com/office/drawing/2014/main" id="{B28B8B8B-341B-4142-A0ED-1F7A4ED325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38" name="Freeform 29">
                  <a:extLst>
                    <a:ext uri="{FF2B5EF4-FFF2-40B4-BE49-F238E27FC236}">
                      <a16:creationId xmlns:a16="http://schemas.microsoft.com/office/drawing/2014/main" id="{2F5E4E00-06B4-C74B-8FA2-C1CF9178E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9" name="Freeform 30">
                  <a:extLst>
                    <a:ext uri="{FF2B5EF4-FFF2-40B4-BE49-F238E27FC236}">
                      <a16:creationId xmlns:a16="http://schemas.microsoft.com/office/drawing/2014/main" id="{A10E4B91-3C77-8D4A-A3F9-BBE4D596B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2" name="Group 31">
                <a:extLst>
                  <a:ext uri="{FF2B5EF4-FFF2-40B4-BE49-F238E27FC236}">
                    <a16:creationId xmlns:a16="http://schemas.microsoft.com/office/drawing/2014/main" id="{F4CDABE0-A346-AC46-BC39-50A437F0B5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36" name="Freeform 32">
                  <a:extLst>
                    <a:ext uri="{FF2B5EF4-FFF2-40B4-BE49-F238E27FC236}">
                      <a16:creationId xmlns:a16="http://schemas.microsoft.com/office/drawing/2014/main" id="{674229EB-E9C8-E84C-B001-3B8D0C440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7" name="Freeform 33">
                  <a:extLst>
                    <a:ext uri="{FF2B5EF4-FFF2-40B4-BE49-F238E27FC236}">
                      <a16:creationId xmlns:a16="http://schemas.microsoft.com/office/drawing/2014/main" id="{B79BECBF-C828-B349-A494-B447AED36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3" name="Group 34">
                <a:extLst>
                  <a:ext uri="{FF2B5EF4-FFF2-40B4-BE49-F238E27FC236}">
                    <a16:creationId xmlns:a16="http://schemas.microsoft.com/office/drawing/2014/main" id="{D252C613-7F13-DB45-8911-56E73CD3E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34" name="Freeform 35">
                  <a:extLst>
                    <a:ext uri="{FF2B5EF4-FFF2-40B4-BE49-F238E27FC236}">
                      <a16:creationId xmlns:a16="http://schemas.microsoft.com/office/drawing/2014/main" id="{39D8A33F-59F2-3445-9FFE-2E1F9288B4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5" name="Freeform 36">
                  <a:extLst>
                    <a:ext uri="{FF2B5EF4-FFF2-40B4-BE49-F238E27FC236}">
                      <a16:creationId xmlns:a16="http://schemas.microsoft.com/office/drawing/2014/main" id="{6AC6D8EE-2162-BF41-AC85-31EA1D804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00" name="Group 37">
              <a:extLst>
                <a:ext uri="{FF2B5EF4-FFF2-40B4-BE49-F238E27FC236}">
                  <a16:creationId xmlns:a16="http://schemas.microsoft.com/office/drawing/2014/main" id="{F2F03D40-9F21-F447-9594-BC913543FFF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213956" y="4395028"/>
              <a:ext cx="914400" cy="1638300"/>
              <a:chOff x="899" y="2296"/>
              <a:chExt cx="496" cy="1032"/>
            </a:xfrm>
          </p:grpSpPr>
          <p:grpSp>
            <p:nvGrpSpPr>
              <p:cNvPr id="118" name="Group 38">
                <a:extLst>
                  <a:ext uri="{FF2B5EF4-FFF2-40B4-BE49-F238E27FC236}">
                    <a16:creationId xmlns:a16="http://schemas.microsoft.com/office/drawing/2014/main" id="{FE5212D7-E461-0944-85EE-EF254AA4CC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28" name="Freeform 39">
                  <a:extLst>
                    <a:ext uri="{FF2B5EF4-FFF2-40B4-BE49-F238E27FC236}">
                      <a16:creationId xmlns:a16="http://schemas.microsoft.com/office/drawing/2014/main" id="{20340258-0A67-414A-81F2-234C319BF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9" name="Freeform 40">
                  <a:extLst>
                    <a:ext uri="{FF2B5EF4-FFF2-40B4-BE49-F238E27FC236}">
                      <a16:creationId xmlns:a16="http://schemas.microsoft.com/office/drawing/2014/main" id="{86C4E1FC-9561-7E42-B09E-6462B0F63E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9" name="Group 41">
                <a:extLst>
                  <a:ext uri="{FF2B5EF4-FFF2-40B4-BE49-F238E27FC236}">
                    <a16:creationId xmlns:a16="http://schemas.microsoft.com/office/drawing/2014/main" id="{1C841994-5F3B-FB4E-A55B-8C4A9D37AA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26" name="Freeform 42">
                  <a:extLst>
                    <a:ext uri="{FF2B5EF4-FFF2-40B4-BE49-F238E27FC236}">
                      <a16:creationId xmlns:a16="http://schemas.microsoft.com/office/drawing/2014/main" id="{27B3169E-A427-BC40-83D9-B59782A1D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7" name="Freeform 43">
                  <a:extLst>
                    <a:ext uri="{FF2B5EF4-FFF2-40B4-BE49-F238E27FC236}">
                      <a16:creationId xmlns:a16="http://schemas.microsoft.com/office/drawing/2014/main" id="{C80B76D8-E6D3-1E41-A97F-1A969017A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0" name="Group 44">
                <a:extLst>
                  <a:ext uri="{FF2B5EF4-FFF2-40B4-BE49-F238E27FC236}">
                    <a16:creationId xmlns:a16="http://schemas.microsoft.com/office/drawing/2014/main" id="{30ADDAD2-E398-7C4B-8B6A-A2C8298413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24" name="Freeform 45">
                  <a:extLst>
                    <a:ext uri="{FF2B5EF4-FFF2-40B4-BE49-F238E27FC236}">
                      <a16:creationId xmlns:a16="http://schemas.microsoft.com/office/drawing/2014/main" id="{E10AC950-E7F8-544D-B334-7C238B462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5" name="Freeform 46">
                  <a:extLst>
                    <a:ext uri="{FF2B5EF4-FFF2-40B4-BE49-F238E27FC236}">
                      <a16:creationId xmlns:a16="http://schemas.microsoft.com/office/drawing/2014/main" id="{FFED8034-76EF-FF4B-B2DB-FFBB8A2509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1" name="Group 47">
                <a:extLst>
                  <a:ext uri="{FF2B5EF4-FFF2-40B4-BE49-F238E27FC236}">
                    <a16:creationId xmlns:a16="http://schemas.microsoft.com/office/drawing/2014/main" id="{17F683B6-E4C7-234E-9E61-FA961A2426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22" name="Freeform 48">
                  <a:extLst>
                    <a:ext uri="{FF2B5EF4-FFF2-40B4-BE49-F238E27FC236}">
                      <a16:creationId xmlns:a16="http://schemas.microsoft.com/office/drawing/2014/main" id="{4BBB531A-C57C-F94C-9F50-C42EAA6D9D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23" name="Freeform 49">
                  <a:extLst>
                    <a:ext uri="{FF2B5EF4-FFF2-40B4-BE49-F238E27FC236}">
                      <a16:creationId xmlns:a16="http://schemas.microsoft.com/office/drawing/2014/main" id="{55E810A9-472A-7244-947F-7BFC40715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grpSp>
          <p:nvGrpSpPr>
            <p:cNvPr id="101" name="Group 50">
              <a:extLst>
                <a:ext uri="{FF2B5EF4-FFF2-40B4-BE49-F238E27FC236}">
                  <a16:creationId xmlns:a16="http://schemas.microsoft.com/office/drawing/2014/main" id="{69869BDB-BA80-BC4C-861C-0F10EE1D4D1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858481" y="4922078"/>
              <a:ext cx="471488" cy="787400"/>
              <a:chOff x="899" y="2296"/>
              <a:chExt cx="496" cy="1032"/>
            </a:xfrm>
          </p:grpSpPr>
          <p:grpSp>
            <p:nvGrpSpPr>
              <p:cNvPr id="106" name="Group 51">
                <a:extLst>
                  <a:ext uri="{FF2B5EF4-FFF2-40B4-BE49-F238E27FC236}">
                    <a16:creationId xmlns:a16="http://schemas.microsoft.com/office/drawing/2014/main" id="{F991BA31-9500-F541-99DB-617A0341A4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" y="2512"/>
                <a:ext cx="216" cy="576"/>
                <a:chOff x="843" y="2880"/>
                <a:chExt cx="216" cy="576"/>
              </a:xfrm>
            </p:grpSpPr>
            <p:sp>
              <p:nvSpPr>
                <p:cNvPr id="116" name="Freeform 52">
                  <a:extLst>
                    <a:ext uri="{FF2B5EF4-FFF2-40B4-BE49-F238E27FC236}">
                      <a16:creationId xmlns:a16="http://schemas.microsoft.com/office/drawing/2014/main" id="{93E1CC50-0A04-6E44-B518-FDD29E56A7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7" name="Freeform 53">
                  <a:extLst>
                    <a:ext uri="{FF2B5EF4-FFF2-40B4-BE49-F238E27FC236}">
                      <a16:creationId xmlns:a16="http://schemas.microsoft.com/office/drawing/2014/main" id="{597D5F19-BC07-9849-A8C3-FF4F0533C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7" name="Group 54">
                <a:extLst>
                  <a:ext uri="{FF2B5EF4-FFF2-40B4-BE49-F238E27FC236}">
                    <a16:creationId xmlns:a16="http://schemas.microsoft.com/office/drawing/2014/main" id="{96DBACD8-D032-594C-8DD5-FC3E8EFFB9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752"/>
                <a:ext cx="216" cy="576"/>
                <a:chOff x="843" y="2880"/>
                <a:chExt cx="216" cy="576"/>
              </a:xfrm>
            </p:grpSpPr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3503D14E-CB1A-E248-AC79-07B6CE7B8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274FBD6C-1FA4-6249-AD7C-97731DCD0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8" name="Group 57">
                <a:extLst>
                  <a:ext uri="{FF2B5EF4-FFF2-40B4-BE49-F238E27FC236}">
                    <a16:creationId xmlns:a16="http://schemas.microsoft.com/office/drawing/2014/main" id="{3A45DEDD-0ECF-1B41-97CC-9C2DF32FBB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9" y="2520"/>
                <a:ext cx="216" cy="576"/>
                <a:chOff x="843" y="2880"/>
                <a:chExt cx="216" cy="576"/>
              </a:xfrm>
            </p:grpSpPr>
            <p:sp>
              <p:nvSpPr>
                <p:cNvPr id="112" name="Freeform 58">
                  <a:extLst>
                    <a:ext uri="{FF2B5EF4-FFF2-40B4-BE49-F238E27FC236}">
                      <a16:creationId xmlns:a16="http://schemas.microsoft.com/office/drawing/2014/main" id="{8F86F433-5BDB-F04F-B5E3-AE472BDF21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3" name="Freeform 59">
                  <a:extLst>
                    <a:ext uri="{FF2B5EF4-FFF2-40B4-BE49-F238E27FC236}">
                      <a16:creationId xmlns:a16="http://schemas.microsoft.com/office/drawing/2014/main" id="{B217810B-5C31-BE42-9B8B-63B068C265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9" name="Group 60">
                <a:extLst>
                  <a:ext uri="{FF2B5EF4-FFF2-40B4-BE49-F238E27FC236}">
                    <a16:creationId xmlns:a16="http://schemas.microsoft.com/office/drawing/2014/main" id="{7E52795B-63BB-D644-B658-B72CEBE4A7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" y="2296"/>
                <a:ext cx="216" cy="576"/>
                <a:chOff x="843" y="2880"/>
                <a:chExt cx="216" cy="576"/>
              </a:xfrm>
            </p:grpSpPr>
            <p:sp>
              <p:nvSpPr>
                <p:cNvPr id="110" name="Freeform 61">
                  <a:extLst>
                    <a:ext uri="{FF2B5EF4-FFF2-40B4-BE49-F238E27FC236}">
                      <a16:creationId xmlns:a16="http://schemas.microsoft.com/office/drawing/2014/main" id="{BDD86ACB-8B1D-5248-A661-C4205AABC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" y="3165"/>
                  <a:ext cx="216" cy="291"/>
                </a:xfrm>
                <a:custGeom>
                  <a:avLst/>
                  <a:gdLst>
                    <a:gd name="T0" fmla="*/ 0 w 126"/>
                    <a:gd name="T1" fmla="*/ 243 h 345"/>
                    <a:gd name="T2" fmla="*/ 108 w 126"/>
                    <a:gd name="T3" fmla="*/ 0 h 345"/>
                    <a:gd name="T4" fmla="*/ 216 w 126"/>
                    <a:gd name="T5" fmla="*/ 235 h 345"/>
                    <a:gd name="T6" fmla="*/ 108 w 126"/>
                    <a:gd name="T7" fmla="*/ 102 h 345"/>
                    <a:gd name="T8" fmla="*/ 98 w 126"/>
                    <a:gd name="T9" fmla="*/ 291 h 345"/>
                    <a:gd name="T10" fmla="*/ 0 w 126"/>
                    <a:gd name="T11" fmla="*/ 243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0099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1" name="Freeform 62">
                  <a:extLst>
                    <a:ext uri="{FF2B5EF4-FFF2-40B4-BE49-F238E27FC236}">
                      <a16:creationId xmlns:a16="http://schemas.microsoft.com/office/drawing/2014/main" id="{F7D26BA1-A9BF-D44D-BCFA-6820593F1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64" y="2880"/>
                  <a:ext cx="192" cy="384"/>
                </a:xfrm>
                <a:custGeom>
                  <a:avLst/>
                  <a:gdLst>
                    <a:gd name="T0" fmla="*/ 0 w 126"/>
                    <a:gd name="T1" fmla="*/ 321 h 345"/>
                    <a:gd name="T2" fmla="*/ 96 w 126"/>
                    <a:gd name="T3" fmla="*/ 0 h 345"/>
                    <a:gd name="T4" fmla="*/ 192 w 126"/>
                    <a:gd name="T5" fmla="*/ 311 h 345"/>
                    <a:gd name="T6" fmla="*/ 96 w 126"/>
                    <a:gd name="T7" fmla="*/ 135 h 345"/>
                    <a:gd name="T8" fmla="*/ 87 w 126"/>
                    <a:gd name="T9" fmla="*/ 384 h 345"/>
                    <a:gd name="T10" fmla="*/ 0 w 126"/>
                    <a:gd name="T11" fmla="*/ 321 h 3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6" h="345">
                      <a:moveTo>
                        <a:pt x="0" y="288"/>
                      </a:moveTo>
                      <a:cubicBezTo>
                        <a:pt x="0" y="268"/>
                        <a:pt x="42" y="1"/>
                        <a:pt x="63" y="0"/>
                      </a:cubicBezTo>
                      <a:cubicBezTo>
                        <a:pt x="93" y="1"/>
                        <a:pt x="126" y="259"/>
                        <a:pt x="126" y="279"/>
                      </a:cubicBezTo>
                      <a:cubicBezTo>
                        <a:pt x="126" y="299"/>
                        <a:pt x="84" y="119"/>
                        <a:pt x="63" y="121"/>
                      </a:cubicBezTo>
                      <a:cubicBezTo>
                        <a:pt x="42" y="123"/>
                        <a:pt x="0" y="308"/>
                        <a:pt x="57" y="345"/>
                      </a:cubicBezTo>
                      <a:cubicBezTo>
                        <a:pt x="57" y="345"/>
                        <a:pt x="0" y="288"/>
                        <a:pt x="0" y="28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0099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02" name="Oval 66">
              <a:extLst>
                <a:ext uri="{FF2B5EF4-FFF2-40B4-BE49-F238E27FC236}">
                  <a16:creationId xmlns:a16="http://schemas.microsoft.com/office/drawing/2014/main" id="{FC3F2FD1-5919-A04E-A900-46CEBE240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1069" y="5155441"/>
              <a:ext cx="261937" cy="24288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57482981-6C56-BD4F-BE27-024E146D3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969" y="5352291"/>
              <a:ext cx="398206" cy="461963"/>
            </a:xfrm>
            <a:custGeom>
              <a:avLst/>
              <a:gdLst>
                <a:gd name="T0" fmla="*/ 0 w 126"/>
                <a:gd name="T1" fmla="*/ 243 h 345"/>
                <a:gd name="T2" fmla="*/ 108 w 126"/>
                <a:gd name="T3" fmla="*/ 0 h 345"/>
                <a:gd name="T4" fmla="*/ 216 w 126"/>
                <a:gd name="T5" fmla="*/ 235 h 345"/>
                <a:gd name="T6" fmla="*/ 108 w 126"/>
                <a:gd name="T7" fmla="*/ 102 h 345"/>
                <a:gd name="T8" fmla="*/ 98 w 126"/>
                <a:gd name="T9" fmla="*/ 291 h 345"/>
                <a:gd name="T10" fmla="*/ 0 w 126"/>
                <a:gd name="T11" fmla="*/ 243 h 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345">
                  <a:moveTo>
                    <a:pt x="0" y="288"/>
                  </a:moveTo>
                  <a:cubicBezTo>
                    <a:pt x="0" y="268"/>
                    <a:pt x="42" y="1"/>
                    <a:pt x="63" y="0"/>
                  </a:cubicBezTo>
                  <a:cubicBezTo>
                    <a:pt x="93" y="1"/>
                    <a:pt x="126" y="259"/>
                    <a:pt x="126" y="279"/>
                  </a:cubicBezTo>
                  <a:cubicBezTo>
                    <a:pt x="126" y="299"/>
                    <a:pt x="84" y="119"/>
                    <a:pt x="63" y="121"/>
                  </a:cubicBezTo>
                  <a:cubicBezTo>
                    <a:pt x="42" y="123"/>
                    <a:pt x="0" y="308"/>
                    <a:pt x="57" y="345"/>
                  </a:cubicBezTo>
                  <a:cubicBezTo>
                    <a:pt x="57" y="345"/>
                    <a:pt x="0" y="288"/>
                    <a:pt x="0" y="288"/>
                  </a:cubicBezTo>
                  <a:close/>
                </a:path>
              </a:pathLst>
            </a:custGeom>
            <a:gradFill rotWithShape="0">
              <a:gsLst>
                <a:gs pos="0">
                  <a:srgbClr val="990099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" name="AutoShape 27">
              <a:extLst>
                <a:ext uri="{FF2B5EF4-FFF2-40B4-BE49-F238E27FC236}">
                  <a16:creationId xmlns:a16="http://schemas.microsoft.com/office/drawing/2014/main" id="{06D4A131-3D1F-8046-955D-08F7BB8DA5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6025877" y="5066364"/>
              <a:ext cx="195720" cy="525802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5" name="AutoShape 27">
              <a:extLst>
                <a:ext uri="{FF2B5EF4-FFF2-40B4-BE49-F238E27FC236}">
                  <a16:creationId xmlns:a16="http://schemas.microsoft.com/office/drawing/2014/main" id="{91D574DE-EF74-FC4C-AC38-565A7931F7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8510738" y="5056053"/>
              <a:ext cx="195720" cy="525802"/>
            </a:xfrm>
            <a:custGeom>
              <a:avLst/>
              <a:gdLst>
                <a:gd name="G0" fmla="+- 8653 0 0"/>
                <a:gd name="G1" fmla="+- 21600 0 8653"/>
                <a:gd name="G2" fmla="*/ 8653 1 2"/>
                <a:gd name="G3" fmla="+- 21600 0 G2"/>
                <a:gd name="G4" fmla="+/ 8653 21600 2"/>
                <a:gd name="G5" fmla="+/ G1 0 2"/>
                <a:gd name="G6" fmla="*/ 21600 21600 8653"/>
                <a:gd name="G7" fmla="*/ G6 1 2"/>
                <a:gd name="G8" fmla="+- 21600 0 G7"/>
                <a:gd name="G9" fmla="*/ 21600 1 2"/>
                <a:gd name="G10" fmla="+- 8653 0 G9"/>
                <a:gd name="G11" fmla="?: G10 G8 0"/>
                <a:gd name="G12" fmla="?: G10 G7 21600"/>
                <a:gd name="T0" fmla="*/ 17273 w 21600"/>
                <a:gd name="T1" fmla="*/ 10800 h 21600"/>
                <a:gd name="T2" fmla="*/ 10800 w 21600"/>
                <a:gd name="T3" fmla="*/ 21600 h 21600"/>
                <a:gd name="T4" fmla="*/ 4327 w 21600"/>
                <a:gd name="T5" fmla="*/ 10800 h 21600"/>
                <a:gd name="T6" fmla="*/ 10800 w 21600"/>
                <a:gd name="T7" fmla="*/ 0 h 21600"/>
                <a:gd name="T8" fmla="*/ 6127 w 21600"/>
                <a:gd name="T9" fmla="*/ 6127 h 21600"/>
                <a:gd name="T10" fmla="*/ 15473 w 21600"/>
                <a:gd name="T11" fmla="*/ 1547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653" y="21600"/>
                  </a:lnTo>
                  <a:lnTo>
                    <a:pt x="1294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990000"/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5595654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848226" y="1371706"/>
            <a:ext cx="416403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Scale up to AGN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Bigger mass!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Disc temp lower – peaks in UV (more power, but more area!)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ATOMIC PHYSICS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006600"/>
                </a:solidFill>
              </a:rPr>
              <a:t>Radiation pressure dominant, smaller disc…</a:t>
            </a:r>
            <a:endParaRPr lang="en-GB" sz="2800" dirty="0">
              <a:solidFill>
                <a:srgbClr val="FF0000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Larger RANGE in mass –from 10</a:t>
            </a:r>
            <a:r>
              <a:rPr lang="en-GB" sz="2800" baseline="30000" dirty="0">
                <a:solidFill>
                  <a:srgbClr val="FF0000"/>
                </a:solidFill>
              </a:rPr>
              <a:t>5</a:t>
            </a:r>
            <a:r>
              <a:rPr lang="en-GB" sz="2800" dirty="0">
                <a:solidFill>
                  <a:srgbClr val="FF0000"/>
                </a:solidFill>
              </a:rPr>
              <a:t>-10</a:t>
            </a:r>
            <a:r>
              <a:rPr lang="en-GB" sz="2800" baseline="30000" dirty="0">
                <a:solidFill>
                  <a:srgbClr val="FF0000"/>
                </a:solidFill>
              </a:rPr>
              <a:t>10</a:t>
            </a:r>
            <a:r>
              <a:rPr lang="en-GB" sz="2800" dirty="0">
                <a:solidFill>
                  <a:srgbClr val="FF0000"/>
                </a:solidFill>
              </a:rPr>
              <a:t>M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And maybe bigger range in  spin??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GB" sz="2800" dirty="0">
              <a:solidFill>
                <a:srgbClr val="006600"/>
              </a:solidFill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GB" sz="2800" dirty="0">
              <a:solidFill>
                <a:srgbClr val="0066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85800" y="120650"/>
            <a:ext cx="817970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4400" b="1" dirty="0">
                <a:solidFill>
                  <a:srgbClr val="006600"/>
                </a:solidFill>
              </a:rPr>
              <a:t>Scaling black hole accretion flow</a:t>
            </a:r>
          </a:p>
        </p:txBody>
      </p:sp>
      <p:pic>
        <p:nvPicPr>
          <p:cNvPr id="7" name="Picture 4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-385"/>
          <a:stretch>
            <a:fillRect/>
          </a:stretch>
        </p:blipFill>
        <p:spPr bwMode="auto">
          <a:xfrm>
            <a:off x="-80962" y="1506219"/>
            <a:ext cx="46863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t="-174"/>
          <a:stretch>
            <a:fillRect/>
          </a:stretch>
        </p:blipFill>
        <p:spPr bwMode="auto">
          <a:xfrm>
            <a:off x="-86204" y="5213660"/>
            <a:ext cx="4702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1449" t="-1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58347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82912</TotalTime>
  <Words>1574</Words>
  <Application>Microsoft Macintosh PowerPoint</Application>
  <PresentationFormat>On-screen Show (4:3)</PresentationFormat>
  <Paragraphs>263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Edwardian Script ITC</vt:lpstr>
      <vt:lpstr>Symbol</vt:lpstr>
      <vt:lpstr>Times New Roman</vt:lpstr>
      <vt:lpstr>Verdana</vt:lpstr>
      <vt:lpstr>Default Design</vt:lpstr>
      <vt:lpstr>Broadband spectra of AGN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accretion flow?</vt:lpstr>
      <vt:lpstr>Classic QSO?</vt:lpstr>
      <vt:lpstr>PowerPoint Presentation</vt:lpstr>
      <vt:lpstr>PowerPoint Presentation</vt:lpstr>
      <vt:lpstr>Lx- 0.02LEdd!! Lseed/Lx sets 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with RM UVW1 – NGC5548 SX/HX fast var – not in UV/opt</vt:lpstr>
      <vt:lpstr>1-3 ld lag not disc as &lt;1 ld                  not BLR as 15ld </vt:lpstr>
      <vt:lpstr>Contamination from the BLR? 1-3 ld lag - BLR is 5ld </vt:lpstr>
      <vt:lpstr>Contamination from the BLR? No response  &lt;500-1500Rg in NGC5548</vt:lpstr>
      <vt:lpstr>PowerPoint Presentation</vt:lpstr>
    </vt:vector>
  </TitlesOfParts>
  <Company>University of Durham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Violent Universe</dc:title>
  <dc:creator>Chris Done</dc:creator>
  <cp:lastModifiedBy>DONE, CHRISTINE</cp:lastModifiedBy>
  <cp:revision>1094</cp:revision>
  <dcterms:created xsi:type="dcterms:W3CDTF">2004-09-07T19:52:28Z</dcterms:created>
  <dcterms:modified xsi:type="dcterms:W3CDTF">2019-09-23T08:46:02Z</dcterms:modified>
</cp:coreProperties>
</file>