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4" r:id="rId3"/>
    <p:sldId id="288" r:id="rId4"/>
    <p:sldId id="298" r:id="rId5"/>
    <p:sldId id="289" r:id="rId6"/>
    <p:sldId id="287" r:id="rId7"/>
    <p:sldId id="296" r:id="rId8"/>
    <p:sldId id="286" r:id="rId9"/>
    <p:sldId id="265" r:id="rId10"/>
    <p:sldId id="273" r:id="rId11"/>
    <p:sldId id="282" r:id="rId12"/>
    <p:sldId id="299" r:id="rId13"/>
    <p:sldId id="270" r:id="rId14"/>
    <p:sldId id="283" r:id="rId15"/>
    <p:sldId id="277" r:id="rId16"/>
    <p:sldId id="293" r:id="rId17"/>
    <p:sldId id="291" r:id="rId18"/>
    <p:sldId id="267" r:id="rId19"/>
    <p:sldId id="292" r:id="rId20"/>
    <p:sldId id="280" r:id="rId21"/>
    <p:sldId id="268" r:id="rId22"/>
    <p:sldId id="303" r:id="rId23"/>
    <p:sldId id="295" r:id="rId24"/>
    <p:sldId id="281" r:id="rId25"/>
    <p:sldId id="304" r:id="rId26"/>
    <p:sldId id="269" r:id="rId27"/>
    <p:sldId id="279" r:id="rId28"/>
    <p:sldId id="284" r:id="rId29"/>
    <p:sldId id="305" r:id="rId3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25"/>
    <a:srgbClr val="492F24"/>
    <a:srgbClr val="AB7A42"/>
    <a:srgbClr val="F7B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4" autoAdjust="0"/>
    <p:restoredTop sz="94633" autoAdjust="0"/>
  </p:normalViewPr>
  <p:slideViewPr>
    <p:cSldViewPr snapToGrid="0" snapToObjects="1">
      <p:cViewPr varScale="1">
        <p:scale>
          <a:sx n="128" d="100"/>
          <a:sy n="128" d="100"/>
        </p:scale>
        <p:origin x="-264" y="-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B713C-B693-9D4C-B7D2-7042E1CEE0A5}" type="datetimeFigureOut">
              <a:rPr lang="en-US" smtClean="0"/>
              <a:t>9/28/19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1F70D-D27A-2C4F-A6ED-5AA7F2BCC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05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42085-A09F-E545-8A8F-B8AB3DE97984}" type="datetimeFigureOut">
              <a:rPr lang="en-US" smtClean="0"/>
              <a:t>9/28/19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11CE5-AED5-F049-B238-7518EB246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1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Test 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6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Explain 3+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9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Inflow and outflow, longer lags are </a:t>
            </a:r>
            <a:r>
              <a:rPr lang="en-US" dirty="0" err="1" smtClean="0"/>
              <a:t>farside</a:t>
            </a:r>
            <a:r>
              <a:rPr lang="en-US" dirty="0" smtClean="0"/>
              <a:t>,</a:t>
            </a:r>
            <a:r>
              <a:rPr lang="en-US" baseline="0" dirty="0" smtClean="0"/>
              <a:t> shorter near. If near (short </a:t>
            </a:r>
            <a:r>
              <a:rPr lang="en-US" baseline="0" dirty="0" err="1" smtClean="0"/>
              <a:t>redshifted</a:t>
            </a:r>
            <a:r>
              <a:rPr lang="en-US" baseline="0" dirty="0" smtClean="0"/>
              <a:t>, inflow, far (long) </a:t>
            </a:r>
            <a:r>
              <a:rPr lang="en-US" baseline="0" dirty="0" err="1" smtClean="0"/>
              <a:t>redshifted</a:t>
            </a:r>
            <a:r>
              <a:rPr lang="en-US" baseline="0" dirty="0" smtClean="0"/>
              <a:t> then </a:t>
            </a:r>
            <a:r>
              <a:rPr lang="en-US" baseline="0" dirty="0" err="1" smtClean="0"/>
              <a:t>outfolw</a:t>
            </a:r>
            <a:endParaRPr lang="en-US" baseline="0" dirty="0" smtClean="0"/>
          </a:p>
          <a:p>
            <a:r>
              <a:rPr lang="en-US" baseline="0" dirty="0" smtClean="0"/>
              <a:t>Material closer in faster, shorter </a:t>
            </a:r>
            <a:r>
              <a:rPr lang="en-US" baseline="0" dirty="0" err="1" smtClean="0"/>
              <a:t>timelags</a:t>
            </a:r>
            <a:r>
              <a:rPr lang="en-US" baseline="0" dirty="0" smtClean="0"/>
              <a:t>, material farther out slower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77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Marginal result, not a clear velocity delay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6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Xaio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horne</a:t>
            </a:r>
            <a:r>
              <a:rPr lang="en-US" baseline="0" dirty="0" smtClean="0"/>
              <a:t> et al. 1991, </a:t>
            </a:r>
            <a:r>
              <a:rPr lang="en-US" baseline="0" dirty="0" err="1" smtClean="0"/>
              <a:t>yan-rong</a:t>
            </a:r>
            <a:r>
              <a:rPr lang="en-US" baseline="0" dirty="0" smtClean="0"/>
              <a:t> li has dynamical models in his talk for 3227 later today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V^2tC/G =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3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Mention Assassin, Lu discussed</a:t>
            </a:r>
            <a:r>
              <a:rPr lang="en-US" baseline="0" dirty="0" smtClean="0"/>
              <a:t> yesterday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82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Mention Assassin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82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 and outer radii (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Rout), the fractions of the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virial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inflow, and outflow velocities (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Fvirial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 and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Fout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the inclination angle and the opening angle (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θin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θo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and the spatial emissivity distribution factor 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BLR clouds (</a:t>
            </a:r>
            <a:r>
              <a:rPr lang="en-US" sz="9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Rγ</a:t>
            </a:r>
            <a:r>
              <a:rPr lang="en-US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 for the two disks.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timelags</a:t>
            </a:r>
            <a:r>
              <a:rPr lang="en-US" baseline="0" dirty="0" smtClean="0"/>
              <a:t> like this require the </a:t>
            </a:r>
            <a:r>
              <a:rPr lang="en-US" baseline="0" dirty="0" err="1" smtClean="0"/>
              <a:t>ammount</a:t>
            </a:r>
            <a:r>
              <a:rPr lang="en-US" baseline="0" dirty="0" smtClean="0"/>
              <a:t> of time we have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11CE5-AED5-F049-B238-7518EB2465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EA103-157F-4549-8AD9-A88A89E80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FD87A5-BAC6-274E-A83B-E7A1FD4B3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3B5745-DF54-294D-A54C-5211AA19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1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425068-D297-354E-B0F9-7E336825B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16B558-863E-3E4C-9E6E-0588BFDF5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99B028-AE04-7943-94DD-93D445583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9BD019-0C80-734E-87F1-2F1026BEA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00C2F8-2974-1D4F-9FBC-001A6FF4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90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4CDA9A-0733-9C48-8D58-0E20515EF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102E5D-0E47-3E43-90DA-2DCFB4708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9B4C2B-6C2C-9D49-B454-46CDD6BE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BC095-8919-514A-9A45-F7D7113B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9B800A-30E8-DC46-8FDE-2E2BA1B3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2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DE705E-8FE3-2649-992E-0013D2AB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2A2F3C-13EE-6D46-B694-3D0658B6B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060EF1-07A1-3440-808C-657C591B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ABCA4-28B0-2C4A-87C5-8BE2292A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3C2632-1A24-434C-BA8F-B0656CCEA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34E8D-9F65-4D42-9AB6-EB6ACD472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88F9AB-1AF0-F94D-B710-41D02E075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18237C-AFE6-1743-9812-6E9BF539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014693-B47A-204F-8700-ACAE6744E1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0023" cy="1327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29125F-5B15-694A-A259-51FFFE89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063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22F689-AA0F-E449-AFF2-73F323F39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83572"/>
            <a:ext cx="3886200" cy="25491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69163B-E6F3-A54B-84E1-663700AC6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083572"/>
            <a:ext cx="3886200" cy="25491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F79239-31B8-8940-9498-EE186388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4767263"/>
            <a:ext cx="452387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2FDF6C-9774-8449-B1CB-57D5641A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6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78A47-57C7-2440-926F-3CD554BC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F4C8F5-303D-D845-A26F-A7E3D98B0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EB2B0C-CF17-AA47-9213-8B40E62D2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D6179F-E462-544B-BA34-0E868AE7E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F930E2-B1EE-D348-81BE-8CD43C919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37B51-36DA-D944-A2BD-72354802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3678D08-1C9D-F943-AA78-0D7EA9D5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9D0C5D-F357-4E4A-AB41-9B8E8A5F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1D22A-3F92-DD4E-B6EB-BC659392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475710-76E9-234A-BA96-10120316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DAA919-5C56-6A47-BDB9-B57AB6F6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4B4681-EA7E-4045-ACAD-E8552E2E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8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61FB6E-FE2B-A744-A95A-2F9E201C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18082E-7730-0E41-AB49-1DA158DD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8ED5BD-58D2-904B-824C-A92618B6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7CBB96-59AB-9A48-87CD-2A187D77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24CF1-4BA5-EF4D-8B7F-BC085F378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4F8646-A05D-DF4F-9E0F-5910C21B5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4008D8-6AA5-1640-BF32-2D9B81FD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21C2CC-5B8B-F943-A339-C5DC9825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176040-F098-7B4C-89D1-695E428B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0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1F852F-C685-6A41-842E-03236910D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42583E-1E58-D744-BC56-811B7DCD3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D72E52E-DFC8-794B-85DF-6039B9ABD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3F616C-6447-4A49-B481-5143A652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81C11B-F47A-694B-9BD2-031DA399A96B}" type="datetimeFigureOut">
              <a:rPr lang="en-US" smtClean="0"/>
              <a:t>9/28/19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CDD02C-06CC-6E49-AFDD-2182391C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7948" y="4752380"/>
            <a:ext cx="205601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EBD37C-5B4A-0844-9961-B6C944EE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56" y="4767263"/>
            <a:ext cx="256576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EBB76C3-6984-284B-9079-27B72830D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5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g"/><Relationship Id="rId15" Type="http://schemas.openxmlformats.org/officeDocument/2006/relationships/image" Target="../media/image3.png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197C9B-6D86-664A-84D9-E4295B7B2C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0023" cy="13271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9471F8-0ACD-4347-BFD9-5E1AB4ED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498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EF1A48-C4E7-F84D-B300-452352C4E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66424"/>
            <a:ext cx="7886700" cy="25662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WIRO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63" y="4328506"/>
            <a:ext cx="813459" cy="814994"/>
          </a:xfrm>
          <a:prstGeom prst="rect">
            <a:avLst/>
          </a:prstGeom>
        </p:spPr>
      </p:pic>
      <p:pic>
        <p:nvPicPr>
          <p:cNvPr id="8" name="Picture 7" descr="UWtwoline_V_PhyAst_brown.png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4"/>
          <a:stretch/>
        </p:blipFill>
        <p:spPr>
          <a:xfrm>
            <a:off x="0" y="3701"/>
            <a:ext cx="1605656" cy="715868"/>
          </a:xfrm>
          <a:prstGeom prst="rect">
            <a:avLst/>
          </a:prstGeom>
        </p:spPr>
      </p:pic>
      <p:pic>
        <p:nvPicPr>
          <p:cNvPr id="9" name="Picture 8" descr="ihep.jpg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1" b="18772"/>
          <a:stretch/>
        </p:blipFill>
        <p:spPr>
          <a:xfrm>
            <a:off x="1" y="4515915"/>
            <a:ext cx="941237" cy="6275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845879" y="4860120"/>
            <a:ext cx="3456716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l"/>
            <a:r>
              <a:rPr lang="en-US" sz="900" dirty="0" smtClean="0">
                <a:solidFill>
                  <a:schemeClr val="tx1"/>
                </a:solidFill>
                <a:latin typeface="+mn-lt"/>
                <a:cs typeface="Apple Chancery"/>
              </a:rPr>
              <a:t>Mapping Central Regions of Active Galactic Nuclei</a:t>
            </a:r>
            <a:r>
              <a:rPr lang="en-US" sz="900" baseline="0" dirty="0" smtClean="0">
                <a:solidFill>
                  <a:schemeClr val="tx1"/>
                </a:solidFill>
                <a:latin typeface="+mn-lt"/>
                <a:cs typeface="Apple Chancery"/>
              </a:rPr>
              <a:t>   </a:t>
            </a:r>
            <a:r>
              <a:rPr lang="en-US" sz="900" dirty="0" smtClean="0">
                <a:solidFill>
                  <a:schemeClr val="tx1"/>
                </a:solidFill>
                <a:latin typeface="+mn-lt"/>
                <a:cs typeface="Apple Chancery"/>
              </a:rPr>
              <a:t>September 20</a:t>
            </a:r>
            <a:r>
              <a:rPr lang="en-US" sz="900" baseline="30000" dirty="0" smtClean="0">
                <a:solidFill>
                  <a:schemeClr val="tx1"/>
                </a:solidFill>
                <a:latin typeface="+mn-lt"/>
                <a:cs typeface="Apple Chancery"/>
              </a:rPr>
              <a:t>th</a:t>
            </a:r>
            <a:r>
              <a:rPr lang="en-US" sz="900" dirty="0" smtClean="0">
                <a:solidFill>
                  <a:schemeClr val="tx1"/>
                </a:solidFill>
                <a:latin typeface="+mn-lt"/>
                <a:cs typeface="Apple Chancery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8129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0AB735-C857-A949-90BB-642D5C46C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21290"/>
            <a:ext cx="6858000" cy="1197707"/>
          </a:xfrm>
        </p:spPr>
        <p:txBody>
          <a:bodyPr>
            <a:normAutofit/>
          </a:bodyPr>
          <a:lstStyle/>
          <a:p>
            <a:r>
              <a:rPr lang="en-US" sz="2700" b="1" spc="225" dirty="0">
                <a:solidFill>
                  <a:srgbClr val="492F24"/>
                </a:solidFill>
                <a:latin typeface="Myriad Pro" panose="020B0503030403020204" pitchFamily="34" charset="0"/>
              </a:rPr>
              <a:t>Selected Results from the Monitoring of AGN with Hβ Asymmetry (MAHA) Campaign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11D5A0-F85D-F34C-9759-C0F303B893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92F24"/>
                </a:solidFill>
              </a:rPr>
              <a:t>J.N. McLane</a:t>
            </a:r>
          </a:p>
          <a:p>
            <a:r>
              <a:rPr lang="en-US" dirty="0" smtClean="0">
                <a:solidFill>
                  <a:srgbClr val="492F24"/>
                </a:solidFill>
              </a:rPr>
              <a:t>Collaborators: Michael Brotherton, Du </a:t>
            </a:r>
            <a:r>
              <a:rPr lang="en-US" dirty="0" err="1" smtClean="0">
                <a:solidFill>
                  <a:srgbClr val="492F24"/>
                </a:solidFill>
              </a:rPr>
              <a:t>Pu</a:t>
            </a:r>
            <a:r>
              <a:rPr lang="en-US" dirty="0" smtClean="0">
                <a:solidFill>
                  <a:srgbClr val="492F24"/>
                </a:solidFill>
              </a:rPr>
              <a:t>, Wang Jain-Min, Hu Chen, Yan-</a:t>
            </a:r>
            <a:r>
              <a:rPr lang="en-US" dirty="0" err="1" smtClean="0">
                <a:solidFill>
                  <a:srgbClr val="492F24"/>
                </a:solidFill>
              </a:rPr>
              <a:t>Rong</a:t>
            </a:r>
            <a:r>
              <a:rPr lang="en-US" dirty="0" smtClean="0">
                <a:solidFill>
                  <a:srgbClr val="492F24"/>
                </a:solidFill>
              </a:rPr>
              <a:t> Li, Ming </a:t>
            </a:r>
            <a:r>
              <a:rPr lang="en-US" dirty="0" err="1" smtClean="0">
                <a:solidFill>
                  <a:srgbClr val="492F24"/>
                </a:solidFill>
              </a:rPr>
              <a:t>Xaio</a:t>
            </a:r>
            <a:r>
              <a:rPr lang="en-US" dirty="0" smtClean="0">
                <a:solidFill>
                  <a:srgbClr val="492F24"/>
                </a:solidFill>
              </a:rPr>
              <a:t>, Dong-Wei </a:t>
            </a:r>
            <a:r>
              <a:rPr lang="en-US" dirty="0" err="1" smtClean="0">
                <a:solidFill>
                  <a:srgbClr val="492F24"/>
                </a:solidFill>
              </a:rPr>
              <a:t>Bao</a:t>
            </a:r>
            <a:r>
              <a:rPr lang="en-US" dirty="0" smtClean="0">
                <a:solidFill>
                  <a:srgbClr val="492F24"/>
                </a:solidFill>
              </a:rPr>
              <a:t>, </a:t>
            </a:r>
            <a:r>
              <a:rPr lang="en-US" dirty="0" err="1" smtClean="0">
                <a:solidFill>
                  <a:srgbClr val="492F24"/>
                </a:solidFill>
              </a:rPr>
              <a:t>Bixuan</a:t>
            </a:r>
            <a:r>
              <a:rPr lang="en-US" dirty="0" smtClean="0">
                <a:solidFill>
                  <a:srgbClr val="492F24"/>
                </a:solidFill>
              </a:rPr>
              <a:t> Zhao, </a:t>
            </a:r>
            <a:r>
              <a:rPr lang="en-US" dirty="0" err="1" smtClean="0">
                <a:solidFill>
                  <a:srgbClr val="492F24"/>
                </a:solidFill>
              </a:rPr>
              <a:t>Kianna</a:t>
            </a:r>
            <a:r>
              <a:rPr lang="en-US" dirty="0" smtClean="0">
                <a:solidFill>
                  <a:srgbClr val="492F24"/>
                </a:solidFill>
              </a:rPr>
              <a:t> Olson, and the MAHA Collaboration</a:t>
            </a:r>
            <a:endParaRPr lang="en-US" dirty="0">
              <a:solidFill>
                <a:srgbClr val="492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4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205672"/>
            <a:ext cx="6960788" cy="994172"/>
          </a:xfrm>
        </p:spPr>
        <p:txBody>
          <a:bodyPr/>
          <a:lstStyle/>
          <a:p>
            <a:r>
              <a:rPr lang="en-US" dirty="0" smtClean="0"/>
              <a:t>NGC 7469 </a:t>
            </a:r>
            <a:r>
              <a:rPr lang="mr-IN" dirty="0" smtClean="0"/>
              <a:t>–</a:t>
            </a:r>
            <a:r>
              <a:rPr lang="en-US" dirty="0" smtClean="0"/>
              <a:t> Season 3</a:t>
            </a:r>
            <a:endParaRPr lang="en-US" dirty="0"/>
          </a:p>
        </p:txBody>
      </p:sp>
      <p:pic>
        <p:nvPicPr>
          <p:cNvPr id="3" name="Picture 2" descr="page-9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90" y="1073045"/>
            <a:ext cx="6978815" cy="30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205672"/>
            <a:ext cx="6960788" cy="994172"/>
          </a:xfrm>
        </p:spPr>
        <p:txBody>
          <a:bodyPr/>
          <a:lstStyle/>
          <a:p>
            <a:r>
              <a:rPr lang="en-US" dirty="0" smtClean="0"/>
              <a:t>NGC 7469 </a:t>
            </a:r>
            <a:r>
              <a:rPr lang="mr-IN" dirty="0" smtClean="0"/>
              <a:t>–</a:t>
            </a:r>
            <a:r>
              <a:rPr lang="en-US" dirty="0" smtClean="0"/>
              <a:t> Season 3+</a:t>
            </a:r>
            <a:endParaRPr lang="en-US" dirty="0"/>
          </a:p>
        </p:txBody>
      </p:sp>
      <p:pic>
        <p:nvPicPr>
          <p:cNvPr id="3" name="Picture 2" descr="page-9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02" b="52741"/>
          <a:stretch/>
        </p:blipFill>
        <p:spPr>
          <a:xfrm>
            <a:off x="1669530" y="947346"/>
            <a:ext cx="5254406" cy="389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9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4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841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Season 1</a:t>
            </a:r>
            <a:endParaRPr lang="en-US" dirty="0"/>
          </a:p>
        </p:txBody>
      </p:sp>
      <p:pic>
        <p:nvPicPr>
          <p:cNvPr id="8" name="Picture 7" descr="mrk84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" y="969632"/>
            <a:ext cx="4225781" cy="3357377"/>
          </a:xfrm>
          <a:prstGeom prst="rect">
            <a:avLst/>
          </a:prstGeom>
        </p:spPr>
      </p:pic>
      <p:pic>
        <p:nvPicPr>
          <p:cNvPr id="9" name="Picture 8" descr="meanrms_3objs_paper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7"/>
          <a:stretch/>
        </p:blipFill>
        <p:spPr>
          <a:xfrm>
            <a:off x="4422838" y="1188896"/>
            <a:ext cx="4721161" cy="2400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6329" y="3824922"/>
            <a:ext cx="16698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Brotherton et al.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3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4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841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Season 2</a:t>
            </a:r>
            <a:endParaRPr lang="en-US" dirty="0"/>
          </a:p>
        </p:txBody>
      </p:sp>
      <p:pic>
        <p:nvPicPr>
          <p:cNvPr id="5" name="Picture 4" descr="page-5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6" b="53166"/>
          <a:stretch/>
        </p:blipFill>
        <p:spPr>
          <a:xfrm>
            <a:off x="225335" y="1056638"/>
            <a:ext cx="4537431" cy="3374948"/>
          </a:xfrm>
          <a:prstGeom prst="rect">
            <a:avLst/>
          </a:prstGeom>
        </p:spPr>
      </p:pic>
      <p:pic>
        <p:nvPicPr>
          <p:cNvPr id="6" name="Picture 5" descr="page-5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3" r="32796"/>
          <a:stretch/>
        </p:blipFill>
        <p:spPr>
          <a:xfrm>
            <a:off x="4857777" y="1188896"/>
            <a:ext cx="3657573" cy="30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2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4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841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Season 3+</a:t>
            </a:r>
            <a:endParaRPr lang="en-US" dirty="0"/>
          </a:p>
        </p:txBody>
      </p:sp>
      <p:pic>
        <p:nvPicPr>
          <p:cNvPr id="3" name="Picture 2" descr="page-7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0" b="52741"/>
          <a:stretch/>
        </p:blipFill>
        <p:spPr>
          <a:xfrm>
            <a:off x="1" y="1004012"/>
            <a:ext cx="3760540" cy="2770049"/>
          </a:xfrm>
          <a:prstGeom prst="rect">
            <a:avLst/>
          </a:prstGeom>
        </p:spPr>
      </p:pic>
      <p:pic>
        <p:nvPicPr>
          <p:cNvPr id="7" name="Picture 6" descr="page-7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9" r="31862"/>
          <a:stretch/>
        </p:blipFill>
        <p:spPr>
          <a:xfrm>
            <a:off x="3760541" y="1004012"/>
            <a:ext cx="3188854" cy="2635300"/>
          </a:xfrm>
          <a:prstGeom prst="rect">
            <a:avLst/>
          </a:prstGeom>
        </p:spPr>
      </p:pic>
      <p:pic>
        <p:nvPicPr>
          <p:cNvPr id="12" name="Picture 11" descr="page-7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2" t="47260" r="878" b="898"/>
          <a:stretch/>
        </p:blipFill>
        <p:spPr>
          <a:xfrm>
            <a:off x="7110385" y="1768740"/>
            <a:ext cx="1441447" cy="2590382"/>
          </a:xfrm>
          <a:prstGeom prst="rect">
            <a:avLst/>
          </a:prstGeom>
        </p:spPr>
      </p:pic>
      <p:pic>
        <p:nvPicPr>
          <p:cNvPr id="11" name="Picture 10" descr="page-7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3" t="18578" b="52741"/>
          <a:stretch/>
        </p:blipFill>
        <p:spPr>
          <a:xfrm>
            <a:off x="7121890" y="461299"/>
            <a:ext cx="1465098" cy="1349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8159" y="3774061"/>
            <a:ext cx="184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τ</a:t>
            </a:r>
            <a:r>
              <a:rPr lang="en-US" b="1" baseline="-25000" dirty="0" smtClean="0"/>
              <a:t>cent</a:t>
            </a:r>
            <a:r>
              <a:rPr lang="en-US" b="1" dirty="0" smtClean="0"/>
              <a:t> = 27.787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718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2729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841 </a:t>
            </a:r>
            <a:r>
              <a:rPr lang="mr-IN" dirty="0" smtClean="0"/>
              <a:t>–</a:t>
            </a:r>
            <a:r>
              <a:rPr lang="en-US" dirty="0" smtClean="0"/>
              <a:t> Season 3+</a:t>
            </a:r>
            <a:endParaRPr lang="en-US" dirty="0"/>
          </a:p>
        </p:txBody>
      </p:sp>
      <p:pic>
        <p:nvPicPr>
          <p:cNvPr id="4" name="Picture 3" descr="Mrk841_velosity_dela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b="6748"/>
          <a:stretch/>
        </p:blipFill>
        <p:spPr>
          <a:xfrm>
            <a:off x="1454436" y="985449"/>
            <a:ext cx="6723917" cy="31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3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NGC 3227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15449" y="2458042"/>
            <a:ext cx="143619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Denney et al. 2009</a:t>
            </a:r>
          </a:p>
        </p:txBody>
      </p:sp>
      <p:pic>
        <p:nvPicPr>
          <p:cNvPr id="3" name="Picture 2" descr="0908.032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t="6599" r="33116" b="72964"/>
          <a:stretch/>
        </p:blipFill>
        <p:spPr>
          <a:xfrm>
            <a:off x="1260247" y="745360"/>
            <a:ext cx="1565510" cy="2463625"/>
          </a:xfrm>
          <a:prstGeom prst="rect">
            <a:avLst/>
          </a:prstGeom>
        </p:spPr>
      </p:pic>
      <p:pic>
        <p:nvPicPr>
          <p:cNvPr id="4" name="Picture 3" descr="0908.032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25858" r="50000" b="62988"/>
          <a:stretch/>
        </p:blipFill>
        <p:spPr>
          <a:xfrm>
            <a:off x="4405296" y="1103792"/>
            <a:ext cx="4020464" cy="13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9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NGC 3227</a:t>
            </a:r>
            <a:endParaRPr lang="en-US" dirty="0"/>
          </a:p>
        </p:txBody>
      </p:sp>
      <p:pic>
        <p:nvPicPr>
          <p:cNvPr id="9" name="Picture 8" descr="meanrms_3objs_paper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31720" b="35590"/>
          <a:stretch/>
        </p:blipFill>
        <p:spPr>
          <a:xfrm>
            <a:off x="655520" y="2902379"/>
            <a:ext cx="3514197" cy="1713384"/>
          </a:xfrm>
          <a:prstGeom prst="rect">
            <a:avLst/>
          </a:prstGeom>
        </p:spPr>
      </p:pic>
      <p:pic>
        <p:nvPicPr>
          <p:cNvPr id="12" name="Picture 11" descr="ngc322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6" r="32330"/>
          <a:stretch/>
        </p:blipFill>
        <p:spPr>
          <a:xfrm>
            <a:off x="4845723" y="2636185"/>
            <a:ext cx="3326349" cy="20945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57501" y="2188201"/>
            <a:ext cx="2290656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Top: Denney et al. 2009</a:t>
            </a:r>
          </a:p>
          <a:p>
            <a:r>
              <a:rPr lang="en-US" dirty="0" smtClean="0"/>
              <a:t>Bottom: Brotherton et al. 2019</a:t>
            </a:r>
            <a:endParaRPr lang="en-US" dirty="0"/>
          </a:p>
        </p:txBody>
      </p:sp>
      <p:pic>
        <p:nvPicPr>
          <p:cNvPr id="3" name="Picture 2" descr="0908.032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t="6599" r="33116" b="72964"/>
          <a:stretch/>
        </p:blipFill>
        <p:spPr>
          <a:xfrm>
            <a:off x="1260247" y="745360"/>
            <a:ext cx="1565510" cy="2463625"/>
          </a:xfrm>
          <a:prstGeom prst="rect">
            <a:avLst/>
          </a:prstGeom>
        </p:spPr>
      </p:pic>
      <p:pic>
        <p:nvPicPr>
          <p:cNvPr id="4" name="Picture 3" descr="0908.0327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25858" r="50000" b="62988"/>
          <a:stretch/>
        </p:blipFill>
        <p:spPr>
          <a:xfrm>
            <a:off x="4405296" y="1103792"/>
            <a:ext cx="4020464" cy="13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NGC 3227 </a:t>
            </a:r>
            <a:r>
              <a:rPr lang="mr-IN" dirty="0" smtClean="0"/>
              <a:t>–</a:t>
            </a:r>
            <a:r>
              <a:rPr lang="en-US" dirty="0" smtClean="0"/>
              <a:t> Season 1</a:t>
            </a:r>
            <a:endParaRPr lang="en-US" dirty="0"/>
          </a:p>
        </p:txBody>
      </p:sp>
      <p:pic>
        <p:nvPicPr>
          <p:cNvPr id="10" name="Picture 9" descr="v_resolved_lag_3objs_paper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5" r="2049" b="34007"/>
          <a:stretch/>
        </p:blipFill>
        <p:spPr>
          <a:xfrm>
            <a:off x="4506339" y="1368681"/>
            <a:ext cx="4009011" cy="2731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6114" y="4398413"/>
            <a:ext cx="2131633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Left: Denney et al. 2009</a:t>
            </a:r>
          </a:p>
          <a:p>
            <a:r>
              <a:rPr lang="en-US" dirty="0" smtClean="0"/>
              <a:t>Right: Brotherton et al. 2019</a:t>
            </a:r>
            <a:endParaRPr lang="en-US" dirty="0"/>
          </a:p>
        </p:txBody>
      </p:sp>
      <p:pic>
        <p:nvPicPr>
          <p:cNvPr id="14" name="Picture 13" descr="0908.032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7192" r="49922" b="70051"/>
          <a:stretch/>
        </p:blipFill>
        <p:spPr>
          <a:xfrm>
            <a:off x="470748" y="1368680"/>
            <a:ext cx="3860044" cy="273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NGC 3227 </a:t>
            </a:r>
            <a:r>
              <a:rPr lang="mr-IN" dirty="0" smtClean="0"/>
              <a:t>–</a:t>
            </a:r>
            <a:r>
              <a:rPr lang="en-US" dirty="0" smtClean="0"/>
              <a:t> Season 1</a:t>
            </a:r>
            <a:endParaRPr lang="en-US" dirty="0"/>
          </a:p>
        </p:txBody>
      </p:sp>
      <p:pic>
        <p:nvPicPr>
          <p:cNvPr id="10" name="Picture 9" descr="v_resolved_lag_3objs_paper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5" r="2049" b="34007"/>
          <a:stretch/>
        </p:blipFill>
        <p:spPr>
          <a:xfrm>
            <a:off x="4506339" y="1368681"/>
            <a:ext cx="4009011" cy="27310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6114" y="4254935"/>
            <a:ext cx="2131633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Left: De Rosa et al. 2018</a:t>
            </a:r>
          </a:p>
          <a:p>
            <a:r>
              <a:rPr lang="en-US" dirty="0" smtClean="0"/>
              <a:t>Right: Brotherton et al. 2019</a:t>
            </a:r>
            <a:endParaRPr lang="en-US" dirty="0"/>
          </a:p>
        </p:txBody>
      </p:sp>
      <p:pic>
        <p:nvPicPr>
          <p:cNvPr id="3" name="Picture 2" descr="De_Rosa_2018_ApJ_866_13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5" t="55775" r="5738" b="17190"/>
          <a:stretch/>
        </p:blipFill>
        <p:spPr>
          <a:xfrm>
            <a:off x="324348" y="1062096"/>
            <a:ext cx="4181991" cy="31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862" y="195948"/>
            <a:ext cx="6958489" cy="994172"/>
          </a:xfrm>
        </p:spPr>
        <p:txBody>
          <a:bodyPr/>
          <a:lstStyle/>
          <a:p>
            <a:r>
              <a:rPr lang="en-US" dirty="0" smtClean="0"/>
              <a:t>REU Students</a:t>
            </a:r>
            <a:endParaRPr lang="en-US" dirty="0"/>
          </a:p>
        </p:txBody>
      </p:sp>
      <p:pic>
        <p:nvPicPr>
          <p:cNvPr id="4" name="Picture 3" descr="reu_pi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3138" r="9582" b="26132"/>
          <a:stretch/>
        </p:blipFill>
        <p:spPr>
          <a:xfrm>
            <a:off x="1034493" y="1190121"/>
            <a:ext cx="7131334" cy="32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NGC 3227 </a:t>
            </a:r>
            <a:r>
              <a:rPr lang="mr-IN" dirty="0" smtClean="0"/>
              <a:t>–</a:t>
            </a:r>
            <a:r>
              <a:rPr lang="en-US" dirty="0" smtClean="0"/>
              <a:t> Season 1</a:t>
            </a:r>
            <a:endParaRPr lang="en-US" dirty="0"/>
          </a:p>
        </p:txBody>
      </p:sp>
      <p:pic>
        <p:nvPicPr>
          <p:cNvPr id="9" name="Picture 8" descr="vdmngc3227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2" b="49427"/>
          <a:stretch/>
        </p:blipFill>
        <p:spPr>
          <a:xfrm>
            <a:off x="1773751" y="843023"/>
            <a:ext cx="3568688" cy="3563077"/>
          </a:xfrm>
          <a:prstGeom prst="rect">
            <a:avLst/>
          </a:prstGeom>
        </p:spPr>
      </p:pic>
      <p:pic>
        <p:nvPicPr>
          <p:cNvPr id="10" name="Picture 9" descr="NGC3227-f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60" y="542808"/>
            <a:ext cx="1962032" cy="44163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60102" y="4544599"/>
            <a:ext cx="16698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Brotherton et al. 2019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182" y="1761438"/>
            <a:ext cx="1966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Xiao et al. 2018a,b for modeling info.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0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79 </a:t>
            </a:r>
            <a:r>
              <a:rPr lang="mr-IN" dirty="0" smtClean="0"/>
              <a:t>–</a:t>
            </a:r>
            <a:r>
              <a:rPr lang="en-US" dirty="0" smtClean="0"/>
              <a:t> Season 1</a:t>
            </a:r>
            <a:endParaRPr lang="en-US" dirty="0"/>
          </a:p>
        </p:txBody>
      </p:sp>
      <p:pic>
        <p:nvPicPr>
          <p:cNvPr id="9" name="Picture 8" descr="meanrms_3objs_paper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14"/>
          <a:stretch/>
        </p:blipFill>
        <p:spPr>
          <a:xfrm>
            <a:off x="4272289" y="1199477"/>
            <a:ext cx="4818464" cy="2176868"/>
          </a:xfrm>
          <a:prstGeom prst="rect">
            <a:avLst/>
          </a:prstGeom>
        </p:spPr>
      </p:pic>
      <p:pic>
        <p:nvPicPr>
          <p:cNvPr id="11" name="Picture 10" descr="mrk79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299"/>
            <a:ext cx="4272289" cy="33943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5546" y="4398413"/>
            <a:ext cx="16698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Brotherton et al.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6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79 </a:t>
            </a:r>
            <a:r>
              <a:rPr lang="mr-IN" dirty="0" smtClean="0"/>
              <a:t>–</a:t>
            </a:r>
            <a:r>
              <a:rPr lang="en-US" dirty="0" smtClean="0"/>
              <a:t> Season 1</a:t>
            </a:r>
            <a:endParaRPr lang="en-US" dirty="0"/>
          </a:p>
        </p:txBody>
      </p:sp>
      <p:pic>
        <p:nvPicPr>
          <p:cNvPr id="10" name="Picture 9" descr="v_resolved_lag_3objs_paper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r="2149" b="68949"/>
          <a:stretch/>
        </p:blipFill>
        <p:spPr>
          <a:xfrm>
            <a:off x="727218" y="1024092"/>
            <a:ext cx="6186476" cy="3737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28786" y="2571339"/>
            <a:ext cx="16698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Brotherton et al.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79 </a:t>
            </a:r>
            <a:r>
              <a:rPr lang="mr-IN" dirty="0" smtClean="0"/>
              <a:t>–</a:t>
            </a:r>
            <a:r>
              <a:rPr lang="en-US" dirty="0" smtClean="0"/>
              <a:t> Season 1</a:t>
            </a:r>
            <a:endParaRPr lang="en-US" dirty="0"/>
          </a:p>
        </p:txBody>
      </p:sp>
      <p:pic>
        <p:nvPicPr>
          <p:cNvPr id="9" name="Picture 8" descr="vdmmrk79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962" b="45716"/>
          <a:stretch/>
        </p:blipFill>
        <p:spPr>
          <a:xfrm>
            <a:off x="120423" y="904208"/>
            <a:ext cx="3667453" cy="3734590"/>
          </a:xfrm>
          <a:prstGeom prst="rect">
            <a:avLst/>
          </a:prstGeom>
        </p:spPr>
      </p:pic>
      <p:pic>
        <p:nvPicPr>
          <p:cNvPr id="10" name="Picture 9" descr="Mrk79-f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95" y="950335"/>
            <a:ext cx="1927408" cy="384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2469" y="3844880"/>
            <a:ext cx="16698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Brotherton et al.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8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79 </a:t>
            </a:r>
            <a:r>
              <a:rPr lang="mr-IN" dirty="0" smtClean="0"/>
              <a:t>–</a:t>
            </a:r>
            <a:r>
              <a:rPr lang="en-US" dirty="0" smtClean="0"/>
              <a:t> Year 1</a:t>
            </a:r>
            <a:endParaRPr lang="en-US" dirty="0"/>
          </a:p>
        </p:txBody>
      </p:sp>
      <p:pic>
        <p:nvPicPr>
          <p:cNvPr id="9" name="Picture 8" descr="vdmmrk79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962" b="45716"/>
          <a:stretch/>
        </p:blipFill>
        <p:spPr>
          <a:xfrm>
            <a:off x="120423" y="904208"/>
            <a:ext cx="3667453" cy="3734590"/>
          </a:xfrm>
          <a:prstGeom prst="rect">
            <a:avLst/>
          </a:prstGeom>
        </p:spPr>
      </p:pic>
      <p:pic>
        <p:nvPicPr>
          <p:cNvPr id="10" name="Picture 9" descr="Mrk79-f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95" y="950335"/>
            <a:ext cx="1927408" cy="3848599"/>
          </a:xfrm>
          <a:prstGeom prst="rect">
            <a:avLst/>
          </a:prstGeom>
        </p:spPr>
      </p:pic>
      <p:pic>
        <p:nvPicPr>
          <p:cNvPr id="11" name="Picture 10" descr="simu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79" y="1495425"/>
            <a:ext cx="3612021" cy="209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82469" y="3844880"/>
            <a:ext cx="16698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Brotherton et al.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5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err="1" smtClean="0"/>
              <a:t>Mrk</a:t>
            </a:r>
            <a:r>
              <a:rPr lang="en-US" dirty="0" smtClean="0"/>
              <a:t> 79 </a:t>
            </a:r>
            <a:r>
              <a:rPr lang="mr-IN" dirty="0" smtClean="0"/>
              <a:t>–</a:t>
            </a:r>
            <a:r>
              <a:rPr lang="en-US" dirty="0" smtClean="0"/>
              <a:t> Year 1</a:t>
            </a:r>
            <a:endParaRPr lang="en-US" dirty="0"/>
          </a:p>
        </p:txBody>
      </p:sp>
      <p:pic>
        <p:nvPicPr>
          <p:cNvPr id="11" name="Picture 10" descr="si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780"/>
            <a:ext cx="4455491" cy="25837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1277" y="3903159"/>
            <a:ext cx="16698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Brotherton et al. 2019</a:t>
            </a:r>
            <a:endParaRPr lang="en-US" dirty="0"/>
          </a:p>
        </p:txBody>
      </p:sp>
      <p:pic>
        <p:nvPicPr>
          <p:cNvPr id="3" name="Picture 2" descr="page-1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0" t="9956" r="20036" b="79890"/>
          <a:stretch/>
        </p:blipFill>
        <p:spPr>
          <a:xfrm>
            <a:off x="4369281" y="1461780"/>
            <a:ext cx="4916766" cy="109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1ES0206+52 </a:t>
            </a:r>
            <a:r>
              <a:rPr lang="mr-IN" dirty="0" smtClean="0"/>
              <a:t>–</a:t>
            </a:r>
            <a:r>
              <a:rPr lang="en-US" dirty="0" smtClean="0"/>
              <a:t> Season 3</a:t>
            </a:r>
            <a:endParaRPr lang="en-US" dirty="0"/>
          </a:p>
        </p:txBody>
      </p:sp>
      <p:pic>
        <p:nvPicPr>
          <p:cNvPr id="9" name="Picture 8" descr="page-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3" t="46746" b="321"/>
          <a:stretch/>
        </p:blipFill>
        <p:spPr>
          <a:xfrm>
            <a:off x="7527598" y="1772518"/>
            <a:ext cx="1490329" cy="2561993"/>
          </a:xfrm>
          <a:prstGeom prst="rect">
            <a:avLst/>
          </a:prstGeom>
        </p:spPr>
      </p:pic>
      <p:pic>
        <p:nvPicPr>
          <p:cNvPr id="7" name="Picture 6" descr="page-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0" t="18989" b="52834"/>
          <a:stretch/>
        </p:blipFill>
        <p:spPr>
          <a:xfrm>
            <a:off x="7507277" y="427266"/>
            <a:ext cx="1503088" cy="1393109"/>
          </a:xfrm>
          <a:prstGeom prst="rect">
            <a:avLst/>
          </a:prstGeom>
        </p:spPr>
      </p:pic>
      <p:pic>
        <p:nvPicPr>
          <p:cNvPr id="10" name="Picture 9" descr="page-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8" b="52834"/>
          <a:stretch/>
        </p:blipFill>
        <p:spPr>
          <a:xfrm>
            <a:off x="-1" y="1047035"/>
            <a:ext cx="4116845" cy="3032134"/>
          </a:xfrm>
          <a:prstGeom prst="rect">
            <a:avLst/>
          </a:prstGeom>
        </p:spPr>
      </p:pic>
      <p:pic>
        <p:nvPicPr>
          <p:cNvPr id="6" name="Picture 5" descr="page-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6" r="32749" b="321"/>
          <a:stretch/>
        </p:blipFill>
        <p:spPr>
          <a:xfrm>
            <a:off x="4116845" y="1229858"/>
            <a:ext cx="3410753" cy="27086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6889" y="4026734"/>
            <a:ext cx="1259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τ</a:t>
            </a:r>
            <a:r>
              <a:rPr lang="en-US" b="1" baseline="-25000" dirty="0" err="1" smtClean="0"/>
              <a:t>cent</a:t>
            </a:r>
            <a:r>
              <a:rPr lang="en-US" b="1" baseline="-25000" dirty="0" smtClean="0"/>
              <a:t> </a:t>
            </a:r>
            <a:r>
              <a:rPr lang="en-US" b="1" dirty="0" smtClean="0"/>
              <a:t> = 51.116 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42276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1ES0206+52 </a:t>
            </a:r>
            <a:r>
              <a:rPr lang="mr-IN" dirty="0" smtClean="0"/>
              <a:t>–</a:t>
            </a:r>
            <a:r>
              <a:rPr lang="en-US" dirty="0" smtClean="0"/>
              <a:t> Year 3</a:t>
            </a:r>
            <a:endParaRPr lang="en-US" dirty="0"/>
          </a:p>
        </p:txBody>
      </p:sp>
      <p:pic>
        <p:nvPicPr>
          <p:cNvPr id="3" name="Picture 2" descr="page-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76" y="982414"/>
            <a:ext cx="6043087" cy="32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8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60788" cy="994172"/>
          </a:xfrm>
        </p:spPr>
        <p:txBody>
          <a:bodyPr/>
          <a:lstStyle/>
          <a:p>
            <a:r>
              <a:rPr lang="en-US" dirty="0" smtClean="0"/>
              <a:t>1ES0206+52 </a:t>
            </a:r>
            <a:r>
              <a:rPr lang="mr-IN" dirty="0" smtClean="0"/>
              <a:t>–</a:t>
            </a:r>
            <a:r>
              <a:rPr lang="en-US" dirty="0" smtClean="0"/>
              <a:t> Season 3+</a:t>
            </a:r>
            <a:endParaRPr lang="en-US" dirty="0"/>
          </a:p>
        </p:txBody>
      </p:sp>
      <p:pic>
        <p:nvPicPr>
          <p:cNvPr id="5" name="Picture 4" descr="page-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70" b="53166"/>
          <a:stretch/>
        </p:blipFill>
        <p:spPr>
          <a:xfrm>
            <a:off x="1802682" y="963593"/>
            <a:ext cx="5080284" cy="36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134" y="226671"/>
            <a:ext cx="6989216" cy="994172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9084"/>
            <a:ext cx="7886700" cy="256629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MAHA will be finishing in April of 2020</a:t>
            </a:r>
          </a:p>
          <a:p>
            <a:r>
              <a:rPr lang="en-US" sz="2000" dirty="0" smtClean="0"/>
              <a:t>Brotherton et al. 2019 (MAHA Paper 2) should be submitted imminently.</a:t>
            </a:r>
          </a:p>
          <a:p>
            <a:r>
              <a:rPr lang="en-US" sz="2000" dirty="0" smtClean="0"/>
              <a:t>I will be traveling to IHEP to learn Yan</a:t>
            </a:r>
            <a:r>
              <a:rPr lang="en-US" sz="2000" dirty="0" smtClean="0"/>
              <a:t>-</a:t>
            </a:r>
            <a:r>
              <a:rPr lang="en-US" sz="2000" dirty="0" err="1"/>
              <a:t>R</a:t>
            </a:r>
            <a:r>
              <a:rPr lang="en-US" sz="2000" dirty="0" err="1" smtClean="0"/>
              <a:t>ong</a:t>
            </a:r>
            <a:r>
              <a:rPr lang="en-US" sz="2000" dirty="0" smtClean="0"/>
              <a:t> </a:t>
            </a:r>
            <a:r>
              <a:rPr lang="en-US" sz="2000" dirty="0" smtClean="0"/>
              <a:t>Li’s </a:t>
            </a:r>
            <a:r>
              <a:rPr lang="en-US" sz="2000" dirty="0"/>
              <a:t>d</a:t>
            </a:r>
            <a:r>
              <a:rPr lang="en-US" sz="2000" dirty="0" smtClean="0"/>
              <a:t>ynamical modeling code</a:t>
            </a:r>
          </a:p>
          <a:p>
            <a:r>
              <a:rPr lang="en-US" sz="2000" dirty="0" smtClean="0"/>
              <a:t>Thank you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145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509" y="194722"/>
            <a:ext cx="6949841" cy="994172"/>
          </a:xfrm>
        </p:spPr>
        <p:txBody>
          <a:bodyPr/>
          <a:lstStyle/>
          <a:p>
            <a:r>
              <a:rPr lang="en-US" dirty="0" smtClean="0"/>
              <a:t>MAHA Refresher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91928" y="1322974"/>
            <a:ext cx="64953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~60 </a:t>
            </a:r>
            <a:r>
              <a:rPr lang="en-US" sz="1800" dirty="0"/>
              <a:t>AGN with z &lt; 0.4, V &lt; </a:t>
            </a:r>
            <a:r>
              <a:rPr lang="en-US" sz="1800" dirty="0" smtClean="0"/>
              <a:t>17:</a:t>
            </a:r>
            <a:endParaRPr lang="en-US" sz="1800" dirty="0"/>
          </a:p>
          <a:p>
            <a:r>
              <a:rPr lang="en-US" sz="1800" dirty="0"/>
              <a:t>	Asymmetric </a:t>
            </a:r>
            <a:r>
              <a:rPr lang="en-US" sz="1800" dirty="0" err="1"/>
              <a:t>Hbeta</a:t>
            </a:r>
            <a:r>
              <a:rPr lang="en-US" sz="1800" dirty="0"/>
              <a:t> profiles</a:t>
            </a:r>
          </a:p>
          <a:p>
            <a:r>
              <a:rPr lang="en-US" sz="1800" dirty="0"/>
              <a:t>	Double-Peaked </a:t>
            </a:r>
            <a:r>
              <a:rPr lang="en-US" sz="1800" dirty="0" err="1"/>
              <a:t>Hbeta</a:t>
            </a:r>
            <a:r>
              <a:rPr lang="en-US" sz="1800" dirty="0"/>
              <a:t> profiles</a:t>
            </a:r>
          </a:p>
          <a:p>
            <a:r>
              <a:rPr lang="en-US" sz="1800" dirty="0"/>
              <a:t>	Binary Black Hole Candidates (e.g., periodicities, line shifts)</a:t>
            </a:r>
          </a:p>
          <a:p>
            <a:r>
              <a:rPr lang="en-US" sz="1800" dirty="0"/>
              <a:t>	Other Interesting Behavior (e.g., changing asymmetries)</a:t>
            </a:r>
          </a:p>
        </p:txBody>
      </p:sp>
    </p:spTree>
    <p:extLst>
      <p:ext uri="{BB962C8B-B14F-4D97-AF65-F5344CB8AC3E}">
        <p14:creationId xmlns:p14="http://schemas.microsoft.com/office/powerpoint/2010/main" val="277389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509" y="194722"/>
            <a:ext cx="6949841" cy="994172"/>
          </a:xfrm>
        </p:spPr>
        <p:txBody>
          <a:bodyPr/>
          <a:lstStyle/>
          <a:p>
            <a:r>
              <a:rPr lang="en-US" dirty="0" smtClean="0"/>
              <a:t>MAHA Refresher</a:t>
            </a:r>
            <a:endParaRPr lang="en-US" dirty="0"/>
          </a:p>
        </p:txBody>
      </p:sp>
      <p:pic>
        <p:nvPicPr>
          <p:cNvPr id="4" name="Picture 3" descr="wiro-e2 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95" y="1716621"/>
            <a:ext cx="2755532" cy="20666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cites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10" y="928260"/>
            <a:ext cx="3836960" cy="351721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24508" y="1716620"/>
            <a:ext cx="2914886" cy="1025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24508" y="2742613"/>
            <a:ext cx="2914886" cy="10406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6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194722"/>
            <a:ext cx="6949841" cy="994172"/>
          </a:xfrm>
        </p:spPr>
        <p:txBody>
          <a:bodyPr/>
          <a:lstStyle/>
          <a:p>
            <a:r>
              <a:rPr lang="en-US" dirty="0" smtClean="0"/>
              <a:t>Observing </a:t>
            </a:r>
            <a:r>
              <a:rPr lang="mr-IN" dirty="0" smtClean="0"/>
              <a:t>–</a:t>
            </a:r>
            <a:r>
              <a:rPr lang="en-US" dirty="0" smtClean="0"/>
              <a:t> Season 3+</a:t>
            </a:r>
            <a:endParaRPr lang="en-US" dirty="0"/>
          </a:p>
        </p:txBody>
      </p:sp>
      <p:pic>
        <p:nvPicPr>
          <p:cNvPr id="5" name="Picture 4" descr="Screen Shot 2019-09-19 at 12.07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" b="4467"/>
          <a:stretch/>
        </p:blipFill>
        <p:spPr>
          <a:xfrm>
            <a:off x="426957" y="1040197"/>
            <a:ext cx="3864030" cy="3269188"/>
          </a:xfrm>
          <a:prstGeom prst="rect">
            <a:avLst/>
          </a:prstGeom>
        </p:spPr>
      </p:pic>
      <p:pic>
        <p:nvPicPr>
          <p:cNvPr id="6" name="Picture 5" descr="Screen Shot 2019-09-19 at 12.08.0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/>
          <a:stretch/>
        </p:blipFill>
        <p:spPr>
          <a:xfrm>
            <a:off x="4651320" y="1007349"/>
            <a:ext cx="3864030" cy="1136497"/>
          </a:xfrm>
          <a:prstGeom prst="rect">
            <a:avLst/>
          </a:prstGeom>
        </p:spPr>
      </p:pic>
      <p:pic>
        <p:nvPicPr>
          <p:cNvPr id="7" name="Picture 6" descr="Screen Shot 2019-09-19 at 12.07.4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" r="32841" b="69868"/>
          <a:stretch/>
        </p:blipFill>
        <p:spPr>
          <a:xfrm>
            <a:off x="4570393" y="2198593"/>
            <a:ext cx="2595065" cy="90880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82812" y="1007349"/>
            <a:ext cx="0" cy="33395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51320" y="3266852"/>
            <a:ext cx="3864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255 nights observed out of 389 (~66%).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8018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477929" y="392337"/>
            <a:ext cx="7578491" cy="533400"/>
          </a:xfrm>
          <a:prstGeom prst="rect">
            <a:avLst/>
          </a:prstGeom>
        </p:spPr>
        <p:txBody>
          <a:bodyPr lIns="68580" tIns="34290" rIns="68580" bIns="3429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000" spc="113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Example Theoretical 2D Velocity-Delay Maps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7253" y="4060931"/>
            <a:ext cx="159773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Wang et al. 2018</a:t>
            </a:r>
          </a:p>
        </p:txBody>
      </p:sp>
      <p:pic>
        <p:nvPicPr>
          <p:cNvPr id="3" name="Picture 2" descr="Screen Shot 2018-07-15 at 7.13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90"/>
            <a:ext cx="9144000" cy="2465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323" y="3622349"/>
            <a:ext cx="807382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/>
              <a:t>    Thin Disk        Thicker Disk            Inflow                Outflow</a:t>
            </a:r>
          </a:p>
        </p:txBody>
      </p:sp>
    </p:spTree>
    <p:extLst>
      <p:ext uri="{BB962C8B-B14F-4D97-AF65-F5344CB8AC3E}">
        <p14:creationId xmlns:p14="http://schemas.microsoft.com/office/powerpoint/2010/main" val="378983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316" y="134502"/>
            <a:ext cx="6897034" cy="994172"/>
          </a:xfrm>
        </p:spPr>
        <p:txBody>
          <a:bodyPr/>
          <a:lstStyle/>
          <a:p>
            <a:r>
              <a:rPr lang="en-US" dirty="0" smtClean="0"/>
              <a:t>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629" y="1141088"/>
            <a:ext cx="7886700" cy="256629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NGC 7469</a:t>
            </a:r>
          </a:p>
          <a:p>
            <a:pPr marL="0" indent="0">
              <a:buNone/>
            </a:pPr>
            <a:r>
              <a:rPr lang="en-US" sz="2400" dirty="0" err="1" smtClean="0"/>
              <a:t>Mrk</a:t>
            </a:r>
            <a:r>
              <a:rPr lang="en-US" sz="2400" dirty="0" smtClean="0"/>
              <a:t> 841</a:t>
            </a:r>
          </a:p>
          <a:p>
            <a:pPr marL="0" indent="0">
              <a:buNone/>
            </a:pPr>
            <a:r>
              <a:rPr lang="en-US" sz="2400" dirty="0" smtClean="0"/>
              <a:t>NGC 3227</a:t>
            </a:r>
          </a:p>
          <a:p>
            <a:pPr marL="0" indent="0">
              <a:buNone/>
            </a:pPr>
            <a:r>
              <a:rPr lang="en-US" sz="2400" dirty="0" err="1" smtClean="0"/>
              <a:t>Mrk</a:t>
            </a:r>
            <a:r>
              <a:rPr lang="en-US" sz="2400" dirty="0" smtClean="0"/>
              <a:t> 79</a:t>
            </a:r>
          </a:p>
          <a:p>
            <a:pPr marL="0" indent="0">
              <a:buNone/>
            </a:pPr>
            <a:r>
              <a:rPr lang="en-US" sz="2400" dirty="0" smtClean="0"/>
              <a:t>1ES0206+52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659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205672"/>
            <a:ext cx="6960788" cy="994172"/>
          </a:xfrm>
        </p:spPr>
        <p:txBody>
          <a:bodyPr/>
          <a:lstStyle/>
          <a:p>
            <a:r>
              <a:rPr lang="en-US" dirty="0" smtClean="0"/>
              <a:t>NGC 7469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99408" y="3887094"/>
            <a:ext cx="149615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Peterson et al. 2014</a:t>
            </a:r>
            <a:endParaRPr lang="en-US" dirty="0"/>
          </a:p>
        </p:txBody>
      </p:sp>
      <p:pic>
        <p:nvPicPr>
          <p:cNvPr id="4" name="Picture 3" descr="Screen Shot 2019-09-19 at 10.39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3" y="946738"/>
            <a:ext cx="3402632" cy="3330014"/>
          </a:xfrm>
          <a:prstGeom prst="rect">
            <a:avLst/>
          </a:prstGeom>
        </p:spPr>
      </p:pic>
      <p:pic>
        <p:nvPicPr>
          <p:cNvPr id="9" name="Picture 8" descr="Screen Shot 2019-09-19 at 10.45.2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1475"/>
          <a:stretch/>
        </p:blipFill>
        <p:spPr>
          <a:xfrm>
            <a:off x="4096890" y="946738"/>
            <a:ext cx="2659723" cy="3589989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216931"/>
              </p:ext>
            </p:extLst>
          </p:nvPr>
        </p:nvGraphicFramePr>
        <p:xfrm>
          <a:off x="4127500" y="2438400"/>
          <a:ext cx="889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5" imgW="889000" imgH="266700" progId="Equation.3">
                  <p:embed/>
                </p:oleObj>
              </mc:Choice>
              <mc:Fallback>
                <p:oleObj name="Equation" r:id="rId5" imgW="889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27500" y="2438400"/>
                        <a:ext cx="889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149500"/>
              </p:ext>
            </p:extLst>
          </p:nvPr>
        </p:nvGraphicFramePr>
        <p:xfrm>
          <a:off x="7065588" y="1534583"/>
          <a:ext cx="1230693" cy="39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7" imgW="838200" imgH="266700" progId="Equation.3">
                  <p:embed/>
                </p:oleObj>
              </mc:Choice>
              <mc:Fallback>
                <p:oleObj name="Equation" r:id="rId7" imgW="838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65588" y="1534583"/>
                        <a:ext cx="1230693" cy="39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370964"/>
              </p:ext>
            </p:extLst>
          </p:nvPr>
        </p:nvGraphicFramePr>
        <p:xfrm>
          <a:off x="7065588" y="1926167"/>
          <a:ext cx="1234720" cy="370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9" imgW="889000" imgH="266700" progId="Equation.3">
                  <p:embed/>
                </p:oleObj>
              </mc:Choice>
              <mc:Fallback>
                <p:oleObj name="Equation" r:id="rId9" imgW="8890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65588" y="1926167"/>
                        <a:ext cx="1234720" cy="370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4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562" y="205672"/>
            <a:ext cx="6960788" cy="994172"/>
          </a:xfrm>
        </p:spPr>
        <p:txBody>
          <a:bodyPr/>
          <a:lstStyle/>
          <a:p>
            <a:r>
              <a:rPr lang="en-US" dirty="0" smtClean="0"/>
              <a:t>NGC 7469 </a:t>
            </a:r>
            <a:r>
              <a:rPr lang="mr-IN" dirty="0" smtClean="0"/>
              <a:t>–</a:t>
            </a:r>
            <a:r>
              <a:rPr lang="en-US" dirty="0" smtClean="0"/>
              <a:t> Season 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1884" y="1438201"/>
            <a:ext cx="173098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b="1" dirty="0" err="1" smtClean="0"/>
              <a:t>τ</a:t>
            </a:r>
            <a:r>
              <a:rPr lang="en-US" b="1" baseline="-25000" dirty="0" err="1" smtClean="0"/>
              <a:t>cent</a:t>
            </a:r>
            <a:r>
              <a:rPr lang="en-US" b="1" baseline="-25000" dirty="0"/>
              <a:t> </a:t>
            </a:r>
            <a:r>
              <a:rPr lang="en-US" b="1" dirty="0" smtClean="0"/>
              <a:t>= 20.698 days</a:t>
            </a:r>
            <a:endParaRPr lang="en-US" b="1" baseline="-25000" dirty="0"/>
          </a:p>
        </p:txBody>
      </p:sp>
      <p:pic>
        <p:nvPicPr>
          <p:cNvPr id="8" name="Picture 7" descr="latest_lightcurve_ol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1" b="35092"/>
          <a:stretch/>
        </p:blipFill>
        <p:spPr>
          <a:xfrm>
            <a:off x="1" y="1110533"/>
            <a:ext cx="3687302" cy="3250022"/>
          </a:xfrm>
          <a:prstGeom prst="rect">
            <a:avLst/>
          </a:prstGeom>
        </p:spPr>
      </p:pic>
      <p:pic>
        <p:nvPicPr>
          <p:cNvPr id="9" name="Picture 8" descr="latest_lightcurve_ol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8" r="32084"/>
          <a:stretch/>
        </p:blipFill>
        <p:spPr>
          <a:xfrm>
            <a:off x="3687303" y="1237625"/>
            <a:ext cx="3253833" cy="1539189"/>
          </a:xfrm>
          <a:prstGeom prst="rect">
            <a:avLst/>
          </a:prstGeom>
        </p:spPr>
      </p:pic>
      <p:pic>
        <p:nvPicPr>
          <p:cNvPr id="10" name="Picture 9" descr="latest_lightcurve_ol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1" t="36120" b="35092"/>
          <a:stretch/>
        </p:blipFill>
        <p:spPr>
          <a:xfrm>
            <a:off x="5189281" y="3095122"/>
            <a:ext cx="1425394" cy="1137414"/>
          </a:xfrm>
          <a:prstGeom prst="rect">
            <a:avLst/>
          </a:prstGeom>
        </p:spPr>
      </p:pic>
      <p:pic>
        <p:nvPicPr>
          <p:cNvPr id="11" name="Picture 10" descr="latest_lightcurve_ol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7" t="64908"/>
          <a:stretch/>
        </p:blipFill>
        <p:spPr>
          <a:xfrm>
            <a:off x="6614675" y="2999049"/>
            <a:ext cx="1542821" cy="1539189"/>
          </a:xfrm>
          <a:prstGeom prst="rect">
            <a:avLst/>
          </a:prstGeom>
        </p:spPr>
      </p:pic>
      <p:pic>
        <p:nvPicPr>
          <p:cNvPr id="12" name="Picture 11" descr="latest_lightcurve_ol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1" b="64890"/>
          <a:stretch/>
        </p:blipFill>
        <p:spPr>
          <a:xfrm>
            <a:off x="3769243" y="2978567"/>
            <a:ext cx="1420038" cy="13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6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5175</TotalTime>
  <Words>549</Words>
  <Application>Microsoft Macintosh PowerPoint</Application>
  <PresentationFormat>On-screen Show (16:9)</PresentationFormat>
  <Paragraphs>97</Paragraphs>
  <Slides>29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Selected Results from the Monitoring of AGN with Hβ Asymmetry (MAHA) Campaign </vt:lpstr>
      <vt:lpstr>REU Students</vt:lpstr>
      <vt:lpstr>MAHA Refresher</vt:lpstr>
      <vt:lpstr>MAHA Refresher</vt:lpstr>
      <vt:lpstr>Observing – Season 3+</vt:lpstr>
      <vt:lpstr>PowerPoint Presentation</vt:lpstr>
      <vt:lpstr>Targets</vt:lpstr>
      <vt:lpstr>NGC 7469</vt:lpstr>
      <vt:lpstr>NGC 7469 – Season 3</vt:lpstr>
      <vt:lpstr>NGC 7469 – Season 3</vt:lpstr>
      <vt:lpstr>NGC 7469 – Season 3+</vt:lpstr>
      <vt:lpstr>Mrk 841 – Season 1</vt:lpstr>
      <vt:lpstr>Mrk 841 – Season 2</vt:lpstr>
      <vt:lpstr>Mrk 841 – Season 3+</vt:lpstr>
      <vt:lpstr>Mrk 841 – Season 3+</vt:lpstr>
      <vt:lpstr>NGC 3227 </vt:lpstr>
      <vt:lpstr>NGC 3227</vt:lpstr>
      <vt:lpstr>NGC 3227 – Season 1</vt:lpstr>
      <vt:lpstr>NGC 3227 – Season 1</vt:lpstr>
      <vt:lpstr>NGC 3227 – Season 1</vt:lpstr>
      <vt:lpstr>Mrk 79 – Season 1</vt:lpstr>
      <vt:lpstr>Mrk 79 – Season 1</vt:lpstr>
      <vt:lpstr>Mrk 79 – Season 1</vt:lpstr>
      <vt:lpstr>Mrk 79 – Year 1</vt:lpstr>
      <vt:lpstr>Mrk 79 – Year 1</vt:lpstr>
      <vt:lpstr>1ES0206+52 – Season 3</vt:lpstr>
      <vt:lpstr>1ES0206+52 – Year 3</vt:lpstr>
      <vt:lpstr>1ES0206+52 – Season 3+</vt:lpstr>
      <vt:lpstr>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Jacob McLane</cp:lastModifiedBy>
  <cp:revision>89</cp:revision>
  <dcterms:created xsi:type="dcterms:W3CDTF">2018-11-02T15:40:34Z</dcterms:created>
  <dcterms:modified xsi:type="dcterms:W3CDTF">2019-09-28T06:00:00Z</dcterms:modified>
</cp:coreProperties>
</file>