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83" r:id="rId3"/>
    <p:sldId id="286" r:id="rId4"/>
    <p:sldId id="287" r:id="rId5"/>
    <p:sldId id="295" r:id="rId6"/>
    <p:sldId id="285" r:id="rId7"/>
    <p:sldId id="290" r:id="rId8"/>
    <p:sldId id="291" r:id="rId9"/>
    <p:sldId id="284" r:id="rId10"/>
    <p:sldId id="299" r:id="rId11"/>
    <p:sldId id="297" r:id="rId12"/>
    <p:sldId id="298" r:id="rId13"/>
    <p:sldId id="294" r:id="rId14"/>
    <p:sldId id="289" r:id="rId15"/>
    <p:sldId id="301" r:id="rId16"/>
    <p:sldId id="293" r:id="rId17"/>
    <p:sldId id="292" r:id="rId18"/>
    <p:sldId id="296" r:id="rId19"/>
    <p:sldId id="300" r:id="rId20"/>
  </p:sldIdLst>
  <p:sldSz cx="9144000" cy="6858000" type="screen4x3"/>
  <p:notesSz cx="6858000" cy="9144000"/>
  <p:defaultTextStyle>
    <a:defPPr>
      <a:defRPr lang="en-Z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33"/>
    <a:srgbClr val="CCFFFF"/>
    <a:srgbClr val="FFCC99"/>
    <a:srgbClr val="3BE55F"/>
    <a:srgbClr val="41DF63"/>
    <a:srgbClr val="FF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 varScale="1">
        <p:scale>
          <a:sx n="69" d="100"/>
          <a:sy n="69" d="100"/>
        </p:scale>
        <p:origin x="114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ZA" altLang="en-US" noProof="0"/>
              <a:t>Click to edit Master title style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ZA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16F0A-A386-4D88-970A-F67ADD196BD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0294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9D3D-CC80-4A2A-831B-84842CEE8BD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0207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99F4-5349-4273-B0A0-9997E332F9E5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49895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DF0B-B89F-4680-B0D5-D5FD6C5E3A4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1816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3A18-7F76-41BA-B815-8BF37FE72E8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0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513A-8327-432A-B9A6-46C6D2DAE67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8129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1C22-002C-4DDD-A13F-9D97980BDEC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9882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3BAA-E620-4D59-A4AD-4DA49D83479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520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7A93-4CD7-43B9-823D-BF2DEE27EEB5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95020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847E-B963-4E0E-9E90-292CF5BB2AB7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6426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E39D-7E03-45D8-AF05-0C735C982FA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7782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28668F5-168D-4660-9305-19E3A77C83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23592A7-3543-4923-A58D-937FB365427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073E8EB-A025-4EE8-9511-D1ED1AACD0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4D4D4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0086715-FDCA-4CBC-B956-A2759F63D5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4D4D4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6478006-A72E-46DB-BC30-70BCBCBB6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pPr>
              <a:defRPr/>
            </a:pPr>
            <a:fld id="{29244026-133B-4139-8591-5AB938AC7467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11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11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11" Type="http://schemas.openxmlformats.org/officeDocument/2006/relationships/image" Target="../media/image19.tif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11" Type="http://schemas.openxmlformats.org/officeDocument/2006/relationships/image" Target="../media/image21.tif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11" Type="http://schemas.openxmlformats.org/officeDocument/2006/relationships/image" Target="../media/image24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11" Type="http://schemas.openxmlformats.org/officeDocument/2006/relationships/image" Target="../media/image2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11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hyperlink" Target="http://inspirehep.net/record/878604/files/map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11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11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Rot="1" noChangeArrowheads="1"/>
          </p:cNvSpPr>
          <p:nvPr>
            <p:ph type="ctrTitle"/>
          </p:nvPr>
        </p:nvSpPr>
        <p:spPr>
          <a:xfrm>
            <a:off x="561875" y="107984"/>
            <a:ext cx="8020248" cy="2087562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  <a:effectLst/>
              </a:rPr>
              <a:t>Reverberation mapping of AGN</a:t>
            </a:r>
            <a:br>
              <a:rPr lang="en-US" altLang="en-US" sz="2800" b="1" dirty="0" smtClean="0">
                <a:solidFill>
                  <a:schemeClr val="tx1"/>
                </a:solidFill>
                <a:effectLst/>
              </a:rPr>
            </a:br>
            <a:r>
              <a:rPr lang="en-US" altLang="en-US" sz="2800" b="1" dirty="0" smtClean="0">
                <a:solidFill>
                  <a:srgbClr val="FFC000"/>
                </a:solidFill>
                <a:effectLst/>
              </a:rPr>
              <a:t>and related observations </a:t>
            </a:r>
            <a:r>
              <a:rPr lang="en-US" altLang="en-US" sz="2800" b="1" dirty="0" smtClean="0">
                <a:solidFill>
                  <a:schemeClr val="tx1"/>
                </a:solidFill>
                <a:effectLst/>
              </a:rPr>
              <a:t>at the </a:t>
            </a:r>
            <a:br>
              <a:rPr lang="en-US" altLang="en-US" sz="2800" b="1" dirty="0" smtClean="0">
                <a:solidFill>
                  <a:schemeClr val="tx1"/>
                </a:solidFill>
                <a:effectLst/>
              </a:rPr>
            </a:br>
            <a:r>
              <a:rPr lang="en-US" altLang="en-US" sz="2800" b="1" dirty="0" smtClean="0">
                <a:solidFill>
                  <a:schemeClr val="tx1"/>
                </a:solidFill>
                <a:effectLst/>
              </a:rPr>
              <a:t>South African Astronomical Observatory</a:t>
            </a:r>
            <a:endParaRPr lang="en-ZA" altLang="en-US" sz="28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051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8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39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40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43"/>
          <p:cNvSpPr txBox="1">
            <a:spLocks noChangeArrowheads="1"/>
          </p:cNvSpPr>
          <p:nvPr/>
        </p:nvSpPr>
        <p:spPr bwMode="auto">
          <a:xfrm>
            <a:off x="676571" y="3195943"/>
            <a:ext cx="75608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 dirty="0" smtClean="0">
                <a:solidFill>
                  <a:srgbClr val="FFFF00"/>
                </a:solidFill>
              </a:rPr>
              <a:t>Mapping the central regions of AGN workshop,</a:t>
            </a:r>
            <a:endParaRPr lang="en-ZA" altLang="en-US" sz="24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FF00"/>
                </a:solidFill>
              </a:rPr>
              <a:t>20 September 2019, 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Guilin, China</a:t>
            </a:r>
            <a:endParaRPr lang="en-ZA" altLang="en-US" sz="2400" i="1" dirty="0">
              <a:solidFill>
                <a:srgbClr val="FFFF00"/>
              </a:solidFill>
            </a:endParaRPr>
          </a:p>
        </p:txBody>
      </p:sp>
      <p:sp>
        <p:nvSpPr>
          <p:cNvPr id="2057" name="TextBox 1"/>
          <p:cNvSpPr txBox="1">
            <a:spLocks noChangeArrowheads="1"/>
          </p:cNvSpPr>
          <p:nvPr/>
        </p:nvSpPr>
        <p:spPr bwMode="auto">
          <a:xfrm>
            <a:off x="683568" y="3970145"/>
            <a:ext cx="8042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 dirty="0" smtClean="0">
                <a:solidFill>
                  <a:srgbClr val="99FF33"/>
                </a:solidFill>
              </a:rPr>
              <a:t>H</a:t>
            </a:r>
            <a:r>
              <a:rPr lang="en-ZA" altLang="en-US" sz="2400" i="1" dirty="0" err="1">
                <a:solidFill>
                  <a:srgbClr val="99FF33"/>
                </a:solidFill>
              </a:rPr>
              <a:t>artmut</a:t>
            </a:r>
            <a:r>
              <a:rPr lang="en-ZA" altLang="en-US" sz="2400" i="1" dirty="0">
                <a:solidFill>
                  <a:srgbClr val="99FF33"/>
                </a:solidFill>
              </a:rPr>
              <a:t> </a:t>
            </a:r>
            <a:r>
              <a:rPr lang="en-ZA" altLang="en-US" sz="2400" i="1" dirty="0" smtClean="0">
                <a:solidFill>
                  <a:srgbClr val="99FF33"/>
                </a:solidFill>
              </a:rPr>
              <a:t>Winkler, </a:t>
            </a:r>
            <a:r>
              <a:rPr lang="en-US" altLang="en-US" sz="2400" i="1" dirty="0" smtClean="0">
                <a:solidFill>
                  <a:srgbClr val="99FF33"/>
                </a:solidFill>
              </a:rPr>
              <a:t>U</a:t>
            </a:r>
            <a:r>
              <a:rPr lang="en-ZA" altLang="en-US" sz="2400" i="1" dirty="0" err="1" smtClean="0">
                <a:solidFill>
                  <a:srgbClr val="99FF33"/>
                </a:solidFill>
              </a:rPr>
              <a:t>niversity</a:t>
            </a:r>
            <a:r>
              <a:rPr lang="en-ZA" altLang="en-US" sz="2400" i="1" dirty="0" smtClean="0">
                <a:solidFill>
                  <a:srgbClr val="99FF33"/>
                </a:solidFill>
              </a:rPr>
              <a:t> of Johannesburg, South Africa</a:t>
            </a:r>
            <a:endParaRPr lang="en-ZA" altLang="en-US" sz="2400" i="1" dirty="0">
              <a:solidFill>
                <a:srgbClr val="99FF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415572"/>
            <a:ext cx="8114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Other contributors to this </a:t>
            </a:r>
            <a:r>
              <a:rPr lang="en-US" sz="2000" i="1" dirty="0" err="1" smtClean="0"/>
              <a:t>programme</a:t>
            </a:r>
            <a:r>
              <a:rPr lang="en-US" sz="2000" i="1" dirty="0" smtClean="0"/>
              <a:t>:</a:t>
            </a:r>
            <a:endParaRPr lang="en-US" sz="2000" dirty="0" smtClean="0"/>
          </a:p>
          <a:p>
            <a:r>
              <a:rPr lang="ja-JP" altLang="en-US" sz="2000" dirty="0" smtClean="0"/>
              <a:t>王</a:t>
            </a:r>
            <a:r>
              <a:rPr lang="ja-JP" altLang="en-US" sz="2000" dirty="0"/>
              <a:t>建</a:t>
            </a:r>
            <a:r>
              <a:rPr lang="ja-JP" altLang="en-US" sz="2000" dirty="0" smtClean="0"/>
              <a:t>民 </a:t>
            </a:r>
            <a:r>
              <a:rPr lang="en-US" sz="2000" dirty="0" smtClean="0"/>
              <a:t>{</a:t>
            </a:r>
            <a:r>
              <a:rPr lang="en-US" sz="2000" i="1" dirty="0" smtClean="0"/>
              <a:t>Wang JM</a:t>
            </a:r>
            <a:r>
              <a:rPr lang="en-US" sz="2000" dirty="0" smtClean="0"/>
              <a:t>}</a:t>
            </a:r>
            <a:r>
              <a:rPr lang="en-US" sz="2000" i="1" dirty="0" smtClean="0"/>
              <a:t>, </a:t>
            </a:r>
            <a:r>
              <a:rPr lang="ja-JP" altLang="en-US" sz="2000" dirty="0" smtClean="0"/>
              <a:t>杜璞 </a:t>
            </a:r>
            <a:r>
              <a:rPr lang="en-US" sz="2000" dirty="0" smtClean="0"/>
              <a:t>{</a:t>
            </a:r>
            <a:r>
              <a:rPr lang="en-US" sz="2000" i="1" dirty="0" smtClean="0"/>
              <a:t>Du P</a:t>
            </a:r>
            <a:r>
              <a:rPr lang="en-US" sz="2000" dirty="0" smtClean="0"/>
              <a:t>}</a:t>
            </a:r>
            <a:r>
              <a:rPr lang="en-US" sz="2000" i="1" dirty="0" smtClean="0"/>
              <a:t>, </a:t>
            </a:r>
            <a:r>
              <a:rPr lang="ja-JP" altLang="en-US" sz="2000" dirty="0" smtClean="0"/>
              <a:t>胡晨</a:t>
            </a:r>
            <a:r>
              <a:rPr lang="en-US" altLang="ja-JP" sz="2000" dirty="0" smtClean="0"/>
              <a:t> </a:t>
            </a:r>
            <a:r>
              <a:rPr lang="en-US" sz="2000" dirty="0" smtClean="0"/>
              <a:t>{</a:t>
            </a:r>
            <a:r>
              <a:rPr lang="en-US" sz="2000" i="1" dirty="0" smtClean="0"/>
              <a:t>Hu C</a:t>
            </a:r>
            <a:r>
              <a:rPr lang="en-US" sz="2000" dirty="0" smtClean="0"/>
              <a:t>}</a:t>
            </a:r>
            <a:r>
              <a:rPr lang="en-US" sz="2000" i="1" dirty="0" smtClean="0"/>
              <a:t>, </a:t>
            </a:r>
            <a:r>
              <a:rPr lang="ja-JP" altLang="en-US" sz="2000" dirty="0"/>
              <a:t>李彦荣</a:t>
            </a:r>
            <a:r>
              <a:rPr lang="en-US" altLang="ja-JP" sz="2000" dirty="0" smtClean="0"/>
              <a:t> </a:t>
            </a:r>
            <a:r>
              <a:rPr lang="en-US" sz="2000" dirty="0" smtClean="0"/>
              <a:t>{</a:t>
            </a:r>
            <a:r>
              <a:rPr lang="en-US" sz="2000" i="1" dirty="0" smtClean="0"/>
              <a:t>Li YR</a:t>
            </a:r>
            <a:r>
              <a:rPr lang="en-US" sz="2000" dirty="0" smtClean="0"/>
              <a:t>}</a:t>
            </a:r>
            <a:r>
              <a:rPr lang="en-US" sz="2000" i="1" dirty="0" smtClean="0"/>
              <a:t>, </a:t>
            </a:r>
            <a:r>
              <a:rPr lang="ja-JP" altLang="en-US" sz="2000" dirty="0"/>
              <a:t>姜伯</a:t>
            </a:r>
            <a:r>
              <a:rPr lang="ja-JP" altLang="en-US" sz="2000" dirty="0" smtClean="0"/>
              <a:t>为</a:t>
            </a:r>
            <a:r>
              <a:rPr lang="ja-JP" altLang="en-US" sz="2000" i="1" dirty="0" smtClean="0"/>
              <a:t> </a:t>
            </a:r>
            <a:r>
              <a:rPr lang="en-US" altLang="ja-JP" sz="2000" dirty="0"/>
              <a:t>{</a:t>
            </a:r>
            <a:r>
              <a:rPr lang="en-US" sz="2000" i="1" dirty="0" smtClean="0"/>
              <a:t>Jiang BW</a:t>
            </a:r>
            <a:r>
              <a:rPr lang="en-US" sz="2000" dirty="0" smtClean="0"/>
              <a:t>}</a:t>
            </a:r>
            <a:r>
              <a:rPr lang="en-US" sz="2000" i="1" dirty="0" smtClean="0"/>
              <a:t>, </a:t>
            </a:r>
            <a:r>
              <a:rPr lang="ja-JP" altLang="en-US" sz="2000" dirty="0"/>
              <a:t>肖铭</a:t>
            </a:r>
            <a:r>
              <a:rPr lang="en-US" sz="2000" i="1" dirty="0" smtClean="0"/>
              <a:t> </a:t>
            </a:r>
            <a:r>
              <a:rPr lang="en-US" sz="2000" dirty="0" smtClean="0"/>
              <a:t>{</a:t>
            </a:r>
            <a:r>
              <a:rPr lang="en-US" sz="2000" i="1" dirty="0" smtClean="0"/>
              <a:t>Xiao M</a:t>
            </a:r>
            <a:r>
              <a:rPr lang="en-US" sz="2000" dirty="0" smtClean="0"/>
              <a:t>}</a:t>
            </a:r>
            <a:r>
              <a:rPr lang="en-US" sz="2000" i="1" dirty="0" smtClean="0"/>
              <a:t>, </a:t>
            </a:r>
            <a:r>
              <a:rPr lang="ja-JP" altLang="en-US" sz="2000" dirty="0"/>
              <a:t>李莎</a:t>
            </a:r>
            <a:r>
              <a:rPr lang="ja-JP" altLang="en-US" sz="2000" dirty="0" smtClean="0"/>
              <a:t>莎</a:t>
            </a:r>
            <a:r>
              <a:rPr lang="ja-JP" altLang="en-US" sz="2000" i="1" dirty="0" smtClean="0"/>
              <a:t> </a:t>
            </a:r>
            <a:r>
              <a:rPr lang="en-US" altLang="ja-JP" sz="2000" dirty="0"/>
              <a:t>{</a:t>
            </a:r>
            <a:r>
              <a:rPr lang="en-US" sz="2000" i="1" dirty="0" smtClean="0"/>
              <a:t>Li SS</a:t>
            </a:r>
            <a:r>
              <a:rPr lang="en-US" sz="2000" dirty="0" smtClean="0"/>
              <a:t>}</a:t>
            </a:r>
            <a:r>
              <a:rPr lang="en-US" sz="2000" i="1" dirty="0" smtClean="0"/>
              <a:t> (IHEP, Chinese Academy of Sciences, Beijing), Oknyansky V (</a:t>
            </a:r>
            <a:r>
              <a:rPr lang="en-US" sz="2000" i="1" dirty="0" err="1" smtClean="0"/>
              <a:t>Lomonossov</a:t>
            </a:r>
            <a:r>
              <a:rPr lang="en-US" sz="2000" i="1" dirty="0" smtClean="0"/>
              <a:t> U, Russia), Van Wyk F, Paul B (UJ), Hlabathe M, Romero Colmenero E, Potter S (SAAO), …</a:t>
            </a:r>
            <a:endParaRPr lang="en-ZA" sz="2000" i="1" dirty="0"/>
          </a:p>
        </p:txBody>
      </p:sp>
      <p:pic>
        <p:nvPicPr>
          <p:cNvPr id="14" name="Picture 12" descr="SAAO-contentpage-head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1812621"/>
            <a:ext cx="87693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Early results: PG 2130+099 (II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Zw</a:t>
            </a:r>
            <a:r>
              <a:rPr lang="en-US" altLang="en-US" sz="2800" dirty="0" smtClean="0">
                <a:solidFill>
                  <a:schemeClr val="hlink"/>
                </a:solidFill>
              </a:rPr>
              <a:t> 136)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881063" y="1005830"/>
            <a:ext cx="7489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This AGN has had several RM campaigns, but these have had inconsistent outcomes. The H-beta time lags were found to be ~188 days (</a:t>
            </a:r>
            <a:r>
              <a:rPr lang="en-US" altLang="en-US" sz="2000" dirty="0" err="1" smtClean="0"/>
              <a:t>Kaspi</a:t>
            </a:r>
            <a:r>
              <a:rPr lang="en-US" altLang="en-US" sz="2000" dirty="0" smtClean="0"/>
              <a:t> et al, 2000), ~23 days (Grier et al, 2008) and ~10 days (Grier et al, 2012)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049" y="2335788"/>
            <a:ext cx="4140251" cy="4065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385" y="2669390"/>
            <a:ext cx="36045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 that while the 2017 and 2018 mean spectra look extremely similar, the </a:t>
            </a:r>
            <a:r>
              <a:rPr lang="en-US" sz="2000" dirty="0" err="1" smtClean="0"/>
              <a:t>rms</a:t>
            </a:r>
            <a:r>
              <a:rPr lang="en-US" sz="2000" dirty="0" smtClean="0"/>
              <a:t> spectra for these two years are very different</a:t>
            </a:r>
          </a:p>
          <a:p>
            <a:endParaRPr lang="en-US" sz="2000" dirty="0"/>
          </a:p>
          <a:p>
            <a:r>
              <a:rPr lang="en-US" sz="2000" dirty="0" smtClean="0"/>
              <a:t>While the He II in 2018 is still responding to the continuum changes, the same cannot be said for the </a:t>
            </a:r>
            <a:r>
              <a:rPr lang="en-US" sz="2000" dirty="0" err="1" smtClean="0"/>
              <a:t>Balmer</a:t>
            </a:r>
            <a:r>
              <a:rPr lang="en-US" sz="2000" dirty="0" smtClean="0"/>
              <a:t>/He I lines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3812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Early results: PG 2130+099 (II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Zw</a:t>
            </a:r>
            <a:r>
              <a:rPr lang="en-US" altLang="en-US" sz="2800" dirty="0" smtClean="0">
                <a:solidFill>
                  <a:schemeClr val="hlink"/>
                </a:solidFill>
              </a:rPr>
              <a:t> 136)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584201" y="1005830"/>
            <a:ext cx="7786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US" altLang="en-US" sz="2000" dirty="0" smtClean="0"/>
              <a:t>In 2017 the time lags were consistent with an ‘onion’ structure, with an anti-correlation between lag and line upper-level energy.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US" altLang="en-US" sz="2000" dirty="0" smtClean="0"/>
              <a:t>In 2018 that pattern had broken down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8112" y="2143599"/>
            <a:ext cx="6002326" cy="4257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311" y="44371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2017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44371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2018</a:t>
            </a:r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Early results: PG 2130+099 (II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Zw</a:t>
            </a:r>
            <a:r>
              <a:rPr lang="en-US" altLang="en-US" sz="2800" dirty="0" smtClean="0">
                <a:solidFill>
                  <a:schemeClr val="hlink"/>
                </a:solidFill>
              </a:rPr>
              <a:t> 136)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683569" y="1005830"/>
            <a:ext cx="76873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US" altLang="en-US" sz="2000" dirty="0" smtClean="0"/>
              <a:t>In 2017 the time lag </a:t>
            </a:r>
            <a:r>
              <a:rPr lang="en-US" altLang="en-US" sz="2000" dirty="0" err="1" smtClean="0"/>
              <a:t>Balmer</a:t>
            </a:r>
            <a:r>
              <a:rPr lang="en-US" altLang="en-US" sz="2000" dirty="0" smtClean="0"/>
              <a:t> line profile is symmetrical, with the biggest lag for high </a:t>
            </a:r>
            <a:r>
              <a:rPr lang="en-US" altLang="en-US" sz="2000" i="1" dirty="0" smtClean="0"/>
              <a:t>v</a:t>
            </a:r>
            <a:r>
              <a:rPr lang="en-US" altLang="en-US" sz="2000" dirty="0" smtClean="0"/>
              <a:t>, indicating a flattened disk geometry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US" altLang="en-US" sz="2000" dirty="0" smtClean="0"/>
              <a:t>In 2018 the blue-shifted parts of the </a:t>
            </a:r>
            <a:r>
              <a:rPr lang="en-US" altLang="en-US" sz="2000" dirty="0" err="1" smtClean="0"/>
              <a:t>Balmer</a:t>
            </a:r>
            <a:r>
              <a:rPr lang="en-US" altLang="en-US" sz="2000" dirty="0" smtClean="0"/>
              <a:t> lines displayed a larger lag than the redshifted sections, i.e. evidence of </a:t>
            </a:r>
            <a:r>
              <a:rPr lang="en-US" altLang="en-US" sz="2000" dirty="0" err="1" smtClean="0"/>
              <a:t>infall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2412" y="3246325"/>
            <a:ext cx="6257251" cy="306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7704" y="47187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2017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47118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2018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809" y="240006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This is another case (others were reported in previous talks) of an AGN where the RM patterns &amp; behavior vary from year to year</a:t>
            </a:r>
            <a:endParaRPr lang="en-ZA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NGC 1566 changing look event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755577" y="1005830"/>
            <a:ext cx="212427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After many years of relative </a:t>
            </a:r>
            <a:r>
              <a:rPr lang="en-US" altLang="en-US" sz="2000" dirty="0" err="1" smtClean="0"/>
              <a:t>inacti-vity</a:t>
            </a:r>
            <a:r>
              <a:rPr lang="en-US" altLang="en-US" sz="2000" dirty="0" smtClean="0"/>
              <a:t>, the nearby NGC 1566 experienced a strong </a:t>
            </a:r>
            <a:r>
              <a:rPr lang="en-US" altLang="en-US" sz="2000" dirty="0" err="1" smtClean="0"/>
              <a:t>oubursts</a:t>
            </a: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(for more details please view the poster paper by Oknyansky et al outside)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10" name="Рисунок 12" descr="fig2-col.t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0939" y="1007242"/>
            <a:ext cx="2800918" cy="5395516"/>
          </a:xfrm>
          <a:prstGeom prst="rect">
            <a:avLst/>
          </a:prstGeom>
        </p:spPr>
      </p:pic>
      <p:pic>
        <p:nvPicPr>
          <p:cNvPr id="11" name="Рисунок 5" descr="Fig1-color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9848" y="1008787"/>
            <a:ext cx="2719658" cy="53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NGC 1566 changing look event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881063" y="1005830"/>
            <a:ext cx="7489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/>
              <a:t>G</a:t>
            </a:r>
            <a:endParaRPr lang="en-ZA" altLang="en-US" sz="24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9" name="Рисунок 2" descr="156m28s.t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764" y="919946"/>
            <a:ext cx="8048472" cy="501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NGC 1566 changing look event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847726" y="1005830"/>
            <a:ext cx="3186881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Magnified V-curve of the period 2014-Jun 2019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The highest peak is on or just prior to 1 Jul 2018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Note the flare-like nature of the light curve, which also includes smaller brightening spikes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Plots of the U-flux &amp; B-flux vs V-flux plots, which are consistent with small reddening (but not for the earlier pre-event period?)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0579" y="1005830"/>
            <a:ext cx="4250309" cy="252028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3438" y="3647554"/>
            <a:ext cx="4584589" cy="2755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1874" y="422517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 vs V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471060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 vs V</a:t>
            </a:r>
            <a:endParaRPr lang="en-ZA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20579" y="2097150"/>
            <a:ext cx="2395637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6417" y="1241777"/>
            <a:ext cx="440432" cy="838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6417" y="1376222"/>
            <a:ext cx="440432" cy="8384"/>
          </a:xfrm>
          <a:prstGeom prst="line">
            <a:avLst/>
          </a:prstGeom>
          <a:ln w="50800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04841" y="2192207"/>
            <a:ext cx="144016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48857" y="2398998"/>
            <a:ext cx="224408" cy="9422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66866" y="545815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(only for Swift points)</a:t>
            </a:r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NGC 1566 changing look event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881063" y="1005830"/>
            <a:ext cx="7489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/>
              <a:t>How do we interpret what we have seen?</a:t>
            </a:r>
            <a:endParaRPr lang="en-ZA" altLang="en-US" sz="24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141" y="3941024"/>
            <a:ext cx="3661650" cy="215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6503" y="3893540"/>
            <a:ext cx="4150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NGC 1566 is very close (z = 0.005) and intrinsically faint. Perhaps a good analogy is a dripping tap, where matter is builds up on the accretion disk in small chunks, whereas the buildup is more steady in luminous AGN</a:t>
            </a:r>
            <a:endParaRPr lang="en-Z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81062" y="1579428"/>
            <a:ext cx="7651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NGC 1566 changing look is almost certainly due to a relatively sudden brightening of the accretion disk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scenario based on variable obscuration is less likely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Within 1 month this led to not only a dramatic broad line strengthening, but also the appearance of coronal and Fe II lines not normally evident in the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brightening may be due to the capture of a clump of matter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4471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683568" y="404813"/>
            <a:ext cx="79208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Search for changing look AGN,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reobserving</a:t>
            </a:r>
            <a:r>
              <a:rPr lang="en-US" altLang="en-US" sz="2800" dirty="0" smtClean="0">
                <a:solidFill>
                  <a:schemeClr val="hlink"/>
                </a:solidFill>
              </a:rPr>
              <a:t> AGN after 20 years (MSc project,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Daymore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Makope</a:t>
            </a:r>
            <a:r>
              <a:rPr lang="en-US" altLang="en-US" sz="2800" dirty="0" smtClean="0">
                <a:solidFill>
                  <a:schemeClr val="hlink"/>
                </a:solidFill>
              </a:rPr>
              <a:t>)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683568" y="1450995"/>
            <a:ext cx="7489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68 not-so-well-known AGN with previous spectra taken at SAAO between 1997-1999 re-observed in 2018-2019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0324" y="3661214"/>
            <a:ext cx="4584589" cy="2755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3065" y="3834717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IC 1524,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= 0.0192 </a:t>
            </a:r>
            <a:endParaRPr lang="en-Z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018" y="413832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21 Dec 1998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3065" y="44150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9 Jul 2019</a:t>
            </a:r>
            <a:endParaRPr lang="en-ZA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568" y="2873144"/>
            <a:ext cx="3101194" cy="35397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15616" y="338103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Oct 1997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488160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 Jul 2019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687" y="555891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2E 2124-1459</a:t>
            </a:r>
            <a:endParaRPr lang="en-Z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511" y="2202945"/>
            <a:ext cx="6027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 of new changing look AGN: 2E 2124-1459</a:t>
            </a:r>
          </a:p>
          <a:p>
            <a:r>
              <a:rPr lang="en-US" sz="2000" dirty="0" err="1" smtClean="0"/>
              <a:t>Seyfert</a:t>
            </a:r>
            <a:r>
              <a:rPr lang="en-US" sz="2000" dirty="0" smtClean="0"/>
              <a:t> 1.5 in 1997, now a </a:t>
            </a:r>
            <a:r>
              <a:rPr lang="en-US" sz="2000" dirty="0" err="1" smtClean="0"/>
              <a:t>Seyfert</a:t>
            </a:r>
            <a:r>
              <a:rPr lang="en-US" sz="2000" dirty="0" smtClean="0"/>
              <a:t> 1.9</a:t>
            </a:r>
            <a:endParaRPr lang="en-ZA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4130" y="2945423"/>
            <a:ext cx="508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While technically not a changing look AGN, IC 1524 is very bright now (and nearby)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630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6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Variability characteristics of IZw1-type objects (PhD project of Bynish Paul)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881063" y="1454271"/>
            <a:ext cx="7489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/>
              <a:t>Narrow-line </a:t>
            </a:r>
            <a:r>
              <a:rPr lang="en-US" altLang="en-US" sz="2400" dirty="0" err="1" smtClean="0"/>
              <a:t>Seyfert</a:t>
            </a:r>
            <a:r>
              <a:rPr lang="en-US" altLang="en-US" sz="2400" dirty="0" smtClean="0"/>
              <a:t> 1 with strong Fe II emission show a smaller variation range. What changes, and how?</a:t>
            </a:r>
            <a:endParaRPr lang="en-ZA" altLang="en-US" sz="24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108" y="2439256"/>
            <a:ext cx="8739783" cy="39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Variability characteristics of IZw1-type objects (PhD project of Bynish Paul)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890198" y="1358920"/>
            <a:ext cx="7489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/>
              <a:t>“I </a:t>
            </a:r>
            <a:r>
              <a:rPr lang="en-US" altLang="en-US" sz="2400" dirty="0" err="1" smtClean="0"/>
              <a:t>Zw</a:t>
            </a:r>
            <a:r>
              <a:rPr lang="en-US" altLang="en-US" sz="2400" dirty="0" smtClean="0"/>
              <a:t> 1-type AGN Grand Spectrum”</a:t>
            </a:r>
            <a:endParaRPr lang="en-ZA" altLang="en-US" sz="24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489" y="1820585"/>
            <a:ext cx="5260726" cy="4210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0624" y="1830239"/>
            <a:ext cx="2383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ombination ~60 hours of integration of 15 targets with narrow broad lines &amp; unusually strong </a:t>
            </a:r>
            <a:r>
              <a:rPr lang="en-US" sz="2000" dirty="0" err="1" smtClean="0"/>
              <a:t>FeII</a:t>
            </a:r>
            <a:r>
              <a:rPr lang="en-US" sz="2000" dirty="0" smtClean="0"/>
              <a:t> emission</a:t>
            </a:r>
            <a:endParaRPr lang="en-Z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20624" y="3865142"/>
            <a:ext cx="2311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Exceptional S/N gives opportunity to compile most detailed list of </a:t>
            </a:r>
            <a:r>
              <a:rPr lang="en-US" sz="2000" dirty="0" err="1" smtClean="0"/>
              <a:t>FeII</a:t>
            </a:r>
            <a:r>
              <a:rPr lang="en-US" sz="2000" dirty="0" smtClean="0"/>
              <a:t> lines &amp; relative strengths yet</a:t>
            </a:r>
            <a:endParaRPr lang="en-ZA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0848" y="1820585"/>
            <a:ext cx="4514850" cy="3009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48264" y="3474254"/>
            <a:ext cx="21323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     </a:t>
            </a:r>
            <a:endParaRPr lang="en-Z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1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SAAO Instrumentation and its application to AGN studies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611188" y="2802911"/>
            <a:ext cx="791058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/>
              <a:t>Locational advantage and opportunities as the only major southern optical site between Australia &amp; Chile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/>
              <a:t>Several global telescope networks have stations here that are frequently employed for AGN monitoring: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/>
              <a:t>e.g. LCO, MASTER, (MONET, …)</a:t>
            </a:r>
            <a:endParaRPr lang="en-ZA" altLang="en-US" sz="24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1" name="Picture 12" descr="SAAO-contentpage-head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428332"/>
            <a:ext cx="87693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030413" y="1793060"/>
            <a:ext cx="165618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7164288" y="2060847"/>
            <a:ext cx="648072" cy="57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5" descr="map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b="15601"/>
          <a:stretch/>
        </p:blipFill>
        <p:spPr bwMode="auto">
          <a:xfrm>
            <a:off x="2309813" y="4960640"/>
            <a:ext cx="683418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9813" y="6062147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(OLD!) Las </a:t>
            </a:r>
            <a:r>
              <a:rPr lang="en-US" dirty="0" err="1" smtClean="0"/>
              <a:t>Cumbres</a:t>
            </a:r>
            <a:r>
              <a:rPr lang="en-US" dirty="0" smtClean="0"/>
              <a:t> Observatory map (from LCO website)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SAAO Instrumentation and its application to AGN studies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584200" y="2909388"/>
            <a:ext cx="506791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en-US" altLang="en-US" sz="2000" u="sng" dirty="0" smtClean="0"/>
              <a:t>South African Large Telescope (SALT)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en-US" altLang="en-US" sz="2000" dirty="0" smtClean="0"/>
              <a:t>11 m telescope, now with a variety of instruments fully operational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en-US" altLang="en-US" sz="2000" dirty="0" smtClean="0"/>
              <a:t>Some time-intensive AGN campaigns, e.g. variability campaign of changing look AGN HE 1136-2304 (</a:t>
            </a:r>
            <a:r>
              <a:rPr lang="en-US" altLang="en-US" sz="2000" dirty="0" err="1" smtClean="0"/>
              <a:t>Kollatschny</a:t>
            </a:r>
            <a:r>
              <a:rPr lang="en-US" altLang="en-US" sz="2000" dirty="0" smtClean="0"/>
              <a:t> et al)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en-US" altLang="en-US" sz="2000" dirty="0" smtClean="0"/>
              <a:t>Oversubscribed, completion rate ~50%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1" name="Picture 12" descr="SAAO-contentpage-head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428332"/>
            <a:ext cx="87693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211960" y="1628800"/>
            <a:ext cx="64807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8104" y="2978867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SAAO Instrumentation and its application to AGN studies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611188" y="2869962"/>
            <a:ext cx="7777236" cy="291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SAAO 1.9 m – grating spectrograph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SAAO 1.0 m – CCD photometer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 smtClean="0"/>
          </a:p>
          <a:p>
            <a:pPr marL="342900" indent="-342900" eaLnBrk="1" hangingPunct="1">
              <a:spcBef>
                <a:spcPct val="0"/>
              </a:spcBef>
              <a:spcAft>
                <a:spcPts val="300"/>
              </a:spcAft>
              <a:buClrTx/>
            </a:pPr>
            <a:r>
              <a:rPr lang="en-US" altLang="en-US" sz="2000" dirty="0" smtClean="0"/>
              <a:t>Ideal for AGN observations in the range V = 13-17 mag</a:t>
            </a:r>
            <a:endParaRPr lang="en-US" altLang="en-US" sz="2000" dirty="0"/>
          </a:p>
          <a:p>
            <a:pPr marL="342900" indent="-342900" eaLnBrk="1" hangingPunct="1">
              <a:spcBef>
                <a:spcPct val="0"/>
              </a:spcBef>
              <a:spcAft>
                <a:spcPts val="300"/>
              </a:spcAft>
              <a:buClrTx/>
            </a:pPr>
            <a:r>
              <a:rPr lang="en-US" altLang="en-US" sz="2000" dirty="0" smtClean="0"/>
              <a:t>Unfortunately no slit rotation, i.e. calibration through [O III] lines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300"/>
              </a:spcAft>
              <a:buClrTx/>
            </a:pPr>
            <a:r>
              <a:rPr lang="en-US" altLang="en-US" sz="2000" dirty="0" smtClean="0"/>
              <a:t>Both telescopes are now remotely operable from SAAO headquarters in Cape Town, with plans to expand this capacity to other sites, i.e. helps if observations required every few days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300"/>
              </a:spcAft>
              <a:buClrTx/>
            </a:pPr>
            <a:r>
              <a:rPr lang="en-US" altLang="en-US" sz="2000" dirty="0" smtClean="0"/>
              <a:t>Often undersubscribed!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1" name="Picture 12" descr="SAAO-contentpage-head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428332"/>
            <a:ext cx="87693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732240" y="1549866"/>
            <a:ext cx="64807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2987824" y="1666896"/>
            <a:ext cx="79208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6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SAAO Instrumentation and its application to AGN studies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581025" y="2869069"/>
            <a:ext cx="7489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New 1 m telescopes: </a:t>
            </a:r>
            <a:r>
              <a:rPr lang="en-US" altLang="en-US" sz="2000" dirty="0" err="1" smtClean="0"/>
              <a:t>MeerLICHT</a:t>
            </a:r>
            <a:r>
              <a:rPr lang="en-US" altLang="en-US" sz="2000" dirty="0" smtClean="0"/>
              <a:t> &amp; </a:t>
            </a:r>
            <a:r>
              <a:rPr lang="en-US" altLang="en-US" sz="2000" dirty="0" err="1" smtClean="0"/>
              <a:t>Lesedi</a:t>
            </a: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(revamped old 20 &amp; 30 inch domes)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1" name="Picture 12" descr="SAAO-contentpage-head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428332"/>
            <a:ext cx="87693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004048" y="1746949"/>
            <a:ext cx="792088" cy="783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7054708" y="1746949"/>
            <a:ext cx="757651" cy="711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7205" y="3455777"/>
            <a:ext cx="1895475" cy="295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/>
          <a:srcRect l="11085" r="34466"/>
          <a:stretch/>
        </p:blipFill>
        <p:spPr>
          <a:xfrm>
            <a:off x="350565" y="4136930"/>
            <a:ext cx="1872208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2773" y="5031323"/>
            <a:ext cx="4034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 operational:</a:t>
            </a:r>
          </a:p>
          <a:p>
            <a:r>
              <a:rPr lang="en-US" sz="2000" dirty="0" err="1" smtClean="0"/>
              <a:t>MeerLicht</a:t>
            </a:r>
            <a:r>
              <a:rPr lang="en-US" sz="2000" dirty="0" smtClean="0"/>
              <a:t> – 1 square degree field, always pointing in direction of </a:t>
            </a:r>
            <a:r>
              <a:rPr lang="en-US" sz="2000" dirty="0" err="1" smtClean="0"/>
              <a:t>MeerKAT</a:t>
            </a:r>
            <a:r>
              <a:rPr lang="en-US" sz="2000" dirty="0" smtClean="0"/>
              <a:t> radio telescope (SKA)</a:t>
            </a:r>
            <a:endParaRPr lang="en-Z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61028" y="3635631"/>
            <a:ext cx="4403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commissioning phase:</a:t>
            </a:r>
          </a:p>
          <a:p>
            <a:r>
              <a:rPr lang="en-US" sz="2000" dirty="0" err="1" smtClean="0"/>
              <a:t>Lesedi</a:t>
            </a:r>
            <a:r>
              <a:rPr lang="en-US" sz="2000" dirty="0" smtClean="0"/>
              <a:t> – to also run in service mode; initially for photometry only, with spectrograph envisaged for later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8619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7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Lijiang-SAAO(-WIRO-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Calar</a:t>
            </a:r>
            <a:r>
              <a:rPr lang="en-US" altLang="en-US" sz="2800" dirty="0" smtClean="0">
                <a:solidFill>
                  <a:schemeClr val="hlink"/>
                </a:solidFill>
              </a:rPr>
              <a:t> Alto) AGN reverberation mapping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programme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881063" y="1556792"/>
            <a:ext cx="74898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Two factors highlight a useful synergy between SAAO and some of the northern hemisphere sites where AGN reverberation mapping work takes place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1. In the (southern) winter months, ~3 hours of extra evening or morning observing are possible each night, i.e. the ‘season’ for tracking specific AGN can be 1-2 months longer at SAAO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2. Sites such as Lijiang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e</a:t>
            </a:r>
            <a:r>
              <a:rPr lang="en-US" altLang="en-US" sz="2000" dirty="0" smtClean="0"/>
              <a:t>xperience a shutdown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s</a:t>
            </a:r>
            <a:r>
              <a:rPr lang="en-US" altLang="en-US" sz="2000" dirty="0" smtClean="0"/>
              <a:t>everal months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monsoon-linked weather.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SAAO is then fully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operational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4636" y="3670137"/>
            <a:ext cx="4744963" cy="2738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7767417" y="4944797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travelchinaguide.com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754784" y="367369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Lijiang rainfall statistics</a:t>
            </a:r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Lijiang-SAAO(-WIRO-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Calar</a:t>
            </a:r>
            <a:r>
              <a:rPr lang="en-US" altLang="en-US" sz="2800" dirty="0" smtClean="0">
                <a:solidFill>
                  <a:schemeClr val="hlink"/>
                </a:solidFill>
              </a:rPr>
              <a:t> Alto) AGN reverberation mapping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programme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2555776" y="1358920"/>
            <a:ext cx="58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/>
              <a:t>List of targets:</a:t>
            </a:r>
            <a:endParaRPr lang="en-ZA" altLang="en-US" sz="24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r="38696"/>
          <a:stretch/>
        </p:blipFill>
        <p:spPr>
          <a:xfrm>
            <a:off x="4625975" y="1394989"/>
            <a:ext cx="4073513" cy="500581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/>
          <p:cNvSpPr txBox="1"/>
          <p:nvPr/>
        </p:nvSpPr>
        <p:spPr>
          <a:xfrm>
            <a:off x="683568" y="2112972"/>
            <a:ext cx="381698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u="sng" dirty="0" smtClean="0"/>
              <a:t>SAAO observations</a:t>
            </a:r>
            <a:r>
              <a:rPr lang="en-US" sz="2000" dirty="0" smtClean="0"/>
              <a:t>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Attempted cadence of 2 days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Typically 2x600s integrations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Medium resolution, spectral range ~3500-6300 Å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Used wide slit: 4 </a:t>
            </a:r>
            <a:r>
              <a:rPr lang="en-US" sz="2000" dirty="0" err="1" smtClean="0"/>
              <a:t>arcsec</a:t>
            </a:r>
            <a:endParaRPr lang="en-US" sz="2000" dirty="0" smtClean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Flux calibration with </a:t>
            </a:r>
            <a:r>
              <a:rPr lang="en-US" sz="2000" dirty="0" err="1" smtClean="0"/>
              <a:t>spectro</a:t>
            </a:r>
            <a:r>
              <a:rPr lang="en-US" sz="2000" dirty="0" smtClean="0"/>
              <a:t>-photometric standard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Calibrate by normalizing the [O III] lines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8393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4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Lijiang-SAAO(-WIRO-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Calar</a:t>
            </a:r>
            <a:r>
              <a:rPr lang="en-US" altLang="en-US" sz="2800" dirty="0" smtClean="0">
                <a:solidFill>
                  <a:schemeClr val="hlink"/>
                </a:solidFill>
              </a:rPr>
              <a:t> Alto) AGN reverberation mapping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programme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755577" y="1358920"/>
            <a:ext cx="761531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Photometric reverberation mapping on the SAAO 1.0m telescope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 smtClean="0"/>
              <a:t>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Use of [O III] filter to track </a:t>
            </a:r>
            <a:r>
              <a:rPr lang="en-US" altLang="en-US" sz="2000" dirty="0" err="1" smtClean="0"/>
              <a:t>H</a:t>
            </a:r>
            <a:r>
              <a:rPr lang="en-US" altLang="en-US" sz="2400" dirty="0" err="1" smtClean="0">
                <a:latin typeface="Symbol" panose="05050102010706020507" pitchFamily="18" charset="2"/>
              </a:rPr>
              <a:t>b</a:t>
            </a:r>
            <a:r>
              <a:rPr lang="en-US" altLang="en-US" sz="2000" dirty="0" smtClean="0"/>
              <a:t> broad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r="46232"/>
          <a:stretch/>
        </p:blipFill>
        <p:spPr>
          <a:xfrm>
            <a:off x="835025" y="1809658"/>
            <a:ext cx="3203316" cy="459114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83" y="3068960"/>
            <a:ext cx="5061021" cy="33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0" y="3160070"/>
            <a:ext cx="287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Pozo</a:t>
            </a:r>
            <a:r>
              <a:rPr lang="en-US" sz="1600" dirty="0" smtClean="0">
                <a:solidFill>
                  <a:srgbClr val="000000"/>
                </a:solidFill>
              </a:rPr>
              <a:t> Nunez et al, 2012, 2013</a:t>
            </a:r>
            <a:endParaRPr lang="en-ZA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1094" y="2304543"/>
            <a:ext cx="427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Started in July 2019, current season ongoing until mid-October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7893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8101013" y="609282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Bitmap Image" r:id="rId3" imgW="724001" imgH="380852" progId="Paint.Picture">
                  <p:embed/>
                </p:oleObj>
              </mc:Choice>
              <mc:Fallback>
                <p:oleObj name="Bitmap Image" r:id="rId3" imgW="724001" imgH="380852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92825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258888" y="5589588"/>
          <a:ext cx="771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Bitmap Image" r:id="rId5" imgW="771429" imgH="847843" progId="Paint.Picture">
                  <p:embed/>
                </p:oleObj>
              </mc:Choice>
              <mc:Fallback>
                <p:oleObj name="Bitmap Image" r:id="rId5" imgW="771429" imgH="847843" progId="Paint.Picture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771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50825" y="5445125"/>
          <a:ext cx="333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Bitmap Image" r:id="rId7" imgW="333333" imgH="1000000" progId="Paint.Picture">
                  <p:embed/>
                </p:oleObj>
              </mc:Choice>
              <mc:Fallback>
                <p:oleObj name="Bitmap Image" r:id="rId7" imgW="333333" imgH="1000000" progId="Paint.Picture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45125"/>
                        <a:ext cx="333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563938" y="6308725"/>
          <a:ext cx="7620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Bitmap Image" r:id="rId9" imgW="762106" imgH="161990" progId="Paint.Picture">
                  <p:embed/>
                </p:oleObj>
              </mc:Choice>
              <mc:Fallback>
                <p:oleObj name="Bitmap Image" r:id="rId9" imgW="762106" imgH="161990" progId="Paint.Picture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308725"/>
                        <a:ext cx="7620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881063" y="404813"/>
            <a:ext cx="721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hlink"/>
                </a:solidFill>
              </a:rPr>
              <a:t>Early results: PG 2130+099 (II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Zw</a:t>
            </a:r>
            <a:r>
              <a:rPr lang="en-US" altLang="en-US" sz="2800" dirty="0" smtClean="0">
                <a:solidFill>
                  <a:schemeClr val="hlink"/>
                </a:solidFill>
              </a:rPr>
              <a:t> 136)</a:t>
            </a:r>
            <a:endParaRPr lang="en-ZA" altLang="en-US" sz="2800" dirty="0">
              <a:solidFill>
                <a:schemeClr val="hlink"/>
              </a:solidFill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683569" y="1005830"/>
            <a:ext cx="79208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(mostly the work of Chen Hu &amp; co-workers at the Chinese Academy of Sciences – Hu et al, 2019, under review at Ap. J.)</a:t>
            </a:r>
            <a:endParaRPr lang="en-ZA" altLang="en-US" sz="200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ZA" altLang="en-US" sz="2400" i="1" dirty="0" smtClean="0">
                <a:solidFill>
                  <a:srgbClr val="FFCC00"/>
                </a:solidFill>
              </a:rPr>
              <a:t>H Winkler, Mapping central regions of AGN, Guilin, China, 2019</a:t>
            </a:r>
            <a:endParaRPr lang="en-ZA" altLang="en-US" sz="1800" i="1" dirty="0">
              <a:solidFill>
                <a:srgbClr val="FFCC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003282" y="195000"/>
            <a:ext cx="1532031" cy="583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4980212" y="1875176"/>
            <a:ext cx="1616601" cy="58122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5816" y="5445125"/>
            <a:ext cx="216024" cy="144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7668344" y="4996841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7664477" y="3181847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7592469" y="4852825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7592469" y="2606605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7588602" y="2497022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7670126" y="3138616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2811155" y="5615772"/>
            <a:ext cx="572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points from </a:t>
            </a:r>
            <a:r>
              <a:rPr lang="en-US" dirty="0" err="1" smtClean="0"/>
              <a:t>Calar</a:t>
            </a:r>
            <a:r>
              <a:rPr lang="en-US" dirty="0" smtClean="0"/>
              <a:t> Alto (black); others from Lijiang (green) and SAAO (blue) 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238128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continuum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8028" y="40767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H-beta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2927" y="51279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2017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788" y="51184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2018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458" y="1790858"/>
            <a:ext cx="8204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Spectroscopic observations, mostly at </a:t>
            </a:r>
            <a:r>
              <a:rPr lang="en-US" sz="2000" dirty="0" err="1" smtClean="0"/>
              <a:t>Calar</a:t>
            </a:r>
            <a:r>
              <a:rPr lang="en-US" sz="2000" dirty="0" smtClean="0"/>
              <a:t> Alto from 2017, with</a:t>
            </a:r>
          </a:p>
          <a:p>
            <a:r>
              <a:rPr lang="en-US" sz="2000" dirty="0" smtClean="0"/>
              <a:t>supplementation </a:t>
            </a:r>
          </a:p>
          <a:p>
            <a:r>
              <a:rPr lang="en-US" sz="2000" dirty="0" smtClean="0"/>
              <a:t>at Lijiang and </a:t>
            </a:r>
          </a:p>
          <a:p>
            <a:r>
              <a:rPr lang="en-US" sz="2000" dirty="0" smtClean="0"/>
              <a:t>SAAO in 2018</a:t>
            </a:r>
            <a:endParaRPr lang="en-ZA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81064" y="3880914"/>
            <a:ext cx="19300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(Introduced in yesterday’s talk by Hu Chen)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40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89470</TotalTime>
  <Words>1598</Words>
  <Application>Microsoft Office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Symbol</vt:lpstr>
      <vt:lpstr>Wingdings</vt:lpstr>
      <vt:lpstr>Clouds</vt:lpstr>
      <vt:lpstr>Bitmap Image</vt:lpstr>
      <vt:lpstr>Reverberation mapping of AGN and related observations at the  South African Astronomical Observatory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Winkler</dc:creator>
  <cp:lastModifiedBy>Winkler, Hartmut</cp:lastModifiedBy>
  <cp:revision>263</cp:revision>
  <dcterms:created xsi:type="dcterms:W3CDTF">2006-03-13T18:54:08Z</dcterms:created>
  <dcterms:modified xsi:type="dcterms:W3CDTF">2019-09-28T08:29:44Z</dcterms:modified>
</cp:coreProperties>
</file>