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"/>
  </p:notesMasterIdLst>
  <p:sldIdLst>
    <p:sldId id="258" r:id="rId2"/>
    <p:sldId id="291" r:id="rId3"/>
    <p:sldId id="363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34"/>
    <p:restoredTop sz="94729"/>
  </p:normalViewPr>
  <p:slideViewPr>
    <p:cSldViewPr snapToGrid="0" snapToObjects="1">
      <p:cViewPr varScale="1">
        <p:scale>
          <a:sx n="109" d="100"/>
          <a:sy n="109" d="100"/>
        </p:scale>
        <p:origin x="12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A8E57-36F1-5144-B191-972942D5A1C6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19A9-49C8-174C-A844-EACFACC9C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6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19A9-49C8-174C-A844-EACFACC9C4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2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19A9-49C8-174C-A844-EACFACC9C4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75C1-31A7-4242-8E67-BE847E58CA15}" type="datetime1">
              <a:rPr lang="en-US" smtClean="0"/>
              <a:t>1/24/19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D1226-A342-7043-A558-4D407E284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509B7-CE7A-1A4E-A8FD-6B89ED5BD41D}" type="datetime1">
              <a:rPr lang="en-US" smtClean="0"/>
              <a:t>1/24/19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3D41-1FDF-C34E-808A-470E7A029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4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EE384-FB6C-FA40-90ED-2064CF019A3C}" type="datetime1">
              <a:rPr lang="en-US" smtClean="0"/>
              <a:t>1/24/19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4E0C0-659F-2F43-8DED-679E529BD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1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3A692-4DC9-7145-8FF5-7D9732A72809}" type="datetime1">
              <a:rPr lang="en-US" smtClean="0"/>
              <a:t>1/24/19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67AE-12AC-6D4E-BBA4-95C28F47D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5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F9112-A092-CE42-8A91-6561730A8FF5}" type="datetime1">
              <a:rPr lang="en-US" smtClean="0"/>
              <a:t>1/24/19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AA957-648A-9846-8094-D7810D9A3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556CD-FFE1-C042-8A73-9156E2ED49B1}" type="datetime1">
              <a:rPr lang="en-US" smtClean="0"/>
              <a:t>1/24/19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B936-56FA-FF4A-AFA9-1DB4CB2C9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6D300-4A53-8145-B5EC-EA8BA3EA17D8}" type="datetime1">
              <a:rPr lang="en-US" smtClean="0"/>
              <a:t>1/24/19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8BCB6-6B62-F249-977D-13876BAE3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F4FDA-0EC5-D14B-B3C3-27D6ADC87608}" type="datetime1">
              <a:rPr lang="en-US" smtClean="0"/>
              <a:t>1/24/19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BEE7-2039-8242-B639-5FCB42DB6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9356-DFD2-2747-B2A8-72506A176E55}" type="datetime1">
              <a:rPr lang="en-US" smtClean="0"/>
              <a:t>1/24/19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F70D-114F-0946-AA2F-B029F53DB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6C71-697A-AC40-A1A2-D8128A671021}" type="datetime1">
              <a:rPr lang="en-US" smtClean="0"/>
              <a:t>1/24/19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0189-8C72-3241-9212-606D4B750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5C57D-BBD3-8148-8F8C-6A1E51707E2A}" type="datetime1">
              <a:rPr lang="en-US" smtClean="0"/>
              <a:t>1/24/19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8565-950E-184A-BEA1-222D0BB17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638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A14A8F-AF99-B74B-8761-0C035EF937CA}" type="datetime1">
              <a:rPr lang="en-US" smtClean="0"/>
              <a:t>1/24/19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5532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68E44CF-A94F-6047-BDAA-46139B52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12713"/>
          </a:xfrm>
          <a:prstGeom prst="rect">
            <a:avLst/>
          </a:prstGeom>
          <a:gradFill rotWithShape="0">
            <a:gsLst>
              <a:gs pos="0">
                <a:srgbClr val="35007D"/>
              </a:gs>
              <a:gs pos="50000">
                <a:srgbClr val="6D00FF"/>
              </a:gs>
              <a:gs pos="100000">
                <a:srgbClr val="35007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/>
          <a:ea typeface="ＭＳ Ｐゴシック" pitchFamily="-97" charset="-128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Calibri"/>
          <a:ea typeface="ＭＳ Ｐゴシック" pitchFamily="-97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457200"/>
            <a:r>
              <a:rPr lang="en-US" sz="36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Introduction </a:t>
            </a:r>
            <a:br>
              <a:rPr lang="en-US" sz="36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</a:br>
            <a:endParaRPr lang="en-US" sz="36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631244"/>
            <a:ext cx="6400800" cy="1752600"/>
          </a:xfrm>
        </p:spPr>
        <p:txBody>
          <a:bodyPr/>
          <a:lstStyle/>
          <a:p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Zhijun</a:t>
            </a:r>
            <a:r>
              <a:rPr lang="zh-CN" alt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Liang</a:t>
            </a:r>
          </a:p>
          <a:p>
            <a:r>
              <a:rPr lang="zh-CN" alt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endParaRPr lang="en-US" altLang="zh-CN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Institute of High Energy Physics ,</a:t>
            </a: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Chinese Academy of Science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43" y="745016"/>
            <a:ext cx="7677557" cy="150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70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8410"/>
            <a:ext cx="9302235" cy="4876800"/>
          </a:xfrm>
        </p:spPr>
        <p:txBody>
          <a:bodyPr/>
          <a:lstStyle/>
          <a:p>
            <a:pPr>
              <a:defRPr/>
            </a:pPr>
            <a:r>
              <a:rPr lang="en-US" sz="2000" kern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Ryuta</a:t>
            </a:r>
            <a:r>
              <a:rPr lang="en-US" sz="20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and </a:t>
            </a:r>
            <a:r>
              <a:rPr lang="en-US" sz="2000" kern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Kewei</a:t>
            </a:r>
            <a:r>
              <a:rPr lang="en-US" sz="20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gave nice talk in HGTD 3 days workshop</a:t>
            </a:r>
          </a:p>
          <a:p>
            <a:pPr lvl="1">
              <a:defRPr/>
            </a:pPr>
            <a:r>
              <a:rPr lang="en-US" altLang="zh-CN" kern="1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Ryuta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reported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I-V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for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5x5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HPK sensors.</a:t>
            </a:r>
          </a:p>
          <a:p>
            <a:pPr lvl="1">
              <a:defRPr/>
            </a:pPr>
            <a:r>
              <a:rPr lang="en-US" altLang="zh-CN" kern="1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Kewei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report the design of LGAD sensor </a:t>
            </a:r>
            <a:endParaRPr lang="en-US" sz="2000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pPr>
              <a:defRPr/>
            </a:pPr>
            <a:r>
              <a:rPr lang="en-US" sz="20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Feedback: </a:t>
            </a:r>
          </a:p>
          <a:p>
            <a:pPr lvl="1">
              <a:defRPr/>
            </a:pPr>
            <a:r>
              <a:rPr 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They are happy about our probe station can test in</a:t>
            </a:r>
            <a:r>
              <a:rPr lang="zh-CN" alt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 </a:t>
            </a: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-60  ℃</a:t>
            </a:r>
          </a:p>
          <a:p>
            <a:pPr lvl="1">
              <a:defRPr/>
            </a:pPr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Asked us to try -40  ℃</a:t>
            </a:r>
          </a:p>
          <a:p>
            <a:pPr lvl="1">
              <a:defRPr/>
            </a:pPr>
            <a:r>
              <a:rPr lang="en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Hartmut suggest us to try 70um and 30um or even smaller </a:t>
            </a:r>
          </a:p>
          <a:p>
            <a:pPr marL="457200" lvl="1" indent="0">
              <a:buNone/>
              <a:defRPr/>
            </a:pPr>
            <a:r>
              <a:rPr lang="en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Inter-pad gap for (2x2, 5x5) sensor in our design. </a:t>
            </a:r>
          </a:p>
          <a:p>
            <a:pPr marL="457200" lvl="1" indent="0">
              <a:buNone/>
              <a:defRPr/>
            </a:pPr>
            <a:endParaRPr lang="en-US" sz="20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pPr>
              <a:defRPr/>
            </a:pPr>
            <a:r>
              <a:rPr lang="en-US" sz="20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On-going activity : </a:t>
            </a:r>
          </a:p>
          <a:p>
            <a:pPr lvl="1">
              <a:defRPr/>
            </a:pPr>
            <a:r>
              <a:rPr lang="en-US" kern="1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Liaoshan</a:t>
            </a:r>
            <a:r>
              <a:rPr 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and </a:t>
            </a:r>
            <a:r>
              <a:rPr lang="en-US" kern="1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Ryuta</a:t>
            </a:r>
            <a:r>
              <a:rPr 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are testing C-V for HPK and CMN sensors this week.</a:t>
            </a:r>
          </a:p>
          <a:p>
            <a:pPr lvl="1">
              <a:defRPr/>
            </a:pPr>
            <a:r>
              <a:rPr lang="en-US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Please consider to join this activity. </a:t>
            </a:r>
          </a:p>
          <a:p>
            <a:pPr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58B3FB0-1ADF-CE4C-8090-ADF313C763E6}" type="slidenum">
              <a:rPr lang="en-US" altLang="x-none" sz="1400">
                <a:solidFill>
                  <a:srgbClr val="FFFFFF"/>
                </a:solidFill>
              </a:rPr>
              <a:pPr eaLnBrk="1" hangingPunct="1"/>
              <a:t>2</a:t>
            </a:fld>
            <a:endParaRPr lang="en-US" altLang="x-none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5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A64AA1-1472-1A4C-934D-CDDA2341D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Sensor design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000A16-9375-4E49-B085-FDB2EF390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Beijing Normal University is going to provide some LGAD sensors 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Half without packaging 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Half of them with PCB packing 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Aim for March 2019. </a:t>
            </a:r>
          </a:p>
          <a:p>
            <a:pPr lvl="1"/>
            <a:endParaRPr lang="en-US" altLang="zh-CN" sz="16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USTC wants to join our engineering run with Tsinghua U.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Should check with Mei about the area in the wafer available. </a:t>
            </a:r>
            <a:endParaRPr lang="zh-CN" altLang="en-US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1"/>
            <a:endParaRPr lang="en-US" altLang="zh-CN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Suggestions from </a:t>
            </a:r>
            <a:r>
              <a:rPr lang="en-US" altLang="zh-CN" kern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HongKong</a:t>
            </a:r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IAS HEP workshop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Try smaller pad (50um or 100um) for CEPC application</a:t>
            </a:r>
          </a:p>
          <a:p>
            <a:pPr lvl="1"/>
            <a:r>
              <a:rPr lang="en-US" altLang="zh-CN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Single photon detection ? (gain too small for this ?)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52B3D7-AEF2-DA48-84D5-4AF8C89C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Electroweak Physics at CEPC, Zhijun Liang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2348E8-B162-5847-895E-7F1C9A39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267AE-12AC-6D4E-BBA4-95C28F47D5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08247"/>
      </p:ext>
    </p:extLst>
  </p:cSld>
  <p:clrMapOvr>
    <a:masterClrMapping/>
  </p:clrMapOvr>
</p:sld>
</file>

<file path=ppt/theme/theme1.xml><?xml version="1.0" encoding="utf-8"?>
<a:theme xmlns:a="http://schemas.openxmlformats.org/drawingml/2006/main" name="NewCalibriSmal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y25_cepc_rome_zhijun" id="{FBD7621B-325C-5F4F-B60A-44FC84F9F7EB}" vid="{1C5BD276-B902-A443-8B9B-6A1609A3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8823</TotalTime>
  <Words>142</Words>
  <Application>Microsoft Macintosh PowerPoint</Application>
  <PresentationFormat>全屏显示(4:3)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微软雅黑</vt:lpstr>
      <vt:lpstr>Arial</vt:lpstr>
      <vt:lpstr>Calibri</vt:lpstr>
      <vt:lpstr>NewCalibriSmall</vt:lpstr>
      <vt:lpstr>Introduction  </vt:lpstr>
      <vt:lpstr>Introduction</vt:lpstr>
      <vt:lpstr>Sensor design </vt:lpstr>
    </vt:vector>
  </TitlesOfParts>
  <Manager/>
  <Company>University of California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Production</dc:title>
  <dc:subject/>
  <dc:creator>Jason Nielsen</dc:creator>
  <cp:keywords/>
  <dc:description/>
  <cp:lastModifiedBy>zhijun liang</cp:lastModifiedBy>
  <cp:revision>165</cp:revision>
  <cp:lastPrinted>2018-09-15T02:24:55Z</cp:lastPrinted>
  <dcterms:created xsi:type="dcterms:W3CDTF">2017-07-19T04:55:56Z</dcterms:created>
  <dcterms:modified xsi:type="dcterms:W3CDTF">2019-01-24T07:55:23Z</dcterms:modified>
  <cp:category/>
</cp:coreProperties>
</file>