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96" r:id="rId6"/>
    <p:sldId id="261" r:id="rId7"/>
    <p:sldId id="262" r:id="rId8"/>
    <p:sldId id="277" r:id="rId9"/>
    <p:sldId id="280" r:id="rId10"/>
    <p:sldId id="278" r:id="rId11"/>
    <p:sldId id="283" r:id="rId12"/>
    <p:sldId id="260" r:id="rId13"/>
    <p:sldId id="297" r:id="rId14"/>
    <p:sldId id="293" r:id="rId15"/>
    <p:sldId id="288" r:id="rId16"/>
    <p:sldId id="298" r:id="rId17"/>
    <p:sldId id="300" r:id="rId18"/>
    <p:sldId id="299" r:id="rId19"/>
    <p:sldId id="294" r:id="rId20"/>
    <p:sldId id="275" r:id="rId21"/>
    <p:sldId id="284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6295" autoAdjust="0"/>
  </p:normalViewPr>
  <p:slideViewPr>
    <p:cSldViewPr snapToGrid="0">
      <p:cViewPr>
        <p:scale>
          <a:sx n="78" d="100"/>
          <a:sy n="78" d="100"/>
        </p:scale>
        <p:origin x="63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F30E4-1493-4273-A9AF-6F674954ED06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337AF-5A6C-4002-93F4-65ED3143E7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9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In fact many DK decay modes from Ds1 Ds2 has been </a:t>
            </a:r>
            <a:r>
              <a:rPr lang="en-US" altLang="zh-CN" dirty="0" err="1"/>
              <a:t>foundx</a:t>
            </a:r>
            <a:r>
              <a:rPr lang="en-US" altLang="zh-CN" dirty="0"/>
              <a:t>  ,</a:t>
            </a:r>
            <a:r>
              <a:rPr lang="en-US" altLang="zh-CN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fortunately,we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the   its near the </a:t>
            </a:r>
            <a:r>
              <a:rPr lang="en-US" altLang="zh-CN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threshould</a:t>
            </a:r>
            <a:r>
              <a:rPr lang="en-US" altLang="zh-C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DsDs1, indeed the exclusive dk mode has been measured recently </a:t>
            </a:r>
            <a:endParaRPr lang="en-US" altLang="zh-CN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337AF-5A6C-4002-93F4-65ED3143E76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058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And then we get the chi  Ds1 d*0 K  Ds2 d0k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337AF-5A6C-4002-93F4-65ED3143E76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558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These are mc sample but we find  on the Ds rec spectrum   peaks move away from </a:t>
            </a:r>
            <a:r>
              <a:rPr lang="en-US" altLang="zh-CN" dirty="0" err="1"/>
              <a:t>wh</a:t>
            </a:r>
            <a:r>
              <a:rPr lang="en-US" altLang="zh-CN" dirty="0"/>
              <a:t> the </a:t>
            </a:r>
            <a:r>
              <a:rPr lang="en-US" altLang="zh-CN" dirty="0" err="1"/>
              <a:t>sd</a:t>
            </a:r>
            <a:r>
              <a:rPr lang="en-US" altLang="zh-CN" dirty="0"/>
              <a:t> be, red lines are on Ds1 mass Ds2 mass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337AF-5A6C-4002-93F4-65ED3143E76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905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The approaching points of the good tracks are restricted within 1 </a:t>
            </a:r>
            <a:r>
              <a:rPr lang="en-US" altLang="zh-CN" dirty="0" err="1"/>
              <a:t>centim</a:t>
            </a:r>
            <a:r>
              <a:rPr lang="en-US" altLang="zh-CN" dirty="0"/>
              <a:t> in the transverse</a:t>
            </a:r>
          </a:p>
          <a:p>
            <a:r>
              <a:rPr lang="en-US" altLang="zh-CN" dirty="0"/>
              <a:t>&lt;</a:t>
            </a:r>
          </a:p>
          <a:p>
            <a:r>
              <a:rPr lang="en-US" altLang="zh-CN" dirty="0"/>
              <a:t>plane and ±10 cm along the z axis. The energy loss </a:t>
            </a:r>
            <a:r>
              <a:rPr lang="en-US" altLang="zh-CN" dirty="0" err="1"/>
              <a:t>dE</a:t>
            </a:r>
            <a:r>
              <a:rPr lang="en-US" altLang="zh-CN" dirty="0"/>
              <a:t>/dx measured by MDC and the time-</a:t>
            </a:r>
          </a:p>
          <a:p>
            <a:r>
              <a:rPr lang="en-US" altLang="zh-CN" dirty="0"/>
              <a:t>Good charged tracks are required to be within the angular acceptance </a:t>
            </a:r>
            <a:r>
              <a:rPr lang="en-US" altLang="zh-CN" dirty="0" err="1"/>
              <a:t>ofMDC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37AF-5A6C-4002-93F4-65ED3143E76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04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Firstly ,we study in the </a:t>
            </a:r>
            <a:r>
              <a:rPr lang="en-US" altLang="zh-CN" dirty="0" err="1"/>
              <a:t>inc</a:t>
            </a:r>
            <a:r>
              <a:rPr lang="en-US" altLang="zh-CN" dirty="0"/>
              <a:t> Dk, beyond all questions ,the key of this </a:t>
            </a:r>
            <a:r>
              <a:rPr lang="en-US" altLang="zh-CN" dirty="0" err="1"/>
              <a:t>mesm</a:t>
            </a:r>
            <a:r>
              <a:rPr lang="en-US" altLang="zh-CN" dirty="0"/>
              <a:t> is the </a:t>
            </a:r>
            <a:r>
              <a:rPr lang="en-US" altLang="zh-CN" dirty="0" err="1"/>
              <a:t>getin</a:t>
            </a:r>
            <a:r>
              <a:rPr lang="en-US" altLang="zh-CN" dirty="0"/>
              <a:t> the clean Ds,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337AF-5A6C-4002-93F4-65ED3143E76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739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addtly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337AF-5A6C-4002-93F4-65ED3143E76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793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After these cuts we get the  cleaner  Ds candidates, all the candidates will do kinematic fit to mean value     </a:t>
            </a:r>
            <a:r>
              <a:rPr lang="en-US" altLang="zh-CN" dirty="0" err="1"/>
              <a:t>constaint</a:t>
            </a:r>
            <a:r>
              <a:rPr lang="en-US" altLang="zh-CN" dirty="0"/>
              <a:t> should less than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337AF-5A6C-4002-93F4-65ED3143E76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856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After that , we can study in  the  </a:t>
            </a:r>
            <a:r>
              <a:rPr lang="en-US" altLang="zh-CN" dirty="0" err="1"/>
              <a:t>spect</a:t>
            </a:r>
            <a:r>
              <a:rPr lang="en-US" altLang="zh-CN" dirty="0"/>
              <a:t> of ds </a:t>
            </a:r>
            <a:r>
              <a:rPr lang="en-US" altLang="zh-CN" dirty="0" err="1"/>
              <a:t>recoi</a:t>
            </a:r>
            <a:r>
              <a:rPr lang="en-US" altLang="zh-CN" dirty="0"/>
              <a:t> ,I     and in the red box, we can find  the trace of Ds1 Ds2, but there are much blank under their peak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337AF-5A6C-4002-93F4-65ED3143E76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809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For </a:t>
            </a:r>
            <a:r>
              <a:rPr lang="en-US" altLang="zh-CN" dirty="0" err="1"/>
              <a:t>descrbin</a:t>
            </a:r>
            <a:r>
              <a:rPr lang="en-US" altLang="zh-CN" dirty="0"/>
              <a:t>  the </a:t>
            </a:r>
            <a:r>
              <a:rPr lang="en-US" altLang="zh-CN" dirty="0" err="1"/>
              <a:t>bkg</a:t>
            </a:r>
            <a:r>
              <a:rPr lang="en-US" altLang="zh-CN" dirty="0"/>
              <a:t> under the signal </a:t>
            </a:r>
            <a:r>
              <a:rPr lang="en-US" altLang="zh-CN" dirty="0" err="1"/>
              <a:t>regi</a:t>
            </a:r>
            <a:r>
              <a:rPr lang="en-US" altLang="zh-CN" dirty="0"/>
              <a:t> . Perhaps the others modes ‘s </a:t>
            </a:r>
            <a:r>
              <a:rPr lang="en-US" altLang="zh-CN" dirty="0" err="1"/>
              <a:t>Isr</a:t>
            </a:r>
            <a:r>
              <a:rPr lang="en-US" altLang="zh-CN" dirty="0"/>
              <a:t> tail can make up the </a:t>
            </a:r>
            <a:r>
              <a:rPr lang="en-US" altLang="zh-CN" dirty="0" err="1"/>
              <a:t>bkg</a:t>
            </a:r>
            <a:r>
              <a:rPr lang="en-US" altLang="zh-CN" dirty="0"/>
              <a:t> of the sig seem </a:t>
            </a:r>
            <a:r>
              <a:rPr lang="en-US" altLang="zh-CN" dirty="0" err="1"/>
              <a:t>tobe</a:t>
            </a:r>
            <a:r>
              <a:rPr lang="en-US" altLang="zh-CN" dirty="0"/>
              <a:t> </a:t>
            </a:r>
            <a:r>
              <a:rPr lang="en-US" altLang="zh-CN" dirty="0" err="1"/>
              <a:t>useles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337AF-5A6C-4002-93F4-65ED3143E76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62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So we have to fit the data by </a:t>
            </a:r>
            <a:r>
              <a:rPr lang="en-US" altLang="zh-CN" dirty="0" err="1"/>
              <a:t>commom</a:t>
            </a:r>
            <a:r>
              <a:rPr lang="en-US" altLang="zh-CN" dirty="0"/>
              <a:t> </a:t>
            </a:r>
            <a:r>
              <a:rPr lang="en-US" altLang="zh-CN" dirty="0" err="1"/>
              <a:t>func,in</a:t>
            </a:r>
            <a:r>
              <a:rPr lang="en-US" altLang="zh-CN" dirty="0"/>
              <a:t> . This is fit result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337AF-5A6C-4002-93F4-65ED3143E76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680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337AF-5A6C-4002-93F4-65ED3143E76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15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43EA25-DC47-4960-8F93-42F150C01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3208108-53A3-4559-AFEB-7BF65E29D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75AF78-888D-42CC-A367-A36E58CD8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1B2B-268C-423A-B7F4-F0ED82799737}" type="datetime1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12D809-FF63-4A3F-9018-1324A206A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58D762-76DB-4945-8411-23F023870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734-3D2D-4ACA-827C-5E50871BD2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65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D18388-63D0-4E27-8B49-F580A1384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67B0FD4-AF7D-4589-A66C-512D3585F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69ABC2-15D9-4255-9F06-577FD5166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CDFA-DA55-4ECF-A8A1-219A89D4E23D}" type="datetime1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F03AFB-84E5-412A-8E06-D60BDFE01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F8322E-D3CA-4A14-B618-574ED218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734-3D2D-4ACA-827C-5E50871BD2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259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23A372A-C342-460D-B897-90EB6282E3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C9FA13-DAA9-4AF0-A972-ABADC487C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D422E1-E50D-403C-99C2-57618B738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B71D-8727-4EE2-B3C9-403FFA469B02}" type="datetime1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22B66B-137B-40F5-8CC0-21E66D7F2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E3CBA0-BC67-4E3C-B741-8F8204656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734-3D2D-4ACA-827C-5E50871BD2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29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658B51-700E-421C-89DF-62B176557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CDF05B-821D-4B7E-803D-5BAB2213A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B8E779-5F7C-4BDF-A212-C215210D5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84C55-C442-4C4B-AB5A-1144474B7DAF}" type="datetime1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44423E-E381-4435-B806-FB91695F1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60AEC9-47CE-4645-852A-199ABB36E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734-3D2D-4ACA-827C-5E50871BD2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9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241DC9-32B7-406A-AF57-C015D265B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D45AC9-7BAD-4011-A6AB-1CF059E84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C270C0-1C1C-45D8-A6EB-EC6BEB651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1DFA-ED05-459C-8560-414541BEF8B6}" type="datetime1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BA0253-34C5-4421-9998-B56D60D53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85AC8D-E3DF-43A6-8805-44C3A976D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734-3D2D-4ACA-827C-5E50871BD2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636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3358FE-8328-4DE2-B56A-54F9C1919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CDE5C0-1057-4B27-BAA6-95C900534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95BF3A7-AEE6-47D9-8AC5-DE33B1532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0CD0090-D5FE-4C32-93E3-970808222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59687-4A1C-4B18-B47C-566B1F04211F}" type="datetime1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987A3E-2575-4B78-A067-11F2878D0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983BA6-6B7D-4E8A-8368-AD506EF8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734-3D2D-4ACA-827C-5E50871BD2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94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BFA6DD-4E5D-4D52-A199-2B0A0E354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E84C751-FF03-4527-9CE4-7652EACD4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727655-B1FF-4696-833C-6E606BE4D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C041458-0800-4853-B6A4-2F3DF5CEC5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AA20A4A-5CE6-4F5A-9C7A-BE90C8537F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F90B5D1-98D5-49B4-920E-5704231D4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C896-0345-4B8B-80B8-6F404FB6BEC1}" type="datetime1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E67136-35C3-4F46-BE49-B84298C34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D78E2D-2013-4382-9DD3-B2382E27B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734-3D2D-4ACA-827C-5E50871BD2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00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190F50-2BB9-4171-A070-131755FCC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8128F82-27BD-4A2A-B884-09F7BACE2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1803-1BAC-44F3-A2BE-281A3307A09D}" type="datetime1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BD1A372-19F8-448D-8C65-C75E9C327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4635206-4AF8-4823-88CE-DE68637E1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734-3D2D-4ACA-827C-5E50871BD2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70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03448F-E5EA-4175-ADB0-100A6B727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1AE3-B985-4516-9695-6E97606C3192}" type="datetime1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C967DA3-0182-49BD-9899-4932A31CB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FE693D4-F86A-4D53-B9A3-0B538C7D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734-3D2D-4ACA-827C-5E50871BD2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06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F1D241-99EE-4003-BAAF-EC3C7134F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83F608-2001-43E0-909E-920F29AEA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C36DB12-BB21-464C-8E8A-7ADFBE9B9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7CCA92E-5661-4DC6-AF7A-1CEBB16C0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943D-2DA5-4BB8-862A-2775EB373073}" type="datetime1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56DA396-D645-460B-A054-136DBAA68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AF0C957-C264-4024-AABC-37B602593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734-3D2D-4ACA-827C-5E50871BD2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403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A1AE2B-257E-4F1D-BCAB-2F736D43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B148037-39E3-4654-A007-3730A30D2B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0F1A3F3-FAAD-49D4-BC34-7DE51CA47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242F001-C7DB-4EE2-82A7-29C1D69F1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B1DC-7AEB-4FCD-8F60-DCD38338B99F}" type="datetime1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B488636-F1AA-4A29-BDFE-4FC5BEF05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85AA25-B564-4737-A862-09EF296C4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734-3D2D-4ACA-827C-5E50871BD2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06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497FD9D-A00E-40A9-B248-3468BEA01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733C379-B17F-4D83-8966-C21B1E7DC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72E053-B0A3-46C7-8142-F2C072B6E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53556-2478-4648-B72E-51B4C1DB91B2}" type="datetime1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86F9CC-0EC8-430C-8331-1B3B8EE2E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01F191-3469-419A-AEFF-83C71AE78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EA734-3D2D-4ACA-827C-5E50871BD2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77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8610937E-3AFC-4050-8105-A1D786264945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4000" dirty="0"/>
                  <a:t>Measurement of the absolute BRs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00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4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4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4000" b="0" i="1" dirty="0" smtClean="0">
                        <a:latin typeface="Cambria Math" panose="02040503050406030204" pitchFamily="18" charset="0"/>
                      </a:rPr>
                      <m:t>(2536)</m:t>
                    </m:r>
                  </m:oMath>
                </a14:m>
                <a:r>
                  <a:rPr lang="en-US" altLang="zh-CN" sz="4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00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4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4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4000" i="1" dirty="0" smtClean="0">
                        <a:latin typeface="Cambria Math" panose="02040503050406030204" pitchFamily="18" charset="0"/>
                      </a:rPr>
                      <m:t>(2573) </m:t>
                    </m:r>
                  </m:oMath>
                </a14:m>
                <a:endParaRPr lang="zh-CN" altLang="en-US" sz="4000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8610937E-3AFC-4050-8105-A1D7862649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 b="-109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>
            <a:extLst>
              <a:ext uri="{FF2B5EF4-FFF2-40B4-BE49-F238E27FC236}">
                <a16:creationId xmlns:a16="http://schemas.microsoft.com/office/drawing/2014/main" id="{0B9F6C26-9DD9-4807-B6B4-B3C530F74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3491"/>
            <a:ext cx="9144000" cy="1655762"/>
          </a:xfrm>
        </p:spPr>
        <p:txBody>
          <a:bodyPr/>
          <a:lstStyle/>
          <a:p>
            <a:r>
              <a:rPr lang="en-US" altLang="zh-CN" sz="2800" dirty="0"/>
              <a:t>Wang </a:t>
            </a:r>
            <a:r>
              <a:rPr lang="en-US" altLang="zh-CN" sz="2800" dirty="0" err="1"/>
              <a:t>Hongpeng</a:t>
            </a:r>
            <a:r>
              <a:rPr lang="en-US" altLang="zh-CN" sz="2800" dirty="0"/>
              <a:t>  ,Yuan </a:t>
            </a:r>
            <a:r>
              <a:rPr lang="en-US" altLang="zh-CN" sz="2800" dirty="0" err="1"/>
              <a:t>Changzheng</a:t>
            </a:r>
            <a:endParaRPr lang="en-US" altLang="zh-CN" sz="2800" dirty="0"/>
          </a:p>
          <a:p>
            <a:r>
              <a:rPr lang="en-US" altLang="zh-CN" dirty="0"/>
              <a:t>B410,IHEP 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7050AB-DD1F-4D62-B4C9-4426D9462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734-3D2D-4ACA-827C-5E50871BD24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644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588FB8-D4F7-43B1-A66A-229838BB9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Try to fill the spectrum 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D745C8-C105-4CDB-8C5F-D116C34ED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781" y="2043977"/>
            <a:ext cx="6069091" cy="316702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4E4934B-0357-4A4A-B08D-7D0DBF191A1D}"/>
              </a:ext>
            </a:extLst>
          </p:cNvPr>
          <p:cNvSpPr txBox="1"/>
          <p:nvPr/>
        </p:nvSpPr>
        <p:spPr>
          <a:xfrm>
            <a:off x="213064" y="1691561"/>
            <a:ext cx="56461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The ISR decay always lied in the tail of the recoil spectrum.</a:t>
            </a:r>
          </a:p>
          <a:p>
            <a:endParaRPr lang="en-US" altLang="zh-CN" sz="2000" dirty="0"/>
          </a:p>
          <a:p>
            <a:r>
              <a:rPr lang="en-US" altLang="zh-CN" sz="2000" dirty="0"/>
              <a:t>Using the cross section published or proceeding of Ds  to make MC sample  filling the spectrum.</a:t>
            </a:r>
          </a:p>
          <a:p>
            <a:endParaRPr lang="en-US" altLang="zh-CN" sz="2000" dirty="0"/>
          </a:p>
          <a:p>
            <a:r>
              <a:rPr lang="en-US" altLang="zh-CN" sz="2000" dirty="0"/>
              <a:t>Try to describe the background under the Ds1&amp;&amp;Ds2.</a:t>
            </a:r>
          </a:p>
          <a:p>
            <a:endParaRPr lang="en-US" altLang="zh-CN" sz="2000" dirty="0"/>
          </a:p>
          <a:p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en-US" altLang="zh-CN" dirty="0" err="1"/>
              <a:t>DsDs</a:t>
            </a:r>
            <a:r>
              <a:rPr lang="en-US" altLang="zh-CN" dirty="0"/>
              <a:t>              by Li </a:t>
            </a:r>
            <a:r>
              <a:rPr lang="en-US" altLang="zh-CN" dirty="0" err="1"/>
              <a:t>Ke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en-US" altLang="zh-CN" dirty="0" err="1"/>
              <a:t>DsDs</a:t>
            </a:r>
            <a:r>
              <a:rPr lang="en-US" altLang="zh-CN" dirty="0"/>
              <a:t>*            by  Sun </a:t>
            </a:r>
            <a:r>
              <a:rPr lang="en-US" altLang="zh-CN" dirty="0" err="1"/>
              <a:t>Zhentian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en-US" altLang="zh-CN" dirty="0"/>
              <a:t>Ds*Ds*           by  Sun </a:t>
            </a:r>
            <a:r>
              <a:rPr lang="en-US" altLang="zh-CN" dirty="0" err="1"/>
              <a:t>Wenyu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en-US" altLang="zh-CN" dirty="0"/>
              <a:t>DsDs1(2460)  by Qi </a:t>
            </a:r>
            <a:r>
              <a:rPr lang="en-US" altLang="zh-CN" dirty="0" err="1"/>
              <a:t>Tianyu</a:t>
            </a:r>
            <a:endParaRPr lang="zh-CN" altLang="en-US" dirty="0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83B1CF8-C7E7-48F0-B806-EB99E22F4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734-3D2D-4ACA-827C-5E50871BD24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526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A1E6B2-3EF4-44FC-850D-190009B1C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Fit to the data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A0BCFCB-E3CF-45BA-9719-724CC3695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607" y="1027906"/>
            <a:ext cx="5904543" cy="3215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109620B-E188-4EEC-BC3E-F6A9359B5443}"/>
                  </a:ext>
                </a:extLst>
              </p:cNvPr>
              <p:cNvSpPr txBox="1"/>
              <p:nvPr/>
            </p:nvSpPr>
            <p:spPr>
              <a:xfrm>
                <a:off x="591850" y="2441462"/>
                <a:ext cx="5601811" cy="1615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Bkg: Argus shape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2536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  </m:t>
                    </m:r>
                  </m:oMath>
                </a14:m>
                <a:r>
                  <a:rPr lang="en-US" altLang="zh-CN" dirty="0"/>
                  <a:t>gaussian shape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2573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CN" altLang="en-US" dirty="0"/>
                  <a:t>   </a:t>
                </a:r>
                <a:r>
                  <a:rPr lang="en-US" altLang="zh-CN" dirty="0"/>
                  <a:t>MC shape convolved</a:t>
                </a:r>
              </a:p>
              <a:p>
                <a:r>
                  <a:rPr lang="en-US" altLang="zh-CN" dirty="0"/>
                  <a:t>                     by gaussian shape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109620B-E188-4EEC-BC3E-F6A9359B5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50" y="2441462"/>
                <a:ext cx="5601811" cy="1615827"/>
              </a:xfrm>
              <a:prstGeom prst="rect">
                <a:avLst/>
              </a:prstGeom>
              <a:blipFill>
                <a:blip r:embed="rId4"/>
                <a:stretch>
                  <a:fillRect l="-871" b="-49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8C9A207D-7DEB-4722-8897-E2C8175310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631318"/>
            <a:ext cx="2391052" cy="1541136"/>
          </a:xfrm>
          <a:prstGeom prst="rect">
            <a:avLst/>
          </a:prstGeom>
        </p:spPr>
      </p:pic>
      <p:pic>
        <p:nvPicPr>
          <p:cNvPr id="11" name="内容占位符 3">
            <a:extLst>
              <a:ext uri="{FF2B5EF4-FFF2-40B4-BE49-F238E27FC236}">
                <a16:creationId xmlns:a16="http://schemas.microsoft.com/office/drawing/2014/main" id="{E8567724-B954-46EA-B77F-AF6BCC424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8957569" y="4734947"/>
            <a:ext cx="2087171" cy="134625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D74F5ED-1820-42DF-BF4E-5C75E3EC7027}"/>
              </a:ext>
            </a:extLst>
          </p:cNvPr>
          <p:cNvSpPr txBox="1"/>
          <p:nvPr/>
        </p:nvSpPr>
        <p:spPr>
          <a:xfrm>
            <a:off x="6340405" y="6308209"/>
            <a:ext cx="2059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Ds1 Signal MC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FEED6DF-4A36-40F6-B0C9-8F01597ECF04}"/>
              </a:ext>
            </a:extLst>
          </p:cNvPr>
          <p:cNvSpPr txBox="1"/>
          <p:nvPr/>
        </p:nvSpPr>
        <p:spPr>
          <a:xfrm>
            <a:off x="9044824" y="6308209"/>
            <a:ext cx="2059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Ds2 Signal MC</a:t>
            </a:r>
            <a:endParaRPr lang="zh-CN" altLang="en-US" dirty="0"/>
          </a:p>
        </p:txBody>
      </p: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56F756EA-D018-4A7C-B97E-CAB97D85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734-3D2D-4ACA-827C-5E50871BD24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264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8FC258-35AF-40FD-A1E8-F78B85B72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Exclusive Decay 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1DDB001-1191-4E5A-BDB2-8B7C998A6C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Use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𝐾𝐾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zh-CN" b="0" dirty="0"/>
                  <a:t>constrained</a:t>
                </a:r>
                <a:r>
                  <a:rPr lang="en-US" altLang="zh-CN" dirty="0"/>
                  <a:t> 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𝐷𝑠</m:t>
                        </m:r>
                      </m:sub>
                    </m:sSub>
                  </m:oMath>
                </a14:m>
                <a:endParaRPr lang="en-US" altLang="zh-CN" b="0" dirty="0"/>
              </a:p>
              <a:p>
                <a:endParaRPr lang="en-US" altLang="zh-CN" b="0" dirty="0"/>
              </a:p>
              <a:p>
                <a:r>
                  <a:rPr lang="en-US" altLang="zh-CN" dirty="0"/>
                  <a:t>Tag another  K   has the opposite charge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r>
                  <a:rPr lang="en-US" altLang="zh-CN" dirty="0"/>
                  <a:t>Missing a track with 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∗0</m:t>
                            </m:r>
                          </m:sup>
                        </m:sSup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5 tracks constrained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𝑖𝑛𝑖𝑡𝑖𝑎𝑙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1DDB001-1191-4E5A-BDB2-8B7C998A6C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C81FAEC-ABDD-47EA-ABFC-8343AE6A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734-3D2D-4ACA-827C-5E50871BD24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168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977DF06-2864-4B9D-B718-0C51B76C1B9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977DF06-2864-4B9D-B718-0C51B76C1B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F04ADADE-3595-44AC-B039-4C29D04FF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69999" y="1875405"/>
            <a:ext cx="4734067" cy="3563923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F612E0F-6ADE-4C02-B012-0B72E3C2A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734-3D2D-4ACA-827C-5E50871BD249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32CA6E2-F68A-4F26-B98A-792C544B3E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636" y="1919643"/>
            <a:ext cx="4750090" cy="35196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D7A20FD-A8D6-446A-9174-20ACC55EBE78}"/>
                  </a:ext>
                </a:extLst>
              </p:cNvPr>
              <p:cNvSpPr txBox="1"/>
              <p:nvPr/>
            </p:nvSpPr>
            <p:spPr>
              <a:xfrm>
                <a:off x="2589777" y="5823930"/>
                <a:ext cx="2743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Ds1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&lt;100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D7A20FD-A8D6-446A-9174-20ACC55EB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777" y="5823930"/>
                <a:ext cx="2743200" cy="369332"/>
              </a:xfrm>
              <a:prstGeom prst="rect">
                <a:avLst/>
              </a:prstGeom>
              <a:blipFill>
                <a:blip r:embed="rId6"/>
                <a:stretch>
                  <a:fillRect l="-2000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1A15806-F4D6-4937-916B-B2B61CB96391}"/>
                  </a:ext>
                </a:extLst>
              </p:cNvPr>
              <p:cNvSpPr txBox="1"/>
              <p:nvPr/>
            </p:nvSpPr>
            <p:spPr>
              <a:xfrm>
                <a:off x="8418821" y="5758063"/>
                <a:ext cx="2743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Ds2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&lt;50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1A15806-F4D6-4937-916B-B2B61CB96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821" y="5758063"/>
                <a:ext cx="2743200" cy="369332"/>
              </a:xfrm>
              <a:prstGeom prst="rect">
                <a:avLst/>
              </a:prstGeom>
              <a:blipFill>
                <a:blip r:embed="rId7"/>
                <a:stretch>
                  <a:fillRect l="-1778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837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5453EF-16BA-456A-B7BF-28F600B95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Fit to Data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1E6C560-4899-41FE-B02A-A0D87CA97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495" y="2115077"/>
            <a:ext cx="4847326" cy="329559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A7A5342-D862-4FAC-BA41-D16303478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80031"/>
            <a:ext cx="5138398" cy="3430636"/>
          </a:xfrm>
          <a:prstGeom prst="rect">
            <a:avLst/>
          </a:prstGeom>
        </p:spPr>
      </p:pic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0EB5D3FA-CC39-457E-87DF-CAB56919E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734-3D2D-4ACA-827C-5E50871BD249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5A94F7B-809E-4F19-8738-6EDCA0467C5B}"/>
              </a:ext>
            </a:extLst>
          </p:cNvPr>
          <p:cNvSpPr txBox="1"/>
          <p:nvPr/>
        </p:nvSpPr>
        <p:spPr>
          <a:xfrm>
            <a:off x="1699926" y="5860752"/>
            <a:ext cx="905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Use MC shape convolved a Gaussian to fit signal, Use 3rd/1st order Chebyshev to fit </a:t>
            </a:r>
            <a:r>
              <a:rPr lang="en-US" altLang="zh-CN" dirty="0" err="1"/>
              <a:t>Bkg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5326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1736BA9A-4741-46D0-9B07-581D7FB6E89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MC sample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&amp;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/>
                  <a:t>          </a:t>
                </a: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1736BA9A-4741-46D0-9B07-581D7FB6E8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89086438-870A-4CA9-9A6B-05FB3F108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2024" y="1813570"/>
            <a:ext cx="3218165" cy="221066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1697E30-6EDC-4529-8F1D-7C580001C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2113" y="1874154"/>
            <a:ext cx="3271138" cy="215008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19B4910-09F6-4049-A74F-74704A4FCF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5714" y="4270969"/>
            <a:ext cx="3345001" cy="223991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DDE493F-59E6-400D-A652-BDF0419083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839" y="4393331"/>
            <a:ext cx="2814534" cy="1977182"/>
          </a:xfrm>
          <a:prstGeom prst="rect">
            <a:avLst/>
          </a:prstGeom>
        </p:spPr>
      </p:pic>
      <p:sp>
        <p:nvSpPr>
          <p:cNvPr id="22" name="灯片编号占位符 21">
            <a:extLst>
              <a:ext uri="{FF2B5EF4-FFF2-40B4-BE49-F238E27FC236}">
                <a16:creationId xmlns:a16="http://schemas.microsoft.com/office/drawing/2014/main" id="{CEA70D64-3DC8-49DF-9C8E-F9049B37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734-3D2D-4ACA-827C-5E50871BD24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096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3EDC2E-8344-4930-823C-29CE29F2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&amp; Next to do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2FF785EE-CBE4-4516-828D-1B56E6E35C3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83549781"/>
                  </p:ext>
                </p:extLst>
              </p:nvPr>
            </p:nvGraphicFramePr>
            <p:xfrm>
              <a:off x="384697" y="1834501"/>
              <a:ext cx="11626791" cy="14147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37799">
                      <a:extLst>
                        <a:ext uri="{9D8B030D-6E8A-4147-A177-3AD203B41FA5}">
                          <a16:colId xmlns:a16="http://schemas.microsoft.com/office/drawing/2014/main" val="4273883455"/>
                        </a:ext>
                      </a:extLst>
                    </a:gridCol>
                    <a:gridCol w="1937799">
                      <a:extLst>
                        <a:ext uri="{9D8B030D-6E8A-4147-A177-3AD203B41FA5}">
                          <a16:colId xmlns:a16="http://schemas.microsoft.com/office/drawing/2014/main" val="1061061109"/>
                        </a:ext>
                      </a:extLst>
                    </a:gridCol>
                    <a:gridCol w="2304254">
                      <a:extLst>
                        <a:ext uri="{9D8B030D-6E8A-4147-A177-3AD203B41FA5}">
                          <a16:colId xmlns:a16="http://schemas.microsoft.com/office/drawing/2014/main" val="4064492997"/>
                        </a:ext>
                      </a:extLst>
                    </a:gridCol>
                    <a:gridCol w="1918204">
                      <a:extLst>
                        <a:ext uri="{9D8B030D-6E8A-4147-A177-3AD203B41FA5}">
                          <a16:colId xmlns:a16="http://schemas.microsoft.com/office/drawing/2014/main" val="3025789281"/>
                        </a:ext>
                      </a:extLst>
                    </a:gridCol>
                    <a:gridCol w="1726567">
                      <a:extLst>
                        <a:ext uri="{9D8B030D-6E8A-4147-A177-3AD203B41FA5}">
                          <a16:colId xmlns:a16="http://schemas.microsoft.com/office/drawing/2014/main" val="2224925028"/>
                        </a:ext>
                      </a:extLst>
                    </a:gridCol>
                    <a:gridCol w="1802168">
                      <a:extLst>
                        <a:ext uri="{9D8B030D-6E8A-4147-A177-3AD203B41FA5}">
                          <a16:colId xmlns:a16="http://schemas.microsoft.com/office/drawing/2014/main" val="2870905192"/>
                        </a:ext>
                      </a:extLst>
                    </a:gridCol>
                  </a:tblGrid>
                  <a:tr h="471575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inclusive  EVT.  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    inclusive   EFF.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exclusive  EVT. 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exclusive   EFF.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Abs   BRs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9010844"/>
                      </a:ext>
                    </a:extLst>
                  </a:tr>
                  <a:tr h="47157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2536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83±15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       0.282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25.2±7.0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    0.118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dirty="0" smtClean="0">
                                  <a:latin typeface="Cambria Math" panose="02040503050406030204" pitchFamily="18" charset="0"/>
                                </a:rPr>
                                <m:t>0.727</m:t>
                              </m:r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±0.33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2380098"/>
                      </a:ext>
                    </a:extLst>
                  </a:tr>
                  <a:tr h="471575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(2573)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196±43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       0.286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88±13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    0.194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0.686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±0.251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62146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2FF785EE-CBE4-4516-828D-1B56E6E35C3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83549781"/>
                  </p:ext>
                </p:extLst>
              </p:nvPr>
            </p:nvGraphicFramePr>
            <p:xfrm>
              <a:off x="384697" y="1834501"/>
              <a:ext cx="11626791" cy="14147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37799">
                      <a:extLst>
                        <a:ext uri="{9D8B030D-6E8A-4147-A177-3AD203B41FA5}">
                          <a16:colId xmlns:a16="http://schemas.microsoft.com/office/drawing/2014/main" val="4273883455"/>
                        </a:ext>
                      </a:extLst>
                    </a:gridCol>
                    <a:gridCol w="1937799">
                      <a:extLst>
                        <a:ext uri="{9D8B030D-6E8A-4147-A177-3AD203B41FA5}">
                          <a16:colId xmlns:a16="http://schemas.microsoft.com/office/drawing/2014/main" val="1061061109"/>
                        </a:ext>
                      </a:extLst>
                    </a:gridCol>
                    <a:gridCol w="2304254">
                      <a:extLst>
                        <a:ext uri="{9D8B030D-6E8A-4147-A177-3AD203B41FA5}">
                          <a16:colId xmlns:a16="http://schemas.microsoft.com/office/drawing/2014/main" val="4064492997"/>
                        </a:ext>
                      </a:extLst>
                    </a:gridCol>
                    <a:gridCol w="1918204">
                      <a:extLst>
                        <a:ext uri="{9D8B030D-6E8A-4147-A177-3AD203B41FA5}">
                          <a16:colId xmlns:a16="http://schemas.microsoft.com/office/drawing/2014/main" val="3025789281"/>
                        </a:ext>
                      </a:extLst>
                    </a:gridCol>
                    <a:gridCol w="1726567">
                      <a:extLst>
                        <a:ext uri="{9D8B030D-6E8A-4147-A177-3AD203B41FA5}">
                          <a16:colId xmlns:a16="http://schemas.microsoft.com/office/drawing/2014/main" val="2224925028"/>
                        </a:ext>
                      </a:extLst>
                    </a:gridCol>
                    <a:gridCol w="1802168">
                      <a:extLst>
                        <a:ext uri="{9D8B030D-6E8A-4147-A177-3AD203B41FA5}">
                          <a16:colId xmlns:a16="http://schemas.microsoft.com/office/drawing/2014/main" val="2870905192"/>
                        </a:ext>
                      </a:extLst>
                    </a:gridCol>
                  </a:tblGrid>
                  <a:tr h="471575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inclusive  EVT.  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    inclusive   EFF.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exclusive  EVT. 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exclusive   EFF.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Abs   BRs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9010844"/>
                      </a:ext>
                    </a:extLst>
                  </a:tr>
                  <a:tr h="47157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14" t="-106410" r="-501258" b="-10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314" t="-106410" r="-401258" b="-10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       0.282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22222" t="-106410" r="-185079" b="-10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    0.118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544932" t="-106410" r="-1351" b="-1025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2380098"/>
                      </a:ext>
                    </a:extLst>
                  </a:tr>
                  <a:tr h="47157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14" t="-206410" r="-501258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314" t="-206410" r="-401258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       0.286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22222" t="-206410" r="-185079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    0.194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544932" t="-206410" r="-1351" b="-25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62146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E8EA16-B5BA-4B0E-9202-5F9CE8C8F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734-3D2D-4ACA-827C-5E50871BD249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99A913B-85E5-42B5-BE34-FE0445CC2599}"/>
              </a:ext>
            </a:extLst>
          </p:cNvPr>
          <p:cNvSpPr txBox="1"/>
          <p:nvPr/>
        </p:nvSpPr>
        <p:spPr>
          <a:xfrm>
            <a:off x="1221246" y="4025815"/>
            <a:ext cx="6253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sz="2400" dirty="0"/>
              <a:t>Optimize the cut and fit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2400" dirty="0"/>
              <a:t>Test more decay modes  or methods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2400" dirty="0"/>
              <a:t>Study the </a:t>
            </a:r>
            <a:r>
              <a:rPr lang="en-US" altLang="zh-CN" sz="2400" dirty="0" err="1"/>
              <a:t>Bkg</a:t>
            </a:r>
            <a:r>
              <a:rPr lang="en-US" altLang="zh-CN" sz="2400" dirty="0"/>
              <a:t> more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25526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8133F1-E3DF-4A6D-A1EF-012128827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922" y="2248264"/>
            <a:ext cx="10515600" cy="1325563"/>
          </a:xfrm>
        </p:spPr>
        <p:txBody>
          <a:bodyPr/>
          <a:lstStyle/>
          <a:p>
            <a:r>
              <a:rPr lang="en-US" altLang="zh-CN" dirty="0"/>
              <a:t>Thank You !!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9F9A07-17E2-4210-87C5-6E730936B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734-3D2D-4ACA-827C-5E50871BD24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102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D00D871-A659-4352-BF46-05CABE2FD77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Momentum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𝑡𝑎𝑔</m:t>
                        </m:r>
                      </m:sub>
                    </m:sSub>
                  </m:oMath>
                </a14:m>
                <a:r>
                  <a:rPr lang="en-US" altLang="zh-CN" dirty="0"/>
                  <a:t> 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&amp;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D00D871-A659-4352-BF46-05CABE2FD7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CEEAFC7-2012-4D8A-92D8-F203495AA5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5631" y="2542520"/>
            <a:ext cx="4255525" cy="292728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44C7137-F979-4834-9273-FB81B3B6B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462" y="2542520"/>
            <a:ext cx="4159928" cy="2932304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6ABF48-7FF7-4A28-81E2-DFADD1C7E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734-3D2D-4ACA-827C-5E50871BD24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748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A9A254-A290-45DA-A305-2C9BE5150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INC MC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A9AD89-81FF-4F9A-B767-3203A27BB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3A71DF1-7629-4DD3-A0D3-FBD2D9430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734-3D2D-4ACA-827C-5E50871BD249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19AC0C1-A4ED-4F1A-B552-7EA76E799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165" y="1940401"/>
            <a:ext cx="6569491" cy="371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68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8FC258-35AF-40FD-A1E8-F78B85B72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1DDB001-1191-4E5A-BDB2-8B7C998A6C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17236"/>
                <a:ext cx="10515600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Motivation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Data Set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b="0" dirty="0"/>
                  <a:t>Study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(2536)/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(2573)</m:t>
                    </m:r>
                  </m:oMath>
                </a14:m>
                <a:endParaRPr lang="en-US" altLang="zh-CN" b="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Study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𝐷𝑠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𝐷𝐾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b="0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1DDB001-1191-4E5A-BDB2-8B7C998A6C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17236"/>
                <a:ext cx="10515600" cy="435133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593E3F-DB03-4892-AE1E-96FBCEB63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734-3D2D-4ACA-827C-5E50871BD24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482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8FC258-35AF-40FD-A1E8-F78B85B72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Ds in phi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DDB001-1191-4E5A-BDB2-8B7C998A6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CF81A3C-259C-4FC9-B666-709EA9332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029" y="1870075"/>
            <a:ext cx="6342857" cy="4380952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BFAF183-41FF-42F7-BE0B-F6D36AD3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734-3D2D-4ACA-827C-5E50871BD24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667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FE4A96-ECF2-443C-B8BD-B64F7BAE9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SIGMC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DD1DF54D-8A8A-4A65-A091-283B0A2B0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9666" y="2133346"/>
            <a:ext cx="4218467" cy="27209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7CFE2F2-5BB1-4D07-804F-5848982B1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77" y="2076060"/>
            <a:ext cx="4310437" cy="2778261"/>
          </a:xfrm>
          <a:prstGeom prst="rect">
            <a:avLst/>
          </a:prstGeom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8E6C1B21-1DD8-458C-8B76-0B65EFB15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734-3D2D-4ACA-827C-5E50871BD24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450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8FC258-35AF-40FD-A1E8-F78B85B72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1DDB001-1191-4E5A-BDB2-8B7C998A6C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3859" y="1792069"/>
                <a:ext cx="7659848" cy="4351338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sz="2000" dirty="0"/>
                  <a:t> spectrum 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2536</m:t>
                        </m:r>
                      </m:e>
                    </m:d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2573</m:t>
                        </m:r>
                      </m:e>
                    </m:d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, are the 1st and 2nd particle above the DK threshold . Their absolute branching fractions have not been reported up to now.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The datasets in BESIII,4.6GeV (587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2000" dirty="0"/>
                  <a:t>) , make it possible to measure the inclusive decay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(2536)/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(2573)</m:t>
                    </m:r>
                  </m:oMath>
                </a14:m>
                <a:r>
                  <a:rPr lang="en-US" altLang="zh-CN" sz="2000" dirty="0"/>
                  <a:t>. And The exclusive decay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𝐷𝑠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 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𝐷𝐾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has been reported recently.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The inclusive cross sections  also can help us to study the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zh-CN" sz="2000" dirty="0"/>
                  <a:t>  even find new states when we get higher Energy Data in future . </a:t>
                </a:r>
              </a:p>
              <a:p>
                <a:pPr>
                  <a:lnSpc>
                    <a:spcPct val="150000"/>
                  </a:lnSpc>
                </a:pPr>
                <a:endParaRPr lang="zh-CN" altLang="en-US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1DDB001-1191-4E5A-BDB2-8B7C998A6C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3859" y="1792069"/>
                <a:ext cx="7659848" cy="4351338"/>
              </a:xfrm>
              <a:blipFill>
                <a:blip r:embed="rId3"/>
                <a:stretch>
                  <a:fillRect l="-7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58D0674B-98B6-4ED3-9E76-54DC3605A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395" y="1476462"/>
            <a:ext cx="3641888" cy="4190301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83F10AE-A2A9-483F-ADDD-B0827FF7F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734-3D2D-4ACA-827C-5E50871BD24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962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8FC258-35AF-40FD-A1E8-F78B85B72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set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1DDB001-1191-4E5A-BDB2-8B7C998A6C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9811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BOSS 7.0.3</a:t>
                </a:r>
              </a:p>
              <a:p>
                <a:r>
                  <a:rPr lang="en-US" altLang="zh-CN" dirty="0"/>
                  <a:t>4.6 GeV 586.9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r>
                  <a:rPr lang="en-US" altLang="zh-CN" dirty="0"/>
                  <a:t>MC sample :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	 20,0000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 (2536)/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(2573)</m:t>
                    </m:r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        10,0000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	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	             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	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𝐾𝐾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zh-CN" altLang="en-US" dirty="0"/>
                  <a:t>          </a:t>
                </a:r>
                <a:r>
                  <a:rPr lang="en-US" altLang="zh-CN" dirty="0"/>
                  <a:t>D_DALITZ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1DDB001-1191-4E5A-BDB2-8B7C998A6C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9811" y="1825625"/>
                <a:ext cx="10515600" cy="4351338"/>
              </a:xfrm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55C8DF-F05F-4CD4-8185-B4C995633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734-3D2D-4ACA-827C-5E50871BD24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359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67860B-D619-4EEA-B995-ED0BEB30B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Selection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12F1FB8-9EE6-4EB0-B7B3-8940B3B755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𝑑𝑉𝑧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&lt;1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altLang="zh-CN" sz="2400" b="0" dirty="0"/>
                  <a:t>,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dirty="0" smtClean="0">
                                <a:latin typeface="Cambria Math" panose="02040503050406030204" pitchFamily="18" charset="0"/>
                              </a:rPr>
                              <m:t>dV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400" b="0" i="0" dirty="0" smtClean="0">
                                <a:latin typeface="Cambria Math" panose="02040503050406030204" pitchFamily="18" charset="0"/>
                              </a:rPr>
                              <m:t>xy</m:t>
                            </m:r>
                          </m:sub>
                        </m:sSub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&lt;1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altLang="zh-CN" sz="2400" b="0" dirty="0"/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𝑡𝑟𝑎𝑐𝑘</m:t>
                            </m:r>
                          </m:sub>
                        </m:sSub>
                      </m:e>
                    </m:d>
                    <m:r>
                      <a:rPr lang="en-US" altLang="zh-CN" sz="2400" b="0" i="0" dirty="0" smtClean="0">
                        <a:latin typeface="Cambria Math" panose="02040503050406030204" pitchFamily="18" charset="0"/>
                      </a:rPr>
                      <m:t>&lt;0.93</m:t>
                    </m:r>
                  </m:oMath>
                </a14:m>
                <a:r>
                  <a:rPr lang="en-US" altLang="zh-CN" sz="2400" dirty="0"/>
                  <a:t>	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zh-CN" sz="2400" dirty="0"/>
                  <a:t>PID: Using the </a:t>
                </a:r>
                <a:r>
                  <a:rPr lang="en-US" altLang="zh-CN" sz="2400" dirty="0" err="1"/>
                  <a:t>dE</a:t>
                </a:r>
                <a:r>
                  <a:rPr lang="en-US" altLang="zh-CN" sz="2400" dirty="0"/>
                  <a:t>/dx, and the TOF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400" dirty="0"/>
                  <a:t>	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:   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𝑝𝑟𝑜𝑏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&gt;0 &amp;</a:t>
                </a:r>
                <a:r>
                  <a:rPr lang="en-US" altLang="zh-CN" sz="2400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𝑝𝑟𝑜𝑏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&gt;</a:t>
                </a:r>
                <a:r>
                  <a:rPr lang="en-US" altLang="zh-CN" sz="2400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𝑝𝑟𝑜𝑏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 </a:t>
                </a:r>
                <a:endParaRPr lang="en-US" altLang="zh-CN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:   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𝑝𝑟𝑜𝑏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&gt;0 &amp;</a:t>
                </a:r>
                <a:r>
                  <a:rPr lang="en-US" altLang="zh-CN" sz="2400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𝑝𝑟𝑜𝑏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&gt;</a:t>
                </a:r>
                <a:r>
                  <a:rPr lang="en-US" altLang="zh-CN" sz="2400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𝑝𝑟𝑜𝑏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altLang="zh-CN" sz="24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sz="2400" dirty="0"/>
                  <a:t> :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→1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𝑚𝑎𝑠𝑠</m:t>
                    </m:r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12F1FB8-9EE6-4EB0-B7B3-8940B3B755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2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8D6F7C-2C43-48CB-9FBE-C5A70AAC3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734-3D2D-4ACA-827C-5E50871BD24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923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38FC258-35AF-40FD-A1E8-F78B85B7209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𝐾𝐾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zh-CN" altLang="en-US" dirty="0"/>
                  <a:t>         </a:t>
                </a:r>
                <a:r>
                  <a:rPr lang="en-US" altLang="zh-CN" dirty="0"/>
                  <a:t>MC        vs         Data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38FC258-35AF-40FD-A1E8-F78B85B720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D0AD3DA0-5CBE-4702-A275-47A47F14B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3515" y="1686678"/>
            <a:ext cx="3159334" cy="21499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75B5741-5D79-422D-B7F8-65101275F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9255" y="4001937"/>
            <a:ext cx="3216326" cy="233877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6C3DDB0-C777-44FB-8877-04BC4A573B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4526" y="3931566"/>
            <a:ext cx="3159333" cy="230139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CEBE71A-11A1-4845-8D9F-492FDBAD61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4544" y="1704208"/>
            <a:ext cx="3141828" cy="21149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F2AE23D-F6DC-456F-B49F-F9AFD42DFC8B}"/>
                  </a:ext>
                </a:extLst>
              </p:cNvPr>
              <p:cNvSpPr txBox="1"/>
              <p:nvPr/>
            </p:nvSpPr>
            <p:spPr>
              <a:xfrm>
                <a:off x="159797" y="2967335"/>
                <a:ext cx="389472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𝜙𝜋</m:t>
                    </m:r>
                  </m:oMath>
                </a14:m>
                <a:r>
                  <a:rPr lang="en-US" altLang="zh-CN" sz="2400" b="0" dirty="0">
                    <a:solidFill>
                      <a:srgbClr val="FF0000"/>
                    </a:solidFill>
                  </a:rPr>
                  <a:t>  </a:t>
                </a:r>
                <a:r>
                  <a:rPr lang="en-US" altLang="zh-CN" sz="2400" b="0" dirty="0"/>
                  <a:t>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altLang="zh-CN" sz="2400" b="0" dirty="0">
                  <a:solidFill>
                    <a:srgbClr val="00B0F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2400" dirty="0"/>
                  <a:t>   lie in the region b</a:t>
                </a:r>
                <a:r>
                  <a:rPr lang="en-US" altLang="zh-CN" sz="2400" b="0" dirty="0"/>
                  <a:t>etween     Red lines and Blue lines . </a:t>
                </a:r>
              </a:p>
              <a:p>
                <a:endParaRPr lang="en-US" altLang="zh-CN" b="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F2AE23D-F6DC-456F-B49F-F9AFD42DF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97" y="2967335"/>
                <a:ext cx="3894729" cy="2308324"/>
              </a:xfrm>
              <a:prstGeom prst="rect">
                <a:avLst/>
              </a:prstGeom>
              <a:blipFill>
                <a:blip r:embed="rId8"/>
                <a:stretch>
                  <a:fillRect l="-2034" r="-104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C73466D4-6410-469E-BBE1-30468E258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734-3D2D-4ACA-827C-5E50871BD24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269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38FC258-35AF-40FD-A1E8-F78B85B7209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os</m:t>
                        </m:r>
                      </m:fName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h𝑒𝑙𝑖𝑐𝑖𝑡𝑦</m:t>
                            </m:r>
                          </m:sub>
                        </m:sSub>
                      </m:e>
                    </m:func>
                    <m:r>
                      <a:rPr lang="en-US" altLang="zh-CN">
                        <a:latin typeface="Cambria Math" panose="02040503050406030204" pitchFamily="18" charset="0"/>
                      </a:rPr>
                      <m:t>  :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   &amp;  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38FC258-35AF-40FD-A1E8-F78B85B720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C292C5C4-1B84-4511-9DE8-D81FA9D4E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105" y="1770018"/>
            <a:ext cx="4257561" cy="32728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63F4A1D-DF88-4FF4-B4FC-74FA88BA01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2378" y="1953230"/>
            <a:ext cx="4417729" cy="3272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9481807-EA6A-460E-A0E9-E1FD0B4B6E81}"/>
                  </a:ext>
                </a:extLst>
              </p:cNvPr>
              <p:cNvSpPr txBox="1"/>
              <p:nvPr/>
            </p:nvSpPr>
            <p:spPr>
              <a:xfrm>
                <a:off x="1509205" y="5226050"/>
                <a:ext cx="838939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sz="240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𝜙𝜋</m:t>
                    </m:r>
                  </m:oMath>
                </a14:m>
                <a:r>
                  <a:rPr lang="en-US" altLang="zh-CN" sz="2400" dirty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sz="240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40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altLang="zh-CN" sz="2400" b="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/>
                  <a:t> cut the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&gt;0.4 &amp;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&gt;0.52  </m:t>
                    </m:r>
                  </m:oMath>
                </a14:m>
                <a:r>
                  <a:rPr lang="en-US" altLang="zh-CN" sz="2400" dirty="0"/>
                  <a:t>to improve S/B ratio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2400" b="0" dirty="0"/>
                  <a:t>.</a:t>
                </a:r>
              </a:p>
              <a:p>
                <a:endParaRPr lang="en-US" altLang="zh-CN" b="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9481807-EA6A-460E-A0E9-E1FD0B4B6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205" y="5226050"/>
                <a:ext cx="8389398" cy="2308324"/>
              </a:xfrm>
              <a:prstGeom prst="rect">
                <a:avLst/>
              </a:prstGeom>
              <a:blipFill>
                <a:blip r:embed="rId6"/>
                <a:stretch>
                  <a:fillRect l="-10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B5601345-EDAD-49FB-9163-2DE4D20A2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734-3D2D-4ACA-827C-5E50871BD24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850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79364F-59AD-4ECD-8E9E-0DCF90172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Signal region and sideband</a:t>
            </a:r>
            <a:endParaRPr lang="zh-CN" altLang="en-US" dirty="0"/>
          </a:p>
        </p:txBody>
      </p:sp>
      <p:pic>
        <p:nvPicPr>
          <p:cNvPr id="7" name="Picture 1" descr="21200  7000  800  600  400 •  200  I .92  I .94  I .96  frac  = 0.21 ±0.11  = 1.96743  mass  nbkg  = 37305 ±241  nsig  = 7624 ± 169  parl  = -0.12889 ± o.  sigmal = 0.00243  sigma2 = 0.00600  2.02  .000 2  I .98 ">
            <a:extLst>
              <a:ext uri="{FF2B5EF4-FFF2-40B4-BE49-F238E27FC236}">
                <a16:creationId xmlns:a16="http://schemas.microsoft.com/office/drawing/2014/main" id="{B7F6CF0E-6F4B-4363-AB1C-1FA341942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480" y="1905603"/>
            <a:ext cx="3925040" cy="256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99A4F1A-996D-4248-8224-53E307D692D1}"/>
                  </a:ext>
                </a:extLst>
              </p:cNvPr>
              <p:cNvSpPr txBox="1"/>
              <p:nvPr/>
            </p:nvSpPr>
            <p:spPr>
              <a:xfrm>
                <a:off x="1713388" y="4998932"/>
                <a:ext cx="813009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Fit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dirty="0"/>
                  <a:t>’s mass spectrum get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=0.514</m:t>
                    </m:r>
                  </m:oMath>
                </a14:m>
                <a:r>
                  <a:rPr lang="en-US" altLang="zh-CN" dirty="0"/>
                  <a:t>,</a:t>
                </a:r>
              </a:p>
              <a:p>
                <a:r>
                  <a:rPr lang="en-US" altLang="zh-CN" dirty="0"/>
                  <a:t>Set the signal region: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𝐷𝑠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zh-CN" altLang="en-US" dirty="0"/>
                  <a:t>  </a:t>
                </a:r>
                <a:r>
                  <a:rPr lang="en-US" altLang="zh-CN" dirty="0"/>
                  <a:t>kinematic fit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Ds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r>
                  <a:rPr lang="en-US" altLang="zh-CN" dirty="0"/>
                  <a:t>Side band region :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𝐷𝑠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±7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𝐷𝑠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±9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altLang="zh-CN" dirty="0"/>
                  <a:t>kinematic fit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𝐷𝑠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±8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Cut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dirty="0"/>
                  <a:t>&lt;15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99A4F1A-996D-4248-8224-53E307D69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388" y="4998932"/>
                <a:ext cx="8130097" cy="1200329"/>
              </a:xfrm>
              <a:prstGeom prst="rect">
                <a:avLst/>
              </a:prstGeom>
              <a:blipFill>
                <a:blip r:embed="rId4"/>
                <a:stretch>
                  <a:fillRect l="-600" t="-2538" b="-76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71DB5651-3BC1-47FC-9600-EC205C23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734-3D2D-4ACA-827C-5E50871BD249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37F6941-6CE3-480B-AC74-DC6D6921FE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3480" y="1881947"/>
            <a:ext cx="3925040" cy="266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83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FDA8F73-BBED-4F6E-8B7C-85A5CB15016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Spectrum of </a:t>
                </a:r>
                <a:r>
                  <a:rPr lang="en-US" altLang="zh-CN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CN" altLang="en-US" dirty="0"/>
                  <a:t>  </a:t>
                </a:r>
                <a:r>
                  <a:rPr lang="en-US" altLang="zh-CN" dirty="0"/>
                  <a:t>recoil mass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FDA8F73-BBED-4F6E-8B7C-85A5CB1501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1E88BA-D420-4318-8EA8-738C7B09E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6F9B210-C0E6-4F6A-A43E-DF0712160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10" y="2398941"/>
            <a:ext cx="5712001" cy="29969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8C3F29F-490A-4F05-97E8-220213131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1768" y="2606653"/>
            <a:ext cx="4351952" cy="278928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D9C5344-3660-46AF-ADB2-DA09CEFC4F7E}"/>
              </a:ext>
            </a:extLst>
          </p:cNvPr>
          <p:cNvSpPr txBox="1"/>
          <p:nvPr/>
        </p:nvSpPr>
        <p:spPr>
          <a:xfrm>
            <a:off x="2263437" y="3037350"/>
            <a:ext cx="1012054" cy="381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DsDs</a:t>
            </a:r>
            <a:r>
              <a:rPr lang="en-US" altLang="zh-CN" dirty="0">
                <a:solidFill>
                  <a:srgbClr val="FF0000"/>
                </a:solidFill>
              </a:rPr>
              <a:t>*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2AB3ABB-8B51-4634-81AE-656BDD8A7EBB}"/>
              </a:ext>
            </a:extLst>
          </p:cNvPr>
          <p:cNvSpPr txBox="1"/>
          <p:nvPr/>
        </p:nvSpPr>
        <p:spPr>
          <a:xfrm>
            <a:off x="1998586" y="3820650"/>
            <a:ext cx="1012054" cy="381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DsDs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A570C66-E674-45C9-8FF6-84DC3DB433F4}"/>
              </a:ext>
            </a:extLst>
          </p:cNvPr>
          <p:cNvSpPr txBox="1"/>
          <p:nvPr/>
        </p:nvSpPr>
        <p:spPr>
          <a:xfrm>
            <a:off x="3546321" y="3515699"/>
            <a:ext cx="1012054" cy="381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Ds*Ds*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4EFC6F3-9433-488A-B583-C54438653081}"/>
              </a:ext>
            </a:extLst>
          </p:cNvPr>
          <p:cNvSpPr txBox="1"/>
          <p:nvPr/>
        </p:nvSpPr>
        <p:spPr>
          <a:xfrm>
            <a:off x="4412917" y="3331033"/>
            <a:ext cx="1507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DsDs1(2460)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5E5C8C9-A42A-452A-9F7C-D730B81FEB4F}"/>
              </a:ext>
            </a:extLst>
          </p:cNvPr>
          <p:cNvSpPr/>
          <p:nvPr/>
        </p:nvSpPr>
        <p:spPr>
          <a:xfrm>
            <a:off x="5282214" y="3820650"/>
            <a:ext cx="745724" cy="11242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EE21BFA9-3132-49D8-B79B-161D5DA03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A734-3D2D-4ACA-827C-5E50871BD24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781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3390</TotalTime>
  <Words>854</Words>
  <Application>Microsoft Office PowerPoint</Application>
  <PresentationFormat>宽屏</PresentationFormat>
  <Paragraphs>150</Paragraphs>
  <Slides>21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等线</vt:lpstr>
      <vt:lpstr>等线 Light</vt:lpstr>
      <vt:lpstr>Arial</vt:lpstr>
      <vt:lpstr>Cambria Math</vt:lpstr>
      <vt:lpstr>Office 主题​​</vt:lpstr>
      <vt:lpstr>Measurement of the absolute BRs of D_s1 (2536) and D_s2 (2573) </vt:lpstr>
      <vt:lpstr>Outline</vt:lpstr>
      <vt:lpstr>Motivation</vt:lpstr>
      <vt:lpstr>Data set</vt:lpstr>
      <vt:lpstr>Selection</vt:lpstr>
      <vt:lpstr>D_s→KKπ         MC        vs         Data </vt:lpstr>
      <vt:lpstr>cos⁡〖θ_helicity 〗   :K in ϕ   &amp;  K in K^∗ </vt:lpstr>
      <vt:lpstr>Signal region and sideband</vt:lpstr>
      <vt:lpstr>Spectrum of  D_s  recoil mass </vt:lpstr>
      <vt:lpstr>Try to fill the spectrum </vt:lpstr>
      <vt:lpstr>Fit to the data</vt:lpstr>
      <vt:lpstr>Exclusive Decay </vt:lpstr>
      <vt:lpstr>Cut χ^2</vt:lpstr>
      <vt:lpstr>Fit to Data</vt:lpstr>
      <vt:lpstr>MC sample    D_s1&amp;D_s2          </vt:lpstr>
      <vt:lpstr>Summary &amp; Next to do</vt:lpstr>
      <vt:lpstr>Thank You !!</vt:lpstr>
      <vt:lpstr>Momentum of K_tag  from D_s1  &amp;〖  D〗_s2</vt:lpstr>
      <vt:lpstr>INC MC</vt:lpstr>
      <vt:lpstr>Ds in phi</vt:lpstr>
      <vt:lpstr>SIGMC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宏鹏</dc:creator>
  <cp:lastModifiedBy>宏鹏 王</cp:lastModifiedBy>
  <cp:revision>77</cp:revision>
  <dcterms:created xsi:type="dcterms:W3CDTF">2019-03-16T15:45:51Z</dcterms:created>
  <dcterms:modified xsi:type="dcterms:W3CDTF">2019-03-19T00:35:25Z</dcterms:modified>
</cp:coreProperties>
</file>