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256" r:id="rId3"/>
    <p:sldId id="291" r:id="rId5"/>
    <p:sldId id="312" r:id="rId6"/>
    <p:sldId id="313" r:id="rId7"/>
    <p:sldId id="314" r:id="rId8"/>
    <p:sldId id="316" r:id="rId9"/>
    <p:sldId id="301" r:id="rId10"/>
    <p:sldId id="303" r:id="rId11"/>
    <p:sldId id="321" r:id="rId12"/>
    <p:sldId id="326" r:id="rId13"/>
    <p:sldId id="306" r:id="rId14"/>
    <p:sldId id="320" r:id="rId15"/>
    <p:sldId id="325" r:id="rId16"/>
    <p:sldId id="327" r:id="rId17"/>
    <p:sldId id="305" r:id="rId18"/>
    <p:sldId id="329" r:id="rId19"/>
    <p:sldId id="328" r:id="rId20"/>
    <p:sldId id="330" r:id="rId21"/>
    <p:sldId id="322" r:id="rId22"/>
    <p:sldId id="302" r:id="rId23"/>
    <p:sldId id="323" r:id="rId24"/>
    <p:sldId id="304" r:id="rId25"/>
    <p:sldId id="331" r:id="rId26"/>
    <p:sldId id="307" r:id="rId27"/>
    <p:sldId id="308" r:id="rId28"/>
    <p:sldId id="310" r:id="rId29"/>
    <p:sldId id="332" r:id="rId30"/>
  </p:sldIdLst>
  <p:sldSz cx="9144000" cy="6858000" type="screen4x3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pitchFamily="34" charset="0"/>
        <a:ea typeface="MS PGothic" panose="020B060007020508020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pitchFamily="34" charset="0"/>
        <a:ea typeface="MS PGothic" panose="020B060007020508020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pitchFamily="34" charset="0"/>
        <a:ea typeface="MS PGothic" panose="020B060007020508020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pitchFamily="34" charset="0"/>
        <a:ea typeface="MS PGothic" panose="020B060007020508020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pitchFamily="34" charset="0"/>
        <a:ea typeface="MS PGothic" panose="020B060007020508020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80604020202020204" pitchFamily="34" charset="0"/>
        <a:ea typeface="MS PGothic" panose="020B060007020508020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80604020202020204" pitchFamily="34" charset="0"/>
        <a:ea typeface="MS PGothic" panose="020B060007020508020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80604020202020204" pitchFamily="34" charset="0"/>
        <a:ea typeface="MS PGothic" panose="020B060007020508020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80604020202020204" pitchFamily="34" charset="0"/>
        <a:ea typeface="MS PGothic" panose="020B060007020508020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0"/>
  </p:normalViewPr>
  <p:slideViewPr>
    <p:cSldViewPr snapToGrid="0" snapToObjects="1">
      <p:cViewPr varScale="1">
        <p:scale>
          <a:sx n="108" d="100"/>
          <a:sy n="108" d="100"/>
        </p:scale>
        <p:origin x="48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MS PGothic" panose="020B060007020508020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5770E5-CAC7-7F4C-A46D-7B9A72DB93E2}" type="datetime1">
              <a:rPr lang="de-DE" altLang="de-DE"/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MS PGothic" panose="020B060007020508020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8BCD004-9241-A04D-AEFB-5F725DA144C4}" type="slidenum">
              <a:rPr lang="de-DE" altLang="de-DE"/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MS PGothic" panose="020B060007020508020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438C130-20A7-6945-A423-56929995B355}" type="datetime1">
              <a:rPr lang="de-DE" altLang="de-DE"/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de-DE" altLang="de-DE" noProof="0"/>
              <a:t>Mastertextformat bearbeiten</a:t>
            </a:r>
            <a:endParaRPr lang="de-DE" altLang="de-DE" noProof="0"/>
          </a:p>
          <a:p>
            <a:pPr lvl="1"/>
            <a:r>
              <a:rPr lang="de-DE" altLang="de-DE" noProof="0"/>
              <a:t>Zweite Ebene</a:t>
            </a:r>
            <a:endParaRPr lang="de-DE" altLang="de-DE" noProof="0"/>
          </a:p>
          <a:p>
            <a:pPr lvl="2"/>
            <a:r>
              <a:rPr lang="de-DE" altLang="de-DE" noProof="0"/>
              <a:t>Dritte Ebene</a:t>
            </a:r>
            <a:endParaRPr lang="de-DE" altLang="de-DE" noProof="0"/>
          </a:p>
          <a:p>
            <a:pPr lvl="3"/>
            <a:r>
              <a:rPr lang="de-DE" altLang="de-DE" noProof="0"/>
              <a:t>Vierte Ebene</a:t>
            </a:r>
            <a:endParaRPr lang="de-DE" altLang="de-DE" noProof="0"/>
          </a:p>
          <a:p>
            <a:pPr lvl="4"/>
            <a:r>
              <a:rPr lang="de-DE" altLang="de-DE" noProof="0"/>
              <a:t>Fünfte Ebene</a:t>
            </a:r>
            <a:endParaRPr lang="de-DE" alt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MS PGothic" panose="020B060007020508020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C235EB0-23E6-9744-ABEC-4A196EEAA290}" type="slidenum">
              <a:rPr lang="de-DE" altLang="de-DE"/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charset="-128"/>
        <a:cs typeface="MS PGothic" panose="020B060007020508020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1638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5F690FF3-E1D7-6D49-A220-2F5D5E199824}" type="slidenum">
              <a:rPr lang="de-DE" altLang="de-DE"/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1843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20B08F66-A39D-674C-8785-B8833C77511E}" type="slidenum">
              <a:rPr lang="de-DE" altLang="de-DE"/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Volker Friese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13F91-BA7E-114F-AD11-D596A8AAF844}" type="slidenum">
              <a:rPr lang="de-DE" altLang="de-DE"/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Volker Friese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7F929-50C7-9F48-B1A5-214E2178EDF6}" type="slidenum">
              <a:rPr lang="de-DE" altLang="de-DE"/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Volker Friese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DBFC7-4721-EE40-A18D-6C3B62D79A80}" type="slidenum">
              <a:rPr lang="de-DE" altLang="de-DE"/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11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Volker Friese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32183" y="6356350"/>
            <a:ext cx="367963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CBM-China Workshop, 14 April 2019, </a:t>
            </a:r>
            <a:r>
              <a:rPr lang="de-DE" dirty="0" err="1" smtClean="0"/>
              <a:t>Yichang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00790" y="6356350"/>
            <a:ext cx="98601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0E6B7-04AF-2F42-B114-49B18FA2C6C1}" type="slidenum">
              <a:rPr lang="de-DE" altLang="de-DE"/>
            </a:fld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Volker Friese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29F9D-6D7C-9C4A-BC5C-F041F54EE791}" type="slidenum">
              <a:rPr lang="de-DE" altLang="de-DE"/>
            </a:fld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Volker Friese</a:t>
            </a:r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62B05-5B17-E847-A0E4-83C4EDC2E005}" type="slidenum">
              <a:rPr lang="de-DE" altLang="de-DE"/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Volker Friese</a:t>
            </a:r>
            <a:endParaRPr lang="de-DE" alt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6A64C-A145-9344-BAD3-1F1C0EE735F1}" type="slidenum">
              <a:rPr lang="de-DE" altLang="de-DE"/>
            </a:fld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Volker Friese</a:t>
            </a:r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78589-DCEA-594D-AC3C-E95DB78C2B26}" type="slidenum">
              <a:rPr lang="de-DE" altLang="de-DE"/>
            </a:fld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Volker Friese</a:t>
            </a:r>
            <a:endParaRPr lang="de-DE" alt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EDC8C-191E-F14D-A995-FC139F3CB2D9}" type="slidenum">
              <a:rPr lang="de-DE" altLang="de-DE"/>
            </a:fld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Volker Friese</a:t>
            </a:r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2FAC9-46D6-4A4D-B156-B97CD2D81086}" type="slidenum">
              <a:rPr lang="de-DE" altLang="de-DE"/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Volker Friese</a:t>
            </a:r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C44EF-03FD-6E49-AAFF-1E4F393A8AA0}" type="slidenum">
              <a:rPr lang="de-DE" altLang="de-DE"/>
            </a:fld>
            <a:endParaRPr lang="de-DE" alt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de-DE" altLang="de-DE"/>
              <a:t>Mastertitelformat bearbeiten</a:t>
            </a:r>
            <a:endParaRPr lang="de-DE" alt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de-DE" altLang="de-DE"/>
              <a:t>Mastertextformat bearbeiten</a:t>
            </a:r>
            <a:endParaRPr lang="de-DE" altLang="de-DE"/>
          </a:p>
          <a:p>
            <a:pPr lvl="1"/>
            <a:r>
              <a:rPr lang="de-DE" altLang="de-DE"/>
              <a:t>Zweite Ebene</a:t>
            </a:r>
            <a:endParaRPr lang="de-DE" altLang="de-DE"/>
          </a:p>
          <a:p>
            <a:pPr lvl="2"/>
            <a:r>
              <a:rPr lang="de-DE" altLang="de-DE"/>
              <a:t>Dritte Ebene</a:t>
            </a:r>
            <a:endParaRPr lang="de-DE" altLang="de-DE"/>
          </a:p>
          <a:p>
            <a:pPr lvl="3"/>
            <a:r>
              <a:rPr lang="de-DE" altLang="de-DE"/>
              <a:t>Vierte Ebene</a:t>
            </a:r>
            <a:endParaRPr lang="de-DE" altLang="de-DE"/>
          </a:p>
          <a:p>
            <a:pPr lvl="4"/>
            <a:r>
              <a:rPr lang="de-DE" altLang="de-DE"/>
              <a:t>Fünfte Ebene</a:t>
            </a:r>
            <a:endParaRPr lang="de-DE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>
              <a:defRPr/>
            </a:pPr>
            <a:r>
              <a:rPr lang="de-DE" altLang="de-DE" smtClean="0"/>
              <a:t>Volker Friese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>
              <a:defRPr/>
            </a:pPr>
            <a:fld id="{2FB3FEC0-CFF9-DD4F-A2E2-FF8EA02EECBC}" type="slidenum">
              <a:rPr lang="de-DE" altLang="de-DE"/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charset="-128"/>
          <a:cs typeface="MS PGothic" panose="020B060007020508020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charset="-128"/>
          <a:cs typeface="MS PGothic" panose="020B060007020508020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charset="-128"/>
          <a:cs typeface="MS PGothic" panose="020B060007020508020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42.jpeg"/><Relationship Id="rId12" Type="http://schemas.openxmlformats.org/officeDocument/2006/relationships/image" Target="../media/image41.jpeg"/><Relationship Id="rId11" Type="http://schemas.openxmlformats.org/officeDocument/2006/relationships/image" Target="../media/image40.jpeg"/><Relationship Id="rId10" Type="http://schemas.openxmlformats.org/officeDocument/2006/relationships/image" Target="../media/image39.jpeg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ctrTitle"/>
          </p:nvPr>
        </p:nvSpPr>
        <p:spPr>
          <a:xfrm>
            <a:off x="931863" y="1547813"/>
            <a:ext cx="7772400" cy="4473575"/>
          </a:xfrm>
        </p:spPr>
        <p:txBody>
          <a:bodyPr/>
          <a:lstStyle/>
          <a:p>
            <a:pPr eaLnBrk="1" hangingPunct="1"/>
            <a:r>
              <a:rPr lang="en-GB" altLang="de-DE" sz="3600" dirty="0" smtClean="0">
                <a:solidFill>
                  <a:schemeClr val="tx2"/>
                </a:solidFill>
              </a:rPr>
              <a:t>CBM </a:t>
            </a:r>
            <a:r>
              <a:rPr lang="en-GB" altLang="de-DE" sz="3600" dirty="0">
                <a:solidFill>
                  <a:schemeClr val="tx2"/>
                </a:solidFill>
              </a:rPr>
              <a:t>Computing</a:t>
            </a:r>
            <a:br>
              <a:rPr lang="en-GB" altLang="de-DE" sz="3600" dirty="0">
                <a:solidFill>
                  <a:schemeClr val="tx2"/>
                </a:solidFill>
              </a:rPr>
            </a:br>
            <a:r>
              <a:rPr lang="en-GB" altLang="de-DE" sz="2400" dirty="0" smtClean="0">
                <a:solidFill>
                  <a:schemeClr val="tx2"/>
                </a:solidFill>
              </a:rPr>
              <a:t>Overview and Status</a:t>
            </a:r>
            <a:br>
              <a:rPr lang="en-GB" altLang="de-DE" sz="2400" dirty="0">
                <a:solidFill>
                  <a:schemeClr val="tx2"/>
                </a:solidFill>
              </a:rPr>
            </a:br>
            <a:br>
              <a:rPr lang="en-GB" altLang="de-DE" sz="2800" dirty="0">
                <a:solidFill>
                  <a:schemeClr val="tx2"/>
                </a:solidFill>
              </a:rPr>
            </a:br>
            <a:br>
              <a:rPr lang="en-GB" altLang="de-DE" sz="2800" dirty="0">
                <a:solidFill>
                  <a:schemeClr val="tx2"/>
                </a:solidFill>
              </a:rPr>
            </a:br>
            <a:br>
              <a:rPr lang="en-GB" altLang="de-DE" sz="2800" dirty="0">
                <a:solidFill>
                  <a:schemeClr val="tx2"/>
                </a:solidFill>
              </a:rPr>
            </a:br>
            <a:br>
              <a:rPr lang="en-GB" altLang="de-DE" sz="2800" dirty="0">
                <a:solidFill>
                  <a:schemeClr val="tx2"/>
                </a:solidFill>
              </a:rPr>
            </a:br>
            <a:r>
              <a:rPr lang="en-GB" altLang="de-DE" sz="2000" dirty="0">
                <a:solidFill>
                  <a:schemeClr val="tx2"/>
                </a:solidFill>
              </a:rPr>
              <a:t>V. </a:t>
            </a:r>
            <a:r>
              <a:rPr lang="en-GB" altLang="de-DE" sz="2000" dirty="0" err="1">
                <a:solidFill>
                  <a:schemeClr val="tx2"/>
                </a:solidFill>
              </a:rPr>
              <a:t>Friese</a:t>
            </a:r>
            <a:r>
              <a:rPr lang="en-GB" altLang="de-DE" sz="2000" dirty="0">
                <a:solidFill>
                  <a:schemeClr val="tx2"/>
                </a:solidFill>
              </a:rPr>
              <a:t>, GSI Darmstadt </a:t>
            </a:r>
            <a:br>
              <a:rPr lang="en-GB" altLang="de-DE" sz="2000" dirty="0" smtClean="0">
                <a:solidFill>
                  <a:schemeClr val="tx2"/>
                </a:solidFill>
              </a:rPr>
            </a:br>
            <a:br>
              <a:rPr lang="en-GB" altLang="de-DE" sz="2000" dirty="0">
                <a:solidFill>
                  <a:schemeClr val="tx2"/>
                </a:solidFill>
              </a:rPr>
            </a:br>
            <a:r>
              <a:rPr lang="en-GB" altLang="de-DE" sz="1600" dirty="0" smtClean="0">
                <a:solidFill>
                  <a:schemeClr val="tx2"/>
                </a:solidFill>
              </a:rPr>
              <a:t>CBM-China </a:t>
            </a:r>
            <a:r>
              <a:rPr lang="en-GB" altLang="de-DE" sz="1600" dirty="0" smtClean="0">
                <a:solidFill>
                  <a:schemeClr val="tx2"/>
                </a:solidFill>
              </a:rPr>
              <a:t>Workshop, </a:t>
            </a:r>
            <a:r>
              <a:rPr lang="en-GB" altLang="de-DE" sz="1600" dirty="0" smtClean="0">
                <a:solidFill>
                  <a:schemeClr val="tx2"/>
                </a:solidFill>
              </a:rPr>
              <a:t>Yichang, 14 April 2019</a:t>
            </a:r>
            <a:br>
              <a:rPr lang="en-GB" altLang="de-DE" sz="2000" dirty="0">
                <a:solidFill>
                  <a:schemeClr val="tx2"/>
                </a:solidFill>
              </a:rPr>
            </a:br>
            <a:endParaRPr lang="en-GB" altLang="de-DE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Data Processing Framework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200" y="1271589"/>
            <a:ext cx="8229600" cy="185162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Shortcoming of the current framework: linear task queue, no concurrency features -&gt; not well suited for online data processing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Moving to message-queue-based system (</a:t>
            </a:r>
            <a:r>
              <a:rPr lang="en-GB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FairMQ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); intra-node and inter-node data transport possible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First deployment (proof-of-principle): online monitoring for </a:t>
            </a:r>
            <a:r>
              <a:rPr lang="en-GB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mCBM</a:t>
            </a:r>
            <a:endParaRPr lang="en-GB" altLang="de-DE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24579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4582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B1867592-CABD-6A40-8803-CAF318F4A5B0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07" y="3123210"/>
            <a:ext cx="4655127" cy="2453135"/>
          </a:xfrm>
          <a:prstGeom prst="rect">
            <a:avLst/>
          </a:prstGeom>
        </p:spPr>
      </p:pic>
      <p:sp>
        <p:nvSpPr>
          <p:cNvPr id="10" name="Inhaltsplatzhalter 2"/>
          <p:cNvSpPr txBox="1"/>
          <p:nvPr/>
        </p:nvSpPr>
        <p:spPr bwMode="auto">
          <a:xfrm>
            <a:off x="457199" y="5821799"/>
            <a:ext cx="8229600" cy="5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Progress is moderate</a:t>
            </a:r>
            <a:r>
              <a:rPr lang="en-GB" altLang="de-DE" sz="2000" smtClean="0">
                <a:solidFill>
                  <a:schemeClr val="accent1">
                    <a:lumMod val="75000"/>
                  </a:schemeClr>
                </a:solidFill>
              </a:rPr>
              <a:t>; project suffers 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from </a:t>
            </a:r>
            <a:r>
              <a:rPr lang="en-GB" altLang="de-DE" sz="2000" smtClean="0">
                <a:solidFill>
                  <a:schemeClr val="accent1">
                    <a:lumMod val="75000"/>
                  </a:schemeClr>
                </a:solidFill>
              </a:rPr>
              <a:t>serious understaffing</a:t>
            </a:r>
            <a:endParaRPr lang="en-GB" altLang="de-DE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Simulation Software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200" y="1271588"/>
            <a:ext cx="8229600" cy="4854575"/>
          </a:xfrm>
        </p:spPr>
        <p:txBody>
          <a:bodyPr/>
          <a:lstStyle/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Detector geometry model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according to current technical planning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comprising all relevant contributors to the material </a:t>
            </a: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budget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format: </a:t>
            </a:r>
            <a:r>
              <a:rPr lang="en-GB" altLang="de-DE" sz="1800" dirty="0" err="1" smtClean="0">
                <a:solidFill>
                  <a:schemeClr val="accent1">
                    <a:lumMod val="75000"/>
                  </a:schemeClr>
                </a:solidFill>
              </a:rPr>
              <a:t>TGeo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subject to continuous adjustments / improvements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26627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6397625" y="274638"/>
            <a:ext cx="2444750" cy="6905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SIM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PL: V. </a:t>
            </a:r>
            <a:r>
              <a:rPr lang="en-GB" sz="1600" dirty="0" err="1">
                <a:solidFill>
                  <a:schemeClr val="tx1"/>
                </a:solidFill>
              </a:rPr>
              <a:t>Friese</a:t>
            </a:r>
            <a:r>
              <a:rPr lang="en-GB" sz="1600" dirty="0">
                <a:solidFill>
                  <a:schemeClr val="tx1"/>
                </a:solidFill>
              </a:rPr>
              <a:t>, GSI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6630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BF1BCE18-3198-0C4B-9972-C14F6B3A865C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11523" r="31219" b="5587"/>
          <a:stretch>
            <a:fillRect/>
          </a:stretch>
        </p:blipFill>
        <p:spPr bwMode="auto">
          <a:xfrm>
            <a:off x="933193" y="3232190"/>
            <a:ext cx="1622457" cy="152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69" y="2956104"/>
            <a:ext cx="1564586" cy="136933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917" y="4574835"/>
            <a:ext cx="1210354" cy="162007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5" t="13040" r="2207" b="14909"/>
          <a:stretch>
            <a:fillRect/>
          </a:stretch>
        </p:blipFill>
        <p:spPr>
          <a:xfrm>
            <a:off x="1108694" y="4895611"/>
            <a:ext cx="1554284" cy="1460739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294" y="3395144"/>
            <a:ext cx="3310906" cy="2550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smtClean="0">
                <a:solidFill>
                  <a:schemeClr val="accent1">
                    <a:lumMod val="75000"/>
                  </a:schemeClr>
                </a:solidFill>
              </a:rPr>
              <a:t>Events and Time Slices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Volker Friese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0E6B7-04AF-2F42-B114-49B18FA2C6C1}" type="slidenum">
              <a:rPr lang="de-DE" altLang="de-DE" smtClean="0"/>
            </a:fld>
            <a:endParaRPr lang="de-DE" altLang="de-DE"/>
          </a:p>
        </p:txBody>
      </p:sp>
      <p:sp>
        <p:nvSpPr>
          <p:cNvPr id="7" name="Abgerundetes Rechteck 6"/>
          <p:cNvSpPr/>
          <p:nvPr/>
        </p:nvSpPr>
        <p:spPr>
          <a:xfrm>
            <a:off x="2057397" y="2066203"/>
            <a:ext cx="1133061" cy="1510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Collision</a:t>
            </a:r>
            <a:endParaRPr lang="en-GB" dirty="0"/>
          </a:p>
        </p:txBody>
      </p:sp>
      <p:sp>
        <p:nvSpPr>
          <p:cNvPr id="8" name="Abgerundetes Rechteck 7"/>
          <p:cNvSpPr/>
          <p:nvPr/>
        </p:nvSpPr>
        <p:spPr>
          <a:xfrm>
            <a:off x="7441096" y="1736034"/>
            <a:ext cx="1133061" cy="39624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Time</a:t>
            </a:r>
            <a:endParaRPr lang="de-DE" dirty="0" smtClean="0"/>
          </a:p>
          <a:p>
            <a:pPr algn="ctr"/>
            <a:r>
              <a:rPr lang="de-DE" dirty="0" smtClean="0"/>
              <a:t>Slice</a:t>
            </a:r>
            <a:endParaRPr lang="de-DE" dirty="0"/>
          </a:p>
        </p:txBody>
      </p:sp>
      <p:sp>
        <p:nvSpPr>
          <p:cNvPr id="9" name="Pfeil nach rechts 8"/>
          <p:cNvSpPr/>
          <p:nvPr/>
        </p:nvSpPr>
        <p:spPr>
          <a:xfrm>
            <a:off x="3220278" y="2118076"/>
            <a:ext cx="4220818" cy="49033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Detector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Pfeil nach links 11"/>
          <p:cNvSpPr/>
          <p:nvPr/>
        </p:nvSpPr>
        <p:spPr>
          <a:xfrm>
            <a:off x="3220276" y="4379431"/>
            <a:ext cx="4220819" cy="51683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Reconstruction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2057397" y="4005456"/>
            <a:ext cx="1133061" cy="1510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Event</a:t>
            </a:r>
            <a:endParaRPr lang="de-DE" dirty="0"/>
          </a:p>
        </p:txBody>
      </p:sp>
      <p:sp>
        <p:nvSpPr>
          <p:cNvPr id="14" name="Pfeil nach rechts 13"/>
          <p:cNvSpPr/>
          <p:nvPr/>
        </p:nvSpPr>
        <p:spPr>
          <a:xfrm>
            <a:off x="3220277" y="2821578"/>
            <a:ext cx="4220817" cy="49033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Simulation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Pfeil nach rechts 14"/>
          <p:cNvSpPr/>
          <p:nvPr/>
        </p:nvSpPr>
        <p:spPr>
          <a:xfrm>
            <a:off x="457200" y="2118076"/>
            <a:ext cx="1600197" cy="49033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>
                <a:solidFill>
                  <a:schemeClr val="tx1"/>
                </a:solidFill>
              </a:rPr>
              <a:t>Experiment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Pfeil nach rechts 15"/>
          <p:cNvSpPr/>
          <p:nvPr/>
        </p:nvSpPr>
        <p:spPr>
          <a:xfrm>
            <a:off x="457200" y="2821577"/>
            <a:ext cx="1570377" cy="49033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Event Generator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7" name="Pfeil nach links 16"/>
          <p:cNvSpPr/>
          <p:nvPr/>
        </p:nvSpPr>
        <p:spPr>
          <a:xfrm>
            <a:off x="457200" y="4379431"/>
            <a:ext cx="1547187" cy="51683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>
                <a:solidFill>
                  <a:schemeClr val="tx1"/>
                </a:solidFill>
              </a:rPr>
              <a:t>Analysis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Simulation Software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200" y="1271588"/>
            <a:ext cx="8229600" cy="4854575"/>
          </a:xfrm>
        </p:spPr>
        <p:txBody>
          <a:bodyPr/>
          <a:lstStyle/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Detector response model: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analogue response in sensitive detector elements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digital response (R/O ASIC): free-streaming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defRPr/>
            </a:pPr>
            <a:r>
              <a:rPr lang="en-GB" altLang="de-DE" sz="1400" dirty="0" smtClean="0">
                <a:solidFill>
                  <a:schemeClr val="accent1">
                    <a:lumMod val="75000"/>
                  </a:schemeClr>
                </a:solidFill>
              </a:rPr>
              <a:t>model timing response</a:t>
            </a:r>
            <a:endParaRPr lang="en-GB" altLang="de-DE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defRPr/>
            </a:pPr>
            <a:r>
              <a:rPr lang="en-GB" altLang="de-DE" sz="1400" dirty="0" smtClean="0">
                <a:solidFill>
                  <a:schemeClr val="accent1">
                    <a:lumMod val="75000"/>
                  </a:schemeClr>
                </a:solidFill>
              </a:rPr>
              <a:t>interference between different events</a:t>
            </a:r>
            <a:endParaRPr lang="en-GB" altLang="de-DE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thermal noise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DAQ emulation (time-slice building)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Goes far beyond conventional event-by-event simulation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framework extensions implemented; full data stream can be simulated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defRPr/>
            </a:pPr>
            <a:r>
              <a:rPr lang="en-GB" altLang="de-DE" sz="1400" dirty="0" smtClean="0">
                <a:solidFill>
                  <a:schemeClr val="accent1">
                    <a:lumMod val="75000"/>
                  </a:schemeClr>
                </a:solidFill>
              </a:rPr>
              <a:t>not yet in real (compressed) raw data format, but logically equivalent</a:t>
            </a:r>
            <a:endParaRPr lang="en-GB" altLang="de-DE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defRPr/>
            </a:pPr>
            <a:r>
              <a:rPr lang="en-GB" altLang="de-DE" sz="1400" dirty="0" smtClean="0">
                <a:solidFill>
                  <a:schemeClr val="accent1">
                    <a:lumMod val="75000"/>
                  </a:schemeClr>
                </a:solidFill>
              </a:rPr>
              <a:t>combining different sources at different rates (events, beam)</a:t>
            </a:r>
            <a:endParaRPr lang="en-GB" altLang="de-DE" sz="1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627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6630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BF1BCE18-3198-0C4B-9972-C14F6B3A865C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997040" y="894568"/>
            <a:ext cx="2909454" cy="22316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Example: STS</a:t>
            </a:r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energy loss fluctuations (Urban model)</a:t>
            </a:r>
            <a:endParaRPr lang="en-GB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drift to readout surface in bias field</a:t>
            </a:r>
            <a:endParaRPr lang="en-GB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Lorentz shift</a:t>
            </a:r>
            <a:endParaRPr lang="en-GB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Thermal diffusion</a:t>
            </a:r>
            <a:endParaRPr lang="en-GB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Collection on read-out strips</a:t>
            </a:r>
            <a:endParaRPr lang="en-GB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Cross-talk</a:t>
            </a:r>
            <a:endParaRPr lang="en-GB" sz="1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52" y="4845534"/>
            <a:ext cx="2600275" cy="17702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466603" y="5664498"/>
            <a:ext cx="400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Simulated STS data (w/o thermal shielding), </a:t>
            </a:r>
            <a:br>
              <a:rPr lang="en-GB" sz="1200" dirty="0" smtClean="0"/>
            </a:br>
            <a:r>
              <a:rPr lang="en-GB" sz="1200" dirty="0" err="1" smtClean="0"/>
              <a:t>Au+Au</a:t>
            </a:r>
            <a:r>
              <a:rPr lang="en-GB" sz="1200" dirty="0" smtClean="0"/>
              <a:t> @ 10A </a:t>
            </a:r>
            <a:r>
              <a:rPr lang="en-GB" sz="1200" dirty="0" err="1" smtClean="0"/>
              <a:t>GeV</a:t>
            </a:r>
            <a:r>
              <a:rPr lang="en-GB" sz="1200" dirty="0" smtClean="0"/>
              <a:t>, beam rate 10</a:t>
            </a:r>
            <a:r>
              <a:rPr lang="en-GB" sz="1200" baseline="30000" dirty="0" smtClean="0"/>
              <a:t>9</a:t>
            </a:r>
            <a:r>
              <a:rPr lang="en-GB" sz="1200" dirty="0" smtClean="0"/>
              <a:t>/s, event rate 10</a:t>
            </a:r>
            <a:r>
              <a:rPr lang="en-GB" sz="1200" baseline="30000" dirty="0" smtClean="0"/>
              <a:t>7</a:t>
            </a:r>
            <a:r>
              <a:rPr lang="en-GB" sz="1200" dirty="0" smtClean="0"/>
              <a:t>/s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Data Analysis Algorithms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200" y="1271588"/>
            <a:ext cx="8229600" cy="4854575"/>
          </a:xfrm>
        </p:spPr>
        <p:txBody>
          <a:bodyPr/>
          <a:lstStyle/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Mission: Provide algorithms for reconstruction and analysis of experiment data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both for online data selection and for offline analysis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Reconstruction in CBM does not start from events (hardware triggers), but from a continuous data stream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time information is essential (“4D reconstruction”)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events have to be established by reconstruction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events can overlap in time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For application in real-time, all algorithms have to be very fast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online algorithms have to be precise enough to make a physics decision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2560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6553200" y="274638"/>
            <a:ext cx="2336800" cy="6715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ALG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PL: M. </a:t>
            </a:r>
            <a:r>
              <a:rPr lang="en-GB" sz="1600" dirty="0" err="1">
                <a:solidFill>
                  <a:schemeClr val="tx1"/>
                </a:solidFill>
              </a:rPr>
              <a:t>Zyzak</a:t>
            </a:r>
            <a:r>
              <a:rPr lang="en-GB" sz="1600" dirty="0">
                <a:solidFill>
                  <a:schemeClr val="tx1"/>
                </a:solidFill>
              </a:rPr>
              <a:t>, GSI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5606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7D03D1B5-B6E7-844F-904A-C5310EAE22F2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Data Analysis Algorithms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200" y="1271588"/>
            <a:ext cx="8229600" cy="4854575"/>
          </a:xfrm>
        </p:spPr>
        <p:txBody>
          <a:bodyPr/>
          <a:lstStyle/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Algorithms for event reconstruction are being developed since many years, with emphasis on fast algorithms suitable for online usage.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Developments started with the event-by-event case (proof of principle). Full reconstruction of simulated events is available.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Migration to reconstruction of free-streaming data done for the most compute-intensive tasks (track finding); in progress for </a:t>
            </a: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others.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Software </a:t>
            </a: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for online event selection (KFParticle, KFParticleFinder) developed; is already in use by other experiments (STAR, ALICE)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2560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5606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7D03D1B5-B6E7-844F-904A-C5310EAE22F2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Event reconstruction in STS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199" y="4491913"/>
            <a:ext cx="8229600" cy="1864437"/>
          </a:xfrm>
        </p:spPr>
        <p:txBody>
          <a:bodyPr/>
          <a:lstStyle/>
          <a:p>
            <a:pPr>
              <a:defRPr/>
            </a:pPr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</a:rPr>
              <a:t>Cellular Automaton-based </a:t>
            </a:r>
            <a:r>
              <a:rPr lang="en-GB" altLang="de-DE" sz="1600" smtClean="0">
                <a:solidFill>
                  <a:schemeClr val="accent1">
                    <a:lumMod val="75000"/>
                  </a:schemeClr>
                </a:solidFill>
              </a:rPr>
              <a:t>track finder</a:t>
            </a:r>
            <a:endParaRPr lang="en-GB" altLang="de-DE" sz="160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</a:rPr>
              <a:t>Good track reconstruction efficiency; rate effects become visible around 1 MHz, but still tolerable at 10 </a:t>
            </a:r>
            <a:r>
              <a:rPr lang="en-GB" altLang="de-DE" sz="1600" dirty="0" err="1" smtClean="0">
                <a:solidFill>
                  <a:schemeClr val="accent1">
                    <a:lumMod val="75000"/>
                  </a:schemeClr>
                </a:solidFill>
              </a:rPr>
              <a:t>MHz.</a:t>
            </a:r>
            <a:endParaRPr lang="en-GB" altLang="de-DE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</a:rPr>
              <a:t>Events can be defined based on reconstructed tracks (track time resolution about 1 - 2 ns)</a:t>
            </a:r>
            <a:endParaRPr lang="en-GB" altLang="de-DE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</a:rPr>
              <a:t>80% of all events are resolved at 10 MHz (99% at 1 MHz)</a:t>
            </a:r>
            <a:endParaRPr lang="en-GB" altLang="de-DE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</a:rPr>
              <a:t>Reconstruction time about 9 </a:t>
            </a:r>
            <a:r>
              <a:rPr lang="en-GB" altLang="de-DE" sz="1600" dirty="0" err="1" smtClean="0">
                <a:solidFill>
                  <a:schemeClr val="accent1">
                    <a:lumMod val="75000"/>
                  </a:schemeClr>
                </a:solidFill>
              </a:rPr>
              <a:t>ms</a:t>
            </a:r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</a:rPr>
              <a:t> per event</a:t>
            </a:r>
            <a:endParaRPr lang="en-GB" altLang="de-DE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2560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5606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7D03D1B5-B6E7-844F-904A-C5310EAE22F2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6" y="1586880"/>
            <a:ext cx="4491260" cy="2604035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48" y="1586880"/>
            <a:ext cx="3728852" cy="2757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Global reconstruction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199" y="1313912"/>
            <a:ext cx="8229600" cy="1115351"/>
          </a:xfrm>
        </p:spPr>
        <p:txBody>
          <a:bodyPr/>
          <a:lstStyle/>
          <a:p>
            <a:pPr>
              <a:defRPr/>
            </a:pPr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</a:rPr>
              <a:t>Current implementation: track following (hit pick-up) from STS to downstream detectors</a:t>
            </a:r>
            <a:endParaRPr lang="en-GB" altLang="de-DE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</a:rPr>
              <a:t>Not very fast algorithm</a:t>
            </a:r>
            <a:endParaRPr lang="en-GB" altLang="de-DE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</a:rPr>
              <a:t>Current development: extend the CA track finding approach to downstream detectors (work in progress)</a:t>
            </a:r>
            <a:endParaRPr lang="en-GB" altLang="de-DE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2560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5606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7D03D1B5-B6E7-844F-904A-C5310EAE22F2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5" y="2740486"/>
            <a:ext cx="2647693" cy="3304639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693" y="2517623"/>
            <a:ext cx="3447307" cy="3750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Data Analysis </a:t>
            </a: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Algorithms: Open Issues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200" y="1271588"/>
            <a:ext cx="8229600" cy="4854575"/>
          </a:xfrm>
        </p:spPr>
        <p:txBody>
          <a:bodyPr/>
          <a:lstStyle/>
          <a:p>
            <a:pPr lvl="2">
              <a:defRPr/>
            </a:pPr>
            <a:endParaRPr lang="en-GB" altLang="de-DE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Fast global tracking through all detector systems (in progress)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Event pile-up (not resolved by tracking)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can potentially harm highly selective software triggers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Solutions: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defRPr/>
            </a:pPr>
            <a:r>
              <a:rPr lang="en-GB" altLang="de-DE" sz="1400" dirty="0" smtClean="0">
                <a:solidFill>
                  <a:schemeClr val="accent1">
                    <a:lumMod val="75000"/>
                  </a:schemeClr>
                </a:solidFill>
              </a:rPr>
              <a:t>detect by time-structure and eliminate</a:t>
            </a:r>
            <a:endParaRPr lang="en-GB" altLang="de-DE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defRPr/>
            </a:pPr>
            <a:r>
              <a:rPr lang="en-GB" altLang="de-DE" sz="1400" dirty="0" smtClean="0">
                <a:solidFill>
                  <a:schemeClr val="accent1">
                    <a:lumMod val="75000"/>
                  </a:schemeClr>
                </a:solidFill>
              </a:rPr>
              <a:t>resolve event vertices in transverse plane</a:t>
            </a:r>
            <a:endParaRPr lang="en-GB" altLang="de-DE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defRPr/>
            </a:pPr>
            <a:r>
              <a:rPr lang="en-GB" altLang="de-DE" sz="1400" dirty="0" smtClean="0">
                <a:solidFill>
                  <a:schemeClr val="accent1">
                    <a:lumMod val="75000"/>
                  </a:schemeClr>
                </a:solidFill>
              </a:rPr>
              <a:t>resolve event vertices longitudinally (segmented target</a:t>
            </a:r>
            <a:endParaRPr lang="en-GB" altLang="de-DE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Optimize local reconstruction (cluster finder, hit finder, RICH ring finder)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en-GB" altLang="de-DE" sz="2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Goal: Apply online reconstruction (demonstrator) for </a:t>
            </a:r>
            <a:r>
              <a:rPr lang="en-GB" altLang="de-DE" sz="2200" dirty="0" err="1" smtClean="0">
                <a:solidFill>
                  <a:schemeClr val="accent1">
                    <a:lumMod val="75000"/>
                  </a:schemeClr>
                </a:solidFill>
              </a:rPr>
              <a:t>mCBM</a:t>
            </a:r>
            <a:r>
              <a:rPr lang="en-GB" altLang="de-DE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run 2020.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2560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5606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7D03D1B5-B6E7-844F-904A-C5310EAE22F2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Online Data Management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99260"/>
          </a:xfrm>
        </p:spPr>
        <p:txBody>
          <a:bodyPr/>
          <a:lstStyle/>
          <a:p>
            <a:pPr>
              <a:defRPr/>
            </a:pP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Mission</a:t>
            </a: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receive data from the DAQ into the FLES </a:t>
            </a: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entry</a:t>
            </a: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nodes; build time slices; distribute time slices to the FLES </a:t>
            </a: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processing nodes</a:t>
            </a:r>
            <a:endParaRPr lang="en-GB" altLang="de-DE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2355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3558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98640A8E-3FAB-2A44-BDDF-D52368A01C75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3099461"/>
            <a:ext cx="7552706" cy="2391295"/>
          </a:xfrm>
          <a:prstGeom prst="rect">
            <a:avLst/>
          </a:prstGeom>
        </p:spPr>
      </p:pic>
      <p:sp>
        <p:nvSpPr>
          <p:cNvPr id="9" name="Abgerundetes Rechteck 8"/>
          <p:cNvSpPr/>
          <p:nvPr/>
        </p:nvSpPr>
        <p:spPr>
          <a:xfrm>
            <a:off x="6772275" y="396875"/>
            <a:ext cx="2208213" cy="7254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ODM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PL: J. de </a:t>
            </a:r>
            <a:r>
              <a:rPr lang="en-GB" sz="1600" dirty="0" err="1">
                <a:solidFill>
                  <a:schemeClr val="tx1"/>
                </a:solidFill>
              </a:rPr>
              <a:t>Cuveland</a:t>
            </a:r>
            <a:r>
              <a:rPr lang="en-GB" sz="1600" dirty="0">
                <a:solidFill>
                  <a:schemeClr val="tx1"/>
                </a:solidFill>
              </a:rPr>
              <a:t>, FIAS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de-DE" dirty="0" smtClean="0">
                <a:solidFill>
                  <a:schemeClr val="accent1">
                    <a:lumMod val="75000"/>
                  </a:schemeClr>
                </a:solidFill>
              </a:rPr>
              <a:t>Computing in CBM</a:t>
            </a:r>
            <a:endParaRPr lang="en-GB" alt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80604020202020204" pitchFamily="34" charset="0"/>
              <a:buNone/>
              <a:defRPr/>
            </a:pP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CBM Computing has to provide the software and related tools required to</a:t>
            </a:r>
            <a:b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GB" altLang="de-DE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400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perate the experiment</a:t>
            </a:r>
            <a:endParaRPr lang="en-GB" altLang="de-DE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2000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onfiguration, control, DAQ, online data processing, data storage</a:t>
            </a:r>
            <a:b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analyse data</a:t>
            </a:r>
            <a:endParaRPr lang="en-GB" altLang="de-DE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reconstruction, PID, data access</a:t>
            </a:r>
            <a:b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400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imulate the detector setup</a:t>
            </a:r>
            <a:endParaRPr lang="en-GB" altLang="de-DE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2000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etectors, electronics, data acquisition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411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 dirty="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17413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6AA202F2-E793-7642-B719-CC2E1A2BBC8D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sp>
        <p:nvSpPr>
          <p:cNvPr id="3" name="Wolkenförmige Legende 2"/>
          <p:cNvSpPr/>
          <p:nvPr/>
        </p:nvSpPr>
        <p:spPr>
          <a:xfrm>
            <a:off x="5527963" y="4029395"/>
            <a:ext cx="3277590" cy="2096768"/>
          </a:xfrm>
          <a:prstGeom prst="cloudCallout">
            <a:avLst>
              <a:gd name="adj1" fmla="val -63122"/>
              <a:gd name="adj2" fmla="val -541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ysClr val="windowText" lastClr="000000"/>
                </a:solidFill>
              </a:rPr>
              <a:t>That‘s generic. So, what‘s particular for CBM?</a:t>
            </a:r>
            <a:endParaRPr lang="en-GB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Online Data </a:t>
            </a: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Management: Status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200" y="1417639"/>
            <a:ext cx="8449294" cy="1850564"/>
          </a:xfrm>
        </p:spPr>
        <p:txBody>
          <a:bodyPr/>
          <a:lstStyle/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Global system and software architecture designed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Data model developed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Demonstrator data chain established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Critical network performance optimised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Successful data taking with </a:t>
            </a:r>
            <a:r>
              <a:rPr lang="en-GB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mCBM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 March 2019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2355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3558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98640A8E-3FAB-2A44-BDDF-D52368A01C75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23" y="3351329"/>
            <a:ext cx="4251366" cy="3005021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6115792" y="3823854"/>
            <a:ext cx="2683824" cy="180504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</a:rPr>
              <a:t>mFLES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with 2 entry nodes and 7 processing nodes</a:t>
            </a:r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Full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</a:rPr>
              <a:t>flesnet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chain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Online Data </a:t>
            </a: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Management: Status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200" y="1417639"/>
            <a:ext cx="8449294" cy="850548"/>
          </a:xfrm>
        </p:spPr>
        <p:txBody>
          <a:bodyPr/>
          <a:lstStyle/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Throughput measurements with </a:t>
            </a:r>
            <a:r>
              <a:rPr lang="en-GB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InfiniBand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 HDR (alpha firmware)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Link bandwidth of about 200 Mbit/s achieved</a:t>
            </a:r>
            <a:endParaRPr lang="en-GB" altLang="de-DE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2355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3558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98640A8E-3FAB-2A44-BDDF-D52368A01C75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01" y="2268187"/>
            <a:ext cx="4568028" cy="2933205"/>
          </a:xfrm>
          <a:prstGeom prst="rect">
            <a:avLst/>
          </a:prstGeom>
        </p:spPr>
      </p:pic>
      <p:sp>
        <p:nvSpPr>
          <p:cNvPr id="10" name="Inhaltsplatzhalter 2"/>
          <p:cNvSpPr txBox="1"/>
          <p:nvPr/>
        </p:nvSpPr>
        <p:spPr bwMode="auto">
          <a:xfrm>
            <a:off x="457200" y="5023786"/>
            <a:ext cx="8449294" cy="133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Open issues: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</a:rPr>
              <a:t>Monitoring (processes, data rates, buffers)</a:t>
            </a:r>
            <a:endParaRPr lang="en-GB" altLang="de-DE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</a:rPr>
              <a:t>Automation (start-up)</a:t>
            </a:r>
            <a:endParaRPr lang="en-GB" altLang="de-DE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600" dirty="0" smtClean="0">
                <a:solidFill>
                  <a:schemeClr val="accent1">
                    <a:lumMod val="75000"/>
                  </a:schemeClr>
                </a:solidFill>
              </a:rPr>
              <a:t>Interfaces to DPF (online analysis), ECS (controls, monitoring)</a:t>
            </a:r>
            <a:endParaRPr lang="en-GB" altLang="de-DE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Experiment and Detector Controls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199" y="2050771"/>
            <a:ext cx="8229600" cy="4207525"/>
          </a:xfrm>
        </p:spPr>
        <p:txBody>
          <a:bodyPr/>
          <a:lstStyle/>
          <a:p>
            <a:pPr>
              <a:defRPr/>
            </a:pP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Mission: Configure and monitor the different detector systems and the data acquisition</a:t>
            </a:r>
            <a:endParaRPr lang="en-GB" altLang="de-DE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Developments started with </a:t>
            </a:r>
            <a:r>
              <a:rPr lang="en-GB" altLang="de-DE" sz="2400" dirty="0" err="1" smtClean="0">
                <a:solidFill>
                  <a:schemeClr val="accent1">
                    <a:lumMod val="75000"/>
                  </a:schemeClr>
                </a:solidFill>
              </a:rPr>
              <a:t>mCBM</a:t>
            </a:r>
            <a:endParaRPr lang="en-GB" altLang="de-DE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Configuration:</a:t>
            </a:r>
            <a:endParaRPr lang="en-GB" altLang="de-DE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Custom, stand-alone solutions for each detector system (</a:t>
            </a:r>
            <a:r>
              <a:rPr lang="en-GB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IPBus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, Python, C++, ...)</a:t>
            </a:r>
            <a:endParaRPr lang="en-GB" alt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Was ok for first run of </a:t>
            </a:r>
            <a:r>
              <a:rPr lang="en-GB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mCBM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, but hardly scalable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400" dirty="0" smtClean="0">
                <a:solidFill>
                  <a:schemeClr val="accent1">
                    <a:lumMod val="75000"/>
                  </a:schemeClr>
                </a:solidFill>
              </a:rPr>
              <a:t>Monitoring:</a:t>
            </a:r>
            <a:endParaRPr lang="en-GB" altLang="de-DE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custom implementations (mostly EPICS)</a:t>
            </a:r>
            <a:endParaRPr lang="en-GB" alt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in most cases no trending or archiving</a:t>
            </a:r>
            <a:endParaRPr lang="en-GB" alt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22531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6875813" y="1134906"/>
            <a:ext cx="2166525" cy="6842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EDC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PL: P.-A. </a:t>
            </a:r>
            <a:r>
              <a:rPr lang="en-GB" sz="1600" dirty="0" err="1">
                <a:solidFill>
                  <a:schemeClr val="tx1"/>
                </a:solidFill>
              </a:rPr>
              <a:t>Loizeau</a:t>
            </a:r>
            <a:r>
              <a:rPr lang="en-GB" sz="1600" dirty="0">
                <a:solidFill>
                  <a:schemeClr val="tx1"/>
                </a:solidFill>
              </a:rPr>
              <a:t>, GSI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2534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C0D348D6-A1CD-5941-9031-1B30ACA83047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ECS Prototype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531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2534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C0D348D6-A1CD-5941-9031-1B30ACA83047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9" y="1417638"/>
            <a:ext cx="4433455" cy="223324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06848"/>
            <a:ext cx="4295734" cy="2393538"/>
          </a:xfrm>
          <a:prstGeom prst="rect">
            <a:avLst/>
          </a:prstGeom>
        </p:spPr>
      </p:pic>
      <p:sp>
        <p:nvSpPr>
          <p:cNvPr id="11" name="Inhaltsplatzhalter 2"/>
          <p:cNvSpPr txBox="1"/>
          <p:nvPr/>
        </p:nvSpPr>
        <p:spPr bwMode="auto">
          <a:xfrm>
            <a:off x="4950032" y="1737007"/>
            <a:ext cx="4075215" cy="36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Working prototype 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Implemented in Python as state machine 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Deployed on </a:t>
            </a:r>
            <a:r>
              <a:rPr lang="en-GB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mCBM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 cluster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Subsystems are controlled via bash scripts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nly FLES connected in March 2019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Integration of detector systems for next </a:t>
            </a:r>
            <a:r>
              <a:rPr lang="en-GB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mCBM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 run campaign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3600" dirty="0" smtClean="0">
                <a:solidFill>
                  <a:schemeClr val="accent1">
                    <a:lumMod val="75000"/>
                  </a:schemeClr>
                </a:solidFill>
              </a:rPr>
              <a:t>Software Development Infrastructure</a:t>
            </a:r>
            <a:endParaRPr lang="en-GB" altLang="de-DE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200" y="1271589"/>
            <a:ext cx="8484919" cy="2813524"/>
          </a:xfrm>
        </p:spPr>
        <p:txBody>
          <a:bodyPr/>
          <a:lstStyle/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Software repository: subversion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Migration to git planned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Build system: </a:t>
            </a:r>
            <a:r>
              <a:rPr lang="en-GB" altLang="de-DE" sz="2200" dirty="0" err="1" smtClean="0">
                <a:solidFill>
                  <a:schemeClr val="accent1">
                    <a:lumMod val="75000"/>
                  </a:schemeClr>
                </a:solidFill>
              </a:rPr>
              <a:t>CMake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Regular </a:t>
            </a: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test system: </a:t>
            </a:r>
            <a:r>
              <a:rPr lang="en-GB" altLang="de-DE" sz="2200" dirty="0" err="1" smtClean="0">
                <a:solidFill>
                  <a:schemeClr val="accent1">
                    <a:lumMod val="75000"/>
                  </a:schemeClr>
                </a:solidFill>
              </a:rPr>
              <a:t>CDash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Checks software integrity on commit and nightly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Project platform: </a:t>
            </a:r>
            <a:r>
              <a:rPr lang="en-GB" altLang="de-DE" sz="2200" dirty="0" err="1" smtClean="0">
                <a:solidFill>
                  <a:schemeClr val="accent1">
                    <a:lumMod val="75000"/>
                  </a:schemeClr>
                </a:solidFill>
              </a:rPr>
              <a:t>Redmine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Organisation and communication: repository browser, ticket system, code reviews, planning tools, news, </a:t>
            </a:r>
            <a:r>
              <a:rPr lang="en-GB" altLang="de-DE" sz="1800" dirty="0" smtClean="0">
                <a:solidFill>
                  <a:schemeClr val="accent1">
                    <a:lumMod val="75000"/>
                  </a:schemeClr>
                </a:solidFill>
              </a:rPr>
              <a:t>forum</a:t>
            </a:r>
            <a:endParaRPr lang="en-GB" altLang="de-DE" sz="1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651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7528955" y="187325"/>
            <a:ext cx="1528062" cy="65881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 smtClean="0">
                <a:solidFill>
                  <a:schemeClr val="tx1"/>
                </a:solidFill>
              </a:rPr>
              <a:t>INF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7654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ABBFE602-008A-7641-B084-C5A841368541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92733"/>
            <a:ext cx="4077557" cy="205599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87" y="4195087"/>
            <a:ext cx="3980806" cy="2053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3600" dirty="0" smtClean="0">
                <a:solidFill>
                  <a:schemeClr val="accent1">
                    <a:lumMod val="75000"/>
                  </a:schemeClr>
                </a:solidFill>
              </a:rPr>
              <a:t>Offline Analysis Environment</a:t>
            </a:r>
            <a:endParaRPr lang="en-GB" altLang="de-DE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200" y="1271588"/>
            <a:ext cx="8229600" cy="4854575"/>
          </a:xfrm>
        </p:spPr>
        <p:txBody>
          <a:bodyPr/>
          <a:lstStyle/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Organise the offline analysis of experiment data on the scale of several PB per run campaign.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Status: no activities yet. Medium-scale data processing (simulated data, several 10 TB) on GSI cluster (some at FRRC cluster).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To be developed: offline data model (raw / </a:t>
            </a:r>
            <a:r>
              <a:rPr lang="en-GB" altLang="de-DE" sz="2200" dirty="0" err="1" smtClean="0">
                <a:solidFill>
                  <a:schemeClr val="accent1">
                    <a:lumMod val="75000"/>
                  </a:schemeClr>
                </a:solidFill>
              </a:rPr>
              <a:t>reco</a:t>
            </a: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 / AOD), distribution of data to computer centres (TIER model), user access to data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Offline computing model has to be developed together with other FAIR experiments: FAIR computing model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200" dirty="0" smtClean="0">
                <a:solidFill>
                  <a:schemeClr val="accent1">
                    <a:lumMod val="75000"/>
                  </a:schemeClr>
                </a:solidFill>
              </a:rPr>
              <a:t>Milestones: Data challenges with simulated data on 10% and 50% level.</a:t>
            </a:r>
            <a:endParaRPr lang="en-GB" altLang="de-DE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2867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6731000" y="371475"/>
            <a:ext cx="2095500" cy="7747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OAA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P.L.: N.N.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8678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887123FD-06D0-9E4C-B0CB-568E7463AF7E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900"/>
          </a:xfrm>
        </p:spPr>
        <p:txBody>
          <a:bodyPr/>
          <a:lstStyle/>
          <a:p>
            <a:pPr>
              <a:defRPr/>
            </a:pPr>
            <a:r>
              <a:rPr lang="en-GB" altLang="de-DE" dirty="0" smtClean="0">
                <a:solidFill>
                  <a:schemeClr val="accent1">
                    <a:lumMod val="75000"/>
                  </a:schemeClr>
                </a:solidFill>
              </a:rPr>
              <a:t>Upshot</a:t>
            </a:r>
            <a:endParaRPr lang="en-GB" alt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552202" y="1994787"/>
            <a:ext cx="4706178" cy="2577213"/>
          </a:xfrm>
        </p:spPr>
        <p:txBody>
          <a:bodyPr/>
          <a:lstStyle/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A long way gone, some miles are still ahead...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Based on the current achievements, it appears plausible, but is not yet proven that CBM can take data at 10 </a:t>
            </a:r>
            <a:r>
              <a:rPr lang="en-GB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MHz.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Manpower for software development is a very critical issue.</a:t>
            </a:r>
            <a:endParaRPr lang="en-GB" altLang="de-DE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3072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30725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A5B51CE6-2289-824D-A7F0-1A4C4FC810B3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78" y="1216844"/>
            <a:ext cx="2974338" cy="4468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900"/>
          </a:xfrm>
        </p:spPr>
        <p:txBody>
          <a:bodyPr/>
          <a:lstStyle/>
          <a:p>
            <a:pPr>
              <a:defRPr/>
            </a:pPr>
            <a:r>
              <a:rPr lang="en-GB" altLang="de-DE" dirty="0" smtClean="0">
                <a:solidFill>
                  <a:schemeClr val="accent1">
                    <a:lumMod val="75000"/>
                  </a:schemeClr>
                </a:solidFill>
              </a:rPr>
              <a:t>but if we manage...</a:t>
            </a:r>
            <a:endParaRPr lang="en-GB" alt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72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30725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A5B51CE6-2289-824D-A7F0-1A4C4FC810B3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grpSp>
        <p:nvGrpSpPr>
          <p:cNvPr id="21" name="Gruppierung 20"/>
          <p:cNvGrpSpPr/>
          <p:nvPr/>
        </p:nvGrpSpPr>
        <p:grpSpPr>
          <a:xfrm>
            <a:off x="71250" y="989233"/>
            <a:ext cx="9016643" cy="5406233"/>
            <a:chOff x="71250" y="989233"/>
            <a:chExt cx="9016643" cy="5406233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0" y="1025560"/>
              <a:ext cx="1689718" cy="1267288"/>
            </a:xfrm>
            <a:prstGeom prst="rect">
              <a:avLst/>
            </a:prstGeom>
          </p:spPr>
        </p:pic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813" y="1025560"/>
              <a:ext cx="1704338" cy="1278254"/>
            </a:xfrm>
            <a:prstGeom prst="rect">
              <a:avLst/>
            </a:prstGeom>
          </p:spPr>
        </p:pic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471" y="989233"/>
              <a:ext cx="1738153" cy="1303615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480" y="1018797"/>
              <a:ext cx="1671721" cy="1253791"/>
            </a:xfrm>
            <a:prstGeom prst="rect">
              <a:avLst/>
            </a:prstGeom>
          </p:spPr>
        </p:pic>
        <p:sp>
          <p:nvSpPr>
            <p:cNvPr id="12" name="Inhaltsplatzhalter 2"/>
            <p:cNvSpPr txBox="1"/>
            <p:nvPr/>
          </p:nvSpPr>
          <p:spPr bwMode="auto">
            <a:xfrm>
              <a:off x="2421493" y="2492103"/>
              <a:ext cx="2790701" cy="108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8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8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MS PGothic" panose="020B0600070205080204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8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MS PGothic" panose="020B0600070205080204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8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MS PGothic" panose="020B0600070205080204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8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MS PGothic" panose="020B0600070205080204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80604020202020204" pitchFamily="34" charset="0"/>
                <a:buNone/>
                <a:defRPr/>
              </a:pPr>
              <a:r>
                <a:rPr lang="en-GB" altLang="de-DE" b="1" dirty="0" smtClean="0">
                  <a:solidFill>
                    <a:schemeClr val="accent1">
                      <a:lumMod val="75000"/>
                    </a:schemeClr>
                  </a:solidFill>
                </a:rPr>
                <a:t>Be prepared </a:t>
              </a:r>
              <a:endParaRPr lang="en-GB" altLang="de-DE" b="1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0" indent="0" algn="ctr">
                <a:buFont typeface="Arial" panose="02080604020202020204" pitchFamily="34" charset="0"/>
                <a:buNone/>
                <a:defRPr/>
              </a:pPr>
              <a:r>
                <a:rPr lang="en-GB" altLang="de-DE" b="1" dirty="0" smtClean="0">
                  <a:solidFill>
                    <a:schemeClr val="accent1">
                      <a:lumMod val="75000"/>
                    </a:schemeClr>
                  </a:solidFill>
                </a:rPr>
                <a:t>for discoveries!</a:t>
              </a:r>
              <a:endParaRPr lang="en-GB" altLang="de-DE" b="1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0" indent="0">
                <a:buFont typeface="Arial" panose="02080604020202020204" pitchFamily="34" charset="0"/>
                <a:buNone/>
                <a:defRPr/>
              </a:pPr>
              <a:endParaRPr lang="en-GB" altLang="de-DE" dirty="0"/>
            </a:p>
          </p:txBody>
        </p:sp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6057" y="998538"/>
              <a:ext cx="1741836" cy="1306377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0" y="2409793"/>
              <a:ext cx="1689718" cy="1267289"/>
            </a:xfrm>
            <a:prstGeom prst="rect">
              <a:avLst/>
            </a:prstGeom>
          </p:spPr>
        </p:pic>
        <p:pic>
          <p:nvPicPr>
            <p:cNvPr id="11" name="Bild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41" y="3794028"/>
              <a:ext cx="1688728" cy="1266546"/>
            </a:xfrm>
            <a:prstGeom prst="rect">
              <a:avLst/>
            </a:prstGeom>
          </p:spPr>
        </p:pic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812" y="3794029"/>
              <a:ext cx="1704339" cy="1278254"/>
            </a:xfrm>
            <a:prstGeom prst="rect">
              <a:avLst/>
            </a:prstGeom>
          </p:spPr>
        </p:pic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515" y="3794028"/>
              <a:ext cx="1688728" cy="1266546"/>
            </a:xfrm>
            <a:prstGeom prst="rect">
              <a:avLst/>
            </a:prstGeom>
          </p:spPr>
        </p:pic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480" y="2413207"/>
              <a:ext cx="1438069" cy="1917425"/>
            </a:xfrm>
            <a:prstGeom prst="rect">
              <a:avLst/>
            </a:prstGeom>
          </p:spPr>
        </p:pic>
        <p:pic>
          <p:nvPicPr>
            <p:cNvPr id="16" name="Bild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803" y="5115478"/>
              <a:ext cx="1689718" cy="1267289"/>
            </a:xfrm>
            <a:prstGeom prst="rect">
              <a:avLst/>
            </a:prstGeom>
          </p:spPr>
        </p:pic>
        <p:pic>
          <p:nvPicPr>
            <p:cNvPr id="17" name="Bild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572" y="5141895"/>
              <a:ext cx="1671427" cy="1253571"/>
            </a:xfrm>
            <a:prstGeom prst="rect">
              <a:avLst/>
            </a:prstGeom>
          </p:spPr>
        </p:pic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298" y="4427301"/>
              <a:ext cx="2572065" cy="192904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68067" y="1650514"/>
            <a:ext cx="5141520" cy="984971"/>
          </a:xfrm>
        </p:spPr>
        <p:txBody>
          <a:bodyPr/>
          <a:lstStyle/>
          <a:p>
            <a:r>
              <a:rPr lang="en-GB" altLang="de-DE" sz="1800" b="1" dirty="0">
                <a:solidFill>
                  <a:schemeClr val="accent1">
                    <a:lumMod val="75000"/>
                  </a:schemeClr>
                </a:solidFill>
              </a:rPr>
              <a:t>Versatility</a:t>
            </a:r>
            <a:r>
              <a:rPr lang="en-GB" altLang="de-DE" sz="1800" dirty="0">
                <a:solidFill>
                  <a:schemeClr val="accent1">
                    <a:lumMod val="75000"/>
                  </a:schemeClr>
                </a:solidFill>
              </a:rPr>
              <a:t>: exchange or replace detector systems according to physics aim (e.g. electrons / muons) or conditions (beam energy)</a:t>
            </a:r>
            <a:endParaRPr lang="en-GB" altLang="de-DE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de-DE" smtClean="0"/>
              <a:t>CBM-China Workshop, 14 April 2019, Yichang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pPr eaLnBrk="1" hangingPunct="1"/>
            <a:fld id="{D756E471-5967-824D-9BA0-E8F6CE4EEA24}" type="slidenum">
              <a:rPr lang="de-DE" altLang="de-DE" sz="1200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 sz="1200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15" name="Picture 5" descr="CBMelectr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411"/>
            <a:ext cx="1349375" cy="115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CBMmuchTRDrp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68" y="1600411"/>
            <a:ext cx="1448703" cy="115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481109" y="2702941"/>
            <a:ext cx="1353233" cy="21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5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5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5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5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pPr eaLnBrk="1" hangingPunct="1"/>
            <a:r>
              <a:rPr lang="en-GB" altLang="de-DE" sz="800" b="1" dirty="0">
                <a:solidFill>
                  <a:srgbClr val="953735"/>
                </a:solidFill>
              </a:rPr>
              <a:t>electron + hadron setup</a:t>
            </a:r>
            <a:endParaRPr lang="en-GB" altLang="de-DE" sz="800" b="1" dirty="0">
              <a:solidFill>
                <a:srgbClr val="953735"/>
              </a:solidFill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2270551" y="2702941"/>
            <a:ext cx="766534" cy="21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5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5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5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5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pPr eaLnBrk="1" hangingPunct="1"/>
            <a:r>
              <a:rPr lang="en-GB" altLang="de-DE" sz="800" b="1" dirty="0">
                <a:solidFill>
                  <a:srgbClr val="953735"/>
                </a:solidFill>
              </a:rPr>
              <a:t>muon setup</a:t>
            </a:r>
            <a:endParaRPr lang="en-GB" altLang="de-DE" sz="800" b="1" dirty="0">
              <a:solidFill>
                <a:srgbClr val="953735"/>
              </a:solidFill>
            </a:endParaRPr>
          </a:p>
        </p:txBody>
      </p:sp>
      <p:pic>
        <p:nvPicPr>
          <p:cNvPr id="19" name="Picture 11" descr="UrQMD_Jan2011_c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01043" y="2702940"/>
            <a:ext cx="2637913" cy="20536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</p:spPr>
      </p:pic>
      <p:sp>
        <p:nvSpPr>
          <p:cNvPr id="20" name="Inhaltsplatzhalter 2"/>
          <p:cNvSpPr txBox="1"/>
          <p:nvPr/>
        </p:nvSpPr>
        <p:spPr bwMode="auto">
          <a:xfrm>
            <a:off x="3324725" y="3116124"/>
            <a:ext cx="2891019" cy="61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/>
          <a:lstStyle>
            <a:lvl1pPr marL="341630" indent="-34163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MS PGothic" panose="020B0600070205080204" charset="-128"/>
              </a:defRPr>
            </a:lvl1pPr>
            <a:lvl2pPr marL="741680" indent="-28448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2pPr>
            <a:lvl3pPr marL="1141730" indent="-22733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3pPr>
            <a:lvl4pPr marL="1598930" indent="-22733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4pPr>
            <a:lvl5pPr marL="2056130" indent="-22733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altLang="de-DE" sz="1800" b="1" dirty="0">
                <a:solidFill>
                  <a:schemeClr val="accent1">
                    <a:lumMod val="75000"/>
                  </a:schemeClr>
                </a:solidFill>
                <a:ea typeface="MS PGothic" panose="020B0600070205080204" charset="-128"/>
              </a:rPr>
              <a:t>Complexity</a:t>
            </a:r>
            <a:r>
              <a:rPr lang="en-GB" altLang="de-DE" sz="1800" dirty="0">
                <a:solidFill>
                  <a:schemeClr val="accent1">
                    <a:lumMod val="75000"/>
                  </a:schemeClr>
                </a:solidFill>
                <a:ea typeface="MS PGothic" panose="020B0600070205080204" charset="-128"/>
              </a:rPr>
              <a:t>: up to 600 charged tracks per collision in the acceptance</a:t>
            </a:r>
            <a:endParaRPr lang="en-GB" altLang="de-DE" sz="1800" dirty="0">
              <a:solidFill>
                <a:schemeClr val="accent1">
                  <a:lumMod val="75000"/>
                </a:schemeClr>
              </a:solidFill>
              <a:ea typeface="MS PGothic" panose="020B0600070205080204" charset="-128"/>
            </a:endParaRPr>
          </a:p>
        </p:txBody>
      </p:sp>
      <p:pic>
        <p:nvPicPr>
          <p:cNvPr id="21" name="Picture 3" descr="C:\Users\senger\AppData\Local\Temp\Rates_Detectors_Facilities_final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9" y="3099558"/>
            <a:ext cx="2534235" cy="247372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Inhaltsplatzhalter 2"/>
          <p:cNvSpPr txBox="1"/>
          <p:nvPr/>
        </p:nvSpPr>
        <p:spPr bwMode="auto">
          <a:xfrm>
            <a:off x="3043539" y="5053302"/>
            <a:ext cx="5198924" cy="41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/>
          <a:lstStyle>
            <a:lvl1pPr marL="341630" indent="-34163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MS PGothic" panose="020B0600070205080204" charset="-128"/>
              </a:defRPr>
            </a:lvl1pPr>
            <a:lvl2pPr marL="741680" indent="-28448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2pPr>
            <a:lvl3pPr marL="1141730" indent="-22733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3pPr>
            <a:lvl4pPr marL="1598930" indent="-22733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4pPr>
            <a:lvl5pPr marL="2056130" indent="-22733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de-DE" sz="1800" b="1" dirty="0">
                <a:solidFill>
                  <a:schemeClr val="accent1">
                    <a:lumMod val="75000"/>
                  </a:schemeClr>
                </a:solidFill>
                <a:ea typeface="MS PGothic" panose="020B0600070205080204" charset="-128"/>
              </a:rPr>
              <a:t>Capability</a:t>
            </a:r>
            <a:r>
              <a:rPr lang="en-GB" altLang="de-DE" sz="1800" dirty="0">
                <a:solidFill>
                  <a:schemeClr val="accent1">
                    <a:lumMod val="75000"/>
                  </a:schemeClr>
                </a:solidFill>
                <a:ea typeface="MS PGothic" panose="020B0600070205080204" charset="-128"/>
              </a:rPr>
              <a:t>: up to 10</a:t>
            </a:r>
            <a:r>
              <a:rPr lang="en-GB" altLang="de-DE" sz="1800" baseline="30000" dirty="0">
                <a:solidFill>
                  <a:schemeClr val="accent1">
                    <a:lumMod val="75000"/>
                  </a:schemeClr>
                </a:solidFill>
                <a:ea typeface="MS PGothic" panose="020B0600070205080204" charset="-128"/>
              </a:rPr>
              <a:t>7</a:t>
            </a:r>
            <a:r>
              <a:rPr lang="en-GB" altLang="de-DE" sz="1800" dirty="0">
                <a:solidFill>
                  <a:schemeClr val="accent1">
                    <a:lumMod val="75000"/>
                  </a:schemeClr>
                </a:solidFill>
                <a:ea typeface="MS PGothic" panose="020B0600070205080204" charset="-128"/>
              </a:rPr>
              <a:t> collisions per second</a:t>
            </a:r>
            <a:endParaRPr lang="en-GB" altLang="de-DE" sz="1800" dirty="0">
              <a:solidFill>
                <a:schemeClr val="accent1">
                  <a:lumMod val="75000"/>
                </a:schemeClr>
              </a:solidFill>
              <a:ea typeface="MS PGothic" panose="020B0600070205080204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237328" y="2493367"/>
            <a:ext cx="17347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accent2">
                    <a:lumMod val="75000"/>
                  </a:schemeClr>
                </a:solidFill>
              </a:rPr>
              <a:t>Central </a:t>
            </a:r>
            <a:r>
              <a:rPr lang="de-DE" sz="1000" dirty="0" err="1">
                <a:solidFill>
                  <a:schemeClr val="accent2">
                    <a:lumMod val="75000"/>
                  </a:schemeClr>
                </a:solidFill>
              </a:rPr>
              <a:t>Au+Au</a:t>
            </a:r>
            <a:r>
              <a:rPr lang="de-DE" sz="1000" dirty="0">
                <a:solidFill>
                  <a:schemeClr val="accent2">
                    <a:lumMod val="75000"/>
                  </a:schemeClr>
                </a:solidFill>
              </a:rPr>
              <a:t> @ 10A </a:t>
            </a:r>
            <a:r>
              <a:rPr lang="de-DE" sz="1000" dirty="0" err="1">
                <a:solidFill>
                  <a:schemeClr val="accent2">
                    <a:lumMod val="75000"/>
                  </a:schemeClr>
                </a:solidFill>
              </a:rPr>
              <a:t>GeV</a:t>
            </a:r>
            <a:endParaRPr lang="de-DE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smtClean="0">
                <a:solidFill>
                  <a:schemeClr val="accent1">
                    <a:lumMod val="75000"/>
                  </a:schemeClr>
                </a:solidFill>
              </a:rPr>
              <a:t>CBM Characteristics</a:t>
            </a:r>
            <a:endParaRPr lang="de-DE" dirty="0"/>
          </a:p>
        </p:txBody>
      </p:sp>
      <p:sp>
        <p:nvSpPr>
          <p:cNvPr id="23" name="Inhaltsplatzhalter 2"/>
          <p:cNvSpPr txBox="1"/>
          <p:nvPr/>
        </p:nvSpPr>
        <p:spPr bwMode="auto">
          <a:xfrm>
            <a:off x="725262" y="5769321"/>
            <a:ext cx="8187615" cy="41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/>
          <a:lstStyle>
            <a:lvl1pPr marL="341630" indent="-34163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MS PGothic" panose="020B0600070205080204" charset="-128"/>
              </a:defRPr>
            </a:lvl1pPr>
            <a:lvl2pPr marL="741680" indent="-28448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2pPr>
            <a:lvl3pPr marL="1141730" indent="-22733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3pPr>
            <a:lvl4pPr marL="1598930" indent="-22733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4pPr>
            <a:lvl5pPr marL="2056130" indent="-227330" algn="l" defTabSz="45593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de-DE" sz="2000" b="1" dirty="0" smtClean="0">
                <a:solidFill>
                  <a:schemeClr val="accent1">
                    <a:lumMod val="75000"/>
                  </a:schemeClr>
                </a:solidFill>
                <a:ea typeface="MS PGothic" panose="020B0600070205080204" charset="-128"/>
              </a:rPr>
              <a:t>Software systems for CBM must cope with these specific requirements.</a:t>
            </a:r>
            <a:endParaRPr lang="en-GB" altLang="de-DE" sz="2000" dirty="0">
              <a:solidFill>
                <a:schemeClr val="accent1">
                  <a:lumMod val="75000"/>
                </a:schemeClr>
              </a:solidFill>
              <a:ea typeface="MS PGothic" panose="020B060007020508020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0698" y="1659484"/>
            <a:ext cx="5704966" cy="4316412"/>
          </a:xfrm>
        </p:spPr>
        <p:txBody>
          <a:bodyPr/>
          <a:lstStyle/>
          <a:p>
            <a:r>
              <a:rPr lang="en-GB" altLang="de-DE" sz="1800" dirty="0">
                <a:solidFill>
                  <a:schemeClr val="accent1">
                    <a:lumMod val="75000"/>
                  </a:schemeClr>
                </a:solidFill>
              </a:rPr>
              <a:t>CBM targets at extremely rare probes, which necessitates very high interaction rates </a:t>
            </a:r>
            <a:br>
              <a:rPr lang="en-GB" altLang="de-DE" sz="1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altLang="de-DE" sz="1800" dirty="0">
                <a:solidFill>
                  <a:schemeClr val="accent1">
                    <a:lumMod val="75000"/>
                  </a:schemeClr>
                </a:solidFill>
              </a:rPr>
              <a:t>(design rate 10 MHz).</a:t>
            </a:r>
            <a:endParaRPr lang="en-GB" altLang="de-DE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altLang="de-DE" sz="1800" dirty="0">
                <a:solidFill>
                  <a:schemeClr val="accent1">
                    <a:lumMod val="75000"/>
                  </a:schemeClr>
                </a:solidFill>
              </a:rPr>
              <a:t>That entails a raw data rate of up to 1 TB/s.</a:t>
            </a:r>
            <a:endParaRPr lang="en-GB" altLang="de-DE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altLang="de-DE" sz="1800" dirty="0">
                <a:solidFill>
                  <a:schemeClr val="accent1">
                    <a:lumMod val="75000"/>
                  </a:schemeClr>
                </a:solidFill>
              </a:rPr>
              <a:t>To be reduced online to a storage rate of several GB/s.</a:t>
            </a:r>
            <a:endParaRPr lang="en-GB" altLang="de-DE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altLang="de-DE" sz="1800" dirty="0">
                <a:solidFill>
                  <a:schemeClr val="accent1">
                    <a:lumMod val="75000"/>
                  </a:schemeClr>
                </a:solidFill>
              </a:rPr>
              <a:t>Trigger signatures are mostly complex (e.g. weak cascade decays) and cannot be realized in hardware.</a:t>
            </a:r>
            <a:endParaRPr lang="en-GB" altLang="de-DE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altLang="de-DE" sz="1800" dirty="0">
                <a:solidFill>
                  <a:schemeClr val="accent1">
                    <a:lumMod val="75000"/>
                  </a:schemeClr>
                </a:solidFill>
              </a:rPr>
              <a:t>Readout concept: </a:t>
            </a:r>
            <a:endParaRPr lang="en-GB" altLang="de-DE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GB" altLang="de-DE" sz="1400" dirty="0">
                <a:solidFill>
                  <a:schemeClr val="accent1">
                    <a:lumMod val="75000"/>
                  </a:schemeClr>
                </a:solidFill>
              </a:rPr>
              <a:t>No hardware trigger</a:t>
            </a:r>
            <a:endParaRPr lang="en-GB" altLang="de-DE" sz="1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GB" altLang="de-DE" sz="1400" dirty="0">
                <a:solidFill>
                  <a:schemeClr val="accent1">
                    <a:lumMod val="75000"/>
                  </a:schemeClr>
                </a:solidFill>
              </a:rPr>
              <a:t>Self-triggered front-end electronics deliver time-stamped data</a:t>
            </a:r>
            <a:endParaRPr lang="en-GB" altLang="de-DE" sz="1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GB" altLang="de-DE" sz="1400" dirty="0">
                <a:solidFill>
                  <a:schemeClr val="accent1">
                    <a:lumMod val="75000"/>
                  </a:schemeClr>
                </a:solidFill>
              </a:rPr>
              <a:t>Data-push architecture to online compute farm</a:t>
            </a:r>
            <a:endParaRPr lang="en-GB" altLang="de-DE" sz="1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GB" altLang="de-DE" sz="1400" dirty="0">
                <a:solidFill>
                  <a:schemeClr val="accent1">
                    <a:lumMod val="75000"/>
                  </a:schemeClr>
                </a:solidFill>
              </a:rPr>
              <a:t>Event reconstruction and –selection to be performed on CPU</a:t>
            </a:r>
            <a:endParaRPr lang="en-GB" altLang="de-DE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alt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de-DE" smtClean="0"/>
              <a:t>CBM-China Workshop, 14 April 2019, Yichang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pPr eaLnBrk="1" hangingPunct="1"/>
            <a:fld id="{D756E471-5967-824D-9BA0-E8F6CE4EEA24}" type="slidenum">
              <a:rPr lang="de-DE" altLang="de-DE" sz="1200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 sz="1200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80"/>
          <a:stretch>
            <a:fillRect/>
          </a:stretch>
        </p:blipFill>
        <p:spPr>
          <a:xfrm>
            <a:off x="5770180" y="1433587"/>
            <a:ext cx="2653867" cy="197685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785851" y="3356258"/>
            <a:ext cx="17347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accent2">
                    <a:lumMod val="75000"/>
                  </a:schemeClr>
                </a:solidFill>
              </a:rPr>
              <a:t>Central </a:t>
            </a:r>
            <a:r>
              <a:rPr lang="de-DE" sz="1000" dirty="0" err="1">
                <a:solidFill>
                  <a:schemeClr val="accent2">
                    <a:lumMod val="75000"/>
                  </a:schemeClr>
                </a:solidFill>
              </a:rPr>
              <a:t>Au+Au</a:t>
            </a:r>
            <a:r>
              <a:rPr lang="de-DE" sz="1000" dirty="0">
                <a:solidFill>
                  <a:schemeClr val="accent2">
                    <a:lumMod val="75000"/>
                  </a:schemeClr>
                </a:solidFill>
              </a:rPr>
              <a:t> @ 10A </a:t>
            </a:r>
            <a:r>
              <a:rPr lang="de-DE" sz="1000" dirty="0" err="1">
                <a:solidFill>
                  <a:schemeClr val="accent2">
                    <a:lumMod val="75000"/>
                  </a:schemeClr>
                </a:solidFill>
              </a:rPr>
              <a:t>GeV</a:t>
            </a:r>
            <a:endParaRPr lang="de-DE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Needles in the Haystack</a:t>
            </a:r>
            <a:endParaRPr lang="de-DE" dirty="0"/>
          </a:p>
        </p:txBody>
      </p:sp>
      <p:pic>
        <p:nvPicPr>
          <p:cNvPr id="11" name="Picture 11" descr="UrQMD_Jan2011_c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74994" y="3548290"/>
            <a:ext cx="2653867" cy="19424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82" y="3548290"/>
            <a:ext cx="2653865" cy="1938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/>
          <a:lstStyle/>
          <a:p>
            <a:r>
              <a:rPr lang="en-GB" altLang="de-DE" dirty="0" smtClean="0">
                <a:solidFill>
                  <a:schemeClr val="accent1">
                    <a:lumMod val="75000"/>
                  </a:schemeClr>
                </a:solidFill>
                <a:ea typeface="MS PGothic" panose="020B0600070205080204" charset="-128"/>
              </a:rPr>
              <a:t>Online Data Flow</a:t>
            </a:r>
            <a:endParaRPr lang="en-GB" altLang="de-DE" dirty="0">
              <a:solidFill>
                <a:schemeClr val="accent1">
                  <a:lumMod val="75000"/>
                </a:schemeClr>
              </a:solidFill>
              <a:ea typeface="MS PGothic" panose="020B0600070205080204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de-DE" smtClean="0"/>
              <a:t>CBM-China Workshop, 14 April 2019, Yichang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pPr eaLnBrk="1" hangingPunct="1"/>
            <a:fld id="{D756E471-5967-824D-9BA0-E8F6CE4EEA24}" type="slidenum">
              <a:rPr lang="de-DE" altLang="de-DE" sz="1200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 sz="1200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24" name="Bild 23" descr="Bildschirmfoto 2013-09-11 um 12.57.27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11" y="1646037"/>
            <a:ext cx="3978694" cy="242807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Inhaltsplatzhalter 2"/>
          <p:cNvSpPr>
            <a:spLocks noGrp="1"/>
          </p:cNvSpPr>
          <p:nvPr>
            <p:ph idx="1"/>
          </p:nvPr>
        </p:nvSpPr>
        <p:spPr>
          <a:xfrm>
            <a:off x="293863" y="4162539"/>
            <a:ext cx="8300442" cy="1373549"/>
          </a:xfrm>
        </p:spPr>
        <p:txBody>
          <a:bodyPr/>
          <a:lstStyle/>
          <a:p>
            <a:r>
              <a:rPr lang="en-GB" altLang="de-DE" sz="1800" dirty="0">
                <a:solidFill>
                  <a:schemeClr val="accent1">
                    <a:lumMod val="75000"/>
                  </a:schemeClr>
                </a:solidFill>
              </a:rPr>
              <a:t>Data are aggregated and pre-processed in an FPGA layer near the experiment.</a:t>
            </a:r>
            <a:endParaRPr lang="en-GB" altLang="de-DE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altLang="de-DE" sz="1800" dirty="0">
                <a:solidFill>
                  <a:schemeClr val="accent1">
                    <a:lumMod val="75000"/>
                  </a:schemeClr>
                </a:solidFill>
              </a:rPr>
              <a:t>Time-slice building is performed on CPU (input nodes, in service building).</a:t>
            </a:r>
            <a:endParaRPr lang="en-GB" altLang="de-DE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altLang="de-DE" sz="1800" dirty="0">
                <a:solidFill>
                  <a:schemeClr val="accent1">
                    <a:lumMod val="75000"/>
                  </a:schemeClr>
                </a:solidFill>
              </a:rPr>
              <a:t>Event reconstruction and –selection is performed in real-time on CPU (compute nodes) in the GSI ”Green Cube” (already existing at GSI).</a:t>
            </a:r>
            <a:endParaRPr lang="en-GB" altLang="de-DE" sz="1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altLang="de-DE" sz="1800" dirty="0">
              <a:solidFill>
                <a:srgbClr val="953735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9" y="1646037"/>
            <a:ext cx="4153138" cy="243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Data Rates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Raw data event size: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50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kB / min. bias event (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Au+Au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, p = 12 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GeV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, hadron setup)</a:t>
            </a: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At 10 MHz event rate: raw data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peak rate 500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B/s</a:t>
            </a: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plus not event-correlated noise (electronics, beam-target, beam-pipe)</a:t>
            </a: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Archival rate:</a:t>
            </a: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echnologically possible are rates of 100 GB/s and above</a:t>
            </a: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imiting factor are the storage costs</a:t>
            </a: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ypical runtime scenario 2 effective months / year (5 x 10</a:t>
            </a:r>
            <a:r>
              <a:rPr lang="en-GB" sz="1600" baseline="30000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s)</a:t>
            </a: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At 1 GB/s: gives a storage volume of 5 PB/year</a:t>
            </a: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</a:rPr>
              <a:t>We aim at an data archival rate of a few GB/s, meaning that the raw data volume has to be suppressed online by factors </a:t>
            </a:r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</a:rPr>
              <a:t>&gt; 200.</a:t>
            </a:r>
            <a:endParaRPr lang="en-GB" sz="2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CBM-China Workshop, 14 April 2019, Yichang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4B6F-9162-7D47-B7EC-09873BC5B351}" type="slidenum">
              <a:rPr lang="de-DE" altLang="de-DE" smtClean="0"/>
            </a:fld>
            <a:endParaRPr lang="de-DE" altLang="de-DE"/>
          </a:p>
        </p:txBody>
      </p:sp>
      <p:sp>
        <p:nvSpPr>
          <p:cNvPr id="7" name="Pfeil nach unten 6"/>
          <p:cNvSpPr/>
          <p:nvPr/>
        </p:nvSpPr>
        <p:spPr>
          <a:xfrm>
            <a:off x="4211960" y="443711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de-DE" dirty="0" smtClean="0">
                <a:solidFill>
                  <a:schemeClr val="accent1">
                    <a:lumMod val="75000"/>
                  </a:schemeClr>
                </a:solidFill>
              </a:rPr>
              <a:t>Computing Projects</a:t>
            </a:r>
            <a:endParaRPr lang="en-GB" alt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506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5445125" y="1824038"/>
            <a:ext cx="2667000" cy="901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EDC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Experiment and Detector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Control Systems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6286500" y="3033713"/>
            <a:ext cx="2667000" cy="9017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ODM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Online Data Management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6127750" y="4341813"/>
            <a:ext cx="2667000" cy="901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DPF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Data Processing Framework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3617913" y="5454650"/>
            <a:ext cx="2667000" cy="901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ALG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Data Analysis Algorithms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798513" y="3033713"/>
            <a:ext cx="2667000" cy="9017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SIM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Simulation Software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1257300" y="4341813"/>
            <a:ext cx="2667000" cy="9017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 smtClean="0">
                <a:solidFill>
                  <a:schemeClr val="tx1"/>
                </a:solidFill>
              </a:rPr>
              <a:t>OAE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Offline Analysis Environment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1803400" y="1809750"/>
            <a:ext cx="2667000" cy="9017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INF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Software Development Infrastructure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Siebeneck 3"/>
          <p:cNvSpPr/>
          <p:nvPr/>
        </p:nvSpPr>
        <p:spPr>
          <a:xfrm>
            <a:off x="3662363" y="2711450"/>
            <a:ext cx="2578100" cy="2081213"/>
          </a:xfrm>
          <a:prstGeom prst="heptago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2400" dirty="0">
                <a:solidFill>
                  <a:schemeClr val="tx1"/>
                </a:solidFill>
              </a:rPr>
              <a:t>Computing </a:t>
            </a:r>
            <a:endParaRPr lang="de-DE" sz="2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de-DE" sz="2400" dirty="0">
                <a:solidFill>
                  <a:schemeClr val="tx1"/>
                </a:solidFill>
              </a:rPr>
              <a:t>Board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1516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77EA37FA-6A72-8A47-B6A1-F5D28B998A55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4000" dirty="0" smtClean="0">
                <a:solidFill>
                  <a:schemeClr val="accent1">
                    <a:lumMod val="75000"/>
                  </a:schemeClr>
                </a:solidFill>
              </a:rPr>
              <a:t>Data Processing Framework</a:t>
            </a:r>
            <a:endParaRPr lang="en-GB" alt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57200" y="1271589"/>
            <a:ext cx="8229600" cy="211288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Mission: to provide a flexible and efficient environment for data 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analysis and simulation 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(regulate data model, I/O, run configuration, execution of processing graph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For both offline and online purposes</a:t>
            </a:r>
            <a:endParaRPr lang="en-GB" alt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Since many years, the </a:t>
            </a:r>
            <a:r>
              <a:rPr lang="en-GB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CbmRoot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 framework is used, using ROOT as a platform and the </a:t>
            </a:r>
            <a:r>
              <a:rPr lang="en-GB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FairRoot</a:t>
            </a:r>
            <a:r>
              <a:rPr lang="en-GB" altLang="de-DE" sz="2000" dirty="0" smtClean="0">
                <a:solidFill>
                  <a:schemeClr val="accent1">
                    <a:lumMod val="75000"/>
                  </a:schemeClr>
                </a:solidFill>
              </a:rPr>
              <a:t> software layer (synergy with PANDA, ALICE, ...)</a:t>
            </a:r>
            <a:endParaRPr lang="en-GB" altLang="de-DE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80604020202020204" pitchFamily="34" charset="0"/>
              <a:buNone/>
              <a:defRPr/>
            </a:pPr>
            <a:endParaRPr lang="en-GB" altLang="de-DE" dirty="0"/>
          </a:p>
        </p:txBody>
      </p:sp>
      <p:sp>
        <p:nvSpPr>
          <p:cNvPr id="24579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6997700" y="209550"/>
            <a:ext cx="1916113" cy="6365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</a:rPr>
              <a:t>DPF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PL: F. </a:t>
            </a:r>
            <a:r>
              <a:rPr lang="en-GB" sz="1600" dirty="0" err="1">
                <a:solidFill>
                  <a:schemeClr val="tx1"/>
                </a:solidFill>
              </a:rPr>
              <a:t>Uhlig</a:t>
            </a:r>
            <a:r>
              <a:rPr lang="en-GB" sz="1600" dirty="0">
                <a:solidFill>
                  <a:schemeClr val="tx1"/>
                </a:solidFill>
              </a:rPr>
              <a:t>, GSI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4582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B1867592-CABD-6A40-8803-CAF318F4A5B0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10" y="3778195"/>
            <a:ext cx="5061778" cy="2261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altLang="de-DE" sz="3200" dirty="0" smtClean="0">
                <a:solidFill>
                  <a:schemeClr val="accent1">
                    <a:lumMod val="75000"/>
                  </a:schemeClr>
                </a:solidFill>
              </a:rPr>
              <a:t>Example: Simple Process Graph (STS + TOF)</a:t>
            </a:r>
            <a:endParaRPr lang="en-GB" altLang="de-DE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579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37931725" indent="-37474525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smtClean="0">
                <a:solidFill>
                  <a:srgbClr val="898989"/>
                </a:solidFill>
              </a:rPr>
              <a:t>Volker Friese</a:t>
            </a:r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CBM-China Workshop, 14 April 2019, Yichang</a:t>
            </a:r>
            <a:endParaRPr lang="de-DE"/>
          </a:p>
        </p:txBody>
      </p:sp>
      <p:sp>
        <p:nvSpPr>
          <p:cNvPr id="24582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MS PGothic" panose="020B0600070205080204" charset="-128"/>
              </a:defRPr>
            </a:lvl9pPr>
          </a:lstStyle>
          <a:p>
            <a:fld id="{B1867592-CABD-6A40-8803-CAF318F4A5B0}" type="slidenum">
              <a:rPr lang="de-DE" altLang="de-DE">
                <a:solidFill>
                  <a:srgbClr val="898989"/>
                </a:solidFill>
                <a:latin typeface="Calibri" panose="020F0502020204030204" charset="0"/>
              </a:rPr>
            </a:fld>
            <a:endParaRPr lang="de-DE" altLang="de-DE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66" y="1417638"/>
            <a:ext cx="6861666" cy="49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10472</Words>
  <Application>WPS 演示</Application>
  <PresentationFormat>Bildschirmpräsentation (4:3)</PresentationFormat>
  <Paragraphs>482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Arial</vt:lpstr>
      <vt:lpstr>宋体</vt:lpstr>
      <vt:lpstr>Wingdings</vt:lpstr>
      <vt:lpstr>MS PGothic</vt:lpstr>
      <vt:lpstr>Calibri</vt:lpstr>
      <vt:lpstr>Arial</vt:lpstr>
      <vt:lpstr>Arial Narrow</vt:lpstr>
      <vt:lpstr>微软雅黑</vt:lpstr>
      <vt:lpstr>Arial Unicode MS</vt:lpstr>
      <vt:lpstr>Office-Design</vt:lpstr>
      <vt:lpstr>CBM Computing Overview and Status     V. Friese, GSI Darmstadt   CBM-China Workshop, Yichang, 14 April 2019 </vt:lpstr>
      <vt:lpstr>Computing in CBM</vt:lpstr>
      <vt:lpstr>CBM Characteristics</vt:lpstr>
      <vt:lpstr>Needles in the Haystack</vt:lpstr>
      <vt:lpstr>Online Data Flow</vt:lpstr>
      <vt:lpstr>Data Rates</vt:lpstr>
      <vt:lpstr>Computing Projects</vt:lpstr>
      <vt:lpstr>Data Processing Framework</vt:lpstr>
      <vt:lpstr>Example: Simple Process Graph (STS + TOF)</vt:lpstr>
      <vt:lpstr>Data Processing Framework</vt:lpstr>
      <vt:lpstr>Simulation Software</vt:lpstr>
      <vt:lpstr>Events and Time Slices</vt:lpstr>
      <vt:lpstr>Simulation Software</vt:lpstr>
      <vt:lpstr>Data Analysis Algorithms</vt:lpstr>
      <vt:lpstr>Data Analysis Algorithms</vt:lpstr>
      <vt:lpstr>Event reconstruction in STS</vt:lpstr>
      <vt:lpstr>Global reconstruction</vt:lpstr>
      <vt:lpstr>Data Analysis Algorithms: Open Issues</vt:lpstr>
      <vt:lpstr>Online Data Management</vt:lpstr>
      <vt:lpstr>Online Data Management: Status</vt:lpstr>
      <vt:lpstr>Online Data Management: Status</vt:lpstr>
      <vt:lpstr>Experiment and Detector Controls</vt:lpstr>
      <vt:lpstr>ECS Prototype</vt:lpstr>
      <vt:lpstr>Software Development Infrastructure</vt:lpstr>
      <vt:lpstr>Offline Analysis Environment</vt:lpstr>
      <vt:lpstr>Upshot</vt:lpstr>
      <vt:lpstr>but if we manage...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Volker Friese</dc:creator>
  <cp:lastModifiedBy>Administrator</cp:lastModifiedBy>
  <cp:revision>170</cp:revision>
  <cp:lastPrinted>2018-02-05T11:22:00Z</cp:lastPrinted>
  <dcterms:created xsi:type="dcterms:W3CDTF">2012-10-30T11:55:00Z</dcterms:created>
  <dcterms:modified xsi:type="dcterms:W3CDTF">2019-04-14T04:30:20Z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2052-11.1.0.8597</vt:lpwstr>
  </property>
</Properties>
</file>