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670" r:id="rId2"/>
    <p:sldId id="892" r:id="rId3"/>
    <p:sldId id="783" r:id="rId4"/>
    <p:sldId id="784" r:id="rId5"/>
    <p:sldId id="895" r:id="rId6"/>
    <p:sldId id="901" r:id="rId7"/>
    <p:sldId id="335" r:id="rId8"/>
    <p:sldId id="880" r:id="rId9"/>
    <p:sldId id="869" r:id="rId10"/>
    <p:sldId id="794" r:id="rId11"/>
    <p:sldId id="873" r:id="rId12"/>
    <p:sldId id="815" r:id="rId13"/>
    <p:sldId id="899" r:id="rId14"/>
    <p:sldId id="337" r:id="rId15"/>
    <p:sldId id="316" r:id="rId16"/>
    <p:sldId id="348" r:id="rId17"/>
    <p:sldId id="349" r:id="rId18"/>
    <p:sldId id="345" r:id="rId19"/>
    <p:sldId id="343" r:id="rId20"/>
    <p:sldId id="357" r:id="rId21"/>
    <p:sldId id="352" r:id="rId22"/>
    <p:sldId id="353" r:id="rId23"/>
    <p:sldId id="350" r:id="rId24"/>
    <p:sldId id="351" r:id="rId25"/>
    <p:sldId id="339" r:id="rId26"/>
    <p:sldId id="355" r:id="rId27"/>
    <p:sldId id="356" r:id="rId28"/>
    <p:sldId id="872" r:id="rId29"/>
    <p:sldId id="902" r:id="rId30"/>
    <p:sldId id="903" r:id="rId31"/>
    <p:sldId id="907" r:id="rId32"/>
    <p:sldId id="908" r:id="rId33"/>
    <p:sldId id="905" r:id="rId34"/>
    <p:sldId id="329" r:id="rId35"/>
    <p:sldId id="827" r:id="rId36"/>
    <p:sldId id="896" r:id="rId37"/>
    <p:sldId id="852" r:id="rId38"/>
    <p:sldId id="886" r:id="rId3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649">
          <p15:clr>
            <a:srgbClr val="A4A3A4"/>
          </p15:clr>
        </p15:guide>
        <p15:guide id="2" pos="23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3399"/>
    <a:srgbClr val="A3C9FF"/>
    <a:srgbClr val="FFDAAC"/>
    <a:srgbClr val="9DFCFF"/>
    <a:srgbClr val="FFE9D2"/>
    <a:srgbClr val="FFFEF8"/>
    <a:srgbClr val="EAFCFF"/>
    <a:srgbClr val="EFFCFD"/>
    <a:srgbClr val="EAF8FA"/>
    <a:srgbClr val="E1F3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4" autoAdjust="0"/>
    <p:restoredTop sz="99315" autoAdjust="0"/>
  </p:normalViewPr>
  <p:slideViewPr>
    <p:cSldViewPr snapToGrid="0">
      <p:cViewPr varScale="1">
        <p:scale>
          <a:sx n="67" d="100"/>
          <a:sy n="67" d="100"/>
        </p:scale>
        <p:origin x="1284" y="60"/>
      </p:cViewPr>
      <p:guideLst>
        <p:guide orient="horz" pos="1649"/>
        <p:guide pos="2333"/>
      </p:guideLst>
    </p:cSldViewPr>
  </p:slideViewPr>
  <p:outlineViewPr>
    <p:cViewPr>
      <p:scale>
        <a:sx n="33" d="100"/>
        <a:sy n="33" d="100"/>
      </p:scale>
      <p:origin x="0" y="1872"/>
    </p:cViewPr>
  </p:outlineViewPr>
  <p:notesTextViewPr>
    <p:cViewPr>
      <p:scale>
        <a:sx n="200" d="100"/>
        <a:sy n="200" d="100"/>
      </p:scale>
      <p:origin x="0" y="0"/>
    </p:cViewPr>
  </p:notesTextViewPr>
  <p:sorterViewPr>
    <p:cViewPr>
      <p:scale>
        <a:sx n="66" d="100"/>
        <a:sy n="66" d="100"/>
      </p:scale>
      <p:origin x="0" y="160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C711C6A0-924E-4D4C-A634-CB38026DAA40}" type="datetime1">
              <a:rPr lang="en-US"/>
              <a:pPr/>
              <a:t>4/12/2019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386BFF3-4574-4307-A599-C396A727DD5A}" type="slidenum">
              <a:rPr lang="en-US"/>
              <a:pPr/>
              <a:t>‹#›</a:t>
            </a:fld>
            <a:endParaRPr lang="en-US"/>
          </a:p>
        </p:txBody>
      </p:sp>
    </p:spTree>
    <p:extLst>
      <p:ext uri="{BB962C8B-B14F-4D97-AF65-F5344CB8AC3E}">
        <p14:creationId xmlns:p14="http://schemas.microsoft.com/office/powerpoint/2010/main" val="41078687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0"/>
                <a:cs typeface="ＭＳ Ｐゴシック"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0"/>
                <a:cs typeface="ＭＳ Ｐゴシック" charset="0"/>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C1BD3B1A-181B-4672-AAAC-B1290729355D}" type="slidenum">
              <a:rPr lang="ru-RU"/>
              <a:pPr/>
              <a:t>‹#›</a:t>
            </a:fld>
            <a:endParaRPr lang="ru-RU"/>
          </a:p>
        </p:txBody>
      </p:sp>
    </p:spTree>
    <p:extLst>
      <p:ext uri="{BB962C8B-B14F-4D97-AF65-F5344CB8AC3E}">
        <p14:creationId xmlns:p14="http://schemas.microsoft.com/office/powerpoint/2010/main" val="215423470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a:t>
            </a:r>
            <a:r>
              <a:rPr lang="en-US" baseline="0" dirty="0"/>
              <a:t> afternoon! First of all I would like to express my gratitude to organizers for the opportunity to give a short presentations on the NICA project and related physics</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1</a:t>
            </a:fld>
            <a:endParaRPr lang="ru-RU" dirty="0"/>
          </a:p>
        </p:txBody>
      </p:sp>
    </p:spTree>
    <p:extLst>
      <p:ext uri="{BB962C8B-B14F-4D97-AF65-F5344CB8AC3E}">
        <p14:creationId xmlns:p14="http://schemas.microsoft.com/office/powerpoint/2010/main" val="38033989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p:cNvSpPr>
            <a:spLocks noGrp="1" noRot="1" noChangeAspect="1" noChangeArrowheads="1" noTextEdit="1"/>
          </p:cNvSpPr>
          <p:nvPr>
            <p:ph type="sldImg"/>
          </p:nvPr>
        </p:nvSpPr>
        <p:spPr>
          <a:ln/>
        </p:spPr>
      </p:sp>
      <p:sp>
        <p:nvSpPr>
          <p:cNvPr id="29699" name="Заметки 2"/>
          <p:cNvSpPr>
            <a:spLocks noGrp="1"/>
          </p:cNvSpPr>
          <p:nvPr>
            <p:ph type="body" idx="1"/>
          </p:nvPr>
        </p:nvSpPr>
        <p:spPr>
          <a:noFill/>
          <a:ln/>
        </p:spPr>
        <p:txBody>
          <a:bodyPr/>
          <a:lstStyle/>
          <a:p>
            <a:endParaRPr lang="ru-RU" altLang="ru-RU"/>
          </a:p>
        </p:txBody>
      </p:sp>
      <p:sp>
        <p:nvSpPr>
          <p:cNvPr id="29700" name="Номер слайда 3"/>
          <p:cNvSpPr>
            <a:spLocks noGrp="1"/>
          </p:cNvSpPr>
          <p:nvPr>
            <p:ph type="sldNum" sz="quarter" idx="5"/>
          </p:nvPr>
        </p:nvSpPr>
        <p:spPr>
          <a:noFill/>
        </p:spPr>
        <p:txBody>
          <a:bodyPr/>
          <a:lstStyle/>
          <a:p>
            <a:fld id="{E2D44572-74BE-4809-9F25-333234EE8A1E}" type="slidenum">
              <a:rPr lang="ru-RU" altLang="ru-RU" smtClean="0">
                <a:latin typeface="Arial" charset="0"/>
              </a:rPr>
              <a:pPr/>
              <a:t>16</a:t>
            </a:fld>
            <a:endParaRPr lang="ru-RU" altLang="ru-RU">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a:defRPr/>
            </a:pPr>
            <a:fld id="{0EB8B958-2071-42A2-AAAA-07EB67AF82F2}" type="slidenum">
              <a:rPr lang="ru-RU" smtClean="0"/>
              <a:pPr>
                <a:defRPr/>
              </a:pPr>
              <a:t>22</a:t>
            </a:fld>
            <a:endParaRPr lang="ru-RU"/>
          </a:p>
        </p:txBody>
      </p:sp>
    </p:spTree>
    <p:extLst>
      <p:ext uri="{BB962C8B-B14F-4D97-AF65-F5344CB8AC3E}">
        <p14:creationId xmlns:p14="http://schemas.microsoft.com/office/powerpoint/2010/main" val="1853038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0EB8B958-2071-42A2-AAAA-07EB67AF82F2}" type="slidenum">
              <a:rPr lang="ru-RU" smtClean="0"/>
              <a:pPr>
                <a:defRPr/>
              </a:pPr>
              <a:t>23</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4338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855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63029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141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220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a:t>
            </a:r>
            <a:r>
              <a:rPr lang="en-US" baseline="0" dirty="0"/>
              <a:t> words on the NICA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35</a:t>
            </a:fld>
            <a:endParaRPr lang="ru-RU"/>
          </a:p>
        </p:txBody>
      </p:sp>
    </p:spTree>
    <p:extLst>
      <p:ext uri="{BB962C8B-B14F-4D97-AF65-F5344CB8AC3E}">
        <p14:creationId xmlns:p14="http://schemas.microsoft.com/office/powerpoint/2010/main" val="3950051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Образ слайда 1"/>
          <p:cNvSpPr>
            <a:spLocks noGrp="1" noRot="1" noChangeAspect="1" noTextEdit="1"/>
          </p:cNvSpPr>
          <p:nvPr>
            <p:ph type="sldImg"/>
          </p:nvPr>
        </p:nvSpPr>
        <p:spPr bwMode="auto">
          <a:xfrm>
            <a:off x="1143000" y="685800"/>
            <a:ext cx="4572000" cy="3429000"/>
          </a:xfrm>
          <a:prstGeom prst="rect">
            <a:avLst/>
          </a:prstGeo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0" name="Заметки 2"/>
          <p:cNvSpPr>
            <a:spLocks noGrp="1"/>
          </p:cNvSpPr>
          <p:nvPr>
            <p:ph type="body" idx="1"/>
          </p:nvPr>
        </p:nvSpPr>
        <p:spPr bwMode="auto">
          <a:xfrm>
            <a:off x="549276" y="4343400"/>
            <a:ext cx="5832475"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lgn="just" eaLnBrk="1" hangingPunct="1">
              <a:spcBef>
                <a:spcPct val="0"/>
              </a:spcBef>
            </a:pPr>
            <a:r>
              <a:rPr lang="en-US" sz="1400" dirty="0">
                <a:latin typeface="Calibri" charset="0"/>
                <a:ea typeface="MS PGothic" charset="0"/>
              </a:rPr>
              <a:t>NICA is a </a:t>
            </a:r>
            <a:r>
              <a:rPr lang="en-US" sz="1400" dirty="0" err="1">
                <a:latin typeface="Calibri" charset="0"/>
                <a:ea typeface="MS PGothic" charset="0"/>
              </a:rPr>
              <a:t>Nuclotron</a:t>
            </a:r>
            <a:r>
              <a:rPr lang="en-US" sz="1400" dirty="0">
                <a:latin typeface="Calibri" charset="0"/>
                <a:ea typeface="MS PGothic" charset="0"/>
              </a:rPr>
              <a:t> …</a:t>
            </a:r>
            <a:r>
              <a:rPr lang="en-US" sz="1400" baseline="0" dirty="0">
                <a:latin typeface="Calibri" charset="0"/>
                <a:ea typeface="MS PGothic" charset="0"/>
              </a:rPr>
              <a:t> The main targets of the project are: ..</a:t>
            </a:r>
          </a:p>
          <a:p>
            <a:pPr algn="just" eaLnBrk="1" hangingPunct="1">
              <a:spcBef>
                <a:spcPct val="0"/>
              </a:spcBef>
            </a:pPr>
            <a:r>
              <a:rPr lang="en-US" sz="1400" baseline="0" dirty="0">
                <a:latin typeface="Calibri" charset="0"/>
                <a:ea typeface="MS PGothic" charset="0"/>
              </a:rPr>
              <a:t>That has required a development of accelerator facility and construction of </a:t>
            </a:r>
            <a:endParaRPr lang="en-US" sz="1400" dirty="0">
              <a:latin typeface="Calibri" charset="0"/>
              <a:ea typeface="MS PGothic" charset="0"/>
            </a:endParaRPr>
          </a:p>
        </p:txBody>
      </p:sp>
      <p:sp>
        <p:nvSpPr>
          <p:cNvPr id="119811" name="Номер слайда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MS PGothic" charset="0"/>
                <a:cs typeface="MS PGothic" charset="0"/>
              </a:defRPr>
            </a:lvl1pPr>
            <a:lvl2pPr marL="742950" indent="-285750">
              <a:defRPr sz="2400">
                <a:solidFill>
                  <a:schemeClr val="tx1"/>
                </a:solidFill>
                <a:latin typeface="Arial" charset="0"/>
                <a:ea typeface="MS PGothic" charset="0"/>
                <a:cs typeface="MS PGothic" charset="0"/>
              </a:defRPr>
            </a:lvl2pPr>
            <a:lvl3pPr marL="1143000" indent="-228600">
              <a:defRPr sz="2400">
                <a:solidFill>
                  <a:schemeClr val="tx1"/>
                </a:solidFill>
                <a:latin typeface="Arial" charset="0"/>
                <a:ea typeface="MS PGothic" charset="0"/>
                <a:cs typeface="MS PGothic" charset="0"/>
              </a:defRPr>
            </a:lvl3pPr>
            <a:lvl4pPr marL="1600200" indent="-228600">
              <a:defRPr sz="2400">
                <a:solidFill>
                  <a:schemeClr val="tx1"/>
                </a:solidFill>
                <a:latin typeface="Arial" charset="0"/>
                <a:ea typeface="MS PGothic" charset="0"/>
                <a:cs typeface="MS PGothic" charset="0"/>
              </a:defRPr>
            </a:lvl4pPr>
            <a:lvl5pPr marL="2057400" indent="-228600">
              <a:defRPr sz="2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Arial" charset="0"/>
                <a:ea typeface="MS PGothic" charset="0"/>
                <a:cs typeface="MS PGothic" charset="0"/>
              </a:defRPr>
            </a:lvl9pPr>
          </a:lstStyle>
          <a:p>
            <a:fld id="{51609037-A38D-034F-8362-C9E592689147}" type="slidenum">
              <a:rPr lang="ru-RU" sz="1200">
                <a:latin typeface="Calibri" charset="0"/>
                <a:cs typeface="Arial" charset="0"/>
              </a:rPr>
              <a:pPr/>
              <a:t>2</a:t>
            </a:fld>
            <a:endParaRPr lang="ru-RU" sz="1200">
              <a:latin typeface="Calibri"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Net baryonic density to be reached in </a:t>
            </a:r>
            <a:r>
              <a:rPr lang="en-US" dirty="0" err="1"/>
              <a:t>Au+Au</a:t>
            </a:r>
            <a:r>
              <a:rPr lang="en-US" dirty="0"/>
              <a:t> collisions according various models is 5 and 8 standard densities  at FAIR and NICA energies correspondingly</a:t>
            </a:r>
          </a:p>
        </p:txBody>
      </p:sp>
      <p:sp>
        <p:nvSpPr>
          <p:cNvPr id="4" name="Slide Number Placeholder 3"/>
          <p:cNvSpPr>
            <a:spLocks noGrp="1"/>
          </p:cNvSpPr>
          <p:nvPr>
            <p:ph type="sldNum" sz="quarter" idx="10"/>
          </p:nvPr>
        </p:nvSpPr>
        <p:spPr/>
        <p:txBody>
          <a:bodyPr/>
          <a:lstStyle/>
          <a:p>
            <a:fld id="{187318F3-7E7E-1D40-934A-711DCEDD2023}" type="slidenum">
              <a:rPr lang="en-US" smtClean="0"/>
              <a:t>3</a:t>
            </a:fld>
            <a:endParaRPr lang="en-US"/>
          </a:p>
        </p:txBody>
      </p:sp>
    </p:spTree>
    <p:extLst>
      <p:ext uri="{BB962C8B-B14F-4D97-AF65-F5344CB8AC3E}">
        <p14:creationId xmlns:p14="http://schemas.microsoft.com/office/powerpoint/2010/main" val="620209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Образ слайда 1"/>
          <p:cNvSpPr>
            <a:spLocks noGrp="1" noRot="1" noChangeAspect="1" noTextEdit="1"/>
          </p:cNvSpPr>
          <p:nvPr>
            <p:ph type="sldImg"/>
          </p:nvPr>
        </p:nvSpPr>
        <p:spPr>
          <a:ln/>
        </p:spPr>
      </p:sp>
      <p:sp>
        <p:nvSpPr>
          <p:cNvPr id="30722" name="Заметки 2"/>
          <p:cNvSpPr>
            <a:spLocks noGrp="1"/>
          </p:cNvSpPr>
          <p:nvPr>
            <p:ph type="body" idx="1"/>
          </p:nvPr>
        </p:nvSpPr>
        <p:spPr>
          <a:noFill/>
        </p:spPr>
        <p:txBody>
          <a:bodyPr/>
          <a:lstStyle/>
          <a:p>
            <a:r>
              <a:rPr lang="en-US">
                <a:latin typeface="Calibri" charset="0"/>
                <a:ea typeface="MS PGothic" charset="0"/>
                <a:cs typeface="MS PGothic" charset="0"/>
              </a:rPr>
              <a:t>Concerning fixed target experiments –there are several ones including NICA/BMN. CBM/FAIR will provide extremely high interaction rate. </a:t>
            </a:r>
          </a:p>
        </p:txBody>
      </p:sp>
      <p:sp>
        <p:nvSpPr>
          <p:cNvPr id="30723"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4C1D6E-C806-1E4A-92EB-CE538D06390D}" type="slidenum">
              <a:rPr lang="de-DE" sz="1200">
                <a:latin typeface="Calibri" charset="0"/>
                <a:ea typeface="MS PGothic" charset="0"/>
                <a:cs typeface="MS PGothic" charset="0"/>
              </a:rPr>
              <a:pPr eaLnBrk="1" hangingPunct="1"/>
              <a:t>5</a:t>
            </a:fld>
            <a:endParaRPr lang="de-DE" sz="1200">
              <a:latin typeface="Calibri" charset="0"/>
              <a:ea typeface="MS PGothic" charset="0"/>
              <a:cs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view of major NICA facilities. The </a:t>
            </a:r>
            <a:r>
              <a:rPr lang="en-US" dirty="0" err="1"/>
              <a:t>Nuclotron</a:t>
            </a:r>
            <a:r>
              <a:rPr lang="en-US" dirty="0"/>
              <a:t> – </a:t>
            </a:r>
            <a:r>
              <a:rPr lang="en-US" dirty="0" err="1"/>
              <a:t>supercoducting</a:t>
            </a:r>
            <a:r>
              <a:rPr lang="en-US" dirty="0"/>
              <a:t> synchrotron with circumference</a:t>
            </a:r>
            <a:r>
              <a:rPr lang="en-US" baseline="0" dirty="0"/>
              <a:t> of 250 meters was put in operation 24 years ago. The beams from </a:t>
            </a:r>
            <a:r>
              <a:rPr lang="en-US" baseline="0" dirty="0" err="1"/>
              <a:t>Nuclotron</a:t>
            </a:r>
            <a:r>
              <a:rPr lang="en-US" baseline="0" dirty="0"/>
              <a:t> are extracted to the experimental hall, where the first experiment of NICA program BM@N is located. The plan is to put in operation a booster in 2019, and collider - in 2020 simultaneously with the MPD. </a:t>
            </a:r>
            <a:endParaRPr lang="en-US" dirty="0"/>
          </a:p>
        </p:txBody>
      </p:sp>
      <p:sp>
        <p:nvSpPr>
          <p:cNvPr id="4" name="Slide Number Placeholder 3"/>
          <p:cNvSpPr>
            <a:spLocks noGrp="1"/>
          </p:cNvSpPr>
          <p:nvPr>
            <p:ph type="sldNum" sz="quarter" idx="10"/>
          </p:nvPr>
        </p:nvSpPr>
        <p:spPr/>
        <p:txBody>
          <a:bodyPr/>
          <a:lstStyle/>
          <a:p>
            <a:fld id="{C1BD3B1A-181B-4672-AAAC-B1290729355D}" type="slidenum">
              <a:rPr lang="ru-RU" smtClean="0"/>
              <a:pPr/>
              <a:t>8</a:t>
            </a:fld>
            <a:endParaRPr lang="ru-RU"/>
          </a:p>
        </p:txBody>
      </p:sp>
    </p:spTree>
    <p:extLst>
      <p:ext uri="{BB962C8B-B14F-4D97-AF65-F5344CB8AC3E}">
        <p14:creationId xmlns:p14="http://schemas.microsoft.com/office/powerpoint/2010/main" val="1129202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a:ln/>
        </p:spPr>
      </p:sp>
      <p:sp>
        <p:nvSpPr>
          <p:cNvPr id="72706" name="Notes Placeholder 2"/>
          <p:cNvSpPr>
            <a:spLocks noGrp="1"/>
          </p:cNvSpPr>
          <p:nvPr>
            <p:ph type="body" idx="1"/>
          </p:nvPr>
        </p:nvSpPr>
        <p:spPr>
          <a:noFill/>
        </p:spPr>
        <p:txBody>
          <a:bodyPr/>
          <a:lstStyle/>
          <a:p>
            <a:r>
              <a:rPr lang="en-US" dirty="0">
                <a:ea typeface="ＭＳ Ｐゴシック" charset="0"/>
                <a:cs typeface="ＭＳ Ｐゴシック" charset="0"/>
              </a:rPr>
              <a:t>The lattice design and prototyping of most collider elements are completed. The ring circumference is twice as one of the </a:t>
            </a:r>
            <a:r>
              <a:rPr lang="en-US" dirty="0" err="1">
                <a:ea typeface="ＭＳ Ｐゴシック" charset="0"/>
                <a:cs typeface="ＭＳ Ｐゴシック" charset="0"/>
              </a:rPr>
              <a:t>Nuclotron</a:t>
            </a:r>
            <a:r>
              <a:rPr lang="en-US" dirty="0">
                <a:ea typeface="ＭＳ Ｐゴシック" charset="0"/>
                <a:cs typeface="ＭＳ Ｐゴシック" charset="0"/>
              </a:rPr>
              <a:t>. For the</a:t>
            </a:r>
            <a:r>
              <a:rPr lang="en-US" baseline="0" dirty="0">
                <a:ea typeface="ＭＳ Ｐゴシック" charset="0"/>
                <a:cs typeface="ＭＳ Ｐゴシック" charset="0"/>
              </a:rPr>
              <a:t> gold beam a</a:t>
            </a:r>
            <a:r>
              <a:rPr lang="en-US" dirty="0">
                <a:ea typeface="ＭＳ Ｐゴシック" charset="0"/>
                <a:cs typeface="ＭＳ Ｐゴシック" charset="0"/>
              </a:rPr>
              <a:t> Luminosity at  the energy above 10 </a:t>
            </a:r>
            <a:r>
              <a:rPr lang="en-US" dirty="0" err="1">
                <a:ea typeface="ＭＳ Ｐゴシック" charset="0"/>
                <a:cs typeface="ＭＳ Ｐゴシック" charset="0"/>
              </a:rPr>
              <a:t>GeV</a:t>
            </a:r>
            <a:r>
              <a:rPr lang="en-US" dirty="0">
                <a:ea typeface="ＭＳ Ｐゴシック" charset="0"/>
                <a:cs typeface="ＭＳ Ｐゴシック" charset="0"/>
              </a:rPr>
              <a:t> per nucleon will be 10 to the 27  </a:t>
            </a:r>
          </a:p>
        </p:txBody>
      </p:sp>
      <p:sp>
        <p:nvSpPr>
          <p:cNvPr id="7270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CA577D9-ABC0-0C4C-9CAB-9E6515ED4DFC}" type="slidenum">
              <a:rPr lang="ru-RU" sz="1200"/>
              <a:pPr eaLnBrk="1" hangingPunct="1"/>
              <a:t>10</a:t>
            </a:fld>
            <a:endParaRPr lang="ru-RU"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12</a:t>
            </a:fld>
            <a:endParaRPr lang="ru-RU"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r>
              <a:rPr lang="en-US" dirty="0">
                <a:ea typeface="ＭＳ Ｐゴシック" charset="0"/>
                <a:cs typeface="ＭＳ Ｐゴシック" charset="0"/>
              </a:rPr>
              <a:t>The MPD will be put in operation at two stages. At the first one the barrel part will be equipped with  major tracking detector TPC, TOF end ECAL. FHC and FD will be operational as well.</a:t>
            </a:r>
          </a:p>
          <a:p>
            <a:r>
              <a:rPr lang="en-US" dirty="0">
                <a:ea typeface="ＭＳ Ｐゴシック" charset="0"/>
                <a:cs typeface="ＭＳ Ｐゴシック" charset="0"/>
              </a:rPr>
              <a:t>At the second stage the detector will be supplemented with IT and end cap </a:t>
            </a:r>
            <a:r>
              <a:rPr lang="en-US" dirty="0" err="1">
                <a:ea typeface="ＭＳ Ｐゴシック" charset="0"/>
                <a:cs typeface="ＭＳ Ｐゴシック" charset="0"/>
              </a:rPr>
              <a:t>subdetectors</a:t>
            </a:r>
            <a:r>
              <a:rPr lang="en-US" dirty="0">
                <a:ea typeface="ＭＳ Ｐゴシック" charset="0"/>
                <a:cs typeface="ＭＳ Ｐゴシック" charset="0"/>
              </a:rPr>
              <a:t>.</a:t>
            </a:r>
          </a:p>
          <a:p>
            <a:r>
              <a:rPr lang="en-US" dirty="0">
                <a:ea typeface="ＭＳ Ｐゴシック" charset="0"/>
                <a:cs typeface="ＭＳ Ｐゴシック" charset="0"/>
              </a:rPr>
              <a:t>  </a:t>
            </a:r>
          </a:p>
        </p:txBody>
      </p:sp>
      <p:sp>
        <p:nvSpPr>
          <p:cNvPr id="11366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36274-6DE2-844F-9869-B74927C4270E}" type="slidenum">
              <a:rPr lang="ru-RU" sz="1200"/>
              <a:pPr eaLnBrk="1" hangingPunct="1"/>
              <a:t>13</a:t>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MPD TPC bore of 500</a:t>
            </a:r>
            <a:r>
              <a:rPr lang="ru-RU" dirty="0"/>
              <a:t> </a:t>
            </a:r>
            <a:r>
              <a:rPr lang="en-US" dirty="0"/>
              <a:t>mm diameter allows installation of 5-layer system based on ALPIDE MAPS of size 15</a:t>
            </a:r>
            <a:r>
              <a:rPr lang="ru-RU" dirty="0"/>
              <a:t>х30 </a:t>
            </a:r>
            <a:r>
              <a:rPr lang="en-US" dirty="0"/>
              <a:t>mm</a:t>
            </a:r>
            <a:r>
              <a:rPr lang="en-US" baseline="30000" dirty="0"/>
              <a:t>2</a:t>
            </a:r>
            <a:r>
              <a:rPr lang="en-US" dirty="0"/>
              <a:t> </a:t>
            </a:r>
          </a:p>
          <a:p>
            <a:r>
              <a:rPr lang="en-US" dirty="0"/>
              <a:t>ALPIDE has 512</a:t>
            </a:r>
            <a:r>
              <a:rPr lang="ru-RU" dirty="0"/>
              <a:t>х1024 </a:t>
            </a:r>
            <a:r>
              <a:rPr lang="en-US" dirty="0"/>
              <a:t>active pixels (524’288 pixels!) of 50 um (Inner barrel) and 100 um(Outer) thickness</a:t>
            </a:r>
          </a:p>
          <a:p>
            <a:r>
              <a:rPr lang="en-US" dirty="0"/>
              <a:t>The active area of ITS is 4,17 m2 (IB=0,76 ;OB=3,41) with 10 416 sensors (IB=1184; OB=8232) to placed in space with </a:t>
            </a:r>
          </a:p>
          <a:p>
            <a:r>
              <a:rPr lang="ru-RU" dirty="0"/>
              <a:t>а</a:t>
            </a:r>
            <a:r>
              <a:rPr lang="en-US" dirty="0" err="1"/>
              <a:t>ccuracy</a:t>
            </a:r>
            <a:r>
              <a:rPr lang="en-US" dirty="0"/>
              <a:t> better 0,5 mm !</a:t>
            </a:r>
          </a:p>
          <a:p>
            <a:r>
              <a:rPr lang="en-US" dirty="0"/>
              <a:t>The OB will be built out existing technology developed by ALICE ITS Upgrade team (</a:t>
            </a:r>
            <a:r>
              <a:rPr lang="en-US" dirty="0" err="1"/>
              <a:t>L.Musa</a:t>
            </a:r>
            <a:r>
              <a:rPr lang="en-US" dirty="0"/>
              <a:t> et al)</a:t>
            </a:r>
          </a:p>
          <a:p>
            <a:r>
              <a:rPr lang="en-US" dirty="0"/>
              <a:t>The IB is a subject of joint R@D will be based on the idea of ALICE for the Supper ITS involving </a:t>
            </a:r>
            <a:r>
              <a:rPr lang="en-US" dirty="0" err="1"/>
              <a:t>stiching</a:t>
            </a:r>
            <a:r>
              <a:rPr lang="en-US" dirty="0"/>
              <a:t> </a:t>
            </a:r>
            <a:r>
              <a:rPr lang="en-US" dirty="0" err="1"/>
              <a:t>technolodgy</a:t>
            </a:r>
            <a:r>
              <a:rPr lang="en-US" dirty="0"/>
              <a:t> </a:t>
            </a:r>
          </a:p>
          <a:p>
            <a:r>
              <a:rPr lang="en-US" dirty="0"/>
              <a:t>For long super-ALPIDES sensors</a:t>
            </a:r>
          </a:p>
          <a:p>
            <a:r>
              <a:rPr lang="en-US" dirty="0"/>
              <a:t>OB is to be build and commissioned by the end of 2022</a:t>
            </a:r>
          </a:p>
          <a:p>
            <a:r>
              <a:rPr lang="en-US" dirty="0"/>
              <a:t>IB is to be installed together with the beampipe of reduced diameter later 2025 (?)</a:t>
            </a:r>
          </a:p>
          <a:p>
            <a:endParaRPr lang="ru-RU" dirty="0"/>
          </a:p>
        </p:txBody>
      </p:sp>
      <p:sp>
        <p:nvSpPr>
          <p:cNvPr id="4" name="Номер слайда 3"/>
          <p:cNvSpPr>
            <a:spLocks noGrp="1"/>
          </p:cNvSpPr>
          <p:nvPr>
            <p:ph type="sldNum" sz="quarter" idx="5"/>
          </p:nvPr>
        </p:nvSpPr>
        <p:spPr/>
        <p:txBody>
          <a:bodyPr/>
          <a:lstStyle/>
          <a:p>
            <a:pPr>
              <a:defRPr/>
            </a:pPr>
            <a:fld id="{0EB8B958-2071-42A2-AAAA-07EB67AF82F2}" type="slidenum">
              <a:rPr lang="ru-RU" smtClean="0"/>
              <a:pPr>
                <a:defRPr/>
              </a:pPr>
              <a:t>15</a:t>
            </a:fld>
            <a:endParaRPr lang="ru-RU"/>
          </a:p>
        </p:txBody>
      </p:sp>
    </p:spTree>
    <p:extLst>
      <p:ext uri="{BB962C8B-B14F-4D97-AF65-F5344CB8AC3E}">
        <p14:creationId xmlns:p14="http://schemas.microsoft.com/office/powerpoint/2010/main" val="1478881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6" name="Rectangle 6"/>
          <p:cNvSpPr>
            <a:spLocks noGrp="1" noChangeArrowheads="1"/>
          </p:cNvSpPr>
          <p:nvPr>
            <p:ph type="sldNum" sz="quarter" idx="12"/>
          </p:nvPr>
        </p:nvSpPr>
        <p:spPr>
          <a:ln/>
        </p:spPr>
        <p:txBody>
          <a:bodyPr/>
          <a:lstStyle>
            <a:lvl1pPr>
              <a:defRPr/>
            </a:lvl1pPr>
          </a:lstStyle>
          <a:p>
            <a:fld id="{4CF541E2-37FC-4A5F-8AA9-84DEF7FD6602}" type="slidenum">
              <a:rPr lang="ru-RU"/>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6" name="Rectangle 6"/>
          <p:cNvSpPr>
            <a:spLocks noGrp="1" noChangeArrowheads="1"/>
          </p:cNvSpPr>
          <p:nvPr>
            <p:ph type="sldNum" sz="quarter" idx="12"/>
          </p:nvPr>
        </p:nvSpPr>
        <p:spPr/>
        <p:txBody>
          <a:bodyPr/>
          <a:lstStyle>
            <a:lvl1pPr>
              <a:defRPr/>
            </a:lvl1pPr>
          </a:lstStyle>
          <a:p>
            <a:fld id="{B3111278-9E03-40C4-9000-C63267982393}" type="slidenum">
              <a:rPr lang="ru-RU"/>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6" name="Rectangle 6"/>
          <p:cNvSpPr>
            <a:spLocks noGrp="1" noChangeArrowheads="1"/>
          </p:cNvSpPr>
          <p:nvPr>
            <p:ph type="sldNum" sz="quarter" idx="12"/>
          </p:nvPr>
        </p:nvSpPr>
        <p:spPr/>
        <p:txBody>
          <a:bodyPr/>
          <a:lstStyle>
            <a:lvl1pPr>
              <a:defRPr/>
            </a:lvl1pPr>
          </a:lstStyle>
          <a:p>
            <a:fld id="{FDDA0658-F0A9-4CA4-A7FB-67CC34A960A1}" type="slidenum">
              <a:rPr lang="ru-RU"/>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6" name="Rectangle 6"/>
          <p:cNvSpPr>
            <a:spLocks noGrp="1" noChangeArrowheads="1"/>
          </p:cNvSpPr>
          <p:nvPr>
            <p:ph type="sldNum" sz="quarter" idx="12"/>
          </p:nvPr>
        </p:nvSpPr>
        <p:spPr/>
        <p:txBody>
          <a:bodyPr/>
          <a:lstStyle>
            <a:lvl1pPr>
              <a:defRPr/>
            </a:lvl1pPr>
          </a:lstStyle>
          <a:p>
            <a:fld id="{1C15243B-F150-4F61-8794-094FAA8AA85A}" type="slidenum">
              <a:rPr lang="ru-RU"/>
              <a:pPr/>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4"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5" name="Rectangle 6"/>
          <p:cNvSpPr>
            <a:spLocks noGrp="1" noChangeArrowheads="1"/>
          </p:cNvSpPr>
          <p:nvPr>
            <p:ph type="sldNum" sz="quarter" idx="12"/>
          </p:nvPr>
        </p:nvSpPr>
        <p:spPr/>
        <p:txBody>
          <a:bodyPr/>
          <a:lstStyle>
            <a:lvl1pPr>
              <a:defRPr/>
            </a:lvl1pPr>
          </a:lstStyle>
          <a:p>
            <a:fld id="{A8AA998C-65D7-46C3-82E3-15AC5AD9C5C2}" type="slidenum">
              <a:rPr lang="ru-RU"/>
              <a:pPr/>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4"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5" name="Rectangle 6"/>
          <p:cNvSpPr>
            <a:spLocks noGrp="1" noChangeArrowheads="1"/>
          </p:cNvSpPr>
          <p:nvPr>
            <p:ph type="sldNum" sz="quarter" idx="12"/>
          </p:nvPr>
        </p:nvSpPr>
        <p:spPr/>
        <p:txBody>
          <a:bodyPr/>
          <a:lstStyle>
            <a:lvl1pPr>
              <a:defRPr/>
            </a:lvl1pPr>
          </a:lstStyle>
          <a:p>
            <a:fld id="{B2643C02-C722-44F4-A713-B7A91DFFCF51}" type="slidenum">
              <a:rPr lang="ru-RU"/>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6" name="Rectangle 6"/>
          <p:cNvSpPr>
            <a:spLocks noGrp="1" noChangeArrowheads="1"/>
          </p:cNvSpPr>
          <p:nvPr>
            <p:ph type="sldNum" sz="quarter" idx="12"/>
          </p:nvPr>
        </p:nvSpPr>
        <p:spPr>
          <a:ln/>
        </p:spPr>
        <p:txBody>
          <a:bodyPr/>
          <a:lstStyle>
            <a:lvl1pPr>
              <a:defRPr/>
            </a:lvl1pPr>
          </a:lstStyle>
          <a:p>
            <a:fld id="{4480217B-8183-4E7A-98AC-12846F6965A4}" type="slidenum">
              <a:rPr lang="ru-RU"/>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6" name="Rectangle 6"/>
          <p:cNvSpPr>
            <a:spLocks noGrp="1" noChangeArrowheads="1"/>
          </p:cNvSpPr>
          <p:nvPr>
            <p:ph type="sldNum" sz="quarter" idx="12"/>
          </p:nvPr>
        </p:nvSpPr>
        <p:spPr>
          <a:ln/>
        </p:spPr>
        <p:txBody>
          <a:bodyPr/>
          <a:lstStyle>
            <a:lvl1pPr>
              <a:defRPr/>
            </a:lvl1pPr>
          </a:lstStyle>
          <a:p>
            <a:fld id="{AE95884D-8A42-48F6-9C61-CA18CA3AD003}" type="slidenum">
              <a:rPr lang="ru-RU"/>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7" name="Rectangle 6"/>
          <p:cNvSpPr>
            <a:spLocks noGrp="1" noChangeArrowheads="1"/>
          </p:cNvSpPr>
          <p:nvPr>
            <p:ph type="sldNum" sz="quarter" idx="12"/>
          </p:nvPr>
        </p:nvSpPr>
        <p:spPr>
          <a:ln/>
        </p:spPr>
        <p:txBody>
          <a:bodyPr/>
          <a:lstStyle>
            <a:lvl1pPr>
              <a:defRPr/>
            </a:lvl1pPr>
          </a:lstStyle>
          <a:p>
            <a:fld id="{1CF401F9-AB59-4D48-914B-A4843DDFC68C}" type="slidenum">
              <a:rPr lang="ru-RU"/>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8"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9" name="Rectangle 6"/>
          <p:cNvSpPr>
            <a:spLocks noGrp="1" noChangeArrowheads="1"/>
          </p:cNvSpPr>
          <p:nvPr>
            <p:ph type="sldNum" sz="quarter" idx="12"/>
          </p:nvPr>
        </p:nvSpPr>
        <p:spPr>
          <a:ln/>
        </p:spPr>
        <p:txBody>
          <a:bodyPr/>
          <a:lstStyle>
            <a:lvl1pPr>
              <a:defRPr/>
            </a:lvl1pPr>
          </a:lstStyle>
          <a:p>
            <a:fld id="{381E91FD-C6A2-44A0-AF4B-9F6CFC8FED9B}" type="slidenum">
              <a:rPr lang="ru-RU"/>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4"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5" name="Rectangle 6"/>
          <p:cNvSpPr>
            <a:spLocks noGrp="1" noChangeArrowheads="1"/>
          </p:cNvSpPr>
          <p:nvPr>
            <p:ph type="sldNum" sz="quarter" idx="12"/>
          </p:nvPr>
        </p:nvSpPr>
        <p:spPr>
          <a:ln/>
        </p:spPr>
        <p:txBody>
          <a:bodyPr/>
          <a:lstStyle>
            <a:lvl1pPr>
              <a:defRPr/>
            </a:lvl1pPr>
          </a:lstStyle>
          <a:p>
            <a:fld id="{61CB4037-B1E1-45DC-8300-9D287C81F4C6}" type="slidenum">
              <a:rPr lang="ru-RU"/>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3" name="Rectangle 5"/>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4" name="Rectangle 6"/>
          <p:cNvSpPr>
            <a:spLocks noGrp="1" noChangeArrowheads="1"/>
          </p:cNvSpPr>
          <p:nvPr>
            <p:ph type="sldNum" sz="quarter" idx="12"/>
          </p:nvPr>
        </p:nvSpPr>
        <p:spPr/>
        <p:txBody>
          <a:bodyPr/>
          <a:lstStyle>
            <a:lvl1pPr>
              <a:defRPr/>
            </a:lvl1pPr>
          </a:lstStyle>
          <a:p>
            <a:fld id="{0D407510-CD4E-4320-B1B7-E77576364A88}" type="slidenum">
              <a:rPr lang="ru-RU"/>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a:defRPr/>
            </a:lvl1pPr>
          </a:lstStyle>
          <a:p>
            <a:pPr>
              <a:defRPr/>
            </a:pPr>
            <a:r>
              <a:rPr lang="en-US"/>
              <a:t>September 20, 2018</a:t>
            </a:r>
            <a:endParaRPr lang="ru-RU"/>
          </a:p>
        </p:txBody>
      </p:sp>
      <p:sp>
        <p:nvSpPr>
          <p:cNvPr id="6" name="Rectangle 7"/>
          <p:cNvSpPr>
            <a:spLocks noGrp="1" noChangeArrowheads="1"/>
          </p:cNvSpPr>
          <p:nvPr>
            <p:ph type="ftr" sz="quarter" idx="11"/>
          </p:nvPr>
        </p:nvSpPr>
        <p:spPr/>
        <p:txBody>
          <a:bodyPr/>
          <a:lstStyle>
            <a:lvl1pPr>
              <a:defRPr/>
            </a:lvl1pPr>
          </a:lstStyle>
          <a:p>
            <a:pPr>
              <a:defRPr/>
            </a:pPr>
            <a:r>
              <a:rPr lang="en-US"/>
              <a:t>V.Kekelidze, SC-124</a:t>
            </a:r>
            <a:endParaRPr lang="ru-RU"/>
          </a:p>
        </p:txBody>
      </p:sp>
      <p:sp>
        <p:nvSpPr>
          <p:cNvPr id="7" name="Rectangle 8"/>
          <p:cNvSpPr>
            <a:spLocks noGrp="1" noChangeArrowheads="1"/>
          </p:cNvSpPr>
          <p:nvPr>
            <p:ph type="sldNum" sz="quarter" idx="12"/>
          </p:nvPr>
        </p:nvSpPr>
        <p:spPr/>
        <p:txBody>
          <a:bodyPr/>
          <a:lstStyle>
            <a:lvl1pPr>
              <a:defRPr/>
            </a:lvl1pPr>
          </a:lstStyle>
          <a:p>
            <a:fld id="{B9865147-A597-4F83-9CC4-709243971B52}" type="slidenum">
              <a:rPr lang="ru-RU"/>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September 20, 2018</a:t>
            </a: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GB"/>
              <a:t>V.Kekelidze, SC-124</a:t>
            </a:r>
            <a:endParaRPr lang="ru-RU"/>
          </a:p>
        </p:txBody>
      </p:sp>
      <p:sp>
        <p:nvSpPr>
          <p:cNvPr id="7" name="Rectangle 6"/>
          <p:cNvSpPr>
            <a:spLocks noGrp="1" noChangeArrowheads="1"/>
          </p:cNvSpPr>
          <p:nvPr>
            <p:ph type="sldNum" sz="quarter" idx="12"/>
          </p:nvPr>
        </p:nvSpPr>
        <p:spPr>
          <a:ln/>
        </p:spPr>
        <p:txBody>
          <a:bodyPr/>
          <a:lstStyle>
            <a:lvl1pPr>
              <a:defRPr/>
            </a:lvl1pPr>
          </a:lstStyle>
          <a:p>
            <a:fld id="{D0CB83AC-D26F-47F5-AF95-E58C81BCC3A6}" type="slidenum">
              <a:rPr lang="ru-RU"/>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0"/>
                <a:cs typeface="ＭＳ Ｐゴシック" charset="0"/>
              </a:defRPr>
            </a:lvl1pPr>
          </a:lstStyle>
          <a:p>
            <a:pPr>
              <a:defRPr/>
            </a:pPr>
            <a:r>
              <a:rPr lang="en-US"/>
              <a:t>September 20, 2018</a:t>
            </a: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0"/>
                <a:cs typeface="ＭＳ Ｐゴシック" charset="0"/>
              </a:defRPr>
            </a:lvl1pPr>
          </a:lstStyle>
          <a:p>
            <a:pPr>
              <a:defRPr/>
            </a:pPr>
            <a:r>
              <a:rPr lang="en-GB"/>
              <a:t>V.Kekelidze, SC-124</a:t>
            </a: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3A66F6C-EDA5-4A52-BE43-FDC79D04737F}" type="slidenum">
              <a:rPr lang="ru-RU"/>
              <a:pPr/>
              <a:t>‹#›</a:t>
            </a:fld>
            <a:endParaRPr lang="ru-RU"/>
          </a:p>
        </p:txBody>
      </p:sp>
    </p:spTree>
  </p:cSld>
  <p:clrMap bg1="lt1" tx1="dk1" bg2="lt2" tx2="dk2" accent1="accent1" accent2="accent2" accent3="accent3" accent4="accent4" accent5="accent5" accent6="accent6" hlink="hlink" folHlink="folHlink"/>
  <p:sldLayoutIdLst>
    <p:sldLayoutId id="2147484804" r:id="rId1"/>
    <p:sldLayoutId id="2147484805" r:id="rId2"/>
    <p:sldLayoutId id="2147484806" r:id="rId3"/>
    <p:sldLayoutId id="2147484807" r:id="rId4"/>
    <p:sldLayoutId id="2147484808" r:id="rId5"/>
    <p:sldLayoutId id="2147484809" r:id="rId6"/>
    <p:sldLayoutId id="2147484811" r:id="rId7"/>
    <p:sldLayoutId id="2147484812" r:id="rId8"/>
    <p:sldLayoutId id="2147484810" r:id="rId9"/>
    <p:sldLayoutId id="2147484813" r:id="rId10"/>
    <p:sldLayoutId id="2147484814" r:id="rId11"/>
    <p:sldLayoutId id="2147484815" r:id="rId12"/>
    <p:sldLayoutId id="2147484816" r:id="rId13"/>
    <p:sldLayoutId id="2147484817" r:id="rId14"/>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4.jpeg"/><Relationship Id="rId5" Type="http://schemas.openxmlformats.org/officeDocument/2006/relationships/image" Target="../media/image33.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5.w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50.wmf"/></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3.jpg"/><Relationship Id="rId7" Type="http://schemas.openxmlformats.org/officeDocument/2006/relationships/image" Target="../media/image67.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 Id="rId9"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7" descr="дубна.jpg"/>
          <p:cNvPicPr>
            <a:picLocks noChangeAspect="1"/>
          </p:cNvPicPr>
          <p:nvPr/>
        </p:nvPicPr>
        <p:blipFill>
          <a:blip r:embed="rId3"/>
          <a:srcRect/>
          <a:stretch>
            <a:fillRect/>
          </a:stretch>
        </p:blipFill>
        <p:spPr bwMode="auto">
          <a:xfrm>
            <a:off x="-17688" y="740186"/>
            <a:ext cx="5184299" cy="3454399"/>
          </a:xfrm>
          <a:prstGeom prst="rect">
            <a:avLst/>
          </a:prstGeom>
          <a:noFill/>
          <a:ln w="9525">
            <a:noFill/>
            <a:miter lim="800000"/>
            <a:headEnd/>
            <a:tailEnd/>
          </a:ln>
        </p:spPr>
      </p:pic>
      <p:sp>
        <p:nvSpPr>
          <p:cNvPr id="18435" name="Subtitle 2"/>
          <p:cNvSpPr>
            <a:spLocks noGrp="1"/>
          </p:cNvSpPr>
          <p:nvPr>
            <p:ph type="subTitle" idx="1"/>
          </p:nvPr>
        </p:nvSpPr>
        <p:spPr>
          <a:xfrm>
            <a:off x="5992811" y="682008"/>
            <a:ext cx="2703514" cy="2160941"/>
          </a:xfrm>
        </p:spPr>
        <p:txBody>
          <a:bodyPr/>
          <a:lstStyle/>
          <a:p>
            <a:pPr eaLnBrk="1" hangingPunct="1"/>
            <a:r>
              <a:rPr lang="en-US" sz="2800" b="1" dirty="0">
                <a:latin typeface="Arial" panose="020B0604020202020204" pitchFamily="34" charset="0"/>
                <a:ea typeface="ＭＳ Ｐゴシック" pitchFamily="34" charset="-128"/>
                <a:cs typeface="Arial" pitchFamily="34" charset="0"/>
              </a:rPr>
              <a:t>Physics case,</a:t>
            </a:r>
          </a:p>
          <a:p>
            <a:pPr eaLnBrk="1" hangingPunct="1"/>
            <a:r>
              <a:rPr lang="en-US" sz="2800" b="1" dirty="0">
                <a:latin typeface="Arial" panose="020B0604020202020204" pitchFamily="34" charset="0"/>
                <a:ea typeface="ＭＳ Ｐゴシック" pitchFamily="34" charset="-128"/>
                <a:cs typeface="Arial" pitchFamily="34" charset="0"/>
              </a:rPr>
              <a:t>status </a:t>
            </a:r>
          </a:p>
          <a:p>
            <a:pPr eaLnBrk="1" hangingPunct="1"/>
            <a:r>
              <a:rPr lang="en-US" sz="2800" b="1" dirty="0">
                <a:latin typeface="Arial" panose="020B0604020202020204" pitchFamily="34" charset="0"/>
                <a:ea typeface="ＭＳ Ｐゴシック" pitchFamily="34" charset="-128"/>
                <a:cs typeface="Arial" pitchFamily="34" charset="0"/>
              </a:rPr>
              <a:t>and perspectives</a:t>
            </a:r>
          </a:p>
          <a:p>
            <a:pPr eaLnBrk="1" hangingPunct="1"/>
            <a:r>
              <a:rPr lang="en-US" sz="2800" b="1" dirty="0">
                <a:latin typeface="Arial" panose="020B0604020202020204" pitchFamily="34" charset="0"/>
                <a:ea typeface="ＭＳ Ｐゴシック" pitchFamily="34" charset="-128"/>
                <a:cs typeface="Arial" pitchFamily="34" charset="0"/>
              </a:rPr>
              <a:t> </a:t>
            </a:r>
          </a:p>
        </p:txBody>
      </p:sp>
      <p:sp>
        <p:nvSpPr>
          <p:cNvPr id="9" name="Oval 8"/>
          <p:cNvSpPr>
            <a:spLocks noChangeArrowheads="1"/>
          </p:cNvSpPr>
          <p:nvPr/>
        </p:nvSpPr>
        <p:spPr bwMode="auto">
          <a:xfrm>
            <a:off x="4498977" y="1963326"/>
            <a:ext cx="361950" cy="63500"/>
          </a:xfrm>
          <a:prstGeom prst="ellipse">
            <a:avLst/>
          </a:prstGeom>
          <a:noFill/>
          <a:ln w="38100">
            <a:solidFill>
              <a:srgbClr val="FF0000"/>
            </a:solidFill>
            <a:round/>
            <a:headEnd/>
            <a:tailEnd/>
          </a:ln>
          <a:effectLst>
            <a:outerShdw dist="23000" dir="5400000" rotWithShape="0">
              <a:srgbClr val="808080">
                <a:alpha val="34999"/>
              </a:srgbClr>
            </a:outerShdw>
          </a:effectLst>
        </p:spPr>
        <p:txBody>
          <a:bodyPr anchor="ctr"/>
          <a:lstStyle/>
          <a:p>
            <a:pPr algn="ctr">
              <a:defRPr/>
            </a:pPr>
            <a:endParaRPr lang="en-US" dirty="0">
              <a:solidFill>
                <a:srgbClr val="FFFFFF"/>
              </a:solidFill>
              <a:latin typeface="Arial" charset="0"/>
              <a:ea typeface="ＭＳ Ｐゴシック" charset="0"/>
              <a:cs typeface="ＭＳ Ｐゴシック" charset="0"/>
            </a:endParaRPr>
          </a:p>
        </p:txBody>
      </p:sp>
      <p:sp>
        <p:nvSpPr>
          <p:cNvPr id="18441" name="TextBox 9"/>
          <p:cNvSpPr txBox="1">
            <a:spLocks noChangeArrowheads="1"/>
          </p:cNvSpPr>
          <p:nvPr/>
        </p:nvSpPr>
        <p:spPr bwMode="auto">
          <a:xfrm>
            <a:off x="3714750" y="1764177"/>
            <a:ext cx="749300" cy="369887"/>
          </a:xfrm>
          <a:prstGeom prst="rect">
            <a:avLst/>
          </a:prstGeom>
          <a:noFill/>
          <a:ln w="9525">
            <a:noFill/>
            <a:miter lim="800000"/>
            <a:headEnd/>
            <a:tailEnd/>
          </a:ln>
        </p:spPr>
        <p:txBody>
          <a:bodyPr wrap="none">
            <a:spAutoFit/>
          </a:bodyPr>
          <a:lstStyle/>
          <a:p>
            <a:r>
              <a:rPr lang="en-US" b="1" dirty="0">
                <a:solidFill>
                  <a:srgbClr val="FF0000"/>
                </a:solidFill>
              </a:rPr>
              <a:t>NICA</a:t>
            </a:r>
          </a:p>
        </p:txBody>
      </p:sp>
      <p:sp>
        <p:nvSpPr>
          <p:cNvPr id="18442" name="TextBox 10"/>
          <p:cNvSpPr txBox="1">
            <a:spLocks noChangeArrowheads="1"/>
          </p:cNvSpPr>
          <p:nvPr/>
        </p:nvSpPr>
        <p:spPr bwMode="auto">
          <a:xfrm>
            <a:off x="5524500" y="4064000"/>
            <a:ext cx="936625" cy="708025"/>
          </a:xfrm>
          <a:prstGeom prst="rect">
            <a:avLst/>
          </a:prstGeom>
          <a:noFill/>
          <a:ln w="9525">
            <a:noFill/>
            <a:miter lim="800000"/>
            <a:headEnd/>
            <a:tailEnd/>
          </a:ln>
        </p:spPr>
        <p:txBody>
          <a:bodyPr wrap="none">
            <a:spAutoFit/>
          </a:bodyPr>
          <a:lstStyle/>
          <a:p>
            <a:pPr algn="r"/>
            <a:r>
              <a:rPr lang="en-US" sz="2000" b="1" i="1" dirty="0">
                <a:solidFill>
                  <a:srgbClr val="000090"/>
                </a:solidFill>
              </a:rPr>
              <a:t>Volga</a:t>
            </a:r>
          </a:p>
          <a:p>
            <a:pPr algn="r"/>
            <a:r>
              <a:rPr lang="en-US" sz="2000" b="1" i="1" dirty="0">
                <a:solidFill>
                  <a:srgbClr val="000090"/>
                </a:solidFill>
              </a:rPr>
              <a:t>river</a:t>
            </a:r>
          </a:p>
        </p:txBody>
      </p:sp>
      <p:pic>
        <p:nvPicPr>
          <p:cNvPr id="14" name="Picture 6" descr="NICA-Logo_4c"/>
          <p:cNvPicPr>
            <a:picLocks noChangeAspect="1" noChangeArrowheads="1"/>
          </p:cNvPicPr>
          <p:nvPr/>
        </p:nvPicPr>
        <p:blipFill>
          <a:blip r:embed="rId4"/>
          <a:srcRect/>
          <a:stretch>
            <a:fillRect/>
          </a:stretch>
        </p:blipFill>
        <p:spPr bwMode="auto">
          <a:xfrm>
            <a:off x="613423" y="63500"/>
            <a:ext cx="1399527" cy="689386"/>
          </a:xfrm>
          <a:prstGeom prst="rect">
            <a:avLst/>
          </a:prstGeom>
          <a:solidFill>
            <a:schemeClr val="bg1"/>
          </a:solidFill>
          <a:ln w="9525">
            <a:noFill/>
            <a:miter lim="800000"/>
            <a:headEnd/>
            <a:tailEnd/>
          </a:ln>
        </p:spPr>
      </p:pic>
      <p:pic>
        <p:nvPicPr>
          <p:cNvPr id="4" name="Рисунок 3">
            <a:extLst>
              <a:ext uri="{FF2B5EF4-FFF2-40B4-BE49-F238E27FC236}">
                <a16:creationId xmlns:a16="http://schemas.microsoft.com/office/drawing/2014/main" id="{ABFA62E9-85FB-4582-BCAE-49BB54D637B2}"/>
              </a:ext>
            </a:extLst>
          </p:cNvPr>
          <p:cNvPicPr>
            <a:picLocks noChangeAspect="1"/>
          </p:cNvPicPr>
          <p:nvPr/>
        </p:nvPicPr>
        <p:blipFill>
          <a:blip r:embed="rId5"/>
          <a:stretch>
            <a:fillRect/>
          </a:stretch>
        </p:blipFill>
        <p:spPr>
          <a:xfrm>
            <a:off x="4464050" y="3249966"/>
            <a:ext cx="4605867" cy="3454400"/>
          </a:xfrm>
          <a:prstGeom prst="rect">
            <a:avLst/>
          </a:prstGeom>
        </p:spPr>
      </p:pic>
      <p:sp>
        <p:nvSpPr>
          <p:cNvPr id="10" name="TextBox 4">
            <a:extLst>
              <a:ext uri="{FF2B5EF4-FFF2-40B4-BE49-F238E27FC236}">
                <a16:creationId xmlns:a16="http://schemas.microsoft.com/office/drawing/2014/main" id="{CD5FB310-052C-46EA-A7F7-C6E0F8E0F738}"/>
              </a:ext>
            </a:extLst>
          </p:cNvPr>
          <p:cNvSpPr txBox="1">
            <a:spLocks noChangeArrowheads="1"/>
          </p:cNvSpPr>
          <p:nvPr/>
        </p:nvSpPr>
        <p:spPr bwMode="auto">
          <a:xfrm>
            <a:off x="2644061" y="112833"/>
            <a:ext cx="3400032" cy="461665"/>
          </a:xfrm>
          <a:prstGeom prst="rect">
            <a:avLst/>
          </a:prstGeom>
          <a:solidFill>
            <a:srgbClr val="EAFCFF"/>
          </a:solidFill>
          <a:ln>
            <a:noFill/>
          </a:ln>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latin typeface="+mj-lt"/>
              </a:rPr>
              <a:t>MPD</a:t>
            </a:r>
            <a:r>
              <a:rPr lang="ru-RU" b="1" dirty="0">
                <a:latin typeface="+mj-lt"/>
              </a:rPr>
              <a:t>-</a:t>
            </a:r>
            <a:r>
              <a:rPr lang="en-US" b="1" dirty="0">
                <a:latin typeface="+mj-lt"/>
              </a:rPr>
              <a:t>ITS PROJECT</a:t>
            </a:r>
          </a:p>
        </p:txBody>
      </p:sp>
      <p:sp>
        <p:nvSpPr>
          <p:cNvPr id="11" name="Subtitle 2">
            <a:extLst>
              <a:ext uri="{FF2B5EF4-FFF2-40B4-BE49-F238E27FC236}">
                <a16:creationId xmlns:a16="http://schemas.microsoft.com/office/drawing/2014/main" id="{8014F7AD-3D93-4FF5-9D80-68895167437F}"/>
              </a:ext>
            </a:extLst>
          </p:cNvPr>
          <p:cNvSpPr txBox="1">
            <a:spLocks/>
          </p:cNvSpPr>
          <p:nvPr/>
        </p:nvSpPr>
        <p:spPr bwMode="auto">
          <a:xfrm>
            <a:off x="-17688" y="6165317"/>
            <a:ext cx="4554008" cy="579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ＭＳ Ｐゴシック" charset="-128"/>
                <a:cs typeface="ＭＳ Ｐゴシック" charset="-128"/>
              </a:defRPr>
            </a:lvl1pPr>
            <a:lvl2pPr marL="457200" indent="0" algn="ctr" rtl="0" eaLnBrk="0" fontAlgn="base" hangingPunct="0">
              <a:spcBef>
                <a:spcPct val="20000"/>
              </a:spcBef>
              <a:spcAft>
                <a:spcPct val="0"/>
              </a:spcAft>
              <a:buNone/>
              <a:defRPr sz="2800">
                <a:solidFill>
                  <a:schemeClr val="tx1"/>
                </a:solidFill>
                <a:latin typeface="+mn-lt"/>
                <a:ea typeface="ＭＳ Ｐゴシック" charset="-128"/>
              </a:defRPr>
            </a:lvl2pPr>
            <a:lvl3pPr marL="914400" indent="0" algn="ctr" rtl="0" eaLnBrk="0" fontAlgn="base" hangingPunct="0">
              <a:spcBef>
                <a:spcPct val="20000"/>
              </a:spcBef>
              <a:spcAft>
                <a:spcPct val="0"/>
              </a:spcAft>
              <a:buNone/>
              <a:defRPr sz="2400">
                <a:solidFill>
                  <a:schemeClr val="tx1"/>
                </a:solidFill>
                <a:latin typeface="+mn-lt"/>
                <a:ea typeface="ＭＳ Ｐゴシック" charset="-128"/>
              </a:defRPr>
            </a:lvl3pPr>
            <a:lvl4pPr marL="1371600" indent="0" algn="ctr" rtl="0" eaLnBrk="0" fontAlgn="base" hangingPunct="0">
              <a:spcBef>
                <a:spcPct val="20000"/>
              </a:spcBef>
              <a:spcAft>
                <a:spcPct val="0"/>
              </a:spcAft>
              <a:buNone/>
              <a:defRPr sz="2000">
                <a:solidFill>
                  <a:schemeClr val="tx1"/>
                </a:solidFill>
                <a:latin typeface="+mn-lt"/>
                <a:ea typeface="ＭＳ Ｐゴシック" charset="-128"/>
              </a:defRPr>
            </a:lvl4pPr>
            <a:lvl5pPr marL="1828800" indent="0" algn="ctr" rtl="0" eaLnBrk="0" fontAlgn="base" hangingPunct="0">
              <a:spcBef>
                <a:spcPct val="20000"/>
              </a:spcBef>
              <a:spcAft>
                <a:spcPct val="0"/>
              </a:spcAft>
              <a:buNone/>
              <a:defRPr sz="2000">
                <a:solidFill>
                  <a:schemeClr val="tx1"/>
                </a:solidFill>
                <a:latin typeface="+mn-lt"/>
                <a:ea typeface="ＭＳ Ｐゴシック" charset="-128"/>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eaLnBrk="1" hangingPunct="1"/>
            <a:r>
              <a:rPr lang="en-US" sz="1400" kern="0" dirty="0">
                <a:ea typeface="ＭＳ Ｐゴシック" pitchFamily="34" charset="-128"/>
                <a:cs typeface="Arial" pitchFamily="34" charset="0"/>
              </a:rPr>
              <a:t>Yuri Murin, VBLHEP JINR</a:t>
            </a:r>
          </a:p>
          <a:p>
            <a:pPr eaLnBrk="1" hangingPunct="1"/>
            <a:r>
              <a:rPr lang="en-US" sz="1400" kern="0" dirty="0">
                <a:ea typeface="ＭＳ Ｐゴシック" pitchFamily="34" charset="-128"/>
                <a:cs typeface="Arial" pitchFamily="34" charset="0"/>
              </a:rPr>
              <a:t>murin@jinr.ru</a:t>
            </a:r>
          </a:p>
          <a:p>
            <a:pPr eaLnBrk="1" hangingPunct="1"/>
            <a:endParaRPr lang="en-US" sz="2000" b="1" kern="0" dirty="0">
              <a:solidFill>
                <a:srgbClr val="FF0000"/>
              </a:solidFill>
              <a:ea typeface="ＭＳ Ｐゴシック" pitchFamily="34" charset="-128"/>
              <a:cs typeface="Arial" pitchFamily="34" charset="0"/>
            </a:endParaRPr>
          </a:p>
        </p:txBody>
      </p:sp>
      <p:pic>
        <p:nvPicPr>
          <p:cNvPr id="3" name="Рисунок 2">
            <a:extLst>
              <a:ext uri="{FF2B5EF4-FFF2-40B4-BE49-F238E27FC236}">
                <a16:creationId xmlns:a16="http://schemas.microsoft.com/office/drawing/2014/main" id="{10A6C92C-8B9E-4BF6-BE01-F7A3235887E3}"/>
              </a:ext>
            </a:extLst>
          </p:cNvPr>
          <p:cNvPicPr>
            <a:picLocks noChangeAspect="1"/>
          </p:cNvPicPr>
          <p:nvPr/>
        </p:nvPicPr>
        <p:blipFill>
          <a:blip r:embed="rId6"/>
          <a:stretch>
            <a:fillRect/>
          </a:stretch>
        </p:blipFill>
        <p:spPr>
          <a:xfrm>
            <a:off x="1053183" y="4640503"/>
            <a:ext cx="2772890" cy="1407871"/>
          </a:xfrm>
          <a:prstGeom prst="rect">
            <a:avLst/>
          </a:prstGeom>
        </p:spPr>
      </p:pic>
      <p:sp>
        <p:nvSpPr>
          <p:cNvPr id="12" name="TextBox 9">
            <a:extLst>
              <a:ext uri="{FF2B5EF4-FFF2-40B4-BE49-F238E27FC236}">
                <a16:creationId xmlns:a16="http://schemas.microsoft.com/office/drawing/2014/main" id="{DBB31B19-6740-41FA-B963-2B2DBF4808FE}"/>
              </a:ext>
            </a:extLst>
          </p:cNvPr>
          <p:cNvSpPr txBox="1">
            <a:spLocks noChangeArrowheads="1"/>
          </p:cNvSpPr>
          <p:nvPr/>
        </p:nvSpPr>
        <p:spPr bwMode="auto">
          <a:xfrm>
            <a:off x="3714750" y="1778382"/>
            <a:ext cx="749300" cy="369887"/>
          </a:xfrm>
          <a:prstGeom prst="rect">
            <a:avLst/>
          </a:prstGeom>
          <a:noFill/>
          <a:ln w="9525">
            <a:noFill/>
            <a:miter lim="800000"/>
            <a:headEnd/>
            <a:tailEnd/>
          </a:ln>
        </p:spPr>
        <p:txBody>
          <a:bodyPr wrap="none">
            <a:spAutoFit/>
          </a:bodyPr>
          <a:lstStyle/>
          <a:p>
            <a:r>
              <a:rPr lang="en-US" b="1" dirty="0">
                <a:solidFill>
                  <a:srgbClr val="FF0000"/>
                </a:solidFill>
              </a:rPr>
              <a:t>NICA</a:t>
            </a:r>
          </a:p>
        </p:txBody>
      </p:sp>
      <p:sp>
        <p:nvSpPr>
          <p:cNvPr id="13" name="TextBox 9">
            <a:extLst>
              <a:ext uri="{FF2B5EF4-FFF2-40B4-BE49-F238E27FC236}">
                <a16:creationId xmlns:a16="http://schemas.microsoft.com/office/drawing/2014/main" id="{A674416C-1185-4544-BA68-C0337F01F18E}"/>
              </a:ext>
            </a:extLst>
          </p:cNvPr>
          <p:cNvSpPr txBox="1">
            <a:spLocks noChangeArrowheads="1"/>
          </p:cNvSpPr>
          <p:nvPr/>
        </p:nvSpPr>
        <p:spPr bwMode="auto">
          <a:xfrm>
            <a:off x="5876924" y="5995165"/>
            <a:ext cx="1066801" cy="369332"/>
          </a:xfrm>
          <a:prstGeom prst="rect">
            <a:avLst/>
          </a:prstGeom>
          <a:noFill/>
          <a:ln w="9525">
            <a:noFill/>
            <a:miter lim="800000"/>
            <a:headEnd/>
            <a:tailEnd/>
          </a:ln>
        </p:spPr>
        <p:txBody>
          <a:bodyPr wrap="square">
            <a:spAutoFit/>
          </a:bodyPr>
          <a:lstStyle/>
          <a:p>
            <a:r>
              <a:rPr lang="en-US" b="1" dirty="0">
                <a:solidFill>
                  <a:schemeClr val="bg1"/>
                </a:solidFill>
              </a:rPr>
              <a:t>Yangtze</a:t>
            </a:r>
          </a:p>
        </p:txBody>
      </p:sp>
      <p:sp>
        <p:nvSpPr>
          <p:cNvPr id="15" name="TextBox 9">
            <a:extLst>
              <a:ext uri="{FF2B5EF4-FFF2-40B4-BE49-F238E27FC236}">
                <a16:creationId xmlns:a16="http://schemas.microsoft.com/office/drawing/2014/main" id="{9FE0197A-DD3E-470E-A2D9-C37708A790EF}"/>
              </a:ext>
            </a:extLst>
          </p:cNvPr>
          <p:cNvSpPr txBox="1">
            <a:spLocks noChangeArrowheads="1"/>
          </p:cNvSpPr>
          <p:nvPr/>
        </p:nvSpPr>
        <p:spPr bwMode="auto">
          <a:xfrm>
            <a:off x="2965450" y="2658005"/>
            <a:ext cx="795924" cy="369332"/>
          </a:xfrm>
          <a:prstGeom prst="rect">
            <a:avLst/>
          </a:prstGeom>
          <a:noFill/>
          <a:ln w="9525">
            <a:noFill/>
            <a:miter lim="800000"/>
            <a:headEnd/>
            <a:tailEnd/>
          </a:ln>
        </p:spPr>
        <p:txBody>
          <a:bodyPr wrap="none">
            <a:spAutoFit/>
          </a:bodyPr>
          <a:lstStyle/>
          <a:p>
            <a:r>
              <a:rPr lang="en-US" b="1" dirty="0">
                <a:solidFill>
                  <a:schemeClr val="bg1"/>
                </a:solidFill>
              </a:rPr>
              <a:t>Volga</a:t>
            </a:r>
          </a:p>
        </p:txBody>
      </p:sp>
    </p:spTree>
    <p:extLst>
      <p:ext uri="{BB962C8B-B14F-4D97-AF65-F5344CB8AC3E}">
        <p14:creationId xmlns:p14="http://schemas.microsoft.com/office/powerpoint/2010/main" val="4176926209"/>
      </p:ext>
    </p:extLst>
  </p:cSld>
  <p:clrMapOvr>
    <a:masterClrMapping/>
  </p:clrMapOvr>
  <p:transition spd="slow" advTm="515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Рисунок 8" descr="NC_Ring503m_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808037"/>
            <a:ext cx="8966200" cy="575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5" name="TextBox 52"/>
          <p:cNvSpPr txBox="1">
            <a:spLocks noChangeArrowheads="1"/>
          </p:cNvSpPr>
          <p:nvPr/>
        </p:nvSpPr>
        <p:spPr bwMode="auto">
          <a:xfrm>
            <a:off x="3502025" y="160338"/>
            <a:ext cx="1963738" cy="461962"/>
          </a:xfrm>
          <a:prstGeom prst="rect">
            <a:avLst/>
          </a:prstGeom>
          <a:solidFill>
            <a:srgbClr val="000090"/>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rPr>
              <a:t>The Collider  </a:t>
            </a:r>
            <a:endParaRPr lang="ru-RU" b="1">
              <a:solidFill>
                <a:srgbClr val="FFFFFF"/>
              </a:solidFill>
            </a:endParaRPr>
          </a:p>
        </p:txBody>
      </p:sp>
      <p:sp>
        <p:nvSpPr>
          <p:cNvPr id="71686" name="Rectangle 6"/>
          <p:cNvSpPr>
            <a:spLocks noChangeArrowheads="1"/>
          </p:cNvSpPr>
          <p:nvPr/>
        </p:nvSpPr>
        <p:spPr bwMode="auto">
          <a:xfrm>
            <a:off x="2686050" y="604838"/>
            <a:ext cx="3492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b="1">
                <a:solidFill>
                  <a:srgbClr val="000090"/>
                </a:solidFill>
              </a:rPr>
              <a:t>45 T*m</a:t>
            </a:r>
            <a:r>
              <a:rPr lang="en-US" sz="2000" i="1">
                <a:solidFill>
                  <a:srgbClr val="000090"/>
                </a:solidFill>
              </a:rPr>
              <a:t>,  4.5 GeV/u for </a:t>
            </a:r>
            <a:r>
              <a:rPr lang="en-US" sz="2000" b="1" i="1">
                <a:solidFill>
                  <a:srgbClr val="FF0000"/>
                </a:solidFill>
              </a:rPr>
              <a:t>Au</a:t>
            </a:r>
            <a:r>
              <a:rPr lang="en-US" sz="2000" b="1" i="1" baseline="30000">
                <a:solidFill>
                  <a:srgbClr val="FF0000"/>
                </a:solidFill>
              </a:rPr>
              <a:t>79+</a:t>
            </a:r>
            <a:r>
              <a:rPr lang="en-US" sz="2000" i="1" baseline="30000">
                <a:solidFill>
                  <a:srgbClr val="000090"/>
                </a:solidFill>
              </a:rPr>
              <a:t> </a:t>
            </a:r>
          </a:p>
        </p:txBody>
      </p:sp>
      <p:pic>
        <p:nvPicPr>
          <p:cNvPr id="71687" name="Picture 2" descr="E:\Мои документы\NICA\foto\Коллайдер\модуль с диполем\DSC01395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7275" y="2400300"/>
            <a:ext cx="1660525" cy="2430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8" name="Рисунок 13" descr="DSC00980.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6400" y="2354263"/>
            <a:ext cx="1574800" cy="2509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9" name="TextBox 12"/>
          <p:cNvSpPr txBox="1">
            <a:spLocks noChangeArrowheads="1"/>
          </p:cNvSpPr>
          <p:nvPr/>
        </p:nvSpPr>
        <p:spPr bwMode="auto">
          <a:xfrm>
            <a:off x="112713" y="5524500"/>
            <a:ext cx="30575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000090"/>
                </a:solidFill>
              </a:rPr>
              <a:t>Double aperture magnets:</a:t>
            </a:r>
          </a:p>
          <a:p>
            <a:pPr eaLnBrk="1" hangingPunct="1"/>
            <a:r>
              <a:rPr lang="en-US" sz="1800" i="1">
                <a:solidFill>
                  <a:srgbClr val="000090"/>
                </a:solidFill>
              </a:rPr>
              <a:t>dipole &amp; quadrupole </a:t>
            </a:r>
          </a:p>
          <a:p>
            <a:pPr eaLnBrk="1" hangingPunct="1"/>
            <a:r>
              <a:rPr lang="en-US" sz="1800" i="1">
                <a:solidFill>
                  <a:srgbClr val="000090"/>
                </a:solidFill>
              </a:rPr>
              <a:t>prototypes</a:t>
            </a:r>
          </a:p>
        </p:txBody>
      </p:sp>
      <p:cxnSp>
        <p:nvCxnSpPr>
          <p:cNvPr id="14" name="Straight Arrow Connector 13"/>
          <p:cNvCxnSpPr/>
          <p:nvPr/>
        </p:nvCxnSpPr>
        <p:spPr>
          <a:xfrm flipV="1">
            <a:off x="812800" y="4025900"/>
            <a:ext cx="1143000" cy="1981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2311400" y="4775200"/>
            <a:ext cx="4800600" cy="1244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692" name="TextBox 24"/>
          <p:cNvSpPr txBox="1">
            <a:spLocks noChangeArrowheads="1"/>
          </p:cNvSpPr>
          <p:nvPr/>
        </p:nvSpPr>
        <p:spPr bwMode="auto">
          <a:xfrm>
            <a:off x="4495800" y="4800600"/>
            <a:ext cx="696913" cy="3698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MPD</a:t>
            </a:r>
          </a:p>
        </p:txBody>
      </p:sp>
      <p:sp>
        <p:nvSpPr>
          <p:cNvPr id="71693" name="TextBox 25"/>
          <p:cNvSpPr txBox="1">
            <a:spLocks noChangeArrowheads="1"/>
          </p:cNvSpPr>
          <p:nvPr/>
        </p:nvSpPr>
        <p:spPr bwMode="auto">
          <a:xfrm>
            <a:off x="4445000" y="1917700"/>
            <a:ext cx="658813" cy="3698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SPD</a:t>
            </a:r>
          </a:p>
        </p:txBody>
      </p:sp>
      <p:cxnSp>
        <p:nvCxnSpPr>
          <p:cNvPr id="28" name="Straight Arrow Connector 27"/>
          <p:cNvCxnSpPr/>
          <p:nvPr/>
        </p:nvCxnSpPr>
        <p:spPr>
          <a:xfrm flipV="1">
            <a:off x="152400" y="1917700"/>
            <a:ext cx="9906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0" y="4914900"/>
            <a:ext cx="952500" cy="2413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4730750" y="3232150"/>
            <a:ext cx="3416300" cy="635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rot="5400000">
            <a:off x="5086350" y="3054350"/>
            <a:ext cx="3365500" cy="10668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rot="5400000">
            <a:off x="5156200" y="3149600"/>
            <a:ext cx="3352800" cy="9144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13" name="Table 12"/>
          <p:cNvGraphicFramePr>
            <a:graphicFrameLocks noGrp="1"/>
          </p:cNvGraphicFramePr>
          <p:nvPr>
            <p:extLst>
              <p:ext uri="{D42A27DB-BD31-4B8C-83A1-F6EECF244321}">
                <p14:modId xmlns:p14="http://schemas.microsoft.com/office/powerpoint/2010/main" val="2313659273"/>
              </p:ext>
            </p:extLst>
          </p:nvPr>
        </p:nvGraphicFramePr>
        <p:xfrm>
          <a:off x="2819400" y="2012950"/>
          <a:ext cx="3860800" cy="2699520"/>
        </p:xfrm>
        <a:graphic>
          <a:graphicData uri="http://schemas.openxmlformats.org/drawingml/2006/table">
            <a:tbl>
              <a:tblPr/>
              <a:tblGrid>
                <a:gridCol w="2921000">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tblGrid>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Ring circumference, m </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ＭＳ Ｐゴシック" charset="0"/>
                        </a:rPr>
                        <a:t>503,04</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CCFFCC"/>
                    </a:solidFill>
                  </a:tcPr>
                </a:tc>
                <a:extLst>
                  <a:ext uri="{0D108BD9-81ED-4DB2-BD59-A6C34878D82A}">
                    <a16:rowId xmlns:a16="http://schemas.microsoft.com/office/drawing/2014/main" val="10000"/>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Number of bunches</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ＭＳ Ｐゴシック" charset="0"/>
                        </a:rPr>
                        <a:t>22</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600" b="0" i="1"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bunch length, m</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ＭＳ Ｐゴシック" charset="0"/>
                        </a:rPr>
                        <a:t>0,6</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2921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Symbol" charset="0"/>
                          <a:ea typeface="ＭＳ Ｐゴシック" charset="0"/>
                          <a:cs typeface="ＭＳ Ｐゴシック" charset="0"/>
                        </a:rPr>
                        <a:t> b</a:t>
                      </a: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m</a:t>
                      </a:r>
                      <a:endParaRPr kumimoji="0" lang="en-US" sz="1600" b="0" i="1" u="none" strike="noStrike" cap="none" normalizeH="0" baseline="0" dirty="0">
                        <a:ln>
                          <a:noFill/>
                        </a:ln>
                        <a:solidFill>
                          <a:srgbClr val="000090"/>
                        </a:solidFill>
                        <a:effectLst/>
                        <a:latin typeface="Symbol" charset="0"/>
                        <a:ea typeface="ＭＳ Ｐゴシック" charset="0"/>
                        <a:cs typeface="ＭＳ Ｐゴシック" charset="0"/>
                      </a:endParaRP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ＭＳ Ｐゴシック" charset="0"/>
                        </a:rPr>
                        <a:t>0,35</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27457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kern="0" cap="none" normalizeH="0" baseline="0" dirty="0">
                          <a:ln>
                            <a:noFill/>
                          </a:ln>
                          <a:solidFill>
                            <a:srgbClr val="000090"/>
                          </a:solidFill>
                          <a:effectLst/>
                          <a:latin typeface="Arial" charset="0"/>
                          <a:ea typeface="ＭＳ Ｐゴシック" charset="0"/>
                          <a:cs typeface="ＭＳ Ｐゴシック" charset="0"/>
                        </a:rPr>
                        <a:t> max. int. Energy, </a:t>
                      </a:r>
                      <a:r>
                        <a:rPr kumimoji="0" lang="en-US" sz="1600" b="0" i="1" u="none" strike="noStrike" kern="0" cap="none" normalizeH="0" baseline="0" dirty="0" err="1">
                          <a:ln>
                            <a:noFill/>
                          </a:ln>
                          <a:solidFill>
                            <a:srgbClr val="000090"/>
                          </a:solidFill>
                          <a:effectLst/>
                          <a:latin typeface="Arial" charset="0"/>
                          <a:ea typeface="ＭＳ Ｐゴシック" charset="0"/>
                          <a:cs typeface="ＭＳ Ｐゴシック" charset="0"/>
                        </a:rPr>
                        <a:t>Gev</a:t>
                      </a:r>
                      <a:r>
                        <a:rPr kumimoji="0" lang="en-US" sz="1600" b="0" i="1" u="none" strike="noStrike" kern="0" cap="none" normalizeH="0" baseline="0" dirty="0">
                          <a:ln>
                            <a:noFill/>
                          </a:ln>
                          <a:solidFill>
                            <a:srgbClr val="000090"/>
                          </a:solidFill>
                          <a:effectLst/>
                          <a:latin typeface="Arial" charset="0"/>
                          <a:ea typeface="ＭＳ Ｐゴシック" charset="0"/>
                          <a:cs typeface="ＭＳ Ｐゴシック" charset="0"/>
                        </a:rPr>
                        <a:t>/u</a:t>
                      </a:r>
                    </a:p>
                  </a:txBody>
                  <a:tcPr marL="12700" marR="12700" marT="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DE4E43"/>
                          </a:solidFill>
                          <a:effectLst/>
                          <a:latin typeface="Arial" charset="0"/>
                          <a:ea typeface="ＭＳ Ｐゴシック" charset="0"/>
                          <a:cs typeface="ＭＳ Ｐゴシック" charset="0"/>
                        </a:rPr>
                        <a:t>11,0</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175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600" b="0" i="1" u="none" strike="noStrike" cap="none" normalizeH="0" baseline="0" dirty="0" err="1">
                          <a:ln>
                            <a:noFill/>
                          </a:ln>
                          <a:solidFill>
                            <a:srgbClr val="000090"/>
                          </a:solidFill>
                          <a:effectLst/>
                          <a:latin typeface="Arial" charset="0"/>
                          <a:ea typeface="ＭＳ Ｐゴシック" charset="0"/>
                          <a:cs typeface="ＭＳ Ｐゴシック" charset="0"/>
                        </a:rPr>
                        <a:t>r.m.s</a:t>
                      </a: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600" b="0" i="1" u="none" strike="noStrike" cap="none" normalizeH="0" baseline="0" dirty="0" err="1">
                          <a:ln>
                            <a:noFill/>
                          </a:ln>
                          <a:solidFill>
                            <a:srgbClr val="000090"/>
                          </a:solidFill>
                          <a:effectLst/>
                          <a:latin typeface="Symbol" charset="0"/>
                          <a:ea typeface="ＭＳ Ｐゴシック" charset="0"/>
                          <a:cs typeface="ＭＳ Ｐゴシック" charset="0"/>
                        </a:rPr>
                        <a:t>D</a:t>
                      </a:r>
                      <a:r>
                        <a:rPr kumimoji="0" lang="en-US" sz="1600" b="0" i="1" u="none" strike="noStrike" cap="none" normalizeH="0" baseline="0" dirty="0" err="1">
                          <a:ln>
                            <a:noFill/>
                          </a:ln>
                          <a:solidFill>
                            <a:srgbClr val="000090"/>
                          </a:solidFill>
                          <a:effectLst/>
                          <a:latin typeface="Arial" charset="0"/>
                          <a:ea typeface="ＭＳ Ｐゴシック" charset="0"/>
                          <a:cs typeface="ＭＳ Ｐゴシック" charset="0"/>
                        </a:rPr>
                        <a:t>p</a:t>
                      </a: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/p, 10-3</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charset="0"/>
                          <a:ea typeface="ＭＳ Ｐゴシック" charset="0"/>
                          <a:cs typeface="ＭＳ Ｐゴシック" charset="0"/>
                        </a:rPr>
                        <a:t>1,6</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2794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a:ln>
                            <a:noFill/>
                          </a:ln>
                          <a:solidFill>
                            <a:srgbClr val="000090"/>
                          </a:solidFill>
                          <a:effectLst/>
                          <a:latin typeface="Arial" charset="0"/>
                          <a:ea typeface="ＭＳ Ｐゴシック" charset="0"/>
                          <a:cs typeface="ＭＳ Ｐゴシック" charset="0"/>
                        </a:rPr>
                        <a:t> IBS growth time, s</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ru-RU" sz="1600" b="1" i="0" u="none" strike="noStrike" cap="none" normalizeH="0" baseline="0" dirty="0">
                          <a:ln>
                            <a:noFill/>
                          </a:ln>
                          <a:solidFill>
                            <a:srgbClr val="000090"/>
                          </a:solidFill>
                          <a:effectLst/>
                          <a:latin typeface="Arial" charset="0"/>
                          <a:ea typeface="ＭＳ Ｐゴシック" charset="0"/>
                          <a:cs typeface="ＭＳ Ｐゴシック" charset="0"/>
                        </a:rPr>
                        <a:t>18</a:t>
                      </a:r>
                      <a:r>
                        <a:rPr kumimoji="0" lang="en-US" sz="1600" b="1" i="0" u="none" strike="noStrike" cap="none" normalizeH="0" baseline="0" dirty="0">
                          <a:ln>
                            <a:noFill/>
                          </a:ln>
                          <a:solidFill>
                            <a:srgbClr val="000090"/>
                          </a:solidFill>
                          <a:effectLst/>
                          <a:latin typeface="Arial" charset="0"/>
                          <a:ea typeface="ＭＳ Ｐゴシック" charset="0"/>
                          <a:cs typeface="ＭＳ Ｐゴシック" charset="0"/>
                        </a:rPr>
                        <a:t>00</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0480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Luminosity, cm</a:t>
                      </a:r>
                      <a:r>
                        <a:rPr kumimoji="0" lang="en-US" sz="1600" b="0" i="1" u="none" strike="noStrike" cap="none" normalizeH="0" baseline="30000" dirty="0">
                          <a:ln>
                            <a:noFill/>
                          </a:ln>
                          <a:solidFill>
                            <a:srgbClr val="000090"/>
                          </a:solidFill>
                          <a:effectLst/>
                          <a:latin typeface="Arial" charset="0"/>
                          <a:ea typeface="ＭＳ Ｐゴシック" charset="0"/>
                          <a:cs typeface="ＭＳ Ｐゴシック" charset="0"/>
                        </a:rPr>
                        <a:t>-2</a:t>
                      </a:r>
                      <a:r>
                        <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rPr>
                        <a:t> s</a:t>
                      </a:r>
                      <a:r>
                        <a:rPr kumimoji="0" lang="en-US" sz="1600" b="0" i="1" u="none" strike="noStrike" cap="none" normalizeH="0" baseline="30000" dirty="0">
                          <a:ln>
                            <a:noFill/>
                          </a:ln>
                          <a:solidFill>
                            <a:srgbClr val="000090"/>
                          </a:solidFill>
                          <a:effectLst/>
                          <a:latin typeface="Arial" charset="0"/>
                          <a:ea typeface="ＭＳ Ｐゴシック" charset="0"/>
                          <a:cs typeface="ＭＳ Ｐゴシック" charset="0"/>
                        </a:rPr>
                        <a:t>-1</a:t>
                      </a:r>
                      <a:endParaRPr kumimoji="0" lang="en-US" sz="16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0000"/>
                          </a:solidFill>
                          <a:effectLst/>
                          <a:latin typeface="Arial" charset="0"/>
                          <a:ea typeface="ＭＳ Ｐゴシック" charset="0"/>
                          <a:cs typeface="ＭＳ Ｐゴシック" charset="0"/>
                        </a:rPr>
                        <a:t>1</a:t>
                      </a:r>
                      <a:r>
                        <a:rPr kumimoji="0" lang="en-US" sz="1600" b="0" i="0" u="none" strike="noStrike" cap="none" normalizeH="0" baseline="0" dirty="0">
                          <a:ln>
                            <a:noFill/>
                          </a:ln>
                          <a:solidFill>
                            <a:srgbClr val="000090"/>
                          </a:solidFill>
                          <a:effectLst/>
                          <a:latin typeface="Arial" charset="0"/>
                          <a:ea typeface="ＭＳ Ｐゴシック" charset="0"/>
                          <a:cs typeface="ＭＳ Ｐゴシック" charset="0"/>
                        </a:rPr>
                        <a:t>x</a:t>
                      </a:r>
                      <a:r>
                        <a:rPr kumimoji="0" lang="en-US" sz="1600" b="1" i="0" u="none" strike="noStrike" cap="none" normalizeH="0" baseline="0" dirty="0">
                          <a:ln>
                            <a:noFill/>
                          </a:ln>
                          <a:solidFill>
                            <a:srgbClr val="FF0000"/>
                          </a:solidFill>
                          <a:effectLst/>
                          <a:latin typeface="Arial" charset="0"/>
                          <a:ea typeface="ＭＳ Ｐゴシック" charset="0"/>
                          <a:cs typeface="ＭＳ Ｐゴシック" charset="0"/>
                        </a:rPr>
                        <a:t>10</a:t>
                      </a:r>
                      <a:r>
                        <a:rPr kumimoji="0" lang="en-US" sz="1600" b="1" i="0" u="none" strike="noStrike" cap="none" normalizeH="0" baseline="50000" dirty="0">
                          <a:ln>
                            <a:noFill/>
                          </a:ln>
                          <a:solidFill>
                            <a:srgbClr val="FF0000"/>
                          </a:solidFill>
                          <a:effectLst/>
                          <a:latin typeface="Arial" charset="0"/>
                          <a:ea typeface="ＭＳ Ｐゴシック" charset="0"/>
                          <a:cs typeface="ＭＳ Ｐゴシック" charset="0"/>
                        </a:rPr>
                        <a:t>27</a:t>
                      </a:r>
                    </a:p>
                  </a:txBody>
                  <a:tcPr marL="12700" marR="12700" marT="93600" marB="0" anchor="b" horzOverflow="overflow">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bl>
          </a:graphicData>
        </a:graphic>
      </p:graphicFrame>
      <p:pic>
        <p:nvPicPr>
          <p:cNvPr id="71728" name="Рисунок 4" descr="LHEP-emblema-trans.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 y="76200"/>
            <a:ext cx="1219200" cy="684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29" name="Picture 6" descr="NICA-Logo_4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fld id="{0D407510-CD4E-4320-B1B7-E77576364A88}" type="slidenum">
              <a:rPr lang="ru-RU" smtClean="0"/>
              <a:pPr/>
              <a:t>10</a:t>
            </a:fld>
            <a:endParaRPr lang="ru-RU"/>
          </a:p>
        </p:txBody>
      </p:sp>
      <p:sp>
        <p:nvSpPr>
          <p:cNvPr id="21" name="Footer Placeholder 4">
            <a:extLst>
              <a:ext uri="{FF2B5EF4-FFF2-40B4-BE49-F238E27FC236}">
                <a16:creationId xmlns:a16="http://schemas.microsoft.com/office/drawing/2014/main" id="{6E6495A5-3018-41A3-BF20-CD5C95E9D24A}"/>
              </a:ext>
            </a:extLst>
          </p:cNvPr>
          <p:cNvSpPr>
            <a:spLocks noGrp="1"/>
          </p:cNvSpPr>
          <p:nvPr>
            <p:ph type="ftr" sz="quarter" idx="11"/>
          </p:nvPr>
        </p:nvSpPr>
        <p:spPr>
          <a:xfrm>
            <a:off x="3360420" y="6586537"/>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1593373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34125"/>
            <a:ext cx="2133600" cy="476250"/>
          </a:xfrm>
        </p:spPr>
        <p:txBody>
          <a:bodyPr anchor="b"/>
          <a:lstStyle/>
          <a:p>
            <a:pPr>
              <a:defRPr/>
            </a:pPr>
            <a:r>
              <a:rPr lang="en-US"/>
              <a:t>September 20, 2018</a:t>
            </a:r>
            <a:endParaRPr lang="ru-RU"/>
          </a:p>
        </p:txBody>
      </p:sp>
      <p:sp>
        <p:nvSpPr>
          <p:cNvPr id="4" name="Slide Number Placeholder 3"/>
          <p:cNvSpPr>
            <a:spLocks noGrp="1"/>
          </p:cNvSpPr>
          <p:nvPr>
            <p:ph type="sldNum" sz="quarter" idx="12"/>
          </p:nvPr>
        </p:nvSpPr>
        <p:spPr>
          <a:xfrm>
            <a:off x="6553200" y="6334125"/>
            <a:ext cx="2133600" cy="476250"/>
          </a:xfrm>
        </p:spPr>
        <p:txBody>
          <a:bodyPr anchor="b"/>
          <a:lstStyle/>
          <a:p>
            <a:fld id="{0D407510-CD4E-4320-B1B7-E77576364A88}" type="slidenum">
              <a:rPr lang="ru-RU" smtClean="0"/>
              <a:pPr/>
              <a:t>11</a:t>
            </a:fld>
            <a:endParaRPr lang="ru-RU"/>
          </a:p>
        </p:txBody>
      </p:sp>
      <p:pic>
        <p:nvPicPr>
          <p:cNvPr id="5" name="Picture 4" descr="screen_b2af4c46be6c790d_153692789751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788" y="1003300"/>
            <a:ext cx="9031111" cy="5080000"/>
          </a:xfrm>
          <a:prstGeom prst="rect">
            <a:avLst/>
          </a:prstGeom>
        </p:spPr>
      </p:pic>
      <p:sp>
        <p:nvSpPr>
          <p:cNvPr id="6" name="Прямоугольная выноска 15"/>
          <p:cNvSpPr>
            <a:spLocks noChangeArrowheads="1"/>
          </p:cNvSpPr>
          <p:nvPr/>
        </p:nvSpPr>
        <p:spPr bwMode="auto">
          <a:xfrm>
            <a:off x="4533900" y="4562881"/>
            <a:ext cx="1092200" cy="667233"/>
          </a:xfrm>
          <a:prstGeom prst="wedgeRectCallout">
            <a:avLst>
              <a:gd name="adj1" fmla="val -1215"/>
              <a:gd name="adj2" fmla="val 47708"/>
            </a:avLst>
          </a:prstGeom>
          <a:noFill/>
          <a:ln w="9525">
            <a:solidFill>
              <a:srgbClr val="FFFFFF"/>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2000" b="1" dirty="0">
                <a:solidFill>
                  <a:srgbClr val="FFFFFF"/>
                </a:solidFill>
              </a:rPr>
              <a:t>MPD </a:t>
            </a:r>
          </a:p>
          <a:p>
            <a:pPr algn="ctr" eaLnBrk="1" hangingPunct="1"/>
            <a:r>
              <a:rPr lang="en-GB" sz="2000" b="1" dirty="0">
                <a:solidFill>
                  <a:srgbClr val="FFFFFF"/>
                </a:solidFill>
              </a:rPr>
              <a:t> Hall</a:t>
            </a:r>
            <a:endParaRPr lang="ru-RU" altLang="ru-RU" sz="2000" b="1" dirty="0">
              <a:solidFill>
                <a:srgbClr val="FFFFFF"/>
              </a:solidFill>
            </a:endParaRPr>
          </a:p>
        </p:txBody>
      </p:sp>
      <p:sp>
        <p:nvSpPr>
          <p:cNvPr id="7" name="Прямоугольная выноска 15"/>
          <p:cNvSpPr>
            <a:spLocks noChangeArrowheads="1"/>
          </p:cNvSpPr>
          <p:nvPr/>
        </p:nvSpPr>
        <p:spPr bwMode="auto">
          <a:xfrm>
            <a:off x="4559300" y="1616481"/>
            <a:ext cx="1092200" cy="667233"/>
          </a:xfrm>
          <a:prstGeom prst="wedgeRectCallout">
            <a:avLst>
              <a:gd name="adj1" fmla="val -1215"/>
              <a:gd name="adj2" fmla="val 47708"/>
            </a:avLst>
          </a:prstGeom>
          <a:noFill/>
          <a:ln w="9525">
            <a:solidFill>
              <a:srgbClr val="FFFFFF"/>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2000" b="1" dirty="0">
                <a:solidFill>
                  <a:srgbClr val="FFFFFF"/>
                </a:solidFill>
              </a:rPr>
              <a:t>SPD </a:t>
            </a:r>
          </a:p>
          <a:p>
            <a:pPr algn="ctr" eaLnBrk="1" hangingPunct="1"/>
            <a:r>
              <a:rPr lang="en-GB" sz="2000" b="1" dirty="0">
                <a:solidFill>
                  <a:srgbClr val="FFFFFF"/>
                </a:solidFill>
              </a:rPr>
              <a:t> Hall</a:t>
            </a:r>
            <a:endParaRPr lang="ru-RU" altLang="ru-RU" sz="2000" b="1" dirty="0">
              <a:solidFill>
                <a:srgbClr val="FFFFFF"/>
              </a:solidFill>
            </a:endParaRPr>
          </a:p>
        </p:txBody>
      </p:sp>
      <p:sp>
        <p:nvSpPr>
          <p:cNvPr id="8" name="Прямоугольная выноска 15"/>
          <p:cNvSpPr>
            <a:spLocks noChangeArrowheads="1"/>
          </p:cNvSpPr>
          <p:nvPr/>
        </p:nvSpPr>
        <p:spPr bwMode="auto">
          <a:xfrm>
            <a:off x="6464300" y="2923861"/>
            <a:ext cx="1638300" cy="793750"/>
          </a:xfrm>
          <a:prstGeom prst="wedgeRectCallout">
            <a:avLst>
              <a:gd name="adj1" fmla="val 71313"/>
              <a:gd name="adj2" fmla="val 97768"/>
            </a:avLst>
          </a:prstGeom>
          <a:noFill/>
          <a:ln w="9525">
            <a:solidFill>
              <a:schemeClr val="bg1"/>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r>
              <a:rPr lang="en-GB" sz="2000" b="1" dirty="0">
                <a:solidFill>
                  <a:schemeClr val="bg1"/>
                </a:solidFill>
              </a:rPr>
              <a:t>Western</a:t>
            </a:r>
            <a:r>
              <a:rPr lang="ru-RU" sz="2000" b="1" dirty="0">
                <a:solidFill>
                  <a:schemeClr val="bg1"/>
                </a:solidFill>
              </a:rPr>
              <a:t> </a:t>
            </a:r>
            <a:endParaRPr lang="en-US" sz="2000" b="1" dirty="0">
              <a:solidFill>
                <a:schemeClr val="bg1"/>
              </a:solidFill>
            </a:endParaRPr>
          </a:p>
          <a:p>
            <a:pPr algn="ctr" eaLnBrk="1" hangingPunct="1"/>
            <a:r>
              <a:rPr lang="en-US" sz="2000" b="1" dirty="0">
                <a:solidFill>
                  <a:schemeClr val="bg1"/>
                </a:solidFill>
              </a:rPr>
              <a:t>semi</a:t>
            </a:r>
            <a:r>
              <a:rPr lang="en-GB" sz="2000" b="1" dirty="0">
                <a:solidFill>
                  <a:schemeClr val="bg1"/>
                </a:solidFill>
              </a:rPr>
              <a:t>ring</a:t>
            </a:r>
            <a:endParaRPr lang="ru-RU" altLang="ru-RU" sz="2000" b="1" dirty="0">
              <a:solidFill>
                <a:schemeClr val="bg1"/>
              </a:solidFill>
            </a:endParaRPr>
          </a:p>
        </p:txBody>
      </p:sp>
      <p:sp>
        <p:nvSpPr>
          <p:cNvPr id="9" name="TextBox 8"/>
          <p:cNvSpPr txBox="1">
            <a:spLocks noChangeArrowheads="1"/>
          </p:cNvSpPr>
          <p:nvPr/>
        </p:nvSpPr>
        <p:spPr bwMode="auto">
          <a:xfrm>
            <a:off x="1117600" y="5978129"/>
            <a:ext cx="7480300" cy="396832"/>
          </a:xfrm>
          <a:prstGeom prst="rect">
            <a:avLst/>
          </a:prstGeom>
          <a:solidFill>
            <a:srgbClr val="AAF3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0C1167"/>
                </a:solidFill>
              </a:rPr>
              <a:t>readiness for equipment installation in the MPD Hall - </a:t>
            </a:r>
            <a:r>
              <a:rPr lang="ru-RU" sz="2000" b="1" dirty="0">
                <a:solidFill>
                  <a:srgbClr val="FF0000"/>
                </a:solidFill>
              </a:rPr>
              <a:t>201</a:t>
            </a:r>
            <a:r>
              <a:rPr lang="en-US" sz="2000" b="1" dirty="0">
                <a:solidFill>
                  <a:srgbClr val="FF0000"/>
                </a:solidFill>
              </a:rPr>
              <a:t>9</a:t>
            </a:r>
            <a:endParaRPr lang="ru-RU" sz="2000" b="1" dirty="0">
              <a:solidFill>
                <a:srgbClr val="FF0000"/>
              </a:solidFill>
            </a:endParaRPr>
          </a:p>
        </p:txBody>
      </p:sp>
      <p:pic>
        <p:nvPicPr>
          <p:cNvPr id="10"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 name="TextBox 10"/>
          <p:cNvSpPr txBox="1"/>
          <p:nvPr/>
        </p:nvSpPr>
        <p:spPr>
          <a:xfrm>
            <a:off x="3416300" y="533400"/>
            <a:ext cx="2143659" cy="400110"/>
          </a:xfrm>
          <a:prstGeom prst="rect">
            <a:avLst/>
          </a:prstGeom>
          <a:noFill/>
        </p:spPr>
        <p:txBody>
          <a:bodyPr wrap="none" rtlCol="0">
            <a:spAutoFit/>
          </a:bodyPr>
          <a:lstStyle/>
          <a:p>
            <a:r>
              <a:rPr lang="en-US" sz="2000" i="1" dirty="0">
                <a:solidFill>
                  <a:srgbClr val="000090"/>
                </a:solidFill>
              </a:rPr>
              <a:t>September 2018</a:t>
            </a:r>
          </a:p>
        </p:txBody>
      </p:sp>
      <p:sp>
        <p:nvSpPr>
          <p:cNvPr id="12" name="AutoShape 4"/>
          <p:cNvSpPr>
            <a:spLocks noChangeAspect="1" noChangeArrowheads="1"/>
          </p:cNvSpPr>
          <p:nvPr/>
        </p:nvSpPr>
        <p:spPr bwMode="auto">
          <a:xfrm>
            <a:off x="2209800" y="88900"/>
            <a:ext cx="4464496" cy="558800"/>
          </a:xfrm>
          <a:prstGeom prst="rect">
            <a:avLst/>
          </a:prstGeom>
          <a:noFill/>
          <a:ln>
            <a:noFill/>
          </a:ln>
          <a:extLst/>
        </p:spPr>
        <p:txBody>
          <a:bodyPr anchor="ctr"/>
          <a:lstStyle/>
          <a:p>
            <a:pPr algn="ctr"/>
            <a:r>
              <a:rPr lang="en-US" sz="2800" b="1" i="1" dirty="0">
                <a:solidFill>
                  <a:srgbClr val="000090"/>
                </a:solidFill>
              </a:rPr>
              <a:t>Civil Construction, bld17</a:t>
            </a:r>
            <a:endParaRPr lang="ru-RU" sz="2800" b="1" i="1" dirty="0">
              <a:solidFill>
                <a:srgbClr val="000090"/>
              </a:solidFill>
            </a:endParaRPr>
          </a:p>
        </p:txBody>
      </p:sp>
      <p:sp>
        <p:nvSpPr>
          <p:cNvPr id="13" name="Footer Placeholder 4">
            <a:extLst>
              <a:ext uri="{FF2B5EF4-FFF2-40B4-BE49-F238E27FC236}">
                <a16:creationId xmlns:a16="http://schemas.microsoft.com/office/drawing/2014/main" id="{8357711D-489E-47FD-BF0E-8C131FEEC852}"/>
              </a:ext>
            </a:extLst>
          </p:cNvPr>
          <p:cNvSpPr>
            <a:spLocks noGrp="1"/>
          </p:cNvSpPr>
          <p:nvPr>
            <p:ph type="ftr" sz="quarter" idx="11"/>
          </p:nvPr>
        </p:nvSpPr>
        <p:spPr>
          <a:xfrm>
            <a:off x="3253782" y="6459943"/>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1949264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801" y="825500"/>
            <a:ext cx="5626100" cy="4623955"/>
          </a:xfrm>
        </p:spPr>
      </p:pic>
      <p:sp>
        <p:nvSpPr>
          <p:cNvPr id="95235" name="TextBox 4"/>
          <p:cNvSpPr txBox="1">
            <a:spLocks noChangeArrowheads="1"/>
          </p:cNvSpPr>
          <p:nvPr/>
        </p:nvSpPr>
        <p:spPr bwMode="auto">
          <a:xfrm>
            <a:off x="139700" y="1066800"/>
            <a:ext cx="1690688" cy="646113"/>
          </a:xfrm>
          <a:prstGeom prst="rect">
            <a:avLst/>
          </a:prstGeom>
          <a:solidFill>
            <a:srgbClr val="FEFFD8"/>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Control Dewar,</a:t>
            </a:r>
          </a:p>
          <a:p>
            <a:pPr eaLnBrk="1" hangingPunct="1"/>
            <a:r>
              <a:rPr lang="en-US" sz="1800">
                <a:solidFill>
                  <a:srgbClr val="000090"/>
                </a:solidFill>
              </a:rPr>
              <a:t>pipe lines</a:t>
            </a:r>
          </a:p>
        </p:txBody>
      </p:sp>
      <p:sp>
        <p:nvSpPr>
          <p:cNvPr id="6" name="Rectangle 5"/>
          <p:cNvSpPr/>
          <p:nvPr/>
        </p:nvSpPr>
        <p:spPr>
          <a:xfrm>
            <a:off x="1944688" y="2933700"/>
            <a:ext cx="1077912" cy="3397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bg1"/>
                </a:solidFill>
                <a:latin typeface="Arial" charset="0"/>
                <a:ea typeface="ＭＳ Ｐゴシック" charset="0"/>
                <a:cs typeface="ＭＳ Ｐゴシック" charset="0"/>
              </a:rPr>
              <a:t>Cryostat</a:t>
            </a:r>
          </a:p>
        </p:txBody>
      </p:sp>
      <p:sp>
        <p:nvSpPr>
          <p:cNvPr id="7" name="Rectangle 6"/>
          <p:cNvSpPr/>
          <p:nvPr/>
        </p:nvSpPr>
        <p:spPr>
          <a:xfrm>
            <a:off x="4105275" y="1374775"/>
            <a:ext cx="936625" cy="3397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Arial" charset="0"/>
                <a:ea typeface="ＭＳ Ｐゴシック" charset="0"/>
                <a:cs typeface="ＭＳ Ｐゴシック" charset="0"/>
              </a:rPr>
              <a:t>SC coil</a:t>
            </a:r>
          </a:p>
        </p:txBody>
      </p:sp>
      <p:sp>
        <p:nvSpPr>
          <p:cNvPr id="95238" name="TextBox 7"/>
          <p:cNvSpPr txBox="1">
            <a:spLocks noChangeArrowheads="1"/>
          </p:cNvSpPr>
          <p:nvPr/>
        </p:nvSpPr>
        <p:spPr bwMode="auto">
          <a:xfrm>
            <a:off x="2146300" y="2387600"/>
            <a:ext cx="1096963" cy="369888"/>
          </a:xfrm>
          <a:prstGeom prst="rect">
            <a:avLst/>
          </a:prstGeom>
          <a:solidFill>
            <a:schemeClr val="bg1"/>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0000"/>
                </a:solidFill>
              </a:rPr>
              <a:t>Trim Coil</a:t>
            </a:r>
          </a:p>
        </p:txBody>
      </p:sp>
      <p:cxnSp>
        <p:nvCxnSpPr>
          <p:cNvPr id="10" name="Straight Arrow Connector 9"/>
          <p:cNvCxnSpPr>
            <a:stCxn id="7" idx="1"/>
          </p:cNvCxnSpPr>
          <p:nvPr/>
        </p:nvCxnSpPr>
        <p:spPr>
          <a:xfrm rot="10800000" flipV="1">
            <a:off x="3373438" y="1544638"/>
            <a:ext cx="731837" cy="4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51200" y="2578100"/>
            <a:ext cx="3048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2198688" y="63500"/>
            <a:ext cx="4066137" cy="461665"/>
          </a:xfrm>
          <a:prstGeom prst="rect">
            <a:avLst/>
          </a:prstGeom>
          <a:solidFill>
            <a:srgbClr val="EAFCFF"/>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000090"/>
                </a:solidFill>
                <a:cs typeface="Arial" charset="0"/>
              </a:rPr>
              <a:t>superconducting Solenoid</a:t>
            </a:r>
          </a:p>
        </p:txBody>
      </p:sp>
      <p:sp>
        <p:nvSpPr>
          <p:cNvPr id="95242" name="TextBox 11"/>
          <p:cNvSpPr txBox="1">
            <a:spLocks noChangeArrowheads="1"/>
          </p:cNvSpPr>
          <p:nvPr/>
        </p:nvSpPr>
        <p:spPr bwMode="auto">
          <a:xfrm>
            <a:off x="5270500" y="4694238"/>
            <a:ext cx="3797300" cy="1938992"/>
          </a:xfrm>
          <a:prstGeom prst="rect">
            <a:avLst/>
          </a:prstGeom>
          <a:solidFill>
            <a:srgbClr val="DFFAF5"/>
          </a:solidFill>
          <a:ln>
            <a:noFill/>
          </a:ln>
          <a:extLst/>
        </p:spPr>
        <p:txBody>
          <a:bodyPr wrap="square">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cs typeface="Arial" charset="0"/>
              </a:rPr>
              <a:t>ASG superconductors, </a:t>
            </a:r>
          </a:p>
          <a:p>
            <a:pPr eaLnBrk="1" hangingPunct="1"/>
            <a:r>
              <a:rPr lang="en-US" sz="2000" i="1" dirty="0">
                <a:solidFill>
                  <a:srgbClr val="000090"/>
                </a:solidFill>
                <a:cs typeface="Arial" charset="0"/>
              </a:rPr>
              <a:t>(</a:t>
            </a:r>
            <a:r>
              <a:rPr lang="en-US" sz="2000" i="1" dirty="0" err="1">
                <a:solidFill>
                  <a:srgbClr val="000090"/>
                </a:solidFill>
                <a:cs typeface="Arial" charset="0"/>
              </a:rPr>
              <a:t>Genova</a:t>
            </a:r>
            <a:r>
              <a:rPr lang="en-US" sz="2000" i="1" dirty="0">
                <a:solidFill>
                  <a:srgbClr val="000090"/>
                </a:solidFill>
                <a:cs typeface="Arial" charset="0"/>
              </a:rPr>
              <a:t>) </a:t>
            </a:r>
            <a:r>
              <a:rPr lang="en-US" sz="2000" i="1" dirty="0">
                <a:solidFill>
                  <a:srgbClr val="FF0006"/>
                </a:solidFill>
                <a:cs typeface="Arial" charset="0"/>
              </a:rPr>
              <a:t>general responsibility:</a:t>
            </a:r>
            <a:endParaRPr lang="en-US" sz="2000" dirty="0">
              <a:solidFill>
                <a:srgbClr val="000090"/>
              </a:solidFill>
              <a:cs typeface="Arial" charset="0"/>
            </a:endParaRPr>
          </a:p>
          <a:p>
            <a:pPr eaLnBrk="1" hangingPunct="1">
              <a:buFont typeface="Arial" charset="0"/>
              <a:buChar char="•"/>
            </a:pPr>
            <a:r>
              <a:rPr lang="en-US" sz="2000" i="1" dirty="0">
                <a:solidFill>
                  <a:srgbClr val="000090"/>
                </a:solidFill>
                <a:cs typeface="Arial" charset="0"/>
              </a:rPr>
              <a:t>Cold Mass + Cryostat</a:t>
            </a:r>
            <a:endParaRPr lang="en-US" sz="2000" i="1" dirty="0">
              <a:solidFill>
                <a:srgbClr val="FF0000"/>
              </a:solidFill>
              <a:cs typeface="Arial" charset="0"/>
            </a:endParaRPr>
          </a:p>
          <a:p>
            <a:pPr eaLnBrk="1" hangingPunct="1">
              <a:buFont typeface="Arial" charset="0"/>
              <a:buChar char="•"/>
            </a:pPr>
            <a:r>
              <a:rPr lang="en-US" sz="2000" i="1" dirty="0">
                <a:solidFill>
                  <a:srgbClr val="000090"/>
                </a:solidFill>
                <a:cs typeface="Arial" charset="0"/>
              </a:rPr>
              <a:t>Trim Coils</a:t>
            </a:r>
          </a:p>
          <a:p>
            <a:pPr eaLnBrk="1" hangingPunct="1">
              <a:buFont typeface="Arial" charset="0"/>
              <a:buChar char="•"/>
            </a:pPr>
            <a:r>
              <a:rPr lang="en-US" sz="2000" i="1" dirty="0">
                <a:solidFill>
                  <a:srgbClr val="000090"/>
                </a:solidFill>
                <a:cs typeface="Arial" charset="0"/>
              </a:rPr>
              <a:t>Vacuum System</a:t>
            </a:r>
          </a:p>
          <a:p>
            <a:pPr eaLnBrk="1" hangingPunct="1">
              <a:buFont typeface="Arial" charset="0"/>
              <a:buChar char="•"/>
            </a:pPr>
            <a:r>
              <a:rPr lang="en-US" sz="2000" i="1" dirty="0">
                <a:solidFill>
                  <a:srgbClr val="000090"/>
                </a:solidFill>
                <a:cs typeface="Arial" charset="0"/>
              </a:rPr>
              <a:t>Control System + PS +</a:t>
            </a:r>
            <a:r>
              <a:rPr lang="mr-IN" sz="2000" i="1" dirty="0">
                <a:solidFill>
                  <a:srgbClr val="000090"/>
                </a:solidFill>
                <a:cs typeface="Arial" charset="0"/>
              </a:rPr>
              <a:t>…</a:t>
            </a:r>
            <a:endParaRPr lang="en-US" sz="2000" i="1" dirty="0">
              <a:solidFill>
                <a:srgbClr val="000090"/>
              </a:solidFill>
              <a:cs typeface="Arial" charset="0"/>
            </a:endParaRPr>
          </a:p>
        </p:txBody>
      </p:sp>
      <p:cxnSp>
        <p:nvCxnSpPr>
          <p:cNvPr id="17" name="Straight Arrow Connector 16"/>
          <p:cNvCxnSpPr/>
          <p:nvPr/>
        </p:nvCxnSpPr>
        <p:spPr>
          <a:xfrm>
            <a:off x="941388" y="1720850"/>
            <a:ext cx="963612" cy="1714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pic>
        <p:nvPicPr>
          <p:cNvPr id="95246" name="Picture 2"/>
          <p:cNvPicPr>
            <a:picLocks noChangeAspect="1" noChangeArrowheads="1"/>
          </p:cNvPicPr>
          <p:nvPr/>
        </p:nvPicPr>
        <p:blipFill>
          <a:blip r:embed="rId4">
            <a:extLst>
              <a:ext uri="{28A0092B-C50C-407E-A947-70E740481C1C}">
                <a14:useLocalDpi xmlns:a14="http://schemas.microsoft.com/office/drawing/2010/main" val="0"/>
              </a:ext>
            </a:extLst>
          </a:blip>
          <a:srcRect l="-1598" t="44313" r="-2"/>
          <a:stretch>
            <a:fillRect/>
          </a:stretch>
        </p:blipFill>
        <p:spPr bwMode="auto">
          <a:xfrm>
            <a:off x="5353050" y="1487488"/>
            <a:ext cx="3663950" cy="2005012"/>
          </a:xfrm>
          <a:prstGeom prst="rect">
            <a:avLst/>
          </a:prstGeom>
          <a:solidFill>
            <a:srgbClr val="EAFCFF"/>
          </a:solidFill>
          <a:ln>
            <a:noFill/>
          </a:ln>
          <a:extLst/>
        </p:spPr>
      </p:pic>
      <p:cxnSp>
        <p:nvCxnSpPr>
          <p:cNvPr id="95247" name="Straight Arrow Connector 15"/>
          <p:cNvCxnSpPr>
            <a:cxnSpLocks noChangeShapeType="1"/>
          </p:cNvCxnSpPr>
          <p:nvPr/>
        </p:nvCxnSpPr>
        <p:spPr bwMode="auto">
          <a:xfrm>
            <a:off x="6604000" y="2908300"/>
            <a:ext cx="1212850" cy="1588"/>
          </a:xfrm>
          <a:prstGeom prst="straightConnector1">
            <a:avLst/>
          </a:prstGeom>
          <a:noFill/>
          <a:ln w="38100">
            <a:solidFill>
              <a:srgbClr val="FF0000"/>
            </a:solidFill>
            <a:round/>
            <a:headEnd type="arrow" w="med" len="med"/>
            <a:tailEnd type="arrow" w="med" len="med"/>
          </a:ln>
          <a:extLst>
            <a:ext uri="{909E8E84-426E-40dd-AFC4-6F175D3DCCD1}">
              <a14:hiddenFill xmlns="" xmlns:a14="http://schemas.microsoft.com/office/drawing/2010/main">
                <a:noFill/>
              </a14:hiddenFill>
            </a:ext>
          </a:extLst>
        </p:spPr>
      </p:cxnSp>
      <p:sp>
        <p:nvSpPr>
          <p:cNvPr id="95248" name="TextBox 16"/>
          <p:cNvSpPr txBox="1">
            <a:spLocks noChangeArrowheads="1"/>
          </p:cNvSpPr>
          <p:nvPr/>
        </p:nvSpPr>
        <p:spPr bwMode="auto">
          <a:xfrm>
            <a:off x="6524625" y="2492375"/>
            <a:ext cx="13843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600" b="1" i="1" dirty="0">
                <a:solidFill>
                  <a:srgbClr val="FF0000"/>
                </a:solidFill>
              </a:rPr>
              <a:t> </a:t>
            </a:r>
            <a:r>
              <a:rPr lang="en-US" sz="1600" b="1" i="1" dirty="0">
                <a:solidFill>
                  <a:srgbClr val="FF0000"/>
                </a:solidFill>
              </a:rPr>
              <a:t>TPC region</a:t>
            </a:r>
          </a:p>
        </p:txBody>
      </p:sp>
      <p:sp>
        <p:nvSpPr>
          <p:cNvPr id="95249" name="TextBox 27"/>
          <p:cNvSpPr txBox="1">
            <a:spLocks noChangeArrowheads="1"/>
          </p:cNvSpPr>
          <p:nvPr/>
        </p:nvSpPr>
        <p:spPr bwMode="auto">
          <a:xfrm>
            <a:off x="1638300" y="571500"/>
            <a:ext cx="20161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rPr>
              <a:t>weight ~</a:t>
            </a:r>
            <a:r>
              <a:rPr lang="ru-RU" sz="2000" b="1" dirty="0">
                <a:solidFill>
                  <a:srgbClr val="000090"/>
                </a:solidFill>
              </a:rPr>
              <a:t> </a:t>
            </a:r>
            <a:r>
              <a:rPr lang="en-US" sz="2000" b="1" dirty="0">
                <a:solidFill>
                  <a:srgbClr val="000090"/>
                </a:solidFill>
              </a:rPr>
              <a:t>9</a:t>
            </a:r>
            <a:r>
              <a:rPr lang="ru-RU" sz="2000" b="1" dirty="0">
                <a:solidFill>
                  <a:srgbClr val="000090"/>
                </a:solidFill>
              </a:rPr>
              <a:t>00 </a:t>
            </a:r>
            <a:r>
              <a:rPr lang="en-US" sz="2000" b="1" dirty="0">
                <a:solidFill>
                  <a:srgbClr val="000090"/>
                </a:solidFill>
              </a:rPr>
              <a:t>t</a:t>
            </a:r>
          </a:p>
        </p:txBody>
      </p:sp>
      <p:sp>
        <p:nvSpPr>
          <p:cNvPr id="95250" name="TextBox 4"/>
          <p:cNvSpPr txBox="1">
            <a:spLocks noChangeArrowheads="1"/>
          </p:cNvSpPr>
          <p:nvPr/>
        </p:nvSpPr>
        <p:spPr bwMode="auto">
          <a:xfrm>
            <a:off x="165100" y="546100"/>
            <a:ext cx="19177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B</a:t>
            </a:r>
            <a:r>
              <a:rPr lang="en-US" b="1" baseline="-25000" dirty="0">
                <a:solidFill>
                  <a:srgbClr val="000090"/>
                </a:solidFill>
              </a:rPr>
              <a:t>0</a:t>
            </a:r>
            <a:r>
              <a:rPr lang="en-US" b="1" dirty="0">
                <a:solidFill>
                  <a:srgbClr val="000090"/>
                </a:solidFill>
              </a:rPr>
              <a:t>=0.5 T</a:t>
            </a:r>
            <a:endParaRPr lang="ru-RU" b="1" dirty="0">
              <a:solidFill>
                <a:srgbClr val="000090"/>
              </a:solidFill>
            </a:endParaRPr>
          </a:p>
        </p:txBody>
      </p:sp>
      <p:sp>
        <p:nvSpPr>
          <p:cNvPr id="95252" name="Rectangle 35"/>
          <p:cNvSpPr>
            <a:spLocks noChangeArrowheads="1"/>
          </p:cNvSpPr>
          <p:nvPr/>
        </p:nvSpPr>
        <p:spPr bwMode="auto">
          <a:xfrm>
            <a:off x="5194300" y="3067050"/>
            <a:ext cx="3683000" cy="646331"/>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en-US" i="1" dirty="0">
                <a:solidFill>
                  <a:srgbClr val="000090"/>
                </a:solidFill>
              </a:rPr>
              <a:t>high level (~ </a:t>
            </a:r>
            <a:r>
              <a:rPr lang="en-US" b="1" i="1" dirty="0">
                <a:solidFill>
                  <a:srgbClr val="000090"/>
                </a:solidFill>
              </a:rPr>
              <a:t>3x</a:t>
            </a:r>
            <a:r>
              <a:rPr lang="en-US" b="1" i="1" dirty="0">
                <a:solidFill>
                  <a:srgbClr val="FF0000"/>
                </a:solidFill>
              </a:rPr>
              <a:t>10</a:t>
            </a:r>
            <a:r>
              <a:rPr lang="en-US" b="1" i="1" baseline="30000" dirty="0">
                <a:solidFill>
                  <a:srgbClr val="FF0000"/>
                </a:solidFill>
              </a:rPr>
              <a:t>-4</a:t>
            </a:r>
            <a:r>
              <a:rPr lang="en-US" i="1" dirty="0">
                <a:solidFill>
                  <a:srgbClr val="000090"/>
                </a:solidFill>
              </a:rPr>
              <a:t>) of magnetic</a:t>
            </a:r>
          </a:p>
          <a:p>
            <a:pPr algn="r"/>
            <a:r>
              <a:rPr lang="en-US" i="1" dirty="0">
                <a:solidFill>
                  <a:srgbClr val="000090"/>
                </a:solidFill>
              </a:rPr>
              <a:t>field homogeneity  </a:t>
            </a:r>
            <a:endParaRPr lang="en-US" dirty="0">
              <a:solidFill>
                <a:srgbClr val="000090"/>
              </a:solidFill>
            </a:endParaRPr>
          </a:p>
        </p:txBody>
      </p:sp>
      <p:sp>
        <p:nvSpPr>
          <p:cNvPr id="25" name="TextBox 24"/>
          <p:cNvSpPr txBox="1"/>
          <p:nvPr/>
        </p:nvSpPr>
        <p:spPr>
          <a:xfrm>
            <a:off x="236303" y="5664200"/>
            <a:ext cx="4310297" cy="707886"/>
          </a:xfrm>
          <a:prstGeom prst="rect">
            <a:avLst/>
          </a:prstGeom>
          <a:solidFill>
            <a:srgbClr val="DFFAF5"/>
          </a:solidFill>
        </p:spPr>
        <p:txBody>
          <a:bodyPr wrap="square" rtlCol="0">
            <a:spAutoFit/>
          </a:bodyPr>
          <a:lstStyle/>
          <a:p>
            <a:r>
              <a:rPr lang="en-US" sz="2000" b="1" dirty="0">
                <a:solidFill>
                  <a:srgbClr val="000090"/>
                </a:solidFill>
              </a:rPr>
              <a:t>HM </a:t>
            </a:r>
            <a:r>
              <a:rPr lang="en-US" sz="2000" b="1" dirty="0" err="1">
                <a:solidFill>
                  <a:srgbClr val="000090"/>
                </a:solidFill>
              </a:rPr>
              <a:t>Vitkovice</a:t>
            </a:r>
            <a:r>
              <a:rPr lang="en-US" sz="2000" b="1" dirty="0">
                <a:solidFill>
                  <a:srgbClr val="000090"/>
                </a:solidFill>
              </a:rPr>
              <a:t>, </a:t>
            </a:r>
            <a:r>
              <a:rPr lang="en-US" sz="2000" i="1" dirty="0">
                <a:solidFill>
                  <a:srgbClr val="000090"/>
                </a:solidFill>
              </a:rPr>
              <a:t>Czech Republic:</a:t>
            </a:r>
          </a:p>
          <a:p>
            <a:pPr algn="r"/>
            <a:r>
              <a:rPr lang="en-US" sz="2000" i="1" dirty="0">
                <a:solidFill>
                  <a:srgbClr val="000090"/>
                </a:solidFill>
              </a:rPr>
              <a:t>fabrication of</a:t>
            </a:r>
            <a:r>
              <a:rPr lang="en-US" sz="2000" b="1" i="1" dirty="0">
                <a:solidFill>
                  <a:srgbClr val="000090"/>
                </a:solidFill>
              </a:rPr>
              <a:t> </a:t>
            </a:r>
            <a:r>
              <a:rPr lang="en-US" sz="2000" i="1" dirty="0">
                <a:solidFill>
                  <a:srgbClr val="000090"/>
                </a:solidFill>
              </a:rPr>
              <a:t>yoke &amp; supports</a:t>
            </a:r>
            <a:endParaRPr lang="en-US" sz="2000" b="1" i="1" dirty="0">
              <a:solidFill>
                <a:srgbClr val="000090"/>
              </a:solidFill>
            </a:endParaRPr>
          </a:p>
        </p:txBody>
      </p:sp>
      <p:sp>
        <p:nvSpPr>
          <p:cNvPr id="2" name="Rectangle 1"/>
          <p:cNvSpPr/>
          <p:nvPr/>
        </p:nvSpPr>
        <p:spPr>
          <a:xfrm>
            <a:off x="5614022" y="723117"/>
            <a:ext cx="3055242" cy="707886"/>
          </a:xfrm>
          <a:prstGeom prst="rect">
            <a:avLst/>
          </a:prstGeom>
          <a:solidFill>
            <a:srgbClr val="FCF7FB"/>
          </a:solidFill>
        </p:spPr>
        <p:txBody>
          <a:bodyPr wrap="none" anchor="ctr">
            <a:spAutoFit/>
          </a:bodyPr>
          <a:lstStyle/>
          <a:p>
            <a:r>
              <a:rPr lang="fi-FI" sz="2000" b="1" i="1" dirty="0" err="1">
                <a:solidFill>
                  <a:srgbClr val="000090"/>
                </a:solidFill>
              </a:rPr>
              <a:t>Rated</a:t>
            </a:r>
            <a:r>
              <a:rPr lang="fi-FI" sz="2000" b="1" i="1" dirty="0">
                <a:solidFill>
                  <a:srgbClr val="000090"/>
                </a:solidFill>
              </a:rPr>
              <a:t> </a:t>
            </a:r>
            <a:r>
              <a:rPr lang="fi-FI" sz="2000" b="1" i="1" dirty="0" err="1">
                <a:solidFill>
                  <a:srgbClr val="000090"/>
                </a:solidFill>
              </a:rPr>
              <a:t>current</a:t>
            </a:r>
            <a:r>
              <a:rPr lang="fi-FI" sz="2000" b="1" i="1" dirty="0">
                <a:solidFill>
                  <a:srgbClr val="000090"/>
                </a:solidFill>
              </a:rPr>
              <a:t>:   1790 A</a:t>
            </a:r>
          </a:p>
          <a:p>
            <a:r>
              <a:rPr lang="en-US" sz="2000" b="1" i="1" dirty="0">
                <a:solidFill>
                  <a:srgbClr val="000090"/>
                </a:solidFill>
              </a:rPr>
              <a:t>S</a:t>
            </a:r>
            <a:r>
              <a:rPr lang="hr-HR" sz="2000" b="1" i="1" dirty="0">
                <a:solidFill>
                  <a:srgbClr val="000090"/>
                </a:solidFill>
              </a:rPr>
              <a:t>tored energy: 14.6 MJ</a:t>
            </a:r>
            <a:r>
              <a:rPr lang="fi-FI" sz="2000" b="1" i="1" dirty="0">
                <a:solidFill>
                  <a:srgbClr val="000090"/>
                </a:solidFill>
              </a:rPr>
              <a:t> </a:t>
            </a:r>
            <a:endParaRPr lang="en-US" sz="2000" b="1" i="1" dirty="0">
              <a:solidFill>
                <a:srgbClr val="000090"/>
              </a:solidFill>
            </a:endParaRPr>
          </a:p>
        </p:txBody>
      </p:sp>
      <p:sp>
        <p:nvSpPr>
          <p:cNvPr id="5" name="Slide Number Placeholder 4"/>
          <p:cNvSpPr>
            <a:spLocks noGrp="1"/>
          </p:cNvSpPr>
          <p:nvPr>
            <p:ph type="sldNum" sz="quarter" idx="12"/>
          </p:nvPr>
        </p:nvSpPr>
        <p:spPr>
          <a:xfrm>
            <a:off x="6553200" y="6308725"/>
            <a:ext cx="2133600" cy="476250"/>
          </a:xfrm>
        </p:spPr>
        <p:txBody>
          <a:bodyPr anchor="b"/>
          <a:lstStyle/>
          <a:p>
            <a:fld id="{4480217B-8183-4E7A-98AC-12846F6965A4}" type="slidenum">
              <a:rPr lang="ru-RU" smtClean="0"/>
              <a:pPr/>
              <a:t>12</a:t>
            </a:fld>
            <a:endParaRPr lang="ru-RU"/>
          </a:p>
        </p:txBody>
      </p:sp>
      <p:sp>
        <p:nvSpPr>
          <p:cNvPr id="8" name="Rectangle 7"/>
          <p:cNvSpPr/>
          <p:nvPr/>
        </p:nvSpPr>
        <p:spPr>
          <a:xfrm>
            <a:off x="5308600" y="3819724"/>
            <a:ext cx="3733800" cy="707886"/>
          </a:xfrm>
          <a:prstGeom prst="rect">
            <a:avLst/>
          </a:prstGeom>
          <a:solidFill>
            <a:srgbClr val="FFE9D2"/>
          </a:solidFill>
        </p:spPr>
        <p:txBody>
          <a:bodyPr wrap="square">
            <a:spAutoFit/>
          </a:bodyPr>
          <a:lstStyle/>
          <a:p>
            <a:r>
              <a:rPr lang="en-US" sz="2000" i="1" dirty="0">
                <a:solidFill>
                  <a:srgbClr val="000090"/>
                </a:solidFill>
              </a:rPr>
              <a:t>MF measurement in </a:t>
            </a:r>
            <a:r>
              <a:rPr lang="en-US" sz="2000" b="1" i="1" dirty="0">
                <a:solidFill>
                  <a:srgbClr val="000090"/>
                </a:solidFill>
              </a:rPr>
              <a:t>8×10</a:t>
            </a:r>
            <a:r>
              <a:rPr lang="en-US" sz="2000" b="1" i="1" baseline="30000" dirty="0">
                <a:solidFill>
                  <a:srgbClr val="000090"/>
                </a:solidFill>
              </a:rPr>
              <a:t>3 </a:t>
            </a:r>
            <a:r>
              <a:rPr lang="en-US" sz="2000" i="1" dirty="0">
                <a:solidFill>
                  <a:srgbClr val="000090"/>
                </a:solidFill>
              </a:rPr>
              <a:t>points:  cooperation with </a:t>
            </a:r>
            <a:r>
              <a:rPr lang="en-US" sz="2000" b="1" i="1" dirty="0">
                <a:solidFill>
                  <a:srgbClr val="000090"/>
                </a:solidFill>
              </a:rPr>
              <a:t>CERN</a:t>
            </a:r>
          </a:p>
        </p:txBody>
      </p:sp>
      <p:sp>
        <p:nvSpPr>
          <p:cNvPr id="22" name="Date Placeholder 2">
            <a:extLst>
              <a:ext uri="{FF2B5EF4-FFF2-40B4-BE49-F238E27FC236}">
                <a16:creationId xmlns:a16="http://schemas.microsoft.com/office/drawing/2014/main" id="{C65775D7-5525-41AB-ADB9-0C13400A8B81}"/>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8270113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74"/>
          <p:cNvSpPr txBox="1"/>
          <p:nvPr/>
        </p:nvSpPr>
        <p:spPr bwMode="auto">
          <a:xfrm>
            <a:off x="241300" y="700088"/>
            <a:ext cx="6604000" cy="400110"/>
          </a:xfrm>
          <a:prstGeom prst="rect">
            <a:avLst/>
          </a:prstGeom>
          <a:solidFill>
            <a:srgbClr val="FCF7FB">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000" b="1" u="sng" dirty="0">
                <a:solidFill>
                  <a:srgbClr val="000090"/>
                </a:solidFill>
              </a:rPr>
              <a:t>Stage I:</a:t>
            </a:r>
            <a:r>
              <a:rPr lang="en-US" sz="2000" b="1" dirty="0">
                <a:solidFill>
                  <a:srgbClr val="000090"/>
                </a:solidFill>
              </a:rPr>
              <a:t>         TPC, TOF, ECAL, ZDC, FFD </a:t>
            </a:r>
            <a:r>
              <a:rPr lang="en-US" sz="2000" b="1" dirty="0">
                <a:solidFill>
                  <a:srgbClr val="FF0000"/>
                </a:solidFill>
              </a:rPr>
              <a:t>+ ITS(OB)</a:t>
            </a:r>
            <a:endParaRPr lang="ru-RU" sz="2000" b="1" dirty="0">
              <a:solidFill>
                <a:srgbClr val="FF0000"/>
              </a:solidFill>
            </a:endParaRPr>
          </a:p>
        </p:txBody>
      </p:sp>
      <p:sp>
        <p:nvSpPr>
          <p:cNvPr id="89" name="TextBox 7"/>
          <p:cNvSpPr txBox="1">
            <a:spLocks noChangeArrowheads="1"/>
          </p:cNvSpPr>
          <p:nvPr/>
        </p:nvSpPr>
        <p:spPr bwMode="auto">
          <a:xfrm>
            <a:off x="909191" y="105862"/>
            <a:ext cx="6538970" cy="461665"/>
          </a:xfrm>
          <a:prstGeom prst="rect">
            <a:avLst/>
          </a:prstGeom>
          <a:solidFill>
            <a:srgbClr val="AEFFFB"/>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FF0000"/>
                </a:solidFill>
              </a:rPr>
              <a:t>MPD-ITS (OB) </a:t>
            </a:r>
            <a:r>
              <a:rPr lang="en-US" b="1" dirty="0">
                <a:solidFill>
                  <a:schemeClr val="accent6"/>
                </a:solidFill>
              </a:rPr>
              <a:t>is now recognized at Stage I  </a:t>
            </a:r>
            <a:endParaRPr lang="ru-RU" b="1" dirty="0">
              <a:solidFill>
                <a:schemeClr val="accent6"/>
              </a:solidFill>
            </a:endParaRPr>
          </a:p>
        </p:txBody>
      </p:sp>
      <p:pic>
        <p:nvPicPr>
          <p:cNvPr id="90"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9400" y="25400"/>
            <a:ext cx="1244600" cy="613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1"/>
          <p:cNvSpPr txBox="1">
            <a:spLocks noChangeArrowheads="1"/>
          </p:cNvSpPr>
          <p:nvPr/>
        </p:nvSpPr>
        <p:spPr bwMode="auto">
          <a:xfrm>
            <a:off x="107577" y="5841253"/>
            <a:ext cx="4061012" cy="707886"/>
          </a:xfrm>
          <a:prstGeom prst="rect">
            <a:avLst/>
          </a:prstGeom>
          <a:solidFill>
            <a:srgbClr val="9DFC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b="1" dirty="0">
                <a:solidFill>
                  <a:srgbClr val="0C1167"/>
                </a:solidFill>
              </a:rPr>
              <a:t>Stage I</a:t>
            </a:r>
            <a:r>
              <a:rPr kumimoji="0" lang="en-US" sz="2000" b="1" i="0" u="none" strike="noStrike" kern="1200" cap="none" spc="0" normalizeH="0" baseline="0" noProof="0" dirty="0">
                <a:ln>
                  <a:noFill/>
                </a:ln>
                <a:solidFill>
                  <a:srgbClr val="0C1167"/>
                </a:solidFill>
                <a:effectLst/>
                <a:uLnTx/>
                <a:uFillTx/>
                <a:latin typeface="Arial" charset="0"/>
                <a:ea typeface="ＭＳ Ｐゴシック" charset="0"/>
              </a:rPr>
              <a:t>: </a:t>
            </a:r>
            <a:r>
              <a:rPr kumimoji="0" lang="en-US" sz="2000" b="0" i="1" u="none" strike="noStrike" kern="1200" cap="none" spc="0" normalizeH="0" baseline="0" noProof="0" dirty="0">
                <a:ln>
                  <a:noFill/>
                </a:ln>
                <a:solidFill>
                  <a:srgbClr val="0C1167"/>
                </a:solidFill>
                <a:effectLst/>
                <a:uLnTx/>
                <a:uFillTx/>
                <a:latin typeface="Arial" charset="0"/>
                <a:ea typeface="ＭＳ Ｐゴシック" charset="0"/>
              </a:rPr>
              <a:t>overall commissioning</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C1167"/>
                </a:solidFill>
                <a:effectLst/>
                <a:uLnTx/>
                <a:uFillTx/>
                <a:latin typeface="Arial" charset="0"/>
                <a:ea typeface="ＭＳ Ｐゴシック" charset="0"/>
              </a:rPr>
              <a:t>starts in </a:t>
            </a:r>
            <a:r>
              <a:rPr kumimoji="0" lang="en-US" sz="2000" b="1" i="1" u="none" strike="noStrike" kern="1200" cap="none" spc="0" normalizeH="0" baseline="0" noProof="0" dirty="0">
                <a:ln>
                  <a:noFill/>
                </a:ln>
                <a:solidFill>
                  <a:srgbClr val="FF0000"/>
                </a:solidFill>
                <a:effectLst/>
                <a:uLnTx/>
                <a:uFillTx/>
                <a:latin typeface="Arial" charset="0"/>
                <a:ea typeface="ＭＳ Ｐゴシック" charset="0"/>
              </a:rPr>
              <a:t>2022 (</a:t>
            </a:r>
            <a:r>
              <a:rPr kumimoji="0" lang="en-US" sz="2000" b="1" i="1" u="none" strike="noStrike" kern="1200" cap="none" spc="0" normalizeH="0" baseline="0" noProof="0" dirty="0" err="1">
                <a:ln>
                  <a:noFill/>
                </a:ln>
                <a:solidFill>
                  <a:srgbClr val="FF0000"/>
                </a:solidFill>
                <a:effectLst/>
                <a:uLnTx/>
                <a:uFillTx/>
                <a:latin typeface="Arial" charset="0"/>
                <a:ea typeface="ＭＳ Ｐゴシック" charset="0"/>
              </a:rPr>
              <a:t>t.b.c</a:t>
            </a:r>
            <a:r>
              <a:rPr kumimoji="0" lang="en-US" sz="2000" b="1" i="1" u="none" strike="noStrike" kern="1200" cap="none" spc="0" normalizeH="0" baseline="0" noProof="0" dirty="0">
                <a:ln>
                  <a:noFill/>
                </a:ln>
                <a:solidFill>
                  <a:srgbClr val="FF0000"/>
                </a:solidFill>
                <a:effectLst/>
                <a:uLnTx/>
                <a:uFillTx/>
                <a:latin typeface="Arial" charset="0"/>
                <a:ea typeface="ＭＳ Ｐゴシック" charset="0"/>
              </a:rPr>
              <a:t>.)</a:t>
            </a:r>
            <a:endParaRPr kumimoji="0" lang="en-US" sz="2000" b="0" i="1" u="none" strike="noStrike" kern="1200" cap="none" spc="0" normalizeH="0" baseline="0" noProof="0" dirty="0">
              <a:ln>
                <a:noFill/>
              </a:ln>
              <a:solidFill>
                <a:srgbClr val="FF0000"/>
              </a:solidFill>
              <a:effectLst/>
              <a:uLnTx/>
              <a:uFillTx/>
              <a:latin typeface="Arial" charset="0"/>
              <a:ea typeface="ＭＳ Ｐゴシック" charset="0"/>
            </a:endParaRPr>
          </a:p>
        </p:txBody>
      </p:sp>
      <p:sp>
        <p:nvSpPr>
          <p:cNvPr id="5" name="Slide Number Placeholder 4"/>
          <p:cNvSpPr>
            <a:spLocks noGrp="1"/>
          </p:cNvSpPr>
          <p:nvPr>
            <p:ph type="sldNum" sz="quarter" idx="12"/>
          </p:nvPr>
        </p:nvSpPr>
        <p:spPr>
          <a:xfrm>
            <a:off x="6553200" y="6334125"/>
            <a:ext cx="2133600" cy="476250"/>
          </a:xfrm>
        </p:spPr>
        <p:txBody>
          <a:bodyPr anchor="b"/>
          <a:lstStyle/>
          <a:p>
            <a:fld id="{4480217B-8183-4E7A-98AC-12846F6965A4}" type="slidenum">
              <a:rPr lang="ru-RU" smtClean="0"/>
              <a:pPr/>
              <a:t>13</a:t>
            </a:fld>
            <a:endParaRPr lang="ru-RU"/>
          </a:p>
        </p:txBody>
      </p:sp>
      <p:sp>
        <p:nvSpPr>
          <p:cNvPr id="94" name="TextBox 4"/>
          <p:cNvSpPr txBox="1">
            <a:spLocks noChangeArrowheads="1"/>
          </p:cNvSpPr>
          <p:nvPr/>
        </p:nvSpPr>
        <p:spPr bwMode="auto">
          <a:xfrm>
            <a:off x="241300" y="1821472"/>
            <a:ext cx="3374272" cy="400110"/>
          </a:xfrm>
          <a:prstGeom prst="rect">
            <a:avLst/>
          </a:prstGeom>
          <a:solidFill>
            <a:srgbClr val="FFFEF8"/>
          </a:solidFill>
          <a:ln>
            <a:noFill/>
          </a:ln>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ru-RU" sz="2000" b="1" i="1" dirty="0">
              <a:solidFill>
                <a:srgbClr val="000090"/>
              </a:solidFill>
              <a:latin typeface="Arial"/>
              <a:cs typeface="Arial"/>
            </a:endParaRPr>
          </a:p>
        </p:txBody>
      </p:sp>
      <p:sp>
        <p:nvSpPr>
          <p:cNvPr id="105" name="TextBox 104"/>
          <p:cNvSpPr txBox="1"/>
          <p:nvPr/>
        </p:nvSpPr>
        <p:spPr bwMode="auto">
          <a:xfrm>
            <a:off x="228600" y="1335088"/>
            <a:ext cx="7480300" cy="400110"/>
          </a:xfrm>
          <a:prstGeom prst="rect">
            <a:avLst/>
          </a:prstGeom>
          <a:solidFill>
            <a:srgbClr val="EEF3FF">
              <a:alpha val="96000"/>
            </a:srgbClr>
          </a:solid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sng" strike="noStrike" kern="1200" cap="none" spc="0" normalizeH="0" baseline="0" noProof="0" dirty="0">
                <a:ln>
                  <a:noFill/>
                </a:ln>
                <a:solidFill>
                  <a:schemeClr val="accent6"/>
                </a:solidFill>
                <a:effectLst/>
                <a:uLnTx/>
                <a:uFillTx/>
                <a:latin typeface="Arial" charset="0"/>
                <a:ea typeface="ＭＳ Ｐゴシック" charset="0"/>
              </a:rPr>
              <a:t>Stage II </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   </a:t>
            </a:r>
            <a:r>
              <a:rPr kumimoji="0" lang="en-US" sz="2000" b="1" i="0" u="none" strike="noStrike" kern="1200" cap="none" spc="0" normalizeH="0" baseline="0" noProof="0" dirty="0">
                <a:ln>
                  <a:noFill/>
                </a:ln>
                <a:solidFill>
                  <a:srgbClr val="FF0000"/>
                </a:solidFill>
                <a:effectLst/>
                <a:uLnTx/>
                <a:uFillTx/>
                <a:latin typeface="Arial" charset="0"/>
                <a:ea typeface="ＭＳ Ｐゴシック" charset="0"/>
              </a:rPr>
              <a:t>ITS(IB) </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 </a:t>
            </a:r>
            <a:r>
              <a:rPr kumimoji="0" lang="en-US" sz="2000" b="1" i="0" u="none" strike="noStrike" kern="1200" cap="none" spc="0" normalizeH="0" baseline="0" noProof="0" dirty="0" err="1">
                <a:ln>
                  <a:noFill/>
                </a:ln>
                <a:solidFill>
                  <a:srgbClr val="000090"/>
                </a:solidFill>
                <a:effectLst/>
                <a:uLnTx/>
                <a:uFillTx/>
                <a:latin typeface="Arial" charset="0"/>
                <a:ea typeface="ＭＳ Ｐゴシック" charset="0"/>
              </a:rPr>
              <a:t>EndCap</a:t>
            </a:r>
            <a:r>
              <a:rPr kumimoji="0" lang="en-US" sz="2000" b="1" i="0" u="none" strike="noStrike" kern="1200" cap="none" spc="0" normalizeH="0" baseline="0" noProof="0" dirty="0">
                <a:ln>
                  <a:noFill/>
                </a:ln>
                <a:solidFill>
                  <a:srgbClr val="000090"/>
                </a:solidFill>
                <a:effectLst/>
                <a:uLnTx/>
                <a:uFillTx/>
                <a:latin typeface="Arial" charset="0"/>
                <a:ea typeface="ＭＳ Ｐゴシック" charset="0"/>
              </a:rPr>
              <a:t> (CPC, Straw, TOF, ECAL)</a:t>
            </a:r>
            <a:endParaRPr kumimoji="0" lang="ru-RU" sz="2000" b="1" i="0" u="none" strike="noStrike" kern="1200" cap="none" spc="0" normalizeH="0" baseline="0" noProof="0" dirty="0">
              <a:ln>
                <a:noFill/>
              </a:ln>
              <a:solidFill>
                <a:srgbClr val="000090"/>
              </a:solidFill>
              <a:effectLst/>
              <a:uLnTx/>
              <a:uFillTx/>
              <a:latin typeface="Arial" charset="0"/>
              <a:ea typeface="ＭＳ Ｐゴシック" charset="0"/>
            </a:endParaRPr>
          </a:p>
        </p:txBody>
      </p:sp>
      <p:sp>
        <p:nvSpPr>
          <p:cNvPr id="56" name="Прямоугольник 25"/>
          <p:cNvSpPr/>
          <p:nvPr/>
        </p:nvSpPr>
        <p:spPr>
          <a:xfrm>
            <a:off x="5057775" y="3478213"/>
            <a:ext cx="252413"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7" name="Прямоугольник 26"/>
          <p:cNvSpPr/>
          <p:nvPr/>
        </p:nvSpPr>
        <p:spPr>
          <a:xfrm>
            <a:off x="7056438" y="3478213"/>
            <a:ext cx="250825"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8" name="Прямоугольник 27"/>
          <p:cNvSpPr/>
          <p:nvPr/>
        </p:nvSpPr>
        <p:spPr>
          <a:xfrm>
            <a:off x="4643438" y="3198813"/>
            <a:ext cx="252412"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9" name="Прямоугольник 28"/>
          <p:cNvSpPr/>
          <p:nvPr/>
        </p:nvSpPr>
        <p:spPr>
          <a:xfrm>
            <a:off x="7451725" y="3198813"/>
            <a:ext cx="252413"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60" name="Прямая со стрелкой 30"/>
          <p:cNvCxnSpPr/>
          <p:nvPr/>
        </p:nvCxnSpPr>
        <p:spPr>
          <a:xfrm rot="2580000">
            <a:off x="4176713" y="2938463"/>
            <a:ext cx="1366837" cy="50482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32"/>
          <p:cNvCxnSpPr/>
          <p:nvPr/>
        </p:nvCxnSpPr>
        <p:spPr>
          <a:xfrm rot="1740000">
            <a:off x="4248150" y="2686050"/>
            <a:ext cx="792163" cy="9731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04"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8425" y="2106613"/>
            <a:ext cx="5146675" cy="411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6" name="Group 91"/>
          <p:cNvGrpSpPr>
            <a:grpSpLocks/>
          </p:cNvGrpSpPr>
          <p:nvPr/>
        </p:nvGrpSpPr>
        <p:grpSpPr bwMode="auto">
          <a:xfrm>
            <a:off x="4559300" y="3454400"/>
            <a:ext cx="3302000" cy="1854200"/>
            <a:chOff x="4572000" y="2209800"/>
            <a:chExt cx="3302000" cy="1854200"/>
          </a:xfrm>
        </p:grpSpPr>
        <p:grpSp>
          <p:nvGrpSpPr>
            <p:cNvPr id="107" name="Group 88"/>
            <p:cNvGrpSpPr>
              <a:grpSpLocks/>
            </p:cNvGrpSpPr>
            <p:nvPr/>
          </p:nvGrpSpPr>
          <p:grpSpPr bwMode="auto">
            <a:xfrm>
              <a:off x="4572000" y="2209800"/>
              <a:ext cx="731519" cy="1854200"/>
              <a:chOff x="4572000" y="2209800"/>
              <a:chExt cx="731519" cy="1854200"/>
            </a:xfrm>
          </p:grpSpPr>
          <p:sp>
            <p:nvSpPr>
              <p:cNvPr id="138" name="Rectangle 137"/>
              <p:cNvSpPr/>
              <p:nvPr/>
            </p:nvSpPr>
            <p:spPr>
              <a:xfrm>
                <a:off x="4572000" y="22098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9" name="Rectangle 138"/>
              <p:cNvSpPr/>
              <p:nvPr/>
            </p:nvSpPr>
            <p:spPr>
              <a:xfrm>
                <a:off x="4762500" y="24907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0" name="Rectangle 139"/>
              <p:cNvSpPr/>
              <p:nvPr/>
            </p:nvSpPr>
            <p:spPr>
              <a:xfrm>
                <a:off x="45720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1" name="Rectangle 140"/>
              <p:cNvSpPr/>
              <p:nvPr/>
            </p:nvSpPr>
            <p:spPr>
              <a:xfrm>
                <a:off x="47752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2" name="Rectangle 141"/>
              <p:cNvSpPr/>
              <p:nvPr/>
            </p:nvSpPr>
            <p:spPr>
              <a:xfrm>
                <a:off x="52451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3" name="Rectangle 142"/>
              <p:cNvSpPr/>
              <p:nvPr/>
            </p:nvSpPr>
            <p:spPr>
              <a:xfrm>
                <a:off x="52578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4" name="Rectangle 143"/>
              <p:cNvSpPr/>
              <p:nvPr/>
            </p:nvSpPr>
            <p:spPr>
              <a:xfrm>
                <a:off x="5067300" y="24907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5" name="Rectangle 144"/>
              <p:cNvSpPr/>
              <p:nvPr/>
            </p:nvSpPr>
            <p:spPr>
              <a:xfrm>
                <a:off x="50800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6" name="Rectangle 145"/>
              <p:cNvSpPr/>
              <p:nvPr/>
            </p:nvSpPr>
            <p:spPr>
              <a:xfrm>
                <a:off x="51435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7" name="Rectangle 146"/>
              <p:cNvSpPr/>
              <p:nvPr/>
            </p:nvSpPr>
            <p:spPr>
              <a:xfrm>
                <a:off x="5143500" y="32019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8" name="Rectangle 147"/>
              <p:cNvSpPr/>
              <p:nvPr/>
            </p:nvSpPr>
            <p:spPr>
              <a:xfrm>
                <a:off x="49403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49" name="Rectangle 148"/>
              <p:cNvSpPr/>
              <p:nvPr/>
            </p:nvSpPr>
            <p:spPr>
              <a:xfrm>
                <a:off x="49403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grpSp>
          <p:nvGrpSpPr>
            <p:cNvPr id="108" name="Group 89"/>
            <p:cNvGrpSpPr>
              <a:grpSpLocks/>
            </p:cNvGrpSpPr>
            <p:nvPr/>
          </p:nvGrpSpPr>
          <p:grpSpPr bwMode="auto">
            <a:xfrm>
              <a:off x="7137400" y="2222500"/>
              <a:ext cx="736600" cy="1841500"/>
              <a:chOff x="7137400" y="2222500"/>
              <a:chExt cx="736600" cy="1841500"/>
            </a:xfrm>
          </p:grpSpPr>
          <p:sp>
            <p:nvSpPr>
              <p:cNvPr id="126" name="Rectangle 125"/>
              <p:cNvSpPr/>
              <p:nvPr/>
            </p:nvSpPr>
            <p:spPr>
              <a:xfrm>
                <a:off x="7670800" y="22225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7" name="Rectangle 126"/>
              <p:cNvSpPr/>
              <p:nvPr/>
            </p:nvSpPr>
            <p:spPr>
              <a:xfrm>
                <a:off x="76835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8" name="Rectangle 127"/>
              <p:cNvSpPr/>
              <p:nvPr/>
            </p:nvSpPr>
            <p:spPr>
              <a:xfrm>
                <a:off x="7505700" y="25034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29" name="Rectangle 128"/>
              <p:cNvSpPr/>
              <p:nvPr/>
            </p:nvSpPr>
            <p:spPr>
              <a:xfrm>
                <a:off x="75184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0" name="Rectangle 129"/>
              <p:cNvSpPr/>
              <p:nvPr/>
            </p:nvSpPr>
            <p:spPr>
              <a:xfrm>
                <a:off x="71374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1" name="Rectangle 130"/>
              <p:cNvSpPr/>
              <p:nvPr/>
            </p:nvSpPr>
            <p:spPr>
              <a:xfrm>
                <a:off x="71374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2" name="Rectangle 131"/>
              <p:cNvSpPr/>
              <p:nvPr/>
            </p:nvSpPr>
            <p:spPr>
              <a:xfrm>
                <a:off x="7315200" y="25034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3" name="Rectangle 132"/>
              <p:cNvSpPr/>
              <p:nvPr/>
            </p:nvSpPr>
            <p:spPr>
              <a:xfrm>
                <a:off x="73152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4" name="Rectangle 133"/>
              <p:cNvSpPr/>
              <p:nvPr/>
            </p:nvSpPr>
            <p:spPr>
              <a:xfrm>
                <a:off x="72136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5" name="Rectangle 134"/>
              <p:cNvSpPr/>
              <p:nvPr/>
            </p:nvSpPr>
            <p:spPr>
              <a:xfrm>
                <a:off x="7200900" y="32146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6" name="Rectangle 135"/>
              <p:cNvSpPr/>
              <p:nvPr/>
            </p:nvSpPr>
            <p:spPr>
              <a:xfrm>
                <a:off x="73660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37" name="Rectangle 136"/>
              <p:cNvSpPr/>
              <p:nvPr/>
            </p:nvSpPr>
            <p:spPr>
              <a:xfrm>
                <a:off x="73660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grpSp>
        <p:grpSp>
          <p:nvGrpSpPr>
            <p:cNvPr id="109" name="Group 90"/>
            <p:cNvGrpSpPr>
              <a:grpSpLocks/>
            </p:cNvGrpSpPr>
            <p:nvPr/>
          </p:nvGrpSpPr>
          <p:grpSpPr bwMode="auto">
            <a:xfrm>
              <a:off x="5614193" y="3010694"/>
              <a:ext cx="1243806" cy="240506"/>
              <a:chOff x="5614193" y="3010694"/>
              <a:chExt cx="1243806" cy="240506"/>
            </a:xfrm>
          </p:grpSpPr>
          <p:cxnSp>
            <p:nvCxnSpPr>
              <p:cNvPr id="110" name="Straight Connector 109"/>
              <p:cNvCxnSpPr/>
              <p:nvPr/>
            </p:nvCxnSpPr>
            <p:spPr>
              <a:xfrm>
                <a:off x="5918200" y="30480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5918200" y="30861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5918200" y="32004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5918200" y="32385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4" name="Straight Connector 113"/>
              <p:cNvCxnSpPr/>
              <p:nvPr/>
            </p:nvCxnSpPr>
            <p:spPr>
              <a:xfrm rot="16800000" flipH="1">
                <a:off x="5791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p:cNvCxnSpPr/>
              <p:nvPr/>
            </p:nvCxnSpPr>
            <p:spPr>
              <a:xfrm rot="16800000" flipH="1">
                <a:off x="5791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rot="16800000" flipH="1">
                <a:off x="5690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p:cNvCxnSpPr/>
              <p:nvPr/>
            </p:nvCxnSpPr>
            <p:spPr>
              <a:xfrm rot="16800000" flipH="1">
                <a:off x="56903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p:cNvCxnSpPr/>
              <p:nvPr/>
            </p:nvCxnSpPr>
            <p:spPr>
              <a:xfrm rot="16800000" flipH="1">
                <a:off x="55760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p:cNvCxnSpPr/>
              <p:nvPr/>
            </p:nvCxnSpPr>
            <p:spPr>
              <a:xfrm rot="16800000" flipH="1">
                <a:off x="55760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rot="16800000" flipH="1">
                <a:off x="6579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rot="16800000" flipH="1">
                <a:off x="6680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rot="16800000" flipH="1">
                <a:off x="6807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rot="16800000" flipH="1">
                <a:off x="65793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rot="16800000" flipH="1">
                <a:off x="66809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rot="16800000" flipH="1">
                <a:off x="6807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grpSp>
      <p:sp>
        <p:nvSpPr>
          <p:cNvPr id="150" name="TextBox 149"/>
          <p:cNvSpPr txBox="1"/>
          <p:nvPr/>
        </p:nvSpPr>
        <p:spPr>
          <a:xfrm>
            <a:off x="8394700" y="4495800"/>
            <a:ext cx="693381" cy="307777"/>
          </a:xfrm>
          <a:prstGeom prst="rect">
            <a:avLst/>
          </a:prstGeom>
          <a:solidFill>
            <a:srgbClr val="FFFFFF"/>
          </a:solid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000000"/>
                </a:solidFill>
                <a:effectLst/>
                <a:uLnTx/>
                <a:uFillTx/>
                <a:latin typeface="Arial" pitchFamily="34" charset="0"/>
                <a:ea typeface="ＭＳ Ｐゴシック" pitchFamily="34" charset="-128"/>
                <a:cs typeface="+mn-cs"/>
              </a:rPr>
              <a:t>FHCal</a:t>
            </a:r>
            <a:endPar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endParaRPr>
          </a:p>
        </p:txBody>
      </p:sp>
      <p:sp>
        <p:nvSpPr>
          <p:cNvPr id="151" name="TextBox 150"/>
          <p:cNvSpPr txBox="1"/>
          <p:nvPr/>
        </p:nvSpPr>
        <p:spPr>
          <a:xfrm>
            <a:off x="8432800" y="4813300"/>
            <a:ext cx="533657" cy="307777"/>
          </a:xfrm>
          <a:prstGeom prst="rect">
            <a:avLst/>
          </a:prstGeom>
          <a:solidFill>
            <a:srgbClr val="FFFFFF"/>
          </a:solidFill>
          <a:ln>
            <a:noFill/>
          </a:ln>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ＭＳ Ｐゴシック" pitchFamily="34" charset="-128"/>
                <a:cs typeface="+mn-cs"/>
              </a:rPr>
              <a:t>FFD</a:t>
            </a:r>
          </a:p>
        </p:txBody>
      </p:sp>
      <p:pic>
        <p:nvPicPr>
          <p:cNvPr id="153" name="Рисунок 1">
            <a:extLst>
              <a:ext uri="{FF2B5EF4-FFF2-40B4-BE49-F238E27FC236}">
                <a16:creationId xmlns:a16="http://schemas.microsoft.com/office/drawing/2014/main" id="{32EB6B3C-700D-4E34-8A51-22127B6FC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332" y="2925150"/>
            <a:ext cx="1821504" cy="226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a:extLst>
              <a:ext uri="{FF2B5EF4-FFF2-40B4-BE49-F238E27FC236}">
                <a16:creationId xmlns:a16="http://schemas.microsoft.com/office/drawing/2014/main" id="{78735C43-6DDA-47B0-98D2-C07F9A05AFDC}"/>
              </a:ext>
            </a:extLst>
          </p:cNvPr>
          <p:cNvSpPr/>
          <p:nvPr/>
        </p:nvSpPr>
        <p:spPr>
          <a:xfrm>
            <a:off x="177800" y="1827860"/>
            <a:ext cx="4572000" cy="646331"/>
          </a:xfrm>
          <a:prstGeom prst="rect">
            <a:avLst/>
          </a:prstGeom>
        </p:spPr>
        <p:txBody>
          <a:bodyPr>
            <a:spAutoFit/>
          </a:bodyPr>
          <a:lstStyle/>
          <a:p>
            <a:r>
              <a:rPr lang="en-US" dirty="0">
                <a:solidFill>
                  <a:srgbClr val="FF0000"/>
                </a:solidFill>
                <a:latin typeface="Berlin Sans FB" panose="020E0602020502020306" pitchFamily="34" charset="0"/>
                <a:cs typeface="Calibri" charset="0"/>
              </a:rPr>
              <a:t>Transfer of High Tech Instrumentation </a:t>
            </a:r>
          </a:p>
          <a:p>
            <a:r>
              <a:rPr lang="en-US" dirty="0">
                <a:solidFill>
                  <a:srgbClr val="FF0000"/>
                </a:solidFill>
                <a:latin typeface="Berlin Sans FB" panose="020E0602020502020306" pitchFamily="34" charset="0"/>
                <a:cs typeface="Calibri" charset="0"/>
              </a:rPr>
              <a:t>Know-How from CERN to NICA-MPD </a:t>
            </a:r>
          </a:p>
        </p:txBody>
      </p:sp>
      <p:pic>
        <p:nvPicPr>
          <p:cNvPr id="154" name="Рисунок 2">
            <a:extLst>
              <a:ext uri="{FF2B5EF4-FFF2-40B4-BE49-F238E27FC236}">
                <a16:creationId xmlns:a16="http://schemas.microsoft.com/office/drawing/2014/main" id="{1B0626E8-83B6-4726-8470-A833391E2A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3031" y="2925150"/>
            <a:ext cx="1561436" cy="2265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Footer Placeholder 4">
            <a:extLst>
              <a:ext uri="{FF2B5EF4-FFF2-40B4-BE49-F238E27FC236}">
                <a16:creationId xmlns:a16="http://schemas.microsoft.com/office/drawing/2014/main" id="{F9DA4FD7-FF3C-4E03-A963-D154584544E5}"/>
              </a:ext>
            </a:extLst>
          </p:cNvPr>
          <p:cNvSpPr>
            <a:spLocks noGrp="1"/>
          </p:cNvSpPr>
          <p:nvPr>
            <p:ph type="ftr" sz="quarter" idx="11"/>
          </p:nvPr>
        </p:nvSpPr>
        <p:spPr>
          <a:xfrm>
            <a:off x="4449129" y="6477794"/>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3454846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EE9584C-B275-43E3-82D9-133623B572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990" y="944020"/>
            <a:ext cx="452438" cy="56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1">
            <a:extLst>
              <a:ext uri="{FF2B5EF4-FFF2-40B4-BE49-F238E27FC236}">
                <a16:creationId xmlns:a16="http://schemas.microsoft.com/office/drawing/2014/main" id="{695A0418-F50B-4E38-98CF-6D4F8F3B7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1792" y="982267"/>
            <a:ext cx="1225153" cy="56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5845" name="Объект 2">
            <a:extLst>
              <a:ext uri="{FF2B5EF4-FFF2-40B4-BE49-F238E27FC236}">
                <a16:creationId xmlns:a16="http://schemas.microsoft.com/office/drawing/2014/main" id="{08D80BAE-5346-4E2C-BFF6-46F8850EA88D}"/>
              </a:ext>
            </a:extLst>
          </p:cNvPr>
          <p:cNvSpPr>
            <a:spLocks noGrp="1"/>
          </p:cNvSpPr>
          <p:nvPr/>
        </p:nvSpPr>
        <p:spPr bwMode="auto">
          <a:xfrm>
            <a:off x="1094763" y="2329518"/>
            <a:ext cx="7525362" cy="3824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spcBef>
                <a:spcPct val="20000"/>
              </a:spcBef>
              <a:buFont typeface="Arial" panose="020B0604020202020204" pitchFamily="34" charset="0"/>
              <a:buChar char="•"/>
              <a:defRPr sz="3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685800" indent="-228600">
              <a:spcBef>
                <a:spcPct val="20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marL="0" indent="0">
              <a:lnSpc>
                <a:spcPct val="90000"/>
              </a:lnSpc>
              <a:spcBef>
                <a:spcPts val="750"/>
              </a:spcBef>
              <a:buNone/>
            </a:pPr>
            <a:r>
              <a:rPr lang="en-US" altLang="ru-RU" sz="1350" dirty="0">
                <a:solidFill>
                  <a:srgbClr val="FF0000"/>
                </a:solidFill>
                <a:latin typeface="Comic Sans MS" panose="030F0702030302020204" pitchFamily="66" charset="0"/>
              </a:rPr>
              <a:t>CERN will procure, test and deliver to NICA</a:t>
            </a:r>
          </a:p>
          <a:p>
            <a:pPr marL="0" indent="0">
              <a:lnSpc>
                <a:spcPct val="90000"/>
              </a:lnSpc>
              <a:spcBef>
                <a:spcPts val="750"/>
              </a:spcBef>
              <a:buNone/>
            </a:pPr>
            <a:endParaRPr lang="en-US" altLang="ru-RU" sz="1350" dirty="0">
              <a:solidFill>
                <a:srgbClr val="0000FF"/>
              </a:solidFill>
              <a:latin typeface="Comic Sans MS" panose="030F0702030302020204" pitchFamily="66" charset="0"/>
            </a:endParaRP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 19’000 ALPIDE Monolithic Active Pixel Sensors for the MPD ITS </a:t>
            </a: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 4’500 SAMPA electronic circuits for the TPC readout</a:t>
            </a: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 5’000  FEAST DC/DC converters for the ECAL MPD</a:t>
            </a: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Jigs and fixtures for module and </a:t>
            </a:r>
            <a:r>
              <a:rPr lang="en-US" altLang="ru-RU" sz="1350" dirty="0" err="1">
                <a:solidFill>
                  <a:srgbClr val="0000FF"/>
                </a:solidFill>
                <a:latin typeface="Comic Sans MS" panose="030F0702030302020204" pitchFamily="66" charset="0"/>
              </a:rPr>
              <a:t>supermodule</a:t>
            </a:r>
            <a:r>
              <a:rPr lang="en-US" altLang="ru-RU" sz="1350" dirty="0">
                <a:solidFill>
                  <a:srgbClr val="0000FF"/>
                </a:solidFill>
                <a:latin typeface="Comic Sans MS" panose="030F0702030302020204" pitchFamily="66" charset="0"/>
              </a:rPr>
              <a:t> assembly for the MPD ITS </a:t>
            </a: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Training of personal for assembly and QA certification  modules and supermodules of the MPD ITS </a:t>
            </a:r>
          </a:p>
          <a:p>
            <a:pPr>
              <a:lnSpc>
                <a:spcPct val="90000"/>
              </a:lnSpc>
              <a:spcBef>
                <a:spcPts val="750"/>
              </a:spcBef>
              <a:buFont typeface="Wingdings" panose="05000000000000000000" pitchFamily="2" charset="2"/>
              <a:buChar char="§"/>
            </a:pPr>
            <a:r>
              <a:rPr lang="en-US" altLang="ru-RU" sz="1350" dirty="0">
                <a:solidFill>
                  <a:srgbClr val="0000FF"/>
                </a:solidFill>
                <a:latin typeface="Comic Sans MS" panose="030F0702030302020204" pitchFamily="66" charset="0"/>
              </a:rPr>
              <a:t>Provision of complete technical and commercial information on parts of the </a:t>
            </a:r>
          </a:p>
          <a:p>
            <a:pPr marL="0" indent="0">
              <a:lnSpc>
                <a:spcPct val="90000"/>
              </a:lnSpc>
              <a:spcBef>
                <a:spcPts val="750"/>
              </a:spcBef>
              <a:buNone/>
            </a:pPr>
            <a:r>
              <a:rPr lang="en-US" altLang="ru-RU" sz="1350" dirty="0">
                <a:solidFill>
                  <a:srgbClr val="0000FF"/>
                </a:solidFill>
                <a:latin typeface="Comic Sans MS" panose="030F0702030302020204" pitchFamily="66" charset="0"/>
              </a:rPr>
              <a:t>   new ALICE Inner Tracking System, including drawings, internal technical   reports, quotes, etc.  </a:t>
            </a:r>
          </a:p>
          <a:p>
            <a:pPr marL="0" indent="0">
              <a:lnSpc>
                <a:spcPct val="90000"/>
              </a:lnSpc>
              <a:spcBef>
                <a:spcPts val="750"/>
              </a:spcBef>
              <a:buNone/>
            </a:pPr>
            <a:r>
              <a:rPr lang="en-US" altLang="ru-RU" sz="1350" dirty="0">
                <a:solidFill>
                  <a:srgbClr val="0000FF"/>
                </a:solidFill>
                <a:latin typeface="Comic Sans MS" panose="030F0702030302020204" pitchFamily="66" charset="0"/>
              </a:rPr>
              <a:t>  </a:t>
            </a:r>
          </a:p>
          <a:p>
            <a:pPr marL="0" indent="0">
              <a:lnSpc>
                <a:spcPct val="90000"/>
              </a:lnSpc>
              <a:spcBef>
                <a:spcPts val="750"/>
              </a:spcBef>
              <a:buNone/>
            </a:pPr>
            <a:r>
              <a:rPr lang="en-US" altLang="ru-RU" sz="1350" dirty="0">
                <a:solidFill>
                  <a:srgbClr val="0000FF"/>
                </a:solidFill>
                <a:latin typeface="Comic Sans MS" panose="030F0702030302020204" pitchFamily="66" charset="0"/>
              </a:rPr>
              <a:t>  </a:t>
            </a:r>
          </a:p>
          <a:p>
            <a:pPr marL="0" indent="0">
              <a:lnSpc>
                <a:spcPct val="90000"/>
              </a:lnSpc>
              <a:spcBef>
                <a:spcPts val="750"/>
              </a:spcBef>
              <a:buNone/>
            </a:pPr>
            <a:r>
              <a:rPr lang="en-US" altLang="ru-RU" sz="1350" b="1" dirty="0">
                <a:solidFill>
                  <a:srgbClr val="FF0000"/>
                </a:solidFill>
                <a:latin typeface="Comic Sans MS" panose="030F0702030302020204" pitchFamily="66" charset="0"/>
              </a:rPr>
              <a:t> </a:t>
            </a:r>
            <a:endParaRPr lang="ru-RU" altLang="ru-RU" sz="1350" b="1" dirty="0">
              <a:solidFill>
                <a:srgbClr val="FF0000"/>
              </a:solidFill>
              <a:latin typeface="Comic Sans MS" panose="030F0702030302020204" pitchFamily="66" charset="0"/>
            </a:endParaRPr>
          </a:p>
        </p:txBody>
      </p:sp>
      <p:pic>
        <p:nvPicPr>
          <p:cNvPr id="35846" name="Picture 16">
            <a:extLst>
              <a:ext uri="{FF2B5EF4-FFF2-40B4-BE49-F238E27FC236}">
                <a16:creationId xmlns:a16="http://schemas.microsoft.com/office/drawing/2014/main" id="{9341D441-9478-4C49-B5E1-21BF97D7A4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5973" y="5767388"/>
            <a:ext cx="1057562" cy="68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14">
            <a:extLst>
              <a:ext uri="{FF2B5EF4-FFF2-40B4-BE49-F238E27FC236}">
                <a16:creationId xmlns:a16="http://schemas.microsoft.com/office/drawing/2014/main" id="{8699609F-79FA-4B9D-A228-81628EEEE7D8}"/>
              </a:ext>
            </a:extLst>
          </p:cNvPr>
          <p:cNvSpPr txBox="1">
            <a:spLocks noGrp="1"/>
          </p:cNvSpPr>
          <p:nvPr/>
        </p:nvSpPr>
        <p:spPr bwMode="auto">
          <a:xfrm>
            <a:off x="2091929" y="5767389"/>
            <a:ext cx="4657725" cy="165497"/>
          </a:xfrm>
          <a:prstGeom prst="rect">
            <a:avLst/>
          </a:prstGeom>
          <a:noFill/>
          <a:ln>
            <a:noFill/>
          </a:ln>
          <a:extLst/>
        </p:spPr>
        <p:txBody>
          <a:bodyPr/>
          <a:lstStyle>
            <a:lvl1pPr eaLnBrk="0" hangingPunct="0">
              <a:spcBef>
                <a:spcPct val="20000"/>
              </a:spcBef>
              <a:buFont typeface="Arial" charset="0"/>
              <a:buChar char="•"/>
              <a:defRPr sz="3200">
                <a:solidFill>
                  <a:schemeClr val="tx1"/>
                </a:solidFill>
                <a:latin typeface="Georgia" pitchFamily="18" charset="0"/>
                <a:ea typeface="ＭＳ Ｐゴシック" pitchFamily="34" charset="-128"/>
                <a:cs typeface="Georgia" pitchFamily="18" charset="0"/>
              </a:defRPr>
            </a:lvl1pPr>
            <a:lvl2pPr marL="742950" indent="-285750" eaLnBrk="0" hangingPunct="0">
              <a:spcBef>
                <a:spcPct val="20000"/>
              </a:spcBef>
              <a:buFont typeface="Arial" charset="0"/>
              <a:buChar char="–"/>
              <a:defRPr sz="2800">
                <a:solidFill>
                  <a:schemeClr val="tx1"/>
                </a:solidFill>
                <a:latin typeface="Georgia" pitchFamily="18" charset="0"/>
                <a:ea typeface="ＭＳ Ｐゴシック" pitchFamily="34" charset="-128"/>
                <a:cs typeface="Georgia" pitchFamily="18" charset="0"/>
              </a:defRPr>
            </a:lvl2pPr>
            <a:lvl3pPr marL="1143000" indent="-228600" eaLnBrk="0" hangingPunct="0">
              <a:spcBef>
                <a:spcPct val="20000"/>
              </a:spcBef>
              <a:buFont typeface="Arial" charset="0"/>
              <a:buChar char="•"/>
              <a:defRPr sz="2400">
                <a:solidFill>
                  <a:schemeClr val="tx1"/>
                </a:solidFill>
                <a:latin typeface="Georgia" pitchFamily="18" charset="0"/>
                <a:ea typeface="ＭＳ Ｐゴシック" pitchFamily="34" charset="-128"/>
                <a:cs typeface="Georgia" pitchFamily="18" charset="0"/>
              </a:defRPr>
            </a:lvl3pPr>
            <a:lvl4pPr marL="1600200" indent="-228600" eaLnBrk="0" hangingPunct="0">
              <a:spcBef>
                <a:spcPct val="20000"/>
              </a:spcBef>
              <a:buFont typeface="Arial" charset="0"/>
              <a:buChar char="–"/>
              <a:defRPr sz="2000">
                <a:solidFill>
                  <a:schemeClr val="tx1"/>
                </a:solidFill>
                <a:latin typeface="Georgia" pitchFamily="18" charset="0"/>
                <a:ea typeface="ＭＳ Ｐゴシック" pitchFamily="34" charset="-128"/>
                <a:cs typeface="Georgia" pitchFamily="18" charset="0"/>
              </a:defRPr>
            </a:lvl4pPr>
            <a:lvl5pPr marL="2057400" indent="-228600" eaLnBrk="0" hangingPunct="0">
              <a:spcBef>
                <a:spcPct val="20000"/>
              </a:spcBef>
              <a:buFont typeface="Arial" charset="0"/>
              <a:buChar char="»"/>
              <a:defRPr sz="2000">
                <a:solidFill>
                  <a:schemeClr val="tx1"/>
                </a:solidFill>
                <a:latin typeface="Georgia" pitchFamily="18" charset="0"/>
                <a:ea typeface="ＭＳ Ｐゴシック" pitchFamily="34" charset="-128"/>
                <a:cs typeface="Georgia" pitchFamily="18"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Georgia" pitchFamily="18" charset="0"/>
                <a:ea typeface="ＭＳ Ｐゴシック" pitchFamily="34" charset="-128"/>
                <a:cs typeface="Georgia" pitchFamily="18"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Georgia" pitchFamily="18" charset="0"/>
                <a:ea typeface="ＭＳ Ｐゴシック" pitchFamily="34" charset="-128"/>
                <a:cs typeface="Georgia" pitchFamily="18"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Georgia" pitchFamily="18" charset="0"/>
                <a:ea typeface="ＭＳ Ｐゴシック" pitchFamily="34" charset="-128"/>
                <a:cs typeface="Georgia" pitchFamily="18"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Georgia" pitchFamily="18" charset="0"/>
                <a:ea typeface="ＭＳ Ｐゴシック" pitchFamily="34" charset="-128"/>
                <a:cs typeface="Georgia" pitchFamily="18" charset="0"/>
              </a:defRPr>
            </a:lvl9pPr>
          </a:lstStyle>
          <a:p>
            <a:pPr algn="ctr" eaLnBrk="1" hangingPunct="1">
              <a:spcBef>
                <a:spcPct val="0"/>
              </a:spcBef>
              <a:buFontTx/>
              <a:buNone/>
              <a:defRPr/>
            </a:pPr>
            <a:endParaRPr lang="en-US" altLang="ru-RU" sz="900" dirty="0">
              <a:solidFill>
                <a:schemeClr val="tx1">
                  <a:lumMod val="50000"/>
                  <a:lumOff val="50000"/>
                </a:schemeClr>
              </a:solidFill>
              <a:cs typeface="Arial" charset="0"/>
            </a:endParaRPr>
          </a:p>
        </p:txBody>
      </p:sp>
      <p:sp>
        <p:nvSpPr>
          <p:cNvPr id="8" name="Text Box 4">
            <a:extLst>
              <a:ext uri="{FF2B5EF4-FFF2-40B4-BE49-F238E27FC236}">
                <a16:creationId xmlns:a16="http://schemas.microsoft.com/office/drawing/2014/main" id="{F5F8143D-2841-403E-8CA8-70578E01AFB3}"/>
              </a:ext>
            </a:extLst>
          </p:cNvPr>
          <p:cNvSpPr txBox="1">
            <a:spLocks noChangeArrowheads="1"/>
          </p:cNvSpPr>
          <p:nvPr/>
        </p:nvSpPr>
        <p:spPr bwMode="auto">
          <a:xfrm>
            <a:off x="628650" y="1704681"/>
            <a:ext cx="7886700" cy="318549"/>
          </a:xfrm>
          <a:prstGeom prst="rect">
            <a:avLst/>
          </a:prstGeom>
          <a:noFill/>
          <a:ln>
            <a:noFill/>
          </a:ln>
        </p:spPr>
        <p:txBody>
          <a:bodyPr vert="horz" wrap="square" lIns="68580" tIns="34290" rIns="68580" bIns="34290" rtlCol="0" anchor="b">
            <a:spAutoFit/>
          </a:bodyPr>
          <a:lstStyle>
            <a:lvl1pPr algn="ctr"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1800" b="0" dirty="0">
                <a:latin typeface="Berlin Sans FB" panose="020E0602020502020306" pitchFamily="34" charset="0"/>
                <a:cs typeface="Calibri" charset="0"/>
              </a:rPr>
              <a:t>Items to be shipped from CERN formulated in Addendums to the Protocol </a:t>
            </a:r>
          </a:p>
        </p:txBody>
      </p:sp>
      <p:pic>
        <p:nvPicPr>
          <p:cNvPr id="1026" name="Picture 2" descr="cern">
            <a:extLst>
              <a:ext uri="{FF2B5EF4-FFF2-40B4-BE49-F238E27FC236}">
                <a16:creationId xmlns:a16="http://schemas.microsoft.com/office/drawing/2014/main" id="{45048A1F-0853-41F0-BA8E-BF8A5CFB05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1162" y="1002619"/>
            <a:ext cx="613445" cy="5999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ern">
            <a:extLst>
              <a:ext uri="{FF2B5EF4-FFF2-40B4-BE49-F238E27FC236}">
                <a16:creationId xmlns:a16="http://schemas.microsoft.com/office/drawing/2014/main" id="{07E05C69-1C21-4C44-86F8-F5EC043091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7150" y="5792696"/>
            <a:ext cx="698453" cy="683115"/>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4">
            <a:extLst>
              <a:ext uri="{FF2B5EF4-FFF2-40B4-BE49-F238E27FC236}">
                <a16:creationId xmlns:a16="http://schemas.microsoft.com/office/drawing/2014/main" id="{75786853-53E1-4F27-9C4E-C0BDDA34A888}"/>
              </a:ext>
            </a:extLst>
          </p:cNvPr>
          <p:cNvSpPr>
            <a:spLocks noGrp="1"/>
          </p:cNvSpPr>
          <p:nvPr>
            <p:ph type="ftr" sz="quarter" idx="11"/>
          </p:nvPr>
        </p:nvSpPr>
        <p:spPr>
          <a:xfrm>
            <a:off x="2936955" y="6154341"/>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2806739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its_5spd_3D.png"/>
          <p:cNvPicPr>
            <a:picLocks noChangeAspect="1"/>
          </p:cNvPicPr>
          <p:nvPr/>
        </p:nvPicPr>
        <p:blipFill>
          <a:blip r:embed="rId3"/>
          <a:stretch>
            <a:fillRect/>
          </a:stretch>
        </p:blipFill>
        <p:spPr>
          <a:xfrm>
            <a:off x="132317" y="607960"/>
            <a:ext cx="5878970" cy="3500462"/>
          </a:xfrm>
          <a:prstGeom prst="rect">
            <a:avLst/>
          </a:prstGeom>
        </p:spPr>
      </p:pic>
      <p:sp>
        <p:nvSpPr>
          <p:cNvPr id="1029" name="Номер слайда 14"/>
          <p:cNvSpPr>
            <a:spLocks noGrp="1"/>
          </p:cNvSpPr>
          <p:nvPr>
            <p:ph type="sldNum" sz="quarter" idx="12"/>
          </p:nvPr>
        </p:nvSpPr>
        <p:spPr>
          <a:noFill/>
        </p:spPr>
        <p:txBody>
          <a:bodyPr/>
          <a:lstStyle/>
          <a:p>
            <a:fld id="{A80B30CB-FAA4-4C59-A725-D266ABF9ECB3}" type="slidenum">
              <a:rPr lang="ru-RU" smtClean="0"/>
              <a:pPr/>
              <a:t>15</a:t>
            </a:fld>
            <a:endParaRPr lang="ru-RU" dirty="0"/>
          </a:p>
        </p:txBody>
      </p:sp>
      <p:sp>
        <p:nvSpPr>
          <p:cNvPr id="1032" name="Rectangle 2"/>
          <p:cNvSpPr>
            <a:spLocks noGrp="1" noChangeArrowheads="1"/>
          </p:cNvSpPr>
          <p:nvPr>
            <p:ph type="title"/>
          </p:nvPr>
        </p:nvSpPr>
        <p:spPr>
          <a:xfrm>
            <a:off x="285720" y="285728"/>
            <a:ext cx="8429684" cy="571500"/>
          </a:xfrm>
        </p:spPr>
        <p:txBody>
          <a:bodyPr/>
          <a:lstStyle/>
          <a:p>
            <a:pPr eaLnBrk="1" hangingPunct="1"/>
            <a:r>
              <a:rPr lang="en-US" sz="2400" dirty="0">
                <a:solidFill>
                  <a:schemeClr val="accent2"/>
                </a:solidFill>
              </a:rPr>
              <a:t>MPD ITS </a:t>
            </a:r>
            <a:r>
              <a:rPr lang="en-US" sz="2400" dirty="0">
                <a:solidFill>
                  <a:schemeClr val="accent6"/>
                </a:solidFill>
              </a:rPr>
              <a:t>based on the ALPIDE MAPS CERN technology </a:t>
            </a:r>
            <a:endParaRPr lang="ru-RU" sz="2400" dirty="0">
              <a:solidFill>
                <a:schemeClr val="accent2"/>
              </a:solidFill>
            </a:endParaRPr>
          </a:p>
        </p:txBody>
      </p:sp>
      <p:sp>
        <p:nvSpPr>
          <p:cNvPr id="1033" name="Прямоугольник 8"/>
          <p:cNvSpPr>
            <a:spLocks noChangeArrowheads="1"/>
          </p:cNvSpPr>
          <p:nvPr/>
        </p:nvSpPr>
        <p:spPr bwMode="auto">
          <a:xfrm>
            <a:off x="4214810" y="2928934"/>
            <a:ext cx="4357717" cy="369332"/>
          </a:xfrm>
          <a:prstGeom prst="rect">
            <a:avLst/>
          </a:prstGeom>
          <a:noFill/>
          <a:ln w="9525">
            <a:noFill/>
            <a:miter lim="800000"/>
            <a:headEnd/>
            <a:tailEnd/>
          </a:ln>
        </p:spPr>
        <p:txBody>
          <a:bodyPr wrap="square">
            <a:spAutoFit/>
          </a:bodyPr>
          <a:lstStyle/>
          <a:p>
            <a:endParaRPr lang="ru-RU" dirty="0"/>
          </a:p>
        </p:txBody>
      </p:sp>
      <p:graphicFrame>
        <p:nvGraphicFramePr>
          <p:cNvPr id="13" name="Таблица 12"/>
          <p:cNvGraphicFramePr>
            <a:graphicFrameLocks noGrp="1"/>
          </p:cNvGraphicFramePr>
          <p:nvPr>
            <p:extLst/>
          </p:nvPr>
        </p:nvGraphicFramePr>
        <p:xfrm>
          <a:off x="1357290" y="4054369"/>
          <a:ext cx="6572296" cy="2372106"/>
        </p:xfrm>
        <a:graphic>
          <a:graphicData uri="http://schemas.openxmlformats.org/drawingml/2006/table">
            <a:tbl>
              <a:tblPr/>
              <a:tblGrid>
                <a:gridCol w="818316">
                  <a:extLst>
                    <a:ext uri="{9D8B030D-6E8A-4147-A177-3AD203B41FA5}">
                      <a16:colId xmlns:a16="http://schemas.microsoft.com/office/drawing/2014/main" val="20000"/>
                    </a:ext>
                  </a:extLst>
                </a:gridCol>
                <a:gridCol w="1168815">
                  <a:extLst>
                    <a:ext uri="{9D8B030D-6E8A-4147-A177-3AD203B41FA5}">
                      <a16:colId xmlns:a16="http://schemas.microsoft.com/office/drawing/2014/main" val="20001"/>
                    </a:ext>
                  </a:extLst>
                </a:gridCol>
                <a:gridCol w="1168815">
                  <a:extLst>
                    <a:ext uri="{9D8B030D-6E8A-4147-A177-3AD203B41FA5}">
                      <a16:colId xmlns:a16="http://schemas.microsoft.com/office/drawing/2014/main" val="20002"/>
                    </a:ext>
                  </a:extLst>
                </a:gridCol>
                <a:gridCol w="993566">
                  <a:extLst>
                    <a:ext uri="{9D8B030D-6E8A-4147-A177-3AD203B41FA5}">
                      <a16:colId xmlns:a16="http://schemas.microsoft.com/office/drawing/2014/main" val="20003"/>
                    </a:ext>
                  </a:extLst>
                </a:gridCol>
                <a:gridCol w="993566">
                  <a:extLst>
                    <a:ext uri="{9D8B030D-6E8A-4147-A177-3AD203B41FA5}">
                      <a16:colId xmlns:a16="http://schemas.microsoft.com/office/drawing/2014/main" val="20004"/>
                    </a:ext>
                  </a:extLst>
                </a:gridCol>
                <a:gridCol w="1429218">
                  <a:extLst>
                    <a:ext uri="{9D8B030D-6E8A-4147-A177-3AD203B41FA5}">
                      <a16:colId xmlns:a16="http://schemas.microsoft.com/office/drawing/2014/main" val="20005"/>
                    </a:ext>
                  </a:extLst>
                </a:gridCol>
              </a:tblGrid>
              <a:tr h="679387">
                <a:tc>
                  <a:txBody>
                    <a:bodyPr/>
                    <a:lstStyle/>
                    <a:p>
                      <a:pPr algn="ctr">
                        <a:lnSpc>
                          <a:spcPct val="115000"/>
                        </a:lnSpc>
                        <a:spcAft>
                          <a:spcPts val="0"/>
                        </a:spcAft>
                      </a:pPr>
                      <a:r>
                        <a:rPr lang="en-US" sz="1800" dirty="0">
                          <a:latin typeface="Times New Roman"/>
                          <a:ea typeface="Calibri"/>
                        </a:rPr>
                        <a:t>Layer</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800" dirty="0">
                          <a:latin typeface="Times New Roman"/>
                          <a:ea typeface="Calibri"/>
                        </a:rPr>
                        <a:t>Number of staves</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en-US" sz="1800" dirty="0">
                          <a:latin typeface="Times New Roman"/>
                          <a:ea typeface="Calibri"/>
                        </a:rPr>
                        <a:t>Number</a:t>
                      </a:r>
                      <a:r>
                        <a:rPr lang="en-US" sz="1800" baseline="0" dirty="0">
                          <a:latin typeface="Times New Roman"/>
                          <a:ea typeface="Calibri"/>
                        </a:rPr>
                        <a:t> of ALPIDEs</a:t>
                      </a:r>
                    </a:p>
                    <a:p>
                      <a:pPr algn="ctr">
                        <a:lnSpc>
                          <a:spcPct val="100000"/>
                        </a:lnSpc>
                        <a:spcAft>
                          <a:spcPts val="0"/>
                        </a:spcAft>
                      </a:pPr>
                      <a:r>
                        <a:rPr lang="en-US" sz="1800" baseline="0" dirty="0">
                          <a:latin typeface="Times New Roman"/>
                          <a:ea typeface="Calibri"/>
                        </a:rPr>
                        <a:t>per a stave</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dirty="0" err="1">
                          <a:latin typeface="Times New Roman"/>
                          <a:ea typeface="Calibri"/>
                        </a:rPr>
                        <a:t>R</a:t>
                      </a:r>
                      <a:r>
                        <a:rPr lang="en-US" sz="1800" baseline="-25000" dirty="0" err="1">
                          <a:latin typeface="Times New Roman"/>
                          <a:ea typeface="Calibri"/>
                        </a:rPr>
                        <a:t>min</a:t>
                      </a:r>
                      <a:r>
                        <a:rPr lang="en-US" sz="1800" dirty="0">
                          <a:latin typeface="Times New Roman"/>
                          <a:ea typeface="Calibri"/>
                        </a:rPr>
                        <a:t>, mm</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dirty="0" err="1">
                          <a:latin typeface="Times New Roman"/>
                          <a:ea typeface="Calibri"/>
                        </a:rPr>
                        <a:t>R</a:t>
                      </a:r>
                      <a:r>
                        <a:rPr lang="en-US" sz="1800" baseline="-25000" dirty="0" err="1">
                          <a:latin typeface="Times New Roman"/>
                          <a:ea typeface="Calibri"/>
                        </a:rPr>
                        <a:t>max</a:t>
                      </a:r>
                      <a:r>
                        <a:rPr lang="en-US" sz="1800" dirty="0">
                          <a:latin typeface="Times New Roman"/>
                          <a:ea typeface="Calibri"/>
                        </a:rPr>
                        <a:t>, mm</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dirty="0">
                          <a:latin typeface="Times New Roman"/>
                          <a:ea typeface="Calibri"/>
                        </a:rPr>
                        <a:t>Ladder</a:t>
                      </a:r>
                    </a:p>
                    <a:p>
                      <a:pPr algn="ctr">
                        <a:lnSpc>
                          <a:spcPct val="115000"/>
                        </a:lnSpc>
                        <a:spcAft>
                          <a:spcPts val="0"/>
                        </a:spcAft>
                      </a:pPr>
                      <a:r>
                        <a:rPr lang="en-US" sz="1800" dirty="0">
                          <a:latin typeface="Times New Roman"/>
                          <a:ea typeface="Calibri"/>
                        </a:rPr>
                        <a:t>active length</a:t>
                      </a:r>
                      <a:r>
                        <a:rPr lang="ru-RU" sz="1800" dirty="0">
                          <a:latin typeface="Times New Roman"/>
                          <a:ea typeface="Calibri"/>
                        </a:rPr>
                        <a:t>, </a:t>
                      </a:r>
                      <a:r>
                        <a:rPr lang="en-US" sz="1800" dirty="0">
                          <a:latin typeface="Times New Roman"/>
                          <a:ea typeface="Calibri"/>
                        </a:rPr>
                        <a:t>mm</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4851">
                <a:tc>
                  <a:txBody>
                    <a:bodyPr/>
                    <a:lstStyle/>
                    <a:p>
                      <a:pPr algn="ctr">
                        <a:lnSpc>
                          <a:spcPct val="115000"/>
                        </a:lnSpc>
                        <a:spcAft>
                          <a:spcPts val="0"/>
                        </a:spcAft>
                      </a:pPr>
                      <a:r>
                        <a:rPr lang="ru-RU" sz="1800" dirty="0">
                          <a:latin typeface="Times New Roman"/>
                          <a:ea typeface="Calibri"/>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12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en-US" sz="1800" dirty="0">
                          <a:latin typeface="Times New Roman"/>
                          <a:ea typeface="Calibri"/>
                        </a:rPr>
                        <a:t>12</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22.4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a:latin typeface="Times New Roman"/>
                          <a:ea typeface="Calibri"/>
                        </a:rPr>
                        <a:t>26.7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en-US" sz="1800" dirty="0">
                          <a:latin typeface="Times New Roman"/>
                          <a:ea typeface="Calibri"/>
                        </a:rPr>
                        <a:t>360</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extLst>
                  <a:ext uri="{0D108BD9-81ED-4DB2-BD59-A6C34878D82A}">
                    <a16:rowId xmlns:a16="http://schemas.microsoft.com/office/drawing/2014/main" val="10001"/>
                  </a:ext>
                </a:extLst>
              </a:tr>
              <a:tr h="284851">
                <a:tc>
                  <a:txBody>
                    <a:bodyPr/>
                    <a:lstStyle/>
                    <a:p>
                      <a:pPr algn="ctr">
                        <a:lnSpc>
                          <a:spcPct val="115000"/>
                        </a:lnSpc>
                        <a:spcAft>
                          <a:spcPts val="0"/>
                        </a:spcAft>
                      </a:pPr>
                      <a:r>
                        <a:rPr lang="ru-RU" sz="1800">
                          <a:latin typeface="Times New Roman"/>
                          <a:ea typeface="Calibri"/>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22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en-US" sz="1800" dirty="0">
                          <a:latin typeface="Times New Roman"/>
                          <a:ea typeface="Calibri"/>
                        </a:rPr>
                        <a:t>23</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40.7</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45.9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en-US" sz="1800" dirty="0">
                          <a:latin typeface="Times New Roman"/>
                          <a:ea typeface="Calibri"/>
                        </a:rPr>
                        <a:t>608</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extLst>
                  <a:ext uri="{0D108BD9-81ED-4DB2-BD59-A6C34878D82A}">
                    <a16:rowId xmlns:a16="http://schemas.microsoft.com/office/drawing/2014/main" val="10002"/>
                  </a:ext>
                </a:extLst>
              </a:tr>
              <a:tr h="284851">
                <a:tc>
                  <a:txBody>
                    <a:bodyPr/>
                    <a:lstStyle/>
                    <a:p>
                      <a:pPr algn="ctr">
                        <a:lnSpc>
                          <a:spcPct val="115000"/>
                        </a:lnSpc>
                        <a:spcAft>
                          <a:spcPts val="0"/>
                        </a:spcAft>
                      </a:pPr>
                      <a:r>
                        <a:rPr lang="ru-RU" sz="1800">
                          <a:latin typeface="Times New Roman"/>
                          <a:ea typeface="Calibri"/>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32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en-US" sz="1800" dirty="0">
                          <a:latin typeface="Times New Roman"/>
                          <a:ea typeface="Calibri"/>
                        </a:rPr>
                        <a:t>37</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59.8</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65.1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tc>
                  <a:txBody>
                    <a:bodyPr/>
                    <a:lstStyle/>
                    <a:p>
                      <a:pPr algn="ctr">
                        <a:lnSpc>
                          <a:spcPct val="115000"/>
                        </a:lnSpc>
                        <a:spcAft>
                          <a:spcPts val="0"/>
                        </a:spcAft>
                      </a:pPr>
                      <a:r>
                        <a:rPr lang="ru-RU" sz="1800" dirty="0">
                          <a:latin typeface="Times New Roman"/>
                          <a:ea typeface="Calibri"/>
                        </a:rPr>
                        <a:t>7</a:t>
                      </a:r>
                      <a:r>
                        <a:rPr lang="en-US" sz="1800" dirty="0">
                          <a:latin typeface="Times New Roman"/>
                          <a:ea typeface="Calibri"/>
                        </a:rPr>
                        <a:t>08</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A1FDF9"/>
                    </a:solidFill>
                  </a:tcPr>
                </a:tc>
                <a:extLst>
                  <a:ext uri="{0D108BD9-81ED-4DB2-BD59-A6C34878D82A}">
                    <a16:rowId xmlns:a16="http://schemas.microsoft.com/office/drawing/2014/main" val="10003"/>
                  </a:ext>
                </a:extLst>
              </a:tr>
              <a:tr h="284851">
                <a:tc>
                  <a:txBody>
                    <a:bodyPr/>
                    <a:lstStyle/>
                    <a:p>
                      <a:pPr algn="ctr">
                        <a:lnSpc>
                          <a:spcPct val="115000"/>
                        </a:lnSpc>
                        <a:spcAft>
                          <a:spcPts val="0"/>
                        </a:spcAft>
                      </a:pPr>
                      <a:r>
                        <a:rPr lang="ru-RU" sz="1800" dirty="0">
                          <a:latin typeface="Times New Roman"/>
                          <a:ea typeface="Calibri"/>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1800" dirty="0">
                          <a:latin typeface="Times New Roman"/>
                          <a:ea typeface="Calibri"/>
                        </a:rPr>
                        <a:t>18</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1800" dirty="0">
                          <a:latin typeface="Times New Roman"/>
                          <a:ea typeface="Calibri"/>
                        </a:rPr>
                        <a:t>196</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144.5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147.9</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a:t>
                      </a:r>
                      <a:r>
                        <a:rPr lang="en-US" sz="1800" dirty="0">
                          <a:latin typeface="Times New Roman"/>
                          <a:ea typeface="Calibri"/>
                        </a:rPr>
                        <a:t>190</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4"/>
                  </a:ext>
                </a:extLst>
              </a:tr>
              <a:tr h="129748">
                <a:tc>
                  <a:txBody>
                    <a:bodyPr/>
                    <a:lstStyle/>
                    <a:p>
                      <a:pPr algn="ctr">
                        <a:lnSpc>
                          <a:spcPct val="115000"/>
                        </a:lnSpc>
                        <a:spcAft>
                          <a:spcPts val="0"/>
                        </a:spcAft>
                      </a:pPr>
                      <a:r>
                        <a:rPr lang="ru-RU" sz="1800">
                          <a:latin typeface="Times New Roman"/>
                          <a:ea typeface="Calibri"/>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1800" dirty="0">
                          <a:latin typeface="Times New Roman"/>
                          <a:ea typeface="Calibri"/>
                        </a:rPr>
                        <a:t>24</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en-US" sz="1800" dirty="0">
                          <a:latin typeface="Times New Roman"/>
                          <a:ea typeface="Calibri"/>
                        </a:rPr>
                        <a:t>196</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194.4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197.6</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lnSpc>
                          <a:spcPct val="115000"/>
                        </a:lnSpc>
                        <a:spcAft>
                          <a:spcPts val="0"/>
                        </a:spcAft>
                      </a:pPr>
                      <a:r>
                        <a:rPr lang="ru-RU" sz="1800" dirty="0">
                          <a:latin typeface="Times New Roman"/>
                          <a:ea typeface="Calibri"/>
                        </a:rPr>
                        <a:t>1</a:t>
                      </a:r>
                      <a:r>
                        <a:rPr lang="en-US" sz="1800" dirty="0">
                          <a:latin typeface="Times New Roman"/>
                          <a:ea typeface="Calibri"/>
                        </a:rPr>
                        <a:t>468</a:t>
                      </a:r>
                      <a:endParaRPr lang="ru-RU" sz="1800" dirty="0">
                        <a:latin typeface="Times New Roman"/>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5"/>
                  </a:ext>
                </a:extLst>
              </a:tr>
            </a:tbl>
          </a:graphicData>
        </a:graphic>
      </p:graphicFrame>
      <p:sp>
        <p:nvSpPr>
          <p:cNvPr id="8" name="Прямоугольник 7"/>
          <p:cNvSpPr/>
          <p:nvPr/>
        </p:nvSpPr>
        <p:spPr>
          <a:xfrm>
            <a:off x="3071802" y="3643314"/>
            <a:ext cx="2563522" cy="369332"/>
          </a:xfrm>
          <a:prstGeom prst="rect">
            <a:avLst/>
          </a:prstGeom>
        </p:spPr>
        <p:txBody>
          <a:bodyPr wrap="none">
            <a:spAutoFit/>
          </a:bodyPr>
          <a:lstStyle/>
          <a:p>
            <a:r>
              <a:rPr lang="en-US" altLang="ru-RU" dirty="0">
                <a:solidFill>
                  <a:schemeClr val="accent2"/>
                </a:solidFill>
              </a:rPr>
              <a:t>Beam pipe</a:t>
            </a:r>
            <a:r>
              <a:rPr lang="ru-RU" altLang="ru-RU" dirty="0">
                <a:solidFill>
                  <a:schemeClr val="accent2"/>
                </a:solidFill>
              </a:rPr>
              <a:t>  Ø</a:t>
            </a:r>
            <a:r>
              <a:rPr lang="en-US" altLang="ru-RU" dirty="0">
                <a:solidFill>
                  <a:schemeClr val="accent2"/>
                </a:solidFill>
              </a:rPr>
              <a:t> =</a:t>
            </a:r>
            <a:r>
              <a:rPr lang="ru-RU" altLang="ru-RU" dirty="0">
                <a:solidFill>
                  <a:schemeClr val="accent2"/>
                </a:solidFill>
              </a:rPr>
              <a:t> </a:t>
            </a:r>
            <a:r>
              <a:rPr lang="en-US" altLang="ru-RU" dirty="0">
                <a:solidFill>
                  <a:schemeClr val="accent2"/>
                </a:solidFill>
              </a:rPr>
              <a:t>38</a:t>
            </a:r>
            <a:r>
              <a:rPr lang="ru-RU" altLang="ru-RU" dirty="0">
                <a:solidFill>
                  <a:schemeClr val="accent2"/>
                </a:solidFill>
              </a:rPr>
              <a:t> </a:t>
            </a:r>
            <a:r>
              <a:rPr lang="en-US" altLang="ru-RU" dirty="0">
                <a:solidFill>
                  <a:schemeClr val="accent2"/>
                </a:solidFill>
              </a:rPr>
              <a:t>mm</a:t>
            </a:r>
            <a:endParaRPr lang="ru-RU" dirty="0"/>
          </a:p>
        </p:txBody>
      </p:sp>
      <p:pic>
        <p:nvPicPr>
          <p:cNvPr id="88065" name="Picture 1"/>
          <p:cNvPicPr>
            <a:picLocks noChangeAspect="1" noChangeArrowheads="1"/>
          </p:cNvPicPr>
          <p:nvPr/>
        </p:nvPicPr>
        <p:blipFill>
          <a:blip r:embed="rId4"/>
          <a:srcRect/>
          <a:stretch>
            <a:fillRect/>
          </a:stretch>
        </p:blipFill>
        <p:spPr bwMode="auto">
          <a:xfrm>
            <a:off x="5872552" y="880551"/>
            <a:ext cx="3139131" cy="2913902"/>
          </a:xfrm>
          <a:prstGeom prst="rect">
            <a:avLst/>
          </a:prstGeom>
          <a:noFill/>
          <a:ln w="9525">
            <a:noFill/>
            <a:miter lim="800000"/>
            <a:headEnd/>
            <a:tailEnd/>
          </a:ln>
          <a:effectLst/>
        </p:spPr>
      </p:pic>
      <p:sp>
        <p:nvSpPr>
          <p:cNvPr id="10" name="Date Placeholder 2">
            <a:extLst>
              <a:ext uri="{FF2B5EF4-FFF2-40B4-BE49-F238E27FC236}">
                <a16:creationId xmlns:a16="http://schemas.microsoft.com/office/drawing/2014/main" id="{54CB6AAE-4DE8-4BEB-9009-637A5A2AFFD8}"/>
              </a:ext>
            </a:extLst>
          </p:cNvPr>
          <p:cNvSpPr>
            <a:spLocks noGrp="1"/>
          </p:cNvSpPr>
          <p:nvPr>
            <p:ph type="dt" sz="half" idx="10"/>
          </p:nvPr>
        </p:nvSpPr>
        <p:spPr>
          <a:xfrm>
            <a:off x="290490" y="6619875"/>
            <a:ext cx="2133600" cy="476250"/>
          </a:xfrm>
        </p:spPr>
        <p:txBody>
          <a:bodyPr/>
          <a:lstStyle/>
          <a:p>
            <a:pPr>
              <a:defRPr/>
            </a:pPr>
            <a:r>
              <a:rPr lang="en-US" dirty="0"/>
              <a:t>April 12, 2019</a:t>
            </a:r>
            <a:endParaRPr lang="ru-RU" dirty="0"/>
          </a:p>
        </p:txBody>
      </p:sp>
      <p:sp>
        <p:nvSpPr>
          <p:cNvPr id="11" name="Footer Placeholder 4">
            <a:extLst>
              <a:ext uri="{FF2B5EF4-FFF2-40B4-BE49-F238E27FC236}">
                <a16:creationId xmlns:a16="http://schemas.microsoft.com/office/drawing/2014/main" id="{03EB46C0-4DEA-43DA-A97A-E9DF02C96005}"/>
              </a:ext>
            </a:extLst>
          </p:cNvPr>
          <p:cNvSpPr>
            <a:spLocks noGrp="1"/>
          </p:cNvSpPr>
          <p:nvPr>
            <p:ph type="ftr" sz="quarter" idx="11"/>
          </p:nvPr>
        </p:nvSpPr>
        <p:spPr>
          <a:xfrm>
            <a:off x="3310932" y="6562194"/>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899266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Заголовок 1">
            <a:extLst/>
          </p:cNvPr>
          <p:cNvSpPr>
            <a:spLocks noGrp="1"/>
          </p:cNvSpPr>
          <p:nvPr>
            <p:ph type="title"/>
          </p:nvPr>
        </p:nvSpPr>
        <p:spPr>
          <a:xfrm>
            <a:off x="428625" y="214313"/>
            <a:ext cx="8715375" cy="642937"/>
          </a:xfrm>
        </p:spPr>
        <p:txBody>
          <a:bodyPr/>
          <a:lstStyle/>
          <a:p>
            <a:pPr>
              <a:defRPr/>
            </a:pPr>
            <a:r>
              <a:rPr lang="en-US" sz="2400" b="1" dirty="0">
                <a:solidFill>
                  <a:schemeClr val="accent6"/>
                </a:solidFill>
              </a:rPr>
              <a:t>ITS Monte-Carlo simulation scheme within </a:t>
            </a:r>
            <a:r>
              <a:rPr lang="en-US" sz="2400" b="1" dirty="0" err="1">
                <a:solidFill>
                  <a:schemeClr val="accent6"/>
                </a:solidFill>
              </a:rPr>
              <a:t>MpdRoot</a:t>
            </a:r>
            <a:endParaRPr lang="ru-RU" sz="2400" b="1" dirty="0">
              <a:solidFill>
                <a:schemeClr val="accent6"/>
              </a:solidFill>
            </a:endParaRPr>
          </a:p>
        </p:txBody>
      </p:sp>
      <p:sp>
        <p:nvSpPr>
          <p:cNvPr id="2052" name="Номер слайда 3"/>
          <p:cNvSpPr>
            <a:spLocks noGrp="1"/>
          </p:cNvSpPr>
          <p:nvPr>
            <p:ph type="sldNum" sz="quarter" idx="12"/>
          </p:nvPr>
        </p:nvSpPr>
        <p:spPr>
          <a:noFill/>
        </p:spPr>
        <p:txBody>
          <a:bodyPr/>
          <a:lstStyle/>
          <a:p>
            <a:fld id="{65D61938-E975-4975-BCD3-AB1E0683C901}" type="slidenum">
              <a:rPr lang="ru-RU" altLang="ru-RU" smtClean="0">
                <a:latin typeface="Arial" charset="0"/>
              </a:rPr>
              <a:pPr/>
              <a:t>16</a:t>
            </a:fld>
            <a:endParaRPr lang="ru-RU" altLang="ru-RU">
              <a:latin typeface="Arial" charset="0"/>
            </a:endParaRPr>
          </a:p>
        </p:txBody>
      </p:sp>
      <p:sp>
        <p:nvSpPr>
          <p:cNvPr id="2053" name="Rectangle 5"/>
          <p:cNvSpPr>
            <a:spLocks noChangeArrowheads="1"/>
          </p:cNvSpPr>
          <p:nvPr/>
        </p:nvSpPr>
        <p:spPr bwMode="auto">
          <a:xfrm rot="10800000" flipV="1">
            <a:off x="214313" y="4995863"/>
            <a:ext cx="8786812" cy="1200150"/>
          </a:xfrm>
          <a:prstGeom prst="rect">
            <a:avLst/>
          </a:prstGeom>
          <a:solidFill>
            <a:srgbClr val="CCFFFF"/>
          </a:solidFill>
          <a:ln w="9525">
            <a:solidFill>
              <a:schemeClr val="tx1"/>
            </a:solidFill>
            <a:miter lim="800000"/>
            <a:headEnd/>
            <a:tailEnd/>
          </a:ln>
        </p:spPr>
        <p:txBody>
          <a:bodyPr anchor="ctr">
            <a:spAutoFit/>
          </a:bodyPr>
          <a:lstStyle/>
          <a:p>
            <a:pPr eaLnBrk="1" hangingPunct="1"/>
            <a:r>
              <a:rPr lang="en-US" altLang="ru-RU" dirty="0"/>
              <a:t>    At the reconstruction stage the main simulation tasks include: </a:t>
            </a:r>
          </a:p>
          <a:p>
            <a:pPr eaLnBrk="1" hangingPunct="1">
              <a:buFont typeface="Wingdings" pitchFamily="2" charset="2"/>
              <a:buChar char="§"/>
            </a:pPr>
            <a:r>
              <a:rPr lang="en-US" altLang="ru-RU" dirty="0"/>
              <a:t>  generation of detector responses (</a:t>
            </a:r>
            <a:r>
              <a:rPr lang="en-US" altLang="ru-RU" dirty="0">
                <a:solidFill>
                  <a:srgbClr val="C00000"/>
                </a:solidFill>
              </a:rPr>
              <a:t>Hit Producer</a:t>
            </a:r>
            <a:r>
              <a:rPr lang="en-US" altLang="ru-RU" dirty="0"/>
              <a:t>);</a:t>
            </a:r>
          </a:p>
          <a:p>
            <a:pPr eaLnBrk="1" hangingPunct="1">
              <a:buFont typeface="Wingdings" pitchFamily="2" charset="2"/>
              <a:buChar char="§"/>
            </a:pPr>
            <a:r>
              <a:rPr lang="en-US" altLang="ru-RU" dirty="0"/>
              <a:t>  reconstruction of particle tracks using generated hits (</a:t>
            </a:r>
            <a:r>
              <a:rPr lang="en-US" altLang="ru-RU" dirty="0">
                <a:solidFill>
                  <a:srgbClr val="C00000"/>
                </a:solidFill>
              </a:rPr>
              <a:t>Track Finder</a:t>
            </a:r>
            <a:r>
              <a:rPr lang="en-US" altLang="ru-RU" dirty="0"/>
              <a:t>) ; </a:t>
            </a:r>
          </a:p>
          <a:p>
            <a:pPr eaLnBrk="1" hangingPunct="1">
              <a:buFont typeface="Wingdings" pitchFamily="2" charset="2"/>
              <a:buChar char="§"/>
            </a:pPr>
            <a:r>
              <a:rPr lang="en-US" altLang="ru-RU" dirty="0"/>
              <a:t>  reconstruction of the primary and secondary interaction vertices (</a:t>
            </a:r>
            <a:r>
              <a:rPr lang="en-US" altLang="ru-RU" dirty="0">
                <a:solidFill>
                  <a:srgbClr val="C00000"/>
                </a:solidFill>
              </a:rPr>
              <a:t>Track</a:t>
            </a:r>
            <a:r>
              <a:rPr lang="en-US" altLang="ru-RU" dirty="0"/>
              <a:t> </a:t>
            </a:r>
            <a:r>
              <a:rPr lang="en-US" altLang="ru-RU" dirty="0">
                <a:solidFill>
                  <a:srgbClr val="C00000"/>
                </a:solidFill>
              </a:rPr>
              <a:t>Analysis</a:t>
            </a:r>
            <a:r>
              <a:rPr lang="en-US" altLang="ru-RU" dirty="0"/>
              <a:t>).</a:t>
            </a:r>
          </a:p>
        </p:txBody>
      </p:sp>
      <p:graphicFrame>
        <p:nvGraphicFramePr>
          <p:cNvPr id="2050" name="Object 4"/>
          <p:cNvGraphicFramePr>
            <a:graphicFrameLocks noChangeAspect="1"/>
          </p:cNvGraphicFramePr>
          <p:nvPr/>
        </p:nvGraphicFramePr>
        <p:xfrm>
          <a:off x="428625" y="4143375"/>
          <a:ext cx="525463" cy="357188"/>
        </p:xfrm>
        <a:graphic>
          <a:graphicData uri="http://schemas.openxmlformats.org/presentationml/2006/ole">
            <mc:AlternateContent xmlns:mc="http://schemas.openxmlformats.org/markup-compatibility/2006">
              <mc:Choice xmlns:v="urn:schemas-microsoft-com:vml" Requires="v">
                <p:oleObj spid="_x0000_s1056" name="Формула" r:id="rId4" imgW="406048" imgH="266469" progId="Equation.3">
                  <p:embed/>
                </p:oleObj>
              </mc:Choice>
              <mc:Fallback>
                <p:oleObj name="Формула" r:id="rId4" imgW="406048" imgH="266469" progId="Equation.3">
                  <p:embed/>
                  <p:pic>
                    <p:nvPicPr>
                      <p:cNvPr id="205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 y="4143375"/>
                        <a:ext cx="525463"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TextBox 9"/>
          <p:cNvSpPr txBox="1">
            <a:spLocks noChangeArrowheads="1"/>
          </p:cNvSpPr>
          <p:nvPr/>
        </p:nvSpPr>
        <p:spPr bwMode="auto">
          <a:xfrm>
            <a:off x="6143625" y="1928813"/>
            <a:ext cx="2857500" cy="714375"/>
          </a:xfrm>
          <a:prstGeom prst="rect">
            <a:avLst/>
          </a:prstGeom>
          <a:solidFill>
            <a:srgbClr val="CCECFF"/>
          </a:solidFill>
          <a:ln w="9525">
            <a:solidFill>
              <a:schemeClr val="tx1"/>
            </a:solidFill>
            <a:miter lim="800000"/>
            <a:headEnd/>
            <a:tailEnd/>
          </a:ln>
        </p:spPr>
        <p:txBody>
          <a:bodyPr/>
          <a:lstStyle/>
          <a:p>
            <a:pPr algn="ctr" eaLnBrk="1" hangingPunct="1"/>
            <a:r>
              <a:rPr lang="en-US" altLang="ru-RU"/>
              <a:t>Particle MC transport </a:t>
            </a:r>
          </a:p>
          <a:p>
            <a:pPr algn="ctr" eaLnBrk="1" hangingPunct="1"/>
            <a:r>
              <a:rPr lang="en-US" altLang="ru-RU"/>
              <a:t>through ITS: </a:t>
            </a:r>
            <a:r>
              <a:rPr lang="en-US" altLang="ru-RU">
                <a:solidFill>
                  <a:srgbClr val="C00000"/>
                </a:solidFill>
              </a:rPr>
              <a:t>GEANT3</a:t>
            </a:r>
          </a:p>
          <a:p>
            <a:pPr algn="ctr" eaLnBrk="1" hangingPunct="1"/>
            <a:r>
              <a:rPr lang="ru-RU" altLang="ru-RU"/>
              <a:t>              </a:t>
            </a:r>
          </a:p>
        </p:txBody>
      </p:sp>
      <p:sp>
        <p:nvSpPr>
          <p:cNvPr id="2055" name="TextBox 10"/>
          <p:cNvSpPr txBox="1">
            <a:spLocks noChangeArrowheads="1"/>
          </p:cNvSpPr>
          <p:nvPr/>
        </p:nvSpPr>
        <p:spPr bwMode="auto">
          <a:xfrm>
            <a:off x="6429375" y="2928938"/>
            <a:ext cx="2357438" cy="369887"/>
          </a:xfrm>
          <a:prstGeom prst="rect">
            <a:avLst/>
          </a:prstGeom>
          <a:solidFill>
            <a:srgbClr val="FFFF99"/>
          </a:solidFill>
          <a:ln w="9525">
            <a:solidFill>
              <a:schemeClr val="tx1"/>
            </a:solidFill>
            <a:miter lim="800000"/>
            <a:headEnd/>
            <a:tailEnd/>
          </a:ln>
        </p:spPr>
        <p:txBody>
          <a:bodyPr>
            <a:spAutoFit/>
          </a:bodyPr>
          <a:lstStyle/>
          <a:p>
            <a:pPr algn="ctr" eaLnBrk="1" hangingPunct="1"/>
            <a:r>
              <a:rPr lang="ru-RU" altLang="ru-RU"/>
              <a:t> </a:t>
            </a:r>
            <a:r>
              <a:rPr lang="en-US" altLang="ru-RU"/>
              <a:t>Hit generation</a:t>
            </a:r>
            <a:endParaRPr lang="ru-RU" altLang="ru-RU"/>
          </a:p>
        </p:txBody>
      </p:sp>
      <p:sp>
        <p:nvSpPr>
          <p:cNvPr id="2056" name="TextBox 11"/>
          <p:cNvSpPr txBox="1">
            <a:spLocks noChangeArrowheads="1"/>
          </p:cNvSpPr>
          <p:nvPr/>
        </p:nvSpPr>
        <p:spPr bwMode="auto">
          <a:xfrm>
            <a:off x="6429375" y="4214813"/>
            <a:ext cx="2500313" cy="428625"/>
          </a:xfrm>
          <a:prstGeom prst="rect">
            <a:avLst/>
          </a:prstGeom>
          <a:solidFill>
            <a:srgbClr val="99FF99"/>
          </a:solidFill>
          <a:ln w="9525">
            <a:solidFill>
              <a:schemeClr val="tx1"/>
            </a:solidFill>
            <a:miter lim="800000"/>
            <a:headEnd/>
            <a:tailEnd/>
          </a:ln>
        </p:spPr>
        <p:txBody>
          <a:bodyPr/>
          <a:lstStyle/>
          <a:p>
            <a:pPr algn="ctr" eaLnBrk="1" hangingPunct="1"/>
            <a:r>
              <a:rPr lang="en-US" altLang="ru-RU"/>
              <a:t>Vertices reconstruction</a:t>
            </a:r>
            <a:endParaRPr lang="ru-RU" altLang="ru-RU"/>
          </a:p>
        </p:txBody>
      </p:sp>
      <p:sp>
        <p:nvSpPr>
          <p:cNvPr id="14" name="Стрелка вниз 13">
            <a:extLst/>
          </p:cNvPr>
          <p:cNvSpPr/>
          <p:nvPr/>
        </p:nvSpPr>
        <p:spPr>
          <a:xfrm>
            <a:off x="7429500" y="1643063"/>
            <a:ext cx="4841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5" name="Стрелка вниз 14">
            <a:extLst/>
          </p:cNvPr>
          <p:cNvSpPr/>
          <p:nvPr/>
        </p:nvSpPr>
        <p:spPr>
          <a:xfrm>
            <a:off x="7429500" y="2643188"/>
            <a:ext cx="4841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16" name="Стрелка вниз 15">
            <a:extLst/>
          </p:cNvPr>
          <p:cNvSpPr/>
          <p:nvPr/>
        </p:nvSpPr>
        <p:spPr>
          <a:xfrm>
            <a:off x="7429500" y="3929063"/>
            <a:ext cx="4841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060" name="TextBox 16"/>
          <p:cNvSpPr txBox="1">
            <a:spLocks noChangeArrowheads="1"/>
          </p:cNvSpPr>
          <p:nvPr/>
        </p:nvSpPr>
        <p:spPr bwMode="auto">
          <a:xfrm>
            <a:off x="6429375" y="3571875"/>
            <a:ext cx="2357438" cy="369888"/>
          </a:xfrm>
          <a:prstGeom prst="rect">
            <a:avLst/>
          </a:prstGeom>
          <a:solidFill>
            <a:srgbClr val="FFCCFF"/>
          </a:solidFill>
          <a:ln w="9525">
            <a:solidFill>
              <a:schemeClr val="tx1"/>
            </a:solidFill>
            <a:miter lim="800000"/>
            <a:headEnd/>
            <a:tailEnd/>
          </a:ln>
        </p:spPr>
        <p:txBody>
          <a:bodyPr>
            <a:spAutoFit/>
          </a:bodyPr>
          <a:lstStyle/>
          <a:p>
            <a:pPr algn="ctr" eaLnBrk="1" hangingPunct="1"/>
            <a:r>
              <a:rPr lang="ru-RU" altLang="ru-RU"/>
              <a:t> </a:t>
            </a:r>
            <a:r>
              <a:rPr lang="en-US" altLang="ru-RU"/>
              <a:t>Track finding: </a:t>
            </a:r>
            <a:r>
              <a:rPr lang="en-US" altLang="ru-RU">
                <a:solidFill>
                  <a:srgbClr val="C00000"/>
                </a:solidFill>
              </a:rPr>
              <a:t>KF</a:t>
            </a:r>
            <a:endParaRPr lang="ru-RU" altLang="ru-RU">
              <a:solidFill>
                <a:srgbClr val="C00000"/>
              </a:solidFill>
            </a:endParaRPr>
          </a:p>
        </p:txBody>
      </p:sp>
      <p:sp>
        <p:nvSpPr>
          <p:cNvPr id="18" name="Стрелка вниз 17">
            <a:extLst/>
          </p:cNvPr>
          <p:cNvSpPr/>
          <p:nvPr/>
        </p:nvSpPr>
        <p:spPr>
          <a:xfrm>
            <a:off x="7429500" y="3286125"/>
            <a:ext cx="484188" cy="2857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ru-RU"/>
          </a:p>
        </p:txBody>
      </p:sp>
      <p:sp>
        <p:nvSpPr>
          <p:cNvPr id="2062" name="Rectangle 83"/>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ru-RU" altLang="ru-RU"/>
          </a:p>
        </p:txBody>
      </p:sp>
      <p:sp>
        <p:nvSpPr>
          <p:cNvPr id="2063" name="Rectangle 99"/>
          <p:cNvSpPr>
            <a:spLocks noChangeArrowheads="1"/>
          </p:cNvSpPr>
          <p:nvPr/>
        </p:nvSpPr>
        <p:spPr bwMode="auto">
          <a:xfrm>
            <a:off x="214313" y="714375"/>
            <a:ext cx="9144000" cy="457200"/>
          </a:xfrm>
          <a:prstGeom prst="rect">
            <a:avLst/>
          </a:prstGeom>
          <a:noFill/>
          <a:ln w="9525">
            <a:noFill/>
            <a:miter lim="800000"/>
            <a:headEnd/>
            <a:tailEnd/>
          </a:ln>
        </p:spPr>
        <p:txBody>
          <a:bodyPr wrap="none" anchor="ctr">
            <a:spAutoFit/>
          </a:bodyPr>
          <a:lstStyle/>
          <a:p>
            <a:endParaRPr lang="ru-RU" altLang="ru-RU"/>
          </a:p>
        </p:txBody>
      </p:sp>
      <p:pic>
        <p:nvPicPr>
          <p:cNvPr id="2064" name="Рисунок 81" descr="MpdRoot.jpg"/>
          <p:cNvPicPr>
            <a:picLocks noChangeAspect="1"/>
          </p:cNvPicPr>
          <p:nvPr/>
        </p:nvPicPr>
        <p:blipFill>
          <a:blip r:embed="rId6"/>
          <a:srcRect/>
          <a:stretch>
            <a:fillRect/>
          </a:stretch>
        </p:blipFill>
        <p:spPr bwMode="auto">
          <a:xfrm>
            <a:off x="285750" y="1071563"/>
            <a:ext cx="5848350" cy="3500437"/>
          </a:xfrm>
          <a:prstGeom prst="rect">
            <a:avLst/>
          </a:prstGeom>
          <a:noFill/>
          <a:ln w="9525">
            <a:noFill/>
            <a:miter lim="800000"/>
            <a:headEnd/>
            <a:tailEnd/>
          </a:ln>
        </p:spPr>
      </p:pic>
      <p:sp>
        <p:nvSpPr>
          <p:cNvPr id="2065" name="TextBox 8"/>
          <p:cNvSpPr txBox="1">
            <a:spLocks noChangeArrowheads="1"/>
          </p:cNvSpPr>
          <p:nvPr/>
        </p:nvSpPr>
        <p:spPr bwMode="auto">
          <a:xfrm>
            <a:off x="6000750" y="1000125"/>
            <a:ext cx="3000375" cy="646113"/>
          </a:xfrm>
          <a:prstGeom prst="rect">
            <a:avLst/>
          </a:prstGeom>
          <a:solidFill>
            <a:srgbClr val="FFCCCC"/>
          </a:solidFill>
          <a:ln w="9525">
            <a:solidFill>
              <a:schemeClr val="tx1"/>
            </a:solidFill>
            <a:miter lim="800000"/>
            <a:headEnd/>
            <a:tailEnd/>
          </a:ln>
        </p:spPr>
        <p:txBody>
          <a:bodyPr>
            <a:spAutoFit/>
          </a:bodyPr>
          <a:lstStyle/>
          <a:p>
            <a:pPr eaLnBrk="1" hangingPunct="1"/>
            <a:r>
              <a:rPr lang="en-US" altLang="ru-RU" dirty="0"/>
              <a:t>    Event MC generator</a:t>
            </a:r>
            <a:r>
              <a:rPr lang="ru-RU" altLang="ru-RU" dirty="0"/>
              <a:t>:</a:t>
            </a:r>
            <a:r>
              <a:rPr lang="en-US" altLang="ru-RU" dirty="0"/>
              <a:t> </a:t>
            </a:r>
          </a:p>
          <a:p>
            <a:pPr eaLnBrk="1" hangingPunct="1"/>
            <a:r>
              <a:rPr lang="en-US" altLang="ru-RU" dirty="0">
                <a:solidFill>
                  <a:srgbClr val="C00000"/>
                </a:solidFill>
              </a:rPr>
              <a:t>              LAQGSM</a:t>
            </a:r>
            <a:endParaRPr lang="ru-RU" altLang="ru-RU" dirty="0">
              <a:solidFill>
                <a:srgbClr val="C00000"/>
              </a:solidFill>
            </a:endParaRPr>
          </a:p>
        </p:txBody>
      </p:sp>
      <p:sp>
        <p:nvSpPr>
          <p:cNvPr id="19" name="TextBox 18"/>
          <p:cNvSpPr txBox="1"/>
          <p:nvPr/>
        </p:nvSpPr>
        <p:spPr>
          <a:xfrm>
            <a:off x="3786182" y="4071943"/>
            <a:ext cx="1143008" cy="461665"/>
          </a:xfrm>
          <a:prstGeom prst="rect">
            <a:avLst/>
          </a:prstGeom>
          <a:solidFill>
            <a:srgbClr val="B9FDFA"/>
          </a:solidFill>
          <a:ln w="12700">
            <a:solidFill>
              <a:schemeClr val="tx1"/>
            </a:solidFill>
          </a:ln>
        </p:spPr>
        <p:txBody>
          <a:bodyPr wrap="square" rtlCol="0">
            <a:spAutoFit/>
          </a:bodyPr>
          <a:lstStyle/>
          <a:p>
            <a:r>
              <a:rPr lang="en-US" sz="1200" dirty="0"/>
              <a:t>MC generator</a:t>
            </a:r>
          </a:p>
          <a:p>
            <a:endParaRPr lang="ru-RU" sz="1200" dirty="0"/>
          </a:p>
        </p:txBody>
      </p:sp>
      <p:sp>
        <p:nvSpPr>
          <p:cNvPr id="20" name="Footer Placeholder 4">
            <a:extLst>
              <a:ext uri="{FF2B5EF4-FFF2-40B4-BE49-F238E27FC236}">
                <a16:creationId xmlns:a16="http://schemas.microsoft.com/office/drawing/2014/main" id="{4D98887E-7CF0-437C-9687-09F6857A3EAD}"/>
              </a:ext>
            </a:extLst>
          </p:cNvPr>
          <p:cNvSpPr>
            <a:spLocks noGrp="1"/>
          </p:cNvSpPr>
          <p:nvPr>
            <p:ph type="ftr" sz="quarter" idx="11"/>
          </p:nvPr>
        </p:nvSpPr>
        <p:spPr>
          <a:xfrm>
            <a:off x="3209925" y="6484937"/>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Decay.jpg"/>
          <p:cNvPicPr>
            <a:picLocks noChangeAspect="1"/>
          </p:cNvPicPr>
          <p:nvPr/>
        </p:nvPicPr>
        <p:blipFill>
          <a:blip r:embed="rId3"/>
          <a:stretch>
            <a:fillRect/>
          </a:stretch>
        </p:blipFill>
        <p:spPr>
          <a:xfrm>
            <a:off x="3929058" y="1214422"/>
            <a:ext cx="5010150" cy="2724150"/>
          </a:xfrm>
          <a:prstGeom prst="rect">
            <a:avLst/>
          </a:prstGeom>
        </p:spPr>
      </p:pic>
      <p:sp>
        <p:nvSpPr>
          <p:cNvPr id="24578" name="Заголовок 1">
            <a:extLst>
              <a:ext uri="{FF2B5EF4-FFF2-40B4-BE49-F238E27FC236}">
                <a16:creationId xmlns:a16="http://schemas.microsoft.com/office/drawing/2014/main" id="{B55C89EC-F9DE-46CD-ACA9-EE330EC0584A}"/>
              </a:ext>
            </a:extLst>
          </p:cNvPr>
          <p:cNvSpPr>
            <a:spLocks noGrp="1"/>
          </p:cNvSpPr>
          <p:nvPr>
            <p:ph type="title"/>
          </p:nvPr>
        </p:nvSpPr>
        <p:spPr>
          <a:xfrm>
            <a:off x="1000125" y="322263"/>
            <a:ext cx="7358063" cy="439737"/>
          </a:xfrm>
        </p:spPr>
        <p:txBody>
          <a:bodyPr/>
          <a:lstStyle/>
          <a:p>
            <a:pPr>
              <a:defRPr/>
            </a:pPr>
            <a:r>
              <a:rPr lang="en-US" sz="3200" dirty="0">
                <a:solidFill>
                  <a:schemeClr val="accent6"/>
                </a:solidFill>
              </a:rPr>
              <a:t>Selection criteria</a:t>
            </a:r>
            <a:endParaRPr lang="ru-RU" sz="3200" dirty="0">
              <a:solidFill>
                <a:schemeClr val="accent6"/>
              </a:solidFill>
            </a:endParaRPr>
          </a:p>
        </p:txBody>
      </p:sp>
      <p:sp>
        <p:nvSpPr>
          <p:cNvPr id="26627" name="Номер слайда 3"/>
          <p:cNvSpPr>
            <a:spLocks noGrp="1"/>
          </p:cNvSpPr>
          <p:nvPr>
            <p:ph type="sldNum" sz="quarter" idx="12"/>
          </p:nvPr>
        </p:nvSpPr>
        <p:spPr>
          <a:xfrm>
            <a:off x="6643688" y="6381750"/>
            <a:ext cx="2133600" cy="476250"/>
          </a:xfrm>
          <a:noFill/>
        </p:spPr>
        <p:txBody>
          <a:bodyPr/>
          <a:lstStyle/>
          <a:p>
            <a:fld id="{BC2EDD2D-FDBF-41EC-88D5-4E95FBFF01F7}" type="slidenum">
              <a:rPr lang="ru-RU" altLang="ru-RU"/>
              <a:pPr/>
              <a:t>17</a:t>
            </a:fld>
            <a:endParaRPr lang="ru-RU" altLang="ru-RU" dirty="0"/>
          </a:p>
        </p:txBody>
      </p:sp>
      <p:sp>
        <p:nvSpPr>
          <p:cNvPr id="26628" name="Прямоугольник 4"/>
          <p:cNvSpPr>
            <a:spLocks noChangeArrowheads="1"/>
          </p:cNvSpPr>
          <p:nvPr/>
        </p:nvSpPr>
        <p:spPr bwMode="auto">
          <a:xfrm>
            <a:off x="214313" y="1285875"/>
            <a:ext cx="3643312" cy="1754326"/>
          </a:xfrm>
          <a:prstGeom prst="rect">
            <a:avLst/>
          </a:prstGeom>
          <a:noFill/>
          <a:ln w="9525">
            <a:noFill/>
            <a:miter lim="800000"/>
            <a:headEnd/>
            <a:tailEnd/>
          </a:ln>
        </p:spPr>
        <p:txBody>
          <a:bodyPr>
            <a:spAutoFit/>
          </a:bodyPr>
          <a:lstStyle/>
          <a:p>
            <a:pPr eaLnBrk="1" hangingPunct="1"/>
            <a:r>
              <a:rPr lang="ru-RU" altLang="ru-RU" dirty="0">
                <a:latin typeface="Times New Roman" pitchFamily="18" charset="0"/>
                <a:cs typeface="Times New Roman" pitchFamily="18" charset="0"/>
              </a:rPr>
              <a:t> </a:t>
            </a:r>
            <a:r>
              <a:rPr lang="en-US" altLang="ru-RU" dirty="0">
                <a:solidFill>
                  <a:srgbClr val="C00000"/>
                </a:solidFill>
                <a:latin typeface="Times New Roman" pitchFamily="18" charset="0"/>
                <a:cs typeface="Times New Roman" pitchFamily="18" charset="0"/>
              </a:rPr>
              <a:t>D</a:t>
            </a:r>
            <a:r>
              <a:rPr lang="ru-RU" altLang="ru-RU" baseline="30000" dirty="0">
                <a:solidFill>
                  <a:srgbClr val="C00000"/>
                </a:solidFill>
                <a:latin typeface="Times New Roman" pitchFamily="18" charset="0"/>
                <a:cs typeface="Times New Roman" pitchFamily="18" charset="0"/>
              </a:rPr>
              <a:t>0</a:t>
            </a:r>
            <a:r>
              <a:rPr lang="en-US" altLang="ru-RU" baseline="30000" dirty="0">
                <a:solidFill>
                  <a:srgbClr val="C00000"/>
                </a:solidFill>
                <a:latin typeface="Times New Roman" pitchFamily="18" charset="0"/>
                <a:cs typeface="Times New Roman" pitchFamily="18" charset="0"/>
              </a:rPr>
              <a:t> </a:t>
            </a:r>
            <a:r>
              <a:rPr lang="en-US" altLang="ru-RU" dirty="0">
                <a:solidFill>
                  <a:srgbClr val="C00000"/>
                </a:solidFill>
                <a:latin typeface="Times New Roman" pitchFamily="18" charset="0"/>
                <a:cs typeface="Times New Roman" pitchFamily="18" charset="0"/>
              </a:rPr>
              <a:t> selection parameters</a:t>
            </a:r>
            <a:r>
              <a:rPr lang="ru-RU" altLang="ru-RU" dirty="0">
                <a:solidFill>
                  <a:srgbClr val="C00000"/>
                </a:solidFill>
                <a:latin typeface="Times New Roman" pitchFamily="18" charset="0"/>
                <a:cs typeface="Times New Roman" pitchFamily="18" charset="0"/>
              </a:rPr>
              <a:t>:</a:t>
            </a:r>
          </a:p>
          <a:p>
            <a:pPr eaLnBrk="1" hangingPunct="1">
              <a:buFontTx/>
              <a:buChar char="•"/>
            </a:pPr>
            <a:r>
              <a:rPr lang="en-US" altLang="ru-RU" dirty="0">
                <a:latin typeface="Times New Roman" pitchFamily="18" charset="0"/>
                <a:cs typeface="Times New Roman" pitchFamily="18" charset="0"/>
              </a:rPr>
              <a:t> distances of closest approach to the collision vertex </a:t>
            </a:r>
            <a:r>
              <a:rPr lang="en-US" altLang="ru-RU" dirty="0"/>
              <a:t> </a:t>
            </a:r>
            <a:r>
              <a:rPr lang="en-US" altLang="ru-RU" dirty="0">
                <a:solidFill>
                  <a:schemeClr val="accent2"/>
                </a:solidFill>
                <a:latin typeface="Times New Roman" pitchFamily="18" charset="0"/>
                <a:cs typeface="Times New Roman" pitchFamily="18" charset="0"/>
              </a:rPr>
              <a:t>DCA</a:t>
            </a:r>
            <a:r>
              <a:rPr lang="el-GR" altLang="ru-RU" baseline="-25000" dirty="0">
                <a:solidFill>
                  <a:schemeClr val="accent2"/>
                </a:solidFill>
                <a:latin typeface="Times New Roman" pitchFamily="18" charset="0"/>
                <a:cs typeface="Times New Roman" pitchFamily="18" charset="0"/>
              </a:rPr>
              <a:t>π</a:t>
            </a:r>
            <a:r>
              <a:rPr lang="en-US" altLang="ru-RU" baseline="-25000" dirty="0">
                <a:solidFill>
                  <a:schemeClr val="accent2"/>
                </a:solidFill>
                <a:latin typeface="Times New Roman" pitchFamily="18" charset="0"/>
                <a:cs typeface="Times New Roman" pitchFamily="18" charset="0"/>
              </a:rPr>
              <a:t>,K</a:t>
            </a:r>
            <a:r>
              <a:rPr lang="en-US" altLang="ru-RU" dirty="0">
                <a:solidFill>
                  <a:schemeClr val="accent2"/>
                </a:solidFill>
                <a:latin typeface="Times New Roman" pitchFamily="18" charset="0"/>
                <a:cs typeface="Times New Roman" pitchFamily="18" charset="0"/>
              </a:rPr>
              <a:t> </a:t>
            </a:r>
            <a:r>
              <a:rPr lang="en-US" altLang="ru-RU" dirty="0">
                <a:latin typeface="Times New Roman" pitchFamily="18" charset="0"/>
                <a:cs typeface="Times New Roman" pitchFamily="18" charset="0"/>
              </a:rPr>
              <a:t>,</a:t>
            </a:r>
            <a:endParaRPr lang="ru-RU" altLang="ru-RU" dirty="0">
              <a:latin typeface="Times New Roman" pitchFamily="18" charset="0"/>
              <a:cs typeface="Times New Roman" pitchFamily="18" charset="0"/>
            </a:endParaRPr>
          </a:p>
          <a:p>
            <a:pPr eaLnBrk="1" hangingPunct="1">
              <a:buFontTx/>
              <a:buChar char="•"/>
            </a:pPr>
            <a:r>
              <a:rPr lang="ru-RU" altLang="ru-RU" dirty="0">
                <a:latin typeface="Times New Roman" pitchFamily="18" charset="0"/>
                <a:cs typeface="Times New Roman" pitchFamily="18" charset="0"/>
              </a:rPr>
              <a:t> </a:t>
            </a:r>
            <a:r>
              <a:rPr lang="en-US" altLang="ru-RU" dirty="0">
                <a:latin typeface="Times New Roman" pitchFamily="18" charset="0"/>
                <a:cs typeface="Times New Roman" pitchFamily="18" charset="0"/>
              </a:rPr>
              <a:t>two-track separation </a:t>
            </a:r>
            <a:r>
              <a:rPr lang="ru-RU" altLang="ru-RU" dirty="0">
                <a:latin typeface="Times New Roman" pitchFamily="18" charset="0"/>
                <a:cs typeface="Times New Roman" pitchFamily="18" charset="0"/>
              </a:rPr>
              <a:t> </a:t>
            </a:r>
            <a:r>
              <a:rPr lang="en-US" altLang="ru-RU" dirty="0">
                <a:solidFill>
                  <a:schemeClr val="accent2"/>
                </a:solidFill>
                <a:latin typeface="Times New Roman" pitchFamily="18" charset="0"/>
                <a:cs typeface="Times New Roman" pitchFamily="18" charset="0"/>
              </a:rPr>
              <a:t>DCA</a:t>
            </a:r>
            <a:r>
              <a:rPr lang="en-US" altLang="ru-RU" baseline="-25000" dirty="0">
                <a:solidFill>
                  <a:schemeClr val="accent2"/>
                </a:solidFill>
                <a:latin typeface="Times New Roman" pitchFamily="18" charset="0"/>
                <a:cs typeface="Times New Roman" pitchFamily="18" charset="0"/>
              </a:rPr>
              <a:t>D</a:t>
            </a:r>
            <a:r>
              <a:rPr lang="en-US" altLang="ru-RU" dirty="0">
                <a:solidFill>
                  <a:schemeClr val="accent2"/>
                </a:solidFill>
                <a:latin typeface="Times New Roman" pitchFamily="18" charset="0"/>
                <a:cs typeface="Times New Roman" pitchFamily="18" charset="0"/>
              </a:rPr>
              <a:t> </a:t>
            </a:r>
            <a:r>
              <a:rPr lang="ru-RU" altLang="ru-RU" dirty="0">
                <a:latin typeface="Times New Roman" pitchFamily="18" charset="0"/>
                <a:cs typeface="Times New Roman" pitchFamily="18" charset="0"/>
              </a:rPr>
              <a:t>,</a:t>
            </a:r>
          </a:p>
          <a:p>
            <a:pPr eaLnBrk="1" hangingPunct="1">
              <a:buFontTx/>
              <a:buChar char="•"/>
            </a:pPr>
            <a:r>
              <a:rPr lang="ru-RU" altLang="ru-RU" dirty="0">
                <a:latin typeface="Times New Roman" pitchFamily="18" charset="0"/>
                <a:cs typeface="Times New Roman" pitchFamily="18" charset="0"/>
              </a:rPr>
              <a:t>  </a:t>
            </a:r>
            <a:r>
              <a:rPr lang="en-US" altLang="ru-RU" dirty="0">
                <a:latin typeface="Times New Roman" pitchFamily="18" charset="0"/>
                <a:cs typeface="Times New Roman" pitchFamily="18" charset="0"/>
              </a:rPr>
              <a:t>decay path</a:t>
            </a:r>
            <a:r>
              <a:rPr lang="ru-RU" altLang="ru-RU" dirty="0">
                <a:latin typeface="Times New Roman" pitchFamily="18" charset="0"/>
                <a:cs typeface="Times New Roman" pitchFamily="18" charset="0"/>
              </a:rPr>
              <a:t> </a:t>
            </a:r>
            <a:r>
              <a:rPr lang="ru-RU" altLang="ru-RU" dirty="0">
                <a:solidFill>
                  <a:schemeClr val="accent2"/>
                </a:solidFill>
                <a:latin typeface="Times New Roman" pitchFamily="18" charset="0"/>
                <a:cs typeface="Times New Roman" pitchFamily="18" charset="0"/>
              </a:rPr>
              <a:t> </a:t>
            </a:r>
            <a:r>
              <a:rPr lang="el-GR" altLang="ru-RU" dirty="0">
                <a:solidFill>
                  <a:schemeClr val="accent2"/>
                </a:solidFill>
                <a:latin typeface="Times New Roman" pitchFamily="18" charset="0"/>
                <a:cs typeface="Times New Roman" pitchFamily="18" charset="0"/>
              </a:rPr>
              <a:t>λ</a:t>
            </a:r>
            <a:r>
              <a:rPr lang="en-US" altLang="ru-RU" baseline="-25000" dirty="0">
                <a:solidFill>
                  <a:schemeClr val="accent2"/>
                </a:solidFill>
                <a:latin typeface="Times New Roman" pitchFamily="18" charset="0"/>
                <a:cs typeface="Times New Roman" pitchFamily="18" charset="0"/>
              </a:rPr>
              <a:t>D</a:t>
            </a:r>
            <a:r>
              <a:rPr lang="ru-RU" altLang="ru-RU" dirty="0">
                <a:latin typeface="Times New Roman" pitchFamily="18" charset="0"/>
                <a:cs typeface="Times New Roman" pitchFamily="18" charset="0"/>
              </a:rPr>
              <a:t>,</a:t>
            </a:r>
          </a:p>
          <a:p>
            <a:pPr eaLnBrk="1" hangingPunct="1">
              <a:buFontTx/>
              <a:buChar char="•"/>
            </a:pPr>
            <a:r>
              <a:rPr lang="ru-RU" altLang="ru-RU" dirty="0">
                <a:latin typeface="Times New Roman" pitchFamily="18" charset="0"/>
                <a:cs typeface="Times New Roman" pitchFamily="18" charset="0"/>
              </a:rPr>
              <a:t>  </a:t>
            </a:r>
            <a:r>
              <a:rPr lang="en-US" altLang="ru-RU" dirty="0">
                <a:latin typeface="Times New Roman" pitchFamily="18" charset="0"/>
                <a:cs typeface="Times New Roman" pitchFamily="18" charset="0"/>
              </a:rPr>
              <a:t>pointing angle</a:t>
            </a:r>
            <a:r>
              <a:rPr lang="ru-RU" altLang="ru-RU" dirty="0">
                <a:latin typeface="Times New Roman" pitchFamily="18" charset="0"/>
                <a:cs typeface="Times New Roman" pitchFamily="18" charset="0"/>
              </a:rPr>
              <a:t> </a:t>
            </a:r>
            <a:r>
              <a:rPr lang="el-GR" altLang="ru-RU" dirty="0">
                <a:solidFill>
                  <a:schemeClr val="accent2"/>
                </a:solidFill>
                <a:latin typeface="Times New Roman" pitchFamily="18" charset="0"/>
                <a:cs typeface="Times New Roman" pitchFamily="18" charset="0"/>
              </a:rPr>
              <a:t>θ</a:t>
            </a:r>
            <a:r>
              <a:rPr lang="en-US" altLang="ru-RU" baseline="-25000" dirty="0">
                <a:solidFill>
                  <a:schemeClr val="accent2"/>
                </a:solidFill>
                <a:latin typeface="Times New Roman" pitchFamily="18" charset="0"/>
                <a:cs typeface="Times New Roman" pitchFamily="18" charset="0"/>
              </a:rPr>
              <a:t>D</a:t>
            </a:r>
            <a:r>
              <a:rPr lang="ru-RU" altLang="ru-RU" dirty="0">
                <a:latin typeface="Times New Roman" pitchFamily="18" charset="0"/>
                <a:cs typeface="Times New Roman" pitchFamily="18" charset="0"/>
              </a:rPr>
              <a:t>.</a:t>
            </a:r>
          </a:p>
        </p:txBody>
      </p:sp>
      <p:sp>
        <p:nvSpPr>
          <p:cNvPr id="26630" name="Прямоугольник 5"/>
          <p:cNvSpPr>
            <a:spLocks noChangeArrowheads="1"/>
          </p:cNvSpPr>
          <p:nvPr/>
        </p:nvSpPr>
        <p:spPr bwMode="auto">
          <a:xfrm>
            <a:off x="357158" y="3643314"/>
            <a:ext cx="8143902" cy="677108"/>
          </a:xfrm>
          <a:prstGeom prst="rect">
            <a:avLst/>
          </a:prstGeom>
          <a:noFill/>
          <a:ln w="9525">
            <a:noFill/>
            <a:miter lim="800000"/>
            <a:headEnd/>
            <a:tailEnd/>
          </a:ln>
        </p:spPr>
        <p:txBody>
          <a:bodyPr wrap="square">
            <a:spAutoFit/>
          </a:bodyPr>
          <a:lstStyle/>
          <a:p>
            <a:pPr eaLnBrk="1" hangingPunct="1"/>
            <a:r>
              <a:rPr lang="en-US" altLang="ru-RU" dirty="0">
                <a:solidFill>
                  <a:srgbClr val="C00000"/>
                </a:solidFill>
                <a:latin typeface="Times New Roman" pitchFamily="18" charset="0"/>
                <a:cs typeface="Times New Roman" pitchFamily="18" charset="0"/>
              </a:rPr>
              <a:t>Selection criteria:</a:t>
            </a:r>
            <a:endParaRPr lang="ru-RU" altLang="ru-RU" dirty="0">
              <a:solidFill>
                <a:srgbClr val="C00000"/>
              </a:solidFill>
              <a:latin typeface="Times New Roman" pitchFamily="18" charset="0"/>
              <a:cs typeface="Times New Roman" pitchFamily="18" charset="0"/>
            </a:endParaRPr>
          </a:p>
          <a:p>
            <a:pPr eaLnBrk="1" hangingPunct="1"/>
            <a:r>
              <a:rPr lang="en-US" altLang="ru-RU" sz="2000" dirty="0">
                <a:latin typeface="Times New Roman" pitchFamily="18" charset="0"/>
                <a:cs typeface="Times New Roman" pitchFamily="18" charset="0"/>
              </a:rPr>
              <a:t>DCA</a:t>
            </a:r>
            <a:r>
              <a:rPr lang="el-GR" altLang="ru-RU" sz="2000" baseline="-25000" dirty="0">
                <a:latin typeface="Times New Roman" pitchFamily="18" charset="0"/>
                <a:cs typeface="Times New Roman" pitchFamily="18" charset="0"/>
              </a:rPr>
              <a:t>π</a:t>
            </a:r>
            <a:r>
              <a:rPr lang="en-US" altLang="ru-RU" sz="2000" dirty="0">
                <a:latin typeface="Times New Roman" pitchFamily="18" charset="0"/>
                <a:cs typeface="Times New Roman" pitchFamily="18" charset="0"/>
              </a:rPr>
              <a:t> </a:t>
            </a:r>
            <a:r>
              <a:rPr lang="ru-RU" altLang="ru-RU" sz="2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&gt;  </a:t>
            </a:r>
            <a:r>
              <a:rPr lang="ru-RU" altLang="ru-RU" sz="2000" dirty="0">
                <a:latin typeface="Times New Roman" pitchFamily="18" charset="0"/>
                <a:cs typeface="Times New Roman" pitchFamily="18" charset="0"/>
              </a:rPr>
              <a:t>С</a:t>
            </a:r>
            <a:r>
              <a:rPr lang="ru-RU" altLang="ru-RU" sz="2000" baseline="-25000" dirty="0">
                <a:latin typeface="Times New Roman" pitchFamily="18" charset="0"/>
                <a:cs typeface="Times New Roman" pitchFamily="18" charset="0"/>
              </a:rPr>
              <a:t>1</a:t>
            </a:r>
            <a:r>
              <a:rPr lang="en-US" altLang="ru-RU" sz="2000" dirty="0">
                <a:latin typeface="Times New Roman" pitchFamily="18" charset="0"/>
                <a:cs typeface="Times New Roman" pitchFamily="18" charset="0"/>
              </a:rPr>
              <a:t> &amp;&amp; DCA</a:t>
            </a:r>
            <a:r>
              <a:rPr lang="en-US" altLang="ru-RU" sz="2000" baseline="-25000" dirty="0">
                <a:latin typeface="Times New Roman" pitchFamily="18" charset="0"/>
                <a:cs typeface="Times New Roman" pitchFamily="18" charset="0"/>
              </a:rPr>
              <a:t>K</a:t>
            </a:r>
            <a:r>
              <a:rPr lang="ru-RU" altLang="ru-RU" sz="2000" baseline="-25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&gt; </a:t>
            </a:r>
            <a:r>
              <a:rPr lang="ru-RU" altLang="ru-RU" sz="2000" dirty="0">
                <a:latin typeface="Times New Roman" pitchFamily="18" charset="0"/>
                <a:cs typeface="Times New Roman" pitchFamily="18" charset="0"/>
              </a:rPr>
              <a:t>С</a:t>
            </a:r>
            <a:r>
              <a:rPr lang="ru-RU" altLang="ru-RU" sz="2000" baseline="-25000" dirty="0">
                <a:latin typeface="Times New Roman" pitchFamily="18" charset="0"/>
                <a:cs typeface="Times New Roman" pitchFamily="18" charset="0"/>
              </a:rPr>
              <a:t>2</a:t>
            </a:r>
            <a:r>
              <a:rPr lang="en-US" altLang="ru-RU" sz="2000" dirty="0">
                <a:latin typeface="Times New Roman" pitchFamily="18" charset="0"/>
                <a:cs typeface="Times New Roman" pitchFamily="18" charset="0"/>
              </a:rPr>
              <a:t> &amp;&amp; </a:t>
            </a:r>
            <a:r>
              <a:rPr lang="ru-RU" altLang="ru-RU" sz="2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DCA</a:t>
            </a:r>
            <a:r>
              <a:rPr lang="en-US" altLang="ru-RU" sz="2000" baseline="-25000" dirty="0">
                <a:latin typeface="Times New Roman" pitchFamily="18" charset="0"/>
                <a:cs typeface="Times New Roman" pitchFamily="18" charset="0"/>
              </a:rPr>
              <a:t>D</a:t>
            </a:r>
            <a:r>
              <a:rPr lang="en-US" altLang="ru-RU" sz="2000" dirty="0">
                <a:latin typeface="Times New Roman" pitchFamily="18" charset="0"/>
                <a:cs typeface="Times New Roman" pitchFamily="18" charset="0"/>
              </a:rPr>
              <a:t> &lt;</a:t>
            </a:r>
            <a:r>
              <a:rPr lang="ru-RU" altLang="ru-RU" sz="2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 </a:t>
            </a:r>
            <a:r>
              <a:rPr lang="ru-RU" altLang="ru-RU" sz="2000" dirty="0">
                <a:latin typeface="Times New Roman" pitchFamily="18" charset="0"/>
                <a:cs typeface="Times New Roman" pitchFamily="18" charset="0"/>
              </a:rPr>
              <a:t>С</a:t>
            </a:r>
            <a:r>
              <a:rPr lang="ru-RU" altLang="ru-RU" sz="2000" baseline="-25000" dirty="0">
                <a:latin typeface="Times New Roman" pitchFamily="18" charset="0"/>
                <a:cs typeface="Times New Roman" pitchFamily="18" charset="0"/>
              </a:rPr>
              <a:t>3</a:t>
            </a:r>
            <a:r>
              <a:rPr lang="en-US" altLang="ru-RU" sz="2000" dirty="0">
                <a:latin typeface="Times New Roman" pitchFamily="18" charset="0"/>
                <a:cs typeface="Times New Roman" pitchFamily="18" charset="0"/>
              </a:rPr>
              <a:t> &amp;&amp;</a:t>
            </a:r>
            <a:r>
              <a:rPr lang="ru-RU" altLang="ru-RU" sz="2000" dirty="0">
                <a:latin typeface="Times New Roman" pitchFamily="18" charset="0"/>
                <a:cs typeface="Times New Roman" pitchFamily="18" charset="0"/>
              </a:rPr>
              <a:t> </a:t>
            </a:r>
            <a:r>
              <a:rPr lang="el-GR" altLang="ru-RU" sz="2000" dirty="0">
                <a:latin typeface="Times New Roman" pitchFamily="18" charset="0"/>
                <a:cs typeface="Times New Roman" pitchFamily="18" charset="0"/>
              </a:rPr>
              <a:t>λ</a:t>
            </a:r>
            <a:r>
              <a:rPr lang="en-US" altLang="ru-RU" sz="2000" baseline="-25000" dirty="0">
                <a:latin typeface="Times New Roman" pitchFamily="18" charset="0"/>
                <a:cs typeface="Times New Roman" pitchFamily="18" charset="0"/>
              </a:rPr>
              <a:t>D</a:t>
            </a:r>
            <a:r>
              <a:rPr lang="en-US" altLang="ru-RU" sz="2000" dirty="0">
                <a:latin typeface="Times New Roman" pitchFamily="18" charset="0"/>
                <a:cs typeface="Times New Roman" pitchFamily="18" charset="0"/>
              </a:rPr>
              <a:t> &gt; </a:t>
            </a:r>
            <a:r>
              <a:rPr lang="ru-RU" altLang="ru-RU" sz="2000" dirty="0">
                <a:latin typeface="Times New Roman" pitchFamily="18" charset="0"/>
                <a:cs typeface="Times New Roman" pitchFamily="18" charset="0"/>
              </a:rPr>
              <a:t>С</a:t>
            </a:r>
            <a:r>
              <a:rPr lang="ru-RU" altLang="ru-RU" sz="2000" baseline="-25000" dirty="0">
                <a:latin typeface="Times New Roman" pitchFamily="18" charset="0"/>
                <a:cs typeface="Times New Roman" pitchFamily="18" charset="0"/>
              </a:rPr>
              <a:t>4 </a:t>
            </a:r>
            <a:r>
              <a:rPr lang="en-US" altLang="ru-RU" sz="2000" baseline="-25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&amp;&amp; </a:t>
            </a:r>
            <a:r>
              <a:rPr lang="el-GR" altLang="ru-RU" sz="2000" dirty="0">
                <a:latin typeface="Times New Roman" pitchFamily="18" charset="0"/>
                <a:cs typeface="Times New Roman" pitchFamily="18" charset="0"/>
              </a:rPr>
              <a:t>θ</a:t>
            </a:r>
            <a:r>
              <a:rPr lang="en-US" altLang="ru-RU" sz="2000" cap="all" baseline="-25000" dirty="0">
                <a:latin typeface="Times New Roman" pitchFamily="18" charset="0"/>
                <a:cs typeface="Times New Roman" pitchFamily="18" charset="0"/>
              </a:rPr>
              <a:t>D</a:t>
            </a:r>
            <a:r>
              <a:rPr lang="en-US" altLang="ru-RU" sz="2000" dirty="0">
                <a:latin typeface="Times New Roman" pitchFamily="18" charset="0"/>
                <a:cs typeface="Times New Roman" pitchFamily="18" charset="0"/>
              </a:rPr>
              <a:t> &lt;</a:t>
            </a:r>
            <a:r>
              <a:rPr lang="ru-RU" altLang="ru-RU" sz="2000" dirty="0">
                <a:latin typeface="Times New Roman" pitchFamily="18" charset="0"/>
                <a:cs typeface="Times New Roman" pitchFamily="18" charset="0"/>
              </a:rPr>
              <a:t> С</a:t>
            </a:r>
            <a:r>
              <a:rPr lang="en-US" altLang="ru-RU" sz="2000" baseline="-25000" dirty="0">
                <a:latin typeface="Times New Roman" pitchFamily="18" charset="0"/>
                <a:cs typeface="Times New Roman" pitchFamily="18" charset="0"/>
              </a:rPr>
              <a:t>5</a:t>
            </a:r>
            <a:r>
              <a:rPr lang="en-US" altLang="ru-RU" sz="2000" dirty="0">
                <a:latin typeface="Times New Roman" pitchFamily="18" charset="0"/>
                <a:cs typeface="Times New Roman" pitchFamily="18" charset="0"/>
              </a:rPr>
              <a:t> </a:t>
            </a:r>
            <a:endParaRPr lang="ru-RU" altLang="ru-RU" sz="2000" dirty="0">
              <a:latin typeface="Times New Roman" pitchFamily="18" charset="0"/>
              <a:cs typeface="Times New Roman" pitchFamily="18" charset="0"/>
            </a:endParaRPr>
          </a:p>
        </p:txBody>
      </p:sp>
      <p:sp>
        <p:nvSpPr>
          <p:cNvPr id="26631" name="Rectangle 7"/>
          <p:cNvSpPr>
            <a:spLocks noChangeArrowheads="1"/>
          </p:cNvSpPr>
          <p:nvPr/>
        </p:nvSpPr>
        <p:spPr bwMode="auto">
          <a:xfrm>
            <a:off x="357158" y="4500570"/>
            <a:ext cx="7929588" cy="646113"/>
          </a:xfrm>
          <a:prstGeom prst="rect">
            <a:avLst/>
          </a:prstGeom>
          <a:noFill/>
          <a:ln w="9525">
            <a:noFill/>
            <a:miter lim="800000"/>
            <a:headEnd/>
            <a:tailEnd/>
          </a:ln>
        </p:spPr>
        <p:txBody>
          <a:bodyPr wrap="square" anchor="ctr">
            <a:spAutoFit/>
          </a:bodyPr>
          <a:lstStyle/>
          <a:p>
            <a:pPr eaLnBrk="1" hangingPunct="1"/>
            <a:r>
              <a:rPr lang="en-US" altLang="ru-RU" dirty="0">
                <a:latin typeface="Times New Roman" pitchFamily="18" charset="0"/>
                <a:cs typeface="Times New Roman" pitchFamily="18" charset="0"/>
              </a:rPr>
              <a:t>The parameters of the corresponding selections are optimized by maximizing </a:t>
            </a:r>
          </a:p>
          <a:p>
            <a:pPr eaLnBrk="1" hangingPunct="1"/>
            <a:r>
              <a:rPr lang="en-US" altLang="ru-RU" dirty="0">
                <a:latin typeface="Times New Roman" pitchFamily="18" charset="0"/>
                <a:cs typeface="Times New Roman" pitchFamily="18" charset="0"/>
              </a:rPr>
              <a:t>the </a:t>
            </a:r>
            <a:r>
              <a:rPr lang="en-US" altLang="ru-RU" dirty="0">
                <a:solidFill>
                  <a:srgbClr val="C00000"/>
                </a:solidFill>
                <a:latin typeface="Times New Roman" pitchFamily="18" charset="0"/>
                <a:cs typeface="Times New Roman" pitchFamily="18" charset="0"/>
              </a:rPr>
              <a:t>signal significance </a:t>
            </a:r>
            <a:r>
              <a:rPr lang="ru-RU" altLang="ru-RU" dirty="0">
                <a:latin typeface="Times New Roman" pitchFamily="18" charset="0"/>
                <a:cs typeface="Times New Roman" pitchFamily="18" charset="0"/>
              </a:rPr>
              <a:t>:  </a:t>
            </a:r>
            <a:endParaRPr lang="ru-RU" altLang="ru-RU" dirty="0"/>
          </a:p>
        </p:txBody>
      </p:sp>
      <p:sp>
        <p:nvSpPr>
          <p:cNvPr id="26632" name="Rectangle 8"/>
          <p:cNvSpPr>
            <a:spLocks noChangeArrowheads="1"/>
          </p:cNvSpPr>
          <p:nvPr/>
        </p:nvSpPr>
        <p:spPr bwMode="auto">
          <a:xfrm>
            <a:off x="3571868" y="5357826"/>
            <a:ext cx="4857747" cy="646113"/>
          </a:xfrm>
          <a:prstGeom prst="rect">
            <a:avLst/>
          </a:prstGeom>
          <a:noFill/>
          <a:ln w="9525">
            <a:noFill/>
            <a:miter lim="800000"/>
            <a:headEnd/>
            <a:tailEnd/>
          </a:ln>
        </p:spPr>
        <p:txBody>
          <a:bodyPr wrap="square" anchor="ctr">
            <a:spAutoFit/>
          </a:bodyPr>
          <a:lstStyle/>
          <a:p>
            <a:pPr eaLnBrk="1" hangingPunct="1"/>
            <a:r>
              <a:rPr lang="ru-RU" altLang="ru-RU" sz="1400" dirty="0">
                <a:latin typeface="Times New Roman" pitchFamily="18" charset="0"/>
                <a:cs typeface="Times New Roman" pitchFamily="18" charset="0"/>
              </a:rPr>
              <a:t> </a:t>
            </a:r>
            <a:r>
              <a:rPr lang="en-US" altLang="ru-RU" dirty="0">
                <a:latin typeface="Times New Roman" pitchFamily="18" charset="0"/>
                <a:cs typeface="Times New Roman" pitchFamily="18" charset="0"/>
              </a:rPr>
              <a:t>where S and B are the estimated numbers of the signal and background events</a:t>
            </a:r>
            <a:r>
              <a:rPr lang="ru-RU" altLang="ru-RU" dirty="0">
                <a:latin typeface="Times New Roman" pitchFamily="18" charset="0"/>
                <a:cs typeface="Times New Roman" pitchFamily="18" charset="0"/>
              </a:rPr>
              <a:t>. </a:t>
            </a:r>
          </a:p>
        </p:txBody>
      </p:sp>
      <p:sp>
        <p:nvSpPr>
          <p:cNvPr id="26633" name="TextBox 26"/>
          <p:cNvSpPr txBox="1">
            <a:spLocks noChangeArrowheads="1"/>
          </p:cNvSpPr>
          <p:nvPr/>
        </p:nvSpPr>
        <p:spPr bwMode="auto">
          <a:xfrm>
            <a:off x="5643570" y="1142984"/>
            <a:ext cx="2071687" cy="738187"/>
          </a:xfrm>
          <a:prstGeom prst="rect">
            <a:avLst/>
          </a:prstGeom>
          <a:noFill/>
          <a:ln w="9525">
            <a:noFill/>
            <a:miter lim="800000"/>
            <a:headEnd/>
            <a:tailEnd/>
          </a:ln>
        </p:spPr>
        <p:txBody>
          <a:bodyPr>
            <a:spAutoFit/>
          </a:bodyPr>
          <a:lstStyle/>
          <a:p>
            <a:pPr eaLnBrk="1" hangingPunct="1"/>
            <a:r>
              <a:rPr lang="en-US" altLang="ru-RU" sz="2400" dirty="0">
                <a:latin typeface="Times New Roman" pitchFamily="18" charset="0"/>
                <a:cs typeface="Times New Roman" pitchFamily="18" charset="0"/>
              </a:rPr>
              <a:t>D</a:t>
            </a:r>
            <a:r>
              <a:rPr lang="en-US" altLang="ru-RU" sz="2400" baseline="30000" dirty="0">
                <a:latin typeface="Times New Roman" pitchFamily="18" charset="0"/>
                <a:cs typeface="Times New Roman" pitchFamily="18" charset="0"/>
              </a:rPr>
              <a:t>o</a:t>
            </a:r>
            <a:r>
              <a:rPr lang="en-US" altLang="ru-RU" sz="2400" dirty="0">
                <a:latin typeface="Times New Roman" pitchFamily="18" charset="0"/>
                <a:cs typeface="Times New Roman" pitchFamily="18" charset="0"/>
              </a:rPr>
              <a:t>  </a:t>
            </a:r>
            <a:r>
              <a:rPr lang="el-GR" altLang="ru-RU" sz="2400" dirty="0">
                <a:latin typeface="Times New Roman" pitchFamily="18" charset="0"/>
                <a:cs typeface="Times New Roman" pitchFamily="18" charset="0"/>
              </a:rPr>
              <a:t>→</a:t>
            </a:r>
            <a:r>
              <a:rPr lang="en-US" altLang="ru-RU" sz="2400" dirty="0">
                <a:latin typeface="Times New Roman" pitchFamily="18" charset="0"/>
                <a:cs typeface="Times New Roman" pitchFamily="18" charset="0"/>
              </a:rPr>
              <a:t>  K</a:t>
            </a:r>
            <a:r>
              <a:rPr lang="en-US" altLang="ru-RU" sz="2400" baseline="30000" dirty="0">
                <a:latin typeface="Times New Roman" pitchFamily="18" charset="0"/>
                <a:cs typeface="Times New Roman" pitchFamily="18" charset="0"/>
              </a:rPr>
              <a:t>-</a:t>
            </a:r>
            <a:r>
              <a:rPr lang="en-US" altLang="ru-RU" sz="2400" dirty="0"/>
              <a:t> + </a:t>
            </a:r>
            <a:r>
              <a:rPr lang="el-GR" altLang="ru-RU" sz="2400" dirty="0">
                <a:latin typeface="Times New Roman" pitchFamily="18" charset="0"/>
                <a:cs typeface="Times New Roman" pitchFamily="18" charset="0"/>
              </a:rPr>
              <a:t>π</a:t>
            </a:r>
            <a:r>
              <a:rPr lang="en-US" altLang="ru-RU" sz="2400" baseline="30000" dirty="0">
                <a:latin typeface="Times New Roman" pitchFamily="18" charset="0"/>
                <a:cs typeface="Times New Roman" pitchFamily="18" charset="0"/>
              </a:rPr>
              <a:t>+</a:t>
            </a:r>
            <a:endParaRPr lang="ru-RU" altLang="ru-RU" sz="2400" dirty="0">
              <a:latin typeface="Times New Roman" pitchFamily="18" charset="0"/>
              <a:cs typeface="Times New Roman" pitchFamily="18" charset="0"/>
            </a:endParaRPr>
          </a:p>
          <a:p>
            <a:pPr eaLnBrk="1" hangingPunct="1"/>
            <a:endParaRPr lang="ru-RU" altLang="ru-RU" dirty="0"/>
          </a:p>
        </p:txBody>
      </p:sp>
      <p:graphicFrame>
        <p:nvGraphicFramePr>
          <p:cNvPr id="126980" name="Object 4"/>
          <p:cNvGraphicFramePr>
            <a:graphicFrameLocks noChangeAspect="1"/>
          </p:cNvGraphicFramePr>
          <p:nvPr/>
        </p:nvGraphicFramePr>
        <p:xfrm>
          <a:off x="500034" y="5214950"/>
          <a:ext cx="2757488" cy="917575"/>
        </p:xfrm>
        <a:graphic>
          <a:graphicData uri="http://schemas.openxmlformats.org/presentationml/2006/ole">
            <mc:AlternateContent xmlns:mc="http://schemas.openxmlformats.org/markup-compatibility/2006">
              <mc:Choice xmlns:v="urn:schemas-microsoft-com:vml" Requires="v">
                <p:oleObj spid="_x0000_s2082" name="Формула" r:id="rId4" imgW="1218960" imgH="482400" progId="Equation.3">
                  <p:embed/>
                </p:oleObj>
              </mc:Choice>
              <mc:Fallback>
                <p:oleObj name="Формула" r:id="rId4" imgW="1218960" imgH="482400" progId="Equation.3">
                  <p:embed/>
                  <p:pic>
                    <p:nvPicPr>
                      <p:cNvPr id="12698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034" y="5214950"/>
                        <a:ext cx="2757488" cy="917575"/>
                      </a:xfrm>
                      <a:prstGeom prst="rect">
                        <a:avLst/>
                      </a:prstGeom>
                      <a:solidFill>
                        <a:srgbClr val="CCFFCC"/>
                      </a:solidFill>
                      <a:ln w="19050">
                        <a:solidFill>
                          <a:schemeClr val="tx1"/>
                        </a:solidFill>
                        <a:miter lim="800000"/>
                        <a:headEnd/>
                        <a:tailEnd/>
                      </a:ln>
                    </p:spPr>
                  </p:pic>
                </p:oleObj>
              </mc:Fallback>
            </mc:AlternateContent>
          </a:graphicData>
        </a:graphic>
      </p:graphicFrame>
      <p:sp>
        <p:nvSpPr>
          <p:cNvPr id="11" name="Footer Placeholder 4">
            <a:extLst>
              <a:ext uri="{FF2B5EF4-FFF2-40B4-BE49-F238E27FC236}">
                <a16:creationId xmlns:a16="http://schemas.microsoft.com/office/drawing/2014/main" id="{82AD6A48-CFCC-4C6A-B031-7AB030DDFE0E}"/>
              </a:ext>
            </a:extLst>
          </p:cNvPr>
          <p:cNvSpPr>
            <a:spLocks noGrp="1"/>
          </p:cNvSpPr>
          <p:nvPr>
            <p:ph type="ftr" sz="quarter" idx="11"/>
          </p:nvPr>
        </p:nvSpPr>
        <p:spPr>
          <a:xfrm>
            <a:off x="3358557" y="6488112"/>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3" name="Date Placeholder 2">
            <a:extLst>
              <a:ext uri="{FF2B5EF4-FFF2-40B4-BE49-F238E27FC236}">
                <a16:creationId xmlns:a16="http://schemas.microsoft.com/office/drawing/2014/main" id="{79066ACF-4833-44F8-BAAF-9530C2C2C6BD}"/>
              </a:ext>
            </a:extLst>
          </p:cNvPr>
          <p:cNvSpPr>
            <a:spLocks noGrp="1"/>
          </p:cNvSpPr>
          <p:nvPr>
            <p:ph type="dt" sz="half" idx="10"/>
          </p:nvPr>
        </p:nvSpPr>
        <p:spPr>
          <a:xfrm>
            <a:off x="426720" y="6518592"/>
            <a:ext cx="2045970" cy="449580"/>
          </a:xfrm>
        </p:spPr>
        <p:txBody>
          <a:bodyPr/>
          <a:lstStyle/>
          <a:p>
            <a:pPr>
              <a:defRPr/>
            </a:pPr>
            <a:r>
              <a:rPr lang="en-US" dirty="0"/>
              <a:t>April 12, 2019</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18</a:t>
            </a:fld>
            <a:endParaRPr lang="ru-RU" dirty="0"/>
          </a:p>
        </p:txBody>
      </p:sp>
      <p:sp>
        <p:nvSpPr>
          <p:cNvPr id="11" name="Rectangle 2"/>
          <p:cNvSpPr>
            <a:spLocks noGrp="1" noChangeArrowheads="1"/>
          </p:cNvSpPr>
          <p:nvPr>
            <p:ph type="title"/>
          </p:nvPr>
        </p:nvSpPr>
        <p:spPr>
          <a:xfrm>
            <a:off x="1142976" y="142852"/>
            <a:ext cx="6858048" cy="357168"/>
          </a:xfrm>
        </p:spPr>
        <p:txBody>
          <a:bodyPr/>
          <a:lstStyle/>
          <a:p>
            <a:pPr eaLnBrk="1" hangingPunct="1"/>
            <a:r>
              <a:rPr lang="en-US" sz="2400" b="1" dirty="0">
                <a:solidFill>
                  <a:schemeClr val="accent2"/>
                </a:solidFill>
                <a:latin typeface="Times New Roman" pitchFamily="18" charset="0"/>
                <a:cs typeface="Times New Roman" pitchFamily="18" charset="0"/>
              </a:rPr>
              <a:t>D</a:t>
            </a:r>
            <a:r>
              <a:rPr lang="en-US" sz="2400" b="1" baseline="30000" dirty="0">
                <a:solidFill>
                  <a:schemeClr val="accent2"/>
                </a:solidFill>
                <a:latin typeface="Times New Roman" pitchFamily="18" charset="0"/>
                <a:cs typeface="Times New Roman" pitchFamily="18" charset="0"/>
              </a:rPr>
              <a:t>0</a:t>
            </a:r>
            <a:r>
              <a:rPr lang="en-US" sz="2400" b="1" dirty="0">
                <a:solidFill>
                  <a:schemeClr val="accent2"/>
                </a:solidFill>
                <a:latin typeface="Times New Roman" pitchFamily="18" charset="0"/>
                <a:cs typeface="Times New Roman" pitchFamily="18" charset="0"/>
              </a:rPr>
              <a:t> reconstruction – cut selection </a:t>
            </a:r>
            <a:endParaRPr lang="ru-RU" sz="2400" dirty="0">
              <a:solidFill>
                <a:srgbClr val="0070C0"/>
              </a:solidFill>
            </a:endParaRPr>
          </a:p>
        </p:txBody>
      </p:sp>
      <p:sp>
        <p:nvSpPr>
          <p:cNvPr id="10" name="Прямоугольник 9"/>
          <p:cNvSpPr/>
          <p:nvPr/>
        </p:nvSpPr>
        <p:spPr>
          <a:xfrm>
            <a:off x="5500694" y="4214818"/>
            <a:ext cx="2571768" cy="1631216"/>
          </a:xfrm>
          <a:prstGeom prst="rect">
            <a:avLst/>
          </a:prstGeom>
          <a:ln w="19050">
            <a:solidFill>
              <a:schemeClr val="tx1"/>
            </a:solidFill>
          </a:ln>
        </p:spPr>
        <p:txBody>
          <a:bodyPr wrap="square">
            <a:spAutoFit/>
          </a:bodyPr>
          <a:lstStyle/>
          <a:p>
            <a:r>
              <a:rPr lang="en-US" sz="2000" i="1" dirty="0" err="1">
                <a:latin typeface="Times New Roman" pitchFamily="18" charset="0"/>
                <a:cs typeface="Times New Roman" pitchFamily="18" charset="0"/>
              </a:rPr>
              <a:t>dcaK</a:t>
            </a:r>
            <a:r>
              <a:rPr lang="ru-RU" sz="2000" dirty="0">
                <a:latin typeface="Times New Roman" pitchFamily="18" charset="0"/>
                <a:cs typeface="Times New Roman" pitchFamily="18" charset="0"/>
              </a:rPr>
              <a:t>&gt;0.01 с</a:t>
            </a:r>
            <a:r>
              <a:rPr lang="en-US" sz="2000" dirty="0">
                <a:latin typeface="Times New Roman" pitchFamily="18" charset="0"/>
                <a:cs typeface="Times New Roman" pitchFamily="18" charset="0"/>
              </a:rPr>
              <a:t>m</a:t>
            </a:r>
            <a:r>
              <a:rPr lang="ru-RU" sz="2000" dirty="0">
                <a:latin typeface="Times New Roman" pitchFamily="18" charset="0"/>
                <a:cs typeface="Times New Roman" pitchFamily="18" charset="0"/>
              </a:rPr>
              <a:t> &amp; </a:t>
            </a:r>
            <a:r>
              <a:rPr lang="en-US" sz="2000" i="1" dirty="0" err="1">
                <a:latin typeface="Times New Roman" pitchFamily="18" charset="0"/>
                <a:cs typeface="Times New Roman" pitchFamily="18" charset="0"/>
              </a:rPr>
              <a:t>dcaPi</a:t>
            </a:r>
            <a:r>
              <a:rPr lang="ru-RU" sz="2000" dirty="0">
                <a:latin typeface="Times New Roman" pitchFamily="18" charset="0"/>
                <a:cs typeface="Times New Roman" pitchFamily="18" charset="0"/>
              </a:rPr>
              <a:t>&gt;0.01 с</a:t>
            </a:r>
            <a:r>
              <a:rPr lang="en-US" sz="2000" dirty="0">
                <a:latin typeface="Times New Roman" pitchFamily="18" charset="0"/>
                <a:cs typeface="Times New Roman" pitchFamily="18" charset="0"/>
              </a:rPr>
              <a:t>m &amp;</a:t>
            </a:r>
            <a:r>
              <a:rPr lang="en-US" sz="2000" i="1" dirty="0">
                <a:latin typeface="Times New Roman" pitchFamily="18" charset="0"/>
                <a:cs typeface="Times New Roman" pitchFamily="18" charset="0"/>
              </a:rPr>
              <a:t> </a:t>
            </a:r>
            <a:r>
              <a:rPr lang="en-US" sz="2000" i="1" dirty="0" err="1">
                <a:latin typeface="Times New Roman" pitchFamily="18" charset="0"/>
                <a:cs typeface="Times New Roman" pitchFamily="18" charset="0"/>
              </a:rPr>
              <a:t>distPiK</a:t>
            </a:r>
            <a:r>
              <a:rPr lang="en-US" sz="2000" dirty="0">
                <a:latin typeface="Times New Roman" pitchFamily="18" charset="0"/>
                <a:cs typeface="Times New Roman" pitchFamily="18" charset="0"/>
              </a:rPr>
              <a:t> &lt; 0.02 cm</a:t>
            </a:r>
            <a:r>
              <a:rPr lang="ru-RU" sz="2000" dirty="0">
                <a:latin typeface="Times New Roman" pitchFamily="18" charset="0"/>
                <a:cs typeface="Times New Roman" pitchFamily="18" charset="0"/>
              </a:rPr>
              <a:t> </a:t>
            </a:r>
            <a:r>
              <a:rPr lang="en-US" sz="2000" dirty="0">
                <a:latin typeface="Times New Roman" pitchFamily="18" charset="0"/>
                <a:cs typeface="Times New Roman" pitchFamily="18" charset="0"/>
              </a:rPr>
              <a:t>&amp; </a:t>
            </a:r>
            <a:r>
              <a:rPr lang="en-US" sz="2000" i="1" dirty="0">
                <a:latin typeface="Times New Roman" pitchFamily="18" charset="0"/>
                <a:cs typeface="Times New Roman" pitchFamily="18" charset="0"/>
              </a:rPr>
              <a:t>path</a:t>
            </a:r>
            <a:r>
              <a:rPr lang="en-US" sz="2000" dirty="0">
                <a:latin typeface="Times New Roman" pitchFamily="18" charset="0"/>
                <a:cs typeface="Times New Roman" pitchFamily="18" charset="0"/>
              </a:rPr>
              <a:t>(D</a:t>
            </a:r>
            <a:r>
              <a:rPr lang="ru-RU" sz="2000" baseline="30000" dirty="0">
                <a:latin typeface="Times New Roman" pitchFamily="18" charset="0"/>
                <a:cs typeface="Times New Roman" pitchFamily="18" charset="0"/>
              </a:rPr>
              <a:t>0</a:t>
            </a:r>
            <a:r>
              <a:rPr lang="en-US" sz="2000" dirty="0">
                <a:latin typeface="Times New Roman" pitchFamily="18" charset="0"/>
                <a:cs typeface="Times New Roman" pitchFamily="18" charset="0"/>
              </a:rPr>
              <a:t>) &gt; 0.025 </a:t>
            </a:r>
            <a:r>
              <a:rPr lang="ru-RU" sz="2000" dirty="0">
                <a:latin typeface="Times New Roman" pitchFamily="18" charset="0"/>
                <a:cs typeface="Times New Roman" pitchFamily="18" charset="0"/>
              </a:rPr>
              <a:t>с</a:t>
            </a:r>
            <a:r>
              <a:rPr lang="en-US" sz="2000" dirty="0">
                <a:latin typeface="Times New Roman" pitchFamily="18" charset="0"/>
                <a:cs typeface="Times New Roman" pitchFamily="18" charset="0"/>
              </a:rPr>
              <a:t>m</a:t>
            </a:r>
            <a:r>
              <a:rPr lang="ru-RU" sz="2000" dirty="0">
                <a:latin typeface="Times New Roman" pitchFamily="18" charset="0"/>
                <a:cs typeface="Times New Roman" pitchFamily="18" charset="0"/>
              </a:rPr>
              <a:t> </a:t>
            </a:r>
            <a:r>
              <a:rPr lang="en-US" sz="2000" dirty="0">
                <a:latin typeface="Times New Roman" pitchFamily="18" charset="0"/>
                <a:cs typeface="Times New Roman" pitchFamily="18" charset="0"/>
              </a:rPr>
              <a:t>&amp; </a:t>
            </a:r>
            <a:r>
              <a:rPr lang="en-US" sz="2000" i="1" dirty="0">
                <a:latin typeface="Times New Roman" pitchFamily="18" charset="0"/>
                <a:cs typeface="Times New Roman" pitchFamily="18" charset="0"/>
              </a:rPr>
              <a:t>angle</a:t>
            </a:r>
            <a:r>
              <a:rPr lang="en-US" sz="2000" dirty="0">
                <a:latin typeface="Times New Roman" pitchFamily="18" charset="0"/>
                <a:cs typeface="Times New Roman" pitchFamily="18" charset="0"/>
              </a:rPr>
              <a:t>(D</a:t>
            </a:r>
            <a:r>
              <a:rPr lang="en-US" sz="2000" baseline="30000" dirty="0">
                <a:latin typeface="Times New Roman" pitchFamily="18" charset="0"/>
                <a:cs typeface="Times New Roman" pitchFamily="18" charset="0"/>
              </a:rPr>
              <a:t>0</a:t>
            </a:r>
            <a:r>
              <a:rPr lang="en-US" sz="2000" dirty="0">
                <a:latin typeface="Times New Roman" pitchFamily="18" charset="0"/>
                <a:cs typeface="Times New Roman" pitchFamily="18" charset="0"/>
              </a:rPr>
              <a:t>) &lt; 0.2 </a:t>
            </a:r>
            <a:r>
              <a:rPr lang="en-US" sz="2000" dirty="0" err="1">
                <a:latin typeface="Times New Roman" pitchFamily="18" charset="0"/>
                <a:cs typeface="Times New Roman" pitchFamily="18" charset="0"/>
              </a:rPr>
              <a:t>rad</a:t>
            </a:r>
            <a:r>
              <a:rPr lang="en-US"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pic>
        <p:nvPicPr>
          <p:cNvPr id="12" name="Рисунок 11" descr="signif_angle.jpg"/>
          <p:cNvPicPr>
            <a:picLocks noChangeAspect="1"/>
          </p:cNvPicPr>
          <p:nvPr/>
        </p:nvPicPr>
        <p:blipFill>
          <a:blip r:embed="rId2"/>
          <a:stretch>
            <a:fillRect/>
          </a:stretch>
        </p:blipFill>
        <p:spPr>
          <a:xfrm>
            <a:off x="714348" y="571480"/>
            <a:ext cx="3714776" cy="2975014"/>
          </a:xfrm>
          <a:prstGeom prst="rect">
            <a:avLst/>
          </a:prstGeom>
        </p:spPr>
      </p:pic>
      <p:pic>
        <p:nvPicPr>
          <p:cNvPr id="13" name="Рисунок 12" descr="signif_dist.jpg"/>
          <p:cNvPicPr>
            <a:picLocks noChangeAspect="1"/>
          </p:cNvPicPr>
          <p:nvPr/>
        </p:nvPicPr>
        <p:blipFill>
          <a:blip r:embed="rId3"/>
          <a:stretch>
            <a:fillRect/>
          </a:stretch>
        </p:blipFill>
        <p:spPr>
          <a:xfrm>
            <a:off x="4786314" y="571480"/>
            <a:ext cx="3786214" cy="3032226"/>
          </a:xfrm>
          <a:prstGeom prst="rect">
            <a:avLst/>
          </a:prstGeom>
        </p:spPr>
      </p:pic>
      <p:pic>
        <p:nvPicPr>
          <p:cNvPr id="14" name="Рисунок 13" descr="signif_path.jpg"/>
          <p:cNvPicPr>
            <a:picLocks noChangeAspect="1"/>
          </p:cNvPicPr>
          <p:nvPr/>
        </p:nvPicPr>
        <p:blipFill>
          <a:blip r:embed="rId4"/>
          <a:stretch>
            <a:fillRect/>
          </a:stretch>
        </p:blipFill>
        <p:spPr>
          <a:xfrm>
            <a:off x="714348" y="3571876"/>
            <a:ext cx="3657266" cy="2928958"/>
          </a:xfrm>
          <a:prstGeom prst="rect">
            <a:avLst/>
          </a:prstGeom>
        </p:spPr>
      </p:pic>
      <p:sp>
        <p:nvSpPr>
          <p:cNvPr id="8" name="Footer Placeholder 4">
            <a:extLst>
              <a:ext uri="{FF2B5EF4-FFF2-40B4-BE49-F238E27FC236}">
                <a16:creationId xmlns:a16="http://schemas.microsoft.com/office/drawing/2014/main" id="{F9945D73-CADB-40EF-993E-4EA2B7535857}"/>
              </a:ext>
            </a:extLst>
          </p:cNvPr>
          <p:cNvSpPr>
            <a:spLocks noGrp="1"/>
          </p:cNvSpPr>
          <p:nvPr>
            <p:ph type="ftr" sz="quarter" idx="11"/>
          </p:nvPr>
        </p:nvSpPr>
        <p:spPr>
          <a:xfrm>
            <a:off x="4572000" y="644527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9" name="Date Placeholder 2">
            <a:extLst>
              <a:ext uri="{FF2B5EF4-FFF2-40B4-BE49-F238E27FC236}">
                <a16:creationId xmlns:a16="http://schemas.microsoft.com/office/drawing/2014/main" id="{30D59F8B-D314-431E-B0D6-D7064BE40BA3}"/>
              </a:ext>
            </a:extLst>
          </p:cNvPr>
          <p:cNvSpPr>
            <a:spLocks noGrp="1"/>
          </p:cNvSpPr>
          <p:nvPr>
            <p:ph type="dt" sz="half" idx="10"/>
          </p:nvPr>
        </p:nvSpPr>
        <p:spPr>
          <a:xfrm>
            <a:off x="409381" y="6500834"/>
            <a:ext cx="2133600" cy="476250"/>
          </a:xfrm>
        </p:spPr>
        <p:txBody>
          <a:bodyPr/>
          <a:lstStyle/>
          <a:p>
            <a:pPr>
              <a:defRPr/>
            </a:pPr>
            <a:r>
              <a:rPr lang="en-US" dirty="0"/>
              <a:t>April 12, 2019</a:t>
            </a:r>
            <a:endParaRPr lang="ru-RU"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descr="mass_spec3_class_exp_10M.jpg"/>
          <p:cNvPicPr>
            <a:picLocks noChangeAspect="1"/>
          </p:cNvPicPr>
          <p:nvPr/>
        </p:nvPicPr>
        <p:blipFill>
          <a:blip r:embed="rId2"/>
          <a:stretch>
            <a:fillRect/>
          </a:stretch>
        </p:blipFill>
        <p:spPr>
          <a:xfrm>
            <a:off x="547664" y="920750"/>
            <a:ext cx="6648450" cy="5324475"/>
          </a:xfrm>
          <a:prstGeom prst="rect">
            <a:avLst/>
          </a:prstGeom>
        </p:spPr>
      </p:pic>
      <p:sp>
        <p:nvSpPr>
          <p:cNvPr id="27651" name="Номер слайда 3"/>
          <p:cNvSpPr>
            <a:spLocks noGrp="1"/>
          </p:cNvSpPr>
          <p:nvPr>
            <p:ph type="sldNum" sz="quarter" idx="12"/>
          </p:nvPr>
        </p:nvSpPr>
        <p:spPr>
          <a:noFill/>
        </p:spPr>
        <p:txBody>
          <a:bodyPr/>
          <a:lstStyle/>
          <a:p>
            <a:fld id="{80917A51-99D8-4723-88E8-828345CB38F0}" type="slidenum">
              <a:rPr lang="ru-RU" smtClean="0"/>
              <a:pPr/>
              <a:t>19</a:t>
            </a:fld>
            <a:endParaRPr lang="ru-RU"/>
          </a:p>
        </p:txBody>
      </p:sp>
      <p:sp>
        <p:nvSpPr>
          <p:cNvPr id="11" name="Rectangle 2"/>
          <p:cNvSpPr>
            <a:spLocks noGrp="1" noChangeArrowheads="1"/>
          </p:cNvSpPr>
          <p:nvPr>
            <p:ph type="title"/>
          </p:nvPr>
        </p:nvSpPr>
        <p:spPr>
          <a:xfrm>
            <a:off x="1071538" y="214290"/>
            <a:ext cx="7429552" cy="357190"/>
          </a:xfrm>
        </p:spPr>
        <p:txBody>
          <a:bodyPr/>
          <a:lstStyle/>
          <a:p>
            <a:pPr eaLnBrk="1" hangingPunct="1"/>
            <a:r>
              <a:rPr lang="ru-RU" sz="2400" b="1" dirty="0">
                <a:solidFill>
                  <a:schemeClr val="accent2"/>
                </a:solidFill>
                <a:latin typeface="Times New Roman" pitchFamily="18" charset="0"/>
                <a:cs typeface="Times New Roman" pitchFamily="18" charset="0"/>
              </a:rPr>
              <a:t> </a:t>
            </a:r>
            <a:br>
              <a:rPr lang="en-US" sz="2400" b="1" dirty="0">
                <a:solidFill>
                  <a:schemeClr val="accent2"/>
                </a:solidFill>
                <a:latin typeface="Times New Roman" pitchFamily="18" charset="0"/>
                <a:cs typeface="Times New Roman" pitchFamily="18" charset="0"/>
              </a:rPr>
            </a:br>
            <a:r>
              <a:rPr lang="en-US" sz="2400" b="1" dirty="0">
                <a:solidFill>
                  <a:schemeClr val="accent2"/>
                </a:solidFill>
                <a:latin typeface="Times New Roman" pitchFamily="18" charset="0"/>
                <a:cs typeface="Times New Roman" pitchFamily="18" charset="0"/>
              </a:rPr>
              <a:t>D</a:t>
            </a:r>
            <a:r>
              <a:rPr lang="en-US" sz="2400" b="1" baseline="30000" dirty="0">
                <a:solidFill>
                  <a:schemeClr val="accent2"/>
                </a:solidFill>
                <a:latin typeface="Times New Roman" pitchFamily="18" charset="0"/>
                <a:cs typeface="Times New Roman" pitchFamily="18" charset="0"/>
              </a:rPr>
              <a:t>0</a:t>
            </a:r>
            <a:r>
              <a:rPr lang="en-US" sz="2400" b="1" dirty="0">
                <a:solidFill>
                  <a:schemeClr val="accent2"/>
                </a:solidFill>
                <a:latin typeface="Times New Roman" pitchFamily="18" charset="0"/>
                <a:cs typeface="Times New Roman" pitchFamily="18" charset="0"/>
              </a:rPr>
              <a:t> reconstruction – invariant mass spectrum for ITS#1</a:t>
            </a:r>
            <a:br>
              <a:rPr lang="en-US" sz="2400" dirty="0">
                <a:solidFill>
                  <a:srgbClr val="0070C0"/>
                </a:solidFill>
              </a:rPr>
            </a:br>
            <a:endParaRPr lang="ru-RU" sz="2400" dirty="0">
              <a:solidFill>
                <a:srgbClr val="0070C0"/>
              </a:solidFill>
            </a:endParaRPr>
          </a:p>
        </p:txBody>
      </p:sp>
      <p:sp>
        <p:nvSpPr>
          <p:cNvPr id="9" name="Text Box 51"/>
          <p:cNvSpPr txBox="1">
            <a:spLocks noChangeArrowheads="1"/>
          </p:cNvSpPr>
          <p:nvPr/>
        </p:nvSpPr>
        <p:spPr bwMode="auto">
          <a:xfrm>
            <a:off x="2786051" y="4857760"/>
            <a:ext cx="1643074" cy="400110"/>
          </a:xfrm>
          <a:prstGeom prst="rect">
            <a:avLst/>
          </a:prstGeom>
          <a:solidFill>
            <a:srgbClr val="B9FDFA"/>
          </a:solidFill>
          <a:ln w="190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D</a:t>
            </a:r>
            <a:r>
              <a:rPr lang="en-US" altLang="ru-RU" sz="2000" baseline="30000" dirty="0">
                <a:latin typeface="Times New Roman" pitchFamily="18" charset="0"/>
                <a:cs typeface="Times New Roman" pitchFamily="18" charset="0"/>
              </a:rPr>
              <a:t>0</a:t>
            </a:r>
            <a:r>
              <a:rPr lang="ru-RU" altLang="ru-RU" sz="2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K</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a:t>
            </a:r>
            <a:endParaRPr lang="en-US" altLang="ru-RU" sz="2000" baseline="30000" dirty="0">
              <a:latin typeface="Times New Roman" pitchFamily="18" charset="0"/>
              <a:cs typeface="Times New Roman" pitchFamily="18" charset="0"/>
            </a:endParaRPr>
          </a:p>
        </p:txBody>
      </p:sp>
      <p:sp>
        <p:nvSpPr>
          <p:cNvPr id="7" name="Footer Placeholder 4">
            <a:extLst>
              <a:ext uri="{FF2B5EF4-FFF2-40B4-BE49-F238E27FC236}">
                <a16:creationId xmlns:a16="http://schemas.microsoft.com/office/drawing/2014/main" id="{617D5C79-D7C5-484B-BF57-7A09B4371795}"/>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8" name="Date Placeholder 2">
            <a:extLst>
              <a:ext uri="{FF2B5EF4-FFF2-40B4-BE49-F238E27FC236}">
                <a16:creationId xmlns:a16="http://schemas.microsoft.com/office/drawing/2014/main" id="{8CE19C49-21C6-4BB4-AA32-D93CC3CA793D}"/>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
        <p:nvSpPr>
          <p:cNvPr id="10" name="TextBox 9">
            <a:extLst>
              <a:ext uri="{FF2B5EF4-FFF2-40B4-BE49-F238E27FC236}">
                <a16:creationId xmlns:a16="http://schemas.microsoft.com/office/drawing/2014/main" id="{AC73631D-B908-417F-8516-652600586EF0}"/>
              </a:ext>
            </a:extLst>
          </p:cNvPr>
          <p:cNvSpPr txBox="1"/>
          <p:nvPr/>
        </p:nvSpPr>
        <p:spPr>
          <a:xfrm>
            <a:off x="6581775" y="920750"/>
            <a:ext cx="2276475" cy="1200329"/>
          </a:xfrm>
          <a:prstGeom prst="rect">
            <a:avLst/>
          </a:prstGeom>
          <a:noFill/>
        </p:spPr>
        <p:txBody>
          <a:bodyPr wrap="square" rtlCol="0">
            <a:spAutoFit/>
          </a:bodyPr>
          <a:lstStyle/>
          <a:p>
            <a:r>
              <a:rPr lang="en-US" sz="2400" dirty="0">
                <a:solidFill>
                  <a:srgbClr val="C00000"/>
                </a:solidFill>
                <a:latin typeface="Times New Roman" pitchFamily="18" charset="0"/>
                <a:cs typeface="Times New Roman" pitchFamily="18" charset="0"/>
              </a:rPr>
              <a:t>ITS – option#1</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ru-RU" sz="2400" dirty="0">
                <a:latin typeface="Times New Roman" pitchFamily="18" charset="0"/>
                <a:cs typeface="Times New Roman" pitchFamily="18" charset="0"/>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Documents and Settings\kovalenko\My Documents\1_ЛФВЭ\ЛВЭ_вид сверху_1.PNG"/>
          <p:cNvPicPr>
            <a:picLocks noChangeAspect="1" noChangeArrowheads="1"/>
          </p:cNvPicPr>
          <p:nvPr/>
        </p:nvPicPr>
        <p:blipFill>
          <a:blip r:embed="rId3">
            <a:extLst>
              <a:ext uri="{28A0092B-C50C-407E-A947-70E740481C1C}">
                <a14:useLocalDpi xmlns:a14="http://schemas.microsoft.com/office/drawing/2010/main" val="0"/>
              </a:ext>
            </a:extLst>
          </a:blip>
          <a:srcRect l="3156" t="7657" r="2301" b="7631"/>
          <a:stretch>
            <a:fillRect/>
          </a:stretch>
        </p:blipFill>
        <p:spPr bwMode="auto">
          <a:xfrm>
            <a:off x="101600" y="572748"/>
            <a:ext cx="8953500" cy="5906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5" name="AutoShape 11"/>
          <p:cNvSpPr>
            <a:spLocks noChangeAspect="1" noChangeArrowheads="1"/>
          </p:cNvSpPr>
          <p:nvPr/>
        </p:nvSpPr>
        <p:spPr bwMode="auto">
          <a:xfrm>
            <a:off x="0" y="4922838"/>
            <a:ext cx="4429125"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2000" i="1" dirty="0">
              <a:solidFill>
                <a:srgbClr val="0E1480"/>
              </a:solidFill>
              <a:latin typeface="Calibri" charset="0"/>
            </a:endParaRPr>
          </a:p>
        </p:txBody>
      </p:sp>
      <p:sp>
        <p:nvSpPr>
          <p:cNvPr id="118788" name="Прямоугольник 5"/>
          <p:cNvSpPr>
            <a:spLocks noChangeArrowheads="1"/>
          </p:cNvSpPr>
          <p:nvPr/>
        </p:nvSpPr>
        <p:spPr bwMode="auto">
          <a:xfrm>
            <a:off x="179388" y="52388"/>
            <a:ext cx="87137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1" hangingPunct="1"/>
            <a:r>
              <a:rPr lang="en-US" sz="2800" b="1" i="1" dirty="0">
                <a:solidFill>
                  <a:srgbClr val="FFFF00"/>
                </a:solidFill>
              </a:rPr>
              <a:t>      </a:t>
            </a:r>
            <a:r>
              <a:rPr lang="en-US" sz="2800" b="1" i="1" dirty="0">
                <a:solidFill>
                  <a:srgbClr val="A11F0B"/>
                </a:solidFill>
              </a:rPr>
              <a:t>NICA</a:t>
            </a:r>
            <a:r>
              <a:rPr lang="en-US" sz="2800" b="1" i="1" dirty="0">
                <a:solidFill>
                  <a:srgbClr val="000090"/>
                </a:solidFill>
              </a:rPr>
              <a:t> (</a:t>
            </a:r>
            <a:r>
              <a:rPr lang="en-US" sz="2800" b="1" i="1" dirty="0">
                <a:solidFill>
                  <a:srgbClr val="A11F0B"/>
                </a:solidFill>
              </a:rPr>
              <a:t>N</a:t>
            </a:r>
            <a:r>
              <a:rPr lang="en-US" sz="2800" b="1" i="1" dirty="0">
                <a:solidFill>
                  <a:srgbClr val="000090"/>
                </a:solidFill>
              </a:rPr>
              <a:t>uclotron based </a:t>
            </a:r>
            <a:r>
              <a:rPr lang="en-US" sz="2800" b="1" i="1" dirty="0">
                <a:solidFill>
                  <a:srgbClr val="A11F0B"/>
                </a:solidFill>
              </a:rPr>
              <a:t>I</a:t>
            </a:r>
            <a:r>
              <a:rPr lang="en-US" sz="2800" b="1" i="1" dirty="0">
                <a:solidFill>
                  <a:srgbClr val="000090"/>
                </a:solidFill>
              </a:rPr>
              <a:t>on </a:t>
            </a:r>
            <a:r>
              <a:rPr lang="en-US" sz="2800" b="1" i="1" dirty="0" err="1">
                <a:solidFill>
                  <a:srgbClr val="A11F0B"/>
                </a:solidFill>
              </a:rPr>
              <a:t>C</a:t>
            </a:r>
            <a:r>
              <a:rPr lang="en-US" sz="2800" b="1" i="1" dirty="0" err="1">
                <a:solidFill>
                  <a:srgbClr val="000090"/>
                </a:solidFill>
              </a:rPr>
              <a:t>olider</a:t>
            </a:r>
            <a:r>
              <a:rPr lang="en-US" sz="2800" b="1" i="1" dirty="0">
                <a:solidFill>
                  <a:srgbClr val="000090"/>
                </a:solidFill>
              </a:rPr>
              <a:t> </a:t>
            </a:r>
            <a:r>
              <a:rPr lang="en-US" sz="2800" b="1" i="1" dirty="0" err="1">
                <a:solidFill>
                  <a:srgbClr val="000090"/>
                </a:solidFill>
              </a:rPr>
              <a:t>f</a:t>
            </a:r>
            <a:r>
              <a:rPr lang="en-US" sz="2800" b="1" i="1" dirty="0" err="1">
                <a:solidFill>
                  <a:srgbClr val="A11F0B"/>
                </a:solidFill>
              </a:rPr>
              <a:t>A</a:t>
            </a:r>
            <a:r>
              <a:rPr lang="en-US" sz="2800" b="1" i="1" dirty="0" err="1">
                <a:solidFill>
                  <a:srgbClr val="000090"/>
                </a:solidFill>
              </a:rPr>
              <a:t>cility</a:t>
            </a:r>
            <a:r>
              <a:rPr lang="en-US" sz="2800" b="1" i="1">
                <a:solidFill>
                  <a:srgbClr val="000090"/>
                </a:solidFill>
              </a:rPr>
              <a:t>)</a:t>
            </a:r>
            <a:endParaRPr lang="en-US" sz="2800" b="1" i="1" dirty="0">
              <a:solidFill>
                <a:srgbClr val="000090"/>
              </a:solidFill>
            </a:endParaRPr>
          </a:p>
        </p:txBody>
      </p:sp>
      <p:sp>
        <p:nvSpPr>
          <p:cNvPr id="6" name="Rectangle 3"/>
          <p:cNvSpPr txBox="1">
            <a:spLocks noChangeArrowheads="1"/>
          </p:cNvSpPr>
          <p:nvPr/>
        </p:nvSpPr>
        <p:spPr bwMode="auto">
          <a:xfrm>
            <a:off x="120650" y="596900"/>
            <a:ext cx="8775700" cy="16129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FDF520"/>
              </a:buClr>
              <a:buFont typeface="Times" charset="0"/>
              <a:buNone/>
            </a:pPr>
            <a:r>
              <a:rPr lang="en-US" sz="2000" b="1" dirty="0">
                <a:solidFill>
                  <a:schemeClr val="bg1"/>
                </a:solidFill>
                <a:cs typeface="Arial" charset="0"/>
              </a:rPr>
              <a:t>Main targets</a:t>
            </a:r>
            <a:r>
              <a:rPr lang="ru-RU" altLang="ja-JP" sz="2000" b="1" dirty="0">
                <a:solidFill>
                  <a:schemeClr val="bg1"/>
                </a:solidFill>
                <a:cs typeface="Arial" charset="0"/>
              </a:rPr>
              <a:t>:</a:t>
            </a:r>
            <a:endParaRPr lang="en-US" altLang="ja-JP" sz="2000" b="1" dirty="0">
              <a:solidFill>
                <a:schemeClr val="bg1"/>
              </a:solidFill>
              <a:cs typeface="Arial" charset="0"/>
            </a:endParaRPr>
          </a:p>
          <a:p>
            <a:pPr eaLnBrk="1" hangingPunct="1">
              <a:lnSpc>
                <a:spcPct val="120000"/>
              </a:lnSpc>
              <a:spcBef>
                <a:spcPct val="20000"/>
              </a:spcBef>
              <a:spcAft>
                <a:spcPts val="600"/>
              </a:spcAft>
              <a:buClr>
                <a:schemeClr val="bg1"/>
              </a:buClr>
              <a:buFont typeface="Wingdings" charset="2"/>
              <a:buChar char="u"/>
            </a:pPr>
            <a:r>
              <a:rPr lang="en-US" sz="2000" i="1" dirty="0">
                <a:solidFill>
                  <a:srgbClr val="FFFFFF"/>
                </a:solidFill>
              </a:rPr>
              <a:t>study of hot and dense baryonic matter</a:t>
            </a:r>
          </a:p>
          <a:p>
            <a:pPr marL="0" indent="0" algn="r" eaLnBrk="1" hangingPunct="1">
              <a:lnSpc>
                <a:spcPct val="50000"/>
              </a:lnSpc>
              <a:spcBef>
                <a:spcPct val="20000"/>
              </a:spcBef>
              <a:spcAft>
                <a:spcPts val="600"/>
              </a:spcAft>
              <a:buClr>
                <a:schemeClr val="bg1"/>
              </a:buClr>
            </a:pPr>
            <a:r>
              <a:rPr lang="en-US" sz="2000" i="1" dirty="0">
                <a:solidFill>
                  <a:schemeClr val="bg1"/>
                </a:solidFill>
              </a:rPr>
              <a:t>at the energy range </a:t>
            </a:r>
            <a:r>
              <a:rPr lang="en-US" sz="2000" i="1" dirty="0">
                <a:solidFill>
                  <a:srgbClr val="FFFFFF"/>
                </a:solidFill>
              </a:rPr>
              <a:t>of</a:t>
            </a:r>
            <a:r>
              <a:rPr lang="en-US" sz="2000" i="1" dirty="0">
                <a:solidFill>
                  <a:srgbClr val="FFEC0B"/>
                </a:solidFill>
              </a:rPr>
              <a:t> max net  baryonic density</a:t>
            </a:r>
          </a:p>
          <a:p>
            <a:pPr eaLnBrk="1" hangingPunct="1">
              <a:lnSpc>
                <a:spcPct val="120000"/>
              </a:lnSpc>
              <a:buClr>
                <a:schemeClr val="bg1"/>
              </a:buClr>
              <a:buFont typeface="Wingdings" charset="2"/>
              <a:buChar char="u"/>
            </a:pPr>
            <a:r>
              <a:rPr lang="en-US" sz="2000" i="1" dirty="0">
                <a:solidFill>
                  <a:schemeClr val="bg1"/>
                </a:solidFill>
              </a:rPr>
              <a:t>investigation of nucleon spin structure, polarization phenomena</a:t>
            </a:r>
          </a:p>
        </p:txBody>
      </p:sp>
      <p:sp>
        <p:nvSpPr>
          <p:cNvPr id="7" name="Rectangle 3"/>
          <p:cNvSpPr txBox="1">
            <a:spLocks noChangeArrowheads="1"/>
          </p:cNvSpPr>
          <p:nvPr/>
        </p:nvSpPr>
        <p:spPr bwMode="auto">
          <a:xfrm>
            <a:off x="127000" y="4953000"/>
            <a:ext cx="8915400" cy="1663700"/>
          </a:xfrm>
          <a:prstGeom prst="rect">
            <a:avLst/>
          </a:prstGeom>
          <a:solidFill>
            <a:schemeClr val="accent5"/>
          </a:solidFill>
          <a:ln>
            <a:noFill/>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000090"/>
              </a:buClr>
              <a:buFont typeface="Wingdings" charset="2"/>
              <a:buChar char="u"/>
              <a:defRPr/>
            </a:pPr>
            <a:r>
              <a:rPr lang="en-US" sz="2000" i="1" dirty="0">
                <a:solidFill>
                  <a:srgbClr val="000090"/>
                </a:solidFill>
              </a:rPr>
              <a:t>modernization of existing accelerator facility</a:t>
            </a:r>
          </a:p>
          <a:p>
            <a:pPr eaLnBrk="1" hangingPunct="1">
              <a:lnSpc>
                <a:spcPct val="110000"/>
              </a:lnSpc>
              <a:spcBef>
                <a:spcPct val="20000"/>
              </a:spcBef>
              <a:buClr>
                <a:srgbClr val="000090"/>
              </a:buClr>
              <a:buFont typeface="Wingdings" charset="2"/>
              <a:buChar char="u"/>
              <a:defRPr/>
            </a:pPr>
            <a:r>
              <a:rPr lang="en-US" sz="2000" i="1" dirty="0">
                <a:solidFill>
                  <a:srgbClr val="000090"/>
                </a:solidFill>
              </a:rPr>
              <a:t>construction of </a:t>
            </a:r>
            <a:r>
              <a:rPr lang="en-US" sz="2000" b="1" i="1" dirty="0">
                <a:solidFill>
                  <a:srgbClr val="000090"/>
                </a:solidFill>
              </a:rPr>
              <a:t>Collider</a:t>
            </a:r>
            <a:r>
              <a:rPr lang="en-US" sz="2000" i="1" dirty="0">
                <a:solidFill>
                  <a:srgbClr val="000090"/>
                </a:solidFill>
              </a:rPr>
              <a:t> to collide </a:t>
            </a:r>
          </a:p>
          <a:p>
            <a:pPr marL="800100" lvl="1" indent="-342900" eaLnBrk="1" hangingPunct="1">
              <a:lnSpc>
                <a:spcPct val="110000"/>
              </a:lnSpc>
              <a:spcBef>
                <a:spcPct val="20000"/>
              </a:spcBef>
              <a:buClr>
                <a:srgbClr val="000090"/>
              </a:buClr>
              <a:buFontTx/>
              <a:buChar char="-"/>
              <a:defRPr/>
            </a:pPr>
            <a:r>
              <a:rPr lang="en-US" sz="2000" i="1" dirty="0">
                <a:solidFill>
                  <a:srgbClr val="000090"/>
                </a:solidFill>
              </a:rPr>
              <a:t>relativistic ions from </a:t>
            </a:r>
            <a:r>
              <a:rPr lang="ru-RU" sz="2000" i="1" dirty="0">
                <a:solidFill>
                  <a:srgbClr val="000090"/>
                </a:solidFill>
              </a:rPr>
              <a:t> </a:t>
            </a:r>
            <a:r>
              <a:rPr lang="en-US" sz="2000" b="1" i="1" dirty="0">
                <a:solidFill>
                  <a:srgbClr val="000090"/>
                </a:solidFill>
              </a:rPr>
              <a:t>p</a:t>
            </a:r>
            <a:r>
              <a:rPr lang="en-US" sz="2000" i="1" dirty="0">
                <a:solidFill>
                  <a:srgbClr val="000090"/>
                </a:solidFill>
              </a:rPr>
              <a:t> to</a:t>
            </a:r>
            <a:r>
              <a:rPr lang="ru-RU" sz="2000" i="1" dirty="0">
                <a:solidFill>
                  <a:srgbClr val="000090"/>
                </a:solidFill>
              </a:rPr>
              <a:t> </a:t>
            </a:r>
            <a:r>
              <a:rPr lang="en-US" sz="2000" b="1" i="1" dirty="0">
                <a:solidFill>
                  <a:srgbClr val="000090"/>
                </a:solidFill>
              </a:rPr>
              <a:t>Au </a:t>
            </a:r>
            <a:r>
              <a:rPr lang="en-US" sz="2000" i="1" dirty="0">
                <a:solidFill>
                  <a:srgbClr val="000090"/>
                </a:solidFill>
              </a:rPr>
              <a:t>at energy range </a:t>
            </a:r>
            <a:r>
              <a:rPr lang="ru-RU" sz="2000" i="1" dirty="0">
                <a:solidFill>
                  <a:srgbClr val="000090"/>
                </a:solidFill>
              </a:rPr>
              <a:t>√</a:t>
            </a:r>
            <a:r>
              <a:rPr lang="en-US" sz="2000" i="1" dirty="0">
                <a:solidFill>
                  <a:srgbClr val="000090"/>
                </a:solidFill>
              </a:rPr>
              <a:t>S</a:t>
            </a:r>
            <a:r>
              <a:rPr lang="en-US" sz="2000" i="1" baseline="-25000" dirty="0">
                <a:solidFill>
                  <a:srgbClr val="000090"/>
                </a:solidFill>
              </a:rPr>
              <a:t>NN</a:t>
            </a:r>
            <a:r>
              <a:rPr lang="en-US" sz="2000" i="1" dirty="0">
                <a:solidFill>
                  <a:srgbClr val="000090"/>
                </a:solidFill>
              </a:rPr>
              <a:t>= </a:t>
            </a:r>
            <a:r>
              <a:rPr lang="en-US" sz="2000" b="1" i="1" dirty="0">
                <a:solidFill>
                  <a:srgbClr val="FF0000"/>
                </a:solidFill>
              </a:rPr>
              <a:t>4</a:t>
            </a:r>
            <a:r>
              <a:rPr lang="en-US" sz="2000" i="1" dirty="0">
                <a:solidFill>
                  <a:srgbClr val="000090"/>
                </a:solidFill>
              </a:rPr>
              <a:t> - </a:t>
            </a:r>
            <a:r>
              <a:rPr lang="en-US" sz="2000" b="1" i="1" dirty="0">
                <a:solidFill>
                  <a:srgbClr val="FF0006"/>
                </a:solidFill>
              </a:rPr>
              <a:t>11</a:t>
            </a:r>
            <a:r>
              <a:rPr lang="en-US" sz="2000" i="1" dirty="0">
                <a:solidFill>
                  <a:srgbClr val="000090"/>
                </a:solidFill>
              </a:rPr>
              <a:t> </a:t>
            </a:r>
            <a:r>
              <a:rPr lang="en-US" sz="2000" i="1" dirty="0" err="1">
                <a:solidFill>
                  <a:srgbClr val="000090"/>
                </a:solidFill>
              </a:rPr>
              <a:t>GeV</a:t>
            </a:r>
            <a:r>
              <a:rPr lang="ru-RU" sz="2000" i="1" dirty="0">
                <a:solidFill>
                  <a:srgbClr val="000090"/>
                </a:solidFill>
              </a:rPr>
              <a:t> </a:t>
            </a:r>
            <a:endParaRPr lang="en-US" sz="2000" i="1" dirty="0">
              <a:solidFill>
                <a:srgbClr val="000090"/>
              </a:solidFill>
            </a:endParaRPr>
          </a:p>
          <a:p>
            <a:pPr marL="800100" lvl="1" indent="-342900" eaLnBrk="1" hangingPunct="1">
              <a:lnSpc>
                <a:spcPct val="110000"/>
              </a:lnSpc>
              <a:spcBef>
                <a:spcPct val="20000"/>
              </a:spcBef>
              <a:buClr>
                <a:srgbClr val="000090"/>
              </a:buClr>
              <a:buFontTx/>
              <a:buChar char="-"/>
              <a:defRPr/>
            </a:pPr>
            <a:r>
              <a:rPr lang="en-US" sz="2000" i="1" dirty="0">
                <a:solidFill>
                  <a:srgbClr val="000090"/>
                </a:solidFill>
              </a:rPr>
              <a:t>polarized </a:t>
            </a:r>
            <a:r>
              <a:rPr lang="ru-RU" sz="2000" i="1" dirty="0">
                <a:solidFill>
                  <a:srgbClr val="000090"/>
                </a:solidFill>
              </a:rPr>
              <a:t> </a:t>
            </a:r>
            <a:r>
              <a:rPr lang="en-US" sz="2000" b="1" i="1" dirty="0">
                <a:solidFill>
                  <a:srgbClr val="000090"/>
                </a:solidFill>
              </a:rPr>
              <a:t>p</a:t>
            </a:r>
            <a:r>
              <a:rPr lang="en-US" sz="2000" i="1" dirty="0">
                <a:solidFill>
                  <a:srgbClr val="000090"/>
                </a:solidFill>
              </a:rPr>
              <a:t> </a:t>
            </a:r>
            <a:r>
              <a:rPr lang="ru-RU" sz="2000" i="1" dirty="0">
                <a:solidFill>
                  <a:srgbClr val="000090"/>
                </a:solidFill>
              </a:rPr>
              <a:t> </a:t>
            </a:r>
            <a:r>
              <a:rPr lang="en-US" sz="2000" i="1" dirty="0">
                <a:solidFill>
                  <a:srgbClr val="000090"/>
                </a:solidFill>
              </a:rPr>
              <a:t>and </a:t>
            </a:r>
            <a:r>
              <a:rPr lang="ru-RU" sz="2000" i="1" dirty="0">
                <a:solidFill>
                  <a:srgbClr val="000090"/>
                </a:solidFill>
              </a:rPr>
              <a:t> </a:t>
            </a:r>
            <a:r>
              <a:rPr lang="en-US" sz="2000" b="1" i="1" dirty="0">
                <a:solidFill>
                  <a:srgbClr val="000090"/>
                </a:solidFill>
              </a:rPr>
              <a:t>d</a:t>
            </a:r>
            <a:r>
              <a:rPr lang="en-US" sz="2000" i="1" dirty="0">
                <a:solidFill>
                  <a:srgbClr val="000090"/>
                </a:solidFill>
              </a:rPr>
              <a:t> at energy up to  </a:t>
            </a:r>
            <a:r>
              <a:rPr lang="ru-RU" sz="2000" i="1" dirty="0">
                <a:solidFill>
                  <a:srgbClr val="000090"/>
                </a:solidFill>
              </a:rPr>
              <a:t>√</a:t>
            </a:r>
            <a:r>
              <a:rPr lang="en-US" sz="2000" i="1" dirty="0">
                <a:solidFill>
                  <a:srgbClr val="000090"/>
                </a:solidFill>
              </a:rPr>
              <a:t>S =</a:t>
            </a:r>
            <a:r>
              <a:rPr lang="en-US" sz="2000" b="1" i="1" dirty="0">
                <a:solidFill>
                  <a:srgbClr val="FF0006"/>
                </a:solidFill>
              </a:rPr>
              <a:t>27</a:t>
            </a:r>
            <a:r>
              <a:rPr lang="en-US" sz="2000" i="1" dirty="0">
                <a:solidFill>
                  <a:srgbClr val="000090"/>
                </a:solidFill>
              </a:rPr>
              <a:t> </a:t>
            </a:r>
            <a:r>
              <a:rPr lang="en-US" sz="2000" i="1" dirty="0" err="1">
                <a:solidFill>
                  <a:srgbClr val="000090"/>
                </a:solidFill>
              </a:rPr>
              <a:t>GeV</a:t>
            </a:r>
            <a:r>
              <a:rPr lang="ru-RU" sz="2000" i="1" dirty="0">
                <a:solidFill>
                  <a:srgbClr val="000090"/>
                </a:solidFill>
              </a:rPr>
              <a:t> </a:t>
            </a:r>
            <a:r>
              <a:rPr lang="en-US" sz="2000" i="1" dirty="0">
                <a:solidFill>
                  <a:srgbClr val="000090"/>
                </a:solidFill>
              </a:rPr>
              <a:t>(p)</a:t>
            </a:r>
            <a:r>
              <a:rPr lang="ru-RU" sz="2000" i="1" dirty="0">
                <a:solidFill>
                  <a:srgbClr val="000090"/>
                </a:solidFill>
              </a:rPr>
              <a:t> </a:t>
            </a:r>
          </a:p>
        </p:txBody>
      </p:sp>
    </p:spTree>
    <p:extLst>
      <p:ext uri="{BB962C8B-B14F-4D97-AF65-F5344CB8AC3E}">
        <p14:creationId xmlns:p14="http://schemas.microsoft.com/office/powerpoint/2010/main" val="374237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mass_spec2_class_exp_10M.jpg"/>
          <p:cNvPicPr>
            <a:picLocks noChangeAspect="1"/>
          </p:cNvPicPr>
          <p:nvPr/>
        </p:nvPicPr>
        <p:blipFill>
          <a:blip r:embed="rId2"/>
          <a:stretch>
            <a:fillRect/>
          </a:stretch>
        </p:blipFill>
        <p:spPr>
          <a:xfrm>
            <a:off x="618333" y="693055"/>
            <a:ext cx="6648450" cy="5324475"/>
          </a:xfrm>
          <a:prstGeom prst="rect">
            <a:avLst/>
          </a:prstGeom>
        </p:spPr>
      </p:pic>
      <p:sp>
        <p:nvSpPr>
          <p:cNvPr id="27651" name="Номер слайда 3"/>
          <p:cNvSpPr>
            <a:spLocks noGrp="1"/>
          </p:cNvSpPr>
          <p:nvPr>
            <p:ph type="sldNum" sz="quarter" idx="12"/>
          </p:nvPr>
        </p:nvSpPr>
        <p:spPr>
          <a:noFill/>
        </p:spPr>
        <p:txBody>
          <a:bodyPr/>
          <a:lstStyle/>
          <a:p>
            <a:fld id="{80917A51-99D8-4723-88E8-828345CB38F0}" type="slidenum">
              <a:rPr lang="ru-RU" smtClean="0"/>
              <a:pPr/>
              <a:t>20</a:t>
            </a:fld>
            <a:endParaRPr lang="ru-RU"/>
          </a:p>
        </p:txBody>
      </p:sp>
      <p:sp>
        <p:nvSpPr>
          <p:cNvPr id="11" name="Rectangle 2"/>
          <p:cNvSpPr>
            <a:spLocks noGrp="1" noChangeArrowheads="1"/>
          </p:cNvSpPr>
          <p:nvPr>
            <p:ph type="title"/>
          </p:nvPr>
        </p:nvSpPr>
        <p:spPr>
          <a:xfrm>
            <a:off x="1071538" y="214290"/>
            <a:ext cx="7429552" cy="357190"/>
          </a:xfrm>
        </p:spPr>
        <p:txBody>
          <a:bodyPr/>
          <a:lstStyle/>
          <a:p>
            <a:pPr eaLnBrk="1" hangingPunct="1"/>
            <a:r>
              <a:rPr lang="ru-RU" sz="2400" b="1" dirty="0">
                <a:solidFill>
                  <a:schemeClr val="accent2"/>
                </a:solidFill>
                <a:latin typeface="Times New Roman" pitchFamily="18" charset="0"/>
                <a:cs typeface="Times New Roman" pitchFamily="18" charset="0"/>
              </a:rPr>
              <a:t> </a:t>
            </a:r>
            <a:br>
              <a:rPr lang="en-US" sz="2400" b="1" dirty="0">
                <a:solidFill>
                  <a:schemeClr val="accent2"/>
                </a:solidFill>
                <a:latin typeface="Times New Roman" pitchFamily="18" charset="0"/>
                <a:cs typeface="Times New Roman" pitchFamily="18" charset="0"/>
              </a:rPr>
            </a:br>
            <a:r>
              <a:rPr lang="en-US" sz="2400" b="1" dirty="0">
                <a:solidFill>
                  <a:schemeClr val="accent2"/>
                </a:solidFill>
                <a:latin typeface="Times New Roman" pitchFamily="18" charset="0"/>
                <a:cs typeface="Times New Roman" pitchFamily="18" charset="0"/>
              </a:rPr>
              <a:t>D</a:t>
            </a:r>
            <a:r>
              <a:rPr lang="en-US" sz="2400" b="1" baseline="30000" dirty="0">
                <a:solidFill>
                  <a:schemeClr val="accent2"/>
                </a:solidFill>
                <a:latin typeface="Times New Roman" pitchFamily="18" charset="0"/>
                <a:cs typeface="Times New Roman" pitchFamily="18" charset="0"/>
              </a:rPr>
              <a:t>0</a:t>
            </a:r>
            <a:r>
              <a:rPr lang="en-US" sz="2400" b="1" dirty="0">
                <a:solidFill>
                  <a:schemeClr val="accent2"/>
                </a:solidFill>
                <a:latin typeface="Times New Roman" pitchFamily="18" charset="0"/>
                <a:cs typeface="Times New Roman" pitchFamily="18" charset="0"/>
              </a:rPr>
              <a:t> reconstruction – invariant mass spectrum for ITS #1</a:t>
            </a:r>
            <a:br>
              <a:rPr lang="en-US" sz="2400" dirty="0">
                <a:solidFill>
                  <a:srgbClr val="0070C0"/>
                </a:solidFill>
              </a:rPr>
            </a:br>
            <a:endParaRPr lang="ru-RU" sz="2400" dirty="0">
              <a:solidFill>
                <a:srgbClr val="0070C0"/>
              </a:solidFill>
            </a:endParaRPr>
          </a:p>
        </p:txBody>
      </p:sp>
      <p:sp>
        <p:nvSpPr>
          <p:cNvPr id="9" name="Text Box 51"/>
          <p:cNvSpPr txBox="1">
            <a:spLocks noChangeArrowheads="1"/>
          </p:cNvSpPr>
          <p:nvPr/>
        </p:nvSpPr>
        <p:spPr bwMode="auto">
          <a:xfrm>
            <a:off x="3071802" y="1500174"/>
            <a:ext cx="1643074" cy="400110"/>
          </a:xfrm>
          <a:prstGeom prst="rect">
            <a:avLst/>
          </a:prstGeom>
          <a:solidFill>
            <a:srgbClr val="B9FDFA"/>
          </a:solidFill>
          <a:ln w="190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D</a:t>
            </a:r>
            <a:r>
              <a:rPr lang="en-US" altLang="ru-RU" sz="2000" baseline="30000" dirty="0">
                <a:latin typeface="Times New Roman" pitchFamily="18" charset="0"/>
                <a:cs typeface="Times New Roman" pitchFamily="18" charset="0"/>
              </a:rPr>
              <a:t>0</a:t>
            </a:r>
            <a:r>
              <a:rPr lang="ru-RU" altLang="ru-RU" sz="2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K</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a:t>
            </a:r>
            <a:endParaRPr lang="en-US" altLang="ru-RU" sz="2000" baseline="30000" dirty="0">
              <a:latin typeface="Times New Roman" pitchFamily="18" charset="0"/>
              <a:cs typeface="Times New Roman" pitchFamily="18" charset="0"/>
            </a:endParaRPr>
          </a:p>
        </p:txBody>
      </p:sp>
      <p:sp>
        <p:nvSpPr>
          <p:cNvPr id="6" name="Footer Placeholder 4">
            <a:extLst>
              <a:ext uri="{FF2B5EF4-FFF2-40B4-BE49-F238E27FC236}">
                <a16:creationId xmlns:a16="http://schemas.microsoft.com/office/drawing/2014/main" id="{C29001F7-5782-42C4-B50C-59FBD658B6A4}"/>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8" name="Date Placeholder 2">
            <a:extLst>
              <a:ext uri="{FF2B5EF4-FFF2-40B4-BE49-F238E27FC236}">
                <a16:creationId xmlns:a16="http://schemas.microsoft.com/office/drawing/2014/main" id="{F599ED50-6617-4FA1-A75D-1E7922057F85}"/>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
        <p:nvSpPr>
          <p:cNvPr id="10" name="TextBox 9">
            <a:extLst>
              <a:ext uri="{FF2B5EF4-FFF2-40B4-BE49-F238E27FC236}">
                <a16:creationId xmlns:a16="http://schemas.microsoft.com/office/drawing/2014/main" id="{35544BDE-BC1D-483A-8ACA-20B9322D5C5B}"/>
              </a:ext>
            </a:extLst>
          </p:cNvPr>
          <p:cNvSpPr txBox="1"/>
          <p:nvPr/>
        </p:nvSpPr>
        <p:spPr>
          <a:xfrm>
            <a:off x="7256466" y="571480"/>
            <a:ext cx="2258217" cy="1200329"/>
          </a:xfrm>
          <a:prstGeom prst="rect">
            <a:avLst/>
          </a:prstGeom>
          <a:noFill/>
        </p:spPr>
        <p:txBody>
          <a:bodyPr wrap="square" rtlCol="0">
            <a:spAutoFit/>
          </a:bodyPr>
          <a:lstStyle/>
          <a:p>
            <a:endParaRPr lang="en-US" sz="2400" dirty="0">
              <a:latin typeface="Times New Roman" pitchFamily="18" charset="0"/>
              <a:cs typeface="Times New Roman" pitchFamily="18" charset="0"/>
            </a:endParaRP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ru-RU" sz="2400" dirty="0">
                <a:latin typeface="Times New Roman" pitchFamily="18" charset="0"/>
                <a:cs typeface="Times New Roman" pitchFamily="18" charset="0"/>
              </a:rPr>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21</a:t>
            </a:fld>
            <a:endParaRPr lang="ru-RU"/>
          </a:p>
        </p:txBody>
      </p:sp>
      <p:sp>
        <p:nvSpPr>
          <p:cNvPr id="11" name="Rectangle 2"/>
          <p:cNvSpPr>
            <a:spLocks noGrp="1" noChangeArrowheads="1"/>
          </p:cNvSpPr>
          <p:nvPr>
            <p:ph type="title"/>
          </p:nvPr>
        </p:nvSpPr>
        <p:spPr>
          <a:xfrm>
            <a:off x="1142976" y="214290"/>
            <a:ext cx="6858048" cy="357168"/>
          </a:xfrm>
        </p:spPr>
        <p:txBody>
          <a:bodyPr/>
          <a:lstStyle/>
          <a:p>
            <a:pPr eaLnBrk="1" hangingPunct="1"/>
            <a:r>
              <a:rPr lang="en-US" sz="3200" b="1" dirty="0">
                <a:solidFill>
                  <a:schemeClr val="accent2"/>
                </a:solidFill>
                <a:latin typeface="Times New Roman" pitchFamily="18" charset="0"/>
                <a:cs typeface="Times New Roman" pitchFamily="18" charset="0"/>
              </a:rPr>
              <a:t>D</a:t>
            </a:r>
            <a:r>
              <a:rPr lang="en-US" sz="3200" b="1" baseline="30000" dirty="0">
                <a:solidFill>
                  <a:schemeClr val="accent2"/>
                </a:solidFill>
                <a:latin typeface="Times New Roman" pitchFamily="18" charset="0"/>
                <a:cs typeface="Times New Roman" pitchFamily="18" charset="0"/>
              </a:rPr>
              <a:t>0</a:t>
            </a:r>
            <a:r>
              <a:rPr lang="en-US" sz="3200" b="1" dirty="0">
                <a:solidFill>
                  <a:schemeClr val="accent2"/>
                </a:solidFill>
                <a:latin typeface="Times New Roman" pitchFamily="18" charset="0"/>
                <a:cs typeface="Times New Roman" pitchFamily="18" charset="0"/>
              </a:rPr>
              <a:t> reconstruction – TMVA selection</a:t>
            </a:r>
            <a:endParaRPr lang="ru-RU" sz="3200" dirty="0">
              <a:solidFill>
                <a:srgbClr val="0070C0"/>
              </a:solidFill>
            </a:endParaRPr>
          </a:p>
        </p:txBody>
      </p:sp>
      <p:pic>
        <p:nvPicPr>
          <p:cNvPr id="7" name="Рисунок 6" descr="mva_BDTD.png"/>
          <p:cNvPicPr>
            <a:picLocks noChangeAspect="1"/>
          </p:cNvPicPr>
          <p:nvPr/>
        </p:nvPicPr>
        <p:blipFill>
          <a:blip r:embed="rId2"/>
          <a:stretch>
            <a:fillRect/>
          </a:stretch>
        </p:blipFill>
        <p:spPr>
          <a:xfrm>
            <a:off x="357158" y="2214554"/>
            <a:ext cx="4000528" cy="2970292"/>
          </a:xfrm>
          <a:prstGeom prst="rect">
            <a:avLst/>
          </a:prstGeom>
        </p:spPr>
      </p:pic>
      <p:pic>
        <p:nvPicPr>
          <p:cNvPr id="14" name="Рисунок 13" descr="mva_BDTD.png"/>
          <p:cNvPicPr>
            <a:picLocks noChangeAspect="1"/>
          </p:cNvPicPr>
          <p:nvPr/>
        </p:nvPicPr>
        <p:blipFill>
          <a:blip r:embed="rId3"/>
          <a:stretch>
            <a:fillRect/>
          </a:stretch>
        </p:blipFill>
        <p:spPr>
          <a:xfrm>
            <a:off x="4929190" y="2285991"/>
            <a:ext cx="3786214" cy="2811169"/>
          </a:xfrm>
          <a:prstGeom prst="rect">
            <a:avLst/>
          </a:prstGeom>
        </p:spPr>
      </p:pic>
      <p:sp>
        <p:nvSpPr>
          <p:cNvPr id="15" name="TextBox 14"/>
          <p:cNvSpPr txBox="1"/>
          <p:nvPr/>
        </p:nvSpPr>
        <p:spPr>
          <a:xfrm>
            <a:off x="5429256" y="857232"/>
            <a:ext cx="3470904" cy="1200329"/>
          </a:xfrm>
          <a:prstGeom prst="rect">
            <a:avLst/>
          </a:prstGeom>
          <a:noFill/>
        </p:spPr>
        <p:txBody>
          <a:bodyPr wrap="square" rtlCol="0">
            <a:spAutoFit/>
          </a:bodyPr>
          <a:lstStyle/>
          <a:p>
            <a:r>
              <a:rPr lang="en-US" sz="2400" dirty="0">
                <a:solidFill>
                  <a:srgbClr val="C00000"/>
                </a:solidFill>
                <a:latin typeface="Times New Roman" pitchFamily="18" charset="0"/>
                <a:cs typeface="Times New Roman" pitchFamily="18" charset="0"/>
              </a:rPr>
              <a:t>IT – option#2:</a:t>
            </a:r>
          </a:p>
          <a:p>
            <a:r>
              <a:rPr lang="en-US" sz="2400" dirty="0">
                <a:latin typeface="Times New Roman" pitchFamily="18" charset="0"/>
                <a:cs typeface="Times New Roman" pitchFamily="18" charset="0"/>
              </a:rPr>
              <a:t> t1=t2=t3=200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(IB ITS2)</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endParaRPr lang="ru-RU" sz="2400" dirty="0">
              <a:latin typeface="Times New Roman" pitchFamily="18" charset="0"/>
              <a:cs typeface="Times New Roman" pitchFamily="18" charset="0"/>
            </a:endParaRPr>
          </a:p>
        </p:txBody>
      </p:sp>
      <p:sp>
        <p:nvSpPr>
          <p:cNvPr id="19" name="Прямоугольник 5"/>
          <p:cNvSpPr>
            <a:spLocks noChangeArrowheads="1"/>
          </p:cNvSpPr>
          <p:nvPr/>
        </p:nvSpPr>
        <p:spPr bwMode="auto">
          <a:xfrm>
            <a:off x="642910" y="5429264"/>
            <a:ext cx="4357718" cy="400110"/>
          </a:xfrm>
          <a:prstGeom prst="rect">
            <a:avLst/>
          </a:prstGeom>
          <a:noFill/>
          <a:ln w="63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 DCA(</a:t>
            </a:r>
            <a:r>
              <a:rPr lang="el-GR" altLang="ru-RU" sz="2000" dirty="0">
                <a:latin typeface="Times New Roman" pitchFamily="18" charset="0"/>
                <a:cs typeface="Times New Roman" pitchFamily="18" charset="0"/>
              </a:rPr>
              <a:t>π</a:t>
            </a:r>
            <a:r>
              <a:rPr lang="en-US" altLang="ru-RU" sz="2000" dirty="0">
                <a:latin typeface="Times New Roman" pitchFamily="18" charset="0"/>
                <a:cs typeface="Times New Roman" pitchFamily="18" charset="0"/>
              </a:rPr>
              <a:t>, K,D</a:t>
            </a:r>
            <a:r>
              <a:rPr lang="en-US" altLang="ru-RU" sz="2000" baseline="30000" dirty="0">
                <a:latin typeface="Times New Roman" pitchFamily="18" charset="0"/>
                <a:cs typeface="Times New Roman" pitchFamily="18" charset="0"/>
              </a:rPr>
              <a:t>0</a:t>
            </a:r>
            <a:r>
              <a:rPr lang="en-US" altLang="ru-RU" sz="2000" dirty="0">
                <a:latin typeface="Times New Roman" pitchFamily="18" charset="0"/>
                <a:cs typeface="Times New Roman" pitchFamily="18" charset="0"/>
              </a:rPr>
              <a:t>), path(D</a:t>
            </a:r>
            <a:r>
              <a:rPr lang="en-US" altLang="ru-RU" sz="2000" baseline="30000" dirty="0">
                <a:latin typeface="Times New Roman" pitchFamily="18" charset="0"/>
                <a:cs typeface="Times New Roman" pitchFamily="18" charset="0"/>
              </a:rPr>
              <a:t>0</a:t>
            </a:r>
            <a:r>
              <a:rPr lang="en-US" altLang="ru-RU" sz="2000" dirty="0">
                <a:latin typeface="Times New Roman" pitchFamily="18" charset="0"/>
                <a:cs typeface="Times New Roman" pitchFamily="18" charset="0"/>
              </a:rPr>
              <a:t>),angle(D</a:t>
            </a:r>
            <a:r>
              <a:rPr lang="en-US" altLang="ru-RU" sz="2000" baseline="30000" dirty="0">
                <a:latin typeface="Times New Roman" pitchFamily="18" charset="0"/>
                <a:cs typeface="Times New Roman" pitchFamily="18" charset="0"/>
              </a:rPr>
              <a:t>0</a:t>
            </a:r>
            <a:r>
              <a:rPr lang="en-US" altLang="ru-RU" sz="2000" dirty="0">
                <a:latin typeface="Times New Roman" pitchFamily="18" charset="0"/>
                <a:cs typeface="Times New Roman" pitchFamily="18" charset="0"/>
              </a:rPr>
              <a:t>) cuts</a:t>
            </a:r>
            <a:r>
              <a:rPr lang="ru-RU" altLang="ru-RU" sz="2000" dirty="0">
                <a:latin typeface="Times New Roman" pitchFamily="18" charset="0"/>
                <a:cs typeface="Times New Roman" pitchFamily="18" charset="0"/>
              </a:rPr>
              <a:t> </a:t>
            </a:r>
            <a:r>
              <a:rPr lang="en-US" altLang="ru-RU" sz="2000" cap="all"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 </a:t>
            </a:r>
            <a:endParaRPr lang="ru-RU" altLang="ru-RU" sz="2000" dirty="0">
              <a:latin typeface="Times New Roman" pitchFamily="18" charset="0"/>
              <a:cs typeface="Times New Roman" pitchFamily="18" charset="0"/>
            </a:endParaRPr>
          </a:p>
        </p:txBody>
      </p:sp>
      <p:sp>
        <p:nvSpPr>
          <p:cNvPr id="20" name="Прямоугольник 5"/>
          <p:cNvSpPr>
            <a:spLocks noChangeArrowheads="1"/>
          </p:cNvSpPr>
          <p:nvPr/>
        </p:nvSpPr>
        <p:spPr bwMode="auto">
          <a:xfrm>
            <a:off x="6357950" y="5429264"/>
            <a:ext cx="1500198" cy="400110"/>
          </a:xfrm>
          <a:prstGeom prst="rect">
            <a:avLst/>
          </a:prstGeom>
          <a:noFill/>
          <a:ln w="63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 </a:t>
            </a:r>
            <a:r>
              <a:rPr lang="ru-RU" altLang="ru-RU" sz="2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BDTD cut  </a:t>
            </a:r>
            <a:endParaRPr lang="ru-RU" altLang="ru-RU" sz="2000" dirty="0">
              <a:latin typeface="Times New Roman" pitchFamily="18" charset="0"/>
              <a:cs typeface="Times New Roman" pitchFamily="18" charset="0"/>
            </a:endParaRPr>
          </a:p>
        </p:txBody>
      </p:sp>
      <p:sp>
        <p:nvSpPr>
          <p:cNvPr id="21" name="Стрелка вправо 20"/>
          <p:cNvSpPr/>
          <p:nvPr/>
        </p:nvSpPr>
        <p:spPr>
          <a:xfrm>
            <a:off x="5214942" y="53578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Footer Placeholder 4">
            <a:extLst>
              <a:ext uri="{FF2B5EF4-FFF2-40B4-BE49-F238E27FC236}">
                <a16:creationId xmlns:a16="http://schemas.microsoft.com/office/drawing/2014/main" id="{BEB2865A-430C-42B3-91E3-094C4F9577B4}"/>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3" name="Date Placeholder 2">
            <a:extLst>
              <a:ext uri="{FF2B5EF4-FFF2-40B4-BE49-F238E27FC236}">
                <a16:creationId xmlns:a16="http://schemas.microsoft.com/office/drawing/2014/main" id="{6C829C42-9341-4100-B559-81CCD72A859B}"/>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
        <p:nvSpPr>
          <p:cNvPr id="16" name="TextBox 15">
            <a:extLst>
              <a:ext uri="{FF2B5EF4-FFF2-40B4-BE49-F238E27FC236}">
                <a16:creationId xmlns:a16="http://schemas.microsoft.com/office/drawing/2014/main" id="{F6CBEE2E-B7EC-44B7-B254-D5C346B90562}"/>
              </a:ext>
            </a:extLst>
          </p:cNvPr>
          <p:cNvSpPr txBox="1"/>
          <p:nvPr/>
        </p:nvSpPr>
        <p:spPr>
          <a:xfrm>
            <a:off x="1214414" y="785794"/>
            <a:ext cx="3357586" cy="1200329"/>
          </a:xfrm>
          <a:prstGeom prst="rect">
            <a:avLst/>
          </a:prstGeom>
          <a:noFill/>
        </p:spPr>
        <p:txBody>
          <a:bodyPr wrap="square" rtlCol="0">
            <a:spAutoFit/>
          </a:bodyPr>
          <a:lstStyle/>
          <a:p>
            <a:r>
              <a:rPr lang="en-US" sz="2400" dirty="0">
                <a:solidFill>
                  <a:srgbClr val="C00000"/>
                </a:solidFill>
                <a:latin typeface="Times New Roman" pitchFamily="18" charset="0"/>
                <a:cs typeface="Times New Roman" pitchFamily="18" charset="0"/>
              </a:rPr>
              <a:t>IT – option#1</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IB ITS3</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ru-RU" sz="2400" dirty="0">
                <a:latin typeface="Times New Roman" pitchFamily="18" charset="0"/>
                <a:cs typeface="Times New Roman" pitchFamily="18" charset="0"/>
              </a:rPr>
              <a:t> (ОВ </a:t>
            </a:r>
            <a:r>
              <a:rPr lang="en-US" sz="2400" dirty="0">
                <a:latin typeface="Times New Roman" pitchFamily="18" charset="0"/>
                <a:cs typeface="Times New Roman" pitchFamily="18" charset="0"/>
              </a:rPr>
              <a:t>ITS2)</a:t>
            </a:r>
            <a:endParaRPr lang="ru-RU" sz="2400" dirty="0">
              <a:latin typeface="Times New Roman" pitchFamily="18" charset="0"/>
              <a:cs typeface="Times New Roman" pitchFamily="18"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22</a:t>
            </a:fld>
            <a:endParaRPr lang="ru-RU"/>
          </a:p>
        </p:txBody>
      </p:sp>
      <p:sp>
        <p:nvSpPr>
          <p:cNvPr id="11" name="Rectangle 2"/>
          <p:cNvSpPr>
            <a:spLocks noGrp="1" noChangeArrowheads="1"/>
          </p:cNvSpPr>
          <p:nvPr>
            <p:ph type="title"/>
          </p:nvPr>
        </p:nvSpPr>
        <p:spPr>
          <a:xfrm>
            <a:off x="1142976" y="214290"/>
            <a:ext cx="7429552" cy="357168"/>
          </a:xfrm>
        </p:spPr>
        <p:txBody>
          <a:bodyPr/>
          <a:lstStyle/>
          <a:p>
            <a:pPr eaLnBrk="1" hangingPunct="1"/>
            <a:r>
              <a:rPr lang="en-US" sz="2400" b="1" dirty="0">
                <a:solidFill>
                  <a:schemeClr val="accent2"/>
                </a:solidFill>
                <a:latin typeface="Times New Roman" pitchFamily="18" charset="0"/>
                <a:cs typeface="Times New Roman" pitchFamily="18" charset="0"/>
              </a:rPr>
              <a:t> D</a:t>
            </a:r>
            <a:r>
              <a:rPr lang="en-US" sz="2400" b="1" baseline="30000" dirty="0">
                <a:solidFill>
                  <a:schemeClr val="accent2"/>
                </a:solidFill>
                <a:latin typeface="Times New Roman" pitchFamily="18" charset="0"/>
                <a:cs typeface="Times New Roman" pitchFamily="18" charset="0"/>
              </a:rPr>
              <a:t>0</a:t>
            </a:r>
            <a:r>
              <a:rPr lang="en-US" sz="2400" b="1" dirty="0">
                <a:solidFill>
                  <a:schemeClr val="accent2"/>
                </a:solidFill>
                <a:latin typeface="Times New Roman" pitchFamily="18" charset="0"/>
                <a:cs typeface="Times New Roman" pitchFamily="18" charset="0"/>
              </a:rPr>
              <a:t> reconstruction – invariant mass spectrum  </a:t>
            </a:r>
            <a:endParaRPr lang="ru-RU" sz="2400" dirty="0">
              <a:solidFill>
                <a:srgbClr val="0070C0"/>
              </a:solidFill>
            </a:endParaRPr>
          </a:p>
        </p:txBody>
      </p:sp>
      <p:sp>
        <p:nvSpPr>
          <p:cNvPr id="18" name="Text Box 51"/>
          <p:cNvSpPr txBox="1">
            <a:spLocks noChangeArrowheads="1"/>
          </p:cNvSpPr>
          <p:nvPr/>
        </p:nvSpPr>
        <p:spPr bwMode="auto">
          <a:xfrm>
            <a:off x="5286380" y="3357562"/>
            <a:ext cx="2214577" cy="400110"/>
          </a:xfrm>
          <a:prstGeom prst="rect">
            <a:avLst/>
          </a:prstGeom>
          <a:solidFill>
            <a:srgbClr val="B9FDFA"/>
          </a:solidFill>
          <a:ln w="190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D</a:t>
            </a:r>
            <a:r>
              <a:rPr lang="en-US" altLang="ru-RU" sz="2000" baseline="30000" dirty="0">
                <a:latin typeface="Times New Roman" pitchFamily="18" charset="0"/>
                <a:cs typeface="Times New Roman" pitchFamily="18" charset="0"/>
              </a:rPr>
              <a:t>+</a:t>
            </a:r>
            <a:r>
              <a:rPr lang="ru-RU" altLang="ru-RU" sz="2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K</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endParaRPr lang="en-US" altLang="ru-RU" sz="2000" baseline="30000" dirty="0">
              <a:latin typeface="Times New Roman" pitchFamily="18" charset="0"/>
              <a:cs typeface="Times New Roman" pitchFamily="18" charset="0"/>
            </a:endParaRPr>
          </a:p>
        </p:txBody>
      </p:sp>
      <p:sp>
        <p:nvSpPr>
          <p:cNvPr id="5" name="Прямоугольник 4"/>
          <p:cNvSpPr/>
          <p:nvPr/>
        </p:nvSpPr>
        <p:spPr>
          <a:xfrm>
            <a:off x="2286000" y="2967335"/>
            <a:ext cx="4572000" cy="646331"/>
          </a:xfrm>
          <a:prstGeom prst="rect">
            <a:avLst/>
          </a:prstGeom>
        </p:spPr>
        <p:txBody>
          <a:bodyPr>
            <a:spAutoFit/>
          </a:bodyPr>
          <a:lstStyle/>
          <a:p>
            <a:br>
              <a:rPr lang="en-US" dirty="0">
                <a:solidFill>
                  <a:srgbClr val="0070C0"/>
                </a:solidFill>
              </a:rPr>
            </a:br>
            <a:endParaRPr lang="ru-RU" dirty="0"/>
          </a:p>
        </p:txBody>
      </p:sp>
      <p:pic>
        <p:nvPicPr>
          <p:cNvPr id="7" name="Рисунок 6" descr="mass_spec2_exp_10M.png"/>
          <p:cNvPicPr>
            <a:picLocks noChangeAspect="1"/>
          </p:cNvPicPr>
          <p:nvPr/>
        </p:nvPicPr>
        <p:blipFill>
          <a:blip r:embed="rId3"/>
          <a:stretch>
            <a:fillRect/>
          </a:stretch>
        </p:blipFill>
        <p:spPr>
          <a:xfrm>
            <a:off x="142844" y="2500306"/>
            <a:ext cx="4460082" cy="3571900"/>
          </a:xfrm>
          <a:prstGeom prst="rect">
            <a:avLst/>
          </a:prstGeom>
        </p:spPr>
      </p:pic>
      <p:sp>
        <p:nvSpPr>
          <p:cNvPr id="8" name="TextBox 7"/>
          <p:cNvSpPr txBox="1"/>
          <p:nvPr/>
        </p:nvSpPr>
        <p:spPr>
          <a:xfrm>
            <a:off x="747688" y="857231"/>
            <a:ext cx="3386161" cy="1200329"/>
          </a:xfrm>
          <a:prstGeom prst="rect">
            <a:avLst/>
          </a:prstGeom>
          <a:noFill/>
        </p:spPr>
        <p:txBody>
          <a:bodyPr wrap="square" rtlCol="0">
            <a:spAutoFit/>
          </a:bodyPr>
          <a:lstStyle/>
          <a:p>
            <a:r>
              <a:rPr lang="en-US" sz="2400" dirty="0">
                <a:latin typeface="Times New Roman" pitchFamily="18" charset="0"/>
                <a:cs typeface="Times New Roman" pitchFamily="18" charset="0"/>
              </a:rPr>
              <a:t>ITS – option#1:</a:t>
            </a: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IB ITS3</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endParaRPr lang="ru-RU" sz="2400" dirty="0">
              <a:latin typeface="Times New Roman" pitchFamily="18" charset="0"/>
              <a:cs typeface="Times New Roman" pitchFamily="18" charset="0"/>
            </a:endParaRPr>
          </a:p>
        </p:txBody>
      </p:sp>
      <p:sp>
        <p:nvSpPr>
          <p:cNvPr id="10" name="TextBox 9"/>
          <p:cNvSpPr txBox="1"/>
          <p:nvPr/>
        </p:nvSpPr>
        <p:spPr>
          <a:xfrm>
            <a:off x="5429255" y="857232"/>
            <a:ext cx="3552819" cy="1200329"/>
          </a:xfrm>
          <a:prstGeom prst="rect">
            <a:avLst/>
          </a:prstGeom>
          <a:noFill/>
        </p:spPr>
        <p:txBody>
          <a:bodyPr wrap="square" rtlCol="0">
            <a:spAutoFit/>
          </a:bodyPr>
          <a:lstStyle/>
          <a:p>
            <a:r>
              <a:rPr lang="en-US" sz="2400" dirty="0">
                <a:latin typeface="Times New Roman" pitchFamily="18" charset="0"/>
                <a:cs typeface="Times New Roman" pitchFamily="18" charset="0"/>
              </a:rPr>
              <a:t>ITS – option#2:</a:t>
            </a:r>
          </a:p>
          <a:p>
            <a:r>
              <a:rPr lang="en-US" sz="2400" dirty="0">
                <a:latin typeface="Times New Roman" pitchFamily="18" charset="0"/>
                <a:cs typeface="Times New Roman" pitchFamily="18" charset="0"/>
              </a:rPr>
              <a:t> t1=t2=t3=200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(IB ITS2) </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 </a:t>
            </a:r>
            <a:endParaRPr lang="ru-RU" sz="2400" dirty="0">
              <a:latin typeface="Times New Roman" pitchFamily="18" charset="0"/>
              <a:cs typeface="Times New Roman" pitchFamily="18" charset="0"/>
            </a:endParaRPr>
          </a:p>
        </p:txBody>
      </p:sp>
      <p:pic>
        <p:nvPicPr>
          <p:cNvPr id="6" name="Рисунок 5" descr="mass_spec2_exp_10M.png"/>
          <p:cNvPicPr>
            <a:picLocks noChangeAspect="1"/>
          </p:cNvPicPr>
          <p:nvPr/>
        </p:nvPicPr>
        <p:blipFill>
          <a:blip r:embed="rId4"/>
          <a:stretch>
            <a:fillRect/>
          </a:stretch>
        </p:blipFill>
        <p:spPr>
          <a:xfrm>
            <a:off x="4481751" y="2428868"/>
            <a:ext cx="4662249" cy="3733807"/>
          </a:xfrm>
          <a:prstGeom prst="rect">
            <a:avLst/>
          </a:prstGeom>
        </p:spPr>
      </p:pic>
      <p:sp>
        <p:nvSpPr>
          <p:cNvPr id="12" name="Rectangle 2">
            <a:extLst>
              <a:ext uri="{FF2B5EF4-FFF2-40B4-BE49-F238E27FC236}">
                <a16:creationId xmlns:a16="http://schemas.microsoft.com/office/drawing/2014/main" id="{6D62D079-2939-4341-83DB-C32240EA895E}"/>
              </a:ext>
            </a:extLst>
          </p:cNvPr>
          <p:cNvSpPr txBox="1">
            <a:spLocks noChangeArrowheads="1"/>
          </p:cNvSpPr>
          <p:nvPr/>
        </p:nvSpPr>
        <p:spPr bwMode="auto">
          <a:xfrm>
            <a:off x="1179148" y="6320945"/>
            <a:ext cx="7429552" cy="3571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000" i="1" kern="0" dirty="0">
                <a:solidFill>
                  <a:srgbClr val="FF0000"/>
                </a:solidFill>
                <a:latin typeface="Times New Roman" pitchFamily="18" charset="0"/>
                <a:cs typeface="Times New Roman" pitchFamily="18" charset="0"/>
              </a:rPr>
              <a:t> Preliminary results of TMVA-BDTD simulations of 10M    9 GeV central Au-Au central collisions  (V. </a:t>
            </a:r>
            <a:r>
              <a:rPr lang="en-US" sz="2000" i="1" kern="0" dirty="0" err="1">
                <a:solidFill>
                  <a:srgbClr val="FF0000"/>
                </a:solidFill>
                <a:latin typeface="Times New Roman" pitchFamily="18" charset="0"/>
                <a:cs typeface="Times New Roman" pitchFamily="18" charset="0"/>
              </a:rPr>
              <a:t>Kondratiev</a:t>
            </a:r>
            <a:r>
              <a:rPr lang="en-US" sz="2000" i="1" kern="0" dirty="0">
                <a:solidFill>
                  <a:srgbClr val="FF0000"/>
                </a:solidFill>
                <a:latin typeface="Times New Roman" pitchFamily="18" charset="0"/>
                <a:cs typeface="Times New Roman" pitchFamily="18" charset="0"/>
              </a:rPr>
              <a:t>)</a:t>
            </a:r>
            <a:endParaRPr lang="ru-RU" sz="2000" i="1" kern="0"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23</a:t>
            </a:fld>
            <a:endParaRPr lang="ru-RU"/>
          </a:p>
        </p:txBody>
      </p:sp>
      <p:sp>
        <p:nvSpPr>
          <p:cNvPr id="11" name="Rectangle 2"/>
          <p:cNvSpPr>
            <a:spLocks noGrp="1" noChangeArrowheads="1"/>
          </p:cNvSpPr>
          <p:nvPr>
            <p:ph type="title"/>
          </p:nvPr>
        </p:nvSpPr>
        <p:spPr>
          <a:xfrm>
            <a:off x="1142976" y="214290"/>
            <a:ext cx="6858048" cy="357168"/>
          </a:xfrm>
        </p:spPr>
        <p:txBody>
          <a:bodyPr/>
          <a:lstStyle/>
          <a:p>
            <a:pPr eaLnBrk="1" hangingPunct="1"/>
            <a:r>
              <a:rPr lang="en-US" sz="3200" b="1" dirty="0">
                <a:solidFill>
                  <a:schemeClr val="accent2"/>
                </a:solidFill>
                <a:latin typeface="Times New Roman" pitchFamily="18" charset="0"/>
                <a:cs typeface="Times New Roman" pitchFamily="18" charset="0"/>
              </a:rPr>
              <a:t>D</a:t>
            </a:r>
            <a:r>
              <a:rPr lang="en-US" sz="3200" b="1" baseline="30000" dirty="0">
                <a:solidFill>
                  <a:schemeClr val="accent2"/>
                </a:solidFill>
                <a:latin typeface="Times New Roman" pitchFamily="18" charset="0"/>
                <a:cs typeface="Times New Roman" pitchFamily="18" charset="0"/>
              </a:rPr>
              <a:t>+</a:t>
            </a:r>
            <a:r>
              <a:rPr lang="en-US" sz="3200" b="1" dirty="0">
                <a:solidFill>
                  <a:schemeClr val="accent2"/>
                </a:solidFill>
                <a:latin typeface="Times New Roman" pitchFamily="18" charset="0"/>
                <a:cs typeface="Times New Roman" pitchFamily="18" charset="0"/>
              </a:rPr>
              <a:t> reconstruction – TMVA selection</a:t>
            </a:r>
            <a:endParaRPr lang="ru-RU" sz="3200" dirty="0">
              <a:solidFill>
                <a:srgbClr val="0070C0"/>
              </a:solidFill>
            </a:endParaRPr>
          </a:p>
        </p:txBody>
      </p:sp>
      <p:sp>
        <p:nvSpPr>
          <p:cNvPr id="8" name="TextBox 7"/>
          <p:cNvSpPr txBox="1"/>
          <p:nvPr/>
        </p:nvSpPr>
        <p:spPr>
          <a:xfrm>
            <a:off x="561922" y="857232"/>
            <a:ext cx="3305227" cy="1569660"/>
          </a:xfrm>
          <a:prstGeom prst="rect">
            <a:avLst/>
          </a:prstGeom>
          <a:noFill/>
        </p:spPr>
        <p:txBody>
          <a:bodyPr wrap="square" rtlCol="0">
            <a:spAutoFit/>
          </a:bodyPr>
          <a:lstStyle/>
          <a:p>
            <a:r>
              <a:rPr lang="en-US" sz="2400" dirty="0">
                <a:solidFill>
                  <a:srgbClr val="C00000"/>
                </a:solidFill>
                <a:latin typeface="Times New Roman" pitchFamily="18" charset="0"/>
                <a:cs typeface="Times New Roman" pitchFamily="18" charset="0"/>
              </a:rPr>
              <a:t>ITS – option#1</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a:t>
            </a:r>
            <a:r>
              <a:rPr lang="en-US" sz="2400" dirty="0">
                <a:solidFill>
                  <a:srgbClr val="FF0000"/>
                </a:solidFill>
                <a:latin typeface="Times New Roman" pitchFamily="18" charset="0"/>
                <a:cs typeface="Times New Roman" pitchFamily="18" charset="0"/>
              </a:rPr>
              <a:t>IB ITS3</a:t>
            </a:r>
            <a:r>
              <a:rPr lang="en-US" sz="2400" dirty="0">
                <a:latin typeface="Times New Roman" pitchFamily="18" charset="0"/>
                <a:cs typeface="Times New Roman" pitchFamily="18" charset="0"/>
              </a:rPr>
              <a:t>)</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p>
          <a:p>
            <a:endParaRPr lang="ru-RU" sz="2400" dirty="0">
              <a:latin typeface="Times New Roman" pitchFamily="18" charset="0"/>
              <a:cs typeface="Times New Roman" pitchFamily="18" charset="0"/>
            </a:endParaRPr>
          </a:p>
        </p:txBody>
      </p:sp>
      <p:sp>
        <p:nvSpPr>
          <p:cNvPr id="15" name="TextBox 14"/>
          <p:cNvSpPr txBox="1"/>
          <p:nvPr/>
        </p:nvSpPr>
        <p:spPr>
          <a:xfrm>
            <a:off x="5429256" y="857232"/>
            <a:ext cx="3571900" cy="1569660"/>
          </a:xfrm>
          <a:prstGeom prst="rect">
            <a:avLst/>
          </a:prstGeom>
          <a:noFill/>
        </p:spPr>
        <p:txBody>
          <a:bodyPr wrap="square" rtlCol="0">
            <a:spAutoFit/>
          </a:bodyPr>
          <a:lstStyle/>
          <a:p>
            <a:r>
              <a:rPr lang="en-US" sz="2400" dirty="0">
                <a:solidFill>
                  <a:srgbClr val="C00000"/>
                </a:solidFill>
                <a:latin typeface="Times New Roman" pitchFamily="18" charset="0"/>
                <a:cs typeface="Times New Roman" pitchFamily="18" charset="0"/>
              </a:rPr>
              <a:t>IT – option#2:</a:t>
            </a:r>
          </a:p>
          <a:p>
            <a:r>
              <a:rPr lang="en-US" sz="2400" dirty="0">
                <a:latin typeface="Times New Roman" pitchFamily="18" charset="0"/>
                <a:cs typeface="Times New Roman" pitchFamily="18" charset="0"/>
              </a:rPr>
              <a:t> t1=t2=t3=200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(IB ITS2)</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p>
          <a:p>
            <a:endParaRPr lang="ru-RU" sz="2400" dirty="0">
              <a:latin typeface="Times New Roman" pitchFamily="18" charset="0"/>
              <a:cs typeface="Times New Roman" pitchFamily="18" charset="0"/>
            </a:endParaRPr>
          </a:p>
        </p:txBody>
      </p:sp>
      <p:sp>
        <p:nvSpPr>
          <p:cNvPr id="19" name="Прямоугольник 5"/>
          <p:cNvSpPr>
            <a:spLocks noChangeArrowheads="1"/>
          </p:cNvSpPr>
          <p:nvPr/>
        </p:nvSpPr>
        <p:spPr bwMode="auto">
          <a:xfrm>
            <a:off x="571472" y="5429264"/>
            <a:ext cx="4429156" cy="400110"/>
          </a:xfrm>
          <a:prstGeom prst="rect">
            <a:avLst/>
          </a:prstGeom>
          <a:noFill/>
          <a:ln w="63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 DCA(</a:t>
            </a:r>
            <a:r>
              <a:rPr lang="el-GR" altLang="ru-RU" sz="2000" dirty="0">
                <a:latin typeface="Times New Roman" pitchFamily="18" charset="0"/>
                <a:cs typeface="Times New Roman" pitchFamily="18" charset="0"/>
              </a:rPr>
              <a:t>π</a:t>
            </a:r>
            <a:r>
              <a:rPr lang="en-US" altLang="ru-RU" sz="2000" dirty="0">
                <a:latin typeface="Times New Roman" pitchFamily="18" charset="0"/>
                <a:cs typeface="Times New Roman" pitchFamily="18" charset="0"/>
              </a:rPr>
              <a:t>, K,D</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path(D</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),angle(D</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cuts</a:t>
            </a:r>
            <a:r>
              <a:rPr lang="ru-RU" altLang="ru-RU" sz="2000" dirty="0">
                <a:latin typeface="Times New Roman" pitchFamily="18" charset="0"/>
                <a:cs typeface="Times New Roman" pitchFamily="18" charset="0"/>
              </a:rPr>
              <a:t> </a:t>
            </a:r>
            <a:r>
              <a:rPr lang="en-US" altLang="ru-RU" sz="2000" cap="all"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 </a:t>
            </a:r>
            <a:endParaRPr lang="ru-RU" altLang="ru-RU" sz="2000" dirty="0">
              <a:latin typeface="Times New Roman" pitchFamily="18" charset="0"/>
              <a:cs typeface="Times New Roman" pitchFamily="18" charset="0"/>
            </a:endParaRPr>
          </a:p>
        </p:txBody>
      </p:sp>
      <p:sp>
        <p:nvSpPr>
          <p:cNvPr id="20" name="Прямоугольник 5"/>
          <p:cNvSpPr>
            <a:spLocks noChangeArrowheads="1"/>
          </p:cNvSpPr>
          <p:nvPr/>
        </p:nvSpPr>
        <p:spPr bwMode="auto">
          <a:xfrm>
            <a:off x="6357950" y="5429264"/>
            <a:ext cx="1500198" cy="400110"/>
          </a:xfrm>
          <a:prstGeom prst="rect">
            <a:avLst/>
          </a:prstGeom>
          <a:noFill/>
          <a:ln w="63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 </a:t>
            </a:r>
            <a:r>
              <a:rPr lang="ru-RU" altLang="ru-RU" sz="2000" dirty="0">
                <a:latin typeface="Times New Roman" pitchFamily="18" charset="0"/>
                <a:cs typeface="Times New Roman" pitchFamily="18" charset="0"/>
              </a:rPr>
              <a:t> </a:t>
            </a:r>
            <a:r>
              <a:rPr lang="en-US" altLang="ru-RU" sz="2000" dirty="0">
                <a:latin typeface="Times New Roman" pitchFamily="18" charset="0"/>
                <a:cs typeface="Times New Roman" pitchFamily="18" charset="0"/>
              </a:rPr>
              <a:t>BDTD cut  </a:t>
            </a:r>
            <a:endParaRPr lang="ru-RU" altLang="ru-RU" sz="2000" dirty="0">
              <a:latin typeface="Times New Roman" pitchFamily="18" charset="0"/>
              <a:cs typeface="Times New Roman" pitchFamily="18" charset="0"/>
            </a:endParaRPr>
          </a:p>
        </p:txBody>
      </p:sp>
      <p:sp>
        <p:nvSpPr>
          <p:cNvPr id="21" name="Стрелка вправо 20"/>
          <p:cNvSpPr/>
          <p:nvPr/>
        </p:nvSpPr>
        <p:spPr>
          <a:xfrm>
            <a:off x="5214942" y="535782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3" name="Рисунок 22" descr="mva_BDTD.png"/>
          <p:cNvPicPr>
            <a:picLocks noChangeAspect="1"/>
          </p:cNvPicPr>
          <p:nvPr/>
        </p:nvPicPr>
        <p:blipFill>
          <a:blip r:embed="rId3"/>
          <a:stretch>
            <a:fillRect/>
          </a:stretch>
        </p:blipFill>
        <p:spPr>
          <a:xfrm>
            <a:off x="381936" y="2143116"/>
            <a:ext cx="4190064" cy="3111017"/>
          </a:xfrm>
          <a:prstGeom prst="rect">
            <a:avLst/>
          </a:prstGeom>
        </p:spPr>
      </p:pic>
      <p:pic>
        <p:nvPicPr>
          <p:cNvPr id="24" name="Рисунок 23" descr="mva_BDTD.png"/>
          <p:cNvPicPr>
            <a:picLocks noChangeAspect="1"/>
          </p:cNvPicPr>
          <p:nvPr/>
        </p:nvPicPr>
        <p:blipFill>
          <a:blip r:embed="rId4"/>
          <a:stretch>
            <a:fillRect/>
          </a:stretch>
        </p:blipFill>
        <p:spPr>
          <a:xfrm>
            <a:off x="4830118" y="2143116"/>
            <a:ext cx="4171038" cy="3096891"/>
          </a:xfrm>
          <a:prstGeom prst="rect">
            <a:avLst/>
          </a:prstGeom>
        </p:spPr>
      </p:pic>
      <p:sp>
        <p:nvSpPr>
          <p:cNvPr id="12" name="Footer Placeholder 4">
            <a:extLst>
              <a:ext uri="{FF2B5EF4-FFF2-40B4-BE49-F238E27FC236}">
                <a16:creationId xmlns:a16="http://schemas.microsoft.com/office/drawing/2014/main" id="{DE4BC172-9DBF-44A9-BC5E-4B9AC11CED5D}"/>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24</a:t>
            </a:fld>
            <a:endParaRPr lang="ru-RU"/>
          </a:p>
        </p:txBody>
      </p:sp>
      <p:sp>
        <p:nvSpPr>
          <p:cNvPr id="11" name="Rectangle 2"/>
          <p:cNvSpPr>
            <a:spLocks noGrp="1" noChangeArrowheads="1"/>
          </p:cNvSpPr>
          <p:nvPr>
            <p:ph type="title"/>
          </p:nvPr>
        </p:nvSpPr>
        <p:spPr>
          <a:xfrm>
            <a:off x="1142976" y="214290"/>
            <a:ext cx="7429552" cy="357168"/>
          </a:xfrm>
        </p:spPr>
        <p:txBody>
          <a:bodyPr/>
          <a:lstStyle/>
          <a:p>
            <a:pPr eaLnBrk="1" hangingPunct="1"/>
            <a:r>
              <a:rPr lang="en-US" sz="2400" b="1" dirty="0">
                <a:solidFill>
                  <a:schemeClr val="accent2"/>
                </a:solidFill>
                <a:latin typeface="Times New Roman" pitchFamily="18" charset="0"/>
                <a:cs typeface="Times New Roman" pitchFamily="18" charset="0"/>
              </a:rPr>
              <a:t> D</a:t>
            </a:r>
            <a:r>
              <a:rPr lang="en-US" sz="2400" b="1" baseline="30000" dirty="0">
                <a:solidFill>
                  <a:schemeClr val="accent2"/>
                </a:solidFill>
                <a:latin typeface="Times New Roman" pitchFamily="18" charset="0"/>
                <a:cs typeface="Times New Roman" pitchFamily="18" charset="0"/>
              </a:rPr>
              <a:t>+</a:t>
            </a:r>
            <a:r>
              <a:rPr lang="en-US" sz="2400" b="1" dirty="0">
                <a:solidFill>
                  <a:schemeClr val="accent2"/>
                </a:solidFill>
                <a:latin typeface="Times New Roman" pitchFamily="18" charset="0"/>
                <a:cs typeface="Times New Roman" pitchFamily="18" charset="0"/>
              </a:rPr>
              <a:t> reconstruction – invariant mass spectrum   </a:t>
            </a:r>
            <a:endParaRPr lang="ru-RU" sz="2400" dirty="0">
              <a:solidFill>
                <a:srgbClr val="0070C0"/>
              </a:solidFill>
            </a:endParaRPr>
          </a:p>
        </p:txBody>
      </p:sp>
      <p:sp>
        <p:nvSpPr>
          <p:cNvPr id="18" name="Text Box 51"/>
          <p:cNvSpPr txBox="1">
            <a:spLocks noChangeArrowheads="1"/>
          </p:cNvSpPr>
          <p:nvPr/>
        </p:nvSpPr>
        <p:spPr bwMode="auto">
          <a:xfrm>
            <a:off x="3500430" y="5643578"/>
            <a:ext cx="2214577" cy="400110"/>
          </a:xfrm>
          <a:prstGeom prst="rect">
            <a:avLst/>
          </a:prstGeom>
          <a:solidFill>
            <a:srgbClr val="B9FDFA"/>
          </a:solidFill>
          <a:ln w="19050">
            <a:solidFill>
              <a:schemeClr val="tx1"/>
            </a:solidFill>
            <a:miter lim="800000"/>
            <a:headEnd/>
            <a:tailEnd/>
          </a:ln>
        </p:spPr>
        <p:txBody>
          <a:bodyPr wrap="square">
            <a:spAutoFit/>
          </a:bodyPr>
          <a:lstStyle/>
          <a:p>
            <a:pPr eaLnBrk="1" hangingPunct="1"/>
            <a:r>
              <a:rPr lang="en-US" altLang="ru-RU" sz="2000" dirty="0">
                <a:latin typeface="Times New Roman" pitchFamily="18" charset="0"/>
                <a:cs typeface="Times New Roman" pitchFamily="18" charset="0"/>
              </a:rPr>
              <a:t>D</a:t>
            </a:r>
            <a:r>
              <a:rPr lang="en-US" altLang="ru-RU" sz="2000" baseline="30000" dirty="0">
                <a:latin typeface="Times New Roman" pitchFamily="18" charset="0"/>
                <a:cs typeface="Times New Roman" pitchFamily="18" charset="0"/>
              </a:rPr>
              <a:t>+</a:t>
            </a:r>
            <a:r>
              <a:rPr lang="ru-RU" altLang="ru-RU" sz="2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K</a:t>
            </a:r>
            <a:r>
              <a:rPr lang="en-US"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r>
              <a:rPr lang="en-US" altLang="ru-RU" sz="2000" dirty="0">
                <a:latin typeface="Times New Roman" pitchFamily="18" charset="0"/>
                <a:cs typeface="Times New Roman" pitchFamily="18" charset="0"/>
              </a:rPr>
              <a:t> + </a:t>
            </a:r>
            <a:r>
              <a:rPr lang="ru-RU" altLang="ru-RU" sz="2000" dirty="0" err="1">
                <a:latin typeface="Times New Roman" pitchFamily="18" charset="0"/>
                <a:cs typeface="Times New Roman" pitchFamily="18" charset="0"/>
              </a:rPr>
              <a:t>π</a:t>
            </a:r>
            <a:r>
              <a:rPr lang="en-US" altLang="ru-RU" sz="2000" baseline="30000" dirty="0">
                <a:latin typeface="Times New Roman" pitchFamily="18" charset="0"/>
                <a:cs typeface="Times New Roman" pitchFamily="18" charset="0"/>
              </a:rPr>
              <a:t> </a:t>
            </a:r>
            <a:r>
              <a:rPr lang="ru-RU" altLang="ru-RU" sz="2000" baseline="30000" dirty="0">
                <a:latin typeface="Times New Roman" pitchFamily="18" charset="0"/>
                <a:cs typeface="Times New Roman" pitchFamily="18" charset="0"/>
              </a:rPr>
              <a:t>+</a:t>
            </a:r>
            <a:endParaRPr lang="en-US" altLang="ru-RU" sz="2000" baseline="30000" dirty="0">
              <a:latin typeface="Times New Roman" pitchFamily="18" charset="0"/>
              <a:cs typeface="Times New Roman" pitchFamily="18" charset="0"/>
            </a:endParaRPr>
          </a:p>
        </p:txBody>
      </p:sp>
      <p:sp>
        <p:nvSpPr>
          <p:cNvPr id="5" name="Прямоугольник 4"/>
          <p:cNvSpPr/>
          <p:nvPr/>
        </p:nvSpPr>
        <p:spPr>
          <a:xfrm>
            <a:off x="2286000" y="2967335"/>
            <a:ext cx="4572000" cy="646331"/>
          </a:xfrm>
          <a:prstGeom prst="rect">
            <a:avLst/>
          </a:prstGeom>
        </p:spPr>
        <p:txBody>
          <a:bodyPr>
            <a:spAutoFit/>
          </a:bodyPr>
          <a:lstStyle/>
          <a:p>
            <a:br>
              <a:rPr lang="en-US" dirty="0">
                <a:solidFill>
                  <a:srgbClr val="0070C0"/>
                </a:solidFill>
              </a:rPr>
            </a:br>
            <a:endParaRPr lang="ru-RU" dirty="0"/>
          </a:p>
        </p:txBody>
      </p:sp>
      <p:sp>
        <p:nvSpPr>
          <p:cNvPr id="8" name="TextBox 7"/>
          <p:cNvSpPr txBox="1"/>
          <p:nvPr/>
        </p:nvSpPr>
        <p:spPr>
          <a:xfrm>
            <a:off x="679215" y="579997"/>
            <a:ext cx="3407010" cy="1200329"/>
          </a:xfrm>
          <a:prstGeom prst="rect">
            <a:avLst/>
          </a:prstGeom>
          <a:noFill/>
        </p:spPr>
        <p:txBody>
          <a:bodyPr wrap="square" rtlCol="0">
            <a:spAutoFit/>
          </a:bodyPr>
          <a:lstStyle/>
          <a:p>
            <a:r>
              <a:rPr lang="en-US" sz="2400" dirty="0">
                <a:latin typeface="Times New Roman" pitchFamily="18" charset="0"/>
                <a:cs typeface="Times New Roman" pitchFamily="18" charset="0"/>
              </a:rPr>
              <a:t>ITS – option#1:</a:t>
            </a:r>
          </a:p>
          <a:p>
            <a:r>
              <a:rPr lang="en-US" sz="2400" dirty="0">
                <a:latin typeface="Times New Roman" pitchFamily="18" charset="0"/>
                <a:cs typeface="Times New Roman" pitchFamily="18" charset="0"/>
              </a:rPr>
              <a:t> t1=t2=t3=50</a:t>
            </a:r>
            <a:r>
              <a:rPr lang="el-GR" sz="2400" dirty="0">
                <a:latin typeface="Times New Roman" pitchFamily="18" charset="0"/>
                <a:cs typeface="Times New Roman" pitchFamily="18" charset="0"/>
              </a:rPr>
              <a:t>μ </a:t>
            </a:r>
            <a:r>
              <a:rPr lang="en-US" sz="2400" dirty="0">
                <a:latin typeface="Times New Roman" pitchFamily="18" charset="0"/>
                <a:cs typeface="Times New Roman" pitchFamily="18" charset="0"/>
              </a:rPr>
              <a:t>(</a:t>
            </a:r>
            <a:r>
              <a:rPr lang="en-US" sz="2400" dirty="0">
                <a:solidFill>
                  <a:srgbClr val="FF0000"/>
                </a:solidFill>
                <a:latin typeface="Times New Roman" pitchFamily="18" charset="0"/>
                <a:cs typeface="Times New Roman" pitchFamily="18" charset="0"/>
              </a:rPr>
              <a:t>IB ITS3)</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endParaRPr lang="ru-RU" sz="2400" dirty="0">
              <a:latin typeface="Times New Roman" pitchFamily="18" charset="0"/>
              <a:cs typeface="Times New Roman" pitchFamily="18" charset="0"/>
            </a:endParaRPr>
          </a:p>
        </p:txBody>
      </p:sp>
      <p:sp>
        <p:nvSpPr>
          <p:cNvPr id="10" name="TextBox 9"/>
          <p:cNvSpPr txBox="1"/>
          <p:nvPr/>
        </p:nvSpPr>
        <p:spPr>
          <a:xfrm>
            <a:off x="4685138" y="734786"/>
            <a:ext cx="5184574" cy="1200329"/>
          </a:xfrm>
          <a:prstGeom prst="rect">
            <a:avLst/>
          </a:prstGeom>
          <a:noFill/>
        </p:spPr>
        <p:txBody>
          <a:bodyPr wrap="square" rtlCol="0">
            <a:spAutoFit/>
          </a:bodyPr>
          <a:lstStyle/>
          <a:p>
            <a:r>
              <a:rPr lang="en-US" sz="2400" dirty="0">
                <a:latin typeface="Times New Roman" pitchFamily="18" charset="0"/>
                <a:cs typeface="Times New Roman" pitchFamily="18" charset="0"/>
              </a:rPr>
              <a:t>ITS – option#2:</a:t>
            </a:r>
          </a:p>
          <a:p>
            <a:r>
              <a:rPr lang="en-US" sz="2400" dirty="0">
                <a:latin typeface="Times New Roman" pitchFamily="18" charset="0"/>
                <a:cs typeface="Times New Roman" pitchFamily="18" charset="0"/>
              </a:rPr>
              <a:t> t1=t2=t3=200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(IB ITS2)</a:t>
            </a:r>
          </a:p>
          <a:p>
            <a:r>
              <a:rPr lang="en-US" sz="2400" dirty="0">
                <a:latin typeface="Times New Roman" pitchFamily="18" charset="0"/>
                <a:cs typeface="Times New Roman" pitchFamily="18" charset="0"/>
              </a:rPr>
              <a:t> t4=t5=700</a:t>
            </a:r>
            <a:r>
              <a:rPr lang="el-GR" sz="2400" dirty="0">
                <a:latin typeface="Times New Roman" pitchFamily="18" charset="0"/>
                <a:cs typeface="Times New Roman" pitchFamily="18" charset="0"/>
              </a:rPr>
              <a:t>μ</a:t>
            </a:r>
            <a:r>
              <a:rPr lang="en-US" sz="2400" dirty="0">
                <a:latin typeface="Times New Roman" pitchFamily="18" charset="0"/>
                <a:cs typeface="Times New Roman" pitchFamily="18" charset="0"/>
              </a:rPr>
              <a:t> (OB ITS2)</a:t>
            </a:r>
            <a:endParaRPr lang="ru-RU" sz="2400" dirty="0">
              <a:latin typeface="Times New Roman" pitchFamily="18" charset="0"/>
              <a:cs typeface="Times New Roman" pitchFamily="18" charset="0"/>
            </a:endParaRPr>
          </a:p>
        </p:txBody>
      </p:sp>
      <p:pic>
        <p:nvPicPr>
          <p:cNvPr id="12" name="Рисунок 11" descr="mass_spec2_new_10M.png"/>
          <p:cNvPicPr>
            <a:picLocks noChangeAspect="1"/>
          </p:cNvPicPr>
          <p:nvPr/>
        </p:nvPicPr>
        <p:blipFill>
          <a:blip r:embed="rId2"/>
          <a:stretch>
            <a:fillRect/>
          </a:stretch>
        </p:blipFill>
        <p:spPr>
          <a:xfrm>
            <a:off x="0" y="2285991"/>
            <a:ext cx="4697810" cy="3762286"/>
          </a:xfrm>
          <a:prstGeom prst="rect">
            <a:avLst/>
          </a:prstGeom>
        </p:spPr>
      </p:pic>
      <p:pic>
        <p:nvPicPr>
          <p:cNvPr id="13" name="Рисунок 12" descr="mass_spec2_exp_10M..png"/>
          <p:cNvPicPr>
            <a:picLocks noChangeAspect="1"/>
          </p:cNvPicPr>
          <p:nvPr/>
        </p:nvPicPr>
        <p:blipFill>
          <a:blip r:embed="rId3"/>
          <a:stretch>
            <a:fillRect/>
          </a:stretch>
        </p:blipFill>
        <p:spPr>
          <a:xfrm>
            <a:off x="4333257" y="2285992"/>
            <a:ext cx="4810743" cy="3852729"/>
          </a:xfrm>
          <a:prstGeom prst="rect">
            <a:avLst/>
          </a:prstGeom>
        </p:spPr>
      </p:pic>
      <p:sp>
        <p:nvSpPr>
          <p:cNvPr id="14" name="Rectangle 2">
            <a:extLst>
              <a:ext uri="{FF2B5EF4-FFF2-40B4-BE49-F238E27FC236}">
                <a16:creationId xmlns:a16="http://schemas.microsoft.com/office/drawing/2014/main" id="{BB0C42E1-7FB2-40F2-ABEF-E803DCD741BB}"/>
              </a:ext>
            </a:extLst>
          </p:cNvPr>
          <p:cNvSpPr txBox="1">
            <a:spLocks noChangeArrowheads="1"/>
          </p:cNvSpPr>
          <p:nvPr/>
        </p:nvSpPr>
        <p:spPr bwMode="auto">
          <a:xfrm>
            <a:off x="1179148" y="6320945"/>
            <a:ext cx="7429552" cy="3571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000" i="1" kern="0" dirty="0">
                <a:solidFill>
                  <a:srgbClr val="FF0000"/>
                </a:solidFill>
                <a:latin typeface="Times New Roman" pitchFamily="18" charset="0"/>
                <a:cs typeface="Times New Roman" pitchFamily="18" charset="0"/>
              </a:rPr>
              <a:t> Preliminary </a:t>
            </a:r>
            <a:r>
              <a:rPr lang="en-US" sz="2000" i="1" kern="0" dirty="0">
                <a:solidFill>
                  <a:schemeClr val="tx1"/>
                </a:solidFill>
                <a:latin typeface="Times New Roman" pitchFamily="18" charset="0"/>
                <a:cs typeface="Times New Roman" pitchFamily="18" charset="0"/>
              </a:rPr>
              <a:t>results of TMVA-BDTD simulations of 10M    9 GeV central Au-Au central collisions  (V. </a:t>
            </a:r>
            <a:r>
              <a:rPr lang="en-US" sz="2000" i="1" kern="0" dirty="0" err="1">
                <a:solidFill>
                  <a:schemeClr val="tx1"/>
                </a:solidFill>
                <a:latin typeface="Times New Roman" pitchFamily="18" charset="0"/>
                <a:cs typeface="Times New Roman" pitchFamily="18" charset="0"/>
              </a:rPr>
              <a:t>Kondratiev</a:t>
            </a:r>
            <a:r>
              <a:rPr lang="en-US" sz="2000" i="1" kern="0" dirty="0">
                <a:solidFill>
                  <a:schemeClr val="tx1"/>
                </a:solidFill>
                <a:latin typeface="Times New Roman" pitchFamily="18" charset="0"/>
                <a:cs typeface="Times New Roman" pitchFamily="18" charset="0"/>
              </a:rPr>
              <a:t>)</a:t>
            </a:r>
            <a:endParaRPr lang="ru-RU" sz="2000" i="1" kern="0" dirty="0">
              <a:solidFill>
                <a:schemeClr val="tx1"/>
              </a:solidFill>
            </a:endParaRPr>
          </a:p>
        </p:txBody>
      </p:sp>
      <p:sp>
        <p:nvSpPr>
          <p:cNvPr id="15" name="Date Placeholder 2">
            <a:extLst>
              <a:ext uri="{FF2B5EF4-FFF2-40B4-BE49-F238E27FC236}">
                <a16:creationId xmlns:a16="http://schemas.microsoft.com/office/drawing/2014/main" id="{D1953AA7-3D15-4B5C-AE24-7745B3FD1E3B}"/>
              </a:ext>
            </a:extLst>
          </p:cNvPr>
          <p:cNvSpPr>
            <a:spLocks noGrp="1"/>
          </p:cNvSpPr>
          <p:nvPr>
            <p:ph type="dt" sz="half" idx="10"/>
          </p:nvPr>
        </p:nvSpPr>
        <p:spPr>
          <a:xfrm>
            <a:off x="296745" y="6499529"/>
            <a:ext cx="2133600" cy="476250"/>
          </a:xfrm>
        </p:spPr>
        <p:txBody>
          <a:bodyPr/>
          <a:lstStyle/>
          <a:p>
            <a:pPr>
              <a:defRPr/>
            </a:pPr>
            <a:r>
              <a:rPr lang="en-US" dirty="0"/>
              <a:t>April 12, 2019</a:t>
            </a:r>
            <a:endParaRPr lang="ru-RU"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7364E235-7801-4107-ACD3-1406B8D2313B}" type="slidenum">
              <a:rPr lang="ru-RU" smtClean="0"/>
              <a:pPr>
                <a:defRPr/>
              </a:pPr>
              <a:t>25</a:t>
            </a:fld>
            <a:endParaRPr lang="ru-RU"/>
          </a:p>
        </p:txBody>
      </p:sp>
      <p:graphicFrame>
        <p:nvGraphicFramePr>
          <p:cNvPr id="7" name="Таблица 6"/>
          <p:cNvGraphicFramePr>
            <a:graphicFrameLocks noGrp="1"/>
          </p:cNvGraphicFramePr>
          <p:nvPr/>
        </p:nvGraphicFramePr>
        <p:xfrm>
          <a:off x="500035" y="2143116"/>
          <a:ext cx="8072492" cy="3673960"/>
        </p:xfrm>
        <a:graphic>
          <a:graphicData uri="http://schemas.openxmlformats.org/drawingml/2006/table">
            <a:tbl>
              <a:tblPr/>
              <a:tblGrid>
                <a:gridCol w="2428891">
                  <a:extLst>
                    <a:ext uri="{9D8B030D-6E8A-4147-A177-3AD203B41FA5}">
                      <a16:colId xmlns:a16="http://schemas.microsoft.com/office/drawing/2014/main" val="20000"/>
                    </a:ext>
                  </a:extLst>
                </a:gridCol>
                <a:gridCol w="1500198">
                  <a:extLst>
                    <a:ext uri="{9D8B030D-6E8A-4147-A177-3AD203B41FA5}">
                      <a16:colId xmlns:a16="http://schemas.microsoft.com/office/drawing/2014/main" val="20001"/>
                    </a:ext>
                  </a:extLst>
                </a:gridCol>
                <a:gridCol w="1500198">
                  <a:extLst>
                    <a:ext uri="{9D8B030D-6E8A-4147-A177-3AD203B41FA5}">
                      <a16:colId xmlns:a16="http://schemas.microsoft.com/office/drawing/2014/main" val="20002"/>
                    </a:ext>
                  </a:extLst>
                </a:gridCol>
                <a:gridCol w="1381878">
                  <a:extLst>
                    <a:ext uri="{9D8B030D-6E8A-4147-A177-3AD203B41FA5}">
                      <a16:colId xmlns:a16="http://schemas.microsoft.com/office/drawing/2014/main" val="20003"/>
                    </a:ext>
                  </a:extLst>
                </a:gridCol>
                <a:gridCol w="1261327">
                  <a:extLst>
                    <a:ext uri="{9D8B030D-6E8A-4147-A177-3AD203B41FA5}">
                      <a16:colId xmlns:a16="http://schemas.microsoft.com/office/drawing/2014/main" val="20004"/>
                    </a:ext>
                  </a:extLst>
                </a:gridCol>
              </a:tblGrid>
              <a:tr h="459245">
                <a:tc>
                  <a:txBody>
                    <a:bodyPr/>
                    <a:lstStyle/>
                    <a:p>
                      <a:pPr algn="l">
                        <a:lnSpc>
                          <a:spcPct val="115000"/>
                        </a:lnSpc>
                        <a:spcAft>
                          <a:spcPts val="0"/>
                        </a:spcAft>
                      </a:pPr>
                      <a:r>
                        <a:rPr lang="en-US" sz="2400" dirty="0">
                          <a:latin typeface="Times New Roman"/>
                          <a:ea typeface="Calibri"/>
                        </a:rPr>
                        <a:t>Particle</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en-US" sz="2400" dirty="0">
                          <a:latin typeface="Times New Roman"/>
                          <a:ea typeface="Calibri"/>
                        </a:rPr>
                        <a:t>               D</a:t>
                      </a:r>
                      <a:r>
                        <a:rPr lang="ru-RU" sz="2400" baseline="30000" dirty="0">
                          <a:latin typeface="Times New Roman"/>
                          <a:ea typeface="Calibri"/>
                        </a:rPr>
                        <a:t>0</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tc gridSpan="2">
                  <a:txBody>
                    <a:bodyPr/>
                    <a:lstStyle/>
                    <a:p>
                      <a:pPr algn="l">
                        <a:lnSpc>
                          <a:spcPct val="115000"/>
                        </a:lnSpc>
                        <a:spcAft>
                          <a:spcPts val="0"/>
                        </a:spcAft>
                      </a:pPr>
                      <a:r>
                        <a:rPr lang="en-US" sz="2400" dirty="0">
                          <a:latin typeface="Times New Roman"/>
                          <a:ea typeface="Calibri"/>
                        </a:rPr>
                        <a:t>             D</a:t>
                      </a:r>
                      <a:r>
                        <a:rPr lang="ru-RU" sz="2400" baseline="30000" dirty="0">
                          <a:latin typeface="Times New Roman"/>
                          <a:ea typeface="Calibri"/>
                        </a:rPr>
                        <a:t>+</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hMerge="1">
                  <a:txBody>
                    <a:bodyPr/>
                    <a:lstStyle/>
                    <a:p>
                      <a:endParaRPr lang="ru-RU"/>
                    </a:p>
                  </a:txBody>
                  <a:tcPr/>
                </a:tc>
                <a:extLst>
                  <a:ext uri="{0D108BD9-81ED-4DB2-BD59-A6C34878D82A}">
                    <a16:rowId xmlns:a16="http://schemas.microsoft.com/office/drawing/2014/main" val="10000"/>
                  </a:ext>
                </a:extLst>
              </a:tr>
              <a:tr h="459245">
                <a:tc>
                  <a:txBody>
                    <a:bodyPr/>
                    <a:lstStyle/>
                    <a:p>
                      <a:pPr algn="l">
                        <a:lnSpc>
                          <a:spcPct val="115000"/>
                        </a:lnSpc>
                        <a:spcAft>
                          <a:spcPts val="0"/>
                        </a:spcAft>
                      </a:pPr>
                      <a:r>
                        <a:rPr lang="en-US" sz="2400" dirty="0">
                          <a:latin typeface="Times New Roman"/>
                          <a:ea typeface="Calibri"/>
                        </a:rPr>
                        <a:t>Decay</a:t>
                      </a:r>
                      <a:r>
                        <a:rPr lang="en-US" sz="2400" baseline="0" dirty="0">
                          <a:latin typeface="Times New Roman"/>
                          <a:ea typeface="Calibri"/>
                        </a:rPr>
                        <a:t> channel</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en-US" sz="2400" dirty="0">
                          <a:latin typeface="Times New Roman"/>
                          <a:ea typeface="Calibri"/>
                        </a:rPr>
                        <a:t>        D</a:t>
                      </a:r>
                      <a:r>
                        <a:rPr lang="ru-RU" sz="2400" baseline="30000" dirty="0">
                          <a:latin typeface="Times New Roman"/>
                          <a:ea typeface="Calibri"/>
                        </a:rPr>
                        <a:t>0</a:t>
                      </a:r>
                      <a:r>
                        <a:rPr lang="ru-RU" sz="2400" dirty="0">
                          <a:latin typeface="Times New Roman"/>
                          <a:ea typeface="Calibri"/>
                        </a:rPr>
                        <a:t>→ </a:t>
                      </a:r>
                      <a:r>
                        <a:rPr lang="en-US" sz="2400" dirty="0">
                          <a:latin typeface="Times New Roman"/>
                          <a:ea typeface="Calibri"/>
                        </a:rPr>
                        <a:t>K</a:t>
                      </a:r>
                      <a:r>
                        <a:rPr lang="ru-RU" sz="2400" baseline="30000" dirty="0">
                          <a:latin typeface="Times New Roman"/>
                          <a:ea typeface="Calibri"/>
                        </a:rPr>
                        <a:t>-</a:t>
                      </a:r>
                      <a:r>
                        <a:rPr lang="ru-RU" sz="2400" dirty="0">
                          <a:latin typeface="Times New Roman"/>
                          <a:ea typeface="Calibri"/>
                        </a:rPr>
                        <a:t> + </a:t>
                      </a:r>
                      <a:r>
                        <a:rPr lang="ru-RU" sz="2400" dirty="0" err="1">
                          <a:latin typeface="Times New Roman"/>
                          <a:ea typeface="Calibri"/>
                        </a:rPr>
                        <a:t>π</a:t>
                      </a:r>
                      <a:r>
                        <a:rPr lang="ru-RU" sz="2400" baseline="30000" dirty="0" err="1">
                          <a:latin typeface="Times New Roman"/>
                          <a:ea typeface="Calibri"/>
                        </a:rPr>
                        <a:t> </a:t>
                      </a:r>
                      <a:r>
                        <a:rPr lang="ru-RU" sz="2400" baseline="30000" dirty="0">
                          <a:latin typeface="Times New Roman"/>
                          <a:ea typeface="Calibri"/>
                        </a:rPr>
                        <a:t>+</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tc gridSpan="2">
                  <a:txBody>
                    <a:bodyPr/>
                    <a:lstStyle/>
                    <a:p>
                      <a:pPr algn="l">
                        <a:lnSpc>
                          <a:spcPct val="115000"/>
                        </a:lnSpc>
                        <a:spcAft>
                          <a:spcPts val="0"/>
                        </a:spcAft>
                      </a:pPr>
                      <a:r>
                        <a:rPr lang="en-US" sz="2400" dirty="0">
                          <a:latin typeface="Times New Roman"/>
                          <a:ea typeface="Calibri"/>
                        </a:rPr>
                        <a:t>D</a:t>
                      </a:r>
                      <a:r>
                        <a:rPr lang="ru-RU" sz="2400" baseline="30000" dirty="0">
                          <a:latin typeface="Times New Roman"/>
                          <a:ea typeface="Calibri"/>
                        </a:rPr>
                        <a:t>+</a:t>
                      </a:r>
                      <a:r>
                        <a:rPr lang="ru-RU" sz="2400" dirty="0">
                          <a:latin typeface="Times New Roman"/>
                          <a:ea typeface="Calibri"/>
                        </a:rPr>
                        <a:t>→ </a:t>
                      </a:r>
                      <a:r>
                        <a:rPr lang="en-US" sz="2400" dirty="0">
                          <a:latin typeface="Times New Roman"/>
                          <a:ea typeface="Calibri"/>
                        </a:rPr>
                        <a:t>K</a:t>
                      </a:r>
                      <a:r>
                        <a:rPr lang="ru-RU" sz="2400" baseline="30000" dirty="0">
                          <a:latin typeface="Times New Roman"/>
                          <a:ea typeface="Calibri"/>
                        </a:rPr>
                        <a:t>-</a:t>
                      </a:r>
                      <a:r>
                        <a:rPr lang="ru-RU" sz="2400" dirty="0">
                          <a:latin typeface="Times New Roman"/>
                          <a:ea typeface="Calibri"/>
                        </a:rPr>
                        <a:t> + </a:t>
                      </a:r>
                      <a:r>
                        <a:rPr lang="ru-RU" sz="2400" dirty="0" err="1">
                          <a:latin typeface="Times New Roman"/>
                          <a:ea typeface="Calibri"/>
                        </a:rPr>
                        <a:t>π</a:t>
                      </a:r>
                      <a:r>
                        <a:rPr lang="ru-RU" sz="2400" baseline="30000" dirty="0" err="1">
                          <a:latin typeface="Times New Roman"/>
                          <a:ea typeface="Calibri"/>
                        </a:rPr>
                        <a:t> </a:t>
                      </a:r>
                      <a:r>
                        <a:rPr lang="ru-RU" sz="2400" baseline="30000" dirty="0">
                          <a:latin typeface="Times New Roman"/>
                          <a:ea typeface="Calibri"/>
                        </a:rPr>
                        <a:t>+ </a:t>
                      </a:r>
                      <a:r>
                        <a:rPr lang="ru-RU" sz="2400" dirty="0">
                          <a:latin typeface="Times New Roman"/>
                          <a:ea typeface="Calibri"/>
                        </a:rPr>
                        <a:t>+ </a:t>
                      </a:r>
                      <a:r>
                        <a:rPr lang="ru-RU" sz="2400" dirty="0" err="1">
                          <a:latin typeface="Times New Roman"/>
                          <a:ea typeface="Calibri"/>
                        </a:rPr>
                        <a:t>π</a:t>
                      </a:r>
                      <a:r>
                        <a:rPr lang="ru-RU" sz="2400" baseline="30000" dirty="0" err="1">
                          <a:latin typeface="Times New Roman"/>
                          <a:ea typeface="Calibri"/>
                        </a:rPr>
                        <a:t> </a:t>
                      </a:r>
                      <a:r>
                        <a:rPr lang="ru-RU" sz="2400" baseline="30000" dirty="0">
                          <a:latin typeface="Times New Roman"/>
                          <a:ea typeface="Calibri"/>
                        </a:rPr>
                        <a:t>+</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hMerge="1">
                  <a:txBody>
                    <a:bodyPr/>
                    <a:lstStyle/>
                    <a:p>
                      <a:endParaRPr lang="ru-RU"/>
                    </a:p>
                  </a:txBody>
                  <a:tcPr/>
                </a:tc>
                <a:extLst>
                  <a:ext uri="{0D108BD9-81ED-4DB2-BD59-A6C34878D82A}">
                    <a16:rowId xmlns:a16="http://schemas.microsoft.com/office/drawing/2014/main" val="10001"/>
                  </a:ext>
                </a:extLst>
              </a:tr>
              <a:tr h="459245">
                <a:tc>
                  <a:txBody>
                    <a:bodyPr/>
                    <a:lstStyle/>
                    <a:p>
                      <a:pPr algn="l">
                        <a:lnSpc>
                          <a:spcPct val="115000"/>
                        </a:lnSpc>
                        <a:spcAft>
                          <a:spcPts val="0"/>
                        </a:spcAft>
                      </a:pPr>
                      <a:r>
                        <a:rPr lang="en-US" sz="2400" dirty="0">
                          <a:latin typeface="Times New Roman"/>
                          <a:ea typeface="Calibri"/>
                        </a:rPr>
                        <a:t>Multiplicity</a:t>
                      </a:r>
                      <a:r>
                        <a:rPr lang="ru-RU" sz="2400" dirty="0">
                          <a:latin typeface="Times New Roman"/>
                          <a:ea typeface="Calibri"/>
                        </a:rPr>
                        <a:t> (</a:t>
                      </a:r>
                      <a:r>
                        <a:rPr lang="en-US" sz="2400" dirty="0">
                          <a:latin typeface="Times New Roman"/>
                          <a:ea typeface="Calibri"/>
                        </a:rPr>
                        <a:t>HSD</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en-US" sz="2400" dirty="0">
                          <a:latin typeface="Times New Roman"/>
                          <a:ea typeface="Calibri"/>
                        </a:rPr>
                        <a:t>              </a:t>
                      </a:r>
                      <a:r>
                        <a:rPr lang="ru-RU" sz="2400" dirty="0">
                          <a:latin typeface="Times New Roman"/>
                          <a:ea typeface="Calibri"/>
                        </a:rPr>
                        <a:t>10</a:t>
                      </a:r>
                      <a:r>
                        <a:rPr lang="ru-RU" sz="2400" baseline="30000" dirty="0">
                          <a:latin typeface="Times New Roman"/>
                          <a:ea typeface="Calibri"/>
                        </a:rPr>
                        <a:t>-2</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tc gridSpan="2">
                  <a:txBody>
                    <a:bodyPr/>
                    <a:lstStyle/>
                    <a:p>
                      <a:pPr algn="l">
                        <a:lnSpc>
                          <a:spcPct val="115000"/>
                        </a:lnSpc>
                        <a:spcAft>
                          <a:spcPts val="0"/>
                        </a:spcAft>
                      </a:pPr>
                      <a:r>
                        <a:rPr lang="en-US" sz="2400" dirty="0">
                          <a:latin typeface="Times New Roman"/>
                          <a:ea typeface="Calibri"/>
                        </a:rPr>
                        <a:t>            </a:t>
                      </a:r>
                      <a:r>
                        <a:rPr lang="ru-RU" sz="2400" dirty="0">
                          <a:latin typeface="Times New Roman"/>
                          <a:ea typeface="Calibri"/>
                        </a:rPr>
                        <a:t>10</a:t>
                      </a:r>
                      <a:r>
                        <a:rPr lang="ru-RU" sz="2400" baseline="30000" dirty="0">
                          <a:latin typeface="Times New Roman"/>
                          <a:ea typeface="Calibri"/>
                        </a:rPr>
                        <a:t>-2</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hMerge="1">
                  <a:txBody>
                    <a:bodyPr/>
                    <a:lstStyle/>
                    <a:p>
                      <a:endParaRPr lang="ru-RU"/>
                    </a:p>
                  </a:txBody>
                  <a:tcPr/>
                </a:tc>
                <a:extLst>
                  <a:ext uri="{0D108BD9-81ED-4DB2-BD59-A6C34878D82A}">
                    <a16:rowId xmlns:a16="http://schemas.microsoft.com/office/drawing/2014/main" val="10002"/>
                  </a:ext>
                </a:extLst>
              </a:tr>
              <a:tr h="459245">
                <a:tc>
                  <a:txBody>
                    <a:bodyPr/>
                    <a:lstStyle/>
                    <a:p>
                      <a:pPr algn="l">
                        <a:lnSpc>
                          <a:spcPct val="115000"/>
                        </a:lnSpc>
                        <a:spcAft>
                          <a:spcPts val="0"/>
                        </a:spcAft>
                      </a:pPr>
                      <a:r>
                        <a:rPr lang="en-US" sz="2400" dirty="0">
                          <a:latin typeface="Times New Roman"/>
                          <a:ea typeface="Calibri"/>
                        </a:rPr>
                        <a:t>BR,%</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l">
                        <a:lnSpc>
                          <a:spcPct val="115000"/>
                        </a:lnSpc>
                        <a:spcAft>
                          <a:spcPts val="0"/>
                        </a:spcAft>
                      </a:pPr>
                      <a:r>
                        <a:rPr lang="en-US" sz="2400" dirty="0">
                          <a:latin typeface="Times New Roman"/>
                          <a:ea typeface="Calibri"/>
                        </a:rPr>
                        <a:t>             </a:t>
                      </a:r>
                      <a:r>
                        <a:rPr lang="ru-RU" sz="2400" dirty="0">
                          <a:latin typeface="Times New Roman"/>
                          <a:ea typeface="Calibri"/>
                        </a:rPr>
                        <a:t>3.9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hMerge="1">
                  <a:txBody>
                    <a:bodyPr/>
                    <a:lstStyle/>
                    <a:p>
                      <a:endParaRPr lang="ru-RU"/>
                    </a:p>
                  </a:txBody>
                  <a:tcPr/>
                </a:tc>
                <a:tc gridSpan="2">
                  <a:txBody>
                    <a:bodyPr/>
                    <a:lstStyle/>
                    <a:p>
                      <a:pPr algn="l">
                        <a:lnSpc>
                          <a:spcPct val="115000"/>
                        </a:lnSpc>
                        <a:spcAft>
                          <a:spcPts val="0"/>
                        </a:spcAft>
                      </a:pPr>
                      <a:r>
                        <a:rPr lang="en-US" sz="2400" dirty="0">
                          <a:latin typeface="Times New Roman"/>
                          <a:ea typeface="Calibri"/>
                        </a:rPr>
                        <a:t>            </a:t>
                      </a:r>
                      <a:r>
                        <a:rPr lang="ru-RU" sz="2400" dirty="0">
                          <a:latin typeface="Times New Roman"/>
                          <a:ea typeface="Calibri"/>
                        </a:rPr>
                        <a:t>9.1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hMerge="1">
                  <a:txBody>
                    <a:bodyPr/>
                    <a:lstStyle/>
                    <a:p>
                      <a:endParaRPr lang="ru-RU"/>
                    </a:p>
                  </a:txBody>
                  <a:tcPr/>
                </a:tc>
                <a:extLst>
                  <a:ext uri="{0D108BD9-81ED-4DB2-BD59-A6C34878D82A}">
                    <a16:rowId xmlns:a16="http://schemas.microsoft.com/office/drawing/2014/main" val="10003"/>
                  </a:ext>
                </a:extLst>
              </a:tr>
              <a:tr h="459245">
                <a:tc>
                  <a:txBody>
                    <a:bodyPr/>
                    <a:lstStyle/>
                    <a:p>
                      <a:pPr algn="l">
                        <a:lnSpc>
                          <a:spcPct val="115000"/>
                        </a:lnSpc>
                        <a:spcAft>
                          <a:spcPts val="0"/>
                        </a:spcAft>
                      </a:pPr>
                      <a:r>
                        <a:rPr lang="en-US" sz="2400" dirty="0">
                          <a:latin typeface="Times New Roman"/>
                          <a:ea typeface="Calibri"/>
                        </a:rPr>
                        <a:t>IT option</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400" dirty="0">
                          <a:latin typeface="Times New Roman"/>
                          <a:ea typeface="Calibri"/>
                        </a:rPr>
                        <a:t>     #1</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#2</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#1</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a:txBody>
                    <a:bodyPr/>
                    <a:lstStyle/>
                    <a:p>
                      <a:pPr algn="l">
                        <a:lnSpc>
                          <a:spcPct val="115000"/>
                        </a:lnSpc>
                        <a:spcAft>
                          <a:spcPts val="0"/>
                        </a:spcAft>
                      </a:pPr>
                      <a:r>
                        <a:rPr lang="en-US" sz="2400" dirty="0">
                          <a:latin typeface="Times New Roman"/>
                          <a:ea typeface="Calibri"/>
                        </a:rPr>
                        <a:t>    #2</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extLst>
                  <a:ext uri="{0D108BD9-81ED-4DB2-BD59-A6C34878D82A}">
                    <a16:rowId xmlns:a16="http://schemas.microsoft.com/office/drawing/2014/main" val="10004"/>
                  </a:ext>
                </a:extLst>
              </a:tr>
              <a:tr h="459245">
                <a:tc>
                  <a:txBody>
                    <a:bodyPr/>
                    <a:lstStyle/>
                    <a:p>
                      <a:pPr algn="l">
                        <a:lnSpc>
                          <a:spcPct val="115000"/>
                        </a:lnSpc>
                        <a:spcAft>
                          <a:spcPts val="0"/>
                        </a:spcAft>
                      </a:pPr>
                      <a:r>
                        <a:rPr lang="en-US" sz="2400" dirty="0">
                          <a:latin typeface="Times New Roman"/>
                          <a:ea typeface="Calibri"/>
                        </a:rPr>
                        <a:t>S/B(2σ)</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400" dirty="0">
                          <a:latin typeface="Times New Roman"/>
                          <a:ea typeface="Calibri"/>
                        </a:rPr>
                        <a:t>   0.43</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0.10</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0.65</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a:txBody>
                    <a:bodyPr/>
                    <a:lstStyle/>
                    <a:p>
                      <a:pPr algn="l">
                        <a:lnSpc>
                          <a:spcPct val="115000"/>
                        </a:lnSpc>
                        <a:spcAft>
                          <a:spcPts val="0"/>
                        </a:spcAft>
                      </a:pPr>
                      <a:r>
                        <a:rPr lang="en-US" sz="2400" dirty="0">
                          <a:latin typeface="Times New Roman"/>
                          <a:ea typeface="Calibri"/>
                        </a:rPr>
                        <a:t>   0.27</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extLst>
                  <a:ext uri="{0D108BD9-81ED-4DB2-BD59-A6C34878D82A}">
                    <a16:rowId xmlns:a16="http://schemas.microsoft.com/office/drawing/2014/main" val="10005"/>
                  </a:ext>
                </a:extLst>
              </a:tr>
              <a:tr h="459245">
                <a:tc>
                  <a:txBody>
                    <a:bodyPr/>
                    <a:lstStyle/>
                    <a:p>
                      <a:pPr algn="l">
                        <a:lnSpc>
                          <a:spcPct val="115000"/>
                        </a:lnSpc>
                        <a:spcAft>
                          <a:spcPts val="0"/>
                        </a:spcAft>
                      </a:pPr>
                      <a:r>
                        <a:rPr lang="en-US" sz="2400" dirty="0">
                          <a:latin typeface="Times New Roman"/>
                          <a:ea typeface="Calibri"/>
                        </a:rPr>
                        <a:t>Significance</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400" dirty="0">
                          <a:latin typeface="Times New Roman"/>
                          <a:ea typeface="Calibri"/>
                        </a:rPr>
                        <a:t>   15.1</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2.2</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28.5</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a:txBody>
                    <a:bodyPr/>
                    <a:lstStyle/>
                    <a:p>
                      <a:pPr algn="l">
                        <a:lnSpc>
                          <a:spcPct val="115000"/>
                        </a:lnSpc>
                        <a:spcAft>
                          <a:spcPts val="0"/>
                        </a:spcAft>
                      </a:pPr>
                      <a:r>
                        <a:rPr lang="en-US" sz="2400" dirty="0">
                          <a:latin typeface="Times New Roman"/>
                          <a:ea typeface="Calibri"/>
                        </a:rPr>
                        <a:t>   7.6</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extLst>
                  <a:ext uri="{0D108BD9-81ED-4DB2-BD59-A6C34878D82A}">
                    <a16:rowId xmlns:a16="http://schemas.microsoft.com/office/drawing/2014/main" val="10006"/>
                  </a:ext>
                </a:extLst>
              </a:tr>
              <a:tr h="459245">
                <a:tc>
                  <a:txBody>
                    <a:bodyPr/>
                    <a:lstStyle/>
                    <a:p>
                      <a:pPr algn="l">
                        <a:lnSpc>
                          <a:spcPct val="115000"/>
                        </a:lnSpc>
                        <a:spcAft>
                          <a:spcPts val="0"/>
                        </a:spcAft>
                      </a:pPr>
                      <a:r>
                        <a:rPr lang="en-US" sz="2400" dirty="0">
                          <a:latin typeface="Times New Roman"/>
                          <a:ea typeface="Calibri"/>
                        </a:rPr>
                        <a:t>Efficiency,%</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15000"/>
                        </a:lnSpc>
                        <a:spcAft>
                          <a:spcPts val="0"/>
                        </a:spcAft>
                      </a:pPr>
                      <a:r>
                        <a:rPr lang="en-US" sz="2400" dirty="0">
                          <a:latin typeface="Times New Roman"/>
                          <a:ea typeface="Calibri"/>
                        </a:rPr>
                        <a:t>   1.9</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0.13</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CC"/>
                    </a:solidFill>
                  </a:tcPr>
                </a:tc>
                <a:tc>
                  <a:txBody>
                    <a:bodyPr/>
                    <a:lstStyle/>
                    <a:p>
                      <a:pPr algn="l">
                        <a:lnSpc>
                          <a:spcPct val="115000"/>
                        </a:lnSpc>
                        <a:spcAft>
                          <a:spcPts val="0"/>
                        </a:spcAft>
                      </a:pPr>
                      <a:r>
                        <a:rPr lang="en-US" sz="2400" dirty="0">
                          <a:latin typeface="Times New Roman"/>
                          <a:ea typeface="Calibri"/>
                        </a:rPr>
                        <a:t>     2.3</a:t>
                      </a:r>
                      <a:endParaRPr lang="ru-RU" sz="2400" dirty="0">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tc>
                  <a:txBody>
                    <a:bodyPr/>
                    <a:lstStyle/>
                    <a:p>
                      <a:pPr algn="l">
                        <a:lnSpc>
                          <a:spcPct val="115000"/>
                        </a:lnSpc>
                        <a:spcAft>
                          <a:spcPts val="0"/>
                        </a:spcAft>
                      </a:pPr>
                      <a:r>
                        <a:rPr lang="en-US" sz="2400" dirty="0">
                          <a:latin typeface="Times New Roman"/>
                          <a:ea typeface="Calibri"/>
                        </a:rPr>
                        <a:t>    0.3</a:t>
                      </a:r>
                      <a:endParaRPr lang="ru-RU" sz="2400" dirty="0">
                        <a:latin typeface="Times New Roman"/>
                        <a:ea typeface="Calibri"/>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9FDFA"/>
                    </a:solidFill>
                  </a:tcPr>
                </a:tc>
                <a:extLst>
                  <a:ext uri="{0D108BD9-81ED-4DB2-BD59-A6C34878D82A}">
                    <a16:rowId xmlns:a16="http://schemas.microsoft.com/office/drawing/2014/main" val="10007"/>
                  </a:ext>
                </a:extLst>
              </a:tr>
            </a:tbl>
          </a:graphicData>
        </a:graphic>
      </p:graphicFrame>
      <p:sp>
        <p:nvSpPr>
          <p:cNvPr id="8" name="Прямоугольник 7"/>
          <p:cNvSpPr/>
          <p:nvPr/>
        </p:nvSpPr>
        <p:spPr>
          <a:xfrm>
            <a:off x="142844" y="1214422"/>
            <a:ext cx="8858280" cy="461665"/>
          </a:xfrm>
          <a:prstGeom prst="rect">
            <a:avLst/>
          </a:prstGeom>
          <a:ln w="19050">
            <a:solidFill>
              <a:schemeClr val="tx1"/>
            </a:solidFill>
          </a:ln>
        </p:spPr>
        <p:txBody>
          <a:bodyPr wrap="square">
            <a:spAutoFit/>
          </a:bodyPr>
          <a:lstStyle/>
          <a:p>
            <a:pPr algn="ctr"/>
            <a:r>
              <a:rPr lang="en-US" sz="2400" dirty="0">
                <a:solidFill>
                  <a:schemeClr val="accent2"/>
                </a:solidFill>
                <a:latin typeface="Times New Roman" pitchFamily="18" charset="0"/>
                <a:cs typeface="Times New Roman" pitchFamily="18" charset="0"/>
              </a:rPr>
              <a:t>D</a:t>
            </a:r>
            <a:r>
              <a:rPr lang="ru-RU" sz="2400" dirty="0">
                <a:solidFill>
                  <a:schemeClr val="accent2"/>
                </a:solidFill>
                <a:latin typeface="Times New Roman" pitchFamily="18" charset="0"/>
                <a:cs typeface="Times New Roman" pitchFamily="18" charset="0"/>
              </a:rPr>
              <a:t>-</a:t>
            </a:r>
            <a:r>
              <a:rPr lang="en-US" sz="2400" dirty="0">
                <a:solidFill>
                  <a:schemeClr val="accent2"/>
                </a:solidFill>
                <a:latin typeface="Times New Roman" pitchFamily="18" charset="0"/>
                <a:cs typeface="Times New Roman" pitchFamily="18" charset="0"/>
              </a:rPr>
              <a:t>meson parameters</a:t>
            </a:r>
            <a:r>
              <a:rPr lang="ru-RU" sz="2400" dirty="0">
                <a:solidFill>
                  <a:schemeClr val="accent2"/>
                </a:solidFill>
                <a:latin typeface="Times New Roman" pitchFamily="18" charset="0"/>
                <a:cs typeface="Times New Roman" pitchFamily="18" charset="0"/>
              </a:rPr>
              <a:t> </a:t>
            </a:r>
            <a:r>
              <a:rPr lang="en-US" sz="2400" dirty="0">
                <a:solidFill>
                  <a:schemeClr val="accent2"/>
                </a:solidFill>
                <a:latin typeface="Times New Roman" pitchFamily="18" charset="0"/>
                <a:cs typeface="Times New Roman" pitchFamily="18" charset="0"/>
              </a:rPr>
              <a:t>in</a:t>
            </a:r>
            <a:r>
              <a:rPr lang="ru-RU" sz="2400" dirty="0">
                <a:solidFill>
                  <a:schemeClr val="accent2"/>
                </a:solidFill>
                <a:latin typeface="Times New Roman" pitchFamily="18" charset="0"/>
                <a:cs typeface="Times New Roman" pitchFamily="18" charset="0"/>
              </a:rPr>
              <a:t> 10М </a:t>
            </a:r>
            <a:r>
              <a:rPr lang="en-US" sz="2400" dirty="0">
                <a:solidFill>
                  <a:schemeClr val="accent2"/>
                </a:solidFill>
                <a:latin typeface="Times New Roman" pitchFamily="18" charset="0"/>
                <a:cs typeface="Times New Roman" pitchFamily="18" charset="0"/>
              </a:rPr>
              <a:t>central</a:t>
            </a:r>
            <a:r>
              <a:rPr lang="ru-RU" sz="2400" dirty="0">
                <a:solidFill>
                  <a:schemeClr val="accent2"/>
                </a:solidFill>
                <a:latin typeface="Times New Roman" pitchFamily="18" charset="0"/>
                <a:cs typeface="Times New Roman" pitchFamily="18" charset="0"/>
              </a:rPr>
              <a:t> </a:t>
            </a:r>
            <a:r>
              <a:rPr lang="en-US" sz="2400" dirty="0">
                <a:solidFill>
                  <a:schemeClr val="accent2"/>
                </a:solidFill>
                <a:latin typeface="Times New Roman" pitchFamily="18" charset="0"/>
                <a:cs typeface="Times New Roman" pitchFamily="18" charset="0"/>
              </a:rPr>
              <a:t>Au</a:t>
            </a:r>
            <a:r>
              <a:rPr lang="ru-RU" sz="2400" dirty="0">
                <a:solidFill>
                  <a:schemeClr val="accent2"/>
                </a:solidFill>
                <a:latin typeface="Times New Roman" pitchFamily="18" charset="0"/>
                <a:cs typeface="Times New Roman" pitchFamily="18" charset="0"/>
              </a:rPr>
              <a:t>+</a:t>
            </a:r>
            <a:r>
              <a:rPr lang="en-US" sz="2400" dirty="0">
                <a:solidFill>
                  <a:schemeClr val="accent2"/>
                </a:solidFill>
                <a:latin typeface="Times New Roman" pitchFamily="18" charset="0"/>
                <a:cs typeface="Times New Roman" pitchFamily="18" charset="0"/>
              </a:rPr>
              <a:t>Au</a:t>
            </a:r>
            <a:r>
              <a:rPr lang="ru-RU" sz="2400" dirty="0">
                <a:solidFill>
                  <a:schemeClr val="accent2"/>
                </a:solidFill>
                <a:latin typeface="Times New Roman" pitchFamily="18" charset="0"/>
                <a:cs typeface="Times New Roman" pitchFamily="18" charset="0"/>
              </a:rPr>
              <a:t> </a:t>
            </a:r>
            <a:r>
              <a:rPr lang="en-US" sz="2400" dirty="0">
                <a:solidFill>
                  <a:schemeClr val="accent2"/>
                </a:solidFill>
                <a:latin typeface="Times New Roman" pitchFamily="18" charset="0"/>
                <a:cs typeface="Times New Roman" pitchFamily="18" charset="0"/>
              </a:rPr>
              <a:t>collisions at</a:t>
            </a:r>
            <a:r>
              <a:rPr lang="ru-RU" sz="2400" dirty="0">
                <a:solidFill>
                  <a:schemeClr val="accent2"/>
                </a:solidFill>
                <a:latin typeface="Times New Roman" pitchFamily="18" charset="0"/>
                <a:cs typeface="Times New Roman" pitchFamily="18" charset="0"/>
              </a:rPr>
              <a:t>  </a:t>
            </a:r>
            <a:r>
              <a:rPr lang="en-US" sz="2400" dirty="0">
                <a:solidFill>
                  <a:schemeClr val="accent2"/>
                </a:solidFill>
                <a:latin typeface="Times New Roman" pitchFamily="18" charset="0"/>
                <a:cs typeface="Times New Roman" pitchFamily="18" charset="0"/>
              </a:rPr>
              <a:t>    </a:t>
            </a:r>
            <a:r>
              <a:rPr lang="ru-RU" sz="2400" dirty="0">
                <a:solidFill>
                  <a:schemeClr val="accent2"/>
                </a:solidFill>
                <a:latin typeface="Times New Roman" pitchFamily="18" charset="0"/>
                <a:cs typeface="Times New Roman" pitchFamily="18" charset="0"/>
              </a:rPr>
              <a:t> = 9 ГэВ</a:t>
            </a:r>
            <a:r>
              <a:rPr lang="en-US" sz="2000" dirty="0">
                <a:latin typeface="Times New Roman" pitchFamily="18" charset="0"/>
                <a:cs typeface="Times New Roman" pitchFamily="18" charset="0"/>
              </a:rPr>
              <a:t>          </a:t>
            </a:r>
            <a:endParaRPr lang="ru-RU" sz="2000" dirty="0">
              <a:latin typeface="Times New Roman" pitchFamily="18" charset="0"/>
              <a:cs typeface="Times New Roman" pitchFamily="18" charset="0"/>
            </a:endParaRPr>
          </a:p>
        </p:txBody>
      </p:sp>
      <p:sp>
        <p:nvSpPr>
          <p:cNvPr id="9318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3185" name="Object 1"/>
          <p:cNvGraphicFramePr>
            <a:graphicFrameLocks noChangeAspect="1"/>
          </p:cNvGraphicFramePr>
          <p:nvPr/>
        </p:nvGraphicFramePr>
        <p:xfrm>
          <a:off x="7500958" y="1285860"/>
          <a:ext cx="559080" cy="357190"/>
        </p:xfrm>
        <a:graphic>
          <a:graphicData uri="http://schemas.openxmlformats.org/presentationml/2006/ole">
            <mc:AlternateContent xmlns:mc="http://schemas.openxmlformats.org/markup-compatibility/2006">
              <mc:Choice xmlns:v="urn:schemas-microsoft-com:vml" Requires="v">
                <p:oleObj spid="_x0000_s3109" name="Формула" r:id="rId3" imgW="406048" imgH="266469" progId="Equation.3">
                  <p:embed/>
                </p:oleObj>
              </mc:Choice>
              <mc:Fallback>
                <p:oleObj name="Формула" r:id="rId3" imgW="406048" imgH="266469" progId="Equation.3">
                  <p:embed/>
                  <p:pic>
                    <p:nvPicPr>
                      <p:cNvPr id="9318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0958" y="1285860"/>
                        <a:ext cx="559080" cy="3571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Footer Placeholder 4">
            <a:extLst>
              <a:ext uri="{FF2B5EF4-FFF2-40B4-BE49-F238E27FC236}">
                <a16:creationId xmlns:a16="http://schemas.microsoft.com/office/drawing/2014/main" id="{54F8329C-31B1-4E73-96A2-A28BE374F195}"/>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0" name="Date Placeholder 2">
            <a:extLst>
              <a:ext uri="{FF2B5EF4-FFF2-40B4-BE49-F238E27FC236}">
                <a16:creationId xmlns:a16="http://schemas.microsoft.com/office/drawing/2014/main" id="{02C23AC8-6115-47AF-BF00-9B3F02198263}"/>
              </a:ext>
            </a:extLst>
          </p:cNvPr>
          <p:cNvSpPr>
            <a:spLocks noGrp="1"/>
          </p:cNvSpPr>
          <p:nvPr>
            <p:ph type="dt" sz="half" idx="10"/>
          </p:nvPr>
        </p:nvSpPr>
        <p:spPr>
          <a:xfrm>
            <a:off x="457200" y="6381750"/>
            <a:ext cx="2133600" cy="476250"/>
          </a:xfrm>
        </p:spPr>
        <p:txBody>
          <a:bodyPr/>
          <a:lstStyle/>
          <a:p>
            <a:pPr>
              <a:defRPr/>
            </a:pPr>
            <a:r>
              <a:rPr lang="en-US" dirty="0"/>
              <a:t>April 12, 2019</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26</a:t>
            </a:fld>
            <a:endParaRPr lang="ru-RU"/>
          </a:p>
        </p:txBody>
      </p:sp>
      <p:sp>
        <p:nvSpPr>
          <p:cNvPr id="11" name="Rectangle 2"/>
          <p:cNvSpPr>
            <a:spLocks noGrp="1" noChangeArrowheads="1"/>
          </p:cNvSpPr>
          <p:nvPr>
            <p:ph type="title"/>
          </p:nvPr>
        </p:nvSpPr>
        <p:spPr>
          <a:xfrm>
            <a:off x="642910" y="214290"/>
            <a:ext cx="8501090" cy="357168"/>
          </a:xfrm>
        </p:spPr>
        <p:txBody>
          <a:bodyPr/>
          <a:lstStyle/>
          <a:p>
            <a:pPr eaLnBrk="1" hangingPunct="1"/>
            <a:r>
              <a:rPr lang="en-US" sz="2400" b="1" dirty="0">
                <a:solidFill>
                  <a:schemeClr val="accent2"/>
                </a:solidFill>
                <a:latin typeface="Times New Roman" pitchFamily="18" charset="0"/>
                <a:cs typeface="Times New Roman" pitchFamily="18" charset="0"/>
              </a:rPr>
              <a:t> </a:t>
            </a:r>
            <a:r>
              <a:rPr lang="en-US" sz="2000" b="1" dirty="0">
                <a:solidFill>
                  <a:schemeClr val="accent2"/>
                </a:solidFill>
                <a:latin typeface="Times New Roman" pitchFamily="18" charset="0"/>
                <a:cs typeface="Times New Roman" pitchFamily="18" charset="0"/>
              </a:rPr>
              <a:t>MC and reconstructed p</a:t>
            </a:r>
            <a:r>
              <a:rPr lang="en-US" sz="2000" b="1" baseline="-25000" dirty="0">
                <a:solidFill>
                  <a:schemeClr val="accent2"/>
                </a:solidFill>
                <a:latin typeface="Times New Roman" pitchFamily="18" charset="0"/>
                <a:cs typeface="Times New Roman" pitchFamily="18" charset="0"/>
              </a:rPr>
              <a:t>t</a:t>
            </a:r>
            <a:r>
              <a:rPr lang="en-US" sz="2000" b="1" dirty="0">
                <a:solidFill>
                  <a:schemeClr val="accent2"/>
                </a:solidFill>
                <a:latin typeface="Times New Roman" pitchFamily="18" charset="0"/>
                <a:cs typeface="Times New Roman" pitchFamily="18" charset="0"/>
              </a:rPr>
              <a:t>-spectra of D</a:t>
            </a:r>
            <a:r>
              <a:rPr lang="en-US" sz="2000" b="1" baseline="30000" dirty="0">
                <a:solidFill>
                  <a:schemeClr val="accent2"/>
                </a:solidFill>
                <a:latin typeface="Times New Roman" pitchFamily="18" charset="0"/>
                <a:cs typeface="Times New Roman" pitchFamily="18" charset="0"/>
              </a:rPr>
              <a:t>0</a:t>
            </a:r>
            <a:r>
              <a:rPr lang="en-US" sz="2000" b="1" dirty="0">
                <a:solidFill>
                  <a:schemeClr val="accent2"/>
                </a:solidFill>
                <a:latin typeface="Times New Roman" pitchFamily="18" charset="0"/>
                <a:cs typeface="Times New Roman" pitchFamily="18" charset="0"/>
              </a:rPr>
              <a:t>-mesons and their decay products</a:t>
            </a:r>
            <a:endParaRPr lang="ru-RU" sz="2000" dirty="0">
              <a:solidFill>
                <a:srgbClr val="0070C0"/>
              </a:solidFill>
            </a:endParaRPr>
          </a:p>
        </p:txBody>
      </p:sp>
      <p:sp>
        <p:nvSpPr>
          <p:cNvPr id="5" name="Прямоугольник 4"/>
          <p:cNvSpPr/>
          <p:nvPr/>
        </p:nvSpPr>
        <p:spPr>
          <a:xfrm>
            <a:off x="2286000" y="2967335"/>
            <a:ext cx="4572000" cy="646331"/>
          </a:xfrm>
          <a:prstGeom prst="rect">
            <a:avLst/>
          </a:prstGeom>
        </p:spPr>
        <p:txBody>
          <a:bodyPr>
            <a:spAutoFit/>
          </a:bodyPr>
          <a:lstStyle/>
          <a:p>
            <a:br>
              <a:rPr lang="en-US" dirty="0">
                <a:solidFill>
                  <a:srgbClr val="0070C0"/>
                </a:solidFill>
              </a:rPr>
            </a:br>
            <a:endParaRPr lang="ru-RU" dirty="0"/>
          </a:p>
        </p:txBody>
      </p:sp>
      <p:pic>
        <p:nvPicPr>
          <p:cNvPr id="7" name="Рисунок 6" descr="d0_pt_test8.jpg"/>
          <p:cNvPicPr>
            <a:picLocks noChangeAspect="1"/>
          </p:cNvPicPr>
          <p:nvPr/>
        </p:nvPicPr>
        <p:blipFill>
          <a:blip r:embed="rId2"/>
          <a:stretch>
            <a:fillRect/>
          </a:stretch>
        </p:blipFill>
        <p:spPr>
          <a:xfrm>
            <a:off x="488643" y="795477"/>
            <a:ext cx="6648450" cy="5324475"/>
          </a:xfrm>
          <a:prstGeom prst="rect">
            <a:avLst/>
          </a:prstGeom>
        </p:spPr>
      </p:pic>
      <p:sp>
        <p:nvSpPr>
          <p:cNvPr id="8" name="TextBox 7"/>
          <p:cNvSpPr txBox="1"/>
          <p:nvPr/>
        </p:nvSpPr>
        <p:spPr>
          <a:xfrm>
            <a:off x="4714876" y="1785926"/>
            <a:ext cx="1357322" cy="369332"/>
          </a:xfrm>
          <a:prstGeom prst="rect">
            <a:avLst/>
          </a:prstGeom>
          <a:noFill/>
        </p:spPr>
        <p:txBody>
          <a:bodyPr wrap="square" rtlCol="0">
            <a:spAutoFit/>
          </a:bodyPr>
          <a:lstStyle/>
          <a:p>
            <a:r>
              <a:rPr lang="en-US" dirty="0"/>
              <a:t>D</a:t>
            </a:r>
            <a:r>
              <a:rPr lang="en-US" baseline="30000" dirty="0"/>
              <a:t>0</a:t>
            </a:r>
            <a:r>
              <a:rPr lang="en-US" dirty="0"/>
              <a:t> mesons</a:t>
            </a:r>
            <a:endParaRPr lang="ru-RU" dirty="0"/>
          </a:p>
        </p:txBody>
      </p:sp>
      <p:sp>
        <p:nvSpPr>
          <p:cNvPr id="9" name="TextBox 8"/>
          <p:cNvSpPr txBox="1"/>
          <p:nvPr/>
        </p:nvSpPr>
        <p:spPr>
          <a:xfrm>
            <a:off x="4893455" y="3457715"/>
            <a:ext cx="785818" cy="369332"/>
          </a:xfrm>
          <a:prstGeom prst="rect">
            <a:avLst/>
          </a:prstGeom>
          <a:noFill/>
        </p:spPr>
        <p:txBody>
          <a:bodyPr wrap="square" rtlCol="0">
            <a:spAutoFit/>
          </a:bodyPr>
          <a:lstStyle/>
          <a:p>
            <a:r>
              <a:rPr lang="en-US" dirty="0" err="1"/>
              <a:t>Pions</a:t>
            </a:r>
            <a:endParaRPr lang="ru-RU" dirty="0"/>
          </a:p>
        </p:txBody>
      </p:sp>
      <p:sp>
        <p:nvSpPr>
          <p:cNvPr id="10" name="TextBox 9"/>
          <p:cNvSpPr txBox="1"/>
          <p:nvPr/>
        </p:nvSpPr>
        <p:spPr>
          <a:xfrm>
            <a:off x="5143504" y="5262575"/>
            <a:ext cx="928694" cy="369332"/>
          </a:xfrm>
          <a:prstGeom prst="rect">
            <a:avLst/>
          </a:prstGeom>
          <a:noFill/>
        </p:spPr>
        <p:txBody>
          <a:bodyPr wrap="square" rtlCol="0">
            <a:spAutoFit/>
          </a:bodyPr>
          <a:lstStyle/>
          <a:p>
            <a:r>
              <a:rPr lang="en-US" dirty="0"/>
              <a:t>Kaons</a:t>
            </a:r>
            <a:endParaRPr lang="ru-RU" dirty="0"/>
          </a:p>
        </p:txBody>
      </p:sp>
      <p:sp>
        <p:nvSpPr>
          <p:cNvPr id="12" name="Footer Placeholder 4">
            <a:extLst>
              <a:ext uri="{FF2B5EF4-FFF2-40B4-BE49-F238E27FC236}">
                <a16:creationId xmlns:a16="http://schemas.microsoft.com/office/drawing/2014/main" id="{137D6569-12ED-4735-B1CF-648371FBDB53}"/>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3" name="Date Placeholder 2">
            <a:extLst>
              <a:ext uri="{FF2B5EF4-FFF2-40B4-BE49-F238E27FC236}">
                <a16:creationId xmlns:a16="http://schemas.microsoft.com/office/drawing/2014/main" id="{2DACCB7D-BE81-4F60-9400-0BA7BA6D4041}"/>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
        <p:nvSpPr>
          <p:cNvPr id="14" name="Footer Placeholder 4">
            <a:extLst>
              <a:ext uri="{FF2B5EF4-FFF2-40B4-BE49-F238E27FC236}">
                <a16:creationId xmlns:a16="http://schemas.microsoft.com/office/drawing/2014/main" id="{6EDCA6F2-61CD-4293-8886-14D97A1BF521}"/>
              </a:ext>
            </a:extLst>
          </p:cNvPr>
          <p:cNvSpPr txBox="1">
            <a:spLocks/>
          </p:cNvSpPr>
          <p:nvPr/>
        </p:nvSpPr>
        <p:spPr bwMode="auto">
          <a:xfrm>
            <a:off x="3310932" y="6326505"/>
            <a:ext cx="2967671"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ctr"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en-GB"/>
              <a:t>Yu.Murin. </a:t>
            </a:r>
            <a:r>
              <a:rPr lang="ru-RU"/>
              <a:t>4</a:t>
            </a:r>
            <a:r>
              <a:rPr lang="en-US"/>
              <a:t>-th CBM-China Meeting</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descr="dp_pt_reco_test8.jpg"/>
          <p:cNvPicPr>
            <a:picLocks noChangeAspect="1"/>
          </p:cNvPicPr>
          <p:nvPr/>
        </p:nvPicPr>
        <p:blipFill>
          <a:blip r:embed="rId2"/>
          <a:stretch>
            <a:fillRect/>
          </a:stretch>
        </p:blipFill>
        <p:spPr>
          <a:xfrm>
            <a:off x="1247775" y="766762"/>
            <a:ext cx="6648450" cy="5324475"/>
          </a:xfrm>
          <a:prstGeom prst="rect">
            <a:avLst/>
          </a:prstGeom>
        </p:spPr>
      </p:pic>
      <p:sp>
        <p:nvSpPr>
          <p:cNvPr id="27651" name="Номер слайда 3"/>
          <p:cNvSpPr>
            <a:spLocks noGrp="1"/>
          </p:cNvSpPr>
          <p:nvPr>
            <p:ph type="sldNum" sz="quarter" idx="12"/>
          </p:nvPr>
        </p:nvSpPr>
        <p:spPr>
          <a:noFill/>
        </p:spPr>
        <p:txBody>
          <a:bodyPr/>
          <a:lstStyle/>
          <a:p>
            <a:fld id="{80917A51-99D8-4723-88E8-828345CB38F0}" type="slidenum">
              <a:rPr lang="ru-RU" smtClean="0"/>
              <a:pPr/>
              <a:t>27</a:t>
            </a:fld>
            <a:endParaRPr lang="ru-RU"/>
          </a:p>
        </p:txBody>
      </p:sp>
      <p:sp>
        <p:nvSpPr>
          <p:cNvPr id="11" name="Rectangle 2"/>
          <p:cNvSpPr>
            <a:spLocks noGrp="1" noChangeArrowheads="1"/>
          </p:cNvSpPr>
          <p:nvPr>
            <p:ph type="title"/>
          </p:nvPr>
        </p:nvSpPr>
        <p:spPr>
          <a:xfrm>
            <a:off x="642910" y="214290"/>
            <a:ext cx="8501090" cy="357168"/>
          </a:xfrm>
        </p:spPr>
        <p:txBody>
          <a:bodyPr/>
          <a:lstStyle/>
          <a:p>
            <a:pPr eaLnBrk="1" hangingPunct="1"/>
            <a:r>
              <a:rPr lang="en-US" sz="2400" b="1" dirty="0">
                <a:solidFill>
                  <a:schemeClr val="accent2"/>
                </a:solidFill>
                <a:latin typeface="Times New Roman" pitchFamily="18" charset="0"/>
                <a:cs typeface="Times New Roman" pitchFamily="18" charset="0"/>
              </a:rPr>
              <a:t> </a:t>
            </a:r>
            <a:r>
              <a:rPr lang="en-US" sz="2000" b="1" dirty="0">
                <a:solidFill>
                  <a:schemeClr val="accent2"/>
                </a:solidFill>
                <a:latin typeface="Times New Roman" pitchFamily="18" charset="0"/>
                <a:cs typeface="Times New Roman" pitchFamily="18" charset="0"/>
              </a:rPr>
              <a:t>MC and reconstructed p</a:t>
            </a:r>
            <a:r>
              <a:rPr lang="en-US" sz="2000" b="1" baseline="-25000" dirty="0">
                <a:solidFill>
                  <a:schemeClr val="accent2"/>
                </a:solidFill>
                <a:latin typeface="Times New Roman" pitchFamily="18" charset="0"/>
                <a:cs typeface="Times New Roman" pitchFamily="18" charset="0"/>
              </a:rPr>
              <a:t>t</a:t>
            </a:r>
            <a:r>
              <a:rPr lang="en-US" sz="2000" b="1" dirty="0">
                <a:solidFill>
                  <a:schemeClr val="accent2"/>
                </a:solidFill>
                <a:latin typeface="Times New Roman" pitchFamily="18" charset="0"/>
                <a:cs typeface="Times New Roman" pitchFamily="18" charset="0"/>
              </a:rPr>
              <a:t>-spectra of D</a:t>
            </a:r>
            <a:r>
              <a:rPr lang="en-US" sz="2000" b="1" baseline="30000" dirty="0">
                <a:solidFill>
                  <a:schemeClr val="accent2"/>
                </a:solidFill>
                <a:latin typeface="Times New Roman" pitchFamily="18" charset="0"/>
                <a:cs typeface="Times New Roman" pitchFamily="18" charset="0"/>
              </a:rPr>
              <a:t>+</a:t>
            </a:r>
            <a:r>
              <a:rPr lang="en-US" sz="2000" b="1" dirty="0">
                <a:solidFill>
                  <a:schemeClr val="accent2"/>
                </a:solidFill>
                <a:latin typeface="Times New Roman" pitchFamily="18" charset="0"/>
                <a:cs typeface="Times New Roman" pitchFamily="18" charset="0"/>
              </a:rPr>
              <a:t>-mesons and they decay products</a:t>
            </a:r>
            <a:endParaRPr lang="ru-RU" sz="2000" dirty="0">
              <a:solidFill>
                <a:srgbClr val="0070C0"/>
              </a:solidFill>
            </a:endParaRPr>
          </a:p>
        </p:txBody>
      </p:sp>
      <p:sp>
        <p:nvSpPr>
          <p:cNvPr id="5" name="Прямоугольник 4"/>
          <p:cNvSpPr/>
          <p:nvPr/>
        </p:nvSpPr>
        <p:spPr>
          <a:xfrm>
            <a:off x="2286000" y="2967335"/>
            <a:ext cx="4572000" cy="646331"/>
          </a:xfrm>
          <a:prstGeom prst="rect">
            <a:avLst/>
          </a:prstGeom>
        </p:spPr>
        <p:txBody>
          <a:bodyPr>
            <a:spAutoFit/>
          </a:bodyPr>
          <a:lstStyle/>
          <a:p>
            <a:br>
              <a:rPr lang="en-US" dirty="0">
                <a:solidFill>
                  <a:srgbClr val="0070C0"/>
                </a:solidFill>
              </a:rPr>
            </a:br>
            <a:endParaRPr lang="ru-RU" dirty="0"/>
          </a:p>
        </p:txBody>
      </p:sp>
      <p:sp>
        <p:nvSpPr>
          <p:cNvPr id="8" name="TextBox 7"/>
          <p:cNvSpPr txBox="1"/>
          <p:nvPr/>
        </p:nvSpPr>
        <p:spPr>
          <a:xfrm>
            <a:off x="5572132" y="1643050"/>
            <a:ext cx="1357322" cy="369332"/>
          </a:xfrm>
          <a:prstGeom prst="rect">
            <a:avLst/>
          </a:prstGeom>
          <a:noFill/>
        </p:spPr>
        <p:txBody>
          <a:bodyPr wrap="square" rtlCol="0">
            <a:spAutoFit/>
          </a:bodyPr>
          <a:lstStyle/>
          <a:p>
            <a:r>
              <a:rPr lang="en-US" dirty="0"/>
              <a:t>D</a:t>
            </a:r>
            <a:r>
              <a:rPr lang="en-US" baseline="30000" dirty="0"/>
              <a:t>+</a:t>
            </a:r>
            <a:r>
              <a:rPr lang="en-US" dirty="0"/>
              <a:t> mesons</a:t>
            </a:r>
            <a:endParaRPr lang="ru-RU" dirty="0"/>
          </a:p>
        </p:txBody>
      </p:sp>
      <p:sp>
        <p:nvSpPr>
          <p:cNvPr id="9" name="TextBox 8"/>
          <p:cNvSpPr txBox="1"/>
          <p:nvPr/>
        </p:nvSpPr>
        <p:spPr>
          <a:xfrm>
            <a:off x="5929322" y="3500438"/>
            <a:ext cx="785818" cy="369332"/>
          </a:xfrm>
          <a:prstGeom prst="rect">
            <a:avLst/>
          </a:prstGeom>
          <a:noFill/>
        </p:spPr>
        <p:txBody>
          <a:bodyPr wrap="square" rtlCol="0">
            <a:spAutoFit/>
          </a:bodyPr>
          <a:lstStyle/>
          <a:p>
            <a:r>
              <a:rPr lang="en-US" dirty="0" err="1"/>
              <a:t>Pions</a:t>
            </a:r>
            <a:endParaRPr lang="ru-RU" dirty="0"/>
          </a:p>
        </p:txBody>
      </p:sp>
      <p:sp>
        <p:nvSpPr>
          <p:cNvPr id="10" name="TextBox 9"/>
          <p:cNvSpPr txBox="1"/>
          <p:nvPr/>
        </p:nvSpPr>
        <p:spPr>
          <a:xfrm>
            <a:off x="6072198" y="5214950"/>
            <a:ext cx="928694" cy="369332"/>
          </a:xfrm>
          <a:prstGeom prst="rect">
            <a:avLst/>
          </a:prstGeom>
          <a:noFill/>
        </p:spPr>
        <p:txBody>
          <a:bodyPr wrap="square" rtlCol="0">
            <a:spAutoFit/>
          </a:bodyPr>
          <a:lstStyle/>
          <a:p>
            <a:r>
              <a:rPr lang="en-US" dirty="0" err="1"/>
              <a:t>Kaons</a:t>
            </a:r>
            <a:endParaRPr lang="ru-RU" dirty="0"/>
          </a:p>
        </p:txBody>
      </p:sp>
      <p:sp>
        <p:nvSpPr>
          <p:cNvPr id="13" name="Footer Placeholder 4">
            <a:extLst>
              <a:ext uri="{FF2B5EF4-FFF2-40B4-BE49-F238E27FC236}">
                <a16:creationId xmlns:a16="http://schemas.microsoft.com/office/drawing/2014/main" id="{5B612738-0399-4840-8DC6-1F823EC2FB07}"/>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4" name="Date Placeholder 2">
            <a:extLst>
              <a:ext uri="{FF2B5EF4-FFF2-40B4-BE49-F238E27FC236}">
                <a16:creationId xmlns:a16="http://schemas.microsoft.com/office/drawing/2014/main" id="{40113FB7-4027-41C4-BBFA-03ECE69FE029}"/>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1"/>
          <p:cNvSpPr txBox="1">
            <a:spLocks noChangeArrowheads="1"/>
          </p:cNvSpPr>
          <p:nvPr/>
        </p:nvSpPr>
        <p:spPr bwMode="auto">
          <a:xfrm>
            <a:off x="25400" y="770235"/>
            <a:ext cx="4117975" cy="707886"/>
          </a:xfrm>
          <a:prstGeom prst="rect">
            <a:avLst/>
          </a:prstGeom>
          <a:solidFill>
            <a:srgbClr val="EAFC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b="1" i="1" dirty="0">
              <a:solidFill>
                <a:srgbClr val="000090"/>
              </a:solidFill>
              <a:latin typeface="Arial"/>
              <a:cs typeface="Arial"/>
            </a:endParaRPr>
          </a:p>
          <a:p>
            <a:pPr eaLnBrk="1" hangingPunct="1"/>
            <a:r>
              <a:rPr lang="en-US" sz="2000" b="1" i="1" dirty="0">
                <a:solidFill>
                  <a:srgbClr val="000090"/>
                </a:solidFill>
                <a:latin typeface="Arial"/>
                <a:cs typeface="Arial"/>
              </a:rPr>
              <a:t>Stage I: Installation of OB (2022) </a:t>
            </a:r>
          </a:p>
        </p:txBody>
      </p:sp>
      <p:pic>
        <p:nvPicPr>
          <p:cNvPr id="24"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36" y="2521028"/>
            <a:ext cx="4282263" cy="2457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5420" y="937606"/>
            <a:ext cx="4828580" cy="2770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a:extLst/>
          </p:cNvPr>
          <p:cNvSpPr txBox="1">
            <a:spLocks noChangeArrowheads="1"/>
          </p:cNvSpPr>
          <p:nvPr/>
        </p:nvSpPr>
        <p:spPr bwMode="auto">
          <a:xfrm>
            <a:off x="4635502" y="2702425"/>
            <a:ext cx="3797297" cy="993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eaLnBrk="1" hangingPunct="1">
              <a:buFont typeface="Arial" panose="020B0604020202020204" pitchFamily="34" charset="0"/>
              <a:buNone/>
              <a:defRPr/>
            </a:pPr>
            <a:r>
              <a:rPr lang="en-US" altLang="ru-RU" sz="2000" b="1" i="1" dirty="0">
                <a:solidFill>
                  <a:srgbClr val="000090"/>
                </a:solidFill>
                <a:latin typeface="Arial"/>
                <a:ea typeface="+mn-ea"/>
                <a:cs typeface="Arial"/>
              </a:rPr>
              <a:t>~ 9 500 </a:t>
            </a:r>
          </a:p>
          <a:p>
            <a:pPr eaLnBrk="1" hangingPunct="1">
              <a:buFont typeface="Arial" panose="020B0604020202020204" pitchFamily="34" charset="0"/>
              <a:buNone/>
              <a:defRPr/>
            </a:pPr>
            <a:r>
              <a:rPr lang="en-US" altLang="ru-RU" sz="2000" b="1" i="1" dirty="0">
                <a:solidFill>
                  <a:srgbClr val="000090"/>
                </a:solidFill>
                <a:latin typeface="Arial"/>
                <a:ea typeface="+mn-ea"/>
                <a:cs typeface="Arial"/>
              </a:rPr>
              <a:t>ALPIDE MAPS</a:t>
            </a:r>
          </a:p>
          <a:p>
            <a:pPr eaLnBrk="1" hangingPunct="1">
              <a:buFont typeface="Arial" panose="020B0604020202020204" pitchFamily="34" charset="0"/>
              <a:buNone/>
              <a:defRPr/>
            </a:pPr>
            <a:r>
              <a:rPr lang="en-US" altLang="ru-RU" sz="2000" i="1" dirty="0">
                <a:solidFill>
                  <a:srgbClr val="000090"/>
                </a:solidFill>
                <a:latin typeface="Arial"/>
                <a:ea typeface="+mn-ea"/>
                <a:cs typeface="Arial"/>
              </a:rPr>
              <a:t> in </a:t>
            </a:r>
            <a:r>
              <a:rPr lang="en-US" altLang="ru-RU" sz="2000" b="1" i="1" dirty="0">
                <a:solidFill>
                  <a:srgbClr val="FF0000"/>
                </a:solidFill>
                <a:latin typeface="Arial"/>
                <a:ea typeface="+mn-ea"/>
                <a:cs typeface="Arial"/>
              </a:rPr>
              <a:t>5</a:t>
            </a:r>
            <a:r>
              <a:rPr lang="en-US" altLang="ru-RU" sz="2000" i="1" dirty="0">
                <a:solidFill>
                  <a:srgbClr val="000090"/>
                </a:solidFill>
                <a:latin typeface="Arial"/>
                <a:ea typeface="+mn-ea"/>
                <a:cs typeface="Arial"/>
              </a:rPr>
              <a:t> cylinders of </a:t>
            </a:r>
            <a:r>
              <a:rPr lang="en-US" altLang="ru-RU" sz="2000" b="1" i="1" dirty="0">
                <a:solidFill>
                  <a:srgbClr val="FF0000"/>
                </a:solidFill>
                <a:latin typeface="Arial"/>
                <a:ea typeface="+mn-ea"/>
                <a:cs typeface="Arial"/>
              </a:rPr>
              <a:t>2</a:t>
            </a:r>
            <a:r>
              <a:rPr lang="en-US" altLang="ru-RU" sz="2000" i="1" dirty="0">
                <a:solidFill>
                  <a:srgbClr val="000090"/>
                </a:solidFill>
                <a:latin typeface="Arial"/>
                <a:ea typeface="+mn-ea"/>
                <a:cs typeface="Arial"/>
              </a:rPr>
              <a:t> barrels  </a:t>
            </a:r>
          </a:p>
          <a:p>
            <a:pPr eaLnBrk="1" hangingPunct="1">
              <a:buFont typeface="Arial" panose="020B0604020202020204" pitchFamily="34" charset="0"/>
              <a:buNone/>
              <a:defRPr/>
            </a:pPr>
            <a:endParaRPr lang="en-US" altLang="ru-RU" sz="2000" i="1" dirty="0">
              <a:solidFill>
                <a:srgbClr val="000090"/>
              </a:solidFill>
              <a:latin typeface="Arial"/>
              <a:ea typeface="+mn-ea"/>
              <a:cs typeface="Arial"/>
            </a:endParaRPr>
          </a:p>
          <a:p>
            <a:pPr eaLnBrk="1" hangingPunct="1">
              <a:buFont typeface="Arial" panose="020B0604020202020204" pitchFamily="34" charset="0"/>
              <a:buNone/>
              <a:defRPr/>
            </a:pPr>
            <a:endParaRPr lang="ru-RU" altLang="ru-RU" sz="2000" i="1" dirty="0">
              <a:solidFill>
                <a:srgbClr val="000090"/>
              </a:solidFill>
              <a:latin typeface="Arial"/>
              <a:ea typeface="+mn-ea"/>
              <a:cs typeface="Arial"/>
            </a:endParaRPr>
          </a:p>
        </p:txBody>
      </p:sp>
      <p:grpSp>
        <p:nvGrpSpPr>
          <p:cNvPr id="9" name="Gruppieren 15"/>
          <p:cNvGrpSpPr>
            <a:grpSpLocks/>
          </p:cNvGrpSpPr>
          <p:nvPr/>
        </p:nvGrpSpPr>
        <p:grpSpPr bwMode="auto">
          <a:xfrm>
            <a:off x="6718300" y="1158409"/>
            <a:ext cx="2031360" cy="1130241"/>
            <a:chOff x="289739" y="1149628"/>
            <a:chExt cx="5284649" cy="2588419"/>
          </a:xfrm>
        </p:grpSpPr>
        <p:sp>
          <p:nvSpPr>
            <p:cNvPr id="10" name="Ellipse 4">
              <a:extLst/>
            </p:cNvPr>
            <p:cNvSpPr/>
            <p:nvPr/>
          </p:nvSpPr>
          <p:spPr>
            <a:xfrm>
              <a:off x="2516457" y="2366223"/>
              <a:ext cx="336784" cy="33762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e-DE"/>
            </a:p>
          </p:txBody>
        </p:sp>
        <p:sp>
          <p:nvSpPr>
            <p:cNvPr id="11" name="Pfeil nach rechts 5">
              <a:extLst/>
            </p:cNvPr>
            <p:cNvSpPr/>
            <p:nvPr/>
          </p:nvSpPr>
          <p:spPr>
            <a:xfrm>
              <a:off x="1620753" y="2325477"/>
              <a:ext cx="766722" cy="378366"/>
            </a:xfrm>
            <a:prstGeom prst="rightArrow">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e-DE"/>
            </a:p>
          </p:txBody>
        </p:sp>
        <p:cxnSp>
          <p:nvCxnSpPr>
            <p:cNvPr id="12" name="Gerade Verbindung mit Pfeil 7">
              <a:extLst/>
            </p:cNvPr>
            <p:cNvCxnSpPr/>
            <p:nvPr/>
          </p:nvCxnSpPr>
          <p:spPr>
            <a:xfrm flipV="1">
              <a:off x="2989388" y="1820987"/>
              <a:ext cx="1422377" cy="518071"/>
            </a:xfrm>
            <a:prstGeom prst="straightConnector1">
              <a:avLst/>
            </a:prstGeom>
            <a:ln w="38100">
              <a:solidFill>
                <a:srgbClr val="00FFFF"/>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38">
              <a:extLst/>
            </p:cNvPr>
            <p:cNvCxnSpPr/>
            <p:nvPr/>
          </p:nvCxnSpPr>
          <p:spPr>
            <a:xfrm>
              <a:off x="2989388" y="2540854"/>
              <a:ext cx="1773492" cy="79555"/>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cxnSp>
          <p:nvCxnSpPr>
            <p:cNvPr id="14" name="Gerade Verbindung mit Pfeil 40">
              <a:extLst/>
            </p:cNvPr>
            <p:cNvCxnSpPr/>
            <p:nvPr/>
          </p:nvCxnSpPr>
          <p:spPr>
            <a:xfrm>
              <a:off x="2989388" y="2736829"/>
              <a:ext cx="1182328" cy="547177"/>
            </a:xfrm>
            <a:prstGeom prst="straightConnector1">
              <a:avLst/>
            </a:prstGeom>
            <a:ln w="38100">
              <a:solidFill>
                <a:srgbClr val="FF00FF"/>
              </a:solidFill>
              <a:tailEnd type="arrow"/>
            </a:ln>
          </p:spPr>
          <p:style>
            <a:lnRef idx="1">
              <a:schemeClr val="accent1"/>
            </a:lnRef>
            <a:fillRef idx="0">
              <a:schemeClr val="accent1"/>
            </a:fillRef>
            <a:effectRef idx="0">
              <a:schemeClr val="accent1"/>
            </a:effectRef>
            <a:fontRef idx="minor">
              <a:schemeClr val="tx1"/>
            </a:fontRef>
          </p:style>
        </p:cxnSp>
        <p:sp>
          <p:nvSpPr>
            <p:cNvPr id="15" name="Ellipse 42">
              <a:extLst/>
            </p:cNvPr>
            <p:cNvSpPr/>
            <p:nvPr/>
          </p:nvSpPr>
          <p:spPr>
            <a:xfrm flipV="1">
              <a:off x="4198588" y="3284006"/>
              <a:ext cx="137938" cy="139705"/>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e-DE"/>
            </a:p>
          </p:txBody>
        </p:sp>
        <p:sp>
          <p:nvSpPr>
            <p:cNvPr id="16" name="Ellipse 43">
              <a:extLst/>
            </p:cNvPr>
            <p:cNvSpPr/>
            <p:nvPr/>
          </p:nvSpPr>
          <p:spPr>
            <a:xfrm flipV="1">
              <a:off x="4469090" y="1661879"/>
              <a:ext cx="206012" cy="205676"/>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e-DE"/>
            </a:p>
          </p:txBody>
        </p:sp>
        <p:sp>
          <p:nvSpPr>
            <p:cNvPr id="17" name="Ellipse 44">
              <a:extLst/>
            </p:cNvPr>
            <p:cNvSpPr/>
            <p:nvPr/>
          </p:nvSpPr>
          <p:spPr>
            <a:xfrm flipV="1">
              <a:off x="4811249" y="2550556"/>
              <a:ext cx="137938" cy="137764"/>
            </a:xfrm>
            <a:prstGeom prst="ellipse">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de-DE"/>
            </a:p>
          </p:txBody>
        </p:sp>
        <p:sp>
          <p:nvSpPr>
            <p:cNvPr id="18" name="Textfeld 10"/>
            <p:cNvSpPr txBox="1">
              <a:spLocks noChangeArrowheads="1"/>
            </p:cNvSpPr>
            <p:nvPr/>
          </p:nvSpPr>
          <p:spPr bwMode="auto">
            <a:xfrm>
              <a:off x="2481459" y="1346286"/>
              <a:ext cx="574196"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200" dirty="0">
                  <a:solidFill>
                    <a:srgbClr val="00FF00"/>
                  </a:solidFill>
                  <a:latin typeface="Times New Roman" charset="0"/>
                </a:rPr>
                <a:t>D</a:t>
              </a:r>
              <a:r>
                <a:rPr lang="de-DE" sz="3200" baseline="30000" dirty="0">
                  <a:solidFill>
                    <a:srgbClr val="00FF00"/>
                  </a:solidFill>
                  <a:latin typeface="Times New Roman" charset="0"/>
                </a:rPr>
                <a:t>+</a:t>
              </a:r>
              <a:endParaRPr lang="de-DE" sz="3200" dirty="0">
                <a:solidFill>
                  <a:srgbClr val="00FF00"/>
                </a:solidFill>
                <a:latin typeface="Times New Roman" charset="0"/>
              </a:endParaRPr>
            </a:p>
          </p:txBody>
        </p:sp>
        <p:sp>
          <p:nvSpPr>
            <p:cNvPr id="19" name="Textfeld 46"/>
            <p:cNvSpPr txBox="1">
              <a:spLocks noChangeArrowheads="1"/>
            </p:cNvSpPr>
            <p:nvPr/>
          </p:nvSpPr>
          <p:spPr bwMode="auto">
            <a:xfrm>
              <a:off x="4785229" y="1323165"/>
              <a:ext cx="481222"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de-DE" sz="3200">
                  <a:solidFill>
                    <a:srgbClr val="00FFFF"/>
                  </a:solidFill>
                  <a:latin typeface="Times New Roman" charset="0"/>
                </a:rPr>
                <a:t>K</a:t>
              </a:r>
              <a:r>
                <a:rPr lang="de-DE" sz="3200" baseline="30000">
                  <a:solidFill>
                    <a:srgbClr val="00FFFF"/>
                  </a:solidFill>
                  <a:latin typeface="Times New Roman" charset="0"/>
                </a:rPr>
                <a:t>-</a:t>
              </a:r>
              <a:endParaRPr lang="de-DE" sz="3200">
                <a:solidFill>
                  <a:srgbClr val="00FFFF"/>
                </a:solidFill>
                <a:latin typeface="Times New Roman" charset="0"/>
              </a:endParaRPr>
            </a:p>
          </p:txBody>
        </p:sp>
        <p:sp>
          <p:nvSpPr>
            <p:cNvPr id="20" name="Textfeld 47"/>
            <p:cNvSpPr txBox="1">
              <a:spLocks noChangeArrowheads="1"/>
            </p:cNvSpPr>
            <p:nvPr/>
          </p:nvSpPr>
          <p:spPr bwMode="auto">
            <a:xfrm>
              <a:off x="5025840" y="2366362"/>
              <a:ext cx="54854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solidFill>
                    <a:srgbClr val="FF00FF"/>
                  </a:solidFill>
                  <a:latin typeface="Times New Roman" charset="0"/>
                </a:rPr>
                <a:t>π</a:t>
              </a:r>
              <a:r>
                <a:rPr lang="de-DE" sz="3200" baseline="30000">
                  <a:solidFill>
                    <a:srgbClr val="FF00FF"/>
                  </a:solidFill>
                  <a:latin typeface="Times New Roman" charset="0"/>
                </a:rPr>
                <a:t>+</a:t>
              </a:r>
              <a:endParaRPr lang="de-DE" sz="3200">
                <a:solidFill>
                  <a:srgbClr val="FF00FF"/>
                </a:solidFill>
                <a:latin typeface="Times New Roman" charset="0"/>
              </a:endParaRPr>
            </a:p>
          </p:txBody>
        </p:sp>
        <p:sp>
          <p:nvSpPr>
            <p:cNvPr id="21" name="Textfeld 48"/>
            <p:cNvSpPr txBox="1">
              <a:spLocks noChangeArrowheads="1"/>
            </p:cNvSpPr>
            <p:nvPr/>
          </p:nvSpPr>
          <p:spPr bwMode="auto">
            <a:xfrm>
              <a:off x="4342697" y="3153272"/>
              <a:ext cx="548548"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l-GR" sz="3200">
                  <a:solidFill>
                    <a:srgbClr val="FF00FF"/>
                  </a:solidFill>
                  <a:latin typeface="Times New Roman" charset="0"/>
                </a:rPr>
                <a:t>π</a:t>
              </a:r>
              <a:r>
                <a:rPr lang="de-DE" sz="3200" baseline="30000">
                  <a:solidFill>
                    <a:srgbClr val="FF00FF"/>
                  </a:solidFill>
                  <a:latin typeface="Times New Roman" charset="0"/>
                </a:rPr>
                <a:t>+</a:t>
              </a:r>
              <a:endParaRPr lang="de-DE" sz="3200">
                <a:solidFill>
                  <a:srgbClr val="FF00FF"/>
                </a:solidFill>
                <a:latin typeface="Times New Roman" charset="0"/>
              </a:endParaRPr>
            </a:p>
          </p:txBody>
        </p:sp>
        <p:pic>
          <p:nvPicPr>
            <p:cNvPr id="22" name="Picture 4" descr="coll6"/>
            <p:cNvPicPr>
              <a:picLocks noChangeAspect="1" noChangeArrowheads="1"/>
            </p:cNvPicPr>
            <p:nvPr/>
          </p:nvPicPr>
          <p:blipFill>
            <a:blip r:embed="rId4">
              <a:clrChange>
                <a:clrFrom>
                  <a:srgbClr val="000000"/>
                </a:clrFrom>
                <a:clrTo>
                  <a:srgbClr val="000000">
                    <a:alpha val="0"/>
                  </a:srgbClr>
                </a:clrTo>
              </a:clrChange>
              <a:lum bright="6000" contrast="6000"/>
              <a:extLst>
                <a:ext uri="{28A0092B-C50C-407E-A947-70E740481C1C}">
                  <a14:useLocalDpi xmlns:a14="http://schemas.microsoft.com/office/drawing/2010/main" val="0"/>
                </a:ext>
              </a:extLst>
            </a:blip>
            <a:srcRect l="39603" t="22414" r="35577" b="19571"/>
            <a:stretch>
              <a:fillRect/>
            </a:stretch>
          </p:blipFill>
          <p:spPr bwMode="auto">
            <a:xfrm>
              <a:off x="289739" y="1149628"/>
              <a:ext cx="1795463" cy="256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5" name="TextBox 24"/>
          <p:cNvSpPr txBox="1"/>
          <p:nvPr/>
        </p:nvSpPr>
        <p:spPr>
          <a:xfrm>
            <a:off x="215900" y="3898900"/>
            <a:ext cx="2882900" cy="707886"/>
          </a:xfrm>
          <a:prstGeom prst="rect">
            <a:avLst/>
          </a:prstGeom>
          <a:noFill/>
        </p:spPr>
        <p:txBody>
          <a:bodyPr wrap="square" rtlCol="0">
            <a:spAutoFit/>
          </a:bodyPr>
          <a:lstStyle/>
          <a:p>
            <a:r>
              <a:rPr lang="en-US" sz="2000" i="1" dirty="0">
                <a:solidFill>
                  <a:srgbClr val="000090"/>
                </a:solidFill>
              </a:rPr>
              <a:t>tentative assembly </a:t>
            </a:r>
          </a:p>
          <a:p>
            <a:pPr algn="r"/>
            <a:r>
              <a:rPr lang="en-US" sz="2000" i="1" dirty="0">
                <a:solidFill>
                  <a:srgbClr val="000090"/>
                </a:solidFill>
              </a:rPr>
              <a:t>layout </a:t>
            </a:r>
          </a:p>
        </p:txBody>
      </p:sp>
      <p:sp>
        <p:nvSpPr>
          <p:cNvPr id="26" name="TextBox 6"/>
          <p:cNvSpPr txBox="1">
            <a:spLocks noChangeArrowheads="1"/>
          </p:cNvSpPr>
          <p:nvPr/>
        </p:nvSpPr>
        <p:spPr bwMode="auto">
          <a:xfrm>
            <a:off x="470813" y="128816"/>
            <a:ext cx="8568597" cy="461665"/>
          </a:xfrm>
          <a:prstGeom prst="rect">
            <a:avLst/>
          </a:prstGeom>
          <a:solidFill>
            <a:srgbClr val="AEFFFB"/>
          </a:solidFill>
          <a:ln w="9525">
            <a:noFill/>
            <a:miter lim="800000"/>
            <a:headEnd/>
            <a:tailEnd/>
          </a:ln>
        </p:spPr>
        <p:txBody>
          <a:bodyPr wrap="square">
            <a:spAutoFit/>
          </a:bodyPr>
          <a:lstStyle/>
          <a:p>
            <a:r>
              <a:rPr lang="en-US" sz="2400" b="1" dirty="0">
                <a:solidFill>
                  <a:srgbClr val="000090"/>
                </a:solidFill>
              </a:rPr>
              <a:t>ITS realization in two Steps (OB first) due to BP</a:t>
            </a:r>
            <a:r>
              <a:rPr lang="ru-RU" sz="2400" b="1" dirty="0">
                <a:solidFill>
                  <a:srgbClr val="000090"/>
                </a:solidFill>
              </a:rPr>
              <a:t> </a:t>
            </a:r>
            <a:r>
              <a:rPr lang="en-US" sz="2400" b="1" dirty="0">
                <a:solidFill>
                  <a:srgbClr val="000090"/>
                </a:solidFill>
              </a:rPr>
              <a:t>sequence   </a:t>
            </a:r>
            <a:endParaRPr lang="en-US" sz="2400" b="1" i="1" dirty="0">
              <a:solidFill>
                <a:srgbClr val="000090"/>
              </a:solidFill>
            </a:endParaRPr>
          </a:p>
        </p:txBody>
      </p:sp>
      <p:sp>
        <p:nvSpPr>
          <p:cNvPr id="2" name="Rectangle 1"/>
          <p:cNvSpPr/>
          <p:nvPr/>
        </p:nvSpPr>
        <p:spPr>
          <a:xfrm>
            <a:off x="4673600" y="3994835"/>
            <a:ext cx="4114800" cy="400110"/>
          </a:xfrm>
          <a:prstGeom prst="rect">
            <a:avLst/>
          </a:prstGeom>
          <a:solidFill>
            <a:srgbClr val="FFFEF8"/>
          </a:solidFill>
        </p:spPr>
        <p:txBody>
          <a:bodyPr wrap="square">
            <a:spAutoFit/>
          </a:bodyPr>
          <a:lstStyle/>
          <a:p>
            <a:pPr algn="r"/>
            <a:r>
              <a:rPr lang="en-US" sz="2000" b="1" i="1" dirty="0">
                <a:solidFill>
                  <a:srgbClr val="000090"/>
                </a:solidFill>
              </a:rPr>
              <a:t>4,9</a:t>
            </a:r>
            <a:r>
              <a:rPr lang="x-none" sz="2000" b="1" i="1" dirty="0">
                <a:solidFill>
                  <a:srgbClr val="000090"/>
                </a:solidFill>
              </a:rPr>
              <a:t>۰</a:t>
            </a:r>
            <a:r>
              <a:rPr lang="en-US" sz="2000" b="1" i="1" dirty="0">
                <a:solidFill>
                  <a:srgbClr val="000090"/>
                </a:solidFill>
              </a:rPr>
              <a:t>10</a:t>
            </a:r>
            <a:r>
              <a:rPr lang="en-US" sz="2000" b="1" i="1" baseline="30000" dirty="0">
                <a:solidFill>
                  <a:srgbClr val="000090"/>
                </a:solidFill>
              </a:rPr>
              <a:t>9</a:t>
            </a:r>
            <a:r>
              <a:rPr lang="en-US" sz="2000" i="1" dirty="0">
                <a:solidFill>
                  <a:srgbClr val="000090"/>
                </a:solidFill>
              </a:rPr>
              <a:t> pixels, active area </a:t>
            </a:r>
            <a:r>
              <a:rPr lang="en-US" sz="2000" b="1" i="1" dirty="0">
                <a:solidFill>
                  <a:srgbClr val="000090"/>
                </a:solidFill>
              </a:rPr>
              <a:t>3,9 m</a:t>
            </a:r>
            <a:r>
              <a:rPr lang="en-US" sz="2000" b="1" i="1" baseline="30000" dirty="0">
                <a:solidFill>
                  <a:srgbClr val="000090"/>
                </a:solidFill>
              </a:rPr>
              <a:t>2</a:t>
            </a:r>
            <a:r>
              <a:rPr lang="en-US" sz="2000" i="1" dirty="0">
                <a:solidFill>
                  <a:srgbClr val="000090"/>
                </a:solidFill>
              </a:rPr>
              <a:t>.</a:t>
            </a:r>
          </a:p>
        </p:txBody>
      </p:sp>
      <p:sp>
        <p:nvSpPr>
          <p:cNvPr id="23" name="Slide Number Placeholder 22"/>
          <p:cNvSpPr>
            <a:spLocks noGrp="1"/>
          </p:cNvSpPr>
          <p:nvPr>
            <p:ph type="sldNum" sz="quarter" idx="12"/>
          </p:nvPr>
        </p:nvSpPr>
        <p:spPr>
          <a:xfrm>
            <a:off x="6553200" y="6308725"/>
            <a:ext cx="2133600" cy="476250"/>
          </a:xfrm>
        </p:spPr>
        <p:txBody>
          <a:bodyPr anchor="b"/>
          <a:lstStyle/>
          <a:p>
            <a:fld id="{4480217B-8183-4E7A-98AC-12846F6965A4}" type="slidenum">
              <a:rPr lang="ru-RU" smtClean="0"/>
              <a:pPr/>
              <a:t>28</a:t>
            </a:fld>
            <a:endParaRPr lang="ru-RU"/>
          </a:p>
        </p:txBody>
      </p:sp>
      <p:pic>
        <p:nvPicPr>
          <p:cNvPr id="29"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4540604"/>
            <a:ext cx="6718300" cy="20495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9"/>
          <p:cNvSpPr/>
          <p:nvPr/>
        </p:nvSpPr>
        <p:spPr>
          <a:xfrm>
            <a:off x="558800" y="4692134"/>
            <a:ext cx="5892800" cy="400110"/>
          </a:xfrm>
          <a:prstGeom prst="rect">
            <a:avLst/>
          </a:prstGeom>
          <a:solidFill>
            <a:srgbClr val="DFFAF5"/>
          </a:solidFill>
        </p:spPr>
        <p:txBody>
          <a:bodyPr wrap="square">
            <a:spAutoFit/>
          </a:bodyPr>
          <a:lstStyle/>
          <a:p>
            <a:pPr algn="ctr"/>
            <a:r>
              <a:rPr lang="en-US" sz="2000" b="1" dirty="0">
                <a:solidFill>
                  <a:srgbClr val="000090"/>
                </a:solidFill>
              </a:rPr>
              <a:t>MPD beam pipe</a:t>
            </a:r>
            <a:r>
              <a:rPr lang="en-US" sz="2000" b="1" dirty="0">
                <a:solidFill>
                  <a:srgbClr val="FF0000"/>
                </a:solidFill>
              </a:rPr>
              <a:t> </a:t>
            </a:r>
          </a:p>
        </p:txBody>
      </p:sp>
      <p:sp>
        <p:nvSpPr>
          <p:cNvPr id="31" name="TextBox 30"/>
          <p:cNvSpPr txBox="1"/>
          <p:nvPr/>
        </p:nvSpPr>
        <p:spPr>
          <a:xfrm>
            <a:off x="2171700" y="5880100"/>
            <a:ext cx="3355103" cy="400110"/>
          </a:xfrm>
          <a:prstGeom prst="rect">
            <a:avLst/>
          </a:prstGeom>
          <a:solidFill>
            <a:srgbClr val="FFFFFF"/>
          </a:solidFill>
        </p:spPr>
        <p:txBody>
          <a:bodyPr wrap="none" rtlCol="0">
            <a:spAutoFit/>
          </a:bodyPr>
          <a:lstStyle/>
          <a:p>
            <a:r>
              <a:rPr lang="en-US" sz="2000" b="1" dirty="0">
                <a:solidFill>
                  <a:srgbClr val="000090"/>
                </a:solidFill>
              </a:rPr>
              <a:t>Stage I: </a:t>
            </a:r>
            <a:r>
              <a:rPr lang="en-US" sz="2000" b="1" i="1" dirty="0">
                <a:solidFill>
                  <a:srgbClr val="FF0000"/>
                </a:solidFill>
              </a:rPr>
              <a:t>64</a:t>
            </a:r>
            <a:r>
              <a:rPr lang="en-US" sz="2000" i="1" dirty="0">
                <a:solidFill>
                  <a:srgbClr val="000090"/>
                </a:solidFill>
              </a:rPr>
              <a:t> mm in diameter</a:t>
            </a:r>
          </a:p>
        </p:txBody>
      </p:sp>
      <p:sp>
        <p:nvSpPr>
          <p:cNvPr id="32" name="TextBox 31"/>
          <p:cNvSpPr txBox="1"/>
          <p:nvPr/>
        </p:nvSpPr>
        <p:spPr>
          <a:xfrm>
            <a:off x="6668325" y="5600839"/>
            <a:ext cx="2371085" cy="707886"/>
          </a:xfrm>
          <a:prstGeom prst="rect">
            <a:avLst/>
          </a:prstGeom>
          <a:noFill/>
        </p:spPr>
        <p:txBody>
          <a:bodyPr wrap="none" rtlCol="0">
            <a:spAutoFit/>
          </a:bodyPr>
          <a:lstStyle/>
          <a:p>
            <a:r>
              <a:rPr lang="en-US" sz="2000" b="1" dirty="0">
                <a:solidFill>
                  <a:srgbClr val="000090"/>
                </a:solidFill>
              </a:rPr>
              <a:t>Stage II: </a:t>
            </a:r>
          </a:p>
          <a:p>
            <a:r>
              <a:rPr lang="en-US" sz="2000" b="1" i="1" dirty="0">
                <a:solidFill>
                  <a:srgbClr val="FF0000"/>
                </a:solidFill>
              </a:rPr>
              <a:t>38</a:t>
            </a:r>
            <a:r>
              <a:rPr lang="en-US" sz="2000" i="1" dirty="0">
                <a:solidFill>
                  <a:srgbClr val="000090"/>
                </a:solidFill>
              </a:rPr>
              <a:t> mm in diameter</a:t>
            </a:r>
          </a:p>
        </p:txBody>
      </p:sp>
      <p:sp>
        <p:nvSpPr>
          <p:cNvPr id="34" name="TextBox 1">
            <a:extLst>
              <a:ext uri="{FF2B5EF4-FFF2-40B4-BE49-F238E27FC236}">
                <a16:creationId xmlns:a16="http://schemas.microsoft.com/office/drawing/2014/main" id="{C027DDA3-A545-45F1-8FD3-D7637C39BBF4}"/>
              </a:ext>
            </a:extLst>
          </p:cNvPr>
          <p:cNvSpPr txBox="1">
            <a:spLocks noChangeArrowheads="1"/>
          </p:cNvSpPr>
          <p:nvPr/>
        </p:nvSpPr>
        <p:spPr bwMode="auto">
          <a:xfrm>
            <a:off x="179388" y="1708104"/>
            <a:ext cx="4034953" cy="707886"/>
          </a:xfrm>
          <a:prstGeom prst="rect">
            <a:avLst/>
          </a:prstGeom>
          <a:solidFill>
            <a:srgbClr val="EAFCFF"/>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2000" b="1" i="1" dirty="0">
              <a:solidFill>
                <a:srgbClr val="000090"/>
              </a:solidFill>
              <a:latin typeface="Arial"/>
              <a:cs typeface="Arial"/>
            </a:endParaRPr>
          </a:p>
          <a:p>
            <a:pPr eaLnBrk="1" hangingPunct="1"/>
            <a:r>
              <a:rPr lang="en-US" sz="2000" b="1" i="1" dirty="0">
                <a:solidFill>
                  <a:srgbClr val="000090"/>
                </a:solidFill>
                <a:latin typeface="Arial"/>
                <a:cs typeface="Arial"/>
              </a:rPr>
              <a:t>Stage II: OB+IB (2022</a:t>
            </a:r>
            <a:r>
              <a:rPr lang="ru-RU" sz="2000" b="1" i="1" dirty="0">
                <a:solidFill>
                  <a:srgbClr val="000090"/>
                </a:solidFill>
                <a:latin typeface="Arial"/>
                <a:cs typeface="Arial"/>
              </a:rPr>
              <a:t>+3</a:t>
            </a:r>
            <a:r>
              <a:rPr lang="en-US" sz="2000" b="1" i="1" dirty="0">
                <a:solidFill>
                  <a:srgbClr val="000090"/>
                </a:solidFill>
                <a:latin typeface="Arial"/>
                <a:cs typeface="Arial"/>
              </a:rPr>
              <a:t>) ? </a:t>
            </a:r>
          </a:p>
        </p:txBody>
      </p:sp>
      <p:sp>
        <p:nvSpPr>
          <p:cNvPr id="33" name="Footer Placeholder 4">
            <a:extLst>
              <a:ext uri="{FF2B5EF4-FFF2-40B4-BE49-F238E27FC236}">
                <a16:creationId xmlns:a16="http://schemas.microsoft.com/office/drawing/2014/main" id="{301FB12B-6A7F-4F0D-8E7F-DD0EDA5DD693}"/>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2006915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91F4A-3602-4A58-AF3D-9C5D1C8B5117}"/>
              </a:ext>
            </a:extLst>
          </p:cNvPr>
          <p:cNvSpPr>
            <a:spLocks noGrp="1"/>
          </p:cNvSpPr>
          <p:nvPr>
            <p:ph type="ctrTitle"/>
          </p:nvPr>
        </p:nvSpPr>
        <p:spPr>
          <a:xfrm>
            <a:off x="1520428" y="1232299"/>
            <a:ext cx="6480572" cy="648890"/>
          </a:xfrm>
        </p:spPr>
        <p:txBody>
          <a:bodyPr>
            <a:normAutofit fontScale="90000"/>
          </a:bodyPr>
          <a:lstStyle/>
          <a:p>
            <a:pPr eaLnBrk="1" hangingPunct="1"/>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r>
              <a:rPr lang="en-US" altLang="ru-RU" b="1">
                <a:solidFill>
                  <a:srgbClr val="FF0000"/>
                </a:solidFill>
                <a:latin typeface="Comic Sans MS" panose="030F0702030302020204" pitchFamily="66" charset="0"/>
              </a:rPr>
              <a:t> </a:t>
            </a:r>
            <a:br>
              <a:rPr lang="en-US" altLang="ru-RU" sz="2100" b="1">
                <a:solidFill>
                  <a:srgbClr val="FF0000"/>
                </a:solidFill>
                <a:latin typeface="Comic Sans MS" panose="030F0702030302020204" pitchFamily="66" charset="0"/>
              </a:rPr>
            </a:br>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endParaRPr lang="ru-RU" altLang="ru-RU" b="1">
              <a:latin typeface="Comic Sans MS" panose="030F0702030302020204" pitchFamily="66" charset="0"/>
            </a:endParaRPr>
          </a:p>
        </p:txBody>
      </p:sp>
      <p:sp>
        <p:nvSpPr>
          <p:cNvPr id="11267" name="Rectangle 13">
            <a:extLst>
              <a:ext uri="{FF2B5EF4-FFF2-40B4-BE49-F238E27FC236}">
                <a16:creationId xmlns:a16="http://schemas.microsoft.com/office/drawing/2014/main" id="{7CCFADEC-ED95-455C-B313-4E9C65381D10}"/>
              </a:ext>
            </a:extLst>
          </p:cNvPr>
          <p:cNvSpPr>
            <a:spLocks noChangeArrowheads="1"/>
          </p:cNvSpPr>
          <p:nvPr/>
        </p:nvSpPr>
        <p:spPr bwMode="auto">
          <a:xfrm>
            <a:off x="5285185" y="5725716"/>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350">
                <a:latin typeface="Arial" panose="020B0604020202020204" pitchFamily="34" charset="0"/>
              </a:rPr>
              <a:t> </a:t>
            </a:r>
          </a:p>
        </p:txBody>
      </p:sp>
      <p:sp>
        <p:nvSpPr>
          <p:cNvPr id="7" name="Text Box 4">
            <a:extLst>
              <a:ext uri="{FF2B5EF4-FFF2-40B4-BE49-F238E27FC236}">
                <a16:creationId xmlns:a16="http://schemas.microsoft.com/office/drawing/2014/main" id="{340CE3B6-A874-44FC-A216-E977D9C91131}"/>
              </a:ext>
            </a:extLst>
          </p:cNvPr>
          <p:cNvSpPr txBox="1">
            <a:spLocks noChangeArrowheads="1"/>
          </p:cNvSpPr>
          <p:nvPr/>
        </p:nvSpPr>
        <p:spPr bwMode="auto">
          <a:xfrm>
            <a:off x="813434" y="552601"/>
            <a:ext cx="7815263" cy="734047"/>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dirty="0">
                <a:solidFill>
                  <a:srgbClr val="002060"/>
                </a:solidFill>
                <a:latin typeface="Times New Roman" panose="02020603050405020304" pitchFamily="18" charset="0"/>
                <a:cs typeface="Times New Roman" panose="02020603050405020304" pitchFamily="18" charset="0"/>
              </a:rPr>
              <a:t>Task</a:t>
            </a:r>
            <a:r>
              <a:rPr lang="ru-RU"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1:  Assembly of HICs and OB Staves (60 pcs incl.)</a:t>
            </a:r>
          </a:p>
          <a:p>
            <a:r>
              <a:rPr lang="en-US" sz="2400" dirty="0">
                <a:solidFill>
                  <a:srgbClr val="002060"/>
                </a:solidFill>
                <a:latin typeface="Times New Roman" panose="02020603050405020304" pitchFamily="18" charset="0"/>
                <a:cs typeface="Times New Roman" panose="02020603050405020304" pitchFamily="18" charset="0"/>
              </a:rPr>
              <a:t>                                     JINR &amp; CCNU  </a:t>
            </a:r>
          </a:p>
        </p:txBody>
      </p:sp>
      <p:pic>
        <p:nvPicPr>
          <p:cNvPr id="5" name="Рисунок 4">
            <a:extLst>
              <a:ext uri="{FF2B5EF4-FFF2-40B4-BE49-F238E27FC236}">
                <a16:creationId xmlns:a16="http://schemas.microsoft.com/office/drawing/2014/main" id="{D8FB38E8-BBF3-48EB-B25B-4AE94511DEFE}"/>
              </a:ext>
            </a:extLst>
          </p:cNvPr>
          <p:cNvPicPr>
            <a:picLocks noChangeAspect="1"/>
          </p:cNvPicPr>
          <p:nvPr/>
        </p:nvPicPr>
        <p:blipFill>
          <a:blip r:embed="rId3"/>
          <a:stretch>
            <a:fillRect/>
          </a:stretch>
        </p:blipFill>
        <p:spPr>
          <a:xfrm>
            <a:off x="2209609" y="4181093"/>
            <a:ext cx="5582032" cy="2023687"/>
          </a:xfrm>
          <a:prstGeom prst="rect">
            <a:avLst/>
          </a:prstGeom>
        </p:spPr>
      </p:pic>
      <p:pic>
        <p:nvPicPr>
          <p:cNvPr id="10" name="Picture 4">
            <a:extLst>
              <a:ext uri="{FF2B5EF4-FFF2-40B4-BE49-F238E27FC236}">
                <a16:creationId xmlns:a16="http://schemas.microsoft.com/office/drawing/2014/main" id="{0BD74FA8-2AAD-4D08-93F9-9E20634A6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94" y="1435584"/>
            <a:ext cx="4445606" cy="2745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a:extLst>
              <a:ext uri="{FF2B5EF4-FFF2-40B4-BE49-F238E27FC236}">
                <a16:creationId xmlns:a16="http://schemas.microsoft.com/office/drawing/2014/main" id="{40C10804-A80C-4EBF-9491-43C62EA4D7A8}"/>
              </a:ext>
            </a:extLst>
          </p:cNvPr>
          <p:cNvSpPr/>
          <p:nvPr/>
        </p:nvSpPr>
        <p:spPr>
          <a:xfrm>
            <a:off x="4417318" y="2628556"/>
            <a:ext cx="4726682" cy="1323439"/>
          </a:xfrm>
          <a:prstGeom prst="rect">
            <a:avLst/>
          </a:prstGeom>
        </p:spPr>
        <p:txBody>
          <a:bodyPr wrap="square">
            <a:spAutoFit/>
          </a:bodyPr>
          <a:lstStyle/>
          <a:p>
            <a:pPr lvl="0"/>
            <a:r>
              <a:rPr lang="en-US" sz="2000" dirty="0">
                <a:solidFill>
                  <a:srgbClr val="B4DCFA">
                    <a:lumMod val="50000"/>
                  </a:srgbClr>
                </a:solidFill>
                <a:latin typeface="Times New Roman" panose="02020603050405020304" pitchFamily="18" charset="0"/>
                <a:cs typeface="Times New Roman" panose="02020603050405020304" pitchFamily="18" charset="0"/>
              </a:rPr>
              <a:t>Truss </a:t>
            </a:r>
            <a:r>
              <a:rPr lang="ru-RU" sz="2000" dirty="0">
                <a:solidFill>
                  <a:srgbClr val="B4DCFA">
                    <a:lumMod val="50000"/>
                  </a:srgbClr>
                </a:solidFill>
                <a:latin typeface="Times New Roman" panose="02020603050405020304" pitchFamily="18" charset="0"/>
                <a:cs typeface="Times New Roman" panose="02020603050405020304" pitchFamily="18" charset="0"/>
              </a:rPr>
              <a:t> </a:t>
            </a:r>
            <a:r>
              <a:rPr lang="en-US" sz="2000" dirty="0">
                <a:solidFill>
                  <a:srgbClr val="B4DCFA">
                    <a:lumMod val="50000"/>
                  </a:srgbClr>
                </a:solidFill>
                <a:latin typeface="Times New Roman" panose="02020603050405020304" pitchFamily="18" charset="0"/>
                <a:cs typeface="Times New Roman" panose="02020603050405020304" pitchFamily="18" charset="0"/>
              </a:rPr>
              <a:t>length is </a:t>
            </a:r>
            <a:r>
              <a:rPr lang="ru-RU" sz="2000" dirty="0">
                <a:solidFill>
                  <a:srgbClr val="B4DCFA">
                    <a:lumMod val="50000"/>
                  </a:srgbClr>
                </a:solidFill>
                <a:latin typeface="Times New Roman" panose="02020603050405020304" pitchFamily="18" charset="0"/>
                <a:cs typeface="Times New Roman" panose="02020603050405020304" pitchFamily="18" charset="0"/>
              </a:rPr>
              <a:t>1540</a:t>
            </a:r>
            <a:r>
              <a:rPr lang="en-US" sz="2000" dirty="0">
                <a:solidFill>
                  <a:srgbClr val="B4DCFA">
                    <a:lumMod val="50000"/>
                  </a:srgbClr>
                </a:solidFill>
                <a:latin typeface="Times New Roman" panose="02020603050405020304" pitchFamily="18" charset="0"/>
                <a:cs typeface="Times New Roman" panose="02020603050405020304" pitchFamily="18" charset="0"/>
              </a:rPr>
              <a:t> mm</a:t>
            </a:r>
            <a:r>
              <a:rPr lang="ru-RU" sz="2000" dirty="0">
                <a:solidFill>
                  <a:srgbClr val="B4DCFA">
                    <a:lumMod val="50000"/>
                  </a:srgbClr>
                </a:solidFill>
                <a:latin typeface="Times New Roman" panose="02020603050405020304" pitchFamily="18" charset="0"/>
                <a:cs typeface="Times New Roman" panose="02020603050405020304" pitchFamily="18" charset="0"/>
              </a:rPr>
              <a:t>. </a:t>
            </a:r>
            <a:r>
              <a:rPr lang="en-US" sz="2000" dirty="0">
                <a:solidFill>
                  <a:srgbClr val="B4DCFA">
                    <a:lumMod val="50000"/>
                  </a:srgbClr>
                </a:solidFill>
                <a:latin typeface="Times New Roman" panose="02020603050405020304" pitchFamily="18" charset="0"/>
                <a:cs typeface="Times New Roman" panose="02020603050405020304" pitchFamily="18" charset="0"/>
              </a:rPr>
              <a:t>Modules (HICs) are  are located on two cooling plates </a:t>
            </a:r>
            <a:r>
              <a:rPr lang="ru-RU" sz="2000" dirty="0">
                <a:solidFill>
                  <a:srgbClr val="B4DCFA">
                    <a:lumMod val="50000"/>
                  </a:srgbClr>
                </a:solidFill>
                <a:latin typeface="Times New Roman" panose="02020603050405020304" pitchFamily="18" charset="0"/>
                <a:cs typeface="Times New Roman" panose="02020603050405020304" pitchFamily="18" charset="0"/>
              </a:rPr>
              <a:t>. </a:t>
            </a:r>
            <a:endParaRPr lang="en-US" sz="2000" dirty="0">
              <a:solidFill>
                <a:srgbClr val="B4DCFA">
                  <a:lumMod val="50000"/>
                </a:srgbClr>
              </a:solidFill>
              <a:latin typeface="Times New Roman" panose="02020603050405020304" pitchFamily="18" charset="0"/>
              <a:cs typeface="Times New Roman" panose="02020603050405020304" pitchFamily="18" charset="0"/>
            </a:endParaRPr>
          </a:p>
          <a:p>
            <a:pPr lvl="0"/>
            <a:r>
              <a:rPr lang="en-US" sz="2000" dirty="0">
                <a:solidFill>
                  <a:srgbClr val="B4DCFA">
                    <a:lumMod val="50000"/>
                  </a:srgbClr>
                </a:solidFill>
                <a:latin typeface="Times New Roman" panose="02020603050405020304" pitchFamily="18" charset="0"/>
                <a:cs typeface="Times New Roman" panose="02020603050405020304" pitchFamily="18" charset="0"/>
              </a:rPr>
              <a:t> OB stave  carriers 196 sensors. </a:t>
            </a:r>
            <a:r>
              <a:rPr lang="ru-RU" sz="2000" dirty="0">
                <a:solidFill>
                  <a:srgbClr val="B4DCFA">
                    <a:lumMod val="50000"/>
                  </a:srgbClr>
                </a:solidFill>
                <a:latin typeface="Times New Roman" panose="02020603050405020304" pitchFamily="18" charset="0"/>
                <a:cs typeface="Times New Roman" panose="02020603050405020304" pitchFamily="18" charset="0"/>
              </a:rPr>
              <a:t>  </a:t>
            </a:r>
            <a:endParaRPr lang="en-US" sz="2000" dirty="0">
              <a:solidFill>
                <a:srgbClr val="B4DCFA">
                  <a:lumMod val="50000"/>
                </a:srgbClr>
              </a:solidFill>
              <a:latin typeface="Times New Roman" panose="02020603050405020304" pitchFamily="18" charset="0"/>
              <a:cs typeface="Times New Roman" panose="02020603050405020304" pitchFamily="18" charset="0"/>
            </a:endParaRPr>
          </a:p>
          <a:p>
            <a:pPr lvl="0"/>
            <a:r>
              <a:rPr lang="en-US" sz="2000" dirty="0">
                <a:solidFill>
                  <a:srgbClr val="B4DCFA">
                    <a:lumMod val="50000"/>
                  </a:srgbClr>
                </a:solidFill>
                <a:latin typeface="Times New Roman" panose="02020603050405020304" pitchFamily="18" charset="0"/>
                <a:cs typeface="Times New Roman" panose="02020603050405020304" pitchFamily="18" charset="0"/>
              </a:rPr>
              <a:t>The MPD ITS need is 42 OB staves. </a:t>
            </a:r>
            <a:endParaRPr lang="ru-RU" sz="2000" dirty="0">
              <a:solidFill>
                <a:srgbClr val="B4DCFA">
                  <a:lumMod val="50000"/>
                </a:srgbClr>
              </a:solidFill>
              <a:latin typeface="Times New Roman" panose="02020603050405020304" pitchFamily="18" charset="0"/>
              <a:cs typeface="Times New Roman" panose="02020603050405020304" pitchFamily="18" charset="0"/>
            </a:endParaRPr>
          </a:p>
        </p:txBody>
      </p:sp>
      <p:sp>
        <p:nvSpPr>
          <p:cNvPr id="9" name="Footer Placeholder 4">
            <a:extLst>
              <a:ext uri="{FF2B5EF4-FFF2-40B4-BE49-F238E27FC236}">
                <a16:creationId xmlns:a16="http://schemas.microsoft.com/office/drawing/2014/main" id="{7B53D3E0-5C41-4C6C-A8A5-504C0CBE645D}"/>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1" name="Date Placeholder 2">
            <a:extLst>
              <a:ext uri="{FF2B5EF4-FFF2-40B4-BE49-F238E27FC236}">
                <a16:creationId xmlns:a16="http://schemas.microsoft.com/office/drawing/2014/main" id="{4ED2EFAE-21BE-497D-AA36-23EED05871DF}"/>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367431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09 at 10.21.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3962"/>
            <a:ext cx="9144000" cy="3645477"/>
          </a:xfrm>
          <a:prstGeom prst="rect">
            <a:avLst/>
          </a:prstGeom>
        </p:spPr>
      </p:pic>
      <p:sp>
        <p:nvSpPr>
          <p:cNvPr id="5" name="TextBox 4"/>
          <p:cNvSpPr txBox="1"/>
          <p:nvPr/>
        </p:nvSpPr>
        <p:spPr>
          <a:xfrm>
            <a:off x="546100" y="5741100"/>
            <a:ext cx="5166013" cy="369332"/>
          </a:xfrm>
          <a:prstGeom prst="rect">
            <a:avLst/>
          </a:prstGeom>
          <a:noFill/>
        </p:spPr>
        <p:txBody>
          <a:bodyPr wrap="none" rtlCol="0">
            <a:spAutoFit/>
          </a:bodyPr>
          <a:lstStyle/>
          <a:p>
            <a:r>
              <a:rPr lang="en-US" i="1" dirty="0">
                <a:latin typeface="Arial"/>
                <a:cs typeface="Arial"/>
              </a:rPr>
              <a:t>I.C. </a:t>
            </a:r>
            <a:r>
              <a:rPr lang="en-US" i="1" dirty="0" err="1">
                <a:latin typeface="Arial"/>
                <a:cs typeface="Arial"/>
              </a:rPr>
              <a:t>Arsene</a:t>
            </a:r>
            <a:r>
              <a:rPr lang="en-US" i="1" dirty="0">
                <a:latin typeface="Arial"/>
                <a:cs typeface="Arial"/>
              </a:rPr>
              <a:t> at al., Phys. Rev. C75 (2007) 24902.</a:t>
            </a:r>
          </a:p>
        </p:txBody>
      </p:sp>
      <p:grpSp>
        <p:nvGrpSpPr>
          <p:cNvPr id="15" name="Group 14"/>
          <p:cNvGrpSpPr/>
          <p:nvPr/>
        </p:nvGrpSpPr>
        <p:grpSpPr>
          <a:xfrm>
            <a:off x="546100" y="1663700"/>
            <a:ext cx="3594100" cy="2806700"/>
            <a:chOff x="546100" y="1663700"/>
            <a:chExt cx="3594100" cy="2806700"/>
          </a:xfrm>
        </p:grpSpPr>
        <p:grpSp>
          <p:nvGrpSpPr>
            <p:cNvPr id="12" name="Group 11"/>
            <p:cNvGrpSpPr/>
            <p:nvPr/>
          </p:nvGrpSpPr>
          <p:grpSpPr>
            <a:xfrm>
              <a:off x="546100" y="3593524"/>
              <a:ext cx="3594100" cy="876876"/>
              <a:chOff x="546100" y="3593524"/>
              <a:chExt cx="3594100" cy="876876"/>
            </a:xfrm>
          </p:grpSpPr>
          <p:cxnSp>
            <p:nvCxnSpPr>
              <p:cNvPr id="7" name="Straight Connector 6"/>
              <p:cNvCxnSpPr/>
              <p:nvPr/>
            </p:nvCxnSpPr>
            <p:spPr>
              <a:xfrm>
                <a:off x="546100" y="4470400"/>
                <a:ext cx="3594100" cy="0"/>
              </a:xfrm>
              <a:prstGeom prst="line">
                <a:avLst/>
              </a:prstGeom>
              <a:ln w="57150" cmpd="sng">
                <a:solidFill>
                  <a:srgbClr val="000090"/>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47700" y="3593524"/>
                <a:ext cx="854454" cy="584776"/>
              </a:xfrm>
              <a:prstGeom prst="rect">
                <a:avLst/>
              </a:prstGeom>
              <a:noFill/>
            </p:spPr>
            <p:txBody>
              <a:bodyPr wrap="none" rtlCol="0">
                <a:spAutoFit/>
              </a:bodyPr>
              <a:lstStyle/>
              <a:p>
                <a:r>
                  <a:rPr lang="en-US" sz="3200" dirty="0">
                    <a:solidFill>
                      <a:srgbClr val="000090"/>
                    </a:solidFill>
                    <a:latin typeface="Symbol" charset="2"/>
                    <a:cs typeface="Symbol" charset="2"/>
                  </a:rPr>
                  <a:t>5 r</a:t>
                </a:r>
                <a:r>
                  <a:rPr lang="en-US" sz="3200" baseline="-25000" dirty="0">
                    <a:solidFill>
                      <a:srgbClr val="000090"/>
                    </a:solidFill>
                    <a:latin typeface="Symbol" charset="2"/>
                    <a:cs typeface="Symbol" charset="2"/>
                  </a:rPr>
                  <a:t>0</a:t>
                </a:r>
              </a:p>
            </p:txBody>
          </p:sp>
        </p:grpSp>
        <p:sp>
          <p:nvSpPr>
            <p:cNvPr id="8" name="TextBox 7"/>
            <p:cNvSpPr txBox="1"/>
            <p:nvPr/>
          </p:nvSpPr>
          <p:spPr>
            <a:xfrm>
              <a:off x="1308100" y="1663700"/>
              <a:ext cx="2083323" cy="461665"/>
            </a:xfrm>
            <a:prstGeom prst="rect">
              <a:avLst/>
            </a:prstGeom>
            <a:noFill/>
          </p:spPr>
          <p:txBody>
            <a:bodyPr wrap="none" rtlCol="0">
              <a:spAutoFit/>
            </a:bodyPr>
            <a:lstStyle/>
            <a:p>
              <a:r>
                <a:rPr lang="en-US" sz="2400" b="1" dirty="0">
                  <a:solidFill>
                    <a:srgbClr val="000090"/>
                  </a:solidFill>
                  <a:latin typeface="Arial"/>
                  <a:cs typeface="Arial"/>
                </a:rPr>
                <a:t>FAIR SIS-100</a:t>
              </a:r>
            </a:p>
          </p:txBody>
        </p:sp>
      </p:grpSp>
      <p:grpSp>
        <p:nvGrpSpPr>
          <p:cNvPr id="16" name="Group 15"/>
          <p:cNvGrpSpPr/>
          <p:nvPr/>
        </p:nvGrpSpPr>
        <p:grpSpPr>
          <a:xfrm>
            <a:off x="5270500" y="1663700"/>
            <a:ext cx="3594100" cy="2298700"/>
            <a:chOff x="5283200" y="1930400"/>
            <a:chExt cx="3594100" cy="2298700"/>
          </a:xfrm>
        </p:grpSpPr>
        <p:grpSp>
          <p:nvGrpSpPr>
            <p:cNvPr id="13" name="Group 12"/>
            <p:cNvGrpSpPr/>
            <p:nvPr/>
          </p:nvGrpSpPr>
          <p:grpSpPr>
            <a:xfrm>
              <a:off x="5283200" y="2996048"/>
              <a:ext cx="3594100" cy="1233052"/>
              <a:chOff x="5283200" y="2996048"/>
              <a:chExt cx="3594100" cy="1233052"/>
            </a:xfrm>
          </p:grpSpPr>
          <p:cxnSp>
            <p:nvCxnSpPr>
              <p:cNvPr id="9" name="Straight Connector 8"/>
              <p:cNvCxnSpPr/>
              <p:nvPr/>
            </p:nvCxnSpPr>
            <p:spPr>
              <a:xfrm>
                <a:off x="5283200" y="4229100"/>
                <a:ext cx="3594100"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934200" y="2996048"/>
                <a:ext cx="854454" cy="584776"/>
              </a:xfrm>
              <a:prstGeom prst="rect">
                <a:avLst/>
              </a:prstGeom>
              <a:noFill/>
            </p:spPr>
            <p:txBody>
              <a:bodyPr wrap="none" rtlCol="0">
                <a:spAutoFit/>
              </a:bodyPr>
              <a:lstStyle/>
              <a:p>
                <a:r>
                  <a:rPr lang="en-US" sz="3200" dirty="0">
                    <a:solidFill>
                      <a:srgbClr val="FF0000"/>
                    </a:solidFill>
                    <a:latin typeface="Symbol" charset="2"/>
                    <a:cs typeface="Symbol" charset="2"/>
                  </a:rPr>
                  <a:t>8 r</a:t>
                </a:r>
                <a:r>
                  <a:rPr lang="en-US" sz="3200" baseline="-25000" dirty="0">
                    <a:solidFill>
                      <a:srgbClr val="FF0000"/>
                    </a:solidFill>
                    <a:latin typeface="Symbol" charset="2"/>
                    <a:cs typeface="Symbol" charset="2"/>
                  </a:rPr>
                  <a:t>0</a:t>
                </a:r>
              </a:p>
            </p:txBody>
          </p:sp>
        </p:grpSp>
        <p:sp>
          <p:nvSpPr>
            <p:cNvPr id="14" name="TextBox 13"/>
            <p:cNvSpPr txBox="1"/>
            <p:nvPr/>
          </p:nvSpPr>
          <p:spPr>
            <a:xfrm>
              <a:off x="6585629" y="1930400"/>
              <a:ext cx="928459" cy="461665"/>
            </a:xfrm>
            <a:prstGeom prst="rect">
              <a:avLst/>
            </a:prstGeom>
            <a:noFill/>
          </p:spPr>
          <p:txBody>
            <a:bodyPr wrap="none" rtlCol="0">
              <a:spAutoFit/>
            </a:bodyPr>
            <a:lstStyle/>
            <a:p>
              <a:r>
                <a:rPr lang="en-US" sz="2400" b="1" dirty="0">
                  <a:solidFill>
                    <a:srgbClr val="FF0000"/>
                  </a:solidFill>
                  <a:latin typeface="Arial"/>
                  <a:cs typeface="Arial"/>
                </a:rPr>
                <a:t>NICA</a:t>
              </a:r>
            </a:p>
          </p:txBody>
        </p:sp>
      </p:grpSp>
      <p:sp>
        <p:nvSpPr>
          <p:cNvPr id="17" name="TextBox 16"/>
          <p:cNvSpPr txBox="1"/>
          <p:nvPr/>
        </p:nvSpPr>
        <p:spPr>
          <a:xfrm>
            <a:off x="1699322" y="482600"/>
            <a:ext cx="6190893" cy="954107"/>
          </a:xfrm>
          <a:prstGeom prst="rect">
            <a:avLst/>
          </a:prstGeom>
          <a:solidFill>
            <a:srgbClr val="E9F3FF"/>
          </a:solidFill>
        </p:spPr>
        <p:txBody>
          <a:bodyPr wrap="none" rtlCol="0">
            <a:spAutoFit/>
          </a:bodyPr>
          <a:lstStyle/>
          <a:p>
            <a:pPr algn="ctr"/>
            <a:r>
              <a:rPr lang="en-US" sz="2800" b="1" dirty="0">
                <a:solidFill>
                  <a:srgbClr val="000090"/>
                </a:solidFill>
                <a:latin typeface="Arial"/>
                <a:cs typeface="Arial"/>
              </a:rPr>
              <a:t>Net Baryonic density to be reached</a:t>
            </a:r>
          </a:p>
          <a:p>
            <a:pPr algn="ctr"/>
            <a:r>
              <a:rPr lang="en-US" sz="2800" b="1" dirty="0">
                <a:solidFill>
                  <a:srgbClr val="000090"/>
                </a:solidFill>
                <a:latin typeface="Arial"/>
                <a:cs typeface="Arial"/>
              </a:rPr>
              <a:t>in Au + Au collisions</a:t>
            </a:r>
          </a:p>
        </p:txBody>
      </p:sp>
      <p:sp>
        <p:nvSpPr>
          <p:cNvPr id="6" name="Slide Number Placeholder 5"/>
          <p:cNvSpPr>
            <a:spLocks noGrp="1"/>
          </p:cNvSpPr>
          <p:nvPr>
            <p:ph type="sldNum" sz="quarter" idx="12"/>
          </p:nvPr>
        </p:nvSpPr>
        <p:spPr>
          <a:xfrm>
            <a:off x="6553200" y="6321425"/>
            <a:ext cx="2133600" cy="476250"/>
          </a:xfrm>
        </p:spPr>
        <p:txBody>
          <a:bodyPr anchor="b"/>
          <a:lstStyle/>
          <a:p>
            <a:fld id="{4480217B-8183-4E7A-98AC-12846F6965A4}" type="slidenum">
              <a:rPr lang="ru-RU" smtClean="0"/>
              <a:pPr/>
              <a:t>3</a:t>
            </a:fld>
            <a:endParaRPr lang="ru-RU"/>
          </a:p>
        </p:txBody>
      </p:sp>
      <p:sp>
        <p:nvSpPr>
          <p:cNvPr id="19" name="Footer Placeholder 4">
            <a:extLst>
              <a:ext uri="{FF2B5EF4-FFF2-40B4-BE49-F238E27FC236}">
                <a16:creationId xmlns:a16="http://schemas.microsoft.com/office/drawing/2014/main" id="{E31ECF67-DDC8-40CB-92BA-FF5FD330B56F}"/>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20" name="Date Placeholder 2">
            <a:extLst>
              <a:ext uri="{FF2B5EF4-FFF2-40B4-BE49-F238E27FC236}">
                <a16:creationId xmlns:a16="http://schemas.microsoft.com/office/drawing/2014/main" id="{E7E89260-74B1-436D-92C2-A90C5BF3913B}"/>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2061771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edg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edg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91F4A-3602-4A58-AF3D-9C5D1C8B5117}"/>
              </a:ext>
            </a:extLst>
          </p:cNvPr>
          <p:cNvSpPr>
            <a:spLocks noGrp="1"/>
          </p:cNvSpPr>
          <p:nvPr>
            <p:ph type="ctrTitle"/>
          </p:nvPr>
        </p:nvSpPr>
        <p:spPr>
          <a:xfrm>
            <a:off x="1496019" y="1260874"/>
            <a:ext cx="6480572" cy="648890"/>
          </a:xfrm>
        </p:spPr>
        <p:txBody>
          <a:bodyPr>
            <a:normAutofit fontScale="90000"/>
          </a:bodyPr>
          <a:lstStyle/>
          <a:p>
            <a:pPr eaLnBrk="1" hangingPunct="1"/>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r>
              <a:rPr lang="en-US" altLang="ru-RU" b="1">
                <a:solidFill>
                  <a:srgbClr val="FF0000"/>
                </a:solidFill>
                <a:latin typeface="Comic Sans MS" panose="030F0702030302020204" pitchFamily="66" charset="0"/>
              </a:rPr>
              <a:t> </a:t>
            </a:r>
            <a:br>
              <a:rPr lang="en-US" altLang="ru-RU" sz="2100" b="1">
                <a:solidFill>
                  <a:srgbClr val="FF0000"/>
                </a:solidFill>
                <a:latin typeface="Comic Sans MS" panose="030F0702030302020204" pitchFamily="66" charset="0"/>
              </a:rPr>
            </a:br>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endParaRPr lang="ru-RU" altLang="ru-RU" b="1">
              <a:latin typeface="Comic Sans MS" panose="030F0702030302020204" pitchFamily="66" charset="0"/>
            </a:endParaRPr>
          </a:p>
        </p:txBody>
      </p:sp>
      <p:sp>
        <p:nvSpPr>
          <p:cNvPr id="11267" name="Rectangle 13">
            <a:extLst>
              <a:ext uri="{FF2B5EF4-FFF2-40B4-BE49-F238E27FC236}">
                <a16:creationId xmlns:a16="http://schemas.microsoft.com/office/drawing/2014/main" id="{7CCFADEC-ED95-455C-B313-4E9C65381D10}"/>
              </a:ext>
            </a:extLst>
          </p:cNvPr>
          <p:cNvSpPr>
            <a:spLocks noChangeArrowheads="1"/>
          </p:cNvSpPr>
          <p:nvPr/>
        </p:nvSpPr>
        <p:spPr bwMode="auto">
          <a:xfrm>
            <a:off x="5285185" y="5725716"/>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350">
                <a:latin typeface="Arial" panose="020B0604020202020204" pitchFamily="34" charset="0"/>
              </a:rPr>
              <a:t> </a:t>
            </a:r>
          </a:p>
        </p:txBody>
      </p:sp>
      <p:sp>
        <p:nvSpPr>
          <p:cNvPr id="7" name="Text Box 4">
            <a:extLst>
              <a:ext uri="{FF2B5EF4-FFF2-40B4-BE49-F238E27FC236}">
                <a16:creationId xmlns:a16="http://schemas.microsoft.com/office/drawing/2014/main" id="{340CE3B6-A874-44FC-A216-E977D9C91131}"/>
              </a:ext>
            </a:extLst>
          </p:cNvPr>
          <p:cNvSpPr txBox="1">
            <a:spLocks noChangeArrowheads="1"/>
          </p:cNvSpPr>
          <p:nvPr/>
        </p:nvSpPr>
        <p:spPr bwMode="auto">
          <a:xfrm>
            <a:off x="452883" y="522884"/>
            <a:ext cx="7815263" cy="734047"/>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pPr algn="ctr"/>
            <a:r>
              <a:rPr lang="en-US" sz="2400" dirty="0">
                <a:solidFill>
                  <a:srgbClr val="002060"/>
                </a:solidFill>
                <a:latin typeface="Times New Roman" panose="02020603050405020304" pitchFamily="18" charset="0"/>
                <a:cs typeface="Times New Roman" panose="02020603050405020304" pitchFamily="18" charset="0"/>
              </a:rPr>
              <a:t>Task 2</a:t>
            </a:r>
            <a:r>
              <a:rPr lang="ru-RU" sz="2400" dirty="0">
                <a:solidFill>
                  <a:srgbClr val="002060"/>
                </a:solidFill>
                <a:latin typeface="Times New Roman" panose="02020603050405020304" pitchFamily="18" charset="0"/>
                <a:cs typeface="Times New Roman" panose="02020603050405020304" pitchFamily="18" charset="0"/>
              </a:rPr>
              <a:t> </a:t>
            </a:r>
            <a:r>
              <a:rPr lang="en-US" sz="2400" dirty="0">
                <a:solidFill>
                  <a:srgbClr val="002060"/>
                </a:solidFill>
                <a:latin typeface="Times New Roman" panose="02020603050405020304" pitchFamily="18" charset="0"/>
                <a:cs typeface="Times New Roman" panose="02020603050405020304" pitchFamily="18" charset="0"/>
              </a:rPr>
              <a:t>. FC trusses (60), cooling plates (120)          </a:t>
            </a:r>
          </a:p>
          <a:p>
            <a:pPr algn="ctr"/>
            <a:r>
              <a:rPr lang="en-US" sz="2400" dirty="0">
                <a:solidFill>
                  <a:srgbClr val="002060"/>
                </a:solidFill>
                <a:latin typeface="Times New Roman" panose="02020603050405020304" pitchFamily="18" charset="0"/>
                <a:cs typeface="Times New Roman" panose="02020603050405020304" pitchFamily="18" charset="0"/>
              </a:rPr>
              <a:t>JINR &amp;</a:t>
            </a:r>
            <a:r>
              <a:rPr lang="en-US" sz="2400" dirty="0" err="1">
                <a:solidFill>
                  <a:srgbClr val="002060"/>
                </a:solidFill>
                <a:latin typeface="Times New Roman" panose="02020603050405020304" pitchFamily="18" charset="0"/>
                <a:cs typeface="Times New Roman" panose="02020603050405020304" pitchFamily="18" charset="0"/>
              </a:rPr>
              <a:t>SPbSU</a:t>
            </a:r>
            <a:r>
              <a:rPr lang="en-US" sz="2400" dirty="0">
                <a:solidFill>
                  <a:srgbClr val="002060"/>
                </a:solidFill>
                <a:latin typeface="Times New Roman" panose="02020603050405020304" pitchFamily="18" charset="0"/>
                <a:cs typeface="Times New Roman" panose="02020603050405020304" pitchFamily="18" charset="0"/>
              </a:rPr>
              <a:t>  </a:t>
            </a:r>
            <a:r>
              <a:rPr lang="ru-RU" sz="2400" dirty="0">
                <a:solidFill>
                  <a:srgbClr val="002060"/>
                </a:solidFill>
                <a:latin typeface="Times New Roman" panose="02020603050405020304" pitchFamily="18" charset="0"/>
                <a:cs typeface="Times New Roman" panose="02020603050405020304" pitchFamily="18" charset="0"/>
              </a:rPr>
              <a:t> </a:t>
            </a:r>
            <a:endParaRPr lang="en-US" sz="2400"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1989BDF4-7A46-400D-8C34-22F9275C2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011" y="1454150"/>
            <a:ext cx="3140075" cy="197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a:extLst>
              <a:ext uri="{FF2B5EF4-FFF2-40B4-BE49-F238E27FC236}">
                <a16:creationId xmlns:a16="http://schemas.microsoft.com/office/drawing/2014/main" id="{73ABC6ED-0495-4931-ACE1-05D7A8F2E7B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47717" y="1268760"/>
            <a:ext cx="3830716" cy="2331407"/>
          </a:xfrm>
          <a:prstGeom prst="rect">
            <a:avLst/>
          </a:prstGeom>
        </p:spPr>
      </p:pic>
      <p:pic>
        <p:nvPicPr>
          <p:cNvPr id="9" name="Picture 9">
            <a:extLst>
              <a:ext uri="{FF2B5EF4-FFF2-40B4-BE49-F238E27FC236}">
                <a16:creationId xmlns:a16="http://schemas.microsoft.com/office/drawing/2014/main" id="{DBBE5ABC-3584-464F-B0EA-39F63E49E8E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79548" y="1383404"/>
            <a:ext cx="3830716" cy="2331407"/>
          </a:xfrm>
          <a:prstGeom prst="rect">
            <a:avLst/>
          </a:prstGeom>
        </p:spPr>
      </p:pic>
      <p:pic>
        <p:nvPicPr>
          <p:cNvPr id="10" name="Picture 3">
            <a:extLst>
              <a:ext uri="{FF2B5EF4-FFF2-40B4-BE49-F238E27FC236}">
                <a16:creationId xmlns:a16="http://schemas.microsoft.com/office/drawing/2014/main" id="{05FAD78D-A073-412C-805B-2F3CAB769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883" y="4134321"/>
            <a:ext cx="4893204" cy="187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a:extLst>
              <a:ext uri="{FF2B5EF4-FFF2-40B4-BE49-F238E27FC236}">
                <a16:creationId xmlns:a16="http://schemas.microsoft.com/office/drawing/2014/main" id="{B79D77FA-8EDF-405B-ADE1-A8084B43B89C}"/>
              </a:ext>
            </a:extLst>
          </p:cNvPr>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t="6942" r="3658"/>
          <a:stretch/>
        </p:blipFill>
        <p:spPr bwMode="auto">
          <a:xfrm>
            <a:off x="5796136" y="3600167"/>
            <a:ext cx="2232248" cy="2915376"/>
          </a:xfrm>
          <a:prstGeom prst="rect">
            <a:avLst/>
          </a:prstGeom>
          <a:ln>
            <a:noFill/>
          </a:ln>
          <a:effectLst/>
        </p:spPr>
      </p:pic>
      <p:sp>
        <p:nvSpPr>
          <p:cNvPr id="11" name="Footer Placeholder 4">
            <a:extLst>
              <a:ext uri="{FF2B5EF4-FFF2-40B4-BE49-F238E27FC236}">
                <a16:creationId xmlns:a16="http://schemas.microsoft.com/office/drawing/2014/main" id="{6BE9D74B-B7E0-4079-B990-E0F76AD01817}"/>
              </a:ext>
            </a:extLst>
          </p:cNvPr>
          <p:cNvSpPr>
            <a:spLocks noGrp="1"/>
          </p:cNvSpPr>
          <p:nvPr>
            <p:ph type="ftr" sz="quarter" idx="11"/>
          </p:nvPr>
        </p:nvSpPr>
        <p:spPr>
          <a:xfrm>
            <a:off x="2042250" y="647876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3" name="Date Placeholder 2">
            <a:extLst>
              <a:ext uri="{FF2B5EF4-FFF2-40B4-BE49-F238E27FC236}">
                <a16:creationId xmlns:a16="http://schemas.microsoft.com/office/drawing/2014/main" id="{6FEB5A7C-B2C9-4131-9192-1FF4228811F1}"/>
              </a:ext>
            </a:extLst>
          </p:cNvPr>
          <p:cNvSpPr>
            <a:spLocks noGrp="1"/>
          </p:cNvSpPr>
          <p:nvPr>
            <p:ph type="dt" sz="half" idx="10"/>
          </p:nvPr>
        </p:nvSpPr>
        <p:spPr>
          <a:xfrm>
            <a:off x="189235" y="6517303"/>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3982871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91F4A-3602-4A58-AF3D-9C5D1C8B5117}"/>
              </a:ext>
            </a:extLst>
          </p:cNvPr>
          <p:cNvSpPr>
            <a:spLocks noGrp="1"/>
          </p:cNvSpPr>
          <p:nvPr>
            <p:ph type="ctrTitle"/>
          </p:nvPr>
        </p:nvSpPr>
        <p:spPr>
          <a:xfrm>
            <a:off x="1520428" y="1232299"/>
            <a:ext cx="6480572" cy="648890"/>
          </a:xfrm>
        </p:spPr>
        <p:txBody>
          <a:bodyPr>
            <a:normAutofit fontScale="90000"/>
          </a:bodyPr>
          <a:lstStyle/>
          <a:p>
            <a:pPr eaLnBrk="1" hangingPunct="1"/>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r>
              <a:rPr lang="en-US" altLang="ru-RU" b="1">
                <a:solidFill>
                  <a:srgbClr val="FF0000"/>
                </a:solidFill>
                <a:latin typeface="Comic Sans MS" panose="030F0702030302020204" pitchFamily="66" charset="0"/>
              </a:rPr>
              <a:t> </a:t>
            </a:r>
            <a:br>
              <a:rPr lang="en-US" altLang="ru-RU" sz="2100" b="1">
                <a:solidFill>
                  <a:srgbClr val="FF0000"/>
                </a:solidFill>
                <a:latin typeface="Comic Sans MS" panose="030F0702030302020204" pitchFamily="66" charset="0"/>
              </a:rPr>
            </a:br>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endParaRPr lang="ru-RU" altLang="ru-RU" b="1">
              <a:latin typeface="Comic Sans MS" panose="030F0702030302020204" pitchFamily="66" charset="0"/>
            </a:endParaRPr>
          </a:p>
        </p:txBody>
      </p:sp>
      <p:sp>
        <p:nvSpPr>
          <p:cNvPr id="11267" name="Rectangle 13">
            <a:extLst>
              <a:ext uri="{FF2B5EF4-FFF2-40B4-BE49-F238E27FC236}">
                <a16:creationId xmlns:a16="http://schemas.microsoft.com/office/drawing/2014/main" id="{7CCFADEC-ED95-455C-B313-4E9C65381D10}"/>
              </a:ext>
            </a:extLst>
          </p:cNvPr>
          <p:cNvSpPr>
            <a:spLocks noChangeArrowheads="1"/>
          </p:cNvSpPr>
          <p:nvPr/>
        </p:nvSpPr>
        <p:spPr bwMode="auto">
          <a:xfrm>
            <a:off x="5285185" y="5725716"/>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350">
                <a:latin typeface="Arial" panose="020B0604020202020204" pitchFamily="34" charset="0"/>
              </a:rPr>
              <a:t> </a:t>
            </a:r>
          </a:p>
        </p:txBody>
      </p:sp>
      <p:sp>
        <p:nvSpPr>
          <p:cNvPr id="7" name="Text Box 4">
            <a:extLst>
              <a:ext uri="{FF2B5EF4-FFF2-40B4-BE49-F238E27FC236}">
                <a16:creationId xmlns:a16="http://schemas.microsoft.com/office/drawing/2014/main" id="{340CE3B6-A874-44FC-A216-E977D9C91131}"/>
              </a:ext>
            </a:extLst>
          </p:cNvPr>
          <p:cNvSpPr txBox="1">
            <a:spLocks noChangeArrowheads="1"/>
          </p:cNvSpPr>
          <p:nvPr/>
        </p:nvSpPr>
        <p:spPr bwMode="auto">
          <a:xfrm>
            <a:off x="1377553" y="411700"/>
            <a:ext cx="7815263" cy="346249"/>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000" dirty="0">
                <a:solidFill>
                  <a:srgbClr val="002060"/>
                </a:solidFill>
                <a:latin typeface="Times New Roman" panose="02020603050405020304" pitchFamily="18" charset="0"/>
                <a:cs typeface="Times New Roman" panose="02020603050405020304" pitchFamily="18" charset="0"/>
              </a:rPr>
              <a:t>Task </a:t>
            </a:r>
            <a:r>
              <a:rPr lang="ru-RU" sz="2000" dirty="0">
                <a:solidFill>
                  <a:srgbClr val="002060"/>
                </a:solidFill>
                <a:latin typeface="Times New Roman" panose="02020603050405020304" pitchFamily="18" charset="0"/>
                <a:cs typeface="Times New Roman" panose="02020603050405020304" pitchFamily="18" charset="0"/>
              </a:rPr>
              <a:t> 3 </a:t>
            </a:r>
            <a:r>
              <a:rPr lang="en-US" sz="2000" dirty="0">
                <a:solidFill>
                  <a:srgbClr val="002060"/>
                </a:solidFill>
                <a:latin typeface="Times New Roman" panose="02020603050405020304" pitchFamily="18" charset="0"/>
                <a:cs typeface="Times New Roman" panose="02020603050405020304" pitchFamily="18" charset="0"/>
              </a:rPr>
              <a:t>.   Mechanics for integration with the TPC</a:t>
            </a:r>
            <a:r>
              <a:rPr lang="ru-RU" sz="2000" dirty="0">
                <a:solidFill>
                  <a:srgbClr val="002060"/>
                </a:solidFill>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 JINR </a:t>
            </a:r>
          </a:p>
        </p:txBody>
      </p:sp>
      <p:pic>
        <p:nvPicPr>
          <p:cNvPr id="5" name="Рисунок 4">
            <a:extLst>
              <a:ext uri="{FF2B5EF4-FFF2-40B4-BE49-F238E27FC236}">
                <a16:creationId xmlns:a16="http://schemas.microsoft.com/office/drawing/2014/main" id="{A8D38622-6250-491C-9574-AE958EB98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40" y="1163294"/>
            <a:ext cx="8262435" cy="786899"/>
          </a:xfrm>
          <a:prstGeom prst="rect">
            <a:avLst/>
          </a:prstGeom>
        </p:spPr>
      </p:pic>
      <p:pic>
        <p:nvPicPr>
          <p:cNvPr id="6" name="Рисунок 5">
            <a:extLst>
              <a:ext uri="{FF2B5EF4-FFF2-40B4-BE49-F238E27FC236}">
                <a16:creationId xmlns:a16="http://schemas.microsoft.com/office/drawing/2014/main" id="{E87FE444-1021-406A-933A-9CF23331C7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2564" y="2288224"/>
            <a:ext cx="2846052" cy="1949235"/>
          </a:xfrm>
          <a:prstGeom prst="rect">
            <a:avLst/>
          </a:prstGeom>
        </p:spPr>
      </p:pic>
      <p:pic>
        <p:nvPicPr>
          <p:cNvPr id="9" name="Рисунок 8">
            <a:extLst>
              <a:ext uri="{FF2B5EF4-FFF2-40B4-BE49-F238E27FC236}">
                <a16:creationId xmlns:a16="http://schemas.microsoft.com/office/drawing/2014/main" id="{137C6AF8-198A-45C6-84AC-A467B9BEF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625" y="4314714"/>
            <a:ext cx="8286750" cy="1000125"/>
          </a:xfrm>
          <a:prstGeom prst="rect">
            <a:avLst/>
          </a:prstGeom>
        </p:spPr>
      </p:pic>
      <p:pic>
        <p:nvPicPr>
          <p:cNvPr id="11" name="Рисунок 10">
            <a:extLst>
              <a:ext uri="{FF2B5EF4-FFF2-40B4-BE49-F238E27FC236}">
                <a16:creationId xmlns:a16="http://schemas.microsoft.com/office/drawing/2014/main" id="{277A7822-E34D-4CCF-8DE2-57BF0A9D1B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940" y="5392094"/>
            <a:ext cx="8286750" cy="986518"/>
          </a:xfrm>
          <a:prstGeom prst="rect">
            <a:avLst/>
          </a:prstGeom>
        </p:spPr>
      </p:pic>
      <p:pic>
        <p:nvPicPr>
          <p:cNvPr id="12" name="Рисунок 11">
            <a:extLst>
              <a:ext uri="{FF2B5EF4-FFF2-40B4-BE49-F238E27FC236}">
                <a16:creationId xmlns:a16="http://schemas.microsoft.com/office/drawing/2014/main" id="{1C5B9EDB-ED51-4073-A31D-6D15198F2E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2940" y="2565879"/>
            <a:ext cx="5507238" cy="1393923"/>
          </a:xfrm>
          <a:prstGeom prst="rect">
            <a:avLst/>
          </a:prstGeom>
        </p:spPr>
      </p:pic>
      <p:sp>
        <p:nvSpPr>
          <p:cNvPr id="10" name="Footer Placeholder 4">
            <a:extLst>
              <a:ext uri="{FF2B5EF4-FFF2-40B4-BE49-F238E27FC236}">
                <a16:creationId xmlns:a16="http://schemas.microsoft.com/office/drawing/2014/main" id="{008FE042-9FA7-400E-81FB-A3AE14EA6D47}"/>
              </a:ext>
            </a:extLst>
          </p:cNvPr>
          <p:cNvSpPr>
            <a:spLocks noGrp="1"/>
          </p:cNvSpPr>
          <p:nvPr>
            <p:ph type="ftr" sz="quarter" idx="11"/>
          </p:nvPr>
        </p:nvSpPr>
        <p:spPr>
          <a:xfrm>
            <a:off x="3349032" y="64463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3" name="Date Placeholder 2">
            <a:extLst>
              <a:ext uri="{FF2B5EF4-FFF2-40B4-BE49-F238E27FC236}">
                <a16:creationId xmlns:a16="http://schemas.microsoft.com/office/drawing/2014/main" id="{5AB21300-7353-4E17-8029-FECFBC63380F}"/>
              </a:ext>
            </a:extLst>
          </p:cNvPr>
          <p:cNvSpPr>
            <a:spLocks noGrp="1"/>
          </p:cNvSpPr>
          <p:nvPr>
            <p:ph type="dt" sz="half" idx="10"/>
          </p:nvPr>
        </p:nvSpPr>
        <p:spPr>
          <a:xfrm>
            <a:off x="310753" y="6460050"/>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36087868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91F4A-3602-4A58-AF3D-9C5D1C8B5117}"/>
              </a:ext>
            </a:extLst>
          </p:cNvPr>
          <p:cNvSpPr>
            <a:spLocks noGrp="1"/>
          </p:cNvSpPr>
          <p:nvPr>
            <p:ph type="ctrTitle"/>
          </p:nvPr>
        </p:nvSpPr>
        <p:spPr>
          <a:xfrm>
            <a:off x="828676" y="1484178"/>
            <a:ext cx="7934324" cy="648890"/>
          </a:xfrm>
        </p:spPr>
        <p:txBody>
          <a:bodyPr>
            <a:normAutofit fontScale="90000"/>
          </a:bodyPr>
          <a:lstStyle/>
          <a:p>
            <a:pPr eaLnBrk="1" hangingPunct="1"/>
            <a:br>
              <a:rPr lang="en-US" altLang="ru-RU" sz="2100" b="1" dirty="0">
                <a:solidFill>
                  <a:srgbClr val="FF0000"/>
                </a:solidFill>
                <a:latin typeface="Comic Sans MS" panose="030F0702030302020204" pitchFamily="66" charset="0"/>
              </a:rPr>
            </a:br>
            <a:br>
              <a:rPr lang="en-US" altLang="ru-RU" b="1" dirty="0">
                <a:solidFill>
                  <a:srgbClr val="FF0000"/>
                </a:solidFill>
                <a:latin typeface="Comic Sans MS" panose="030F0702030302020204" pitchFamily="66" charset="0"/>
              </a:rPr>
            </a:br>
            <a:r>
              <a:rPr lang="en-US" altLang="ru-RU" b="1" dirty="0">
                <a:solidFill>
                  <a:srgbClr val="FF0000"/>
                </a:solidFill>
                <a:latin typeface="Comic Sans MS" panose="030F0702030302020204" pitchFamily="66" charset="0"/>
              </a:rPr>
              <a:t>solving of the “</a:t>
            </a:r>
            <a:r>
              <a:rPr lang="en-US" altLang="ru-RU" b="1" dirty="0" err="1">
                <a:solidFill>
                  <a:srgbClr val="FF0000"/>
                </a:solidFill>
                <a:latin typeface="Comic Sans MS" panose="030F0702030302020204" pitchFamily="66" charset="0"/>
              </a:rPr>
              <a:t>GBTx</a:t>
            </a:r>
            <a:r>
              <a:rPr lang="en-US" altLang="ru-RU" b="1" dirty="0">
                <a:solidFill>
                  <a:srgbClr val="FF0000"/>
                </a:solidFill>
                <a:latin typeface="Comic Sans MS" panose="030F0702030302020204" pitchFamily="66" charset="0"/>
              </a:rPr>
              <a:t> problem”  </a:t>
            </a:r>
            <a:br>
              <a:rPr lang="en-US" altLang="ru-RU" sz="2100" b="1" dirty="0">
                <a:solidFill>
                  <a:srgbClr val="FF0000"/>
                </a:solidFill>
                <a:latin typeface="Comic Sans MS" panose="030F0702030302020204" pitchFamily="66" charset="0"/>
              </a:rPr>
            </a:br>
            <a:br>
              <a:rPr lang="en-US" altLang="ru-RU" sz="2100" b="1" dirty="0">
                <a:solidFill>
                  <a:srgbClr val="FF0000"/>
                </a:solidFill>
                <a:latin typeface="Comic Sans MS" panose="030F0702030302020204" pitchFamily="66" charset="0"/>
              </a:rPr>
            </a:br>
            <a:br>
              <a:rPr lang="en-US" altLang="ru-RU" b="1" dirty="0">
                <a:solidFill>
                  <a:srgbClr val="FF0000"/>
                </a:solidFill>
                <a:latin typeface="Comic Sans MS" panose="030F0702030302020204" pitchFamily="66" charset="0"/>
              </a:rPr>
            </a:br>
            <a:endParaRPr lang="ru-RU" altLang="ru-RU" b="1" dirty="0">
              <a:latin typeface="Comic Sans MS" panose="030F0702030302020204" pitchFamily="66" charset="0"/>
            </a:endParaRPr>
          </a:p>
        </p:txBody>
      </p:sp>
      <p:sp>
        <p:nvSpPr>
          <p:cNvPr id="11267" name="Rectangle 13">
            <a:extLst>
              <a:ext uri="{FF2B5EF4-FFF2-40B4-BE49-F238E27FC236}">
                <a16:creationId xmlns:a16="http://schemas.microsoft.com/office/drawing/2014/main" id="{7CCFADEC-ED95-455C-B313-4E9C65381D10}"/>
              </a:ext>
            </a:extLst>
          </p:cNvPr>
          <p:cNvSpPr>
            <a:spLocks noChangeArrowheads="1"/>
          </p:cNvSpPr>
          <p:nvPr/>
        </p:nvSpPr>
        <p:spPr bwMode="auto">
          <a:xfrm>
            <a:off x="5285185" y="5725716"/>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350" dirty="0">
                <a:latin typeface="Arial" panose="020B0604020202020204" pitchFamily="34" charset="0"/>
              </a:rPr>
              <a:t> </a:t>
            </a:r>
          </a:p>
        </p:txBody>
      </p:sp>
      <p:sp>
        <p:nvSpPr>
          <p:cNvPr id="7" name="Text Box 4">
            <a:extLst>
              <a:ext uri="{FF2B5EF4-FFF2-40B4-BE49-F238E27FC236}">
                <a16:creationId xmlns:a16="http://schemas.microsoft.com/office/drawing/2014/main" id="{340CE3B6-A874-44FC-A216-E977D9C91131}"/>
              </a:ext>
            </a:extLst>
          </p:cNvPr>
          <p:cNvSpPr txBox="1">
            <a:spLocks noChangeArrowheads="1"/>
          </p:cNvSpPr>
          <p:nvPr/>
        </p:nvSpPr>
        <p:spPr bwMode="auto">
          <a:xfrm>
            <a:off x="1610309" y="451329"/>
            <a:ext cx="7815263" cy="734047"/>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dirty="0">
                <a:solidFill>
                  <a:srgbClr val="002060"/>
                </a:solidFill>
                <a:latin typeface="Times New Roman" panose="02020603050405020304" pitchFamily="18" charset="0"/>
                <a:cs typeface="Times New Roman" panose="02020603050405020304" pitchFamily="18" charset="0"/>
              </a:rPr>
              <a:t>Task 4.   Updating the readout electronics </a:t>
            </a:r>
          </a:p>
          <a:p>
            <a:r>
              <a:rPr lang="en-US" sz="2400" dirty="0">
                <a:solidFill>
                  <a:srgbClr val="002060"/>
                </a:solidFill>
                <a:latin typeface="Times New Roman" panose="02020603050405020304" pitchFamily="18" charset="0"/>
                <a:cs typeface="Times New Roman" panose="02020603050405020304" pitchFamily="18" charset="0"/>
              </a:rPr>
              <a:t>  </a:t>
            </a:r>
          </a:p>
        </p:txBody>
      </p:sp>
      <p:sp>
        <p:nvSpPr>
          <p:cNvPr id="5" name="Text Box 4">
            <a:extLst>
              <a:ext uri="{FF2B5EF4-FFF2-40B4-BE49-F238E27FC236}">
                <a16:creationId xmlns:a16="http://schemas.microsoft.com/office/drawing/2014/main" id="{326F03A0-CB53-4E66-9BA9-B83B86812109}"/>
              </a:ext>
            </a:extLst>
          </p:cNvPr>
          <p:cNvSpPr txBox="1">
            <a:spLocks noChangeArrowheads="1"/>
          </p:cNvSpPr>
          <p:nvPr/>
        </p:nvSpPr>
        <p:spPr bwMode="auto">
          <a:xfrm>
            <a:off x="1520428" y="2585060"/>
            <a:ext cx="7815263" cy="734047"/>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dirty="0">
                <a:solidFill>
                  <a:srgbClr val="002060"/>
                </a:solidFill>
                <a:latin typeface="Times New Roman" panose="02020603050405020304" pitchFamily="18" charset="0"/>
                <a:cs typeface="Times New Roman" panose="02020603050405020304" pitchFamily="18" charset="0"/>
              </a:rPr>
              <a:t>Task 5.  Assembly the System and  bench and in-beam </a:t>
            </a:r>
          </a:p>
          <a:p>
            <a:r>
              <a:rPr lang="en-US" sz="2400" dirty="0">
                <a:solidFill>
                  <a:srgbClr val="002060"/>
                </a:solidFill>
                <a:latin typeface="Times New Roman" panose="02020603050405020304" pitchFamily="18" charset="0"/>
                <a:cs typeface="Times New Roman" panose="02020603050405020304" pitchFamily="18" charset="0"/>
              </a:rPr>
              <a:t>tests of the parts </a:t>
            </a:r>
          </a:p>
        </p:txBody>
      </p:sp>
      <p:sp>
        <p:nvSpPr>
          <p:cNvPr id="8" name="Text Box 4">
            <a:extLst>
              <a:ext uri="{FF2B5EF4-FFF2-40B4-BE49-F238E27FC236}">
                <a16:creationId xmlns:a16="http://schemas.microsoft.com/office/drawing/2014/main" id="{8C3C96EC-ADD3-4597-976A-3921A0C8A520}"/>
              </a:ext>
            </a:extLst>
          </p:cNvPr>
          <p:cNvSpPr txBox="1">
            <a:spLocks noChangeArrowheads="1"/>
          </p:cNvSpPr>
          <p:nvPr/>
        </p:nvSpPr>
        <p:spPr bwMode="auto">
          <a:xfrm>
            <a:off x="1493931" y="4485403"/>
            <a:ext cx="7587074" cy="401648"/>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dirty="0">
                <a:solidFill>
                  <a:srgbClr val="002060"/>
                </a:solidFill>
                <a:latin typeface="Times New Roman" panose="02020603050405020304" pitchFamily="18" charset="0"/>
                <a:cs typeface="Times New Roman" panose="02020603050405020304" pitchFamily="18" charset="0"/>
              </a:rPr>
              <a:t>Task 6.  Writing the TDR</a:t>
            </a:r>
          </a:p>
        </p:txBody>
      </p:sp>
      <p:sp>
        <p:nvSpPr>
          <p:cNvPr id="9" name="Footer Placeholder 4">
            <a:extLst>
              <a:ext uri="{FF2B5EF4-FFF2-40B4-BE49-F238E27FC236}">
                <a16:creationId xmlns:a16="http://schemas.microsoft.com/office/drawing/2014/main" id="{87FAA42B-9553-4BED-9C86-DC47D4BD46A7}"/>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10" name="Date Placeholder 2">
            <a:extLst>
              <a:ext uri="{FF2B5EF4-FFF2-40B4-BE49-F238E27FC236}">
                <a16:creationId xmlns:a16="http://schemas.microsoft.com/office/drawing/2014/main" id="{9F89E9A5-0677-4353-AB29-0CED7692A663}"/>
              </a:ext>
            </a:extLst>
          </p:cNvPr>
          <p:cNvSpPr>
            <a:spLocks noGrp="1"/>
          </p:cNvSpPr>
          <p:nvPr>
            <p:ph type="dt" sz="half" idx="10"/>
          </p:nvPr>
        </p:nvSpPr>
        <p:spPr>
          <a:xfrm>
            <a:off x="340995" y="6330471"/>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264282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32391F4A-3602-4A58-AF3D-9C5D1C8B5117}"/>
              </a:ext>
            </a:extLst>
          </p:cNvPr>
          <p:cNvSpPr>
            <a:spLocks noGrp="1"/>
          </p:cNvSpPr>
          <p:nvPr>
            <p:ph type="ctrTitle"/>
          </p:nvPr>
        </p:nvSpPr>
        <p:spPr>
          <a:xfrm>
            <a:off x="1520428" y="1232299"/>
            <a:ext cx="6480572" cy="648890"/>
          </a:xfrm>
        </p:spPr>
        <p:txBody>
          <a:bodyPr>
            <a:normAutofit fontScale="90000"/>
          </a:bodyPr>
          <a:lstStyle/>
          <a:p>
            <a:pPr eaLnBrk="1" hangingPunct="1"/>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r>
              <a:rPr lang="en-US" altLang="ru-RU" b="1">
                <a:solidFill>
                  <a:srgbClr val="FF0000"/>
                </a:solidFill>
                <a:latin typeface="Comic Sans MS" panose="030F0702030302020204" pitchFamily="66" charset="0"/>
              </a:rPr>
              <a:t> </a:t>
            </a:r>
            <a:br>
              <a:rPr lang="en-US" altLang="ru-RU" sz="2100" b="1">
                <a:solidFill>
                  <a:srgbClr val="FF0000"/>
                </a:solidFill>
                <a:latin typeface="Comic Sans MS" panose="030F0702030302020204" pitchFamily="66" charset="0"/>
              </a:rPr>
            </a:br>
            <a:br>
              <a:rPr lang="en-US" altLang="ru-RU" sz="2100" b="1">
                <a:solidFill>
                  <a:srgbClr val="FF0000"/>
                </a:solidFill>
                <a:latin typeface="Comic Sans MS" panose="030F0702030302020204" pitchFamily="66" charset="0"/>
              </a:rPr>
            </a:br>
            <a:br>
              <a:rPr lang="en-US" altLang="ru-RU" b="1">
                <a:solidFill>
                  <a:srgbClr val="FF0000"/>
                </a:solidFill>
                <a:latin typeface="Comic Sans MS" panose="030F0702030302020204" pitchFamily="66" charset="0"/>
              </a:rPr>
            </a:br>
            <a:endParaRPr lang="ru-RU" altLang="ru-RU" b="1">
              <a:latin typeface="Comic Sans MS" panose="030F0702030302020204" pitchFamily="66" charset="0"/>
            </a:endParaRPr>
          </a:p>
        </p:txBody>
      </p:sp>
      <p:sp>
        <p:nvSpPr>
          <p:cNvPr id="11267" name="Rectangle 13">
            <a:extLst>
              <a:ext uri="{FF2B5EF4-FFF2-40B4-BE49-F238E27FC236}">
                <a16:creationId xmlns:a16="http://schemas.microsoft.com/office/drawing/2014/main" id="{7CCFADEC-ED95-455C-B313-4E9C65381D10}"/>
              </a:ext>
            </a:extLst>
          </p:cNvPr>
          <p:cNvSpPr>
            <a:spLocks noChangeArrowheads="1"/>
          </p:cNvSpPr>
          <p:nvPr/>
        </p:nvSpPr>
        <p:spPr bwMode="auto">
          <a:xfrm>
            <a:off x="5285185" y="5725716"/>
            <a:ext cx="232756"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defRPr>
            </a:lvl9pPr>
          </a:lstStyle>
          <a:p>
            <a:pPr eaLnBrk="1" hangingPunct="1">
              <a:spcBef>
                <a:spcPct val="0"/>
              </a:spcBef>
              <a:buFontTx/>
              <a:buNone/>
            </a:pPr>
            <a:r>
              <a:rPr lang="ru-RU" altLang="ru-RU" sz="1350">
                <a:latin typeface="Arial" panose="020B0604020202020204" pitchFamily="34" charset="0"/>
              </a:rPr>
              <a:t> </a:t>
            </a:r>
          </a:p>
        </p:txBody>
      </p:sp>
      <p:sp>
        <p:nvSpPr>
          <p:cNvPr id="7" name="Text Box 4">
            <a:extLst>
              <a:ext uri="{FF2B5EF4-FFF2-40B4-BE49-F238E27FC236}">
                <a16:creationId xmlns:a16="http://schemas.microsoft.com/office/drawing/2014/main" id="{340CE3B6-A874-44FC-A216-E977D9C91131}"/>
              </a:ext>
            </a:extLst>
          </p:cNvPr>
          <p:cNvSpPr txBox="1">
            <a:spLocks noChangeArrowheads="1"/>
          </p:cNvSpPr>
          <p:nvPr/>
        </p:nvSpPr>
        <p:spPr bwMode="auto">
          <a:xfrm>
            <a:off x="309138" y="552602"/>
            <a:ext cx="8618976" cy="734047"/>
          </a:xfrm>
          <a:prstGeom prst="rect">
            <a:avLst/>
          </a:prstGeom>
          <a:noFill/>
          <a:ln>
            <a:noFill/>
          </a:ln>
        </p:spPr>
        <p:txBody>
          <a:bodyPr vert="horz" wrap="square" lIns="68580" tIns="34290" rIns="68580" bIns="34290" rtlCol="0" anchor="ctr">
            <a:spAutoFit/>
          </a:bodyPr>
          <a:lstStyle>
            <a:lvl1pPr algn="l" defTabSz="914400" rtl="0" eaLnBrk="0" latinLnBrk="0" hangingPunct="0">
              <a:lnSpc>
                <a:spcPct val="90000"/>
              </a:lnSpc>
              <a:spcBef>
                <a:spcPct val="0"/>
              </a:spcBef>
              <a:buNone/>
              <a:defRPr sz="1200" b="1" kern="1200">
                <a:solidFill>
                  <a:schemeClr val="tx1"/>
                </a:solidFill>
                <a:latin typeface="Arial" charset="0"/>
                <a:ea typeface="ＭＳ Ｐゴシック" charset="0"/>
                <a:cs typeface="+mj-cs"/>
              </a:defRPr>
            </a:lvl1pPr>
            <a:lvl2pPr marL="742950" indent="-285750" eaLnBrk="0" hangingPunct="0">
              <a:defRPr sz="1200" b="1">
                <a:solidFill>
                  <a:schemeClr val="tx1"/>
                </a:solidFill>
                <a:latin typeface="Arial" charset="0"/>
                <a:ea typeface="ＭＳ Ｐゴシック" charset="0"/>
              </a:defRPr>
            </a:lvl2pPr>
            <a:lvl3pPr marL="1143000" indent="-228600" eaLnBrk="0" hangingPunct="0">
              <a:defRPr sz="1200" b="1">
                <a:solidFill>
                  <a:schemeClr val="tx1"/>
                </a:solidFill>
                <a:latin typeface="Arial" charset="0"/>
                <a:ea typeface="ＭＳ Ｐゴシック" charset="0"/>
              </a:defRPr>
            </a:lvl3pPr>
            <a:lvl4pPr marL="1600200" indent="-228600" eaLnBrk="0" hangingPunct="0">
              <a:defRPr sz="1200" b="1">
                <a:solidFill>
                  <a:schemeClr val="tx1"/>
                </a:solidFill>
                <a:latin typeface="Arial" charset="0"/>
                <a:ea typeface="ＭＳ Ｐゴシック" charset="0"/>
              </a:defRPr>
            </a:lvl4pPr>
            <a:lvl5pPr marL="2057400" indent="-228600" eaLnBrk="0" hangingPunct="0">
              <a:defRPr sz="1200" b="1">
                <a:solidFill>
                  <a:schemeClr val="tx1"/>
                </a:solidFill>
                <a:latin typeface="Arial" charset="0"/>
                <a:ea typeface="ＭＳ Ｐゴシック" charset="0"/>
              </a:defRPr>
            </a:lvl5pPr>
            <a:lvl6pPr marL="2514600" indent="-228600" eaLnBrk="0" fontAlgn="base" hangingPunct="0">
              <a:spcBef>
                <a:spcPct val="0"/>
              </a:spcBef>
              <a:spcAft>
                <a:spcPct val="0"/>
              </a:spcAft>
              <a:defRPr sz="1200" b="1">
                <a:solidFill>
                  <a:schemeClr val="tx1"/>
                </a:solidFill>
                <a:latin typeface="Arial" charset="0"/>
                <a:ea typeface="ＭＳ Ｐゴシック" charset="0"/>
              </a:defRPr>
            </a:lvl6pPr>
            <a:lvl7pPr marL="2971800" indent="-228600" eaLnBrk="0" fontAlgn="base" hangingPunct="0">
              <a:spcBef>
                <a:spcPct val="0"/>
              </a:spcBef>
              <a:spcAft>
                <a:spcPct val="0"/>
              </a:spcAft>
              <a:defRPr sz="1200" b="1">
                <a:solidFill>
                  <a:schemeClr val="tx1"/>
                </a:solidFill>
                <a:latin typeface="Arial" charset="0"/>
                <a:ea typeface="ＭＳ Ｐゴシック" charset="0"/>
              </a:defRPr>
            </a:lvl7pPr>
            <a:lvl8pPr marL="3429000" indent="-228600" eaLnBrk="0" fontAlgn="base" hangingPunct="0">
              <a:spcBef>
                <a:spcPct val="0"/>
              </a:spcBef>
              <a:spcAft>
                <a:spcPct val="0"/>
              </a:spcAft>
              <a:defRPr sz="1200" b="1">
                <a:solidFill>
                  <a:schemeClr val="tx1"/>
                </a:solidFill>
                <a:latin typeface="Arial" charset="0"/>
                <a:ea typeface="ＭＳ Ｐゴシック" charset="0"/>
              </a:defRPr>
            </a:lvl8pPr>
            <a:lvl9pPr marL="3886200" indent="-228600" eaLnBrk="0" fontAlgn="base" hangingPunct="0">
              <a:spcBef>
                <a:spcPct val="0"/>
              </a:spcBef>
              <a:spcAft>
                <a:spcPct val="0"/>
              </a:spcAft>
              <a:defRPr sz="1200" b="1">
                <a:solidFill>
                  <a:schemeClr val="tx1"/>
                </a:solidFill>
                <a:latin typeface="Arial" charset="0"/>
                <a:ea typeface="ＭＳ Ｐゴシック" charset="0"/>
              </a:defRPr>
            </a:lvl9pPr>
          </a:lstStyle>
          <a:p>
            <a:r>
              <a:rPr lang="en-US" sz="2400" dirty="0">
                <a:solidFill>
                  <a:srgbClr val="002060"/>
                </a:solidFill>
                <a:latin typeface="Times New Roman" panose="02020603050405020304" pitchFamily="18" charset="0"/>
                <a:cs typeface="Times New Roman" panose="02020603050405020304" pitchFamily="18" charset="0"/>
              </a:rPr>
              <a:t>Task 7.      R@D for the IB as part  ALICE ITS3 upgrade plan </a:t>
            </a:r>
          </a:p>
          <a:p>
            <a:r>
              <a:rPr lang="en-US" sz="2400" dirty="0">
                <a:solidFill>
                  <a:srgbClr val="002060"/>
                </a:solidFill>
                <a:latin typeface="Times New Roman" panose="02020603050405020304" pitchFamily="18" charset="0"/>
                <a:cs typeface="Times New Roman" panose="02020603050405020304" pitchFamily="18" charset="0"/>
              </a:rPr>
              <a:t>                  (</a:t>
            </a:r>
            <a:r>
              <a:rPr lang="en-US" sz="2400" i="1" dirty="0">
                <a:solidFill>
                  <a:srgbClr val="002060"/>
                </a:solidFill>
                <a:latin typeface="Times New Roman" panose="02020603050405020304" pitchFamily="18" charset="0"/>
                <a:cs typeface="Times New Roman" panose="02020603050405020304" pitchFamily="18" charset="0"/>
              </a:rPr>
              <a:t>under supervision of CERN</a:t>
            </a:r>
            <a:r>
              <a:rPr lang="en-US" sz="2400" dirty="0">
                <a:solidFill>
                  <a:srgbClr val="002060"/>
                </a:solidFill>
                <a:latin typeface="Times New Roman" panose="02020603050405020304" pitchFamily="18" charset="0"/>
                <a:cs typeface="Times New Roman" panose="02020603050405020304" pitchFamily="18" charset="0"/>
              </a:rPr>
              <a:t>)  </a:t>
            </a:r>
          </a:p>
        </p:txBody>
      </p:sp>
      <p:pic>
        <p:nvPicPr>
          <p:cNvPr id="2" name="Рисунок 1">
            <a:extLst>
              <a:ext uri="{FF2B5EF4-FFF2-40B4-BE49-F238E27FC236}">
                <a16:creationId xmlns:a16="http://schemas.microsoft.com/office/drawing/2014/main" id="{04D048DC-42A8-4FD2-8439-A7F281892701}"/>
              </a:ext>
            </a:extLst>
          </p:cNvPr>
          <p:cNvPicPr>
            <a:picLocks noChangeAspect="1"/>
          </p:cNvPicPr>
          <p:nvPr/>
        </p:nvPicPr>
        <p:blipFill>
          <a:blip r:embed="rId3"/>
          <a:stretch>
            <a:fillRect/>
          </a:stretch>
        </p:blipFill>
        <p:spPr>
          <a:xfrm>
            <a:off x="14656" y="1232300"/>
            <a:ext cx="8913458" cy="4997646"/>
          </a:xfrm>
          <a:prstGeom prst="rect">
            <a:avLst/>
          </a:prstGeom>
        </p:spPr>
      </p:pic>
      <p:sp>
        <p:nvSpPr>
          <p:cNvPr id="6" name="Footer Placeholder 4">
            <a:extLst>
              <a:ext uri="{FF2B5EF4-FFF2-40B4-BE49-F238E27FC236}">
                <a16:creationId xmlns:a16="http://schemas.microsoft.com/office/drawing/2014/main" id="{59C56D6F-917A-4BA2-AB53-5690A5CC495A}"/>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8" name="Date Placeholder 2">
            <a:extLst>
              <a:ext uri="{FF2B5EF4-FFF2-40B4-BE49-F238E27FC236}">
                <a16:creationId xmlns:a16="http://schemas.microsoft.com/office/drawing/2014/main" id="{6981A2E4-7317-40E9-A6CF-01F382BE6414}"/>
              </a:ext>
            </a:extLst>
          </p:cNvPr>
          <p:cNvSpPr>
            <a:spLocks noGrp="1"/>
          </p:cNvSpPr>
          <p:nvPr>
            <p:ph type="dt" sz="half" idx="10"/>
          </p:nvPr>
        </p:nvSpPr>
        <p:spPr>
          <a:xfrm>
            <a:off x="419100" y="6429375"/>
            <a:ext cx="2141220" cy="373380"/>
          </a:xfrm>
        </p:spPr>
        <p:txBody>
          <a:bodyPr/>
          <a:lstStyle/>
          <a:p>
            <a:pPr>
              <a:defRPr/>
            </a:pPr>
            <a:r>
              <a:rPr lang="en-US" dirty="0"/>
              <a:t>April 12, 2019</a:t>
            </a:r>
            <a:endParaRPr lang="ru-RU" dirty="0"/>
          </a:p>
        </p:txBody>
      </p:sp>
    </p:spTree>
    <p:extLst>
      <p:ext uri="{BB962C8B-B14F-4D97-AF65-F5344CB8AC3E}">
        <p14:creationId xmlns:p14="http://schemas.microsoft.com/office/powerpoint/2010/main" val="5826497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Объект 3">
            <a:extLst>
              <a:ext uri="{FF2B5EF4-FFF2-40B4-BE49-F238E27FC236}">
                <a16:creationId xmlns:a16="http://schemas.microsoft.com/office/drawing/2014/main" id="{24BAF7DA-D406-40BA-A4D4-F2B3C28DD13B}"/>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585224" y="2319652"/>
            <a:ext cx="2494359" cy="1787129"/>
          </a:xfrm>
        </p:spPr>
      </p:pic>
      <p:pic>
        <p:nvPicPr>
          <p:cNvPr id="30724" name="Рисунок 4">
            <a:extLst>
              <a:ext uri="{FF2B5EF4-FFF2-40B4-BE49-F238E27FC236}">
                <a16:creationId xmlns:a16="http://schemas.microsoft.com/office/drawing/2014/main" id="{950537B7-59E8-45EB-8643-49CE8F60051D}"/>
              </a:ext>
            </a:extLst>
          </p:cNvPr>
          <p:cNvPicPr>
            <a:picLocks noChangeAspect="1"/>
          </p:cNvPicPr>
          <p:nvPr/>
        </p:nvPicPr>
        <p:blipFill>
          <a:blip r:embed="rId3">
            <a:extLst>
              <a:ext uri="{28A0092B-C50C-407E-A947-70E740481C1C}">
                <a14:useLocalDpi xmlns:a14="http://schemas.microsoft.com/office/drawing/2010/main" val="0"/>
              </a:ext>
            </a:extLst>
          </a:blip>
          <a:srcRect t="9808" r="23576" b="18620"/>
          <a:stretch>
            <a:fillRect/>
          </a:stretch>
        </p:blipFill>
        <p:spPr bwMode="auto">
          <a:xfrm>
            <a:off x="3709989" y="3707608"/>
            <a:ext cx="1712119" cy="120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33D5B864-B480-48E6-AD14-B76EC4EC115F}"/>
              </a:ext>
            </a:extLst>
          </p:cNvPr>
          <p:cNvSpPr txBox="1"/>
          <p:nvPr/>
        </p:nvSpPr>
        <p:spPr>
          <a:xfrm>
            <a:off x="1320403" y="1669258"/>
            <a:ext cx="2236510" cy="957955"/>
          </a:xfrm>
          <a:prstGeom prst="rect">
            <a:avLst/>
          </a:prstGeom>
          <a:noFill/>
          <a:ln>
            <a:solidFill>
              <a:schemeClr val="accent2">
                <a:lumMod val="75000"/>
              </a:schemeClr>
            </a:solidFill>
          </a:ln>
        </p:spPr>
        <p:txBody>
          <a:bodyPr wrap="none">
            <a:spAutoFit/>
          </a:bodyPr>
          <a:lstStyle/>
          <a:p>
            <a:pPr>
              <a:defRPr/>
            </a:pPr>
            <a:r>
              <a:rPr lang="en-US" sz="1125" dirty="0"/>
              <a:t>3 pillars of assembling process: </a:t>
            </a:r>
          </a:p>
          <a:p>
            <a:pPr marL="192881" indent="-192881">
              <a:buFont typeface="Arial" panose="020B0604020202020204" pitchFamily="34" charset="0"/>
              <a:buChar char="•"/>
              <a:defRPr/>
            </a:pPr>
            <a:r>
              <a:rPr lang="en-US" sz="1125" i="1" dirty="0">
                <a:solidFill>
                  <a:srgbClr val="C00000"/>
                </a:solidFill>
              </a:rPr>
              <a:t>Infrastructure</a:t>
            </a:r>
          </a:p>
          <a:p>
            <a:pPr marL="192881" indent="-192881">
              <a:buFont typeface="Arial" panose="020B0604020202020204" pitchFamily="34" charset="0"/>
              <a:buChar char="•"/>
              <a:defRPr/>
            </a:pPr>
            <a:r>
              <a:rPr lang="en-US" sz="1125" i="1" dirty="0">
                <a:solidFill>
                  <a:srgbClr val="C00000"/>
                </a:solidFill>
              </a:rPr>
              <a:t>Trained stuff</a:t>
            </a:r>
          </a:p>
          <a:p>
            <a:pPr marL="192881" indent="-192881">
              <a:buFont typeface="Arial" panose="020B0604020202020204" pitchFamily="34" charset="0"/>
              <a:buChar char="•"/>
              <a:defRPr/>
            </a:pPr>
            <a:r>
              <a:rPr lang="en-US" sz="1125" i="1" dirty="0">
                <a:solidFill>
                  <a:srgbClr val="C00000"/>
                </a:solidFill>
              </a:rPr>
              <a:t>Custom designed fixtures </a:t>
            </a:r>
          </a:p>
          <a:p>
            <a:pPr>
              <a:defRPr/>
            </a:pPr>
            <a:endParaRPr lang="ru-RU" sz="1125" dirty="0"/>
          </a:p>
        </p:txBody>
      </p:sp>
      <p:pic>
        <p:nvPicPr>
          <p:cNvPr id="30726" name="Picture 7" descr="Фото1556-1.jpg">
            <a:extLst>
              <a:ext uri="{FF2B5EF4-FFF2-40B4-BE49-F238E27FC236}">
                <a16:creationId xmlns:a16="http://schemas.microsoft.com/office/drawing/2014/main" id="{5F81E053-F414-4DCA-9DB7-EF151D3D4F1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5630" y="2708674"/>
            <a:ext cx="1048940"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descr="Фото1580-1.jpg">
            <a:extLst>
              <a:ext uri="{FF2B5EF4-FFF2-40B4-BE49-F238E27FC236}">
                <a16:creationId xmlns:a16="http://schemas.microsoft.com/office/drawing/2014/main" id="{788A5461-5AF3-4AFF-89DE-D053DF8535D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50295" y="2737247"/>
            <a:ext cx="1279922" cy="99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8" name="Прямоугольник 9">
            <a:extLst>
              <a:ext uri="{FF2B5EF4-FFF2-40B4-BE49-F238E27FC236}">
                <a16:creationId xmlns:a16="http://schemas.microsoft.com/office/drawing/2014/main" id="{D9A0A558-4C8F-41E6-A40D-CF9E2A88BD24}"/>
              </a:ext>
            </a:extLst>
          </p:cNvPr>
          <p:cNvSpPr>
            <a:spLocks noChangeArrowheads="1"/>
          </p:cNvSpPr>
          <p:nvPr/>
        </p:nvSpPr>
        <p:spPr bwMode="auto">
          <a:xfrm>
            <a:off x="2416969" y="3910014"/>
            <a:ext cx="102989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r>
              <a:rPr lang="en-US" altLang="ru-RU" sz="1350" b="1" dirty="0">
                <a:solidFill>
                  <a:srgbClr val="C00000"/>
                </a:solidFill>
                <a:latin typeface="Arial" panose="020B0604020202020204" pitchFamily="34" charset="0"/>
              </a:rPr>
              <a:t>Planar EM-4370</a:t>
            </a:r>
            <a:endParaRPr lang="ru-RU" altLang="ru-RU" sz="1350" b="1" dirty="0">
              <a:solidFill>
                <a:srgbClr val="C00000"/>
              </a:solidFill>
              <a:latin typeface="Arial" panose="020B0604020202020204" pitchFamily="34" charset="0"/>
            </a:endParaRPr>
          </a:p>
        </p:txBody>
      </p:sp>
      <p:sp>
        <p:nvSpPr>
          <p:cNvPr id="30729" name="Прямоугольник 10">
            <a:extLst>
              <a:ext uri="{FF2B5EF4-FFF2-40B4-BE49-F238E27FC236}">
                <a16:creationId xmlns:a16="http://schemas.microsoft.com/office/drawing/2014/main" id="{BC974B43-0D1A-4B40-87FD-FD3331AA558B}"/>
              </a:ext>
            </a:extLst>
          </p:cNvPr>
          <p:cNvSpPr>
            <a:spLocks noChangeArrowheads="1"/>
          </p:cNvSpPr>
          <p:nvPr/>
        </p:nvSpPr>
        <p:spPr bwMode="auto">
          <a:xfrm>
            <a:off x="1298974" y="3910014"/>
            <a:ext cx="72509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r>
              <a:rPr lang="en-US" altLang="ru-RU" sz="1350" b="1" dirty="0">
                <a:solidFill>
                  <a:srgbClr val="C00000"/>
                </a:solidFill>
                <a:latin typeface="Arial" panose="020B0604020202020204" pitchFamily="34" charset="0"/>
              </a:rPr>
              <a:t>iBond5000</a:t>
            </a:r>
            <a:endParaRPr lang="ru-RU" altLang="ru-RU" sz="1350" b="1" dirty="0">
              <a:solidFill>
                <a:srgbClr val="C00000"/>
              </a:solidFill>
              <a:latin typeface="Arial" panose="020B0604020202020204" pitchFamily="34" charset="0"/>
            </a:endParaRPr>
          </a:p>
        </p:txBody>
      </p:sp>
      <p:pic>
        <p:nvPicPr>
          <p:cNvPr id="12" name="Рисунок 11">
            <a:extLst>
              <a:ext uri="{FF2B5EF4-FFF2-40B4-BE49-F238E27FC236}">
                <a16:creationId xmlns:a16="http://schemas.microsoft.com/office/drawing/2014/main" id="{F78D9B68-F36F-4593-A49C-383E283008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45963" y="2176607"/>
            <a:ext cx="1652075" cy="1239056"/>
          </a:xfrm>
          <a:prstGeom prst="rect">
            <a:avLst/>
          </a:prstGeom>
          <a:ln>
            <a:noFill/>
          </a:ln>
          <a:effectLst>
            <a:softEdge rad="0"/>
          </a:effectLst>
        </p:spPr>
      </p:pic>
      <p:pic>
        <p:nvPicPr>
          <p:cNvPr id="30731" name="Picture 5" descr="Фото1554-1.jpg">
            <a:extLst>
              <a:ext uri="{FF2B5EF4-FFF2-40B4-BE49-F238E27FC236}">
                <a16:creationId xmlns:a16="http://schemas.microsoft.com/office/drawing/2014/main" id="{2FD6C747-D890-489F-91EA-AAA578866E5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15630" y="4393406"/>
            <a:ext cx="1053703"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2" name="Рисунок 14" descr="Фото1566-1.jpg">
            <a:extLst>
              <a:ext uri="{FF2B5EF4-FFF2-40B4-BE49-F238E27FC236}">
                <a16:creationId xmlns:a16="http://schemas.microsoft.com/office/drawing/2014/main" id="{DBEC0ED9-3E64-4F05-BBFA-177000A8BEC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36007" y="4381500"/>
            <a:ext cx="1265635" cy="1025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3" name="Прямоугольник 15">
            <a:extLst>
              <a:ext uri="{FF2B5EF4-FFF2-40B4-BE49-F238E27FC236}">
                <a16:creationId xmlns:a16="http://schemas.microsoft.com/office/drawing/2014/main" id="{2189800D-9A59-4249-9B78-5FAAC66639FE}"/>
              </a:ext>
            </a:extLst>
          </p:cNvPr>
          <p:cNvSpPr>
            <a:spLocks noChangeArrowheads="1"/>
          </p:cNvSpPr>
          <p:nvPr/>
        </p:nvSpPr>
        <p:spPr bwMode="auto">
          <a:xfrm>
            <a:off x="1188244" y="5510212"/>
            <a:ext cx="184858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r>
              <a:rPr lang="en-US" altLang="ru-RU" sz="1350" b="1" dirty="0" err="1">
                <a:solidFill>
                  <a:srgbClr val="C00000"/>
                </a:solidFill>
                <a:latin typeface="Arial" panose="020B0604020202020204" pitchFamily="34" charset="0"/>
              </a:rPr>
              <a:t>SuperDry</a:t>
            </a:r>
            <a:r>
              <a:rPr lang="en-US" altLang="ru-RU" sz="1350" b="1" dirty="0">
                <a:solidFill>
                  <a:srgbClr val="C00000"/>
                </a:solidFill>
                <a:latin typeface="Arial" panose="020B0604020202020204" pitchFamily="34" charset="0"/>
              </a:rPr>
              <a:t> SD-702-02</a:t>
            </a:r>
            <a:endParaRPr lang="ru-RU" altLang="ru-RU" sz="1350" dirty="0">
              <a:solidFill>
                <a:srgbClr val="C00000"/>
              </a:solidFill>
              <a:latin typeface="Arial" panose="020B0604020202020204" pitchFamily="34" charset="0"/>
            </a:endParaRPr>
          </a:p>
        </p:txBody>
      </p:sp>
      <p:sp>
        <p:nvSpPr>
          <p:cNvPr id="30734" name="Прямоугольник 16">
            <a:extLst>
              <a:ext uri="{FF2B5EF4-FFF2-40B4-BE49-F238E27FC236}">
                <a16:creationId xmlns:a16="http://schemas.microsoft.com/office/drawing/2014/main" id="{4A81E971-3177-46B2-958B-7701C055B47D}"/>
              </a:ext>
            </a:extLst>
          </p:cNvPr>
          <p:cNvSpPr>
            <a:spLocks noChangeArrowheads="1"/>
          </p:cNvSpPr>
          <p:nvPr/>
        </p:nvSpPr>
        <p:spPr bwMode="auto">
          <a:xfrm>
            <a:off x="3556913" y="5519381"/>
            <a:ext cx="169469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742950" indent="-285750">
              <a:spcBef>
                <a:spcPct val="20000"/>
              </a:spcBef>
              <a:buFont typeface="Arial" panose="020B0604020202020204" pitchFamily="34" charset="0"/>
              <a:buChar char="–"/>
              <a:defRPr sz="2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1143000" indent="-228600">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6002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2057400" indent="-228600">
              <a:spcBef>
                <a:spcPct val="20000"/>
              </a:spcBef>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r>
              <a:rPr lang="en-US" altLang="ru-RU" sz="1350" b="1" dirty="0" err="1">
                <a:solidFill>
                  <a:srgbClr val="C00000"/>
                </a:solidFill>
                <a:latin typeface="Arial" panose="020B0604020202020204" pitchFamily="34" charset="0"/>
              </a:rPr>
              <a:t>Memmert</a:t>
            </a:r>
            <a:r>
              <a:rPr lang="en-US" altLang="ru-RU" sz="1350" b="1" dirty="0">
                <a:solidFill>
                  <a:srgbClr val="C00000"/>
                </a:solidFill>
                <a:latin typeface="Arial" panose="020B0604020202020204" pitchFamily="34" charset="0"/>
              </a:rPr>
              <a:t> UFP-800</a:t>
            </a:r>
            <a:endParaRPr lang="ru-RU" altLang="ru-RU" sz="1350" dirty="0">
              <a:solidFill>
                <a:srgbClr val="C00000"/>
              </a:solidFill>
              <a:latin typeface="Arial" panose="020B0604020202020204" pitchFamily="34" charset="0"/>
            </a:endParaRPr>
          </a:p>
        </p:txBody>
      </p:sp>
      <p:pic>
        <p:nvPicPr>
          <p:cNvPr id="30735" name="Рисунок 17">
            <a:extLst>
              <a:ext uri="{FF2B5EF4-FFF2-40B4-BE49-F238E27FC236}">
                <a16:creationId xmlns:a16="http://schemas.microsoft.com/office/drawing/2014/main" id="{68493B86-9FD4-4994-9EF3-520268A179FE}"/>
              </a:ext>
            </a:extLst>
          </p:cNvPr>
          <p:cNvPicPr>
            <a:picLocks noChangeAspect="1"/>
          </p:cNvPicPr>
          <p:nvPr/>
        </p:nvPicPr>
        <p:blipFill>
          <a:blip r:embed="rId9">
            <a:extLst>
              <a:ext uri="{28A0092B-C50C-407E-A947-70E740481C1C}">
                <a14:useLocalDpi xmlns:a14="http://schemas.microsoft.com/office/drawing/2010/main" val="0"/>
              </a:ext>
            </a:extLst>
          </a:blip>
          <a:srcRect t="15778" b="35544"/>
          <a:stretch>
            <a:fillRect/>
          </a:stretch>
        </p:blipFill>
        <p:spPr bwMode="auto">
          <a:xfrm>
            <a:off x="5542360" y="4513659"/>
            <a:ext cx="2496740" cy="792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6" name="Номер слайда 21">
            <a:extLst>
              <a:ext uri="{FF2B5EF4-FFF2-40B4-BE49-F238E27FC236}">
                <a16:creationId xmlns:a16="http://schemas.microsoft.com/office/drawing/2014/main" id="{9BF8D1C8-D236-4CCC-BFE3-5B43F56D5E0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24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1pPr>
            <a:lvl2pPr marL="557213" indent="-214313">
              <a:spcBef>
                <a:spcPct val="20000"/>
              </a:spcBef>
              <a:buFont typeface="Arial" panose="020B0604020202020204" pitchFamily="34" charset="0"/>
              <a:buChar char="–"/>
              <a:defRPr sz="21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2pPr>
            <a:lvl3pPr marL="857250" indent="-171450">
              <a:spcBef>
                <a:spcPct val="20000"/>
              </a:spcBef>
              <a:buFont typeface="Arial" panose="020B0604020202020204" pitchFamily="34" charset="0"/>
              <a:buChar char="•"/>
              <a:defRPr sz="18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3pPr>
            <a:lvl4pPr marL="1200150" indent="-171450">
              <a:spcBef>
                <a:spcPct val="20000"/>
              </a:spcBef>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4pPr>
            <a:lvl5pPr marL="1543050" indent="-171450">
              <a:spcBef>
                <a:spcPct val="20000"/>
              </a:spcBef>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5pPr>
            <a:lvl6pPr marL="18859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6pPr>
            <a:lvl7pPr marL="22288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7pPr>
            <a:lvl8pPr marL="25717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8pPr>
            <a:lvl9pPr marL="2914650" indent="-171450" defTabSz="342900" eaLnBrk="0" fontAlgn="base" hangingPunct="0">
              <a:spcBef>
                <a:spcPct val="20000"/>
              </a:spcBef>
              <a:spcAft>
                <a:spcPct val="0"/>
              </a:spcAft>
              <a:buFont typeface="Arial" panose="020B0604020202020204" pitchFamily="34" charset="0"/>
              <a:buChar char="»"/>
              <a:defRPr sz="1500">
                <a:solidFill>
                  <a:schemeClr val="tx1"/>
                </a:solidFill>
                <a:latin typeface="Georgia" panose="02040502050405020303" pitchFamily="18" charset="0"/>
                <a:ea typeface="ＭＳ Ｐゴシック" panose="020B0600070205080204" pitchFamily="34" charset="-128"/>
                <a:cs typeface="Georgia" panose="02040502050405020303" pitchFamily="18" charset="0"/>
              </a:defRPr>
            </a:lvl9pPr>
          </a:lstStyle>
          <a:p>
            <a:pPr>
              <a:spcBef>
                <a:spcPct val="0"/>
              </a:spcBef>
              <a:buFontTx/>
              <a:buNone/>
            </a:pPr>
            <a:fld id="{8C81ED72-7673-4C8D-82BE-5F2380A19806}" type="slidenum">
              <a:rPr lang="ru-RU" altLang="ru-RU" sz="900">
                <a:solidFill>
                  <a:srgbClr val="17375E"/>
                </a:solidFill>
              </a:rPr>
              <a:pPr>
                <a:spcBef>
                  <a:spcPct val="0"/>
                </a:spcBef>
                <a:buFontTx/>
                <a:buNone/>
              </a:pPr>
              <a:t>34</a:t>
            </a:fld>
            <a:endParaRPr lang="ru-RU" altLang="ru-RU" sz="900">
              <a:solidFill>
                <a:srgbClr val="17375E"/>
              </a:solidFill>
            </a:endParaRPr>
          </a:p>
        </p:txBody>
      </p:sp>
      <p:sp>
        <p:nvSpPr>
          <p:cNvPr id="2" name="Rectangle 1">
            <a:extLst>
              <a:ext uri="{FF2B5EF4-FFF2-40B4-BE49-F238E27FC236}">
                <a16:creationId xmlns:a16="http://schemas.microsoft.com/office/drawing/2014/main" id="{5FB8A372-E8E5-4791-9931-B43BFDAA8724}"/>
              </a:ext>
            </a:extLst>
          </p:cNvPr>
          <p:cNvSpPr/>
          <p:nvPr/>
        </p:nvSpPr>
        <p:spPr>
          <a:xfrm>
            <a:off x="1025554" y="1038537"/>
            <a:ext cx="7688510" cy="646331"/>
          </a:xfrm>
          <a:prstGeom prst="rect">
            <a:avLst/>
          </a:prstGeom>
        </p:spPr>
        <p:txBody>
          <a:bodyPr wrap="square">
            <a:spAutoFit/>
          </a:bodyPr>
          <a:lstStyle/>
          <a:p>
            <a:r>
              <a:rPr lang="en-US" dirty="0">
                <a:latin typeface="Berlin Sans FB" panose="020E0602020502020306" pitchFamily="34" charset="0"/>
                <a:cs typeface="Calibri" charset="0"/>
              </a:rPr>
              <a:t>VB LHEP existing Infrastructure: Two Clean Rooms (ISO-7 and ISO-8) equipped for assembling modules and of the MPD ITS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71701" y="2522836"/>
            <a:ext cx="5054600" cy="1077218"/>
          </a:xfrm>
          <a:prstGeom prst="rect">
            <a:avLst/>
          </a:prstGeom>
          <a:solidFill>
            <a:srgbClr val="000090"/>
          </a:solidFill>
        </p:spPr>
        <p:txBody>
          <a:bodyPr wrap="square">
            <a:spAutoFit/>
          </a:bodyPr>
          <a:lstStyle/>
          <a:p>
            <a:pPr algn="ctr" eaLnBrk="1" hangingPunct="1">
              <a:buSzPct val="75000"/>
            </a:pPr>
            <a:r>
              <a:rPr lang="en-US" sz="3200" b="1" dirty="0">
                <a:solidFill>
                  <a:srgbClr val="FFFFFF"/>
                </a:solidFill>
              </a:rPr>
              <a:t>Conclusions </a:t>
            </a:r>
          </a:p>
          <a:p>
            <a:pPr algn="ctr" eaLnBrk="1" hangingPunct="1">
              <a:buSzPct val="75000"/>
            </a:pPr>
            <a:r>
              <a:rPr lang="en-US" sz="3200" b="1" dirty="0">
                <a:solidFill>
                  <a:srgbClr val="FFFFFF"/>
                </a:solidFill>
              </a:rPr>
              <a:t>and summary</a:t>
            </a:r>
          </a:p>
        </p:txBody>
      </p:sp>
      <p:sp>
        <p:nvSpPr>
          <p:cNvPr id="5" name="Slide Number Placeholder 4"/>
          <p:cNvSpPr>
            <a:spLocks noGrp="1"/>
          </p:cNvSpPr>
          <p:nvPr>
            <p:ph type="sldNum" sz="quarter" idx="12"/>
          </p:nvPr>
        </p:nvSpPr>
        <p:spPr/>
        <p:txBody>
          <a:bodyPr/>
          <a:lstStyle/>
          <a:p>
            <a:fld id="{4480217B-8183-4E7A-98AC-12846F6965A4}" type="slidenum">
              <a:rPr lang="ru-RU" smtClean="0"/>
              <a:pPr/>
              <a:t>35</a:t>
            </a:fld>
            <a:endParaRPr lang="ru-RU"/>
          </a:p>
        </p:txBody>
      </p:sp>
      <p:sp>
        <p:nvSpPr>
          <p:cNvPr id="6" name="Footer Placeholder 4">
            <a:extLst>
              <a:ext uri="{FF2B5EF4-FFF2-40B4-BE49-F238E27FC236}">
                <a16:creationId xmlns:a16="http://schemas.microsoft.com/office/drawing/2014/main" id="{5F67CDA5-DF66-4FAE-BE20-5EBE473D0F8C}"/>
              </a:ext>
            </a:extLst>
          </p:cNvPr>
          <p:cNvSpPr txBox="1">
            <a:spLocks/>
          </p:cNvSpPr>
          <p:nvPr/>
        </p:nvSpPr>
        <p:spPr bwMode="auto">
          <a:xfrm>
            <a:off x="3310932" y="6324600"/>
            <a:ext cx="2967671" cy="4730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ru-RU"/>
            </a:defPPr>
            <a:lvl1pPr algn="ctr" rtl="0" fontAlgn="base">
              <a:spcBef>
                <a:spcPct val="0"/>
              </a:spcBef>
              <a:spcAft>
                <a:spcPct val="0"/>
              </a:spcAft>
              <a:defRPr sz="1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a:lstStyle>
          <a:p>
            <a:pPr>
              <a:defRPr/>
            </a:pPr>
            <a:r>
              <a:rPr lang="en-GB"/>
              <a:t>Yu.Murin. </a:t>
            </a:r>
            <a:r>
              <a:rPr lang="ru-RU"/>
              <a:t>4</a:t>
            </a:r>
            <a:r>
              <a:rPr lang="en-US"/>
              <a:t>-th CBM-China Meeting</a:t>
            </a:r>
            <a:endParaRPr lang="ru-RU" dirty="0"/>
          </a:p>
        </p:txBody>
      </p:sp>
    </p:spTree>
    <p:extLst>
      <p:ext uri="{BB962C8B-B14F-4D97-AF65-F5344CB8AC3E}">
        <p14:creationId xmlns:p14="http://schemas.microsoft.com/office/powerpoint/2010/main" val="551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271059" y="188640"/>
            <a:ext cx="4108824" cy="504056"/>
          </a:xfrm>
          <a:solidFill>
            <a:srgbClr val="9DFCFF"/>
          </a:solidFill>
        </p:spPr>
        <p:txBody>
          <a:bodyPr>
            <a:noAutofit/>
          </a:bodyPr>
          <a:lstStyle/>
          <a:p>
            <a:r>
              <a:rPr lang="en-US" sz="2400" b="1" dirty="0">
                <a:solidFill>
                  <a:srgbClr val="000090"/>
                </a:solidFill>
                <a:latin typeface="Arial"/>
                <a:ea typeface="Lucida Grande"/>
                <a:cs typeface="Arial"/>
              </a:rPr>
              <a:t>major milestones of the MPD ITS project (</a:t>
            </a:r>
            <a:r>
              <a:rPr lang="en-US" sz="2400" b="1" dirty="0" err="1">
                <a:solidFill>
                  <a:srgbClr val="000090"/>
                </a:solidFill>
                <a:latin typeface="Arial"/>
                <a:ea typeface="Lucida Grande"/>
                <a:cs typeface="Arial"/>
              </a:rPr>
              <a:t>tentavily</a:t>
            </a:r>
            <a:r>
              <a:rPr lang="en-US" sz="2400" b="1" dirty="0">
                <a:solidFill>
                  <a:srgbClr val="000090"/>
                </a:solidFill>
                <a:latin typeface="Arial"/>
                <a:ea typeface="Lucida Grande"/>
                <a:cs typeface="Arial"/>
              </a:rPr>
              <a:t>!)</a:t>
            </a:r>
            <a:endParaRPr lang="en-US" sz="2400" b="1" dirty="0">
              <a:solidFill>
                <a:srgbClr val="000090"/>
              </a:solidFill>
              <a:latin typeface="Arial"/>
              <a:cs typeface="Arial"/>
            </a:endParaRPr>
          </a:p>
        </p:txBody>
      </p:sp>
      <p:sp>
        <p:nvSpPr>
          <p:cNvPr id="8" name="TextBox 7"/>
          <p:cNvSpPr txBox="1"/>
          <p:nvPr/>
        </p:nvSpPr>
        <p:spPr>
          <a:xfrm>
            <a:off x="539552" y="978180"/>
            <a:ext cx="8208912" cy="5113644"/>
          </a:xfrm>
          <a:prstGeom prst="rect">
            <a:avLst/>
          </a:prstGeom>
          <a:noFill/>
        </p:spPr>
        <p:txBody>
          <a:bodyPr wrap="square" rtlCol="0">
            <a:spAutoFit/>
          </a:bodyPr>
          <a:lstStyle/>
          <a:p>
            <a:pPr marL="342900" indent="-342900">
              <a:lnSpc>
                <a:spcPct val="150000"/>
              </a:lnSpc>
              <a:buFont typeface="Arial"/>
              <a:buChar char="•"/>
            </a:pPr>
            <a:r>
              <a:rPr lang="ru-RU" sz="2000" b="1" i="1" dirty="0">
                <a:solidFill>
                  <a:srgbClr val="3366FF"/>
                </a:solidFill>
                <a:latin typeface="Arial"/>
                <a:cs typeface="Arial"/>
              </a:rPr>
              <a:t>2018</a:t>
            </a:r>
            <a:r>
              <a:rPr lang="ru-RU" sz="2000" i="1" dirty="0">
                <a:solidFill>
                  <a:srgbClr val="00009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a:t>
            </a:r>
            <a:r>
              <a:rPr lang="en-US" sz="2000" i="1" dirty="0">
                <a:solidFill>
                  <a:srgbClr val="000090"/>
                </a:solidFill>
                <a:latin typeface="Arial"/>
                <a:cs typeface="Arial"/>
              </a:rPr>
              <a:t> paper work and infrastructure </a:t>
            </a:r>
            <a:endParaRPr lang="ru-RU" sz="2000" i="1" dirty="0">
              <a:solidFill>
                <a:srgbClr val="000090"/>
              </a:solidFill>
              <a:latin typeface="Arial"/>
              <a:cs typeface="Arial"/>
            </a:endParaRPr>
          </a:p>
          <a:p>
            <a:pPr marL="342900" indent="-342900">
              <a:lnSpc>
                <a:spcPct val="150000"/>
              </a:lnSpc>
              <a:buFont typeface="Arial"/>
              <a:buChar char="•"/>
            </a:pPr>
            <a:r>
              <a:rPr lang="ru-RU" sz="2000" b="1" i="1" dirty="0">
                <a:solidFill>
                  <a:srgbClr val="000090"/>
                </a:solidFill>
                <a:latin typeface="Arial"/>
                <a:cs typeface="Arial"/>
              </a:rPr>
              <a:t>2018</a:t>
            </a:r>
            <a:r>
              <a:rPr lang="ru-RU" sz="2000" i="1" dirty="0">
                <a:solidFill>
                  <a:srgbClr val="000090"/>
                </a:solidFill>
                <a:latin typeface="Arial"/>
                <a:cs typeface="Arial"/>
              </a:rPr>
              <a:t> –</a:t>
            </a:r>
            <a:r>
              <a:rPr lang="en-US" sz="2000" b="1" i="1" dirty="0">
                <a:solidFill>
                  <a:srgbClr val="000090"/>
                </a:solidFill>
                <a:latin typeface="Arial"/>
                <a:cs typeface="Arial"/>
              </a:rPr>
              <a:t>2019  </a:t>
            </a:r>
            <a:r>
              <a:rPr lang="ru-RU" sz="2000" i="1" dirty="0">
                <a:solidFill>
                  <a:srgbClr val="000090"/>
                </a:solidFill>
                <a:latin typeface="Arial"/>
                <a:cs typeface="Arial"/>
              </a:rPr>
              <a:t>–</a:t>
            </a:r>
            <a:r>
              <a:rPr lang="en-US" sz="2000" i="1" dirty="0">
                <a:solidFill>
                  <a:srgbClr val="000090"/>
                </a:solidFill>
                <a:latin typeface="Arial"/>
                <a:cs typeface="Arial"/>
              </a:rPr>
              <a:t> simulations and start of delivery of parts from CERN</a:t>
            </a:r>
            <a:endParaRPr lang="ru-RU" sz="2000" i="1" dirty="0">
              <a:solidFill>
                <a:srgbClr val="000090"/>
              </a:solidFill>
              <a:latin typeface="Arial"/>
              <a:cs typeface="Arial"/>
            </a:endParaRPr>
          </a:p>
          <a:p>
            <a:pPr marL="342900" indent="-342900">
              <a:lnSpc>
                <a:spcPct val="150000"/>
              </a:lnSpc>
              <a:buFont typeface="Arial"/>
              <a:buChar char="•"/>
            </a:pPr>
            <a:r>
              <a:rPr lang="ru-RU" sz="2000" b="1" i="1" dirty="0">
                <a:solidFill>
                  <a:srgbClr val="FF0000"/>
                </a:solidFill>
                <a:latin typeface="Arial"/>
                <a:cs typeface="Arial"/>
              </a:rPr>
              <a:t>201</a:t>
            </a:r>
            <a:r>
              <a:rPr lang="en-US" sz="2000" b="1" i="1" dirty="0">
                <a:solidFill>
                  <a:srgbClr val="FF0000"/>
                </a:solidFill>
                <a:latin typeface="Arial"/>
                <a:cs typeface="Arial"/>
              </a:rPr>
              <a:t>9</a:t>
            </a:r>
            <a:r>
              <a:rPr lang="ru-RU" sz="2000" i="1" dirty="0">
                <a:solidFill>
                  <a:srgbClr val="FF0000"/>
                </a:solidFill>
                <a:latin typeface="Arial"/>
                <a:cs typeface="Arial"/>
              </a:rPr>
              <a:t> </a:t>
            </a:r>
            <a:r>
              <a:rPr lang="en-US" sz="2000" i="1" dirty="0">
                <a:solidFill>
                  <a:srgbClr val="000090"/>
                </a:solidFill>
                <a:latin typeface="Arial"/>
                <a:cs typeface="Arial"/>
              </a:rPr>
              <a:t>	</a:t>
            </a:r>
            <a:r>
              <a:rPr lang="ru-RU" sz="2000" i="1" dirty="0">
                <a:solidFill>
                  <a:srgbClr val="000090"/>
                </a:solidFill>
                <a:latin typeface="Arial"/>
                <a:cs typeface="Arial"/>
              </a:rPr>
              <a:t>–  </a:t>
            </a:r>
            <a:r>
              <a:rPr lang="en-US" sz="2000" i="1" dirty="0">
                <a:solidFill>
                  <a:srgbClr val="000090"/>
                </a:solidFill>
                <a:latin typeface="Arial"/>
                <a:cs typeface="Arial"/>
              </a:rPr>
              <a:t>organization of the Russian-Chinese  Consortium</a:t>
            </a:r>
            <a:endParaRPr lang="en-US" sz="2000" b="1" i="1" dirty="0">
              <a:solidFill>
                <a:srgbClr val="000090"/>
              </a:solidFill>
              <a:latin typeface="Arial"/>
              <a:cs typeface="Arial"/>
            </a:endParaRPr>
          </a:p>
          <a:p>
            <a:pPr marL="342900" indent="-342900">
              <a:lnSpc>
                <a:spcPct val="150000"/>
              </a:lnSpc>
              <a:buFont typeface="Arial"/>
              <a:buChar char="•"/>
            </a:pPr>
            <a:r>
              <a:rPr lang="ru-RU" sz="2000" b="1" i="1" dirty="0">
                <a:solidFill>
                  <a:srgbClr val="FF0000"/>
                </a:solidFill>
                <a:latin typeface="Arial"/>
                <a:cs typeface="Arial"/>
              </a:rPr>
              <a:t>2019</a:t>
            </a:r>
            <a:r>
              <a:rPr lang="en-US" sz="2000" b="1" i="1" dirty="0">
                <a:solidFill>
                  <a:srgbClr val="000090"/>
                </a:solidFill>
                <a:latin typeface="Arial"/>
                <a:cs typeface="Arial"/>
              </a:rPr>
              <a:t>		</a:t>
            </a:r>
            <a:r>
              <a:rPr lang="ru-RU" sz="2000" i="1" dirty="0">
                <a:solidFill>
                  <a:srgbClr val="000090"/>
                </a:solidFill>
                <a:latin typeface="Arial"/>
                <a:cs typeface="Arial"/>
              </a:rPr>
              <a:t>–</a:t>
            </a:r>
            <a:r>
              <a:rPr lang="en-US" sz="2000" i="1" dirty="0">
                <a:solidFill>
                  <a:srgbClr val="000090"/>
                </a:solidFill>
                <a:latin typeface="Arial"/>
                <a:cs typeface="Arial"/>
              </a:rPr>
              <a:t>  Writing TDR</a:t>
            </a:r>
            <a:r>
              <a:rPr lang="ru-RU" sz="2000" i="1" dirty="0">
                <a:solidFill>
                  <a:srgbClr val="000090"/>
                </a:solidFill>
                <a:latin typeface="Arial"/>
                <a:cs typeface="Arial"/>
              </a:rPr>
              <a:t> </a:t>
            </a:r>
            <a:r>
              <a:rPr lang="en-US" sz="2000" i="1" dirty="0">
                <a:solidFill>
                  <a:srgbClr val="000090"/>
                </a:solidFill>
                <a:latin typeface="Arial"/>
                <a:cs typeface="Arial"/>
              </a:rPr>
              <a:t> ( Version 1)</a:t>
            </a:r>
          </a:p>
          <a:p>
            <a:pPr marL="342900" indent="-342900">
              <a:lnSpc>
                <a:spcPct val="150000"/>
              </a:lnSpc>
              <a:buFont typeface="Arial"/>
              <a:buChar char="•"/>
            </a:pPr>
            <a:r>
              <a:rPr lang="en-US" sz="2000" b="1" i="1" dirty="0">
                <a:solidFill>
                  <a:srgbClr val="FF0000"/>
                </a:solidFill>
                <a:latin typeface="Arial"/>
                <a:cs typeface="Arial"/>
              </a:rPr>
              <a:t>2019</a:t>
            </a:r>
            <a:r>
              <a:rPr lang="en-US" sz="2000" b="1" i="1" dirty="0">
                <a:solidFill>
                  <a:srgbClr val="000090"/>
                </a:solidFill>
                <a:latin typeface="Arial"/>
                <a:cs typeface="Arial"/>
              </a:rPr>
              <a:t>		</a:t>
            </a:r>
            <a:r>
              <a:rPr lang="ru-RU" sz="2000" i="1" dirty="0">
                <a:solidFill>
                  <a:srgbClr val="000090"/>
                </a:solidFill>
                <a:latin typeface="Arial"/>
                <a:cs typeface="Arial"/>
              </a:rPr>
              <a:t>–</a:t>
            </a:r>
            <a:r>
              <a:rPr lang="en-US" sz="2000" i="1" dirty="0">
                <a:solidFill>
                  <a:srgbClr val="000090"/>
                </a:solidFill>
                <a:latin typeface="Arial"/>
                <a:cs typeface="Arial"/>
              </a:rPr>
              <a:t>  Production of first HICs at VBLHEP</a:t>
            </a:r>
            <a:endParaRPr lang="ru-RU" sz="2000" b="1" i="1" dirty="0">
              <a:solidFill>
                <a:srgbClr val="000090"/>
              </a:solidFill>
              <a:latin typeface="Arial"/>
              <a:cs typeface="Arial"/>
            </a:endParaRPr>
          </a:p>
          <a:p>
            <a:pPr marL="342900" indent="-342900">
              <a:lnSpc>
                <a:spcPct val="150000"/>
              </a:lnSpc>
              <a:buFont typeface="Arial"/>
              <a:buChar char="•"/>
            </a:pPr>
            <a:r>
              <a:rPr lang="ru-RU" sz="2000" b="1" i="1" dirty="0">
                <a:solidFill>
                  <a:srgbClr val="FF0000"/>
                </a:solidFill>
                <a:latin typeface="Arial"/>
                <a:cs typeface="Arial"/>
              </a:rPr>
              <a:t>2020</a:t>
            </a:r>
            <a:r>
              <a:rPr lang="ru-RU" sz="2000" i="1" dirty="0">
                <a:solidFill>
                  <a:srgbClr val="FF0000"/>
                </a:solidFill>
                <a:latin typeface="Arial"/>
                <a:cs typeface="Arial"/>
              </a:rPr>
              <a:t> –</a:t>
            </a:r>
            <a:r>
              <a:rPr lang="en-US" sz="2000" b="1" i="1" dirty="0">
                <a:solidFill>
                  <a:srgbClr val="FF0000"/>
                </a:solidFill>
                <a:latin typeface="Arial"/>
                <a:cs typeface="Arial"/>
              </a:rPr>
              <a:t>2021</a:t>
            </a:r>
            <a:r>
              <a:rPr lang="en-US" sz="2000" i="1" dirty="0">
                <a:solidFill>
                  <a:srgbClr val="FF0000"/>
                </a:solidFill>
                <a:latin typeface="Arial"/>
                <a:cs typeface="Arial"/>
              </a:rPr>
              <a:t> </a:t>
            </a:r>
            <a:r>
              <a:rPr lang="en-US" sz="2000" i="1" dirty="0">
                <a:solidFill>
                  <a:srgbClr val="000090"/>
                </a:solidFill>
                <a:latin typeface="Arial"/>
                <a:cs typeface="Arial"/>
              </a:rPr>
              <a:t>	–  Mechanics  including parts for integration</a:t>
            </a:r>
          </a:p>
          <a:p>
            <a:pPr marL="342900" indent="-342900">
              <a:lnSpc>
                <a:spcPct val="150000"/>
              </a:lnSpc>
              <a:buFont typeface="Arial"/>
              <a:buChar char="•"/>
            </a:pPr>
            <a:r>
              <a:rPr lang="ru-RU" sz="2000" b="1" i="1" dirty="0">
                <a:solidFill>
                  <a:srgbClr val="FF0000"/>
                </a:solidFill>
                <a:latin typeface="Arial"/>
                <a:cs typeface="Arial"/>
              </a:rPr>
              <a:t>2020</a:t>
            </a:r>
            <a:r>
              <a:rPr lang="ru-RU" sz="2000" i="1" dirty="0">
                <a:solidFill>
                  <a:srgbClr val="FF0000"/>
                </a:solidFill>
                <a:latin typeface="Arial"/>
                <a:cs typeface="Arial"/>
              </a:rPr>
              <a:t> –</a:t>
            </a:r>
            <a:r>
              <a:rPr lang="en-US" sz="2000" b="1" i="1" dirty="0">
                <a:solidFill>
                  <a:srgbClr val="FF0000"/>
                </a:solidFill>
                <a:latin typeface="Arial"/>
                <a:cs typeface="Arial"/>
              </a:rPr>
              <a:t>2021</a:t>
            </a:r>
            <a:r>
              <a:rPr lang="en-US" sz="2000" i="1" dirty="0">
                <a:solidFill>
                  <a:srgbClr val="FF0000"/>
                </a:solidFill>
                <a:latin typeface="Arial"/>
                <a:cs typeface="Arial"/>
              </a:rPr>
              <a:t> </a:t>
            </a:r>
            <a:r>
              <a:rPr lang="ru-RU" sz="2000" i="1" dirty="0">
                <a:solidFill>
                  <a:srgbClr val="FF0000"/>
                </a:solidFill>
                <a:latin typeface="Arial"/>
                <a:cs typeface="Arial"/>
              </a:rPr>
              <a:t> </a:t>
            </a:r>
            <a:r>
              <a:rPr lang="en-US" sz="2000" i="1" dirty="0">
                <a:solidFill>
                  <a:srgbClr val="000090"/>
                </a:solidFill>
                <a:latin typeface="Arial"/>
                <a:cs typeface="Arial"/>
              </a:rPr>
              <a:t>–   updating the readout chain</a:t>
            </a:r>
          </a:p>
          <a:p>
            <a:pPr marL="342900" indent="-342900">
              <a:lnSpc>
                <a:spcPct val="150000"/>
              </a:lnSpc>
              <a:buFont typeface="Arial"/>
              <a:buChar char="•"/>
            </a:pPr>
            <a:r>
              <a:rPr lang="en-US" sz="2000" b="1" i="1" dirty="0">
                <a:solidFill>
                  <a:srgbClr val="FF0000"/>
                </a:solidFill>
                <a:latin typeface="Arial"/>
                <a:cs typeface="Arial"/>
              </a:rPr>
              <a:t>2020</a:t>
            </a:r>
            <a:r>
              <a:rPr lang="en-US" sz="2000" b="1" i="1" dirty="0">
                <a:solidFill>
                  <a:srgbClr val="000090"/>
                </a:solidFill>
                <a:latin typeface="Arial"/>
                <a:cs typeface="Arial"/>
              </a:rPr>
              <a:t>	</a:t>
            </a:r>
            <a:r>
              <a:rPr lang="ru-RU" sz="2000" i="1" dirty="0">
                <a:solidFill>
                  <a:srgbClr val="FF0000"/>
                </a:solidFill>
                <a:latin typeface="Arial"/>
                <a:cs typeface="Arial"/>
              </a:rPr>
              <a:t> –</a:t>
            </a:r>
            <a:r>
              <a:rPr lang="en-US" sz="2000" b="1" i="1" dirty="0">
                <a:solidFill>
                  <a:srgbClr val="FF0000"/>
                </a:solidFill>
                <a:latin typeface="Arial"/>
                <a:cs typeface="Arial"/>
              </a:rPr>
              <a:t>2022</a:t>
            </a:r>
            <a:r>
              <a:rPr lang="en-US" sz="2000" i="1" dirty="0">
                <a:solidFill>
                  <a:srgbClr val="FF0000"/>
                </a:solidFill>
                <a:latin typeface="Arial"/>
                <a:cs typeface="Arial"/>
              </a:rPr>
              <a:t> </a:t>
            </a:r>
            <a:r>
              <a:rPr lang="en-US" sz="2000" b="1" i="1" dirty="0">
                <a:solidFill>
                  <a:srgbClr val="000090"/>
                </a:solidFill>
                <a:latin typeface="Arial"/>
                <a:cs typeface="Arial"/>
              </a:rPr>
              <a:t>	 </a:t>
            </a:r>
            <a:r>
              <a:rPr lang="en-US" sz="2000" i="1" dirty="0">
                <a:solidFill>
                  <a:srgbClr val="000090"/>
                </a:solidFill>
                <a:latin typeface="Arial"/>
                <a:cs typeface="Arial"/>
              </a:rPr>
              <a:t>– R@D effort on IB together with ALICE </a:t>
            </a:r>
            <a:endParaRPr lang="en-US" sz="2000" b="1" i="1" dirty="0">
              <a:solidFill>
                <a:srgbClr val="000090"/>
              </a:solidFill>
              <a:latin typeface="Arial"/>
              <a:cs typeface="Arial"/>
            </a:endParaRPr>
          </a:p>
          <a:p>
            <a:pPr marL="342900" indent="-342900">
              <a:lnSpc>
                <a:spcPct val="150000"/>
              </a:lnSpc>
              <a:buFont typeface="Arial"/>
              <a:buChar char="•"/>
            </a:pPr>
            <a:r>
              <a:rPr lang="ru-RU" sz="2000" b="1" i="1" dirty="0">
                <a:solidFill>
                  <a:srgbClr val="FF0000"/>
                </a:solidFill>
                <a:latin typeface="Arial"/>
                <a:cs typeface="Arial"/>
              </a:rPr>
              <a:t>202</a:t>
            </a:r>
            <a:r>
              <a:rPr lang="en-US" sz="2000" b="1" i="1" dirty="0">
                <a:solidFill>
                  <a:srgbClr val="FF0000"/>
                </a:solidFill>
                <a:latin typeface="Arial"/>
                <a:cs typeface="Arial"/>
              </a:rPr>
              <a:t>0</a:t>
            </a:r>
            <a:r>
              <a:rPr lang="ru-RU" sz="2000" b="1" i="1" dirty="0">
                <a:solidFill>
                  <a:srgbClr val="000090"/>
                </a:solidFill>
                <a:latin typeface="Arial"/>
                <a:cs typeface="Arial"/>
              </a:rPr>
              <a:t> </a:t>
            </a:r>
            <a:r>
              <a:rPr lang="ru-RU" sz="2000" i="1" dirty="0">
                <a:solidFill>
                  <a:srgbClr val="FF0000"/>
                </a:solidFill>
                <a:latin typeface="Arial"/>
                <a:cs typeface="Arial"/>
              </a:rPr>
              <a:t>–</a:t>
            </a:r>
            <a:r>
              <a:rPr lang="en-US" sz="2000" b="1" i="1" dirty="0">
                <a:solidFill>
                  <a:srgbClr val="FF0000"/>
                </a:solidFill>
                <a:latin typeface="Arial"/>
                <a:cs typeface="Arial"/>
              </a:rPr>
              <a:t>2022</a:t>
            </a:r>
            <a:r>
              <a:rPr lang="en-US" sz="2000" i="1" dirty="0">
                <a:solidFill>
                  <a:srgbClr val="FF0000"/>
                </a:solidFill>
                <a:latin typeface="Arial"/>
                <a:cs typeface="Arial"/>
              </a:rPr>
              <a:t> </a:t>
            </a:r>
            <a:r>
              <a:rPr lang="en-US" sz="2000" b="1" i="1" dirty="0">
                <a:solidFill>
                  <a:srgbClr val="000090"/>
                </a:solidFill>
                <a:latin typeface="Arial"/>
                <a:cs typeface="Arial"/>
              </a:rPr>
              <a:t>	</a:t>
            </a:r>
            <a:r>
              <a:rPr lang="ru-RU" sz="2000" dirty="0">
                <a:solidFill>
                  <a:srgbClr val="000090"/>
                </a:solidFill>
                <a:latin typeface="Arial"/>
                <a:cs typeface="Arial"/>
              </a:rPr>
              <a:t>–</a:t>
            </a:r>
            <a:r>
              <a:rPr lang="ru-RU" sz="2000" b="1" i="1" dirty="0">
                <a:solidFill>
                  <a:srgbClr val="000090"/>
                </a:solidFill>
                <a:latin typeface="Arial"/>
                <a:cs typeface="Arial"/>
              </a:rPr>
              <a:t> </a:t>
            </a:r>
            <a:r>
              <a:rPr lang="en-US" sz="2000" b="1" i="1" dirty="0">
                <a:solidFill>
                  <a:srgbClr val="000090"/>
                </a:solidFill>
                <a:latin typeface="Arial"/>
                <a:cs typeface="Arial"/>
              </a:rPr>
              <a:t> </a:t>
            </a:r>
            <a:r>
              <a:rPr lang="en-US" sz="2000" i="1" dirty="0">
                <a:solidFill>
                  <a:srgbClr val="000090"/>
                </a:solidFill>
                <a:latin typeface="Arial"/>
                <a:cs typeface="Arial"/>
              </a:rPr>
              <a:t>Production HICs, assembly of OB staves  </a:t>
            </a:r>
          </a:p>
          <a:p>
            <a:pPr marL="342900" indent="-342900">
              <a:lnSpc>
                <a:spcPct val="150000"/>
              </a:lnSpc>
              <a:buFont typeface="Arial"/>
              <a:buChar char="•"/>
            </a:pPr>
            <a:r>
              <a:rPr lang="en-US" sz="2000" b="1" i="1" dirty="0">
                <a:solidFill>
                  <a:srgbClr val="FF0000"/>
                </a:solidFill>
                <a:latin typeface="Arial"/>
                <a:cs typeface="Arial"/>
              </a:rPr>
              <a:t>2022 (?)</a:t>
            </a:r>
            <a:r>
              <a:rPr lang="en-US" sz="2000" i="1" dirty="0">
                <a:solidFill>
                  <a:srgbClr val="000090"/>
                </a:solidFill>
                <a:latin typeface="Arial"/>
                <a:cs typeface="Arial"/>
              </a:rPr>
              <a:t> 	– </a:t>
            </a:r>
            <a:r>
              <a:rPr lang="en-US" sz="2000" b="1" i="1" dirty="0">
                <a:solidFill>
                  <a:srgbClr val="000090"/>
                </a:solidFill>
                <a:latin typeface="Arial"/>
                <a:cs typeface="Arial"/>
              </a:rPr>
              <a:t> ITS-OB</a:t>
            </a:r>
            <a:r>
              <a:rPr lang="en-US" sz="2000" i="1" dirty="0">
                <a:solidFill>
                  <a:srgbClr val="000090"/>
                </a:solidFill>
                <a:latin typeface="Arial"/>
                <a:cs typeface="Arial"/>
              </a:rPr>
              <a:t>  assembly, bench testing, commissioning </a:t>
            </a:r>
          </a:p>
          <a:p>
            <a:pPr marL="342900" indent="-342900">
              <a:lnSpc>
                <a:spcPct val="150000"/>
              </a:lnSpc>
              <a:buFont typeface="Arial"/>
              <a:buChar char="•"/>
            </a:pPr>
            <a:r>
              <a:rPr lang="en-US" sz="2000" b="1" i="1" dirty="0">
                <a:solidFill>
                  <a:srgbClr val="FF0000"/>
                </a:solidFill>
                <a:latin typeface="Arial"/>
                <a:cs typeface="Arial"/>
              </a:rPr>
              <a:t>2025( ?)</a:t>
            </a:r>
            <a:r>
              <a:rPr lang="en-US" sz="2000" b="1" i="1" dirty="0">
                <a:solidFill>
                  <a:srgbClr val="000090"/>
                </a:solidFill>
                <a:latin typeface="Arial"/>
                <a:cs typeface="Arial"/>
              </a:rPr>
              <a:t>	</a:t>
            </a:r>
            <a:r>
              <a:rPr lang="ru-RU" sz="2000" b="1" i="1" dirty="0">
                <a:solidFill>
                  <a:srgbClr val="000090"/>
                </a:solidFill>
                <a:latin typeface="Arial"/>
                <a:cs typeface="Arial"/>
              </a:rPr>
              <a:t>–</a:t>
            </a:r>
            <a:r>
              <a:rPr lang="en-US" sz="2000" b="1" i="1" dirty="0">
                <a:solidFill>
                  <a:srgbClr val="000090"/>
                </a:solidFill>
                <a:latin typeface="Arial"/>
                <a:cs typeface="Arial"/>
              </a:rPr>
              <a:t>  </a:t>
            </a:r>
            <a:r>
              <a:rPr lang="en-US" sz="2000" i="1" dirty="0">
                <a:solidFill>
                  <a:srgbClr val="000090"/>
                </a:solidFill>
                <a:latin typeface="Arial"/>
                <a:cs typeface="Arial"/>
              </a:rPr>
              <a:t> </a:t>
            </a:r>
            <a:r>
              <a:rPr lang="en-US" sz="2000" b="1" i="1" dirty="0">
                <a:solidFill>
                  <a:srgbClr val="000090"/>
                </a:solidFill>
                <a:latin typeface="Arial"/>
                <a:cs typeface="Arial"/>
              </a:rPr>
              <a:t> ITS-OB+IB</a:t>
            </a:r>
            <a:r>
              <a:rPr lang="en-US" sz="2000" i="1" dirty="0">
                <a:solidFill>
                  <a:srgbClr val="000090"/>
                </a:solidFill>
                <a:latin typeface="Arial"/>
                <a:cs typeface="Arial"/>
              </a:rPr>
              <a:t> commissioning (</a:t>
            </a:r>
            <a:r>
              <a:rPr lang="en-US" sz="2000" b="1" i="1" dirty="0">
                <a:solidFill>
                  <a:srgbClr val="000090"/>
                </a:solidFill>
                <a:latin typeface="Arial"/>
                <a:cs typeface="Arial"/>
              </a:rPr>
              <a:t>Stage I</a:t>
            </a:r>
            <a:r>
              <a:rPr lang="en-US" sz="2000" i="1" dirty="0">
                <a:solidFill>
                  <a:srgbClr val="000090"/>
                </a:solidFill>
                <a:latin typeface="Arial"/>
                <a:cs typeface="Arial"/>
              </a:rPr>
              <a:t>)</a:t>
            </a:r>
            <a:endParaRPr lang="ru-RU" sz="2000" b="1" i="1" dirty="0">
              <a:solidFill>
                <a:srgbClr val="000090"/>
              </a:solidFill>
              <a:latin typeface="Arial"/>
              <a:cs typeface="Arial"/>
            </a:endParaRPr>
          </a:p>
        </p:txBody>
      </p:sp>
      <p:pic>
        <p:nvPicPr>
          <p:cNvPr id="9" name="Picture 6" descr="NICA-Logo_4c"/>
          <p:cNvPicPr>
            <a:picLocks noChangeAspect="1" noChangeArrowheads="1"/>
          </p:cNvPicPr>
          <p:nvPr/>
        </p:nvPicPr>
        <p:blipFill>
          <a:blip r:embed="rId2"/>
          <a:srcRect/>
          <a:stretch>
            <a:fillRect/>
          </a:stretch>
        </p:blipFill>
        <p:spPr bwMode="auto">
          <a:xfrm>
            <a:off x="7832822" y="171792"/>
            <a:ext cx="1203674" cy="592912"/>
          </a:xfrm>
          <a:prstGeom prst="rect">
            <a:avLst/>
          </a:prstGeom>
          <a:solidFill>
            <a:schemeClr val="bg1"/>
          </a:solidFill>
          <a:ln w="9525">
            <a:noFill/>
            <a:miter lim="800000"/>
            <a:headEnd/>
            <a:tailEnd/>
          </a:ln>
        </p:spPr>
      </p:pic>
      <p:sp>
        <p:nvSpPr>
          <p:cNvPr id="4" name="Slide Number Placeholder 3"/>
          <p:cNvSpPr>
            <a:spLocks noGrp="1"/>
          </p:cNvSpPr>
          <p:nvPr>
            <p:ph type="sldNum" sz="quarter" idx="12"/>
          </p:nvPr>
        </p:nvSpPr>
        <p:spPr>
          <a:xfrm>
            <a:off x="6553200" y="6319930"/>
            <a:ext cx="2133600" cy="476250"/>
          </a:xfrm>
        </p:spPr>
        <p:txBody>
          <a:bodyPr anchor="b"/>
          <a:lstStyle/>
          <a:p>
            <a:fld id="{4480217B-8183-4E7A-98AC-12846F6965A4}" type="slidenum">
              <a:rPr lang="ru-RU" smtClean="0"/>
              <a:pPr/>
              <a:t>36</a:t>
            </a:fld>
            <a:endParaRPr lang="ru-RU"/>
          </a:p>
        </p:txBody>
      </p:sp>
    </p:spTree>
    <p:extLst>
      <p:ext uri="{BB962C8B-B14F-4D97-AF65-F5344CB8AC3E}">
        <p14:creationId xmlns:p14="http://schemas.microsoft.com/office/powerpoint/2010/main" val="813744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4"/>
          <p:cNvSpPr txBox="1">
            <a:spLocks noChangeArrowheads="1"/>
          </p:cNvSpPr>
          <p:nvPr/>
        </p:nvSpPr>
        <p:spPr bwMode="auto">
          <a:xfrm>
            <a:off x="3738843" y="254467"/>
            <a:ext cx="1800493" cy="523220"/>
          </a:xfrm>
          <a:prstGeom prst="rect">
            <a:avLst/>
          </a:prstGeom>
          <a:solidFill>
            <a:srgbClr val="C7FCFF"/>
          </a:solidFill>
          <a:ln>
            <a:noFill/>
          </a:ln>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000090"/>
                </a:solidFill>
              </a:rPr>
              <a:t>summary</a:t>
            </a:r>
          </a:p>
        </p:txBody>
      </p:sp>
      <p:sp>
        <p:nvSpPr>
          <p:cNvPr id="62466" name="Rectangle 6"/>
          <p:cNvSpPr>
            <a:spLocks noChangeArrowheads="1"/>
          </p:cNvSpPr>
          <p:nvPr/>
        </p:nvSpPr>
        <p:spPr bwMode="auto">
          <a:xfrm>
            <a:off x="215900" y="671507"/>
            <a:ext cx="8761413" cy="5878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p>
            <a:pPr marL="342900" indent="-342900" eaLnBrk="0" hangingPunct="0">
              <a:buClr>
                <a:srgbClr val="FF0000"/>
              </a:buClr>
              <a:buSzPct val="160000"/>
              <a:buFont typeface="Wingdings" charset="0"/>
              <a:buChar char="Ø"/>
              <a:defRPr/>
            </a:pPr>
            <a:r>
              <a:rPr lang="en-US" sz="2000" b="1" dirty="0">
                <a:solidFill>
                  <a:srgbClr val="FF0000"/>
                </a:solidFill>
                <a:latin typeface="Arial"/>
                <a:cs typeface="Arial"/>
              </a:rPr>
              <a:t> The </a:t>
            </a:r>
            <a:r>
              <a:rPr lang="en-US" sz="2000" b="1" dirty="0">
                <a:solidFill>
                  <a:srgbClr val="FF0D1A"/>
                </a:solidFill>
                <a:latin typeface="Arial"/>
                <a:cs typeface="Arial"/>
              </a:rPr>
              <a:t>MPD-ITS </a:t>
            </a:r>
            <a:r>
              <a:rPr lang="en-US" sz="2000" b="1" dirty="0">
                <a:solidFill>
                  <a:srgbClr val="002060"/>
                </a:solidFill>
                <a:latin typeface="Arial"/>
                <a:cs typeface="Arial"/>
              </a:rPr>
              <a:t>project is both scientific- and time-wise well justified</a:t>
            </a:r>
          </a:p>
          <a:p>
            <a:pPr eaLnBrk="0" hangingPunct="0">
              <a:buClr>
                <a:srgbClr val="FF0000"/>
              </a:buClr>
              <a:buSzPct val="160000"/>
              <a:defRPr/>
            </a:pPr>
            <a:endParaRPr lang="en-US" sz="2000" b="1" dirty="0">
              <a:solidFill>
                <a:srgbClr val="002060"/>
              </a:solidFill>
              <a:latin typeface="Arial"/>
              <a:cs typeface="Arial"/>
            </a:endParaRPr>
          </a:p>
          <a:p>
            <a:pPr marL="342900" indent="-342900" eaLnBrk="0" hangingPunct="0">
              <a:buClr>
                <a:srgbClr val="FF0000"/>
              </a:buClr>
              <a:buSzPct val="160000"/>
              <a:buFont typeface="Wingdings" charset="0"/>
              <a:buChar char="Ø"/>
              <a:defRPr/>
            </a:pPr>
            <a:r>
              <a:rPr lang="en-US" sz="2000" b="1" dirty="0">
                <a:solidFill>
                  <a:srgbClr val="002060"/>
                </a:solidFill>
                <a:latin typeface="Arial"/>
                <a:cs typeface="Arial"/>
              </a:rPr>
              <a:t> The project has a solid reason to be accomplished in two stages </a:t>
            </a:r>
            <a:endParaRPr lang="en-US" sz="2000" b="1" dirty="0">
              <a:solidFill>
                <a:srgbClr val="002060"/>
              </a:solidFill>
              <a:latin typeface="Arial"/>
              <a:ea typeface="ＭＳ Ｐゴシック" charset="0"/>
              <a:cs typeface="Arial"/>
            </a:endParaRPr>
          </a:p>
          <a:p>
            <a:pPr marL="342900" indent="-342900" eaLnBrk="0" hangingPunct="0">
              <a:lnSpc>
                <a:spcPct val="120000"/>
              </a:lnSpc>
              <a:buClr>
                <a:srgbClr val="FF0000"/>
              </a:buClr>
              <a:buSzPct val="160000"/>
              <a:buFont typeface="Wingdings" charset="0"/>
              <a:buChar char="Ø"/>
              <a:defRPr/>
            </a:pPr>
            <a:endParaRPr lang="en-US" sz="2000" b="1" dirty="0">
              <a:solidFill>
                <a:srgbClr val="FF0D1A"/>
              </a:solidFill>
              <a:latin typeface="Arial"/>
              <a:ea typeface="ＭＳ Ｐゴシック" charset="0"/>
              <a:cs typeface="Arial"/>
            </a:endParaRPr>
          </a:p>
          <a:p>
            <a:pPr marL="342900" indent="-342900" eaLnBrk="0" hangingPunct="0">
              <a:lnSpc>
                <a:spcPct val="120000"/>
              </a:lnSpc>
              <a:buClr>
                <a:srgbClr val="FF0000"/>
              </a:buClr>
              <a:buSzPct val="160000"/>
              <a:buFont typeface="Wingdings" charset="0"/>
              <a:buChar char="Ø"/>
              <a:defRPr/>
            </a:pPr>
            <a:r>
              <a:rPr lang="en-US" sz="2000" b="1" dirty="0">
                <a:solidFill>
                  <a:srgbClr val="FF0D1A"/>
                </a:solidFill>
                <a:latin typeface="Arial"/>
                <a:ea typeface="ＭＳ Ｐゴシック" charset="0"/>
                <a:cs typeface="Arial"/>
              </a:rPr>
              <a:t>The MPD-ITS(OB) </a:t>
            </a:r>
            <a:r>
              <a:rPr lang="en-US" sz="2000" b="1" dirty="0">
                <a:solidFill>
                  <a:srgbClr val="E36828"/>
                </a:solidFill>
                <a:latin typeface="Arial"/>
                <a:ea typeface="ＭＳ Ｐゴシック" charset="0"/>
                <a:cs typeface="Arial"/>
              </a:rPr>
              <a:t> (</a:t>
            </a:r>
            <a:r>
              <a:rPr lang="en-US" sz="2000" b="1" dirty="0">
                <a:solidFill>
                  <a:srgbClr val="002060"/>
                </a:solidFill>
                <a:latin typeface="Arial"/>
                <a:ea typeface="ＭＳ Ｐゴシック" charset="0"/>
                <a:cs typeface="Arial"/>
              </a:rPr>
              <a:t>stage 1) one is now recognized and approved for financing at JINR </a:t>
            </a:r>
          </a:p>
          <a:p>
            <a:pPr marL="342900" indent="-342900" algn="r" eaLnBrk="0" hangingPunct="0">
              <a:buClr>
                <a:srgbClr val="222268"/>
              </a:buClr>
              <a:buSzPct val="160000"/>
              <a:defRPr/>
            </a:pPr>
            <a:r>
              <a:rPr lang="en-US" sz="2000" b="1" i="1" dirty="0">
                <a:solidFill>
                  <a:srgbClr val="FF0D1A"/>
                </a:solidFill>
                <a:latin typeface="Arial"/>
                <a:ea typeface="ＭＳ Ｐゴシック" charset="0"/>
                <a:cs typeface="Arial"/>
              </a:rPr>
              <a:t> </a:t>
            </a:r>
            <a:endParaRPr lang="en-US" sz="2000" b="1" dirty="0">
              <a:solidFill>
                <a:srgbClr val="002060"/>
              </a:solidFill>
              <a:latin typeface="Arial"/>
              <a:cs typeface="Arial"/>
            </a:endParaRPr>
          </a:p>
          <a:p>
            <a:pPr marL="342900" indent="-342900" eaLnBrk="0" hangingPunct="0">
              <a:lnSpc>
                <a:spcPct val="120000"/>
              </a:lnSpc>
              <a:buClr>
                <a:srgbClr val="FF0000"/>
              </a:buClr>
              <a:buSzPct val="160000"/>
              <a:buFont typeface="Wingdings" charset="0"/>
              <a:buChar char="Ø"/>
              <a:defRPr/>
            </a:pPr>
            <a:r>
              <a:rPr lang="en-US" sz="2000" b="1" dirty="0">
                <a:solidFill>
                  <a:srgbClr val="002060"/>
                </a:solidFill>
                <a:latin typeface="Arial" charset="0"/>
                <a:ea typeface="ＭＳ Ｐゴシック" charset="0"/>
                <a:cs typeface="ＭＳ Ｐゴシック" charset="0"/>
              </a:rPr>
              <a:t> </a:t>
            </a:r>
            <a:r>
              <a:rPr lang="en-US" sz="2000" b="1" dirty="0">
                <a:solidFill>
                  <a:srgbClr val="FF0D1A"/>
                </a:solidFill>
                <a:latin typeface="Arial"/>
                <a:ea typeface="ＭＳ Ｐゴシック" charset="0"/>
                <a:cs typeface="Arial"/>
              </a:rPr>
              <a:t>The MPD-ITS(IB) </a:t>
            </a:r>
            <a:r>
              <a:rPr lang="en-US" sz="2000" b="1" dirty="0">
                <a:solidFill>
                  <a:srgbClr val="E36828"/>
                </a:solidFill>
                <a:latin typeface="Arial"/>
                <a:ea typeface="ＭＳ Ｐゴシック" charset="0"/>
                <a:cs typeface="Arial"/>
              </a:rPr>
              <a:t> (</a:t>
            </a:r>
            <a:r>
              <a:rPr lang="en-US" sz="2000" b="1" dirty="0">
                <a:solidFill>
                  <a:srgbClr val="002060"/>
                </a:solidFill>
                <a:latin typeface="Arial"/>
                <a:ea typeface="ＭＳ Ｐゴシック" charset="0"/>
                <a:cs typeface="Arial"/>
              </a:rPr>
              <a:t>stage 2)  contains R@D proposed to be performed   under the supervision of ALICE Collaboration (ITS3)</a:t>
            </a:r>
          </a:p>
          <a:p>
            <a:pPr eaLnBrk="0" hangingPunct="0">
              <a:lnSpc>
                <a:spcPct val="120000"/>
              </a:lnSpc>
              <a:buClr>
                <a:srgbClr val="FF0000"/>
              </a:buClr>
              <a:buSzPct val="160000"/>
              <a:defRPr/>
            </a:pPr>
            <a:endParaRPr lang="en-US" sz="2000" b="1" i="1" dirty="0">
              <a:solidFill>
                <a:schemeClr val="accent6">
                  <a:lumMod val="75000"/>
                </a:schemeClr>
              </a:solidFill>
              <a:latin typeface="Arial" charset="0"/>
              <a:ea typeface="ＭＳ Ｐゴシック" charset="0"/>
              <a:cs typeface="ＭＳ Ｐゴシック" charset="0"/>
            </a:endParaRPr>
          </a:p>
          <a:p>
            <a:pPr marL="342900" indent="-342900" eaLnBrk="0" hangingPunct="0">
              <a:lnSpc>
                <a:spcPct val="140000"/>
              </a:lnSpc>
              <a:buClr>
                <a:srgbClr val="FF0000"/>
              </a:buClr>
              <a:buSzPct val="160000"/>
              <a:buFont typeface="Wingdings" charset="0"/>
              <a:buChar char="Ø"/>
              <a:defRPr/>
            </a:pPr>
            <a:r>
              <a:rPr lang="en-US" sz="2000" b="1" dirty="0">
                <a:solidFill>
                  <a:srgbClr val="002060"/>
                </a:solidFill>
                <a:latin typeface="Arial" charset="0"/>
                <a:ea typeface="ＭＳ Ｐゴシック" charset="0"/>
                <a:cs typeface="ＭＳ Ｐゴシック" charset="0"/>
              </a:rPr>
              <a:t> </a:t>
            </a:r>
            <a:r>
              <a:rPr lang="en-US" sz="2000" b="1" dirty="0">
                <a:solidFill>
                  <a:srgbClr val="FF0000"/>
                </a:solidFill>
                <a:latin typeface="Arial" charset="0"/>
                <a:ea typeface="ＭＳ Ｐゴシック" charset="0"/>
                <a:cs typeface="ＭＳ Ｐゴシック" charset="0"/>
              </a:rPr>
              <a:t>The project </a:t>
            </a:r>
            <a:r>
              <a:rPr lang="en-US" sz="2000" b="1" dirty="0">
                <a:solidFill>
                  <a:srgbClr val="002060"/>
                </a:solidFill>
                <a:latin typeface="Arial" charset="0"/>
                <a:ea typeface="ＭＳ Ｐゴシック" charset="0"/>
                <a:cs typeface="ＭＳ Ｐゴシック" charset="0"/>
              </a:rPr>
              <a:t> effort due to its technical complexity cannot be  undertaken by JINR alone and calls for organization </a:t>
            </a:r>
            <a:r>
              <a:rPr lang="en-US" sz="2000" b="1">
                <a:solidFill>
                  <a:srgbClr val="002060"/>
                </a:solidFill>
                <a:latin typeface="Arial" charset="0"/>
                <a:ea typeface="ＭＳ Ｐゴシック" charset="0"/>
                <a:cs typeface="ＭＳ Ｐゴシック" charset="0"/>
              </a:rPr>
              <a:t>of  a Consortium </a:t>
            </a:r>
            <a:r>
              <a:rPr lang="en-US" sz="2000" b="1" dirty="0">
                <a:solidFill>
                  <a:srgbClr val="002060"/>
                </a:solidFill>
                <a:latin typeface="Arial" charset="0"/>
                <a:ea typeface="ＭＳ Ｐゴシック" charset="0"/>
                <a:cs typeface="ＭＳ Ｐゴシック" charset="0"/>
              </a:rPr>
              <a:t>of Institutes from Russia and China functioning  at least till 2025 </a:t>
            </a:r>
            <a:endParaRPr lang="en-US" sz="2000" b="1" dirty="0">
              <a:solidFill>
                <a:srgbClr val="FF0000"/>
              </a:solidFill>
              <a:latin typeface="Arial" charset="0"/>
              <a:ea typeface="ＭＳ Ｐゴシック" charset="0"/>
              <a:cs typeface="ＭＳ Ｐゴシック" charset="0"/>
            </a:endParaRPr>
          </a:p>
          <a:p>
            <a:pPr marL="342900" indent="-342900" eaLnBrk="0" hangingPunct="0">
              <a:buClr>
                <a:srgbClr val="FF0000"/>
              </a:buClr>
              <a:buSzPct val="160000"/>
              <a:buFont typeface="Wingdings" charset="0"/>
              <a:buChar char="Ø"/>
              <a:defRPr/>
            </a:pPr>
            <a:endParaRPr lang="en-US" sz="2000" b="1" dirty="0">
              <a:solidFill>
                <a:srgbClr val="002060"/>
              </a:solidFill>
              <a:latin typeface="Arial" charset="0"/>
              <a:ea typeface="ＭＳ Ｐゴシック" charset="0"/>
              <a:cs typeface="ＭＳ Ｐゴシック" charset="0"/>
            </a:endParaRPr>
          </a:p>
          <a:p>
            <a:pPr eaLnBrk="0" hangingPunct="0">
              <a:buClr>
                <a:srgbClr val="FF0000"/>
              </a:buClr>
              <a:buSzPct val="160000"/>
              <a:defRPr/>
            </a:pPr>
            <a:endParaRPr lang="en-US" sz="2000" b="1" i="1" dirty="0">
              <a:solidFill>
                <a:schemeClr val="accent6">
                  <a:lumMod val="75000"/>
                </a:schemeClr>
              </a:solidFill>
              <a:latin typeface="Arial" charset="0"/>
              <a:ea typeface="ＭＳ Ｐゴシック" charset="0"/>
              <a:cs typeface="ＭＳ Ｐゴシック" charset="0"/>
            </a:endParaRPr>
          </a:p>
        </p:txBody>
      </p:sp>
      <p:pic>
        <p:nvPicPr>
          <p:cNvPr id="145414" name="Picture 6" descr="NICA-Logo_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22225"/>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6553200" y="6321425"/>
            <a:ext cx="2133600" cy="476250"/>
          </a:xfrm>
        </p:spPr>
        <p:txBody>
          <a:bodyPr anchor="b"/>
          <a:lstStyle/>
          <a:p>
            <a:fld id="{0D407510-CD4E-4320-B1B7-E77576364A88}" type="slidenum">
              <a:rPr lang="ru-RU" smtClean="0"/>
              <a:pPr/>
              <a:t>37</a:t>
            </a:fld>
            <a:endParaRPr lang="ru-RU"/>
          </a:p>
        </p:txBody>
      </p:sp>
    </p:spTree>
    <p:extLst>
      <p:ext uri="{BB962C8B-B14F-4D97-AF65-F5344CB8AC3E}">
        <p14:creationId xmlns:p14="http://schemas.microsoft.com/office/powerpoint/2010/main" val="630269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84925"/>
            <a:ext cx="2133600" cy="476250"/>
          </a:xfrm>
        </p:spPr>
        <p:txBody>
          <a:bodyPr anchor="b"/>
          <a:lstStyle/>
          <a:p>
            <a:fld id="{0D407510-CD4E-4320-B1B7-E77576364A88}" type="slidenum">
              <a:rPr lang="ru-RU" smtClean="0"/>
              <a:pPr/>
              <a:t>38</a:t>
            </a:fld>
            <a:endParaRPr lang="ru-RU"/>
          </a:p>
        </p:txBody>
      </p:sp>
      <p:sp>
        <p:nvSpPr>
          <p:cNvPr id="9" name="TextBox 8"/>
          <p:cNvSpPr txBox="1"/>
          <p:nvPr/>
        </p:nvSpPr>
        <p:spPr>
          <a:xfrm>
            <a:off x="3581897" y="2835275"/>
            <a:ext cx="1980205" cy="523220"/>
          </a:xfrm>
          <a:prstGeom prst="rect">
            <a:avLst/>
          </a:prstGeom>
          <a:noFill/>
        </p:spPr>
        <p:txBody>
          <a:bodyPr wrap="none" rtlCol="0">
            <a:spAutoFit/>
          </a:bodyPr>
          <a:lstStyle/>
          <a:p>
            <a:r>
              <a:rPr lang="en-US" sz="2800" b="1" dirty="0">
                <a:solidFill>
                  <a:srgbClr val="000090"/>
                </a:solidFill>
              </a:rPr>
              <a:t>Thank you</a:t>
            </a:r>
          </a:p>
        </p:txBody>
      </p:sp>
    </p:spTree>
    <p:extLst>
      <p:ext uri="{BB962C8B-B14F-4D97-AF65-F5344CB8AC3E}">
        <p14:creationId xmlns:p14="http://schemas.microsoft.com/office/powerpoint/2010/main" val="188908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7400" y="1478340"/>
            <a:ext cx="7607300" cy="4067780"/>
          </a:xfrm>
          <a:prstGeom prst="rect">
            <a:avLst/>
          </a:prstGeom>
          <a:ln>
            <a:noFill/>
          </a:ln>
        </p:spPr>
        <p:txBody>
          <a:bodyPr wrap="square">
            <a:spAutoFit/>
          </a:bodyPr>
          <a:lstStyle/>
          <a:p>
            <a:pPr marL="342900" indent="-342900">
              <a:lnSpc>
                <a:spcPct val="150000"/>
              </a:lnSpc>
              <a:buClr>
                <a:srgbClr val="FF0000"/>
              </a:buClr>
              <a:buFont typeface="Wingdings" charset="2"/>
              <a:buChar char="Ø"/>
            </a:pPr>
            <a:r>
              <a:rPr lang="en-US" sz="2000" i="1" dirty="0">
                <a:solidFill>
                  <a:srgbClr val="000090"/>
                </a:solidFill>
                <a:latin typeface="Arial"/>
                <a:cs typeface="Arial"/>
              </a:rPr>
              <a:t>maximum in the net baryon density – </a:t>
            </a:r>
            <a:r>
              <a:rPr lang="en-US" sz="2000" b="1" i="1" dirty="0">
                <a:solidFill>
                  <a:srgbClr val="FF0000"/>
                </a:solidFill>
                <a:latin typeface="Arial"/>
                <a:cs typeface="Arial"/>
              </a:rPr>
              <a:t>density frontier</a:t>
            </a:r>
            <a:r>
              <a:rPr lang="en-US" sz="2000" i="1" dirty="0">
                <a:solidFill>
                  <a:srgbClr val="000090"/>
                </a:solidFill>
                <a:latin typeface="Arial"/>
                <a:cs typeface="Arial"/>
              </a:rPr>
              <a:t>;</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maximum in</a:t>
            </a:r>
            <a:r>
              <a:rPr lang="en-US" sz="2000" i="1" dirty="0">
                <a:solidFill>
                  <a:srgbClr val="000090"/>
                </a:solidFill>
                <a:latin typeface="Symbol" charset="2"/>
                <a:cs typeface="Symbol" charset="2"/>
              </a:rPr>
              <a:t> </a:t>
            </a:r>
            <a:r>
              <a:rPr lang="en-US" sz="2000" b="1" i="1" dirty="0">
                <a:solidFill>
                  <a:srgbClr val="000090"/>
                </a:solidFill>
                <a:latin typeface="Symbol" charset="2"/>
                <a:cs typeface="Symbol" charset="2"/>
              </a:rPr>
              <a:t>K</a:t>
            </a:r>
            <a:r>
              <a:rPr lang="en-US" sz="2000" b="1" i="1" baseline="30000" dirty="0">
                <a:solidFill>
                  <a:srgbClr val="000090"/>
                </a:solidFill>
                <a:latin typeface="Symbol" charset="2"/>
                <a:cs typeface="Symbol" charset="2"/>
              </a:rPr>
              <a:t>+</a:t>
            </a:r>
            <a:r>
              <a:rPr lang="en-US" sz="2000" i="1" dirty="0">
                <a:solidFill>
                  <a:srgbClr val="000090"/>
                </a:solidFill>
                <a:latin typeface="Symbol" charset="2"/>
                <a:cs typeface="Symbol" charset="2"/>
              </a:rPr>
              <a:t>/p</a:t>
            </a:r>
            <a:r>
              <a:rPr lang="en-US" sz="2000" b="1" i="1" baseline="30000" dirty="0">
                <a:solidFill>
                  <a:srgbClr val="000090"/>
                </a:solidFill>
                <a:latin typeface="Symbol" charset="2"/>
                <a:cs typeface="Symbol" charset="2"/>
              </a:rPr>
              <a:t>+</a:t>
            </a:r>
            <a:r>
              <a:rPr lang="en-US" sz="2000" b="1" i="1" dirty="0">
                <a:solidFill>
                  <a:srgbClr val="000090"/>
                </a:solidFill>
                <a:latin typeface="Symbol" charset="2"/>
                <a:cs typeface="Symbol" charset="2"/>
              </a:rPr>
              <a:t> </a:t>
            </a:r>
            <a:r>
              <a:rPr lang="en-US" sz="2000" i="1" dirty="0">
                <a:solidFill>
                  <a:srgbClr val="000090"/>
                </a:solidFill>
                <a:latin typeface="Arial"/>
                <a:cs typeface="Arial"/>
              </a:rPr>
              <a:t>ratio;</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maximum in </a:t>
            </a:r>
            <a:r>
              <a:rPr lang="en-US" sz="2000" i="1" dirty="0">
                <a:solidFill>
                  <a:srgbClr val="000090"/>
                </a:solidFill>
                <a:latin typeface="Symbol" charset="2"/>
                <a:cs typeface="Symbol" charset="2"/>
              </a:rPr>
              <a:t>L/p </a:t>
            </a:r>
            <a:r>
              <a:rPr lang="en-US" sz="2000" i="1" dirty="0">
                <a:solidFill>
                  <a:srgbClr val="000090"/>
                </a:solidFill>
                <a:latin typeface="Arial"/>
                <a:cs typeface="Arial"/>
              </a:rPr>
              <a:t>ratio;</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maximum yield of </a:t>
            </a:r>
            <a:r>
              <a:rPr lang="en-US" sz="2000" i="1" dirty="0" err="1">
                <a:solidFill>
                  <a:srgbClr val="000090"/>
                </a:solidFill>
                <a:latin typeface="Arial"/>
                <a:cs typeface="Arial"/>
              </a:rPr>
              <a:t>hypernuclei</a:t>
            </a:r>
            <a:endParaRPr lang="en-US" sz="2000" i="1" dirty="0">
              <a:solidFill>
                <a:srgbClr val="000090"/>
              </a:solidFill>
              <a:latin typeface="Arial"/>
              <a:cs typeface="Arial"/>
            </a:endParaRPr>
          </a:p>
          <a:p>
            <a:pPr marL="342900" indent="-342900">
              <a:lnSpc>
                <a:spcPct val="150000"/>
              </a:lnSpc>
              <a:buClr>
                <a:srgbClr val="FF0000"/>
              </a:buClr>
              <a:buFont typeface="Wingdings" charset="2"/>
              <a:buChar char="Ø"/>
            </a:pPr>
            <a:r>
              <a:rPr lang="en-US" sz="2000" i="1" dirty="0">
                <a:solidFill>
                  <a:srgbClr val="000090"/>
                </a:solidFill>
                <a:latin typeface="Arial"/>
                <a:cs typeface="Arial"/>
              </a:rPr>
              <a:t>transition from a Baryon dominated system </a:t>
            </a:r>
          </a:p>
          <a:p>
            <a:pPr algn="r">
              <a:buClr>
                <a:srgbClr val="FF0000"/>
              </a:buClr>
            </a:pPr>
            <a:r>
              <a:rPr lang="en-US" sz="2000" i="1" dirty="0">
                <a:solidFill>
                  <a:srgbClr val="000090"/>
                </a:solidFill>
                <a:latin typeface="Arial"/>
                <a:cs typeface="Arial"/>
              </a:rPr>
              <a:t>to a Meson dominated one;</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maximum of the </a:t>
            </a:r>
            <a:r>
              <a:rPr lang="en-US" sz="2000" i="1" dirty="0">
                <a:solidFill>
                  <a:srgbClr val="000090"/>
                </a:solidFill>
                <a:latin typeface="Symbol" charset="2"/>
                <a:cs typeface="Symbol" charset="2"/>
              </a:rPr>
              <a:t>L</a:t>
            </a:r>
            <a:r>
              <a:rPr lang="en-US" sz="2000" i="1" dirty="0">
                <a:solidFill>
                  <a:srgbClr val="000090"/>
                </a:solidFill>
                <a:latin typeface="Arial"/>
                <a:cs typeface="Arial"/>
              </a:rPr>
              <a:t> polarization;</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1-st order transition &amp; mixed phase creation;</a:t>
            </a:r>
          </a:p>
          <a:p>
            <a:pPr marL="342900" indent="-342900">
              <a:lnSpc>
                <a:spcPct val="150000"/>
              </a:lnSpc>
              <a:buClr>
                <a:srgbClr val="FF0000"/>
              </a:buClr>
              <a:buFont typeface="Wingdings" charset="2"/>
              <a:buChar char="Ø"/>
            </a:pPr>
            <a:r>
              <a:rPr lang="en-US" sz="2000" i="1" dirty="0">
                <a:solidFill>
                  <a:srgbClr val="000090"/>
                </a:solidFill>
                <a:latin typeface="Arial"/>
                <a:cs typeface="Arial"/>
              </a:rPr>
              <a:t>Critical Endpoint ? </a:t>
            </a:r>
          </a:p>
        </p:txBody>
      </p:sp>
      <p:sp>
        <p:nvSpPr>
          <p:cNvPr id="6" name="TextBox 5"/>
          <p:cNvSpPr txBox="1"/>
          <p:nvPr/>
        </p:nvSpPr>
        <p:spPr>
          <a:xfrm>
            <a:off x="965200" y="571500"/>
            <a:ext cx="6245428" cy="461665"/>
          </a:xfrm>
          <a:prstGeom prst="rect">
            <a:avLst/>
          </a:prstGeom>
          <a:solidFill>
            <a:srgbClr val="FFF6DB"/>
          </a:solidFill>
        </p:spPr>
        <p:txBody>
          <a:bodyPr wrap="none" rtlCol="0">
            <a:spAutoFit/>
          </a:bodyPr>
          <a:lstStyle/>
          <a:p>
            <a:r>
              <a:rPr lang="en-US" sz="2400" b="1" dirty="0">
                <a:solidFill>
                  <a:srgbClr val="000090"/>
                </a:solidFill>
                <a:latin typeface="Arial"/>
                <a:cs typeface="Arial"/>
              </a:rPr>
              <a:t>Mixed phase matter at the </a:t>
            </a:r>
            <a:r>
              <a:rPr lang="en-US" sz="2400" b="1" dirty="0">
                <a:solidFill>
                  <a:srgbClr val="FF0000"/>
                </a:solidFill>
                <a:latin typeface="Arial"/>
                <a:cs typeface="Arial"/>
              </a:rPr>
              <a:t>NICA</a:t>
            </a:r>
            <a:r>
              <a:rPr lang="en-US" sz="2400" b="1" dirty="0">
                <a:solidFill>
                  <a:srgbClr val="000090"/>
                </a:solidFill>
                <a:latin typeface="Arial"/>
                <a:cs typeface="Arial"/>
              </a:rPr>
              <a:t> energies:</a:t>
            </a:r>
          </a:p>
        </p:txBody>
      </p:sp>
      <p:sp>
        <p:nvSpPr>
          <p:cNvPr id="2" name="Oval 1"/>
          <p:cNvSpPr/>
          <p:nvPr/>
        </p:nvSpPr>
        <p:spPr>
          <a:xfrm>
            <a:off x="457200" y="4457700"/>
            <a:ext cx="6019800" cy="12192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3372168" y="6248399"/>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7" name="Slide Number Placeholder 6"/>
          <p:cNvSpPr>
            <a:spLocks noGrp="1"/>
          </p:cNvSpPr>
          <p:nvPr>
            <p:ph type="sldNum" sz="quarter" idx="12"/>
          </p:nvPr>
        </p:nvSpPr>
        <p:spPr/>
        <p:txBody>
          <a:bodyPr/>
          <a:lstStyle/>
          <a:p>
            <a:fld id="{4480217B-8183-4E7A-98AC-12846F6965A4}" type="slidenum">
              <a:rPr lang="ru-RU" smtClean="0"/>
              <a:pPr/>
              <a:t>4</a:t>
            </a:fld>
            <a:endParaRPr lang="ru-RU" dirty="0"/>
          </a:p>
        </p:txBody>
      </p:sp>
      <p:sp>
        <p:nvSpPr>
          <p:cNvPr id="11" name="Date Placeholder 2">
            <a:extLst>
              <a:ext uri="{FF2B5EF4-FFF2-40B4-BE49-F238E27FC236}">
                <a16:creationId xmlns:a16="http://schemas.microsoft.com/office/drawing/2014/main" id="{43C24F28-69EE-4013-9BB9-3DDD7E5B036A}"/>
              </a:ext>
            </a:extLst>
          </p:cNvPr>
          <p:cNvSpPr>
            <a:spLocks noGrp="1"/>
          </p:cNvSpPr>
          <p:nvPr>
            <p:ph type="dt" sz="half" idx="10"/>
          </p:nvPr>
        </p:nvSpPr>
        <p:spPr>
          <a:xfrm>
            <a:off x="457200" y="624522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3190377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Fußzeilenplatzhalter 6"/>
          <p:cNvSpPr>
            <a:spLocks noGrp="1"/>
          </p:cNvSpPr>
          <p:nvPr/>
        </p:nvSpPr>
        <p:spPr bwMode="auto">
          <a:xfrm>
            <a:off x="3157538" y="5762625"/>
            <a:ext cx="2895600" cy="36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1200">
              <a:solidFill>
                <a:srgbClr val="898989"/>
              </a:solidFill>
            </a:endParaRPr>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473075"/>
            <a:ext cx="6819900" cy="5656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5-Point Star 4"/>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0" name="5-Point Star 19"/>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1" name="TextBox 20"/>
          <p:cNvSpPr txBox="1"/>
          <p:nvPr/>
        </p:nvSpPr>
        <p:spPr>
          <a:xfrm>
            <a:off x="3698875" y="3152775"/>
            <a:ext cx="974725" cy="338138"/>
          </a:xfrm>
          <a:prstGeom prst="rect">
            <a:avLst/>
          </a:prstGeom>
          <a:noFill/>
        </p:spPr>
        <p:txBody>
          <a:bodyPr wrap="none">
            <a:spAutoFit/>
          </a:bodyPr>
          <a:lstStyle/>
          <a:p>
            <a:pPr>
              <a:defRPr/>
            </a:pPr>
            <a:r>
              <a:rPr lang="en-US" sz="1600" b="1" dirty="0">
                <a:solidFill>
                  <a:schemeClr val="accent3">
                    <a:lumMod val="50000"/>
                  </a:schemeClr>
                </a:solidFill>
              </a:rPr>
              <a:t>STAR F.T.</a:t>
            </a:r>
            <a:endParaRPr lang="ru-RU" sz="1600" b="1" dirty="0">
              <a:solidFill>
                <a:schemeClr val="accent3">
                  <a:lumMod val="50000"/>
                </a:schemeClr>
              </a:solidFill>
            </a:endParaRPr>
          </a:p>
        </p:txBody>
      </p:sp>
      <p:sp>
        <p:nvSpPr>
          <p:cNvPr id="6" name="Plus 5"/>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5" name="Isosceles Triangle 14"/>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7" name="Isosceles Triangle 26"/>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9706" name="TextBox 27"/>
          <p:cNvSpPr txBox="1">
            <a:spLocks noChangeArrowheads="1"/>
          </p:cNvSpPr>
          <p:nvPr/>
        </p:nvSpPr>
        <p:spPr bwMode="auto">
          <a:xfrm>
            <a:off x="2981325" y="2760663"/>
            <a:ext cx="7747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HADES</a:t>
            </a:r>
            <a:endParaRPr lang="ru-RU" sz="1600" b="1">
              <a:solidFill>
                <a:srgbClr val="000090"/>
              </a:solidFill>
            </a:endParaRPr>
          </a:p>
        </p:txBody>
      </p:sp>
      <p:sp>
        <p:nvSpPr>
          <p:cNvPr id="16" name="Diamond 15"/>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0" name="Diamond 29"/>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1" name="Diamond 30"/>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 name="Diamond 31"/>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9711" name="TextBox 35"/>
          <p:cNvSpPr txBox="1">
            <a:spLocks noChangeArrowheads="1"/>
          </p:cNvSpPr>
          <p:nvPr/>
        </p:nvSpPr>
        <p:spPr bwMode="auto">
          <a:xfrm>
            <a:off x="4046538" y="712788"/>
            <a:ext cx="588962"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CBM</a:t>
            </a:r>
            <a:endParaRPr lang="ru-RU" sz="1600" b="1">
              <a:solidFill>
                <a:srgbClr val="000090"/>
              </a:solidFill>
            </a:endParaRPr>
          </a:p>
        </p:txBody>
      </p:sp>
      <p:sp>
        <p:nvSpPr>
          <p:cNvPr id="29712" name="TextBox 21"/>
          <p:cNvSpPr txBox="1">
            <a:spLocks noChangeArrowheads="1"/>
          </p:cNvSpPr>
          <p:nvPr/>
        </p:nvSpPr>
        <p:spPr bwMode="auto">
          <a:xfrm rot="-5400000">
            <a:off x="-341312" y="2781300"/>
            <a:ext cx="31813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Interaction rate [Hz]</a:t>
            </a:r>
            <a:endParaRPr lang="ru-RU" sz="2800" b="1"/>
          </a:p>
        </p:txBody>
      </p:sp>
      <p:sp>
        <p:nvSpPr>
          <p:cNvPr id="29713" name="TextBox 46"/>
          <p:cNvSpPr txBox="1">
            <a:spLocks noChangeArrowheads="1"/>
          </p:cNvSpPr>
          <p:nvPr/>
        </p:nvSpPr>
        <p:spPr bwMode="auto">
          <a:xfrm>
            <a:off x="2192338" y="5761038"/>
            <a:ext cx="56483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Collision energy √S    [GeV]</a:t>
            </a:r>
            <a:endParaRPr lang="ru-RU" sz="2800" b="1"/>
          </a:p>
        </p:txBody>
      </p:sp>
      <p:cxnSp>
        <p:nvCxnSpPr>
          <p:cNvPr id="29" name="Straight Connector 28"/>
          <p:cNvCxnSpPr/>
          <p:nvPr/>
        </p:nvCxnSpPr>
        <p:spPr>
          <a:xfrm>
            <a:off x="5386388" y="5843588"/>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9715" name="TextBox 47"/>
          <p:cNvSpPr txBox="1">
            <a:spLocks noChangeArrowheads="1"/>
          </p:cNvSpPr>
          <p:nvPr/>
        </p:nvSpPr>
        <p:spPr bwMode="auto">
          <a:xfrm>
            <a:off x="5476875" y="6061075"/>
            <a:ext cx="4445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NN</a:t>
            </a:r>
            <a:endParaRPr lang="ru-RU" sz="1400" b="1"/>
          </a:p>
        </p:txBody>
      </p:sp>
      <p:cxnSp>
        <p:nvCxnSpPr>
          <p:cNvPr id="50" name="Straight Connector 49"/>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sp>
        <p:nvSpPr>
          <p:cNvPr id="106" name="Flowchart: Connector 105"/>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07" name="Flowchart: Connector 106"/>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29723" name="TextBox 114"/>
          <p:cNvSpPr txBox="1">
            <a:spLocks noChangeArrowheads="1"/>
          </p:cNvSpPr>
          <p:nvPr/>
        </p:nvSpPr>
        <p:spPr bwMode="auto">
          <a:xfrm>
            <a:off x="2874963" y="1903413"/>
            <a:ext cx="14652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NICA/BM@N II</a:t>
            </a:r>
            <a:endParaRPr lang="ru-RU" sz="1600" b="1">
              <a:solidFill>
                <a:srgbClr val="FF0000"/>
              </a:solidFill>
            </a:endParaRPr>
          </a:p>
        </p:txBody>
      </p:sp>
      <p:sp>
        <p:nvSpPr>
          <p:cNvPr id="73" name="TextBox 76"/>
          <p:cNvSpPr txBox="1">
            <a:spLocks noChangeArrowheads="1"/>
          </p:cNvSpPr>
          <p:nvPr/>
        </p:nvSpPr>
        <p:spPr bwMode="auto">
          <a:xfrm>
            <a:off x="1228101" y="93917"/>
            <a:ext cx="7154523" cy="523220"/>
          </a:xfrm>
          <a:prstGeom prst="rect">
            <a:avLst/>
          </a:prstGeom>
          <a:solidFill>
            <a:schemeClr val="accent5"/>
          </a:solidFill>
          <a:ln w="9525">
            <a:noFill/>
            <a:miter lim="800000"/>
            <a:headEnd/>
            <a:tailEnd/>
          </a:ln>
        </p:spPr>
        <p:txBody>
          <a:bodyPr wrap="none">
            <a:spAutoFit/>
          </a:bodyPr>
          <a:lstStyle/>
          <a:p>
            <a:pPr>
              <a:defRPr/>
            </a:pPr>
            <a:r>
              <a:rPr lang="en-US" sz="2800" b="1" dirty="0">
                <a:solidFill>
                  <a:srgbClr val="00076E"/>
                </a:solidFill>
              </a:rPr>
              <a:t> Current and future experiments on CBM</a:t>
            </a:r>
          </a:p>
        </p:txBody>
      </p:sp>
      <p:sp>
        <p:nvSpPr>
          <p:cNvPr id="29727" name="TextBox 74"/>
          <p:cNvSpPr txBox="1">
            <a:spLocks noChangeArrowheads="1"/>
          </p:cNvSpPr>
          <p:nvPr/>
        </p:nvSpPr>
        <p:spPr bwMode="auto">
          <a:xfrm>
            <a:off x="5902325" y="3802063"/>
            <a:ext cx="13208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7030A0"/>
                </a:solidFill>
              </a:rPr>
              <a:t>NA-61/SHINE</a:t>
            </a:r>
            <a:endParaRPr lang="ru-RU" sz="1600" b="1">
              <a:solidFill>
                <a:srgbClr val="7030A0"/>
              </a:solidFill>
            </a:endParaRPr>
          </a:p>
        </p:txBody>
      </p:sp>
      <p:sp>
        <p:nvSpPr>
          <p:cNvPr id="43" name="TextBox 42"/>
          <p:cNvSpPr txBox="1"/>
          <p:nvPr/>
        </p:nvSpPr>
        <p:spPr>
          <a:xfrm>
            <a:off x="2089150" y="1181100"/>
            <a:ext cx="3005138" cy="338138"/>
          </a:xfrm>
          <a:prstGeom prst="rect">
            <a:avLst/>
          </a:prstGeom>
          <a:noFill/>
        </p:spPr>
        <p:txBody>
          <a:bodyPr wrap="none">
            <a:spAutoFit/>
          </a:bodyPr>
          <a:lstStyle/>
          <a:p>
            <a:pPr>
              <a:defRPr/>
            </a:pPr>
            <a:r>
              <a:rPr lang="en-US" sz="1600" b="1" dirty="0">
                <a:solidFill>
                  <a:srgbClr val="0000FF"/>
                </a:solidFill>
              </a:rPr>
              <a:t>2022 – 2025:     </a:t>
            </a:r>
            <a:r>
              <a:rPr lang="en-US" sz="1600" b="1" dirty="0">
                <a:solidFill>
                  <a:srgbClr val="000090"/>
                </a:solidFill>
              </a:rPr>
              <a:t>SIS-100  FAIR            </a:t>
            </a:r>
            <a:endParaRPr lang="ru-RU" sz="1600" b="1" dirty="0">
              <a:solidFill>
                <a:schemeClr val="bg1">
                  <a:lumMod val="65000"/>
                </a:schemeClr>
              </a:solidFill>
            </a:endParaRPr>
          </a:p>
        </p:txBody>
      </p:sp>
      <p:sp>
        <p:nvSpPr>
          <p:cNvPr id="39" name="Rectangle 38"/>
          <p:cNvSpPr/>
          <p:nvPr/>
        </p:nvSpPr>
        <p:spPr>
          <a:xfrm>
            <a:off x="3487738" y="712788"/>
            <a:ext cx="2071687" cy="4633912"/>
          </a:xfrm>
          <a:prstGeom prst="rect">
            <a:avLst/>
          </a:prstGeom>
          <a:solidFill>
            <a:srgbClr val="9DFCFF">
              <a:alpha val="23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defRPr/>
            </a:pPr>
            <a:endParaRPr lang="en-US" dirty="0">
              <a:solidFill>
                <a:srgbClr val="000090"/>
              </a:solidFill>
            </a:endParaRPr>
          </a:p>
          <a:p>
            <a:pPr>
              <a:defRPr/>
            </a:pPr>
            <a:endParaRPr lang="en-US" sz="1600" dirty="0">
              <a:solidFill>
                <a:srgbClr val="000090"/>
              </a:solidFill>
            </a:endParaRPr>
          </a:p>
          <a:p>
            <a:pPr algn="ctr">
              <a:defRPr/>
            </a:pPr>
            <a:r>
              <a:rPr lang="en-US" sz="1600" dirty="0">
                <a:solidFill>
                  <a:srgbClr val="000090"/>
                </a:solidFill>
              </a:rPr>
              <a:t> </a:t>
            </a:r>
            <a:r>
              <a:rPr lang="en-US" sz="1600" i="1" dirty="0">
                <a:solidFill>
                  <a:srgbClr val="000090"/>
                </a:solidFill>
              </a:rPr>
              <a:t>energy region of max.</a:t>
            </a:r>
          </a:p>
          <a:p>
            <a:pPr algn="ctr">
              <a:defRPr/>
            </a:pPr>
            <a:r>
              <a:rPr lang="en-US" sz="1600" i="1" dirty="0">
                <a:solidFill>
                  <a:srgbClr val="000090"/>
                </a:solidFill>
              </a:rPr>
              <a:t> baryonic density </a:t>
            </a:r>
          </a:p>
        </p:txBody>
      </p:sp>
      <p:sp>
        <p:nvSpPr>
          <p:cNvPr id="35" name="Flowchart: Connector 2"/>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6" name="Flowchart: Connector 6"/>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7" name="Flowchart: Connector 7"/>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8" name="Flowchart: Connector 8"/>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0" name="Flowchart: Connector 9"/>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1" name="Flowchart: Connector 10"/>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2" name="Flowchart: Connector 11"/>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4" name="Flowchart: Connector 13"/>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9738" name="TextBox 3"/>
          <p:cNvSpPr txBox="1">
            <a:spLocks noChangeArrowheads="1"/>
          </p:cNvSpPr>
          <p:nvPr/>
        </p:nvSpPr>
        <p:spPr bwMode="auto">
          <a:xfrm>
            <a:off x="4805363" y="2638425"/>
            <a:ext cx="1114425"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dirty="0">
                <a:solidFill>
                  <a:srgbClr val="FF0000"/>
                </a:solidFill>
              </a:rPr>
              <a:t>NICA/MPD</a:t>
            </a:r>
            <a:endParaRPr lang="ru-RU" sz="1600" b="1" dirty="0">
              <a:solidFill>
                <a:srgbClr val="FF0000"/>
              </a:solidFill>
            </a:endParaRPr>
          </a:p>
        </p:txBody>
      </p:sp>
      <p:sp>
        <p:nvSpPr>
          <p:cNvPr id="46" name="5-Point Star 45"/>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7" name="5-Point Star 46"/>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8" name="5-Point Star 47"/>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9" name="5-Point Star 48"/>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1" name="5-Point Star 50"/>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2" name="5-Point Star 51"/>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3" name="5-Point Star 52"/>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9746" name="TextBox 44"/>
          <p:cNvSpPr txBox="1">
            <a:spLocks noChangeArrowheads="1"/>
          </p:cNvSpPr>
          <p:nvPr/>
        </p:nvSpPr>
        <p:spPr bwMode="auto">
          <a:xfrm>
            <a:off x="6300788" y="3125788"/>
            <a:ext cx="11176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2060"/>
                </a:solidFill>
              </a:rPr>
              <a:t>STAR BES II</a:t>
            </a:r>
            <a:endParaRPr lang="ru-RU" sz="1600" b="1">
              <a:solidFill>
                <a:srgbClr val="002060"/>
              </a:solidFill>
            </a:endParaRPr>
          </a:p>
        </p:txBody>
      </p:sp>
      <p:cxnSp>
        <p:nvCxnSpPr>
          <p:cNvPr id="55" name="Straight Connector 54"/>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48"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9"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0"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38"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37" idx="7"/>
            <a:endCxn id="38"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36" idx="7"/>
            <a:endCxn id="37"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36"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a:xfrm>
            <a:off x="6553200" y="6334125"/>
            <a:ext cx="2133600" cy="476250"/>
          </a:xfrm>
        </p:spPr>
        <p:txBody>
          <a:bodyPr anchor="b"/>
          <a:lstStyle/>
          <a:p>
            <a:fld id="{4480217B-8183-4E7A-98AC-12846F6965A4}" type="slidenum">
              <a:rPr lang="ru-RU" smtClean="0"/>
              <a:pPr/>
              <a:t>5</a:t>
            </a:fld>
            <a:endParaRPr lang="ru-RU"/>
          </a:p>
        </p:txBody>
      </p:sp>
      <p:sp>
        <p:nvSpPr>
          <p:cNvPr id="70" name="Footer Placeholder 4">
            <a:extLst>
              <a:ext uri="{FF2B5EF4-FFF2-40B4-BE49-F238E27FC236}">
                <a16:creationId xmlns:a16="http://schemas.microsoft.com/office/drawing/2014/main" id="{F77AA5CA-D04F-42E3-86C3-23D2EF3DB353}"/>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71" name="Date Placeholder 2">
            <a:extLst>
              <a:ext uri="{FF2B5EF4-FFF2-40B4-BE49-F238E27FC236}">
                <a16:creationId xmlns:a16="http://schemas.microsoft.com/office/drawing/2014/main" id="{88E08E78-654B-48BC-8502-7A286B00A9A2}"/>
              </a:ext>
            </a:extLst>
          </p:cNvPr>
          <p:cNvSpPr>
            <a:spLocks noGrp="1"/>
          </p:cNvSpPr>
          <p:nvPr>
            <p:ph type="dt" sz="half" idx="10"/>
          </p:nvPr>
        </p:nvSpPr>
        <p:spPr>
          <a:xfrm>
            <a:off x="457200" y="624522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13316705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Номер слайда 3"/>
          <p:cNvSpPr>
            <a:spLocks noGrp="1"/>
          </p:cNvSpPr>
          <p:nvPr>
            <p:ph type="sldNum" sz="quarter" idx="12"/>
          </p:nvPr>
        </p:nvSpPr>
        <p:spPr>
          <a:noFill/>
        </p:spPr>
        <p:txBody>
          <a:bodyPr/>
          <a:lstStyle/>
          <a:p>
            <a:fld id="{80917A51-99D8-4723-88E8-828345CB38F0}" type="slidenum">
              <a:rPr lang="ru-RU" smtClean="0"/>
              <a:pPr/>
              <a:t>6</a:t>
            </a:fld>
            <a:endParaRPr lang="ru-RU"/>
          </a:p>
        </p:txBody>
      </p:sp>
      <p:sp>
        <p:nvSpPr>
          <p:cNvPr id="11" name="Rectangle 2"/>
          <p:cNvSpPr>
            <a:spLocks noGrp="1" noChangeArrowheads="1"/>
          </p:cNvSpPr>
          <p:nvPr>
            <p:ph type="title"/>
          </p:nvPr>
        </p:nvSpPr>
        <p:spPr>
          <a:xfrm>
            <a:off x="1142976" y="214290"/>
            <a:ext cx="7429552" cy="357168"/>
          </a:xfrm>
        </p:spPr>
        <p:txBody>
          <a:bodyPr/>
          <a:lstStyle/>
          <a:p>
            <a:pPr eaLnBrk="1" hangingPunct="1"/>
            <a:r>
              <a:rPr lang="en-US" sz="2400" b="1" dirty="0">
                <a:solidFill>
                  <a:schemeClr val="accent2"/>
                </a:solidFill>
                <a:latin typeface="Times New Roman" pitchFamily="18" charset="0"/>
                <a:cs typeface="Times New Roman" pitchFamily="18" charset="0"/>
              </a:rPr>
              <a:t>Current limitations of e</a:t>
            </a:r>
            <a:r>
              <a:rPr lang="ru-RU" sz="2400" b="1" dirty="0">
                <a:solidFill>
                  <a:schemeClr val="accent2"/>
                </a:solidFill>
                <a:latin typeface="Times New Roman" pitchFamily="18" charset="0"/>
                <a:cs typeface="Times New Roman" pitchFamily="18" charset="0"/>
              </a:rPr>
              <a:t>х</a:t>
            </a:r>
            <a:r>
              <a:rPr lang="en-US" sz="2400" b="1" dirty="0" err="1">
                <a:solidFill>
                  <a:schemeClr val="accent2"/>
                </a:solidFill>
                <a:latin typeface="Times New Roman" pitchFamily="18" charset="0"/>
                <a:cs typeface="Times New Roman" pitchFamily="18" charset="0"/>
              </a:rPr>
              <a:t>perimental</a:t>
            </a:r>
            <a:r>
              <a:rPr lang="en-US" sz="2400" b="1" dirty="0">
                <a:solidFill>
                  <a:schemeClr val="accent2"/>
                </a:solidFill>
                <a:latin typeface="Times New Roman" pitchFamily="18" charset="0"/>
                <a:cs typeface="Times New Roman" pitchFamily="18" charset="0"/>
              </a:rPr>
              <a:t> data on D meson </a:t>
            </a:r>
            <a:endParaRPr lang="ru-RU" sz="2400" dirty="0">
              <a:solidFill>
                <a:srgbClr val="0070C0"/>
              </a:solidFill>
            </a:endParaRPr>
          </a:p>
        </p:txBody>
      </p:sp>
      <p:sp>
        <p:nvSpPr>
          <p:cNvPr id="5" name="Прямоугольник 4"/>
          <p:cNvSpPr/>
          <p:nvPr/>
        </p:nvSpPr>
        <p:spPr>
          <a:xfrm>
            <a:off x="2286000" y="2967335"/>
            <a:ext cx="4572000" cy="646331"/>
          </a:xfrm>
          <a:prstGeom prst="rect">
            <a:avLst/>
          </a:prstGeom>
        </p:spPr>
        <p:txBody>
          <a:bodyPr>
            <a:spAutoFit/>
          </a:bodyPr>
          <a:lstStyle/>
          <a:p>
            <a:br>
              <a:rPr lang="en-US" dirty="0">
                <a:solidFill>
                  <a:srgbClr val="0070C0"/>
                </a:solidFill>
              </a:rPr>
            </a:br>
            <a:endParaRPr lang="ru-RU" dirty="0"/>
          </a:p>
        </p:txBody>
      </p:sp>
      <p:pic>
        <p:nvPicPr>
          <p:cNvPr id="14" name="Рисунок 13" descr="pt_spectrum_D0.jpg"/>
          <p:cNvPicPr>
            <a:picLocks noChangeAspect="1"/>
          </p:cNvPicPr>
          <p:nvPr/>
        </p:nvPicPr>
        <p:blipFill>
          <a:blip r:embed="rId2"/>
          <a:stretch>
            <a:fillRect/>
          </a:stretch>
        </p:blipFill>
        <p:spPr>
          <a:xfrm>
            <a:off x="1142976" y="646631"/>
            <a:ext cx="6648450" cy="4533900"/>
          </a:xfrm>
          <a:prstGeom prst="rect">
            <a:avLst/>
          </a:prstGeom>
          <a:ln w="6350">
            <a:solidFill>
              <a:schemeClr val="tx1"/>
            </a:solidFill>
          </a:ln>
        </p:spPr>
      </p:pic>
      <p:sp>
        <p:nvSpPr>
          <p:cNvPr id="15" name="Прямоугольник 14"/>
          <p:cNvSpPr/>
          <p:nvPr/>
        </p:nvSpPr>
        <p:spPr>
          <a:xfrm>
            <a:off x="1219130" y="5687245"/>
            <a:ext cx="6572296" cy="738664"/>
          </a:xfrm>
          <a:prstGeom prst="rect">
            <a:avLst/>
          </a:prstGeom>
        </p:spPr>
        <p:txBody>
          <a:bodyPr wrap="square">
            <a:spAutoFit/>
          </a:bodyPr>
          <a:lstStyle/>
          <a:p>
            <a:r>
              <a:rPr lang="en-US" sz="1400" i="1" dirty="0"/>
              <a:t>Abdel Nasser TAWFIK† and </a:t>
            </a:r>
            <a:r>
              <a:rPr lang="en-US" sz="1400" i="1" dirty="0" err="1"/>
              <a:t>Ehab</a:t>
            </a:r>
            <a:r>
              <a:rPr lang="en-US" sz="1400" i="1" dirty="0"/>
              <a:t> ABBAS</a:t>
            </a:r>
            <a:r>
              <a:rPr lang="fr-FR" sz="1400" i="1" dirty="0"/>
              <a:t> </a:t>
            </a:r>
          </a:p>
          <a:p>
            <a:r>
              <a:rPr lang="fr-FR" sz="1400" dirty="0"/>
              <a:t>Thermal Description of Particle Production in Au-Au Collisions at </a:t>
            </a:r>
            <a:r>
              <a:rPr lang="en-US" sz="1400" dirty="0"/>
              <a:t>STAR Energies </a:t>
            </a:r>
          </a:p>
          <a:p>
            <a:r>
              <a:rPr lang="en-US" sz="1400" dirty="0"/>
              <a:t>Physics of Particles and Nuclei Letters. November 2013</a:t>
            </a:r>
            <a:endParaRPr lang="ru-RU" sz="1400" dirty="0"/>
          </a:p>
        </p:txBody>
      </p:sp>
      <p:sp>
        <p:nvSpPr>
          <p:cNvPr id="7" name="AutoShape 7">
            <a:extLst>
              <a:ext uri="{FF2B5EF4-FFF2-40B4-BE49-F238E27FC236}">
                <a16:creationId xmlns:a16="http://schemas.microsoft.com/office/drawing/2014/main" id="{F05FE450-13C2-4F77-A840-05ADBE030110}"/>
              </a:ext>
            </a:extLst>
          </p:cNvPr>
          <p:cNvSpPr>
            <a:spLocks noChangeArrowheads="1"/>
          </p:cNvSpPr>
          <p:nvPr/>
        </p:nvSpPr>
        <p:spPr bwMode="auto">
          <a:xfrm>
            <a:off x="3582908" y="4300791"/>
            <a:ext cx="2683037" cy="420168"/>
          </a:xfrm>
          <a:prstGeom prst="homePlate">
            <a:avLst>
              <a:gd name="adj" fmla="val 53787"/>
            </a:avLst>
          </a:prstGeom>
          <a:solidFill>
            <a:srgbClr val="FF3399"/>
          </a:solidFill>
          <a:ln>
            <a:noFill/>
          </a:ln>
          <a:effectLst>
            <a:outerShdw blurRad="95250" dist="25400" dir="1260000" sx="93000" sy="93000" kx="2700000" rotWithShape="0">
              <a:srgbClr val="000090">
                <a:alpha val="55000"/>
              </a:srgbClr>
            </a:outerShdw>
          </a:effectLst>
          <a:extLst>
            <a:ext uri="{91240B29-F687-4f45-9708-019B960494DF}">
              <a14:hiddenLine xmlns="" xmlns:a14="http://schemas.microsoft.com/office/drawing/2010/main" w="12700">
                <a:solidFill>
                  <a:schemeClr val="tx1"/>
                </a:solidFill>
                <a:miter lim="800000"/>
                <a:headEnd/>
                <a:tailEnd/>
              </a14:hiddenLine>
            </a:ext>
          </a:extLst>
        </p:spPr>
        <p:txBody>
          <a:bodyPr wrap="none" anchor="ctr"/>
          <a:lstStyle/>
          <a:p>
            <a:pPr algn="ctr">
              <a:lnSpc>
                <a:spcPct val="95000"/>
              </a:lnSpc>
            </a:pPr>
            <a:r>
              <a:rPr lang="en-US" sz="1600" b="1" dirty="0" err="1">
                <a:solidFill>
                  <a:schemeClr val="bg1"/>
                </a:solidFill>
                <a:effectLst>
                  <a:outerShdw blurRad="50800" dist="38100" dir="2700000" algn="tl" rotWithShape="0">
                    <a:srgbClr val="000090">
                      <a:alpha val="43000"/>
                    </a:srgbClr>
                  </a:outerShdw>
                </a:effectLst>
                <a:latin typeface="Arial" charset="0"/>
              </a:rPr>
              <a:t>Identificaion</a:t>
            </a:r>
            <a:r>
              <a:rPr lang="en-US" sz="1600" b="1" dirty="0">
                <a:solidFill>
                  <a:schemeClr val="bg1"/>
                </a:solidFill>
                <a:effectLst>
                  <a:outerShdw blurRad="50800" dist="38100" dir="2700000" algn="tl" rotWithShape="0">
                    <a:srgbClr val="000090">
                      <a:alpha val="43000"/>
                    </a:srgbClr>
                  </a:outerShdw>
                </a:effectLst>
                <a:latin typeface="Arial" charset="0"/>
              </a:rPr>
              <a:t>   achieved</a:t>
            </a:r>
          </a:p>
        </p:txBody>
      </p:sp>
      <p:pic>
        <p:nvPicPr>
          <p:cNvPr id="2" name="Рисунок 1">
            <a:extLst>
              <a:ext uri="{FF2B5EF4-FFF2-40B4-BE49-F238E27FC236}">
                <a16:creationId xmlns:a16="http://schemas.microsoft.com/office/drawing/2014/main" id="{E098DB85-C97B-4E1A-84E5-A9A75CD07D08}"/>
              </a:ext>
            </a:extLst>
          </p:cNvPr>
          <p:cNvPicPr>
            <a:picLocks noChangeAspect="1"/>
          </p:cNvPicPr>
          <p:nvPr/>
        </p:nvPicPr>
        <p:blipFill>
          <a:blip r:embed="rId3"/>
          <a:stretch>
            <a:fillRect/>
          </a:stretch>
        </p:blipFill>
        <p:spPr>
          <a:xfrm>
            <a:off x="4786314" y="2397844"/>
            <a:ext cx="2035426" cy="2020995"/>
          </a:xfrm>
          <a:prstGeom prst="rect">
            <a:avLst/>
          </a:prstGeom>
        </p:spPr>
      </p:pic>
      <p:sp>
        <p:nvSpPr>
          <p:cNvPr id="9" name="Rectangle 2">
            <a:extLst>
              <a:ext uri="{FF2B5EF4-FFF2-40B4-BE49-F238E27FC236}">
                <a16:creationId xmlns:a16="http://schemas.microsoft.com/office/drawing/2014/main" id="{AB90AB1F-31A3-4CC6-A398-4EFFDF8C5D5F}"/>
              </a:ext>
            </a:extLst>
          </p:cNvPr>
          <p:cNvSpPr txBox="1">
            <a:spLocks noChangeArrowheads="1"/>
          </p:cNvSpPr>
          <p:nvPr/>
        </p:nvSpPr>
        <p:spPr bwMode="auto">
          <a:xfrm>
            <a:off x="552426" y="5255304"/>
            <a:ext cx="7429552" cy="3571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400" b="1" kern="0" dirty="0">
                <a:solidFill>
                  <a:schemeClr val="accent2"/>
                </a:solidFill>
                <a:latin typeface="Times New Roman" pitchFamily="18" charset="0"/>
                <a:cs typeface="Times New Roman" pitchFamily="18" charset="0"/>
              </a:rPr>
              <a:t>Thermal generator: D</a:t>
            </a:r>
            <a:r>
              <a:rPr lang="en-US" sz="2400" b="1" kern="0" baseline="30000" dirty="0">
                <a:solidFill>
                  <a:schemeClr val="accent2"/>
                </a:solidFill>
                <a:latin typeface="Times New Roman" pitchFamily="18" charset="0"/>
                <a:cs typeface="Times New Roman" pitchFamily="18" charset="0"/>
              </a:rPr>
              <a:t> </a:t>
            </a:r>
            <a:r>
              <a:rPr lang="en-US" sz="2400" b="1" kern="0" dirty="0">
                <a:solidFill>
                  <a:schemeClr val="accent2"/>
                </a:solidFill>
                <a:latin typeface="Times New Roman" pitchFamily="18" charset="0"/>
                <a:cs typeface="Times New Roman" pitchFamily="18" charset="0"/>
              </a:rPr>
              <a:t>meson’s </a:t>
            </a:r>
            <a:r>
              <a:rPr lang="en-US" sz="2400" b="1" kern="0" dirty="0" err="1">
                <a:solidFill>
                  <a:schemeClr val="accent2"/>
                </a:solidFill>
                <a:latin typeface="Times New Roman" pitchFamily="18" charset="0"/>
                <a:cs typeface="Times New Roman" pitchFamily="18" charset="0"/>
              </a:rPr>
              <a:t>p</a:t>
            </a:r>
            <a:r>
              <a:rPr lang="en-US" sz="2400" b="1" kern="0" baseline="-25000" dirty="0" err="1">
                <a:solidFill>
                  <a:schemeClr val="accent2"/>
                </a:solidFill>
                <a:latin typeface="Times New Roman" pitchFamily="18" charset="0"/>
                <a:cs typeface="Times New Roman" pitchFamily="18" charset="0"/>
              </a:rPr>
              <a:t>t</a:t>
            </a:r>
            <a:r>
              <a:rPr lang="en-US" sz="2400" b="1" kern="0" dirty="0">
                <a:solidFill>
                  <a:schemeClr val="accent2"/>
                </a:solidFill>
                <a:latin typeface="Times New Roman" pitchFamily="18" charset="0"/>
                <a:cs typeface="Times New Roman" pitchFamily="18" charset="0"/>
              </a:rPr>
              <a:t> - spectrum  </a:t>
            </a:r>
            <a:endParaRPr lang="ru-RU" sz="2400" kern="0" dirty="0">
              <a:solidFill>
                <a:srgbClr val="0070C0"/>
              </a:solidFill>
            </a:endParaRPr>
          </a:p>
        </p:txBody>
      </p:sp>
      <p:sp>
        <p:nvSpPr>
          <p:cNvPr id="10" name="Footer Placeholder 4">
            <a:extLst>
              <a:ext uri="{FF2B5EF4-FFF2-40B4-BE49-F238E27FC236}">
                <a16:creationId xmlns:a16="http://schemas.microsoft.com/office/drawing/2014/main" id="{FBA658FD-5DA6-4F90-B214-882761177730}"/>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2892848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00042"/>
            <a:ext cx="9144000" cy="582594"/>
          </a:xfrm>
        </p:spPr>
        <p:txBody>
          <a:bodyPr/>
          <a:lstStyle/>
          <a:p>
            <a:r>
              <a:rPr lang="ru-RU" sz="2800" dirty="0">
                <a:solidFill>
                  <a:schemeClr val="accent6"/>
                </a:solidFill>
              </a:rPr>
              <a:t> </a:t>
            </a:r>
            <a:r>
              <a:rPr lang="en-US" sz="2800" b="1" dirty="0">
                <a:solidFill>
                  <a:srgbClr val="0070C0"/>
                </a:solidFill>
              </a:rPr>
              <a:t>ITS</a:t>
            </a:r>
            <a:r>
              <a:rPr lang="en-US" altLang="ru-RU" sz="2800" b="1" dirty="0">
                <a:solidFill>
                  <a:srgbClr val="0070C0"/>
                </a:solidFill>
                <a:latin typeface="Times New Roman" pitchFamily="18" charset="0"/>
                <a:cs typeface="Times New Roman" pitchFamily="18" charset="0"/>
              </a:rPr>
              <a:t> pointing resolution within STAR-ALICE toy model</a:t>
            </a:r>
            <a:endParaRPr lang="ru-RU" sz="2800" b="1" dirty="0">
              <a:solidFill>
                <a:srgbClr val="0070C0"/>
              </a:solidFill>
            </a:endParaRPr>
          </a:p>
        </p:txBody>
      </p:sp>
      <p:sp>
        <p:nvSpPr>
          <p:cNvPr id="4" name="Номер слайда 3"/>
          <p:cNvSpPr>
            <a:spLocks noGrp="1"/>
          </p:cNvSpPr>
          <p:nvPr>
            <p:ph type="sldNum" sz="quarter" idx="12"/>
          </p:nvPr>
        </p:nvSpPr>
        <p:spPr>
          <a:xfrm>
            <a:off x="6643702" y="6381750"/>
            <a:ext cx="2133600" cy="476250"/>
          </a:xfrm>
        </p:spPr>
        <p:txBody>
          <a:bodyPr/>
          <a:lstStyle/>
          <a:p>
            <a:pPr>
              <a:defRPr/>
            </a:pPr>
            <a:fld id="{7364E235-7801-4107-ACD3-1406B8D2313B}" type="slidenum">
              <a:rPr lang="ru-RU" smtClean="0"/>
              <a:pPr>
                <a:defRPr/>
              </a:pPr>
              <a:t>7</a:t>
            </a:fld>
            <a:endParaRPr lang="ru-RU"/>
          </a:p>
        </p:txBody>
      </p:sp>
      <p:pic>
        <p:nvPicPr>
          <p:cNvPr id="5" name="Содержимое 4" descr="alice_old+new.png"/>
          <p:cNvPicPr>
            <a:picLocks noGrp="1"/>
          </p:cNvPicPr>
          <p:nvPr>
            <p:ph idx="1"/>
          </p:nvPr>
        </p:nvPicPr>
        <p:blipFill>
          <a:blip r:embed="rId2"/>
          <a:stretch>
            <a:fillRect/>
          </a:stretch>
        </p:blipFill>
        <p:spPr>
          <a:xfrm>
            <a:off x="214282" y="1428736"/>
            <a:ext cx="4572000" cy="3429024"/>
          </a:xfrm>
          <a:prstGeom prst="rect">
            <a:avLst/>
          </a:prstGeom>
        </p:spPr>
      </p:pic>
      <p:pic>
        <p:nvPicPr>
          <p:cNvPr id="6" name="Рисунок 5" descr="mpd_its_123.png"/>
          <p:cNvPicPr/>
          <p:nvPr/>
        </p:nvPicPr>
        <p:blipFill>
          <a:blip r:embed="rId3"/>
          <a:stretch>
            <a:fillRect/>
          </a:stretch>
        </p:blipFill>
        <p:spPr>
          <a:xfrm>
            <a:off x="4500498" y="1357298"/>
            <a:ext cx="4643502" cy="3500462"/>
          </a:xfrm>
          <a:prstGeom prst="rect">
            <a:avLst/>
          </a:prstGeom>
        </p:spPr>
      </p:pic>
      <p:sp>
        <p:nvSpPr>
          <p:cNvPr id="7" name="TextBox 6"/>
          <p:cNvSpPr txBox="1"/>
          <p:nvPr/>
        </p:nvSpPr>
        <p:spPr>
          <a:xfrm>
            <a:off x="2357422" y="2214554"/>
            <a:ext cx="157163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ALICE</a:t>
            </a:r>
            <a:endParaRPr lang="ru-RU" sz="2800" b="1" dirty="0">
              <a:latin typeface="Times New Roman" pitchFamily="18" charset="0"/>
              <a:cs typeface="Times New Roman" pitchFamily="18" charset="0"/>
            </a:endParaRPr>
          </a:p>
        </p:txBody>
      </p:sp>
      <p:sp>
        <p:nvSpPr>
          <p:cNvPr id="10" name="TextBox 9"/>
          <p:cNvSpPr txBox="1"/>
          <p:nvPr/>
        </p:nvSpPr>
        <p:spPr>
          <a:xfrm>
            <a:off x="6429388" y="2143116"/>
            <a:ext cx="1571636" cy="523220"/>
          </a:xfrm>
          <a:prstGeom prst="rect">
            <a:avLst/>
          </a:prstGeom>
          <a:noFill/>
        </p:spPr>
        <p:txBody>
          <a:bodyPr wrap="square" rtlCol="0">
            <a:spAutoFit/>
          </a:bodyPr>
          <a:lstStyle/>
          <a:p>
            <a:r>
              <a:rPr lang="en-US" sz="2800" b="1" dirty="0">
                <a:latin typeface="Times New Roman" pitchFamily="18" charset="0"/>
                <a:cs typeface="Times New Roman" pitchFamily="18" charset="0"/>
              </a:rPr>
              <a:t>MPD</a:t>
            </a:r>
            <a:endParaRPr lang="ru-RU" sz="2800" b="1" dirty="0">
              <a:latin typeface="Times New Roman" pitchFamily="18" charset="0"/>
              <a:cs typeface="Times New Roman" pitchFamily="18" charset="0"/>
            </a:endParaRPr>
          </a:p>
        </p:txBody>
      </p:sp>
      <p:sp>
        <p:nvSpPr>
          <p:cNvPr id="11" name="TextBox 10"/>
          <p:cNvSpPr txBox="1"/>
          <p:nvPr/>
        </p:nvSpPr>
        <p:spPr>
          <a:xfrm>
            <a:off x="2143108" y="4857760"/>
            <a:ext cx="1714512" cy="461665"/>
          </a:xfrm>
          <a:prstGeom prst="rect">
            <a:avLst/>
          </a:prstGeom>
          <a:noFill/>
        </p:spPr>
        <p:txBody>
          <a:bodyPr wrap="square" rtlCol="0">
            <a:spAutoFit/>
          </a:bodyPr>
          <a:lstStyle/>
          <a:p>
            <a:r>
              <a:rPr lang="en-US" sz="2400" dirty="0">
                <a:latin typeface="Times New Roman" pitchFamily="18" charset="0"/>
                <a:cs typeface="Times New Roman" pitchFamily="18" charset="0"/>
              </a:rPr>
              <a:t>New ITS</a:t>
            </a:r>
            <a:endParaRPr lang="ru-RU" sz="2400" dirty="0">
              <a:latin typeface="Times New Roman" pitchFamily="18" charset="0"/>
              <a:cs typeface="Times New Roman" pitchFamily="18" charset="0"/>
            </a:endParaRPr>
          </a:p>
        </p:txBody>
      </p:sp>
      <p:sp>
        <p:nvSpPr>
          <p:cNvPr id="12" name="TextBox 11"/>
          <p:cNvSpPr txBox="1"/>
          <p:nvPr/>
        </p:nvSpPr>
        <p:spPr>
          <a:xfrm>
            <a:off x="2071670" y="5286388"/>
            <a:ext cx="1928826" cy="461665"/>
          </a:xfrm>
          <a:prstGeom prst="rect">
            <a:avLst/>
          </a:prstGeom>
          <a:noFill/>
        </p:spPr>
        <p:txBody>
          <a:bodyPr wrap="square" rtlCol="0">
            <a:spAutoFit/>
          </a:bodyPr>
          <a:lstStyle/>
          <a:p>
            <a:r>
              <a:rPr lang="en-US" sz="2400" dirty="0">
                <a:latin typeface="Times New Roman" pitchFamily="18" charset="0"/>
                <a:cs typeface="Times New Roman" pitchFamily="18" charset="0"/>
              </a:rPr>
              <a:t> Old</a:t>
            </a:r>
            <a:r>
              <a:rPr lang="ru-RU" sz="2400" dirty="0">
                <a:latin typeface="Times New Roman" pitchFamily="18" charset="0"/>
                <a:cs typeface="Times New Roman" pitchFamily="18" charset="0"/>
              </a:rPr>
              <a:t> </a:t>
            </a:r>
            <a:r>
              <a:rPr lang="en-US" sz="2400" dirty="0">
                <a:latin typeface="Times New Roman" pitchFamily="18" charset="0"/>
                <a:cs typeface="Times New Roman" pitchFamily="18" charset="0"/>
              </a:rPr>
              <a:t>ITS</a:t>
            </a:r>
            <a:endParaRPr lang="ru-RU" sz="2400" dirty="0">
              <a:latin typeface="Times New Roman" pitchFamily="18" charset="0"/>
              <a:cs typeface="Times New Roman" pitchFamily="18" charset="0"/>
            </a:endParaRPr>
          </a:p>
        </p:txBody>
      </p:sp>
      <p:sp>
        <p:nvSpPr>
          <p:cNvPr id="14" name="Прямоугольник 13"/>
          <p:cNvSpPr/>
          <p:nvPr/>
        </p:nvSpPr>
        <p:spPr>
          <a:xfrm>
            <a:off x="7072330" y="4857760"/>
            <a:ext cx="1332416" cy="369332"/>
          </a:xfrm>
          <a:prstGeom prst="rect">
            <a:avLst/>
          </a:prstGeom>
        </p:spPr>
        <p:txBody>
          <a:bodyPr wrap="none">
            <a:spAutoFit/>
          </a:bodyPr>
          <a:lstStyle/>
          <a:p>
            <a:r>
              <a:rPr lang="ru-RU" dirty="0"/>
              <a:t>Ø</a:t>
            </a:r>
            <a:r>
              <a:rPr lang="en-US" dirty="0"/>
              <a:t> =</a:t>
            </a:r>
            <a:r>
              <a:rPr lang="ru-RU" dirty="0"/>
              <a:t> 4</a:t>
            </a:r>
            <a:r>
              <a:rPr lang="en-US" dirty="0"/>
              <a:t>0</a:t>
            </a:r>
            <a:r>
              <a:rPr lang="ru-RU" dirty="0"/>
              <a:t> </a:t>
            </a:r>
            <a:r>
              <a:rPr lang="en-US" dirty="0"/>
              <a:t>mm</a:t>
            </a:r>
            <a:endParaRPr lang="ru-RU" dirty="0"/>
          </a:p>
        </p:txBody>
      </p:sp>
      <p:sp>
        <p:nvSpPr>
          <p:cNvPr id="15" name="Прямоугольник 14"/>
          <p:cNvSpPr/>
          <p:nvPr/>
        </p:nvSpPr>
        <p:spPr>
          <a:xfrm>
            <a:off x="7072330" y="5214950"/>
            <a:ext cx="1332416" cy="369332"/>
          </a:xfrm>
          <a:prstGeom prst="rect">
            <a:avLst/>
          </a:prstGeom>
        </p:spPr>
        <p:txBody>
          <a:bodyPr wrap="none">
            <a:spAutoFit/>
          </a:bodyPr>
          <a:lstStyle/>
          <a:p>
            <a:r>
              <a:rPr lang="ru-RU" dirty="0"/>
              <a:t>Ø</a:t>
            </a:r>
            <a:r>
              <a:rPr lang="en-US" dirty="0"/>
              <a:t> =</a:t>
            </a:r>
            <a:r>
              <a:rPr lang="ru-RU" dirty="0"/>
              <a:t> 5</a:t>
            </a:r>
            <a:r>
              <a:rPr lang="en-US" dirty="0"/>
              <a:t>0</a:t>
            </a:r>
            <a:r>
              <a:rPr lang="ru-RU" dirty="0"/>
              <a:t> </a:t>
            </a:r>
            <a:r>
              <a:rPr lang="en-US" dirty="0"/>
              <a:t>mm</a:t>
            </a:r>
            <a:endParaRPr lang="ru-RU" dirty="0"/>
          </a:p>
        </p:txBody>
      </p:sp>
      <p:sp>
        <p:nvSpPr>
          <p:cNvPr id="16" name="Прямоугольник 15"/>
          <p:cNvSpPr/>
          <p:nvPr/>
        </p:nvSpPr>
        <p:spPr>
          <a:xfrm>
            <a:off x="7072330" y="5572140"/>
            <a:ext cx="1332416" cy="369332"/>
          </a:xfrm>
          <a:prstGeom prst="rect">
            <a:avLst/>
          </a:prstGeom>
        </p:spPr>
        <p:txBody>
          <a:bodyPr wrap="none">
            <a:spAutoFit/>
          </a:bodyPr>
          <a:lstStyle/>
          <a:p>
            <a:r>
              <a:rPr lang="ru-RU" dirty="0"/>
              <a:t>Ø</a:t>
            </a:r>
            <a:r>
              <a:rPr lang="en-US" dirty="0"/>
              <a:t> =</a:t>
            </a:r>
            <a:r>
              <a:rPr lang="ru-RU" dirty="0"/>
              <a:t> 6</a:t>
            </a:r>
            <a:r>
              <a:rPr lang="en-US" dirty="0"/>
              <a:t>0</a:t>
            </a:r>
            <a:r>
              <a:rPr lang="ru-RU" dirty="0"/>
              <a:t> </a:t>
            </a:r>
            <a:r>
              <a:rPr lang="en-US" dirty="0"/>
              <a:t>mm</a:t>
            </a:r>
            <a:endParaRPr lang="ru-RU" dirty="0"/>
          </a:p>
        </p:txBody>
      </p:sp>
      <p:cxnSp>
        <p:nvCxnSpPr>
          <p:cNvPr id="18" name="Прямая соединительная линия 17"/>
          <p:cNvCxnSpPr/>
          <p:nvPr/>
        </p:nvCxnSpPr>
        <p:spPr>
          <a:xfrm>
            <a:off x="5857884" y="5072074"/>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1000100" y="5072074"/>
            <a:ext cx="100013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a:off x="1000100" y="5500702"/>
            <a:ext cx="1000132" cy="1588"/>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a:off x="5857884" y="5429264"/>
            <a:ext cx="1000132"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5929322" y="5715016"/>
            <a:ext cx="1000132" cy="1588"/>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214678" y="3786190"/>
            <a:ext cx="761747" cy="369332"/>
          </a:xfrm>
          <a:prstGeom prst="rect">
            <a:avLst/>
          </a:prstGeom>
          <a:noFill/>
        </p:spPr>
        <p:txBody>
          <a:bodyPr wrap="none" rtlCol="0">
            <a:spAutoFit/>
          </a:bodyPr>
          <a:lstStyle/>
          <a:p>
            <a:r>
              <a:rPr lang="en-US" dirty="0" err="1"/>
              <a:t>Pions</a:t>
            </a:r>
            <a:endParaRPr lang="ru-RU" dirty="0"/>
          </a:p>
        </p:txBody>
      </p:sp>
      <p:sp>
        <p:nvSpPr>
          <p:cNvPr id="24" name="TextBox 23"/>
          <p:cNvSpPr txBox="1"/>
          <p:nvPr/>
        </p:nvSpPr>
        <p:spPr>
          <a:xfrm>
            <a:off x="7429520" y="3857628"/>
            <a:ext cx="761747" cy="369332"/>
          </a:xfrm>
          <a:prstGeom prst="rect">
            <a:avLst/>
          </a:prstGeom>
          <a:noFill/>
        </p:spPr>
        <p:txBody>
          <a:bodyPr wrap="none" rtlCol="0">
            <a:spAutoFit/>
          </a:bodyPr>
          <a:lstStyle/>
          <a:p>
            <a:r>
              <a:rPr lang="en-US" dirty="0" err="1"/>
              <a:t>Pions</a:t>
            </a:r>
            <a:endParaRPr lang="ru-RU" dirty="0"/>
          </a:p>
        </p:txBody>
      </p:sp>
      <p:sp>
        <p:nvSpPr>
          <p:cNvPr id="25" name="Footer Placeholder 4">
            <a:extLst>
              <a:ext uri="{FF2B5EF4-FFF2-40B4-BE49-F238E27FC236}">
                <a16:creationId xmlns:a16="http://schemas.microsoft.com/office/drawing/2014/main" id="{40AC3D6D-A4D8-4034-9353-CE53AE0E1635}"/>
              </a:ext>
            </a:extLst>
          </p:cNvPr>
          <p:cNvSpPr>
            <a:spLocks noGrp="1"/>
          </p:cNvSpPr>
          <p:nvPr>
            <p:ph type="ftr" sz="quarter" idx="11"/>
          </p:nvPr>
        </p:nvSpPr>
        <p:spPr>
          <a:xfrm>
            <a:off x="3310932" y="6324600"/>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
        <p:nvSpPr>
          <p:cNvPr id="26" name="Date Placeholder 2">
            <a:extLst>
              <a:ext uri="{FF2B5EF4-FFF2-40B4-BE49-F238E27FC236}">
                <a16:creationId xmlns:a16="http://schemas.microsoft.com/office/drawing/2014/main" id="{FE30800C-322A-4231-AFEE-9A43EBCB1C07}"/>
              </a:ext>
            </a:extLst>
          </p:cNvPr>
          <p:cNvSpPr>
            <a:spLocks noGrp="1"/>
          </p:cNvSpPr>
          <p:nvPr>
            <p:ph type="dt" sz="half" idx="10"/>
          </p:nvPr>
        </p:nvSpPr>
        <p:spPr>
          <a:xfrm>
            <a:off x="426720" y="6326505"/>
            <a:ext cx="2133600" cy="476250"/>
          </a:xfrm>
        </p:spPr>
        <p:txBody>
          <a:bodyPr/>
          <a:lstStyle/>
          <a:p>
            <a:pPr>
              <a:defRPr/>
            </a:pPr>
            <a:r>
              <a:rPr lang="en-US" dirty="0"/>
              <a:t>April 12, 2019</a:t>
            </a:r>
            <a:endParaRPr lang="ru-RU" dirty="0"/>
          </a:p>
        </p:txBody>
      </p:sp>
    </p:spTree>
    <p:extLst>
      <p:ext uri="{BB962C8B-B14F-4D97-AF65-F5344CB8AC3E}">
        <p14:creationId xmlns:p14="http://schemas.microsoft.com/office/powerpoint/2010/main" val="28910450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03648" cy="69141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NICA_scheme_v_2.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1094"/>
            <a:ext cx="9144000" cy="5140990"/>
          </a:xfrm>
          <a:prstGeom prst="rect">
            <a:avLst/>
          </a:prstGeom>
        </p:spPr>
      </p:pic>
      <p:cxnSp>
        <p:nvCxnSpPr>
          <p:cNvPr id="6" name="Straight Arrow Connector 5"/>
          <p:cNvCxnSpPr/>
          <p:nvPr/>
        </p:nvCxnSpPr>
        <p:spPr>
          <a:xfrm flipV="1">
            <a:off x="1714500" y="4437724"/>
            <a:ext cx="1092200" cy="60960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sp>
        <p:nvSpPr>
          <p:cNvPr id="22" name="AutoShape 4"/>
          <p:cNvSpPr>
            <a:spLocks noChangeAspect="1" noChangeArrowheads="1"/>
          </p:cNvSpPr>
          <p:nvPr/>
        </p:nvSpPr>
        <p:spPr bwMode="auto">
          <a:xfrm>
            <a:off x="1498600" y="119063"/>
            <a:ext cx="2616200" cy="477837"/>
          </a:xfrm>
          <a:prstGeom prst="rect">
            <a:avLst/>
          </a:prstGeom>
          <a:solidFill>
            <a:srgbClr val="000090"/>
          </a:solidFill>
          <a:ln>
            <a:noFill/>
          </a:ln>
          <a:extLst/>
        </p:spPr>
        <p:txBody>
          <a:bodyPr anchor="ctr"/>
          <a:lstStyle/>
          <a:p>
            <a:pPr algn="ctr"/>
            <a:r>
              <a:rPr lang="en-US" sz="2400" b="1" dirty="0">
                <a:solidFill>
                  <a:schemeClr val="bg1"/>
                </a:solidFill>
              </a:rPr>
              <a:t>basic facility</a:t>
            </a:r>
          </a:p>
        </p:txBody>
      </p:sp>
      <p:sp>
        <p:nvSpPr>
          <p:cNvPr id="31" name="TextBox 30"/>
          <p:cNvSpPr txBox="1"/>
          <p:nvPr/>
        </p:nvSpPr>
        <p:spPr>
          <a:xfrm>
            <a:off x="5868144" y="1052736"/>
            <a:ext cx="712029" cy="400110"/>
          </a:xfrm>
          <a:prstGeom prst="rect">
            <a:avLst/>
          </a:prstGeom>
          <a:solidFill>
            <a:srgbClr val="FFFFFF"/>
          </a:solidFill>
        </p:spPr>
        <p:txBody>
          <a:bodyPr wrap="none" rtlCol="0">
            <a:spAutoFit/>
          </a:bodyPr>
          <a:lstStyle/>
          <a:p>
            <a:r>
              <a:rPr lang="en-US" sz="2000" b="1" dirty="0">
                <a:solidFill>
                  <a:srgbClr val="000090"/>
                </a:solidFill>
                <a:latin typeface="Arial"/>
                <a:cs typeface="Arial"/>
              </a:rPr>
              <a:t>SPD </a:t>
            </a:r>
          </a:p>
        </p:txBody>
      </p:sp>
      <p:pic>
        <p:nvPicPr>
          <p:cNvPr id="23" name="Picture 22" descr="Macintosh HD:Users:air:Desktop:АРЕНА:20180118_Dubna_IQ-2_cam11_2_.jpg"/>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725144"/>
            <a:ext cx="3240360" cy="2016224"/>
          </a:xfrm>
          <a:prstGeom prst="rect">
            <a:avLst/>
          </a:prstGeom>
          <a:noFill/>
          <a:ln>
            <a:noFill/>
          </a:ln>
        </p:spPr>
      </p:pic>
      <p:grpSp>
        <p:nvGrpSpPr>
          <p:cNvPr id="27" name="Group 26"/>
          <p:cNvGrpSpPr/>
          <p:nvPr/>
        </p:nvGrpSpPr>
        <p:grpSpPr>
          <a:xfrm>
            <a:off x="3923928" y="3191644"/>
            <a:ext cx="3168352" cy="3617512"/>
            <a:chOff x="4067944" y="2564904"/>
            <a:chExt cx="3168352" cy="3617512"/>
          </a:xfrm>
        </p:grpSpPr>
        <p:cxnSp>
          <p:nvCxnSpPr>
            <p:cNvPr id="16" name="Straight Arrow Connector 15"/>
            <p:cNvCxnSpPr/>
            <p:nvPr/>
          </p:nvCxnSpPr>
          <p:spPr>
            <a:xfrm flipV="1">
              <a:off x="5436096" y="2564904"/>
              <a:ext cx="1800200" cy="1584176"/>
            </a:xfrm>
            <a:prstGeom prst="straightConnector1">
              <a:avLst/>
            </a:prstGeom>
            <a:ln w="57150" cmpd="sng">
              <a:solidFill>
                <a:srgbClr val="0000FF"/>
              </a:solidFill>
              <a:tailEnd type="arrow"/>
            </a:ln>
          </p:spPr>
          <p:style>
            <a:lnRef idx="2">
              <a:schemeClr val="accent1"/>
            </a:lnRef>
            <a:fillRef idx="0">
              <a:schemeClr val="accent1"/>
            </a:fillRef>
            <a:effectRef idx="1">
              <a:schemeClr val="accent1"/>
            </a:effectRef>
            <a:fontRef idx="minor">
              <a:schemeClr val="tx1"/>
            </a:fontRef>
          </p:style>
        </p:cxn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l="3314"/>
            <a:stretch>
              <a:fillRect/>
            </a:stretch>
          </p:blipFill>
          <p:spPr bwMode="auto">
            <a:xfrm>
              <a:off x="4067944" y="4149080"/>
              <a:ext cx="2487613" cy="2033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8" name="Rectangle 17"/>
            <p:cNvSpPr/>
            <p:nvPr/>
          </p:nvSpPr>
          <p:spPr>
            <a:xfrm>
              <a:off x="4067944" y="4149080"/>
              <a:ext cx="859289" cy="369332"/>
            </a:xfrm>
            <a:prstGeom prst="rect">
              <a:avLst/>
            </a:prstGeom>
            <a:solidFill>
              <a:schemeClr val="bg1"/>
            </a:solidFill>
          </p:spPr>
          <p:txBody>
            <a:bodyPr wrap="square">
              <a:spAutoFit/>
            </a:bodyPr>
            <a:lstStyle/>
            <a:p>
              <a:pPr algn="ctr" eaLnBrk="1" hangingPunct="1">
                <a:spcBef>
                  <a:spcPct val="20000"/>
                </a:spcBef>
                <a:buClr>
                  <a:srgbClr val="000090"/>
                </a:buClr>
              </a:pPr>
              <a:r>
                <a:rPr lang="en-US" b="1" i="1" dirty="0">
                  <a:solidFill>
                    <a:srgbClr val="000090"/>
                  </a:solidFill>
                </a:rPr>
                <a:t>MPD </a:t>
              </a:r>
            </a:p>
          </p:txBody>
        </p:sp>
      </p:grpSp>
      <p:sp>
        <p:nvSpPr>
          <p:cNvPr id="7" name="TextBox 6"/>
          <p:cNvSpPr txBox="1"/>
          <p:nvPr/>
        </p:nvSpPr>
        <p:spPr>
          <a:xfrm>
            <a:off x="6732240" y="4509120"/>
            <a:ext cx="2160240" cy="400110"/>
          </a:xfrm>
          <a:prstGeom prst="rect">
            <a:avLst/>
          </a:prstGeom>
          <a:solidFill>
            <a:srgbClr val="000090"/>
          </a:solidFill>
        </p:spPr>
        <p:txBody>
          <a:bodyPr wrap="square" rtlCol="0">
            <a:spAutoFit/>
          </a:bodyPr>
          <a:lstStyle/>
          <a:p>
            <a:r>
              <a:rPr lang="en-US" sz="2000" i="1" dirty="0">
                <a:solidFill>
                  <a:schemeClr val="bg1"/>
                </a:solidFill>
                <a:latin typeface="Arial"/>
                <a:cs typeface="Arial"/>
              </a:rPr>
              <a:t>Center</a:t>
            </a:r>
            <a:r>
              <a:rPr lang="ru-RU" sz="2000" i="1" dirty="0">
                <a:solidFill>
                  <a:schemeClr val="bg1"/>
                </a:solidFill>
                <a:latin typeface="Arial"/>
                <a:cs typeface="Arial"/>
              </a:rPr>
              <a:t> </a:t>
            </a:r>
            <a:r>
              <a:rPr lang="en-US" sz="2000" i="1" dirty="0">
                <a:solidFill>
                  <a:schemeClr val="bg1"/>
                </a:solidFill>
                <a:latin typeface="Arial"/>
                <a:cs typeface="Arial"/>
              </a:rPr>
              <a:t>NICA</a:t>
            </a:r>
            <a:endParaRPr lang="en-US" sz="2000" b="1" i="1" dirty="0">
              <a:solidFill>
                <a:schemeClr val="bg1"/>
              </a:solidFill>
              <a:latin typeface="Arial"/>
              <a:cs typeface="Arial"/>
            </a:endParaRPr>
          </a:p>
        </p:txBody>
      </p:sp>
      <p:cxnSp>
        <p:nvCxnSpPr>
          <p:cNvPr id="21" name="Straight Arrow Connector 20"/>
          <p:cNvCxnSpPr/>
          <p:nvPr/>
        </p:nvCxnSpPr>
        <p:spPr>
          <a:xfrm flipV="1">
            <a:off x="1498601" y="4025900"/>
            <a:ext cx="838199" cy="1162693"/>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5" name="TextBox 11"/>
          <p:cNvSpPr txBox="1">
            <a:spLocks noChangeArrowheads="1"/>
          </p:cNvSpPr>
          <p:nvPr/>
        </p:nvSpPr>
        <p:spPr bwMode="auto">
          <a:xfrm>
            <a:off x="0" y="5143500"/>
            <a:ext cx="2924175" cy="369888"/>
          </a:xfrm>
          <a:prstGeom prst="rect">
            <a:avLst/>
          </a:prstGeom>
          <a:solidFill>
            <a:schemeClr val="bg1"/>
          </a:solidFill>
          <a:ln w="9525">
            <a:solidFill>
              <a:srgbClr val="1822CD"/>
            </a:solidFill>
            <a:miter lim="800000"/>
            <a:headEnd/>
            <a:tailEnd/>
          </a:ln>
        </p:spPr>
        <p:txBody>
          <a:bodyPr wrap="none">
            <a:spAutoFit/>
          </a:bodyPr>
          <a:lstStyle/>
          <a:p>
            <a:r>
              <a:rPr lang="en-US">
                <a:solidFill>
                  <a:srgbClr val="0000FF"/>
                </a:solidFill>
              </a:rPr>
              <a:t>Nuclotron ring (c=251,5 m)</a:t>
            </a:r>
          </a:p>
        </p:txBody>
      </p:sp>
      <p:sp>
        <p:nvSpPr>
          <p:cNvPr id="28" name="TextBox 11"/>
          <p:cNvSpPr txBox="1">
            <a:spLocks noChangeArrowheads="1"/>
          </p:cNvSpPr>
          <p:nvPr/>
        </p:nvSpPr>
        <p:spPr bwMode="auto">
          <a:xfrm>
            <a:off x="4229100" y="2247900"/>
            <a:ext cx="2525902" cy="369332"/>
          </a:xfrm>
          <a:prstGeom prst="rect">
            <a:avLst/>
          </a:prstGeom>
          <a:solidFill>
            <a:schemeClr val="bg1"/>
          </a:solidFill>
          <a:ln w="9525">
            <a:solidFill>
              <a:srgbClr val="1822CD"/>
            </a:solidFill>
            <a:miter lim="800000"/>
            <a:headEnd/>
            <a:tailEnd/>
          </a:ln>
        </p:spPr>
        <p:txBody>
          <a:bodyPr wrap="none">
            <a:spAutoFit/>
          </a:bodyPr>
          <a:lstStyle/>
          <a:p>
            <a:r>
              <a:rPr lang="en-US" dirty="0">
                <a:solidFill>
                  <a:srgbClr val="0000FF"/>
                </a:solidFill>
              </a:rPr>
              <a:t>Collider ring (c=5</a:t>
            </a:r>
            <a:r>
              <a:rPr lang="ru-RU" dirty="0">
                <a:solidFill>
                  <a:srgbClr val="0000FF"/>
                </a:solidFill>
              </a:rPr>
              <a:t>03</a:t>
            </a:r>
            <a:r>
              <a:rPr lang="en-US" dirty="0">
                <a:solidFill>
                  <a:srgbClr val="0000FF"/>
                </a:solidFill>
              </a:rPr>
              <a:t> m)</a:t>
            </a:r>
          </a:p>
        </p:txBody>
      </p:sp>
      <p:sp>
        <p:nvSpPr>
          <p:cNvPr id="8" name="Slide Number Placeholder 7"/>
          <p:cNvSpPr>
            <a:spLocks noGrp="1"/>
          </p:cNvSpPr>
          <p:nvPr>
            <p:ph type="sldNum" sz="quarter" idx="12"/>
          </p:nvPr>
        </p:nvSpPr>
        <p:spPr>
          <a:xfrm>
            <a:off x="6553200" y="6321425"/>
            <a:ext cx="2133600" cy="476250"/>
          </a:xfrm>
        </p:spPr>
        <p:txBody>
          <a:bodyPr anchor="b"/>
          <a:lstStyle/>
          <a:p>
            <a:fld id="{4480217B-8183-4E7A-98AC-12846F6965A4}" type="slidenum">
              <a:rPr lang="ru-RU" smtClean="0"/>
              <a:pPr/>
              <a:t>8</a:t>
            </a:fld>
            <a:endParaRPr lang="ru-RU"/>
          </a:p>
        </p:txBody>
      </p:sp>
      <p:sp>
        <p:nvSpPr>
          <p:cNvPr id="15" name="TextBox 14"/>
          <p:cNvSpPr txBox="1"/>
          <p:nvPr/>
        </p:nvSpPr>
        <p:spPr>
          <a:xfrm>
            <a:off x="4398712" y="139700"/>
            <a:ext cx="4102054" cy="461665"/>
          </a:xfrm>
          <a:prstGeom prst="rect">
            <a:avLst/>
          </a:prstGeom>
          <a:solidFill>
            <a:srgbClr val="A3C9FF"/>
          </a:solidFill>
          <a:ln w="57150" cmpd="sng">
            <a:solidFill>
              <a:srgbClr val="EAFCFF"/>
            </a:solidFill>
          </a:ln>
        </p:spPr>
        <p:txBody>
          <a:bodyPr wrap="none" rtlCol="0">
            <a:spAutoFit/>
          </a:bodyPr>
          <a:lstStyle/>
          <a:p>
            <a:pPr algn="ctr"/>
            <a:r>
              <a:rPr lang="en-US" sz="2400" b="1" dirty="0">
                <a:solidFill>
                  <a:srgbClr val="FF0000"/>
                </a:solidFill>
              </a:rPr>
              <a:t>2 major milestones in 2018</a:t>
            </a:r>
          </a:p>
        </p:txBody>
      </p:sp>
      <p:grpSp>
        <p:nvGrpSpPr>
          <p:cNvPr id="9" name="Group 8"/>
          <p:cNvGrpSpPr/>
          <p:nvPr/>
        </p:nvGrpSpPr>
        <p:grpSpPr>
          <a:xfrm>
            <a:off x="0" y="709959"/>
            <a:ext cx="2844800" cy="1817341"/>
            <a:chOff x="0" y="709959"/>
            <a:chExt cx="2844800" cy="1817341"/>
          </a:xfrm>
        </p:grpSpPr>
        <p:grpSp>
          <p:nvGrpSpPr>
            <p:cNvPr id="10" name="Group 9"/>
            <p:cNvGrpSpPr/>
            <p:nvPr/>
          </p:nvGrpSpPr>
          <p:grpSpPr>
            <a:xfrm>
              <a:off x="0" y="709959"/>
              <a:ext cx="2844800" cy="1817341"/>
              <a:chOff x="1763688" y="1065559"/>
              <a:chExt cx="2844800" cy="1817341"/>
            </a:xfrm>
          </p:grpSpPr>
          <p:cxnSp>
            <p:nvCxnSpPr>
              <p:cNvPr id="12" name="Straight Arrow Connector 11"/>
              <p:cNvCxnSpPr/>
              <p:nvPr/>
            </p:nvCxnSpPr>
            <p:spPr>
              <a:xfrm>
                <a:off x="3605188" y="2565400"/>
                <a:ext cx="1003300" cy="317500"/>
              </a:xfrm>
              <a:prstGeom prst="straightConnector1">
                <a:avLst/>
              </a:prstGeom>
              <a:ln w="76200" cmpd="sng">
                <a:solidFill>
                  <a:srgbClr val="AAF3FF"/>
                </a:solidFill>
                <a:tailEnd type="arrow"/>
              </a:ln>
            </p:spPr>
            <p:style>
              <a:lnRef idx="2">
                <a:schemeClr val="accent1"/>
              </a:lnRef>
              <a:fillRef idx="0">
                <a:schemeClr val="accent1"/>
              </a:fillRef>
              <a:effectRef idx="1">
                <a:schemeClr val="accent1"/>
              </a:effectRef>
              <a:fontRef idx="minor">
                <a:schemeClr val="tx1"/>
              </a:fontRef>
            </p:style>
          </p:cxnSp>
          <p:pic>
            <p:nvPicPr>
              <p:cNvPr id="13" name="Picture 12" descr="C:\Users\Yury\Documents\Suzdal\BMN.jpg"/>
              <p:cNvPicPr>
                <a:picLocks noChangeAspect="1" noChangeArrowheads="1"/>
              </p:cNvPicPr>
              <p:nvPr/>
            </p:nvPicPr>
            <p:blipFill>
              <a:blip r:embed="rId7"/>
              <a:srcRect/>
              <a:stretch>
                <a:fillRect/>
              </a:stretch>
            </p:blipFill>
            <p:spPr bwMode="auto">
              <a:xfrm>
                <a:off x="1763688" y="1065559"/>
                <a:ext cx="2539876" cy="1583957"/>
              </a:xfrm>
              <a:prstGeom prst="rect">
                <a:avLst/>
              </a:prstGeom>
              <a:noFill/>
              <a:ln w="9525">
                <a:noFill/>
                <a:miter lim="800000"/>
                <a:headEnd/>
                <a:tailEnd/>
              </a:ln>
            </p:spPr>
          </p:pic>
          <p:sp>
            <p:nvSpPr>
              <p:cNvPr id="11" name="Rectangle 10"/>
              <p:cNvSpPr/>
              <p:nvPr/>
            </p:nvSpPr>
            <p:spPr>
              <a:xfrm>
                <a:off x="1852588" y="1124744"/>
                <a:ext cx="1130300" cy="369332"/>
              </a:xfrm>
              <a:prstGeom prst="rect">
                <a:avLst/>
              </a:prstGeom>
              <a:noFill/>
            </p:spPr>
            <p:txBody>
              <a:bodyPr wrap="square">
                <a:spAutoFit/>
              </a:bodyPr>
              <a:lstStyle/>
              <a:p>
                <a:pPr algn="ctr" eaLnBrk="1" hangingPunct="1">
                  <a:spcBef>
                    <a:spcPct val="20000"/>
                  </a:spcBef>
                  <a:buClr>
                    <a:srgbClr val="000090"/>
                  </a:buClr>
                </a:pPr>
                <a:r>
                  <a:rPr lang="en-US" b="1" i="1" dirty="0">
                    <a:solidFill>
                      <a:schemeClr val="bg1"/>
                    </a:solidFill>
                  </a:rPr>
                  <a:t>BM@N </a:t>
                </a:r>
              </a:p>
            </p:txBody>
          </p:sp>
        </p:grpSp>
        <p:sp>
          <p:nvSpPr>
            <p:cNvPr id="19" name="TextBox 18"/>
            <p:cNvSpPr txBox="1"/>
            <p:nvPr/>
          </p:nvSpPr>
          <p:spPr>
            <a:xfrm>
              <a:off x="1049870" y="757768"/>
              <a:ext cx="1600200" cy="1015663"/>
            </a:xfrm>
            <a:prstGeom prst="rect">
              <a:avLst/>
            </a:prstGeom>
            <a:noFill/>
          </p:spPr>
          <p:txBody>
            <a:bodyPr wrap="square" rtlCol="0">
              <a:spAutoFit/>
            </a:bodyPr>
            <a:lstStyle/>
            <a:p>
              <a:r>
                <a:rPr lang="en-US" sz="2000" b="1" i="1" dirty="0">
                  <a:solidFill>
                    <a:srgbClr val="FFFFFF"/>
                  </a:solidFill>
                </a:rPr>
                <a:t>the first </a:t>
              </a:r>
            </a:p>
            <a:p>
              <a:pPr algn="r"/>
              <a:r>
                <a:rPr lang="en-US" sz="2000" b="1" i="1" dirty="0">
                  <a:solidFill>
                    <a:srgbClr val="FFFFFF"/>
                  </a:solidFill>
                </a:rPr>
                <a:t>physics run</a:t>
              </a:r>
            </a:p>
          </p:txBody>
        </p:sp>
      </p:grpSp>
      <p:sp>
        <p:nvSpPr>
          <p:cNvPr id="29" name="TextBox 28"/>
          <p:cNvSpPr txBox="1"/>
          <p:nvPr/>
        </p:nvSpPr>
        <p:spPr>
          <a:xfrm>
            <a:off x="1625600" y="4030133"/>
            <a:ext cx="2082800" cy="707886"/>
          </a:xfrm>
          <a:prstGeom prst="rect">
            <a:avLst/>
          </a:prstGeom>
          <a:solidFill>
            <a:srgbClr val="DFFAF5"/>
          </a:solidFill>
        </p:spPr>
        <p:txBody>
          <a:bodyPr wrap="square" rtlCol="0">
            <a:spAutoFit/>
          </a:bodyPr>
          <a:lstStyle/>
          <a:p>
            <a:pPr algn="ctr"/>
            <a:r>
              <a:rPr lang="en-US" sz="2000" b="1" i="1" dirty="0">
                <a:solidFill>
                  <a:srgbClr val="000090"/>
                </a:solidFill>
              </a:rPr>
              <a:t>Booster commissioning</a:t>
            </a:r>
          </a:p>
        </p:txBody>
      </p:sp>
      <p:sp>
        <p:nvSpPr>
          <p:cNvPr id="26" name="Date Placeholder 2">
            <a:extLst>
              <a:ext uri="{FF2B5EF4-FFF2-40B4-BE49-F238E27FC236}">
                <a16:creationId xmlns:a16="http://schemas.microsoft.com/office/drawing/2014/main" id="{64F0A68E-5C62-4D17-9675-4D7A4433F6C4}"/>
              </a:ext>
            </a:extLst>
          </p:cNvPr>
          <p:cNvSpPr>
            <a:spLocks noGrp="1"/>
          </p:cNvSpPr>
          <p:nvPr>
            <p:ph type="dt" sz="half" idx="10"/>
          </p:nvPr>
        </p:nvSpPr>
        <p:spPr>
          <a:xfrm>
            <a:off x="-36512" y="5855619"/>
            <a:ext cx="2133600" cy="476250"/>
          </a:xfrm>
        </p:spPr>
        <p:txBody>
          <a:bodyPr/>
          <a:lstStyle/>
          <a:p>
            <a:pPr>
              <a:defRPr/>
            </a:pPr>
            <a:r>
              <a:rPr lang="en-US" dirty="0"/>
              <a:t>April 12, 2019</a:t>
            </a:r>
            <a:endParaRPr lang="ru-RU" dirty="0"/>
          </a:p>
        </p:txBody>
      </p:sp>
      <p:sp>
        <p:nvSpPr>
          <p:cNvPr id="30" name="Footer Placeholder 4">
            <a:extLst>
              <a:ext uri="{FF2B5EF4-FFF2-40B4-BE49-F238E27FC236}">
                <a16:creationId xmlns:a16="http://schemas.microsoft.com/office/drawing/2014/main" id="{F8A7BD6C-5EC5-4BF5-8486-D4C11208B182}"/>
              </a:ext>
            </a:extLst>
          </p:cNvPr>
          <p:cNvSpPr>
            <a:spLocks noGrp="1"/>
          </p:cNvSpPr>
          <p:nvPr>
            <p:ph type="ftr" sz="quarter" idx="11"/>
          </p:nvPr>
        </p:nvSpPr>
        <p:spPr>
          <a:xfrm>
            <a:off x="397643" y="6287565"/>
            <a:ext cx="2967671" cy="473075"/>
          </a:xfrm>
        </p:spPr>
        <p:txBody>
          <a:bodyPr/>
          <a:lstStyle/>
          <a:p>
            <a:pPr>
              <a:defRPr/>
            </a:pPr>
            <a:r>
              <a:rPr lang="en-GB" dirty="0" err="1"/>
              <a:t>Yu.Murin</a:t>
            </a:r>
            <a:r>
              <a:rPr lang="en-GB" dirty="0"/>
              <a:t>. </a:t>
            </a:r>
            <a:r>
              <a:rPr lang="ru-RU" dirty="0"/>
              <a:t>4</a:t>
            </a:r>
            <a:r>
              <a:rPr lang="en-US" dirty="0"/>
              <a:t>-</a:t>
            </a:r>
            <a:r>
              <a:rPr lang="en-US" dirty="0" err="1"/>
              <a:t>th</a:t>
            </a:r>
            <a:r>
              <a:rPr lang="en-US" dirty="0"/>
              <a:t> CBM-China Meeting</a:t>
            </a:r>
            <a:endParaRPr lang="ru-RU" dirty="0"/>
          </a:p>
        </p:txBody>
      </p:sp>
    </p:spTree>
    <p:extLst>
      <p:ext uri="{BB962C8B-B14F-4D97-AF65-F5344CB8AC3E}">
        <p14:creationId xmlns:p14="http://schemas.microsoft.com/office/powerpoint/2010/main" val="296700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Группа 4"/>
          <p:cNvGrpSpPr>
            <a:grpSpLocks/>
          </p:cNvGrpSpPr>
          <p:nvPr/>
        </p:nvGrpSpPr>
        <p:grpSpPr bwMode="auto">
          <a:xfrm>
            <a:off x="2159000" y="800101"/>
            <a:ext cx="6870700" cy="5702300"/>
            <a:chOff x="226043" y="937313"/>
            <a:chExt cx="7902357" cy="6680200"/>
          </a:xfrm>
        </p:grpSpPr>
        <p:pic>
          <p:nvPicPr>
            <p:cNvPr id="12" name="Picture 2" descr="D:\!Butenko\-=Work=-\=Work DOC=\Articles\IPAC10 Booster\SC-Complex-plan-en.jpg"/>
            <p:cNvPicPr>
              <a:picLocks noChangeAspect="1" noChangeArrowheads="1"/>
            </p:cNvPicPr>
            <p:nvPr/>
          </p:nvPicPr>
          <p:blipFill>
            <a:blip r:embed="rId2">
              <a:extLst>
                <a:ext uri="{28A0092B-C50C-407E-A947-70E740481C1C}">
                  <a14:useLocalDpi xmlns:a14="http://schemas.microsoft.com/office/drawing/2010/main" val="0"/>
                </a:ext>
              </a:extLst>
            </a:blip>
            <a:srcRect b="11292"/>
            <a:stretch>
              <a:fillRect/>
            </a:stretch>
          </p:blipFill>
          <p:spPr bwMode="auto">
            <a:xfrm>
              <a:off x="226043" y="937313"/>
              <a:ext cx="7902357" cy="668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Прямоугольник 13"/>
            <p:cNvSpPr/>
            <p:nvPr/>
          </p:nvSpPr>
          <p:spPr>
            <a:xfrm>
              <a:off x="2175760" y="4691748"/>
              <a:ext cx="130171" cy="144463"/>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1" name="Прямоугольник 14"/>
            <p:cNvSpPr/>
            <p:nvPr/>
          </p:nvSpPr>
          <p:spPr>
            <a:xfrm>
              <a:off x="2175760" y="4510773"/>
              <a:ext cx="130171" cy="142875"/>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3" name="Прямоугольник 16"/>
            <p:cNvSpPr/>
            <p:nvPr/>
          </p:nvSpPr>
          <p:spPr>
            <a:xfrm rot="20700000">
              <a:off x="2620875" y="5188083"/>
              <a:ext cx="171445" cy="161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4" name="Прямоугольник 17"/>
            <p:cNvSpPr/>
            <p:nvPr/>
          </p:nvSpPr>
          <p:spPr>
            <a:xfrm rot="20460000">
              <a:off x="2673262" y="5370646"/>
              <a:ext cx="169857" cy="161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5" name="Прямоугольник 18"/>
            <p:cNvSpPr/>
            <p:nvPr/>
          </p:nvSpPr>
          <p:spPr>
            <a:xfrm rot="20100000">
              <a:off x="2743109" y="5548447"/>
              <a:ext cx="171445" cy="161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26" name="Прямоугольник 19"/>
            <p:cNvSpPr/>
            <p:nvPr/>
          </p:nvSpPr>
          <p:spPr>
            <a:xfrm rot="19800000">
              <a:off x="2828831" y="5708783"/>
              <a:ext cx="171445" cy="1619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6" name="Прямоугольник 9"/>
            <p:cNvSpPr/>
            <p:nvPr/>
          </p:nvSpPr>
          <p:spPr>
            <a:xfrm>
              <a:off x="1962081" y="4872132"/>
              <a:ext cx="101596" cy="190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7" name="Прямоугольник 10"/>
            <p:cNvSpPr/>
            <p:nvPr/>
          </p:nvSpPr>
          <p:spPr>
            <a:xfrm>
              <a:off x="1962081" y="4656231"/>
              <a:ext cx="101596" cy="190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18" name="Прямоугольник 11"/>
            <p:cNvSpPr/>
            <p:nvPr/>
          </p:nvSpPr>
          <p:spPr>
            <a:xfrm>
              <a:off x="1966842" y="4412754"/>
              <a:ext cx="101596" cy="1905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grpSp>
      <p:sp>
        <p:nvSpPr>
          <p:cNvPr id="34" name="Rectangle 33"/>
          <p:cNvSpPr/>
          <p:nvPr/>
        </p:nvSpPr>
        <p:spPr>
          <a:xfrm>
            <a:off x="3530600" y="3721100"/>
            <a:ext cx="2921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6553200" y="6321425"/>
            <a:ext cx="2133600" cy="476250"/>
          </a:xfrm>
        </p:spPr>
        <p:txBody>
          <a:bodyPr anchor="b"/>
          <a:lstStyle/>
          <a:p>
            <a:fld id="{4480217B-8183-4E7A-98AC-12846F6965A4}" type="slidenum">
              <a:rPr lang="ru-RU" smtClean="0"/>
              <a:pPr/>
              <a:t>9</a:t>
            </a:fld>
            <a:endParaRPr lang="ru-RU"/>
          </a:p>
        </p:txBody>
      </p:sp>
      <p:sp>
        <p:nvSpPr>
          <p:cNvPr id="2" name="TextBox 1"/>
          <p:cNvSpPr txBox="1"/>
          <p:nvPr/>
        </p:nvSpPr>
        <p:spPr>
          <a:xfrm>
            <a:off x="7899400" y="3898900"/>
            <a:ext cx="762000" cy="307777"/>
          </a:xfrm>
          <a:prstGeom prst="rect">
            <a:avLst/>
          </a:prstGeom>
          <a:solidFill>
            <a:schemeClr val="bg1"/>
          </a:solidFill>
        </p:spPr>
        <p:txBody>
          <a:bodyPr wrap="square" lIns="0" tIns="0" rIns="0" bIns="0" rtlCol="0">
            <a:spAutoFit/>
          </a:bodyPr>
          <a:lstStyle/>
          <a:p>
            <a:r>
              <a:rPr lang="en-US" sz="2000" b="1" dirty="0" err="1"/>
              <a:t>Ecool</a:t>
            </a:r>
            <a:endParaRPr lang="en-US" sz="2000" b="1" dirty="0"/>
          </a:p>
        </p:txBody>
      </p:sp>
      <p:sp>
        <p:nvSpPr>
          <p:cNvPr id="3" name="Rectangle 2"/>
          <p:cNvSpPr/>
          <p:nvPr/>
        </p:nvSpPr>
        <p:spPr>
          <a:xfrm>
            <a:off x="7264400" y="3708400"/>
            <a:ext cx="2921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302500" y="4076700"/>
            <a:ext cx="292100" cy="2159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4038600" y="3860801"/>
            <a:ext cx="304800" cy="276999"/>
          </a:xfrm>
          <a:prstGeom prst="rect">
            <a:avLst/>
          </a:prstGeom>
          <a:solidFill>
            <a:schemeClr val="bg1"/>
          </a:solidFill>
        </p:spPr>
        <p:txBody>
          <a:bodyPr wrap="square" lIns="0" tIns="0" rIns="0" bIns="0" rtlCol="0">
            <a:spAutoFit/>
          </a:bodyPr>
          <a:lstStyle/>
          <a:p>
            <a:r>
              <a:rPr lang="en-US" b="1" dirty="0"/>
              <a:t>RF</a:t>
            </a:r>
          </a:p>
        </p:txBody>
      </p:sp>
      <p:sp>
        <p:nvSpPr>
          <p:cNvPr id="31" name="Rectangle 30"/>
          <p:cNvSpPr/>
          <p:nvPr/>
        </p:nvSpPr>
        <p:spPr>
          <a:xfrm>
            <a:off x="4495800" y="4521200"/>
            <a:ext cx="774700" cy="254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5283200" y="3632200"/>
            <a:ext cx="1159292" cy="707886"/>
          </a:xfrm>
          <a:prstGeom prst="rect">
            <a:avLst/>
          </a:prstGeom>
          <a:solidFill>
            <a:schemeClr val="bg1"/>
          </a:solidFill>
        </p:spPr>
        <p:txBody>
          <a:bodyPr wrap="none" rtlCol="0">
            <a:spAutoFit/>
          </a:bodyPr>
          <a:lstStyle/>
          <a:p>
            <a:pPr algn="ctr"/>
            <a:r>
              <a:rPr lang="en-US" sz="2000" b="1" dirty="0"/>
              <a:t>Booster</a:t>
            </a:r>
          </a:p>
          <a:p>
            <a:pPr algn="ctr"/>
            <a:r>
              <a:rPr lang="en-US" sz="2000" b="1" dirty="0"/>
              <a:t>PS</a:t>
            </a:r>
          </a:p>
        </p:txBody>
      </p:sp>
      <p:graphicFrame>
        <p:nvGraphicFramePr>
          <p:cNvPr id="33" name="Таблица 39"/>
          <p:cNvGraphicFramePr>
            <a:graphicFrameLocks noGrp="1"/>
          </p:cNvGraphicFramePr>
          <p:nvPr>
            <p:extLst>
              <p:ext uri="{D42A27DB-BD31-4B8C-83A1-F6EECF244321}">
                <p14:modId xmlns:p14="http://schemas.microsoft.com/office/powerpoint/2010/main" val="3166975907"/>
              </p:ext>
            </p:extLst>
          </p:nvPr>
        </p:nvGraphicFramePr>
        <p:xfrm>
          <a:off x="127000" y="952501"/>
          <a:ext cx="3060700" cy="5433674"/>
        </p:xfrm>
        <a:graphic>
          <a:graphicData uri="http://schemas.openxmlformats.org/drawingml/2006/table">
            <a:tbl>
              <a:tblPr firstRow="1" bandRow="1">
                <a:tableStyleId>{5C22544A-7EE6-4342-B048-85BDC9FD1C3A}</a:tableStyleId>
              </a:tblPr>
              <a:tblGrid>
                <a:gridCol w="1572470">
                  <a:extLst>
                    <a:ext uri="{9D8B030D-6E8A-4147-A177-3AD203B41FA5}">
                      <a16:colId xmlns:a16="http://schemas.microsoft.com/office/drawing/2014/main" val="20000"/>
                    </a:ext>
                  </a:extLst>
                </a:gridCol>
                <a:gridCol w="573830">
                  <a:extLst>
                    <a:ext uri="{9D8B030D-6E8A-4147-A177-3AD203B41FA5}">
                      <a16:colId xmlns:a16="http://schemas.microsoft.com/office/drawing/2014/main" val="20001"/>
                    </a:ext>
                  </a:extLst>
                </a:gridCol>
                <a:gridCol w="914400">
                  <a:extLst>
                    <a:ext uri="{9D8B030D-6E8A-4147-A177-3AD203B41FA5}">
                      <a16:colId xmlns:a16="http://schemas.microsoft.com/office/drawing/2014/main" val="20002"/>
                    </a:ext>
                  </a:extLst>
                </a:gridCol>
              </a:tblGrid>
              <a:tr h="361676">
                <a:tc>
                  <a:txBody>
                    <a:bodyPr/>
                    <a:lstStyle/>
                    <a:p>
                      <a:pPr algn="ctr"/>
                      <a:r>
                        <a:rPr lang="en-US" sz="1600" dirty="0"/>
                        <a:t>Assemblies</a:t>
                      </a:r>
                      <a:endParaRPr lang="ru-RU" sz="1600" dirty="0"/>
                    </a:p>
                  </a:txBody>
                  <a:tcPr anchor="ctr">
                    <a:solidFill>
                      <a:srgbClr val="000090"/>
                    </a:solidFill>
                  </a:tcPr>
                </a:tc>
                <a:tc>
                  <a:txBody>
                    <a:bodyPr/>
                    <a:lstStyle/>
                    <a:p>
                      <a:pPr algn="ctr"/>
                      <a:r>
                        <a:rPr lang="en-US" sz="1600" dirty="0"/>
                        <a:t>#</a:t>
                      </a:r>
                      <a:endParaRPr lang="ru-RU" sz="1600" dirty="0"/>
                    </a:p>
                  </a:txBody>
                  <a:tcPr anchor="ctr">
                    <a:solidFill>
                      <a:srgbClr val="000090"/>
                    </a:solidFill>
                  </a:tcPr>
                </a:tc>
                <a:tc>
                  <a:txBody>
                    <a:bodyPr/>
                    <a:lstStyle/>
                    <a:p>
                      <a:pPr algn="ctr"/>
                      <a:r>
                        <a:rPr lang="en-US" sz="1600" dirty="0"/>
                        <a:t>tested</a:t>
                      </a:r>
                    </a:p>
                    <a:p>
                      <a:pPr algn="ctr"/>
                      <a:r>
                        <a:rPr lang="en-US" sz="1600" dirty="0"/>
                        <a:t>/ ready</a:t>
                      </a:r>
                      <a:r>
                        <a:rPr lang="en-US" sz="1600" baseline="0" dirty="0"/>
                        <a:t> </a:t>
                      </a:r>
                      <a:r>
                        <a:rPr lang="en-US" sz="1600" dirty="0"/>
                        <a:t>%</a:t>
                      </a:r>
                      <a:endParaRPr lang="ru-RU" sz="1600" dirty="0"/>
                    </a:p>
                  </a:txBody>
                  <a:tcPr>
                    <a:solidFill>
                      <a:srgbClr val="000090"/>
                    </a:solidFill>
                  </a:tcPr>
                </a:tc>
                <a:extLst>
                  <a:ext uri="{0D108BD9-81ED-4DB2-BD59-A6C34878D82A}">
                    <a16:rowId xmlns:a16="http://schemas.microsoft.com/office/drawing/2014/main" val="10000"/>
                  </a:ext>
                </a:extLst>
              </a:tr>
              <a:tr h="361676">
                <a:tc>
                  <a:txBody>
                    <a:bodyPr/>
                    <a:lstStyle/>
                    <a:p>
                      <a:r>
                        <a:rPr lang="en-US" sz="1600" dirty="0">
                          <a:solidFill>
                            <a:srgbClr val="000090"/>
                          </a:solidFill>
                        </a:rPr>
                        <a:t>dipoles</a:t>
                      </a:r>
                      <a:endParaRPr lang="ru-RU" sz="1600" dirty="0">
                        <a:solidFill>
                          <a:srgbClr val="000090"/>
                        </a:solidFill>
                      </a:endParaRPr>
                    </a:p>
                  </a:txBody>
                  <a:tcPr/>
                </a:tc>
                <a:tc>
                  <a:txBody>
                    <a:bodyPr/>
                    <a:lstStyle/>
                    <a:p>
                      <a:pPr algn="ctr"/>
                      <a:r>
                        <a:rPr lang="en-US" sz="1600" dirty="0">
                          <a:solidFill>
                            <a:srgbClr val="000090"/>
                          </a:solidFill>
                        </a:rPr>
                        <a:t>40</a:t>
                      </a:r>
                      <a:endParaRPr lang="ru-RU" sz="1600" dirty="0">
                        <a:solidFill>
                          <a:srgbClr val="000090"/>
                        </a:solidFill>
                      </a:endParaRPr>
                    </a:p>
                  </a:txBody>
                  <a:tcPr anchor="ctr"/>
                </a:tc>
                <a:tc>
                  <a:txBody>
                    <a:bodyPr/>
                    <a:lstStyle/>
                    <a:p>
                      <a:pPr algn="ctr"/>
                      <a:r>
                        <a:rPr lang="en-US" sz="1600" dirty="0">
                          <a:solidFill>
                            <a:srgbClr val="000090"/>
                          </a:solidFill>
                        </a:rPr>
                        <a:t>100/</a:t>
                      </a:r>
                      <a:r>
                        <a:rPr lang="ru-RU" sz="1600" dirty="0">
                          <a:solidFill>
                            <a:srgbClr val="000090"/>
                          </a:solidFill>
                        </a:rPr>
                        <a:t>3</a:t>
                      </a:r>
                      <a:r>
                        <a:rPr lang="en-US" sz="1600" dirty="0">
                          <a:solidFill>
                            <a:srgbClr val="000090"/>
                          </a:solidFill>
                        </a:rPr>
                        <a:t>0</a:t>
                      </a:r>
                      <a:endParaRPr lang="ru-RU" sz="1600" dirty="0">
                        <a:solidFill>
                          <a:srgbClr val="000090"/>
                        </a:solidFill>
                      </a:endParaRPr>
                    </a:p>
                  </a:txBody>
                  <a:tcPr/>
                </a:tc>
                <a:extLst>
                  <a:ext uri="{0D108BD9-81ED-4DB2-BD59-A6C34878D82A}">
                    <a16:rowId xmlns:a16="http://schemas.microsoft.com/office/drawing/2014/main" val="10001"/>
                  </a:ext>
                </a:extLst>
              </a:tr>
              <a:tr h="361676">
                <a:tc>
                  <a:txBody>
                    <a:bodyPr/>
                    <a:lstStyle/>
                    <a:p>
                      <a:r>
                        <a:rPr lang="en-US" sz="1600" dirty="0" err="1">
                          <a:solidFill>
                            <a:srgbClr val="000090"/>
                          </a:solidFill>
                        </a:rPr>
                        <a:t>qdr</a:t>
                      </a:r>
                      <a:r>
                        <a:rPr lang="en-US" sz="1600" dirty="0">
                          <a:solidFill>
                            <a:srgbClr val="000090"/>
                          </a:solidFill>
                        </a:rPr>
                        <a:t> doublets</a:t>
                      </a:r>
                      <a:r>
                        <a:rPr lang="en-US" sz="1600" baseline="0" dirty="0">
                          <a:solidFill>
                            <a:srgbClr val="000090"/>
                          </a:solidFill>
                        </a:rPr>
                        <a:t> </a:t>
                      </a:r>
                      <a:endParaRPr lang="ru-RU" sz="1600" dirty="0">
                        <a:solidFill>
                          <a:srgbClr val="000090"/>
                        </a:solidFill>
                      </a:endParaRPr>
                    </a:p>
                  </a:txBody>
                  <a:tcPr/>
                </a:tc>
                <a:tc>
                  <a:txBody>
                    <a:bodyPr/>
                    <a:lstStyle/>
                    <a:p>
                      <a:pPr algn="ctr"/>
                      <a:r>
                        <a:rPr lang="en-US" sz="1600" dirty="0">
                          <a:solidFill>
                            <a:srgbClr val="000090"/>
                          </a:solidFill>
                        </a:rPr>
                        <a:t>24</a:t>
                      </a:r>
                      <a:endParaRPr lang="ru-RU" sz="1600" dirty="0">
                        <a:solidFill>
                          <a:srgbClr val="000090"/>
                        </a:solidFill>
                      </a:endParaRPr>
                    </a:p>
                  </a:txBody>
                  <a:tcPr/>
                </a:tc>
                <a:tc>
                  <a:txBody>
                    <a:bodyPr/>
                    <a:lstStyle/>
                    <a:p>
                      <a:pPr algn="ctr"/>
                      <a:r>
                        <a:rPr lang="en-US" sz="1600" dirty="0">
                          <a:solidFill>
                            <a:srgbClr val="000090"/>
                          </a:solidFill>
                        </a:rPr>
                        <a:t>80/5</a:t>
                      </a:r>
                      <a:endParaRPr lang="ru-RU" sz="1600" dirty="0">
                        <a:solidFill>
                          <a:srgbClr val="000090"/>
                        </a:solidFill>
                      </a:endParaRPr>
                    </a:p>
                  </a:txBody>
                  <a:tcPr/>
                </a:tc>
                <a:extLst>
                  <a:ext uri="{0D108BD9-81ED-4DB2-BD59-A6C34878D82A}">
                    <a16:rowId xmlns:a16="http://schemas.microsoft.com/office/drawing/2014/main" val="10002"/>
                  </a:ext>
                </a:extLst>
              </a:tr>
              <a:tr h="358760">
                <a:tc>
                  <a:txBody>
                    <a:bodyPr/>
                    <a:lstStyle/>
                    <a:p>
                      <a:r>
                        <a:rPr lang="en-US" sz="1600" dirty="0">
                          <a:solidFill>
                            <a:srgbClr val="000090"/>
                          </a:solidFill>
                        </a:rPr>
                        <a:t>BPM</a:t>
                      </a:r>
                      <a:r>
                        <a:rPr lang="en-US" sz="1600" baseline="0" dirty="0">
                          <a:solidFill>
                            <a:srgbClr val="000090"/>
                          </a:solidFill>
                        </a:rPr>
                        <a:t> stations</a:t>
                      </a:r>
                      <a:endParaRPr lang="ru-RU" sz="1600" dirty="0">
                        <a:solidFill>
                          <a:srgbClr val="000090"/>
                        </a:solidFill>
                      </a:endParaRPr>
                    </a:p>
                  </a:txBody>
                  <a:tcPr/>
                </a:tc>
                <a:tc>
                  <a:txBody>
                    <a:bodyPr/>
                    <a:lstStyle/>
                    <a:p>
                      <a:pPr algn="ctr"/>
                      <a:r>
                        <a:rPr lang="en-US" sz="1600" dirty="0">
                          <a:solidFill>
                            <a:srgbClr val="000090"/>
                          </a:solidFill>
                        </a:rPr>
                        <a:t>24</a:t>
                      </a:r>
                      <a:endParaRPr lang="ru-RU" sz="1600" dirty="0">
                        <a:solidFill>
                          <a:srgbClr val="000090"/>
                        </a:solidFill>
                      </a:endParaRPr>
                    </a:p>
                  </a:txBody>
                  <a:tcPr/>
                </a:tc>
                <a:tc>
                  <a:txBody>
                    <a:bodyPr/>
                    <a:lstStyle/>
                    <a:p>
                      <a:pPr algn="ctr"/>
                      <a:r>
                        <a:rPr lang="en-US" sz="1600" dirty="0">
                          <a:solidFill>
                            <a:srgbClr val="000090"/>
                          </a:solidFill>
                        </a:rPr>
                        <a:t>80/0</a:t>
                      </a:r>
                      <a:endParaRPr lang="ru-RU" sz="1600" dirty="0">
                        <a:solidFill>
                          <a:srgbClr val="000090"/>
                        </a:solidFill>
                      </a:endParaRPr>
                    </a:p>
                  </a:txBody>
                  <a:tcPr/>
                </a:tc>
                <a:extLst>
                  <a:ext uri="{0D108BD9-81ED-4DB2-BD59-A6C34878D82A}">
                    <a16:rowId xmlns:a16="http://schemas.microsoft.com/office/drawing/2014/main" val="10003"/>
                  </a:ext>
                </a:extLst>
              </a:tr>
              <a:tr h="345367">
                <a:tc>
                  <a:txBody>
                    <a:bodyPr/>
                    <a:lstStyle/>
                    <a:p>
                      <a:r>
                        <a:rPr lang="en-US" sz="1600" baseline="0" dirty="0" err="1">
                          <a:solidFill>
                            <a:srgbClr val="000090"/>
                          </a:solidFill>
                        </a:rPr>
                        <a:t>magn.joint</a:t>
                      </a:r>
                      <a:r>
                        <a:rPr lang="en-US" sz="1600" baseline="0" dirty="0">
                          <a:solidFill>
                            <a:srgbClr val="000090"/>
                          </a:solidFill>
                        </a:rPr>
                        <a:t> kits</a:t>
                      </a:r>
                      <a:endParaRPr lang="ru-RU" sz="1600" dirty="0">
                        <a:solidFill>
                          <a:srgbClr val="000090"/>
                        </a:solidFill>
                      </a:endParaRPr>
                    </a:p>
                  </a:txBody>
                  <a:tcPr/>
                </a:tc>
                <a:tc>
                  <a:txBody>
                    <a:bodyPr/>
                    <a:lstStyle/>
                    <a:p>
                      <a:pPr algn="ctr"/>
                      <a:r>
                        <a:rPr lang="en-US" sz="1600" dirty="0">
                          <a:solidFill>
                            <a:srgbClr val="000090"/>
                          </a:solidFill>
                        </a:rPr>
                        <a:t>45</a:t>
                      </a:r>
                      <a:endParaRPr lang="ru-RU" sz="1600" dirty="0">
                        <a:solidFill>
                          <a:srgbClr val="000090"/>
                        </a:solidFill>
                      </a:endParaRPr>
                    </a:p>
                  </a:txBody>
                  <a:tcPr/>
                </a:tc>
                <a:tc>
                  <a:txBody>
                    <a:bodyPr/>
                    <a:lstStyle/>
                    <a:p>
                      <a:pPr algn="ctr"/>
                      <a:r>
                        <a:rPr lang="en-US" sz="1600" dirty="0">
                          <a:solidFill>
                            <a:srgbClr val="000090"/>
                          </a:solidFill>
                        </a:rPr>
                        <a:t>100/</a:t>
                      </a:r>
                      <a:r>
                        <a:rPr lang="en-US" sz="1600" baseline="0" dirty="0">
                          <a:solidFill>
                            <a:srgbClr val="000090"/>
                          </a:solidFill>
                        </a:rPr>
                        <a:t>50</a:t>
                      </a:r>
                      <a:endParaRPr lang="ru-RU" sz="1600" dirty="0">
                        <a:solidFill>
                          <a:srgbClr val="000090"/>
                        </a:solidFill>
                      </a:endParaRPr>
                    </a:p>
                  </a:txBody>
                  <a:tcPr/>
                </a:tc>
                <a:extLst>
                  <a:ext uri="{0D108BD9-81ED-4DB2-BD59-A6C34878D82A}">
                    <a16:rowId xmlns:a16="http://schemas.microsoft.com/office/drawing/2014/main" val="10004"/>
                  </a:ext>
                </a:extLst>
              </a:tr>
              <a:tr h="624713">
                <a:tc>
                  <a:txBody>
                    <a:bodyPr/>
                    <a:lstStyle/>
                    <a:p>
                      <a:r>
                        <a:rPr lang="en-US" sz="1600" dirty="0">
                          <a:solidFill>
                            <a:srgbClr val="000090"/>
                          </a:solidFill>
                        </a:rPr>
                        <a:t>bypass</a:t>
                      </a:r>
                      <a:r>
                        <a:rPr lang="en-US" sz="1600" baseline="0" dirty="0">
                          <a:solidFill>
                            <a:srgbClr val="000090"/>
                          </a:solidFill>
                        </a:rPr>
                        <a:t> for c</a:t>
                      </a:r>
                      <a:r>
                        <a:rPr lang="en-US" sz="1600" dirty="0">
                          <a:solidFill>
                            <a:srgbClr val="000090"/>
                          </a:solidFill>
                        </a:rPr>
                        <a:t>oolant liquid</a:t>
                      </a:r>
                      <a:endParaRPr lang="ru-RU" sz="1600" dirty="0">
                        <a:solidFill>
                          <a:srgbClr val="000090"/>
                        </a:solidFill>
                      </a:endParaRPr>
                    </a:p>
                  </a:txBody>
                  <a:tcPr/>
                </a:tc>
                <a:tc>
                  <a:txBody>
                    <a:bodyPr/>
                    <a:lstStyle/>
                    <a:p>
                      <a:pPr algn="ctr"/>
                      <a:r>
                        <a:rPr lang="en-US" sz="1600" dirty="0">
                          <a:solidFill>
                            <a:srgbClr val="000090"/>
                          </a:solidFill>
                        </a:rPr>
                        <a:t>2</a:t>
                      </a:r>
                      <a:endParaRPr lang="ru-RU" sz="1600" dirty="0">
                        <a:solidFill>
                          <a:srgbClr val="000090"/>
                        </a:solidFill>
                      </a:endParaRPr>
                    </a:p>
                  </a:txBody>
                  <a:tcPr/>
                </a:tc>
                <a:tc>
                  <a:txBody>
                    <a:bodyPr/>
                    <a:lstStyle/>
                    <a:p>
                      <a:pPr algn="ctr"/>
                      <a:r>
                        <a:rPr lang="en-US" sz="1600" dirty="0">
                          <a:solidFill>
                            <a:srgbClr val="000090"/>
                          </a:solidFill>
                        </a:rPr>
                        <a:t>60/0</a:t>
                      </a:r>
                      <a:endParaRPr lang="ru-RU" sz="1600" dirty="0">
                        <a:solidFill>
                          <a:srgbClr val="000090"/>
                        </a:solidFill>
                      </a:endParaRPr>
                    </a:p>
                  </a:txBody>
                  <a:tcPr/>
                </a:tc>
                <a:extLst>
                  <a:ext uri="{0D108BD9-81ED-4DB2-BD59-A6C34878D82A}">
                    <a16:rowId xmlns:a16="http://schemas.microsoft.com/office/drawing/2014/main" val="10005"/>
                  </a:ext>
                </a:extLst>
              </a:tr>
              <a:tr h="361676">
                <a:tc>
                  <a:txBody>
                    <a:bodyPr/>
                    <a:lstStyle/>
                    <a:p>
                      <a:r>
                        <a:rPr lang="en-US" sz="1600" dirty="0">
                          <a:solidFill>
                            <a:srgbClr val="000090"/>
                          </a:solidFill>
                        </a:rPr>
                        <a:t>warm sect. </a:t>
                      </a:r>
                      <a:endParaRPr lang="ru-RU" sz="1600" dirty="0">
                        <a:solidFill>
                          <a:srgbClr val="000090"/>
                        </a:solidFill>
                      </a:endParaRPr>
                    </a:p>
                  </a:txBody>
                  <a:tcPr/>
                </a:tc>
                <a:tc>
                  <a:txBody>
                    <a:bodyPr/>
                    <a:lstStyle/>
                    <a:p>
                      <a:pPr algn="ctr"/>
                      <a:r>
                        <a:rPr lang="en-US" sz="1600" dirty="0">
                          <a:solidFill>
                            <a:srgbClr val="000090"/>
                          </a:solidFill>
                        </a:rPr>
                        <a:t>4</a:t>
                      </a:r>
                      <a:endParaRPr lang="ru-RU" sz="1600" dirty="0">
                        <a:solidFill>
                          <a:srgbClr val="000090"/>
                        </a:solidFill>
                      </a:endParaRPr>
                    </a:p>
                  </a:txBody>
                  <a:tcPr/>
                </a:tc>
                <a:tc>
                  <a:txBody>
                    <a:bodyPr/>
                    <a:lstStyle/>
                    <a:p>
                      <a:pPr algn="ctr"/>
                      <a:r>
                        <a:rPr lang="en-US" sz="1600" dirty="0">
                          <a:solidFill>
                            <a:srgbClr val="000090"/>
                          </a:solidFill>
                        </a:rPr>
                        <a:t>70/50</a:t>
                      </a:r>
                      <a:endParaRPr lang="ru-RU" sz="1600" dirty="0">
                        <a:solidFill>
                          <a:srgbClr val="000090"/>
                        </a:solidFill>
                      </a:endParaRPr>
                    </a:p>
                  </a:txBody>
                  <a:tcPr/>
                </a:tc>
                <a:extLst>
                  <a:ext uri="{0D108BD9-81ED-4DB2-BD59-A6C34878D82A}">
                    <a16:rowId xmlns:a16="http://schemas.microsoft.com/office/drawing/2014/main" val="10006"/>
                  </a:ext>
                </a:extLst>
              </a:tr>
              <a:tr h="372511">
                <a:tc>
                  <a:txBody>
                    <a:bodyPr/>
                    <a:lstStyle/>
                    <a:p>
                      <a:r>
                        <a:rPr lang="en-US" sz="1600" dirty="0" err="1">
                          <a:solidFill>
                            <a:srgbClr val="000090"/>
                          </a:solidFill>
                        </a:rPr>
                        <a:t>refererence</a:t>
                      </a:r>
                      <a:r>
                        <a:rPr lang="en-US" sz="1600" dirty="0">
                          <a:solidFill>
                            <a:srgbClr val="000090"/>
                          </a:solidFill>
                        </a:rPr>
                        <a:t> </a:t>
                      </a:r>
                    </a:p>
                    <a:p>
                      <a:r>
                        <a:rPr lang="en-US" sz="1600" dirty="0">
                          <a:solidFill>
                            <a:srgbClr val="000090"/>
                          </a:solidFill>
                        </a:rPr>
                        <a:t>magnet sec.</a:t>
                      </a:r>
                      <a:endParaRPr lang="ru-RU" sz="1600" dirty="0">
                        <a:solidFill>
                          <a:srgbClr val="000090"/>
                        </a:solidFill>
                      </a:endParaRPr>
                    </a:p>
                  </a:txBody>
                  <a:tcPr/>
                </a:tc>
                <a:tc>
                  <a:txBody>
                    <a:bodyPr/>
                    <a:lstStyle/>
                    <a:p>
                      <a:pPr algn="ctr"/>
                      <a:r>
                        <a:rPr lang="en-US" sz="1600" dirty="0">
                          <a:solidFill>
                            <a:srgbClr val="000090"/>
                          </a:solidFill>
                        </a:rPr>
                        <a:t>2</a:t>
                      </a:r>
                      <a:endParaRPr lang="ru-RU" sz="1600" dirty="0">
                        <a:solidFill>
                          <a:srgbClr val="000090"/>
                        </a:solidFill>
                      </a:endParaRPr>
                    </a:p>
                  </a:txBody>
                  <a:tcPr/>
                </a:tc>
                <a:tc>
                  <a:txBody>
                    <a:bodyPr/>
                    <a:lstStyle/>
                    <a:p>
                      <a:pPr algn="ctr"/>
                      <a:r>
                        <a:rPr lang="en-US" sz="1600" dirty="0">
                          <a:solidFill>
                            <a:srgbClr val="000090"/>
                          </a:solidFill>
                        </a:rPr>
                        <a:t>90/50</a:t>
                      </a:r>
                      <a:endParaRPr lang="ru-RU" sz="1600" dirty="0">
                        <a:solidFill>
                          <a:srgbClr val="000090"/>
                        </a:solidFill>
                      </a:endParaRPr>
                    </a:p>
                  </a:txBody>
                  <a:tcPr/>
                </a:tc>
                <a:extLst>
                  <a:ext uri="{0D108BD9-81ED-4DB2-BD59-A6C34878D82A}">
                    <a16:rowId xmlns:a16="http://schemas.microsoft.com/office/drawing/2014/main" val="10007"/>
                  </a:ext>
                </a:extLst>
              </a:tr>
              <a:tr h="368300">
                <a:tc>
                  <a:txBody>
                    <a:bodyPr/>
                    <a:lstStyle/>
                    <a:p>
                      <a:r>
                        <a:rPr lang="en-US" sz="1600" dirty="0">
                          <a:solidFill>
                            <a:srgbClr val="000090"/>
                          </a:solidFill>
                        </a:rPr>
                        <a:t>feed box</a:t>
                      </a:r>
                      <a:endParaRPr lang="ru-RU" sz="1600" dirty="0">
                        <a:solidFill>
                          <a:srgbClr val="000090"/>
                        </a:solidFill>
                      </a:endParaRPr>
                    </a:p>
                  </a:txBody>
                  <a:tcPr/>
                </a:tc>
                <a:tc>
                  <a:txBody>
                    <a:bodyPr/>
                    <a:lstStyle/>
                    <a:p>
                      <a:pPr algn="ctr"/>
                      <a:r>
                        <a:rPr lang="en-US" sz="1600" dirty="0">
                          <a:solidFill>
                            <a:srgbClr val="000090"/>
                          </a:solidFill>
                        </a:rPr>
                        <a:t>2</a:t>
                      </a:r>
                      <a:endParaRPr lang="ru-RU" sz="1600" dirty="0">
                        <a:solidFill>
                          <a:srgbClr val="000090"/>
                        </a:solidFill>
                      </a:endParaRPr>
                    </a:p>
                  </a:txBody>
                  <a:tcPr/>
                </a:tc>
                <a:tc>
                  <a:txBody>
                    <a:bodyPr/>
                    <a:lstStyle/>
                    <a:p>
                      <a:pPr algn="ctr"/>
                      <a:r>
                        <a:rPr lang="en-US" sz="1600" dirty="0">
                          <a:solidFill>
                            <a:srgbClr val="000090"/>
                          </a:solidFill>
                        </a:rPr>
                        <a:t>10/0</a:t>
                      </a:r>
                      <a:endParaRPr lang="ru-RU" sz="1600" dirty="0">
                        <a:solidFill>
                          <a:srgbClr val="000090"/>
                        </a:solidFill>
                      </a:endParaRPr>
                    </a:p>
                  </a:txBody>
                  <a:tcPr/>
                </a:tc>
                <a:extLst>
                  <a:ext uri="{0D108BD9-81ED-4DB2-BD59-A6C34878D82A}">
                    <a16:rowId xmlns:a16="http://schemas.microsoft.com/office/drawing/2014/main" val="10008"/>
                  </a:ext>
                </a:extLst>
              </a:tr>
              <a:tr h="624713">
                <a:tc>
                  <a:txBody>
                    <a:bodyPr/>
                    <a:lstStyle/>
                    <a:p>
                      <a:r>
                        <a:rPr lang="en-US" sz="1600" dirty="0">
                          <a:solidFill>
                            <a:srgbClr val="000090"/>
                          </a:solidFill>
                        </a:rPr>
                        <a:t>vac. station</a:t>
                      </a:r>
                      <a:r>
                        <a:rPr lang="en-US" sz="1600" baseline="0" dirty="0">
                          <a:solidFill>
                            <a:srgbClr val="000090"/>
                          </a:solidFill>
                        </a:rPr>
                        <a:t> </a:t>
                      </a:r>
                      <a:r>
                        <a:rPr lang="en-US" sz="1600" dirty="0">
                          <a:solidFill>
                            <a:srgbClr val="000090"/>
                          </a:solidFill>
                        </a:rPr>
                        <a:t>(</a:t>
                      </a:r>
                      <a:r>
                        <a:rPr lang="en-US" sz="1600" i="1" dirty="0">
                          <a:solidFill>
                            <a:srgbClr val="000090"/>
                          </a:solidFill>
                        </a:rPr>
                        <a:t>cryostat</a:t>
                      </a:r>
                      <a:r>
                        <a:rPr lang="en-US" sz="1600" baseline="0" dirty="0">
                          <a:solidFill>
                            <a:srgbClr val="000090"/>
                          </a:solidFill>
                        </a:rPr>
                        <a:t>)</a:t>
                      </a:r>
                      <a:endParaRPr lang="ru-RU" sz="1600" dirty="0">
                        <a:solidFill>
                          <a:srgbClr val="000090"/>
                        </a:solidFill>
                      </a:endParaRPr>
                    </a:p>
                  </a:txBody>
                  <a:tcPr/>
                </a:tc>
                <a:tc>
                  <a:txBody>
                    <a:bodyPr/>
                    <a:lstStyle/>
                    <a:p>
                      <a:pPr algn="ctr"/>
                      <a:r>
                        <a:rPr lang="en-US" sz="1600" dirty="0">
                          <a:solidFill>
                            <a:srgbClr val="000090"/>
                          </a:solidFill>
                        </a:rPr>
                        <a:t>26</a:t>
                      </a:r>
                      <a:endParaRPr lang="ru-RU" sz="1600" dirty="0">
                        <a:solidFill>
                          <a:srgbClr val="000090"/>
                        </a:solidFill>
                      </a:endParaRPr>
                    </a:p>
                  </a:txBody>
                  <a:tcPr/>
                </a:tc>
                <a:tc>
                  <a:txBody>
                    <a:bodyPr/>
                    <a:lstStyle/>
                    <a:p>
                      <a:pPr algn="ctr"/>
                      <a:r>
                        <a:rPr lang="en-US" sz="1600" dirty="0">
                          <a:solidFill>
                            <a:srgbClr val="000090"/>
                          </a:solidFill>
                        </a:rPr>
                        <a:t>50/50</a:t>
                      </a:r>
                      <a:endParaRPr lang="ru-RU" sz="1600" dirty="0">
                        <a:solidFill>
                          <a:srgbClr val="000090"/>
                        </a:solidFill>
                      </a:endParaRPr>
                    </a:p>
                  </a:txBody>
                  <a:tcPr/>
                </a:tc>
                <a:extLst>
                  <a:ext uri="{0D108BD9-81ED-4DB2-BD59-A6C34878D82A}">
                    <a16:rowId xmlns:a16="http://schemas.microsoft.com/office/drawing/2014/main" val="10009"/>
                  </a:ext>
                </a:extLst>
              </a:tr>
              <a:tr h="624713">
                <a:tc>
                  <a:txBody>
                    <a:bodyPr/>
                    <a:lstStyle/>
                    <a:p>
                      <a:r>
                        <a:rPr lang="en-US" sz="1600" dirty="0">
                          <a:solidFill>
                            <a:srgbClr val="000090"/>
                          </a:solidFill>
                        </a:rPr>
                        <a:t>vac. station (</a:t>
                      </a:r>
                      <a:r>
                        <a:rPr lang="en-US" sz="1600" i="1" baseline="0" dirty="0">
                          <a:solidFill>
                            <a:srgbClr val="000090"/>
                          </a:solidFill>
                        </a:rPr>
                        <a:t>beam pipe</a:t>
                      </a:r>
                      <a:r>
                        <a:rPr lang="en-US" sz="1600" baseline="0" dirty="0">
                          <a:solidFill>
                            <a:srgbClr val="000090"/>
                          </a:solidFill>
                        </a:rPr>
                        <a:t>)</a:t>
                      </a:r>
                      <a:endParaRPr lang="ru-RU" sz="1600" dirty="0">
                        <a:solidFill>
                          <a:srgbClr val="000090"/>
                        </a:solidFill>
                      </a:endParaRPr>
                    </a:p>
                  </a:txBody>
                  <a:tcPr/>
                </a:tc>
                <a:tc>
                  <a:txBody>
                    <a:bodyPr/>
                    <a:lstStyle/>
                    <a:p>
                      <a:pPr algn="ctr"/>
                      <a:r>
                        <a:rPr lang="en-US" sz="1600" dirty="0">
                          <a:solidFill>
                            <a:srgbClr val="000090"/>
                          </a:solidFill>
                        </a:rPr>
                        <a:t>24</a:t>
                      </a:r>
                      <a:endParaRPr lang="ru-RU" sz="1600" dirty="0">
                        <a:solidFill>
                          <a:srgbClr val="000090"/>
                        </a:solidFill>
                      </a:endParaRPr>
                    </a:p>
                  </a:txBody>
                  <a:tcPr/>
                </a:tc>
                <a:tc>
                  <a:txBody>
                    <a:bodyPr/>
                    <a:lstStyle/>
                    <a:p>
                      <a:pPr algn="ctr"/>
                      <a:r>
                        <a:rPr lang="en-US" sz="1600" dirty="0">
                          <a:solidFill>
                            <a:srgbClr val="000090"/>
                          </a:solidFill>
                        </a:rPr>
                        <a:t>90/30</a:t>
                      </a:r>
                      <a:endParaRPr lang="ru-RU" sz="1600" dirty="0">
                        <a:solidFill>
                          <a:srgbClr val="000090"/>
                        </a:solidFill>
                      </a:endParaRPr>
                    </a:p>
                  </a:txBody>
                  <a:tcPr/>
                </a:tc>
                <a:extLst>
                  <a:ext uri="{0D108BD9-81ED-4DB2-BD59-A6C34878D82A}">
                    <a16:rowId xmlns:a16="http://schemas.microsoft.com/office/drawing/2014/main" val="10010"/>
                  </a:ext>
                </a:extLst>
              </a:tr>
            </a:tbl>
          </a:graphicData>
        </a:graphic>
      </p:graphicFrame>
      <p:sp>
        <p:nvSpPr>
          <p:cNvPr id="36" name="Прямоугольник 10"/>
          <p:cNvSpPr/>
          <p:nvPr/>
        </p:nvSpPr>
        <p:spPr bwMode="auto">
          <a:xfrm>
            <a:off x="3668397" y="3796815"/>
            <a:ext cx="88333" cy="1626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5" name="Прямоугольник 10"/>
          <p:cNvSpPr/>
          <p:nvPr/>
        </p:nvSpPr>
        <p:spPr bwMode="auto">
          <a:xfrm>
            <a:off x="3668397" y="3631715"/>
            <a:ext cx="88333" cy="162613"/>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ru-RU"/>
          </a:p>
        </p:txBody>
      </p:sp>
      <p:sp>
        <p:nvSpPr>
          <p:cNvPr id="38" name="TextBox 37"/>
          <p:cNvSpPr txBox="1"/>
          <p:nvPr/>
        </p:nvSpPr>
        <p:spPr>
          <a:xfrm>
            <a:off x="2387600" y="3759200"/>
            <a:ext cx="1714572" cy="369332"/>
          </a:xfrm>
          <a:prstGeom prst="rect">
            <a:avLst/>
          </a:prstGeom>
          <a:solidFill>
            <a:srgbClr val="FFFFFF"/>
          </a:solidFill>
          <a:scene3d>
            <a:camera prst="orthographicFront">
              <a:rot lat="0" lon="0" rev="5400000"/>
            </a:camera>
            <a:lightRig rig="threePt" dir="t"/>
          </a:scene3d>
        </p:spPr>
        <p:txBody>
          <a:bodyPr wrap="none" rtlCol="0">
            <a:spAutoFit/>
          </a:bodyPr>
          <a:lstStyle/>
          <a:p>
            <a:r>
              <a:rPr lang="en-US" b="1" i="1" dirty="0"/>
              <a:t>ref. mag. sec.</a:t>
            </a:r>
          </a:p>
        </p:txBody>
      </p:sp>
      <p:pic>
        <p:nvPicPr>
          <p:cNvPr id="41"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647700" y="203200"/>
            <a:ext cx="5168900" cy="461665"/>
          </a:xfrm>
          <a:prstGeom prst="rect">
            <a:avLst/>
          </a:prstGeom>
          <a:solidFill>
            <a:srgbClr val="A3C9FF"/>
          </a:solidFill>
        </p:spPr>
        <p:txBody>
          <a:bodyPr wrap="square" rtlCol="0">
            <a:spAutoFit/>
          </a:bodyPr>
          <a:lstStyle/>
          <a:p>
            <a:pPr algn="ctr"/>
            <a:r>
              <a:rPr lang="en-US" sz="2400" b="1" dirty="0">
                <a:solidFill>
                  <a:srgbClr val="FF0000"/>
                </a:solidFill>
              </a:rPr>
              <a:t>milestone II:  </a:t>
            </a:r>
            <a:r>
              <a:rPr lang="en-US" altLang="ru-RU" sz="2400" b="1" dirty="0">
                <a:solidFill>
                  <a:srgbClr val="002060"/>
                </a:solidFill>
                <a:cs typeface="Arial" panose="020B0604020202020204" pitchFamily="34" charset="0"/>
              </a:rPr>
              <a:t>Booster  status</a:t>
            </a:r>
            <a:endParaRPr lang="ru-RU" altLang="ru-RU" sz="2400" b="1" dirty="0">
              <a:solidFill>
                <a:srgbClr val="002060"/>
              </a:solidFill>
              <a:cs typeface="Arial" panose="020B0604020202020204" pitchFamily="34" charset="0"/>
            </a:endParaRPr>
          </a:p>
        </p:txBody>
      </p:sp>
    </p:spTree>
    <p:extLst>
      <p:ext uri="{BB962C8B-B14F-4D97-AF65-F5344CB8AC3E}">
        <p14:creationId xmlns:p14="http://schemas.microsoft.com/office/powerpoint/2010/main" val="1967486183"/>
      </p:ext>
    </p:extLst>
  </p:cSld>
  <p:clrMapOvr>
    <a:masterClrMapping/>
  </p:clrMapOvr>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69152</TotalTime>
  <Words>2920</Words>
  <Application>Microsoft Office PowerPoint</Application>
  <PresentationFormat>Экран (4:3)</PresentationFormat>
  <Paragraphs>566</Paragraphs>
  <Slides>38</Slides>
  <Notes>18</Notes>
  <HiddenSlides>0</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1</vt:i4>
      </vt:variant>
      <vt:variant>
        <vt:lpstr>Заголовки слайдов</vt:lpstr>
      </vt:variant>
      <vt:variant>
        <vt:i4>38</vt:i4>
      </vt:variant>
    </vt:vector>
  </HeadingPairs>
  <TitlesOfParts>
    <vt:vector size="49" baseType="lpstr">
      <vt:lpstr>Arial</vt:lpstr>
      <vt:lpstr>Berlin Sans FB</vt:lpstr>
      <vt:lpstr>Calibri</vt:lpstr>
      <vt:lpstr>Comic Sans MS</vt:lpstr>
      <vt:lpstr>Georgia</vt:lpstr>
      <vt:lpstr>Symbol</vt:lpstr>
      <vt:lpstr>Times</vt:lpstr>
      <vt:lpstr>Times New Roman</vt:lpstr>
      <vt:lpstr>Wingdings</vt:lpstr>
      <vt:lpstr>Оформление по умолчанию</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Current limitations of eхperimental data on D meson </vt:lpstr>
      <vt:lpstr> ITS pointing resolution within STAR-ALICE toy model</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MPD ITS based on the ALPIDE MAPS CERN technology </vt:lpstr>
      <vt:lpstr>ITS Monte-Carlo simulation scheme within MpdRoot</vt:lpstr>
      <vt:lpstr>Selection criteria</vt:lpstr>
      <vt:lpstr>D0 reconstruction – cut selection </vt:lpstr>
      <vt:lpstr>  D0 reconstruction – invariant mass spectrum for ITS#1 </vt:lpstr>
      <vt:lpstr>  D0 reconstruction – invariant mass spectrum for ITS #1 </vt:lpstr>
      <vt:lpstr>D0 reconstruction – TMVA selection</vt:lpstr>
      <vt:lpstr> D0 reconstruction – invariant mass spectrum  </vt:lpstr>
      <vt:lpstr>D+ reconstruction – TMVA selection</vt:lpstr>
      <vt:lpstr> D+ reconstruction – invariant mass spectrum   </vt:lpstr>
      <vt:lpstr>Презентация PowerPoint</vt:lpstr>
      <vt:lpstr> MC and reconstructed pt-spectra of D0-mesons and their decay products</vt:lpstr>
      <vt:lpstr> MC and reconstructed pt-spectra of D+-mesons and they decay products</vt:lpstr>
      <vt:lpstr>Презентация PowerPoint</vt:lpstr>
      <vt:lpstr>      </vt:lpstr>
      <vt:lpstr>      </vt:lpstr>
      <vt:lpstr>      </vt:lpstr>
      <vt:lpstr>  solving of the “GBTx problem”     </vt:lpstr>
      <vt:lpstr>      </vt:lpstr>
      <vt:lpstr>Презентация PowerPoint</vt:lpstr>
      <vt:lpstr>Презентация PowerPoint</vt:lpstr>
      <vt:lpstr>major milestones of the MPD ITS project (tentavily!)</vt:lpstr>
      <vt:lpstr>Презентация PowerPoint</vt:lpstr>
      <vt:lpstr>Презентация PowerPoint</vt:lpstr>
    </vt:vector>
  </TitlesOfParts>
  <Company>JINR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Юрий Мурин</cp:lastModifiedBy>
  <cp:revision>2178</cp:revision>
  <cp:lastPrinted>2018-09-10T17:43:13Z</cp:lastPrinted>
  <dcterms:created xsi:type="dcterms:W3CDTF">2014-10-09T06:21:49Z</dcterms:created>
  <dcterms:modified xsi:type="dcterms:W3CDTF">2019-04-12T05:40:46Z</dcterms:modified>
</cp:coreProperties>
</file>