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1596" r:id="rId2"/>
    <p:sldId id="1544" r:id="rId3"/>
    <p:sldId id="1755" r:id="rId4"/>
    <p:sldId id="1757" r:id="rId5"/>
    <p:sldId id="1781" r:id="rId6"/>
    <p:sldId id="1768" r:id="rId7"/>
    <p:sldId id="1769" r:id="rId8"/>
    <p:sldId id="1701" r:id="rId9"/>
    <p:sldId id="1703" r:id="rId10"/>
    <p:sldId id="1704" r:id="rId11"/>
    <p:sldId id="1702" r:id="rId12"/>
    <p:sldId id="1699" r:id="rId13"/>
    <p:sldId id="1733" r:id="rId14"/>
    <p:sldId id="1744" r:id="rId15"/>
    <p:sldId id="1764" r:id="rId16"/>
    <p:sldId id="1763" r:id="rId17"/>
    <p:sldId id="1778" r:id="rId18"/>
    <p:sldId id="1738" r:id="rId19"/>
    <p:sldId id="1727" r:id="rId20"/>
    <p:sldId id="1779" r:id="rId21"/>
    <p:sldId id="1780" r:id="rId22"/>
    <p:sldId id="1752" r:id="rId23"/>
    <p:sldId id="1771" r:id="rId24"/>
    <p:sldId id="1753" r:id="rId25"/>
    <p:sldId id="1745" r:id="rId26"/>
    <p:sldId id="1754" r:id="rId27"/>
    <p:sldId id="1747" r:id="rId28"/>
    <p:sldId id="1730" r:id="rId29"/>
    <p:sldId id="1772" r:id="rId30"/>
    <p:sldId id="1775" r:id="rId31"/>
    <p:sldId id="1776" r:id="rId32"/>
    <p:sldId id="1777" r:id="rId33"/>
    <p:sldId id="1765" r:id="rId34"/>
    <p:sldId id="1436" r:id="rId35"/>
    <p:sldId id="1599" r:id="rId36"/>
    <p:sldId id="1276" r:id="rId37"/>
  </p:sldIdLst>
  <p:sldSz cx="9144000" cy="6858000" type="screen4x3"/>
  <p:notesSz cx="10234613" cy="70993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A50021"/>
    <a:srgbClr val="00FFCC"/>
    <a:srgbClr val="FF6600"/>
    <a:srgbClr val="00FF00"/>
    <a:srgbClr val="0594FF"/>
    <a:srgbClr val="12357C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7168" autoAdjust="0"/>
  </p:normalViewPr>
  <p:slideViewPr>
    <p:cSldViewPr snapToObjects="1">
      <p:cViewPr varScale="1">
        <p:scale>
          <a:sx n="83" d="100"/>
          <a:sy n="83" d="100"/>
        </p:scale>
        <p:origin x="717" y="30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notesViewPr>
    <p:cSldViewPr snapToObjects="1">
      <p:cViewPr varScale="1">
        <p:scale>
          <a:sx n="53" d="100"/>
          <a:sy n="53" d="100"/>
        </p:scale>
        <p:origin x="-1842" y="-108"/>
      </p:cViewPr>
      <p:guideLst>
        <p:guide orient="horz" pos="2236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FBA1D549-CAC7-4DF3-B27B-F19B0B0CB3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79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09E5516B-0C51-4F42-9D4C-516801BCDE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324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E314-2F20-41B2-A463-964E9875EF9F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7657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89BF-81B9-4920-9FEE-5F95FEA3B2AE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55999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4E33C-F459-4963-9977-A72741810F68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4536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89BF-81B9-4920-9FEE-5F95FEA3B2AE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63619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100-6AE7-418F-A3D3-2D78D4C657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45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6100-6AE7-418F-A3D3-2D78D4C657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6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89BF-81B9-4920-9FEE-5F95FEA3B2AE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9108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底板白-英文大写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图片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图片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图片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图片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图片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ln/>
        </p:spPr>
        <p:txBody>
          <a:bodyPr tIns="45720" anchor="ctr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79388"/>
            <a:ext cx="9144000" cy="6154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31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31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ppt底板白-英文大写4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7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41.wm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0.emf"/><Relationship Id="rId5" Type="http://schemas.openxmlformats.org/officeDocument/2006/relationships/image" Target="../media/image37.wmf"/><Relationship Id="rId10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7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2.png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2.wmf"/><Relationship Id="rId3" Type="http://schemas.openxmlformats.org/officeDocument/2006/relationships/image" Target="../media/image64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8.jpeg"/><Relationship Id="rId10" Type="http://schemas.openxmlformats.org/officeDocument/2006/relationships/image" Target="../media/image69.emf"/><Relationship Id="rId4" Type="http://schemas.openxmlformats.org/officeDocument/2006/relationships/image" Target="../media/image65.wmf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10" Type="http://schemas.openxmlformats.org/officeDocument/2006/relationships/image" Target="../media/image90.emf"/><Relationship Id="rId4" Type="http://schemas.openxmlformats.org/officeDocument/2006/relationships/image" Target="../media/image86.emf"/><Relationship Id="rId9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5.pn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5.emf"/><Relationship Id="rId4" Type="http://schemas.openxmlformats.org/officeDocument/2006/relationships/image" Target="../media/image10.wmf"/><Relationship Id="rId9" Type="http://schemas.openxmlformats.org/officeDocument/2006/relationships/image" Target="../media/image14.png"/><Relationship Id="rId14" Type="http://schemas.openxmlformats.org/officeDocument/2006/relationships/image" Target="../media/image1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The Equation of State of Dense Matter 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Multimessenger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Era</a:t>
            </a:r>
            <a:endParaRPr kumimoji="1" lang="en-US" altLang="zh-CN" sz="3200" dirty="0" smtClean="0">
              <a:solidFill>
                <a:srgbClr val="132584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634" y="2133600"/>
            <a:ext cx="9029700" cy="1524000"/>
          </a:xfrm>
        </p:spPr>
        <p:txBody>
          <a:bodyPr/>
          <a:lstStyle/>
          <a:p>
            <a:pPr eaLnBrk="1" hangingPunct="1"/>
            <a:r>
              <a:rPr kumimoji="1" lang="en-US" altLang="zh-CN" b="1" dirty="0" smtClean="0">
                <a:solidFill>
                  <a:srgbClr val="132584"/>
                </a:solidFill>
                <a:latin typeface="Times New Roman" pitchFamily="18" charset="0"/>
                <a:cs typeface="Times New Roman" pitchFamily="18" charset="0"/>
              </a:rPr>
              <a:t>Lie-Wen Chen (</a:t>
            </a:r>
            <a:r>
              <a:rPr kumimoji="1" lang="zh-CN" altLang="en-US" b="1" dirty="0" smtClean="0">
                <a:solidFill>
                  <a:srgbClr val="132584"/>
                </a:solidFill>
                <a:latin typeface="Times New Roman" pitchFamily="18" charset="0"/>
                <a:cs typeface="Times New Roman" pitchFamily="18" charset="0"/>
              </a:rPr>
              <a:t>陈列文</a:t>
            </a:r>
            <a:r>
              <a:rPr kumimoji="1" lang="en-US" altLang="zh-CN" b="1" dirty="0" smtClean="0">
                <a:solidFill>
                  <a:srgbClr val="13258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zh-CN" dirty="0" smtClean="0">
              <a:solidFill>
                <a:srgbClr val="13258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School of Physics and Astronomy, Shanghai Jiao Tong University, China</a:t>
            </a:r>
          </a:p>
          <a:p>
            <a:pPr eaLnBrk="1" hangingPunct="1"/>
            <a:r>
              <a:rPr kumimoji="1" lang="en-US" altLang="zh-CN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(lwchen@sjtu.edu.cn)</a:t>
            </a:r>
            <a:endParaRPr lang="en-US" altLang="zh-CN" sz="2000" b="1" dirty="0" smtClean="0">
              <a:solidFill>
                <a:srgbClr val="1325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800" y="6119336"/>
            <a:ext cx="9055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“4</a:t>
            </a:r>
            <a:r>
              <a:rPr lang="en-US" altLang="zh-CN" sz="21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CBM-China Workshop”,</a:t>
            </a:r>
            <a:r>
              <a:rPr lang="zh-CN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21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April 12-14, 2019, Yi-Chang, China</a:t>
            </a:r>
            <a:endParaRPr kumimoji="1" lang="zh-CN" altLang="en-US" sz="21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50800" y="2209800"/>
            <a:ext cx="8458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</p:spPr>
        <p:txBody>
          <a:bodyPr anchor="b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4" y="111563"/>
            <a:ext cx="2500746" cy="674878"/>
          </a:xfrm>
          <a:prstGeom prst="rect">
            <a:avLst/>
          </a:prstGeom>
        </p:spPr>
      </p:pic>
      <p:sp>
        <p:nvSpPr>
          <p:cNvPr id="9" name="Rectangle 59"/>
          <p:cNvSpPr txBox="1">
            <a:spLocks noChangeArrowheads="1"/>
          </p:cNvSpPr>
          <p:nvPr/>
        </p:nvSpPr>
        <p:spPr bwMode="auto">
          <a:xfrm>
            <a:off x="685800" y="3657600"/>
            <a:ext cx="83820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Nuclear </a:t>
            </a:r>
            <a:r>
              <a:rPr lang="en-US" altLang="zh-CN" sz="2600" b="1" kern="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atter EOS and the symmetry energy (Esym)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Dense nuclear matter from Nuclear experiments + Observed neutron star largest mass +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120000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Tidal deformability from GW170817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Summary and outlook</a:t>
            </a:r>
            <a:endParaRPr lang="zh-CN" altLang="en-US" sz="2600" b="1" kern="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784" y="5797642"/>
            <a:ext cx="6893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altLang="zh-CN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altLang="zh-CN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 Zhou (</a:t>
            </a:r>
            <a:r>
              <a:rPr lang="zh-CN" altLang="en-US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周颖</a:t>
            </a:r>
            <a:r>
              <a:rPr lang="en-US" altLang="zh-CN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)/LWC/Z. Zhang(</a:t>
            </a:r>
            <a:r>
              <a:rPr lang="zh-CN" altLang="en-US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张振</a:t>
            </a:r>
            <a:r>
              <a:rPr lang="en-US" altLang="zh-CN" sz="1600" b="1" dirty="0" smtClean="0">
                <a:solidFill>
                  <a:srgbClr val="1235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arXiv:1901.11364</a:t>
            </a:r>
          </a:p>
        </p:txBody>
      </p:sp>
    </p:spTree>
    <p:extLst>
      <p:ext uri="{BB962C8B-B14F-4D97-AF65-F5344CB8AC3E}">
        <p14:creationId xmlns:p14="http://schemas.microsoft.com/office/powerpoint/2010/main" val="25323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804863"/>
            <a:ext cx="8991600" cy="719137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CC3300"/>
                </a:solidFill>
                <a:latin typeface="Times New Roman" pitchFamily="18" charset="0"/>
              </a:rPr>
              <a:t>(3) Constraints on the EOS of symmetric nuclear matter for 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l-GR" altLang="zh-CN" sz="2000" dirty="0" smtClean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en-US" altLang="zh-CN" sz="2000" baseline="-25000" dirty="0" smtClean="0">
                <a:solidFill>
                  <a:srgbClr val="FF00FF"/>
                </a:solidFill>
                <a:latin typeface="Times New Roman" pitchFamily="18" charset="0"/>
              </a:rPr>
              <a:t>0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itchFamily="18" charset="0"/>
              </a:rPr>
              <a:t>&lt; </a:t>
            </a:r>
            <a:r>
              <a:rPr lang="el-GR" altLang="zh-CN" sz="2000" dirty="0" smtClean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itchFamily="18" charset="0"/>
              </a:rPr>
              <a:t> &lt; 5</a:t>
            </a:r>
            <a:r>
              <a:rPr lang="el-GR" altLang="zh-CN" sz="2000" dirty="0" smtClean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en-US" altLang="zh-CN" sz="2000" baseline="-25000" dirty="0" smtClean="0">
                <a:solidFill>
                  <a:srgbClr val="FF00FF"/>
                </a:solidFill>
                <a:latin typeface="Times New Roman" pitchFamily="18" charset="0"/>
              </a:rPr>
              <a:t>0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CC3300"/>
                </a:solidFill>
                <a:latin typeface="Times New Roman" pitchFamily="18" charset="0"/>
              </a:rPr>
              <a:t>using flow data from BEVALAC, SIS/GSI and AGS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334000"/>
            <a:ext cx="4495800" cy="1431925"/>
          </a:xfrm>
        </p:spPr>
        <p:txBody>
          <a:bodyPr/>
          <a:lstStyle/>
          <a:p>
            <a:r>
              <a:rPr lang="en-US" altLang="zh-CN" sz="1600" b="1" dirty="0" smtClean="0">
                <a:solidFill>
                  <a:srgbClr val="12357C"/>
                </a:solidFill>
              </a:rPr>
              <a:t>Use constrained mean fields to predict the EOS for symmetric matter</a:t>
            </a:r>
          </a:p>
          <a:p>
            <a:pPr lvl="1"/>
            <a:r>
              <a:rPr lang="en-US" altLang="zh-CN" sz="1600" b="1" dirty="0" smtClean="0">
                <a:solidFill>
                  <a:srgbClr val="12357C"/>
                </a:solidFill>
              </a:rPr>
              <a:t>Width of pressure domain reflects uncertainties in comparison and of assumed momentum dependence</a:t>
            </a:r>
            <a:r>
              <a:rPr lang="en-US" altLang="zh-CN" sz="1800" b="1" dirty="0" smtClean="0">
                <a:solidFill>
                  <a:srgbClr val="12357C"/>
                </a:solidFill>
              </a:rPr>
              <a:t>.</a:t>
            </a:r>
            <a:endParaRPr lang="en-US" altLang="zh-CN" sz="1600" b="1" dirty="0" smtClean="0">
              <a:solidFill>
                <a:srgbClr val="12357C"/>
              </a:solidFill>
            </a:endParaRPr>
          </a:p>
        </p:txBody>
      </p:sp>
      <p:pic>
        <p:nvPicPr>
          <p:cNvPr id="4104" name="Picture 4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95" y="2006600"/>
            <a:ext cx="441750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6749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P. Danielewicz, R. Lacey and W.G. Lynch, Science 298, 1592 (2002)</a:t>
            </a:r>
          </a:p>
        </p:txBody>
      </p:sp>
      <p:grpSp>
        <p:nvGrpSpPr>
          <p:cNvPr id="4106" name="Group 6"/>
          <p:cNvGrpSpPr>
            <a:grpSpLocks/>
          </p:cNvGrpSpPr>
          <p:nvPr/>
        </p:nvGrpSpPr>
        <p:grpSpPr bwMode="auto">
          <a:xfrm>
            <a:off x="4870174" y="1902886"/>
            <a:ext cx="4176713" cy="4478036"/>
            <a:chOff x="3107" y="799"/>
            <a:chExt cx="2631" cy="2879"/>
          </a:xfrm>
        </p:grpSpPr>
        <p:sp>
          <p:nvSpPr>
            <p:cNvPr id="4108" name="Line 7"/>
            <p:cNvSpPr>
              <a:spLocks noChangeShapeType="1"/>
            </p:cNvSpPr>
            <p:nvPr/>
          </p:nvSpPr>
          <p:spPr bwMode="auto">
            <a:xfrm>
              <a:off x="4100" y="1341"/>
              <a:ext cx="508" cy="68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3559833"/>
                </p:ext>
              </p:extLst>
            </p:nvPr>
          </p:nvGraphicFramePr>
          <p:xfrm>
            <a:off x="3269" y="3190"/>
            <a:ext cx="2048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34" name="Equation" r:id="rId4" imgW="1638000" imgH="469800" progId="Equation.DSMT4">
                    <p:embed/>
                  </p:oleObj>
                </mc:Choice>
                <mc:Fallback>
                  <p:oleObj name="Equation" r:id="rId4" imgW="163800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9" y="3190"/>
                          <a:ext cx="2048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3146" y="799"/>
              <a:ext cx="259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The highest pressure recorded under </a:t>
              </a:r>
              <a:r>
                <a:rPr lang="en-US" altLang="zh-CN" sz="18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laboratory </a:t>
              </a:r>
              <a:r>
                <a:rPr lang="en-US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controlled conditions in </a:t>
              </a:r>
              <a:r>
                <a:rPr lang="en-US" altLang="zh-CN" sz="18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nucleus-nucleus </a:t>
              </a:r>
              <a:r>
                <a:rPr lang="en-US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collisions</a:t>
              </a:r>
            </a:p>
          </p:txBody>
        </p:sp>
        <p:graphicFrame>
          <p:nvGraphicFramePr>
            <p:cNvPr id="4099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07" y="1888"/>
            <a:ext cx="811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35" name="Document" r:id="rId6" imgW="6126120" imgH="934920" progId="Word.Document.6">
                    <p:embed/>
                  </p:oleObj>
                </mc:Choice>
                <mc:Fallback>
                  <p:oleObj name="Document" r:id="rId6" imgW="6126120" imgH="934920" progId="Word.Document.6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57942"/>
                        <a:stretch>
                          <a:fillRect/>
                        </a:stretch>
                      </p:blipFill>
                      <p:spPr bwMode="auto">
                        <a:xfrm>
                          <a:off x="3107" y="1888"/>
                          <a:ext cx="811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77" y="2115"/>
            <a:ext cx="650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36" name="Document" r:id="rId8" imgW="6126120" imgH="1260360" progId="Word.Document.6">
                    <p:embed/>
                  </p:oleObj>
                </mc:Choice>
                <mc:Fallback>
                  <p:oleObj name="Document" r:id="rId8" imgW="6126120" imgH="1260360" progId="Word.Document.6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2835" t="15698" r="33461"/>
                        <a:stretch>
                          <a:fillRect/>
                        </a:stretch>
                      </p:blipFill>
                      <p:spPr bwMode="auto">
                        <a:xfrm>
                          <a:off x="3677" y="2115"/>
                          <a:ext cx="650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42" y="1627"/>
            <a:ext cx="1473" cy="1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37" name="文档" r:id="rId10" imgW="4083231" imgH="3501259" progId="Word.Document.8">
                    <p:embed/>
                  </p:oleObj>
                </mc:Choice>
                <mc:Fallback>
                  <p:oleObj name="文档" r:id="rId10" imgW="4083231" imgH="3501259" progId="Word.Documen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2" y="1627"/>
                          <a:ext cx="1473" cy="1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3192" y="2983"/>
              <a:ext cx="247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High density nuclear </a:t>
              </a:r>
              <a:r>
                <a:rPr lang="en-US" altLang="zh-CN" sz="18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matter 2 </a:t>
              </a:r>
              <a:r>
                <a:rPr lang="en-US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to 5</a:t>
              </a:r>
              <a:r>
                <a:rPr lang="el-GR" altLang="zh-CN" sz="18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  <a:r>
                <a:rPr lang="en-US" altLang="zh-CN" sz="1800" b="1" baseline="-14000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0</a:t>
              </a:r>
              <a:endParaRPr lang="el-GR" altLang="zh-CN" sz="1800" b="1" baseline="-14000" dirty="0">
                <a:solidFill>
                  <a:srgbClr val="FF66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1" name="Line 14"/>
            <p:cNvSpPr>
              <a:spLocks noChangeShapeType="1"/>
            </p:cNvSpPr>
            <p:nvPr/>
          </p:nvSpPr>
          <p:spPr bwMode="auto">
            <a:xfrm flipV="1">
              <a:off x="4464" y="2384"/>
              <a:ext cx="240" cy="67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EOS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Nuclear Matter 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8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376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11213" y="915988"/>
            <a:ext cx="7570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b="1" dirty="0">
                <a:solidFill>
                  <a:srgbClr val="133984"/>
                </a:solidFill>
                <a:latin typeface="Times New Roman" pitchFamily="18" charset="0"/>
                <a:ea typeface="华文新魏" pitchFamily="2" charset="-122"/>
              </a:rPr>
              <a:t>Promising Probes of the E</a:t>
            </a:r>
            <a:r>
              <a:rPr lang="en-US" altLang="zh-CN" sz="2000" b="1" baseline="-25000" dirty="0">
                <a:solidFill>
                  <a:srgbClr val="133984"/>
                </a:solidFill>
                <a:latin typeface="Times New Roman" pitchFamily="18" charset="0"/>
                <a:ea typeface="华文新魏" pitchFamily="2" charset="-122"/>
              </a:rPr>
              <a:t>sym</a:t>
            </a:r>
            <a:r>
              <a:rPr lang="en-US" altLang="zh-CN" sz="2000" b="1" dirty="0">
                <a:solidFill>
                  <a:srgbClr val="133984"/>
                </a:solidFill>
                <a:latin typeface="Times New Roman" pitchFamily="18" charset="0"/>
                <a:ea typeface="华文新魏" pitchFamily="2" charset="-122"/>
              </a:rPr>
              <a:t>(ρ)</a:t>
            </a:r>
            <a:br>
              <a:rPr lang="en-US" altLang="zh-CN" sz="2000" b="1" dirty="0">
                <a:solidFill>
                  <a:srgbClr val="133984"/>
                </a:solidFill>
                <a:latin typeface="Times New Roman" pitchFamily="18" charset="0"/>
                <a:ea typeface="华文新魏" pitchFamily="2" charset="-122"/>
              </a:rPr>
            </a:br>
            <a:r>
              <a:rPr lang="en-US" altLang="zh-CN" sz="2000" b="1" dirty="0">
                <a:solidFill>
                  <a:srgbClr val="FF66CC"/>
                </a:solidFill>
                <a:latin typeface="Times New Roman" pitchFamily="18" charset="0"/>
                <a:ea typeface="华文新魏" pitchFamily="2" charset="-122"/>
              </a:rPr>
              <a:t>(an incomplete list !)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黑体" pitchFamily="49" charset="-122"/>
              </a:rPr>
              <a:t>       </a:t>
            </a:r>
            <a:r>
              <a:rPr lang="en-US" altLang="zh-CN" dirty="0" smtClean="0">
                <a:solidFill>
                  <a:srgbClr val="FF00FF"/>
                </a:solidFill>
                <a:latin typeface="Times New Roman" pitchFamily="18" charset="0"/>
                <a:ea typeface="黑体" pitchFamily="49" charset="-122"/>
              </a:rPr>
              <a:t>Esym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</a:rPr>
              <a:t>: Experimental Probes</a:t>
            </a:r>
            <a:endParaRPr lang="zh-CN" altLang="en-US" dirty="0" smtClean="0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838200" y="1524000"/>
            <a:ext cx="6756400" cy="5130800"/>
            <a:chOff x="144" y="960"/>
            <a:chExt cx="4256" cy="3232"/>
          </a:xfrm>
        </p:grpSpPr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144" y="960"/>
            <a:ext cx="4256" cy="3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613" name="文档" r:id="rId3" imgW="11801155" imgH="8597242" progId="Word.Document.8">
                    <p:embed/>
                  </p:oleObj>
                </mc:Choice>
                <mc:Fallback>
                  <p:oleObj name="文档" r:id="rId3" imgW="11801155" imgH="8597242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960"/>
                          <a:ext cx="4256" cy="3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160" y="2632"/>
              <a:ext cx="1418" cy="32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buSzPct val="65000"/>
                <a:buFont typeface="Wingdings" pitchFamily="2" charset="2"/>
                <a:buChar char="l"/>
              </a:pPr>
              <a:r>
                <a:rPr lang="en-US" altLang="zh-CN" sz="1400" b="1" u="sng">
                  <a:latin typeface="Times New Roman" pitchFamily="18" charset="0"/>
                </a:rPr>
                <a:t> Pigmy/Giant resonances</a:t>
              </a:r>
            </a:p>
            <a:p>
              <a:pPr algn="l">
                <a:buClr>
                  <a:srgbClr val="FF3300"/>
                </a:buClr>
                <a:buSzPct val="65000"/>
                <a:buFont typeface="Wingdings" pitchFamily="2" charset="2"/>
                <a:buChar char="l"/>
              </a:pPr>
              <a:r>
                <a:rPr lang="en-US" altLang="zh-CN" sz="1400" b="1" u="sng">
                  <a:latin typeface="Times New Roman" pitchFamily="18" charset="0"/>
                </a:rPr>
                <a:t> </a:t>
              </a:r>
              <a:r>
                <a:rPr lang="en-US" altLang="zh-CN" sz="1400" b="1" u="sng">
                  <a:solidFill>
                    <a:srgbClr val="FF3300"/>
                  </a:solidFill>
                  <a:latin typeface="Times New Roman" pitchFamily="18" charset="0"/>
                </a:rPr>
                <a:t>Nucleon optical potential</a:t>
              </a:r>
            </a:p>
          </p:txBody>
        </p:sp>
      </p:grp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85457" y="5272088"/>
            <a:ext cx="3359423" cy="71006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333FF"/>
                </a:solidFill>
                <a:latin typeface="Times New Roman" pitchFamily="18" charset="0"/>
              </a:rPr>
              <a:t>B.A. Li, L.W. Chen, C.M. Ko</a:t>
            </a:r>
          </a:p>
          <a:p>
            <a:pPr algn="l"/>
            <a:r>
              <a:rPr lang="en-US" altLang="zh-CN" sz="2000" b="1" dirty="0">
                <a:solidFill>
                  <a:srgbClr val="3333FF"/>
                </a:solidFill>
                <a:latin typeface="Times New Roman" pitchFamily="18" charset="0"/>
              </a:rPr>
              <a:t>Phys. Rep. 464, </a:t>
            </a:r>
            <a:r>
              <a:rPr lang="en-US" altLang="zh-CN" sz="2000" b="1">
                <a:solidFill>
                  <a:srgbClr val="3333FF"/>
                </a:solidFill>
                <a:latin typeface="Times New Roman" pitchFamily="18" charset="0"/>
              </a:rPr>
              <a:t>113(2008</a:t>
            </a:r>
            <a:r>
              <a:rPr lang="en-US" altLang="zh-CN" sz="2000" b="1" smtClean="0">
                <a:solidFill>
                  <a:srgbClr val="3333FF"/>
                </a:solidFill>
                <a:latin typeface="Times New Roman" pitchFamily="18" charset="0"/>
              </a:rPr>
              <a:t>)</a:t>
            </a:r>
            <a:endParaRPr lang="en-US" altLang="zh-CN" sz="2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9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90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6800"/>
            <a:ext cx="1828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kumimoji="1"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zh-CN" sz="28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sym</a:t>
            </a: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Status</a:t>
            </a:r>
            <a:endParaRPr kumimoji="1"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36926"/>
            <a:ext cx="4318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There are MANY constraints on </a:t>
            </a:r>
            <a:r>
              <a:rPr kumimoji="1" lang="en-US" altLang="zh-CN" sz="2000" b="1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1" lang="en-US" altLang="zh-CN" sz="2000" b="1" baseline="-25000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</a:t>
            </a:r>
            <a:r>
              <a:rPr kumimoji="1" lang="en-US" altLang="zh-CN" sz="2000" b="1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kumimoji="1" lang="el-GR" altLang="zh-CN" sz="2000" b="1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ρ</a:t>
            </a:r>
            <a:r>
              <a:rPr kumimoji="1" lang="en-US" altLang="zh-CN" sz="2000" b="1" baseline="-25000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0</a:t>
            </a:r>
            <a:r>
              <a:rPr kumimoji="1" lang="en-US" altLang="zh-CN" sz="2000" b="1" dirty="0" smtClean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and L</a:t>
            </a:r>
            <a:r>
              <a:rPr kumimoji="1"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essentially all the 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constraints seem to agree with</a:t>
            </a:r>
            <a:r>
              <a:rPr kumimoji="1"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pPr algn="l">
              <a:buFont typeface="Wingdings" pitchFamily="2" charset="2"/>
              <a:buChar char="l"/>
            </a:pPr>
            <a:endParaRPr kumimoji="1" lang="en-US" altLang="zh-CN" sz="2200" b="1" dirty="0" smtClean="0">
              <a:solidFill>
                <a:schemeClr val="accent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/>
            <a:r>
              <a:rPr lang="en-US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E</a:t>
            </a:r>
            <a:r>
              <a:rPr lang="en-US" altLang="zh-CN" sz="2200" b="1" baseline="-25000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sym</a:t>
            </a:r>
            <a:r>
              <a:rPr lang="en-US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lang="el-GR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ρ</a:t>
            </a:r>
            <a:r>
              <a:rPr lang="en-US" altLang="zh-CN" sz="2200" b="1" baseline="-25000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en-US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lang="en-US" altLang="zh-CN" sz="2200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= </a:t>
            </a:r>
            <a:r>
              <a:rPr lang="en-US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32.5±2.5 </a:t>
            </a:r>
            <a:r>
              <a:rPr lang="en-US" altLang="zh-CN" sz="2200" b="1" dirty="0" err="1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MeV</a:t>
            </a:r>
            <a:r>
              <a:rPr lang="en-US" altLang="zh-CN" sz="2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</a:p>
          <a:p>
            <a:pPr algn="l"/>
            <a:r>
              <a:rPr lang="en-US" altLang="zh-CN" sz="2200" b="1" i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L </a:t>
            </a:r>
            <a:r>
              <a:rPr lang="en-US" altLang="zh-CN" sz="2200" b="1" dirty="0" smtClean="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 55±25 MeV</a:t>
            </a:r>
          </a:p>
          <a:p>
            <a:pPr algn="l"/>
            <a:endParaRPr kumimoji="1" lang="en-US" altLang="zh-CN" sz="800" b="1" dirty="0" smtClean="0">
              <a:solidFill>
                <a:schemeClr val="accent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/>
            <a:endParaRPr kumimoji="1" lang="en-US" altLang="zh-CN" sz="800" b="1" dirty="0">
              <a:solidFill>
                <a:schemeClr val="accent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/>
            <a:endParaRPr kumimoji="1" lang="en-US" altLang="zh-CN" sz="800" b="1" dirty="0">
              <a:solidFill>
                <a:schemeClr val="accent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/>
            <a:endParaRPr kumimoji="1" lang="en-US" altLang="zh-CN" sz="800" b="1" dirty="0" smtClean="0">
              <a:solidFill>
                <a:schemeClr val="accent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The symmetry energy at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subsaturation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densities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have been relatively well-constrained</a:t>
            </a:r>
          </a:p>
          <a:p>
            <a:pPr algn="l"/>
            <a:endParaRPr lang="en-US" altLang="zh-CN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zh-CN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constraints on the high density Esym are still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elusive and controversial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 the moment !!!</a:t>
            </a:r>
            <a:endParaRPr lang="zh-CN" alt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10</a:t>
            </a:r>
            <a:endParaRPr lang="zh-CN" altLang="en-US" sz="2200" dirty="0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04098"/>
            <a:ext cx="1828801" cy="1396502"/>
          </a:xfrm>
        </p:spPr>
      </p:pic>
      <p:sp>
        <p:nvSpPr>
          <p:cNvPr id="9" name="矩形 8"/>
          <p:cNvSpPr/>
          <p:nvPr/>
        </p:nvSpPr>
        <p:spPr>
          <a:xfrm>
            <a:off x="6597874" y="3426927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Zhang/LWC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PLB726, 234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PRC92, 031301(R)(2015)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4622" y="5165573"/>
            <a:ext cx="249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Xiao/Li/Chen/Yong/Zhang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PRL102, 062502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pl-PL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879940"/>
            <a:ext cx="1905001" cy="2403286"/>
          </a:xfrm>
          <a:prstGeom prst="rect">
            <a:avLst/>
          </a:prstGeom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855627" y="1532131"/>
            <a:ext cx="1846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Lattimer</a:t>
            </a:r>
            <a:r>
              <a:rPr lang="en-US" altLang="zh-CN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Steiner, </a:t>
            </a:r>
          </a:p>
          <a:p>
            <a:pPr algn="l"/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EPJA50, 40 (2014)</a:t>
            </a:r>
            <a:endParaRPr lang="zh-CN" altLang="en-US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Characteristic Parameters of NM EOS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1986"/>
            <a:ext cx="7486650" cy="186763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10" y="2895600"/>
            <a:ext cx="6242379" cy="414838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442463"/>
            <a:ext cx="5181600" cy="596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876" y="3607262"/>
            <a:ext cx="1246706" cy="61005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685800" y="4038600"/>
            <a:ext cx="6781800" cy="648290"/>
            <a:chOff x="685800" y="4177206"/>
            <a:chExt cx="6781800" cy="6482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4177206"/>
              <a:ext cx="3886200" cy="64829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5011" y="4201556"/>
              <a:ext cx="2892589" cy="60795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09600" y="4648200"/>
            <a:ext cx="8077200" cy="623144"/>
            <a:chOff x="609600" y="4759904"/>
            <a:chExt cx="8077200" cy="62314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" y="4800600"/>
              <a:ext cx="4648200" cy="5824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800" y="4759904"/>
              <a:ext cx="3429000" cy="623144"/>
            </a:xfrm>
            <a:prstGeom prst="rect">
              <a:avLst/>
            </a:prstGeom>
          </p:spPr>
        </p:pic>
      </p:grp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188844" y="5385137"/>
            <a:ext cx="8763000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 of the characteristic parameters according to the expansion with </a:t>
            </a:r>
            <a:r>
              <a:rPr lang="el-GR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χ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l-GR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Order-0: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    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Order-2: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Order-3: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L;      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Order-4: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sym,4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solidFill>
                <a:srgbClr val="3333FF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383130" y="6400800"/>
            <a:ext cx="792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11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462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4"/>
          <p:cNvSpPr txBox="1">
            <a:spLocks noChangeArrowheads="1"/>
          </p:cNvSpPr>
          <p:nvPr/>
        </p:nvSpPr>
        <p:spPr bwMode="auto">
          <a:xfrm>
            <a:off x="1136270" y="4736068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159027" y="990600"/>
            <a:ext cx="8763000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 of the characteristic parameters according to the expansion with </a:t>
            </a:r>
            <a:r>
              <a:rPr lang="el-GR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χ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l-GR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Order-0: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    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Order-2: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Order-3: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J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L;      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Order-4: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K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 I</a:t>
            </a:r>
            <a:r>
              <a:rPr lang="en-US" altLang="zh-CN" sz="2000" b="1" baseline="-25000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sym,4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solidFill>
                <a:srgbClr val="3333FF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169858" y="2020431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lang="el-GR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=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-16±1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MeV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/>
            <a:endParaRPr lang="en-US" altLang="zh-CN" sz="20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/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230±20 MeV,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sym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lang="el-GR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=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32.5±2.5 MeV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</a:p>
          <a:p>
            <a:pPr algn="l"/>
            <a:endParaRPr lang="en-US" altLang="zh-CN" sz="2000" b="1" i="1" dirty="0" smtClean="0">
              <a:solidFill>
                <a:srgbClr val="FF33CC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/>
            <a:r>
              <a:rPr lang="en-US" altLang="zh-CN" sz="2000" b="1" i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 55±25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MeV,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J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=???</a:t>
            </a:r>
          </a:p>
          <a:p>
            <a:pPr algn="l"/>
            <a:endParaRPr lang="en-US" altLang="zh-CN" sz="2000" b="1" dirty="0" smtClean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???,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altLang="zh-CN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=???, </a:t>
            </a:r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sym,4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=???</a:t>
            </a:r>
          </a:p>
          <a:p>
            <a:pPr algn="l"/>
            <a:endParaRPr lang="en-US" altLang="zh-CN" sz="2000" dirty="0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/>
            <a:r>
              <a:rPr lang="en-US" altLang="zh-CN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??????</a:t>
            </a:r>
            <a:endParaRPr lang="en-US" altLang="zh-CN" sz="2000" dirty="0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Characteristic Parameters of NM EOS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3130" y="5105400"/>
            <a:ext cx="9084364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≈ -408.5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+/-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66.5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MeV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and K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≈ -118.5 +/- 84.5 MeV: 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Data of finite nuclei + Flow 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Data in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HIC + Observed </a:t>
            </a:r>
            <a:r>
              <a:rPr lang="en-US" altLang="zh-CN" sz="2000" b="1" dirty="0" err="1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NStar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Largest Mass +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Tidal Deformability of Neutron  Star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(from recent GW170817 signal)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analyzed simultaneously within the same EDF – extended SHF</a:t>
            </a:r>
            <a:endParaRPr lang="en-US" altLang="zh-CN" sz="2000" b="1" dirty="0">
              <a:solidFill>
                <a:srgbClr val="C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2051706" y="2099186"/>
            <a:ext cx="990600" cy="304800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2051706" y="2692263"/>
            <a:ext cx="990600" cy="304800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2051706" y="3298808"/>
            <a:ext cx="990600" cy="304800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20" name="右箭头 19"/>
          <p:cNvSpPr/>
          <p:nvPr/>
        </p:nvSpPr>
        <p:spPr bwMode="auto">
          <a:xfrm>
            <a:off x="2051706" y="3886442"/>
            <a:ext cx="990600" cy="304800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21" name="文本框 14"/>
          <p:cNvSpPr txBox="1">
            <a:spLocks noChangeArrowheads="1"/>
          </p:cNvSpPr>
          <p:nvPr/>
        </p:nvSpPr>
        <p:spPr bwMode="auto">
          <a:xfrm>
            <a:off x="990600" y="2066920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Order-0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14"/>
          <p:cNvSpPr txBox="1">
            <a:spLocks noChangeArrowheads="1"/>
          </p:cNvSpPr>
          <p:nvPr/>
        </p:nvSpPr>
        <p:spPr bwMode="auto">
          <a:xfrm>
            <a:off x="990600" y="2659997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Order-2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4"/>
          <p:cNvSpPr txBox="1">
            <a:spLocks noChangeArrowheads="1"/>
          </p:cNvSpPr>
          <p:nvPr/>
        </p:nvSpPr>
        <p:spPr bwMode="auto">
          <a:xfrm>
            <a:off x="990600" y="3266542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Order-3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14"/>
          <p:cNvSpPr txBox="1">
            <a:spLocks noChangeArrowheads="1"/>
          </p:cNvSpPr>
          <p:nvPr/>
        </p:nvSpPr>
        <p:spPr bwMode="auto">
          <a:xfrm>
            <a:off x="995208" y="3854176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Order-4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2053724" y="4491622"/>
            <a:ext cx="990600" cy="304800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997226" y="4459356"/>
            <a:ext cx="9973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Order-5</a:t>
            </a:r>
            <a:endParaRPr lang="en-US" altLang="zh-CN" sz="1800" b="1" baseline="-250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12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588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dirty="0" smtClean="0">
                <a:solidFill>
                  <a:srgbClr val="132584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kumimoji="1" lang="zh-CN" altLang="en-US" sz="3600" dirty="0" smtClean="0">
              <a:solidFill>
                <a:srgbClr val="132584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Rectangle 59"/>
          <p:cNvSpPr txBox="1">
            <a:spLocks noChangeArrowheads="1"/>
          </p:cNvSpPr>
          <p:nvPr/>
        </p:nvSpPr>
        <p:spPr bwMode="auto">
          <a:xfrm>
            <a:off x="609600" y="2362200"/>
            <a:ext cx="83820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Nuclear </a:t>
            </a:r>
            <a:r>
              <a:rPr lang="en-US" altLang="zh-CN" sz="2600" b="1" kern="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atter EOS and the symmetry energy (Esym)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Dense nuclear matter from Nuclear experiments + Observed neutron star largest mass +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120000"/>
              <a:defRPr/>
            </a:pPr>
            <a:r>
              <a:rPr lang="en-US" altLang="zh-CN" sz="2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Tidal deformability from GW170817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Summary and outlook</a:t>
            </a:r>
            <a:endParaRPr lang="zh-CN" altLang="en-US" sz="2600" b="1" kern="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45253" cy="517110"/>
          </a:xfrm>
        </p:spPr>
        <p:txBody>
          <a:bodyPr>
            <a:normAutofit/>
          </a:bodyPr>
          <a:lstStyle/>
          <a:p>
            <a:pPr algn="ctr"/>
            <a:r>
              <a:rPr lang="en-US" altLang="zh-CN" sz="2200" dirty="0" smtClean="0">
                <a:solidFill>
                  <a:srgbClr val="C00000"/>
                </a:solidFill>
              </a:rPr>
              <a:t>Pulsars: Neutron Stars? Quark Stars? Hybrid Stars? Others?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pic>
        <p:nvPicPr>
          <p:cNvPr id="1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" y="1863058"/>
            <a:ext cx="4419824" cy="32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604385" y="1433345"/>
            <a:ext cx="342889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F. Weber, </a:t>
            </a:r>
            <a:r>
              <a:rPr lang="en-US" altLang="zh-CN" sz="18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PPNP54,  193 (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2005</a:t>
            </a:r>
            <a:r>
              <a:rPr lang="en-US" altLang="zh-CN" sz="18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800" b="1" dirty="0">
              <a:solidFill>
                <a:srgbClr val="0000FF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8724" y="1863058"/>
            <a:ext cx="4619789" cy="324234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00306" y="1319935"/>
            <a:ext cx="4380660" cy="52540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V.E. </a:t>
            </a:r>
            <a:r>
              <a:rPr lang="en-US" altLang="zh-CN" sz="1400" b="1" dirty="0" err="1">
                <a:solidFill>
                  <a:srgbClr val="3333FF"/>
                </a:solidFill>
                <a:latin typeface="Times New Roman" pitchFamily="18" charset="0"/>
              </a:rPr>
              <a:t>Fortov</a:t>
            </a:r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, Extreme States of Matter – on Earth and </a:t>
            </a:r>
            <a:endParaRPr lang="en-US" altLang="zh-CN" sz="1400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algn="l"/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i</a:t>
            </a: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</a:rPr>
              <a:t>n </a:t>
            </a:r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the </a:t>
            </a: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</a:rPr>
              <a:t>Cosmos</a:t>
            </a:r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, Springer-</a:t>
            </a:r>
            <a:r>
              <a:rPr lang="en-US" altLang="zh-CN" sz="1400" b="1" dirty="0" err="1">
                <a:solidFill>
                  <a:srgbClr val="3333FF"/>
                </a:solidFill>
                <a:latin typeface="Times New Roman" pitchFamily="18" charset="0"/>
              </a:rPr>
              <a:t>Verlag</a:t>
            </a:r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</a:rPr>
              <a:t> Berlin Heidelberg 2011</a:t>
            </a: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457200" y="5182346"/>
            <a:ext cx="342889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Mass: ~ 1.4 M</a:t>
            </a:r>
            <a:r>
              <a:rPr lang="en-US" altLang="zh-CN" sz="1800" b="1" baseline="-25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Radius: ~ 10 km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Extremely neutron-rich matter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Density at the center: ~ 6</a:t>
            </a:r>
            <a:r>
              <a:rPr lang="el-GR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Average density: ~ 2.5</a:t>
            </a:r>
            <a:r>
              <a:rPr lang="el-GR" altLang="zh-CN" sz="1800" b="1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 smtClean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altLang="zh-CN" sz="1800" b="1" baseline="-25000" dirty="0">
              <a:solidFill>
                <a:srgbClr val="0000FF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2706" y="5200471"/>
            <a:ext cx="4315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there are no phase transitions and no strangeness in </a:t>
            </a:r>
            <a:r>
              <a:rPr lang="en-US" altLang="zh-CN" sz="1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they play unimportant role (for </a:t>
            </a:r>
            <a:r>
              <a:rPr lang="en-US" altLang="zh-CN" sz="1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star composed of </a:t>
            </a:r>
            <a:r>
              <a:rPr lang="en-US" altLang="zh-CN" sz="1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npe</a:t>
            </a:r>
            <a:r>
              <a:rPr lang="el-GR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1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Composition of Neutron Star Matter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13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50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Composition of Neutron Star Matter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14</a:t>
            </a:r>
            <a:endParaRPr lang="zh-CN" altLang="en-US" sz="2200" dirty="0"/>
          </a:p>
        </p:txBody>
      </p:sp>
      <p:pic>
        <p:nvPicPr>
          <p:cNvPr id="13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68363"/>
            <a:ext cx="3886200" cy="25918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66128"/>
            <a:ext cx="2958617" cy="2458442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76200" y="3326804"/>
            <a:ext cx="42269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5"/>
              </a:buBlip>
              <a:defRPr sz="28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Stephanov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 Mod. Phys</a:t>
            </a: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A20,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4387 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(2005).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000"/>
            <a:ext cx="3657600" cy="252959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733800" y="4064675"/>
            <a:ext cx="5299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critical density for </a:t>
            </a:r>
            <a:r>
              <a:rPr lang="en-US" altLang="zh-CN" sz="1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deconfinement</a:t>
            </a: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/chiral symmetry restoration at T </a:t>
            </a:r>
            <a:r>
              <a:rPr lang="en-US" altLang="zh-CN" sz="1800" b="1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could be larger than </a:t>
            </a:r>
            <a:r>
              <a:rPr lang="en-US" altLang="zh-CN" sz="1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l-GR" altLang="zh-CN" sz="1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l-GR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1800" b="1" baseline="-250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~1.6 </a:t>
            </a:r>
            <a:r>
              <a:rPr lang="en-US" altLang="zh-CN" sz="1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GeV</a:t>
            </a: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)! </a:t>
            </a:r>
            <a:endParaRPr lang="en-US" altLang="zh-CN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maximum baryon density could reach about </a:t>
            </a:r>
            <a:r>
              <a:rPr lang="en-US" altLang="zh-CN" sz="1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10-20</a:t>
            </a:r>
            <a:r>
              <a:rPr lang="el-GR" altLang="zh-CN" sz="1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head on </a:t>
            </a:r>
            <a:r>
              <a:rPr lang="en-US" altLang="zh-CN" sz="1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AuAu</a:t>
            </a:r>
            <a:r>
              <a:rPr lang="en-US" altLang="zh-CN" sz="1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collisions at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10~40 </a:t>
            </a:r>
            <a:r>
              <a:rPr lang="en-US" altLang="zh-CN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AGeV</a:t>
            </a:r>
            <a:r>
              <a:rPr lang="en-US" altLang="zh-CN" sz="18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1800" baseline="-25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4955352" y="3377643"/>
            <a:ext cx="27923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5"/>
              </a:buBlip>
              <a:defRPr sz="28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/Y.X. Liu, arXiv:1904.01978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6279908" y="2281534"/>
            <a:ext cx="1242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5"/>
              </a:buBlip>
              <a:defRPr sz="28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RMF – TW99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08283"/>
            <a:ext cx="3698819" cy="257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312767" y="885885"/>
            <a:ext cx="8297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of the neutron stars consist of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β-equilibrium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npeμ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matter with charge neutrality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Its </a:t>
            </a:r>
            <a:r>
              <a:rPr lang="en-US" altLang="zh-CN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by the extended </a:t>
            </a:r>
            <a:r>
              <a:rPr lang="en-US" altLang="zh-CN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Skyrme-Hartree-Fock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eSHF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/>
            <a:endParaRPr lang="en-US" altLang="zh-CN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crust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dirty="0" smtClean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dirty="0" smtClean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dirty="0" smtClean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crust</a:t>
            </a:r>
            <a:endParaRPr lang="zh-CN" alt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7385"/>
              </p:ext>
            </p:extLst>
          </p:nvPr>
        </p:nvGraphicFramePr>
        <p:xfrm>
          <a:off x="2935683" y="2390434"/>
          <a:ext cx="3120233" cy="41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08" name="Equation" r:id="rId4" imgW="1803240" imgH="241200" progId="Equation.DSMT4">
                  <p:embed/>
                </p:oleObj>
              </mc:Choice>
              <mc:Fallback>
                <p:oleObj name="Equation" r:id="rId4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5683" y="2390434"/>
                        <a:ext cx="3120233" cy="41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9886"/>
              </p:ext>
            </p:extLst>
          </p:nvPr>
        </p:nvGraphicFramePr>
        <p:xfrm>
          <a:off x="738447" y="3048000"/>
          <a:ext cx="1547553" cy="40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09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447" y="3048000"/>
                        <a:ext cx="1547553" cy="40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09338"/>
              </p:ext>
            </p:extLst>
          </p:nvPr>
        </p:nvGraphicFramePr>
        <p:xfrm>
          <a:off x="697568" y="3721296"/>
          <a:ext cx="1936259" cy="77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10" name="Equation" r:id="rId8" imgW="1143000" imgH="457200" progId="Equation.DSMT4">
                  <p:embed/>
                </p:oleObj>
              </mc:Choice>
              <mc:Fallback>
                <p:oleObj name="Equation" r:id="rId8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568" y="3721296"/>
                        <a:ext cx="1936259" cy="77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3272"/>
              </p:ext>
            </p:extLst>
          </p:nvPr>
        </p:nvGraphicFramePr>
        <p:xfrm>
          <a:off x="2845499" y="3719245"/>
          <a:ext cx="1503449" cy="77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11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5499" y="3719245"/>
                        <a:ext cx="1503449" cy="77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54360"/>
              </p:ext>
            </p:extLst>
          </p:nvPr>
        </p:nvGraphicFramePr>
        <p:xfrm>
          <a:off x="585701" y="5128879"/>
          <a:ext cx="2902529" cy="44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12" name="Equation" r:id="rId12" imgW="1574640" imgH="241200" progId="Equation.DSMT4">
                  <p:embed/>
                </p:oleObj>
              </mc:Choice>
              <mc:Fallback>
                <p:oleObj name="Equation" r:id="rId12" imgW="1574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701" y="5128879"/>
                        <a:ext cx="2902529" cy="444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86480"/>
              </p:ext>
            </p:extLst>
          </p:nvPr>
        </p:nvGraphicFramePr>
        <p:xfrm>
          <a:off x="568035" y="5866124"/>
          <a:ext cx="3927765" cy="3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13" name="Equation" r:id="rId14" imgW="2323800" imgH="228600" progId="Equation.DSMT4">
                  <p:embed/>
                </p:oleObj>
              </mc:Choice>
              <mc:Fallback>
                <p:oleObj name="Equation" r:id="rId14" imgW="232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35" y="5866124"/>
                        <a:ext cx="3927765" cy="38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526567" y="5142734"/>
            <a:ext cx="1786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(EOS </a:t>
            </a:r>
            <a:r>
              <a:rPr lang="en-US" altLang="zh-CN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BPS)</a:t>
            </a:r>
            <a:endParaRPr lang="zh-CN" altLang="en-US" sz="2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974" y="5843849"/>
            <a:ext cx="4416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(EOS of Feynman-Metropolis-Teller)</a:t>
            </a:r>
            <a:endParaRPr lang="zh-CN" altLang="en-US" sz="2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EOS of Neutron Star Matter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38800" y="5418156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Core-Crust edge </a:t>
            </a: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6477000" y="5083316"/>
            <a:ext cx="0" cy="403084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4637" y="2743200"/>
            <a:ext cx="3705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n</a:t>
            </a:r>
            <a:r>
              <a:rPr kumimoji="1" lang="en-US" altLang="zh-CN" sz="2000" b="1" baseline="-25000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kumimoji="1" lang="en-US" altLang="zh-CN" sz="2000" b="1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is determined self-consistently by using dynamical method</a:t>
            </a:r>
          </a:p>
          <a:p>
            <a:r>
              <a:rPr kumimoji="1" lang="en-US" altLang="zh-CN" sz="16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(Xu/LWC/Li/Ma, ApJ697,1549(2009))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15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53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 txBox="1">
            <a:spLocks/>
          </p:cNvSpPr>
          <p:nvPr/>
        </p:nvSpPr>
        <p:spPr bwMode="auto">
          <a:xfrm>
            <a:off x="1676400" y="908049"/>
            <a:ext cx="548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Tidal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Deformability (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Polarizability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(oscillation response coefficient </a:t>
            </a:r>
            <a:r>
              <a:rPr lang="el-GR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λ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)</a:t>
            </a:r>
            <a:endParaRPr lang="zh-CN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5603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68130"/>
              </p:ext>
            </p:extLst>
          </p:nvPr>
        </p:nvGraphicFramePr>
        <p:xfrm>
          <a:off x="5029200" y="1784877"/>
          <a:ext cx="1447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64" name="Equation" r:id="rId3" imgW="583947" imgH="241195" progId="Equation.DSMT4">
                  <p:embed/>
                </p:oleObj>
              </mc:Choice>
              <mc:Fallback>
                <p:oleObj name="Equation" r:id="rId3" imgW="58394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84877"/>
                        <a:ext cx="14478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文本框 5"/>
          <p:cNvSpPr txBox="1">
            <a:spLocks noChangeArrowheads="1"/>
          </p:cNvSpPr>
          <p:nvPr/>
        </p:nvSpPr>
        <p:spPr bwMode="auto">
          <a:xfrm>
            <a:off x="4391439" y="2358127"/>
            <a:ext cx="322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Quadrupole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moment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605" name="文本框 13"/>
          <p:cNvSpPr txBox="1">
            <a:spLocks noChangeArrowheads="1"/>
          </p:cNvSpPr>
          <p:nvPr/>
        </p:nvSpPr>
        <p:spPr bwMode="auto">
          <a:xfrm>
            <a:off x="4114800" y="2866362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ε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Tidal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field of companion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606" name="文本框 21"/>
          <p:cNvSpPr txBox="1">
            <a:spLocks noChangeArrowheads="1"/>
          </p:cNvSpPr>
          <p:nvPr/>
        </p:nvSpPr>
        <p:spPr bwMode="auto">
          <a:xfrm>
            <a:off x="13252" y="5791200"/>
            <a:ext cx="87497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Éanna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É. Flanagan and </a:t>
            </a:r>
            <a:r>
              <a:rPr lang="en-US" altLang="zh-CN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Tanja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Hinderer, </a:t>
            </a:r>
            <a:r>
              <a:rPr lang="en-US" altLang="zh-CN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Phys.Rev.D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77, 021502(R) (2008)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F.J. Fattoyev, J. </a:t>
            </a:r>
            <a:r>
              <a:rPr lang="en-US" altLang="zh-CN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Carvajal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W.G. Newton, and Bao-An Li, Phys. Rev. C 87, 015806 (2013)</a:t>
            </a:r>
            <a:endParaRPr lang="zh-CN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r="2223" b="10001"/>
          <a:stretch>
            <a:fillRect/>
          </a:stretch>
        </p:blipFill>
        <p:spPr bwMode="auto">
          <a:xfrm>
            <a:off x="762000" y="3140205"/>
            <a:ext cx="3014870" cy="2534561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8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59656"/>
              </p:ext>
            </p:extLst>
          </p:nvPr>
        </p:nvGraphicFramePr>
        <p:xfrm>
          <a:off x="4648200" y="3472384"/>
          <a:ext cx="1447800" cy="88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65" name="Equation" r:id="rId6" imgW="647419" imgH="393529" progId="Equation.DSMT4">
                  <p:embed/>
                </p:oleObj>
              </mc:Choice>
              <mc:Fallback>
                <p:oleObj name="Equation" r:id="rId6" imgW="64741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72384"/>
                        <a:ext cx="1447800" cy="88003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Tidal Deformability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24965"/>
              </p:ext>
            </p:extLst>
          </p:nvPr>
        </p:nvGraphicFramePr>
        <p:xfrm>
          <a:off x="4649304" y="4557257"/>
          <a:ext cx="3835400" cy="106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66" name="Equation" r:id="rId8" imgW="2197080" imgH="609480" progId="Equation.DSMT4">
                  <p:embed/>
                </p:oleObj>
              </mc:Choice>
              <mc:Fallback>
                <p:oleObj name="Equation" r:id="rId8" imgW="21970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304" y="4557257"/>
                        <a:ext cx="3835400" cy="106415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6477000" y="3320819"/>
            <a:ext cx="2362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itchFamily="2" charset="-122"/>
                <a:ea typeface="等线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Love number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R: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Radius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M: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Mass</a:t>
            </a:r>
            <a:endParaRPr lang="zh-CN" altLang="en-US" sz="22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193" y="1927771"/>
            <a:ext cx="2928677" cy="1103664"/>
          </a:xfrm>
          <a:prstGeom prst="rect">
            <a:avLst/>
          </a:prstGeom>
        </p:spPr>
      </p:pic>
      <p:sp>
        <p:nvSpPr>
          <p:cNvPr id="14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16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165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dirty="0" smtClean="0">
                <a:solidFill>
                  <a:srgbClr val="132584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kumimoji="1" lang="zh-CN" altLang="en-US" sz="3600" dirty="0" smtClean="0">
              <a:solidFill>
                <a:srgbClr val="132584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Rectangle 59"/>
          <p:cNvSpPr txBox="1">
            <a:spLocks noChangeArrowheads="1"/>
          </p:cNvSpPr>
          <p:nvPr/>
        </p:nvSpPr>
        <p:spPr bwMode="auto">
          <a:xfrm>
            <a:off x="609600" y="2362200"/>
            <a:ext cx="83820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Nuclear </a:t>
            </a:r>
            <a:r>
              <a:rPr lang="en-US" altLang="zh-CN" sz="2600" b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altLang="zh-CN" sz="26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atter EOS and the symmetry energy (Esym)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Dense nuclear matter from Nuclear experiments + Observed neutron star largest mass +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120000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Tidal deformability from GW170817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Summary and outlook</a:t>
            </a:r>
            <a:endParaRPr lang="zh-CN" altLang="en-US" sz="2600" b="1" kern="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70222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Binary Neutron Star Merger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8303453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17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3" y="922265"/>
            <a:ext cx="7326162" cy="21895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67200" y="4548445"/>
            <a:ext cx="4833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 is sensitive to increase in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frequency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system loses energy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both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 and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excitation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neutron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stars. GW170817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place limits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polarizability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(deformability) </a:t>
            </a:r>
            <a:r>
              <a:rPr lang="el-GR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NS and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limits on NS radius.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4607824"/>
            <a:ext cx="4243763" cy="1945083"/>
            <a:chOff x="4644186" y="3956951"/>
            <a:chExt cx="4400177" cy="20053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956951"/>
              <a:ext cx="4167563" cy="20053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186" y="4343400"/>
              <a:ext cx="226688" cy="97005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09600" y="2630124"/>
            <a:ext cx="329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inspiralling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stars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51922" y="996377"/>
            <a:ext cx="329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Merging neutron 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8800" y="2713393"/>
            <a:ext cx="1772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mass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52" y="3142769"/>
            <a:ext cx="7326163" cy="135303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09600" y="41148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Chirp signal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28800" y="30480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deformation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00600" y="411480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 oscillation/BH formation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Multimessenger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era: GW170817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303453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18</a:t>
            </a:r>
            <a:endParaRPr lang="zh-CN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76200" y="2342746"/>
            <a:ext cx="89520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17, 2017, the merger of two neutron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was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with gravitational waves (GW) by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LIGO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Virgo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 and Integral </a:t>
            </a:r>
            <a:r>
              <a:rPr lang="en-US" altLang="zh-CN" sz="2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spacecrafts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detected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short gamma ray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burst.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 observations detected this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at </a:t>
            </a:r>
            <a:r>
              <a:rPr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X-ray, ultra-violet, visible, infrared, and </a:t>
            </a: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wavelengths.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ultra-high-energy gamma-rays and no neutrino candidates consistent with the source were found in follow-up searches.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observations support the hypothesis that GW170817 was produced by the merger of two neutron stars in NGC 4993 followed by a short gamma-ray burst (GRB 170817A) and a 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kilonova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macronova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powered by the radioactive decay of 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nuclei synthesized in the 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ejecta</a:t>
            </a:r>
            <a:endParaRPr lang="zh-CN" altLang="en-US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87" y="952781"/>
            <a:ext cx="2209800" cy="1382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599"/>
            <a:ext cx="6705600" cy="1306872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579146" y="1833454"/>
            <a:ext cx="21339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Citation: </a:t>
            </a:r>
            <a:r>
              <a:rPr lang="en-US" altLang="zh-CN" sz="2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1867+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86" name="Text Box 14"/>
          <p:cNvSpPr txBox="1">
            <a:spLocks noChangeArrowheads="1"/>
          </p:cNvSpPr>
          <p:nvPr/>
        </p:nvSpPr>
        <p:spPr bwMode="auto">
          <a:xfrm>
            <a:off x="76200" y="556260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13 </a:t>
            </a:r>
            <a:r>
              <a:rPr kumimoji="1"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macroscopic nuclear properties:</a:t>
            </a:r>
          </a:p>
        </p:txBody>
      </p:sp>
      <p:sp>
        <p:nvSpPr>
          <p:cNvPr id="2204675" name="Rectangle 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54000" anchorCtr="1"/>
          <a:lstStyle>
            <a:lvl1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The extended SHF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Energy Density Functional</a:t>
            </a:r>
          </a:p>
        </p:txBody>
      </p:sp>
      <p:sp>
        <p:nvSpPr>
          <p:cNvPr id="2204677" name="Text Box 5"/>
          <p:cNvSpPr txBox="1">
            <a:spLocks noChangeArrowheads="1"/>
          </p:cNvSpPr>
          <p:nvPr/>
        </p:nvSpPr>
        <p:spPr bwMode="auto">
          <a:xfrm>
            <a:off x="2794433" y="872291"/>
            <a:ext cx="3544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kumimoji="1" lang="en-US" altLang="zh-CN" sz="2000" b="1" dirty="0" smtClean="0">
                <a:solidFill>
                  <a:srgbClr val="FF3300"/>
                </a:solidFill>
                <a:latin typeface="Arial Unicode MS" panose="020B0604020202020204" pitchFamily="34" charset="-122"/>
                <a:ea typeface="宋体" panose="02010600030101010101" pitchFamily="2" charset="-122"/>
              </a:rPr>
              <a:t>Extended </a:t>
            </a:r>
            <a:r>
              <a:rPr kumimoji="1" lang="en-US" altLang="zh-CN" sz="2000" b="1" dirty="0" err="1">
                <a:solidFill>
                  <a:srgbClr val="FF3300"/>
                </a:solidFill>
                <a:latin typeface="Arial Unicode MS" panose="020B0604020202020204" pitchFamily="34" charset="-122"/>
                <a:ea typeface="宋体" panose="02010600030101010101" pitchFamily="2" charset="-122"/>
              </a:rPr>
              <a:t>Skyrme</a:t>
            </a:r>
            <a:r>
              <a:rPr kumimoji="1" lang="en-US" altLang="zh-CN" sz="2000" b="1" dirty="0">
                <a:solidFill>
                  <a:srgbClr val="FF3300"/>
                </a:solidFill>
                <a:latin typeface="Arial Unicode MS" panose="020B0604020202020204" pitchFamily="34" charset="-122"/>
                <a:ea typeface="宋体" panose="02010600030101010101" pitchFamily="2" charset="-122"/>
              </a:rPr>
              <a:t> Interaction:</a:t>
            </a:r>
          </a:p>
        </p:txBody>
      </p:sp>
      <p:sp>
        <p:nvSpPr>
          <p:cNvPr id="2204684" name="AutoShape 12"/>
          <p:cNvSpPr>
            <a:spLocks noChangeArrowheads="1"/>
          </p:cNvSpPr>
          <p:nvPr/>
        </p:nvSpPr>
        <p:spPr bwMode="auto">
          <a:xfrm>
            <a:off x="4419600" y="5499652"/>
            <a:ext cx="457200" cy="481012"/>
          </a:xfrm>
          <a:prstGeom prst="upDownArrow">
            <a:avLst>
              <a:gd name="adj1" fmla="val 50000"/>
              <a:gd name="adj2" fmla="val 21042"/>
            </a:avLst>
          </a:prstGeom>
          <a:solidFill>
            <a:srgbClr val="DDDDDD"/>
          </a:solidFill>
          <a:ln w="28575" algn="ctr">
            <a:solidFill>
              <a:srgbClr val="92270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204685" name="Text Box 13"/>
          <p:cNvSpPr txBox="1">
            <a:spLocks noChangeArrowheads="1"/>
          </p:cNvSpPr>
          <p:nvPr/>
        </p:nvSpPr>
        <p:spPr bwMode="auto">
          <a:xfrm>
            <a:off x="76200" y="5059363"/>
            <a:ext cx="297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13 </a:t>
            </a:r>
            <a:r>
              <a:rPr kumimoji="1" lang="en-US" altLang="zh-CN" sz="2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Skyrme</a:t>
            </a:r>
            <a:r>
              <a:rPr kumimoji="1" lang="en-US" altLang="zh-CN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parameters:</a:t>
            </a:r>
            <a:endParaRPr kumimoji="1" lang="en-US" altLang="zh-CN" sz="2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04688" name="Text Box 16"/>
          <p:cNvSpPr txBox="1">
            <a:spLocks noChangeArrowheads="1"/>
          </p:cNvSpPr>
          <p:nvPr/>
        </p:nvSpPr>
        <p:spPr bwMode="auto">
          <a:xfrm>
            <a:off x="108884" y="4797407"/>
            <a:ext cx="390607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2270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LWC/Ko/Li/Xu, PRC82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024321(2010)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321560"/>
            <a:ext cx="5562600" cy="30637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81600"/>
            <a:ext cx="2197125" cy="2653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75" y="6042992"/>
            <a:ext cx="7352277" cy="381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727" y="5029200"/>
            <a:ext cx="3553873" cy="838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2209800" y="3539475"/>
            <a:ext cx="5257801" cy="836257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962400" y="4725168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Momentum-dependence of many-body forces</a:t>
            </a:r>
          </a:p>
        </p:txBody>
      </p:sp>
      <p:cxnSp>
        <p:nvCxnSpPr>
          <p:cNvPr id="25" name="直接箭头连接符 24"/>
          <p:cNvCxnSpPr/>
          <p:nvPr/>
        </p:nvCxnSpPr>
        <p:spPr bwMode="auto">
          <a:xfrm flipV="1">
            <a:off x="4953000" y="4374205"/>
            <a:ext cx="0" cy="476091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003031" y="4429087"/>
            <a:ext cx="3988569" cy="3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Z. Zhang/LWC, PRC94, 064326 (2016)</a:t>
            </a:r>
            <a:endParaRPr lang="en-US" altLang="zh-CN" sz="1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19</a:t>
            </a:r>
            <a:endParaRPr lang="zh-CN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7534196" y="2925082"/>
            <a:ext cx="1507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Chamel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altLang="zh-CN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J.M. Pearson, PRC80, 065804 (2009)</a:t>
            </a:r>
            <a:endParaRPr lang="zh-C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75" name="Rectangle 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54000" anchorCtr="1"/>
          <a:lstStyle>
            <a:lvl1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Why extended SHF EDF? 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7" y="914400"/>
            <a:ext cx="8528953" cy="20574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24200"/>
            <a:ext cx="4697880" cy="2362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10" y="3124200"/>
            <a:ext cx="4141321" cy="2445550"/>
          </a:xfrm>
          <a:prstGeom prst="rect">
            <a:avLst/>
          </a:prstGeom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95264" y="5562600"/>
            <a:ext cx="7757631" cy="12025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The </a:t>
            </a:r>
            <a:r>
              <a:rPr lang="en-US" altLang="zh-CN" sz="1800" b="1" dirty="0" err="1" smtClean="0">
                <a:solidFill>
                  <a:srgbClr val="C00000"/>
                </a:solidFill>
                <a:latin typeface="Times New Roman" pitchFamily="18" charset="0"/>
              </a:rPr>
              <a:t>eSHF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 provides a nice approach that can describe </a:t>
            </a:r>
            <a:r>
              <a:rPr lang="en-US" altLang="zh-CN" sz="1800" b="1" dirty="0">
                <a:solidFill>
                  <a:srgbClr val="C00000"/>
                </a:solidFill>
                <a:latin typeface="Times New Roman" pitchFamily="18" charset="0"/>
              </a:rPr>
              <a:t>simultaneously nuclear 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matter, finite nuclei, and neutron stars!</a:t>
            </a:r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The </a:t>
            </a:r>
            <a:r>
              <a:rPr lang="en-US" altLang="zh-CN" sz="1800" b="1" dirty="0" err="1" smtClean="0">
                <a:solidFill>
                  <a:srgbClr val="C00000"/>
                </a:solidFill>
                <a:latin typeface="Times New Roman" pitchFamily="18" charset="0"/>
              </a:rPr>
              <a:t>eSHF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 EDF is very flexible to mimic various density behaviors for EOS</a:t>
            </a:r>
          </a:p>
          <a:p>
            <a:pPr algn="l"/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</a:rPr>
              <a:t>     (13 parameters)</a:t>
            </a:r>
            <a:endParaRPr lang="en-US" altLang="zh-CN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609600" y="3962400"/>
            <a:ext cx="4038600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4800600" y="3654287"/>
            <a:ext cx="4038600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20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659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9388"/>
            <a:ext cx="94488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Extended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forces with fixed J</a:t>
            </a:r>
            <a:r>
              <a:rPr lang="en-US" altLang="zh-CN" sz="28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altLang="zh-CN" sz="28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sym</a:t>
            </a:r>
            <a:endParaRPr lang="zh-CN" altLang="en-US" sz="2800" b="1" baseline="-25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00939" y="1371600"/>
            <a:ext cx="4866861" cy="38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22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Our Strategy: 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Higher-order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J0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Ksym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are fixed at various values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0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(</a:t>
            </a:r>
            <a:r>
              <a:rPr lang="el-GR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) and L(</a:t>
            </a:r>
            <a:r>
              <a:rPr lang="el-GR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) at </a:t>
            </a:r>
            <a:r>
              <a:rPr lang="el-GR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=0.11 fm</a:t>
            </a:r>
            <a:r>
              <a:rPr lang="en-US" altLang="zh-CN" sz="2000" b="1" baseline="300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-3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are fixed at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sym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l-G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)=26.65 MeV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)=47.3+/-7.8 MeV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using heavy isotope binding energy difference and </a:t>
            </a:r>
            <a:r>
              <a:rPr lang="el-GR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en-US" altLang="zh-CN" sz="20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of </a:t>
            </a:r>
            <a:r>
              <a:rPr lang="en-US" altLang="zh-CN" sz="2000" b="1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208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Pb (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Z. Zhang/LWC, PLB726, 234(2013); PRC90, 064317(2014)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0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lower-order parameters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calibrated to fit data of finite nuclei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Causality</a:t>
            </a:r>
            <a:endParaRPr lang="en-US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" y="1447800"/>
            <a:ext cx="4029920" cy="50430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53018"/>
            <a:ext cx="7010400" cy="363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aphicFrame>
        <p:nvGraphicFramePr>
          <p:cNvPr id="9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13202"/>
              </p:ext>
            </p:extLst>
          </p:nvPr>
        </p:nvGraphicFramePr>
        <p:xfrm>
          <a:off x="5410200" y="5715000"/>
          <a:ext cx="26495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72" name="MathType 6.0 Equation" r:id="rId5" imgW="1917700" imgH="508000" progId="Equation.DSMT4">
                  <p:embed/>
                </p:oleObj>
              </mc:Choice>
              <mc:Fallback>
                <p:oleObj name="MathType 6.0 Equation" r:id="rId5" imgW="1917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15000"/>
                        <a:ext cx="2649538" cy="700088"/>
                      </a:xfrm>
                      <a:prstGeom prst="rect">
                        <a:avLst/>
                      </a:prstGeom>
                      <a:solidFill>
                        <a:srgbClr val="FFF6CC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4520646" y="5207913"/>
            <a:ext cx="4318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Minimizing the Chi-square </a:t>
            </a:r>
            <a:r>
              <a:rPr lang="el-GR" altLang="zh-C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χ</a:t>
            </a:r>
            <a:r>
              <a:rPr lang="en-US" altLang="zh-CN" sz="22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l-GR" altLang="zh-C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p) : </a:t>
            </a:r>
            <a:endParaRPr lang="zh-CN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21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807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Observed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max. mass and Tidal def. 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65236"/>
            <a:ext cx="4673250" cy="119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2904"/>
            <a:ext cx="3804699" cy="2277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67000"/>
            <a:ext cx="4679076" cy="867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082774"/>
            <a:ext cx="1081125" cy="591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547" y="3185689"/>
            <a:ext cx="3429000" cy="385771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313" y="2743216"/>
            <a:ext cx="1596887" cy="253504"/>
          </a:xfrm>
          <a:prstGeom prst="rect">
            <a:avLst/>
          </a:prstGeom>
        </p:spPr>
      </p:pic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4656221" y="2123360"/>
            <a:ext cx="39707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Observed heaviest </a:t>
            </a:r>
            <a:r>
              <a:rPr lang="en-US" altLang="zh-CN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Nstar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so far:</a:t>
            </a:r>
            <a:endParaRPr lang="zh-CN" alt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5486400" y="5699069"/>
            <a:ext cx="2748973" cy="701731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US" altLang="zh-CN" sz="1800" b="1" dirty="0" smtClean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GW170817 (LIGO/Virgo):</a:t>
            </a:r>
          </a:p>
          <a:p>
            <a:pPr algn="l">
              <a:buNone/>
            </a:pPr>
            <a:r>
              <a:rPr lang="el-GR" altLang="zh-CN" sz="1800" b="1" dirty="0" smtClean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1800" b="1" baseline="-25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sz="18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&lt; 580 </a:t>
            </a:r>
            <a:endParaRPr lang="en-US" altLang="zh-CN" sz="1800" b="1" baseline="-25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39" y="5102459"/>
            <a:ext cx="2301750" cy="1439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1" y="3859970"/>
            <a:ext cx="5715000" cy="1113811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 bwMode="auto">
          <a:xfrm flipV="1">
            <a:off x="0" y="3724800"/>
            <a:ext cx="9144000" cy="61911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223" y="4871573"/>
            <a:ext cx="4586586" cy="63703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1" name="文本框 4"/>
          <p:cNvSpPr txBox="1">
            <a:spLocks noChangeArrowheads="1"/>
          </p:cNvSpPr>
          <p:nvPr/>
        </p:nvSpPr>
        <p:spPr bwMode="auto">
          <a:xfrm>
            <a:off x="6023672" y="4445913"/>
            <a:ext cx="2967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>
                <a:solidFill>
                  <a:schemeClr val="tx1"/>
                </a:solidFill>
                <a:latin typeface="等线 Light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PRL121, 161101 (2018)</a:t>
            </a:r>
            <a:endParaRPr lang="zh-CN" alt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22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416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J0: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data in HIC’s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9800" y="1429033"/>
            <a:ext cx="3013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various </a:t>
            </a: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J0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</a:t>
            </a:r>
          </a:p>
          <a:p>
            <a:pPr algn="l"/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Ksym:[-200, </a:t>
            </a: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0] </a:t>
            </a:r>
            <a:r>
              <a:rPr lang="en-US" altLang="zh-CN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MeV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990600" y="5943600"/>
            <a:ext cx="720587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-550 MeV ~ &lt; J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 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&lt; -342 MeV: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Flow Data in HIC’s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5890616" cy="4648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00092" y="3621880"/>
            <a:ext cx="3013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Pressure of SNM is very sensitive to </a:t>
            </a: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J0</a:t>
            </a:r>
            <a:r>
              <a:rPr lang="en-US" altLang="zh-CN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but essentially independent of </a:t>
            </a: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Ksym</a:t>
            </a:r>
            <a:endParaRPr lang="zh-CN" alt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438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Y. Zhou/LWC/Z. Zhang, arXiv:1901.11364</a:t>
            </a:r>
            <a:endParaRPr lang="en-US" altLang="zh-CN" sz="18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23</a:t>
            </a:r>
            <a:endParaRPr lang="zh-CN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6000092" y="2440046"/>
            <a:ext cx="307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sym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 26.65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MeV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 47.3 MeV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97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1012"/>
            <a:ext cx="5129658" cy="4095954"/>
          </a:xfrm>
          <a:prstGeom prst="rect">
            <a:avLst/>
          </a:prstGeom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J0 and Ksym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Flow data,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Mass, </a:t>
            </a:r>
            <a:r>
              <a:rPr lang="el-GR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5257800" y="5461337"/>
            <a:ext cx="3841474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Flow Data in </a:t>
            </a:r>
            <a:r>
              <a:rPr lang="en-US" altLang="zh-CN" sz="2000" b="1" dirty="0" err="1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HIC+Mmax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Λ</a:t>
            </a:r>
            <a:r>
              <a:rPr lang="en-US" altLang="zh-CN" sz="2000" b="1" baseline="-25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1.4</a:t>
            </a:r>
            <a:r>
              <a:rPr lang="en-US" altLang="zh-CN" sz="2000" b="1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-464 MeV &lt; J</a:t>
            </a:r>
            <a:r>
              <a:rPr lang="en-US" altLang="zh-CN" sz="2000" b="1" baseline="-250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 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&lt; -342 MeV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000" b="1" dirty="0" smtClean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-175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MeV &lt;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 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&lt; -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36 </a:t>
            </a:r>
            <a:r>
              <a:rPr lang="en-US" altLang="zh-CN" sz="2000" b="1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MeV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000" b="1" baseline="-25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0626" y="1167430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J0 = -342 </a:t>
            </a:r>
            <a:r>
              <a:rPr lang="en-US" altLang="zh-CN" b="1" dirty="0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MeV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0" y="1779104"/>
            <a:ext cx="2496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J0 = -464 MeV</a:t>
            </a:r>
          </a:p>
          <a:p>
            <a:pPr algn="l"/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Ksym &lt; - 36 MeV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V="1">
            <a:off x="2057400" y="1389962"/>
            <a:ext cx="3352800" cy="420026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/>
          <p:cNvCxnSpPr/>
          <p:nvPr/>
        </p:nvCxnSpPr>
        <p:spPr bwMode="auto">
          <a:xfrm flipV="1">
            <a:off x="3447221" y="2209800"/>
            <a:ext cx="1962979" cy="880517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5340626" y="2626165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 580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V="1">
            <a:off x="3555948" y="2930965"/>
            <a:ext cx="1854252" cy="528284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5320748" y="3581400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264</a:t>
            </a: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1194680" y="3918390"/>
            <a:ext cx="4215520" cy="48720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文本框 14"/>
          <p:cNvSpPr txBox="1">
            <a:spLocks noChangeArrowheads="1"/>
          </p:cNvSpPr>
          <p:nvPr/>
        </p:nvSpPr>
        <p:spPr bwMode="auto">
          <a:xfrm>
            <a:off x="1078493" y="5921514"/>
            <a:ext cx="309874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Flow Data in HIC</a:t>
            </a:r>
            <a:r>
              <a:rPr lang="el-GR" altLang="zh-CN" sz="2000" b="1" dirty="0" smtClean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+Mmax: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A5002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baseline="-25000" dirty="0" smtClean="0">
                <a:solidFill>
                  <a:srgbClr val="A5002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sym  </a:t>
            </a:r>
            <a:r>
              <a:rPr lang="en-US" altLang="zh-CN" sz="2000" b="1" dirty="0" smtClean="0">
                <a:solidFill>
                  <a:srgbClr val="A5002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 -175 MeV, </a:t>
            </a:r>
            <a:r>
              <a:rPr lang="el-GR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&gt;264</a:t>
            </a:r>
          </a:p>
        </p:txBody>
      </p:sp>
      <p:sp>
        <p:nvSpPr>
          <p:cNvPr id="22" name="文本框 14"/>
          <p:cNvSpPr txBox="1">
            <a:spLocks noChangeArrowheads="1"/>
          </p:cNvSpPr>
          <p:nvPr/>
        </p:nvSpPr>
        <p:spPr bwMode="auto">
          <a:xfrm>
            <a:off x="5480627" y="3103714"/>
            <a:ext cx="274897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US" altLang="zh-CN" sz="1800" b="1" dirty="0" smtClean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GW170817 (LIGO/Virgo)</a:t>
            </a:r>
          </a:p>
        </p:txBody>
      </p:sp>
      <p:sp>
        <p:nvSpPr>
          <p:cNvPr id="23" name="矩形 22"/>
          <p:cNvSpPr/>
          <p:nvPr/>
        </p:nvSpPr>
        <p:spPr>
          <a:xfrm>
            <a:off x="5238921" y="4025205"/>
            <a:ext cx="3858697" cy="1384995"/>
          </a:xfrm>
          <a:prstGeom prst="rect">
            <a:avLst/>
          </a:prstGeom>
          <a:ln w="127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onsistent with EM counterpart of GW170817, see, e.g., </a:t>
            </a:r>
          </a:p>
          <a:p>
            <a:pPr algn="l"/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Radice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al., ApJL852, L29(2018); M.W. Coughlin et al., MNRAS 480, 3871(2018)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04359" y="5181600"/>
            <a:ext cx="3186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affects strongly M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K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 - 100 MeV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24</a:t>
            </a:r>
            <a:endParaRPr lang="zh-CN" altLang="en-US" sz="2200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438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Y. Zhou/LWC/Z. Zhang, arXiv:1901.11364</a:t>
            </a:r>
            <a:endParaRPr lang="en-US" altLang="zh-CN" sz="18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3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69" y="5621873"/>
            <a:ext cx="3881931" cy="778927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graphicFrame>
        <p:nvGraphicFramePr>
          <p:cNvPr id="1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78073"/>
              </p:ext>
            </p:extLst>
          </p:nvPr>
        </p:nvGraphicFramePr>
        <p:xfrm>
          <a:off x="5029200" y="5644098"/>
          <a:ext cx="17970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3" name="Equation" r:id="rId4" imgW="1028520" imgH="393480" progId="Equation.DSMT4">
                  <p:embed/>
                </p:oleObj>
              </mc:Choice>
              <mc:Fallback>
                <p:oleObj name="Equation" r:id="rId4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44098"/>
                        <a:ext cx="1797050" cy="6873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6707947" y="4095690"/>
            <a:ext cx="2359853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baseline="-25000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sz="2000" b="1" dirty="0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11.8-13.1 km !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R1.4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Flow data,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Mass, </a:t>
            </a:r>
            <a:r>
              <a:rPr lang="el-GR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19200"/>
            <a:ext cx="6380869" cy="4334019"/>
          </a:xfrm>
          <a:prstGeom prst="rect">
            <a:avLst/>
          </a:prstGeom>
        </p:spPr>
      </p:pic>
      <p:sp>
        <p:nvSpPr>
          <p:cNvPr id="10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25</a:t>
            </a:r>
            <a:endParaRPr lang="zh-CN" altLang="en-US" sz="2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438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Y. Zhou/LWC/Z. Zhang, arXiv:1901.11364</a:t>
            </a:r>
            <a:endParaRPr lang="en-US" altLang="zh-CN" sz="18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40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0" y="1143000"/>
            <a:ext cx="5534025" cy="3999765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Flow data,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NStar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Mass, </a:t>
            </a:r>
            <a:r>
              <a:rPr lang="el-GR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0" y="986189"/>
            <a:ext cx="25908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)=47.3+/-7.8 MeV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using </a:t>
            </a:r>
            <a:r>
              <a:rPr lang="el-GR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en-US" altLang="zh-CN" sz="20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of </a:t>
            </a:r>
            <a:r>
              <a:rPr lang="en-US" altLang="zh-CN" sz="2000" b="1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208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Pb (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Z. Zhang, LWC, PRC90, 064317(2014)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5230556"/>
            <a:ext cx="2743200" cy="1202510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)=47.3 MeV: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J0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:[-464,-342] MeV,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:[-175,-36] MeV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l-GR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:[39.4, 54.5] MeV</a:t>
            </a:r>
            <a:endParaRPr lang="en-US" altLang="zh-CN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00401" y="5227580"/>
            <a:ext cx="2743200" cy="1202510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)=39.5 MeV: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J0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:[-475,-342] MeV,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:[-203,-34] MeV</a:t>
            </a:r>
          </a:p>
          <a:p>
            <a:pPr algn="l" eaLnBrk="1" hangingPunct="1"/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l-GR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33.0, 51.3] MeV</a:t>
            </a:r>
            <a:endParaRPr lang="en-US" altLang="zh-CN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48400" y="5221627"/>
            <a:ext cx="2743200" cy="1202510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L(</a:t>
            </a:r>
            <a:r>
              <a:rPr lang="el-GR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)=55.1 MeV: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J0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:[-455,-342] MeV, </a:t>
            </a:r>
          </a:p>
          <a:p>
            <a:pPr algn="l" eaLnBrk="1" hangingPunct="1"/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:[-138,-38] MeV</a:t>
            </a:r>
          </a:p>
          <a:p>
            <a:pPr algn="l" eaLnBrk="1" hangingPunct="1"/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l-GR" altLang="zh-CN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1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:[46.9, 57.6] MeV</a:t>
            </a:r>
            <a:endParaRPr lang="en-US" altLang="zh-CN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26</a:t>
            </a:r>
            <a:endParaRPr lang="zh-CN" altLang="en-US" sz="2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752600" y="2725089"/>
            <a:ext cx="6982897" cy="1631216"/>
            <a:chOff x="1752600" y="2725089"/>
            <a:chExt cx="6982897" cy="1631216"/>
          </a:xfrm>
        </p:grpSpPr>
        <p:sp>
          <p:nvSpPr>
            <p:cNvPr id="10" name="矩形 9"/>
            <p:cNvSpPr/>
            <p:nvPr/>
          </p:nvSpPr>
          <p:spPr>
            <a:xfrm>
              <a:off x="6096000" y="2725089"/>
              <a:ext cx="263949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L(</a:t>
              </a:r>
              <a:r>
                <a:rPr lang="el-GR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r>
                <a:rPr lang="en-US" altLang="zh-CN" sz="20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) indeed affects the extraction of Esym at high </a:t>
              </a:r>
              <a:r>
                <a:rPr lang="en-US" altLang="zh-CN" sz="2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densitities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but does not change much the </a:t>
              </a:r>
              <a:r>
                <a:rPr lang="en-US" altLang="zh-CN" sz="20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Nstar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matter EOS! </a:t>
              </a:r>
              <a:endPara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 bwMode="auto">
            <a:xfrm>
              <a:off x="1752600" y="3540697"/>
              <a:ext cx="4343400" cy="116903"/>
            </a:xfrm>
            <a:prstGeom prst="straightConnector1">
              <a:avLst/>
            </a:prstGeom>
            <a:solidFill>
              <a:srgbClr val="DDDDDD"/>
            </a:solidFill>
            <a:ln w="28575" cap="flat" cmpd="sng" algn="ctr">
              <a:solidFill>
                <a:srgbClr val="92270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438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Y. Zhou/LWC/Z. Zhang, arXiv:1901.11364</a:t>
            </a:r>
            <a:endParaRPr lang="en-US" altLang="zh-CN" sz="18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7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2057400" y="809625"/>
            <a:ext cx="5452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en-US" altLang="zh-CN" sz="2200" b="1" u="sng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EOS of </a:t>
            </a:r>
            <a:r>
              <a:rPr kumimoji="1" lang="en-US" altLang="zh-CN" sz="2200" b="1" u="sng" dirty="0" err="1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Isospin</a:t>
            </a:r>
            <a:r>
              <a:rPr kumimoji="1" lang="en-US" altLang="zh-CN" sz="2200" b="1" u="sng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 Asymmetric Nuclear Matter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1212574"/>
          <a:ext cx="5711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4" name="Equation" r:id="rId3" imgW="3568680" imgH="253800" progId="Equation.DSMT4">
                  <p:embed/>
                </p:oleObj>
              </mc:Choice>
              <mc:Fallback>
                <p:oleObj name="Equation" r:id="rId3" imgW="3568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2574"/>
                        <a:ext cx="5711825" cy="4064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 w="57150" cmpd="thinThick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7281863" y="822325"/>
            <a:ext cx="178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en-US" altLang="zh-CN" sz="20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(Parabolic law)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0" y="2409825"/>
            <a:ext cx="4319591" cy="1171575"/>
            <a:chOff x="1377" y="1038"/>
            <a:chExt cx="2721" cy="738"/>
          </a:xfrm>
        </p:grpSpPr>
        <p:sp>
          <p:nvSpPr>
            <p:cNvPr id="2071" name="Text Box 7"/>
            <p:cNvSpPr txBox="1">
              <a:spLocks noChangeArrowheads="1"/>
            </p:cNvSpPr>
            <p:nvPr/>
          </p:nvSpPr>
          <p:spPr bwMode="auto">
            <a:xfrm>
              <a:off x="1377" y="1038"/>
              <a:ext cx="272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CN" sz="2200" b="1" u="sng" dirty="0" smtClean="0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</a:rPr>
                <a:t>Nuclear Matter Symmetry </a:t>
              </a:r>
              <a:r>
                <a:rPr kumimoji="1" lang="en-US" altLang="zh-CN" sz="2200" b="1" u="sng" dirty="0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</a:rPr>
                <a:t>Energy</a:t>
              </a:r>
            </a:p>
          </p:txBody>
        </p:sp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1872" y="1338"/>
            <a:ext cx="1536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56" name="Equation" r:id="rId7" imgW="1409400" imgH="419040" progId="Equation.DSMT4">
                    <p:embed/>
                  </p:oleObj>
                </mc:Choice>
                <mc:Fallback>
                  <p:oleObj name="Equation" r:id="rId7" imgW="1409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338"/>
                          <a:ext cx="1536" cy="438"/>
                        </a:xfrm>
                        <a:prstGeom prst="rect">
                          <a:avLst/>
                        </a:prstGeom>
                        <a:solidFill>
                          <a:srgbClr val="FFCC00">
                            <a:alpha val="50000"/>
                          </a:srgbClr>
                        </a:solidFill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3448050" y="1219201"/>
            <a:ext cx="5568951" cy="1039813"/>
            <a:chOff x="2172" y="768"/>
            <a:chExt cx="3508" cy="655"/>
          </a:xfrm>
        </p:grpSpPr>
        <p:sp>
          <p:nvSpPr>
            <p:cNvPr id="2068" name="Oval 11"/>
            <p:cNvSpPr>
              <a:spLocks noChangeArrowheads="1"/>
            </p:cNvSpPr>
            <p:nvPr/>
          </p:nvSpPr>
          <p:spPr bwMode="auto">
            <a:xfrm>
              <a:off x="2172" y="768"/>
              <a:ext cx="864" cy="2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9" name="Line 12"/>
            <p:cNvSpPr>
              <a:spLocks noChangeShapeType="1"/>
            </p:cNvSpPr>
            <p:nvPr/>
          </p:nvSpPr>
          <p:spPr bwMode="auto">
            <a:xfrm>
              <a:off x="2945" y="992"/>
              <a:ext cx="257" cy="2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151" y="1190"/>
              <a:ext cx="25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l"/>
              <a:r>
                <a:rPr kumimoji="1" lang="en-US" altLang="zh-CN" sz="1800" b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Symmetry energy </a:t>
              </a:r>
              <a:r>
                <a:rPr kumimoji="1" lang="en-US" altLang="zh-CN" sz="1800" b="1" dirty="0" smtClean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term (</a:t>
              </a:r>
              <a:r>
                <a:rPr kumimoji="1" lang="en-US" altLang="zh-CN" sz="1800" b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poorly known)</a:t>
              </a:r>
            </a:p>
          </p:txBody>
        </p:sp>
      </p:grpSp>
      <p:grpSp>
        <p:nvGrpSpPr>
          <p:cNvPr id="2059" name="Group 14"/>
          <p:cNvGrpSpPr>
            <a:grpSpLocks/>
          </p:cNvGrpSpPr>
          <p:nvPr/>
        </p:nvGrpSpPr>
        <p:grpSpPr bwMode="auto">
          <a:xfrm>
            <a:off x="57150" y="1219200"/>
            <a:ext cx="3371850" cy="1066800"/>
            <a:chOff x="36" y="768"/>
            <a:chExt cx="2124" cy="672"/>
          </a:xfrm>
        </p:grpSpPr>
        <p:sp>
          <p:nvSpPr>
            <p:cNvPr id="2065" name="Oval 15"/>
            <p:cNvSpPr>
              <a:spLocks noChangeArrowheads="1"/>
            </p:cNvSpPr>
            <p:nvPr/>
          </p:nvSpPr>
          <p:spPr bwMode="auto">
            <a:xfrm>
              <a:off x="1632" y="768"/>
              <a:ext cx="528" cy="21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H="1">
              <a:off x="960" y="950"/>
              <a:ext cx="768" cy="15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36" y="1036"/>
              <a:ext cx="1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kumimoji="1" lang="en-US" altLang="zh-CN" sz="1800" b="1" dirty="0">
                  <a:solidFill>
                    <a:srgbClr val="3333FF"/>
                  </a:solidFill>
                  <a:latin typeface="Times New Roman" pitchFamily="18" charset="0"/>
                  <a:ea typeface="宋体" pitchFamily="2" charset="-122"/>
                </a:rPr>
                <a:t>Symmetric Nuclear Matter</a:t>
              </a:r>
            </a:p>
            <a:p>
              <a:r>
                <a:rPr kumimoji="1" lang="en-US" altLang="zh-CN" sz="1800" b="1" dirty="0">
                  <a:solidFill>
                    <a:srgbClr val="3333FF"/>
                  </a:solidFill>
                  <a:latin typeface="Times New Roman" pitchFamily="18" charset="0"/>
                  <a:ea typeface="宋体" pitchFamily="2" charset="-122"/>
                </a:rPr>
                <a:t>(relatively well-determined)</a:t>
              </a:r>
            </a:p>
          </p:txBody>
        </p:sp>
      </p:grp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6962775" y="1614488"/>
            <a:ext cx="20288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800" b="1" dirty="0" err="1">
                <a:solidFill>
                  <a:srgbClr val="CC3300"/>
                </a:solidFill>
                <a:latin typeface="Times New Roman" pitchFamily="18" charset="0"/>
              </a:rPr>
              <a:t>Isospin</a:t>
            </a:r>
            <a:r>
              <a:rPr lang="en-US" altLang="zh-CN" sz="1800" b="1" dirty="0">
                <a:solidFill>
                  <a:srgbClr val="CC3300"/>
                </a:solidFill>
                <a:latin typeface="Times New Roman" pitchFamily="18" charset="0"/>
              </a:rPr>
              <a:t> asymmetry</a:t>
            </a:r>
          </a:p>
        </p:txBody>
      </p:sp>
      <p:sp>
        <p:nvSpPr>
          <p:cNvPr id="2061" name="Line 19"/>
          <p:cNvSpPr>
            <a:spLocks noChangeShapeType="1"/>
          </p:cNvSpPr>
          <p:nvPr/>
        </p:nvSpPr>
        <p:spPr bwMode="auto">
          <a:xfrm>
            <a:off x="5895975" y="1531938"/>
            <a:ext cx="1114425" cy="220662"/>
          </a:xfrm>
          <a:prstGeom prst="line">
            <a:avLst/>
          </a:prstGeom>
          <a:noFill/>
          <a:ln w="28575">
            <a:solidFill>
              <a:srgbClr val="922706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pic>
        <p:nvPicPr>
          <p:cNvPr id="2063" name="Picture 23"/>
          <p:cNvPicPr>
            <a:picLocks noChangeAspect="1" noChangeArrowheads="1"/>
          </p:cNvPicPr>
          <p:nvPr/>
        </p:nvPicPr>
        <p:blipFill>
          <a:blip r:embed="rId9" cstate="print"/>
          <a:srcRect t="7065"/>
          <a:stretch>
            <a:fillRect/>
          </a:stretch>
        </p:blipFill>
        <p:spPr bwMode="auto">
          <a:xfrm>
            <a:off x="288991" y="2260600"/>
            <a:ext cx="2152651" cy="193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3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1</a:t>
            </a:r>
            <a:endParaRPr lang="zh-CN" altLang="en-US" sz="2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0" y="4343400"/>
            <a:ext cx="9144000" cy="2144884"/>
            <a:chOff x="0" y="4343400"/>
            <a:chExt cx="9144000" cy="214488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2200" y="4343400"/>
              <a:ext cx="1676400" cy="1615768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52400" y="5943600"/>
              <a:ext cx="187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Nature of the nuclear </a:t>
              </a:r>
            </a:p>
            <a:p>
              <a:pPr algn="l"/>
              <a:r>
                <a:rPr lang="en-US" altLang="zh-CN" sz="1400" dirty="0">
                  <a:solidFill>
                    <a:srgbClr val="0000FF"/>
                  </a:solidFill>
                </a:rPr>
                <a:t>f</a:t>
              </a:r>
              <a:r>
                <a:rPr lang="en-US" altLang="zh-CN" sz="1400" dirty="0" smtClean="0">
                  <a:solidFill>
                    <a:srgbClr val="0000FF"/>
                  </a:solidFill>
                </a:rPr>
                <a:t>orce?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84709" y="5965064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Structure and stability</a:t>
              </a:r>
            </a:p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of nuclei?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24451" y="5943600"/>
              <a:ext cx="1747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Dynamics of heavy </a:t>
              </a:r>
            </a:p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ion collisions?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832149" y="5943600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Nature of compact stars </a:t>
              </a:r>
            </a:p>
            <a:p>
              <a:pPr algn="l"/>
              <a:r>
                <a:rPr lang="en-US" altLang="zh-CN" sz="1400" dirty="0" smtClean="0">
                  <a:solidFill>
                    <a:srgbClr val="0000FF"/>
                  </a:solidFill>
                </a:rPr>
                <a:t>and dense nuclear matter?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91" y="4450361"/>
              <a:ext cx="1616009" cy="149323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5280" y="4446781"/>
              <a:ext cx="1505268" cy="14752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58726" y="4450360"/>
              <a:ext cx="1446257" cy="1471629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 bwMode="auto">
            <a:xfrm>
              <a:off x="0" y="4343400"/>
              <a:ext cx="9144000" cy="0"/>
            </a:xfrm>
            <a:prstGeom prst="line">
              <a:avLst/>
            </a:prstGeom>
            <a:solidFill>
              <a:srgbClr val="DDDDDD"/>
            </a:solidFill>
            <a:ln w="28575" cap="flat" cmpd="sng" algn="ctr">
              <a:solidFill>
                <a:srgbClr val="9227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组合 2"/>
          <p:cNvGrpSpPr/>
          <p:nvPr/>
        </p:nvGrpSpPr>
        <p:grpSpPr>
          <a:xfrm>
            <a:off x="4605337" y="2234095"/>
            <a:ext cx="4259267" cy="2114463"/>
            <a:chOff x="4605337" y="2234095"/>
            <a:chExt cx="4259267" cy="211446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58800" y="2234095"/>
              <a:ext cx="2105804" cy="2010275"/>
            </a:xfrm>
            <a:prstGeom prst="rect">
              <a:avLst/>
            </a:prstGeom>
          </p:spPr>
        </p:pic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605337" y="4038600"/>
              <a:ext cx="3395663" cy="30995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altLang="zh-CN" sz="1400" b="1" dirty="0" smtClean="0">
                  <a:solidFill>
                    <a:srgbClr val="3333FF"/>
                  </a:solidFill>
                  <a:latin typeface="Times New Roman" pitchFamily="18" charset="0"/>
                </a:rPr>
                <a:t>LWC, EPJ Web of Conf. 88, 00017 (2015)</a:t>
              </a:r>
              <a:endParaRPr lang="en-US" altLang="zh-CN" sz="14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07193"/>
              </p:ext>
            </p:extLst>
          </p:nvPr>
        </p:nvGraphicFramePr>
        <p:xfrm>
          <a:off x="2435225" y="3951288"/>
          <a:ext cx="17859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7" name="Equation" r:id="rId15" imgW="1612800" imgH="241200" progId="Equation.DSMT4">
                  <p:embed/>
                </p:oleObj>
              </mc:Choice>
              <mc:Fallback>
                <p:oleObj name="Equation" r:id="rId15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3951288"/>
                        <a:ext cx="1785938" cy="2571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  <a:alpha val="50000"/>
                        </a:schemeClr>
                      </a:solidFill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The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Symmetry Energy 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Matter 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High-Order Bulk Characteristic Parameters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27</a:t>
            </a:r>
            <a:endParaRPr lang="zh-CN" alt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919422"/>
            <a:ext cx="77724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Estimates from systematic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nalysis </a:t>
            </a:r>
          </a:p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based on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Skyrme-Hartree-Fock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energy density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functionals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5835" y="3505200"/>
            <a:ext cx="8929495" cy="2826026"/>
            <a:chOff x="138305" y="1676400"/>
            <a:chExt cx="8929495" cy="282602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305" y="1676400"/>
              <a:ext cx="8929495" cy="28194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 bwMode="auto">
            <a:xfrm>
              <a:off x="4724400" y="3187148"/>
              <a:ext cx="152400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533322" y="3187148"/>
              <a:ext cx="1620078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791200" y="3415748"/>
              <a:ext cx="182880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696200" y="3429000"/>
              <a:ext cx="1371600" cy="2153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13522" y="3607904"/>
              <a:ext cx="205740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2743200" y="4260574"/>
              <a:ext cx="6248400" cy="0"/>
            </a:xfrm>
            <a:prstGeom prst="line">
              <a:avLst/>
            </a:prstGeom>
            <a:solidFill>
              <a:srgbClr val="DDDDDD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52400" y="4502426"/>
              <a:ext cx="7391400" cy="0"/>
            </a:xfrm>
            <a:prstGeom prst="line">
              <a:avLst/>
            </a:prstGeom>
            <a:solidFill>
              <a:srgbClr val="DDDDDD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41162"/>
            <a:ext cx="3918097" cy="17640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46064" y="2366593"/>
            <a:ext cx="4046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LWC,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Sci. China 54, s124 (2011)</a:t>
            </a:r>
          </a:p>
          <a:p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arXiv:1101.2384]</a:t>
            </a:r>
            <a:r>
              <a:rPr lang="en-US" altLang="zh-CN" sz="2200" b="1" dirty="0">
                <a:solidFill>
                  <a:srgbClr val="000000"/>
                </a:solidFill>
                <a:latin typeface="Lucida Grande"/>
              </a:rPr>
              <a:t> 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134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High-Order Bulk Characteristic Parameters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28</a:t>
            </a:r>
            <a:endParaRPr lang="zh-CN" alt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914923"/>
            <a:ext cx="35814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J0 from NL-RMF models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11543" y="793277"/>
            <a:ext cx="2895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Cai/LWC, arXiv:1402.4242</a:t>
            </a:r>
          </a:p>
          <a:p>
            <a:pPr algn="l" eaLnBrk="1" hangingPunct="1"/>
            <a:r>
              <a:rPr lang="en-US" altLang="zh-CN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Tech., 2017</a:t>
            </a:r>
            <a:endParaRPr lang="en-US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1404" y="1385395"/>
            <a:ext cx="7939789" cy="2596748"/>
            <a:chOff x="61211" y="1366703"/>
            <a:chExt cx="8797867" cy="31701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11" y="1366703"/>
              <a:ext cx="8797867" cy="3170175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 bwMode="auto">
            <a:xfrm>
              <a:off x="7315200" y="4343400"/>
              <a:ext cx="990600" cy="0"/>
            </a:xfrm>
            <a:prstGeom prst="line">
              <a:avLst/>
            </a:prstGeom>
            <a:solidFill>
              <a:srgbClr val="DDDDDD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609600" y="4536878"/>
              <a:ext cx="1143000" cy="0"/>
            </a:xfrm>
            <a:prstGeom prst="line">
              <a:avLst/>
            </a:prstGeom>
            <a:solidFill>
              <a:srgbClr val="DDDDDD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4088490"/>
            <a:ext cx="3826564" cy="23518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173" y="4075238"/>
            <a:ext cx="2743200" cy="2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High-Order Bulk Characteristic Parameters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29</a:t>
            </a:r>
            <a:endParaRPr lang="zh-CN" alt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62200" y="878302"/>
            <a:ext cx="4038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Ksym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from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Esym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systematics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" y="1295400"/>
            <a:ext cx="4902583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2514600"/>
            <a:ext cx="5122357" cy="388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0" y="3458591"/>
            <a:ext cx="3189740" cy="2996964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 bwMode="auto">
          <a:xfrm>
            <a:off x="7239000" y="4807226"/>
            <a:ext cx="1791943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7686260" y="3402496"/>
            <a:ext cx="1344683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/>
          <p:cNvCxnSpPr/>
          <p:nvPr/>
        </p:nvCxnSpPr>
        <p:spPr bwMode="auto">
          <a:xfrm>
            <a:off x="3962399" y="3614530"/>
            <a:ext cx="5068544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>
            <a:off x="3962400" y="3810000"/>
            <a:ext cx="5068544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>
            <a:off x="3962400" y="4012096"/>
            <a:ext cx="5068544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3955774" y="4217504"/>
            <a:ext cx="3435626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>
            <a:off x="5092148" y="5002696"/>
            <a:ext cx="2146852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273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dirty="0" smtClean="0">
                <a:solidFill>
                  <a:srgbClr val="132584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kumimoji="1" lang="zh-CN" altLang="en-US" sz="3600" dirty="0" smtClean="0">
              <a:solidFill>
                <a:srgbClr val="132584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Rectangle 59"/>
          <p:cNvSpPr txBox="1">
            <a:spLocks noChangeArrowheads="1"/>
          </p:cNvSpPr>
          <p:nvPr/>
        </p:nvSpPr>
        <p:spPr bwMode="auto">
          <a:xfrm>
            <a:off x="609600" y="2362200"/>
            <a:ext cx="83820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Nuclear </a:t>
            </a:r>
            <a:r>
              <a:rPr lang="en-US" altLang="zh-CN" sz="2600" b="1" kern="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atter EOS and the symmetry energy (Esym)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Dense nuclear matter from Nuclear experiments + Observed neutron star largest mass +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120000"/>
              <a:defRPr/>
            </a:pPr>
            <a:r>
              <a:rPr lang="en-US" altLang="zh-CN" sz="2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Tidal deformability from GW170817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Char char="l"/>
              <a:defRPr/>
            </a:pPr>
            <a:r>
              <a:rPr lang="en-US" altLang="zh-CN" sz="2600" b="1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Summary and outlook</a:t>
            </a:r>
            <a:endParaRPr lang="zh-CN" altLang="en-US" sz="2600" b="1" kern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48492" y="1143000"/>
            <a:ext cx="9028045" cy="502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 typeface="Wingdings" pitchFamily="2" charset="2"/>
              <a:buChar char="l"/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lower limit of </a:t>
            </a:r>
            <a:r>
              <a:rPr lang="el-GR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&gt;193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tidal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deformability of 1.4 solar mass </a:t>
            </a:r>
          </a:p>
          <a:p>
            <a:pPr algn="l"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neutron star can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obtained  by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using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flow data in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HIC and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observed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largest mass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neutron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stars</a:t>
            </a:r>
          </a:p>
          <a:p>
            <a:pPr algn="l">
              <a:defRPr/>
            </a:pPr>
            <a:endParaRPr lang="en-US" altLang="zh-CN" sz="800" b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buFont typeface="Wingdings" pitchFamily="2" charset="2"/>
              <a:buChar char="l"/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skewness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coefficient J0 of symmetric nuclear matter can be constrained 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to be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J0 =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-408.5 +/- 66.5 MeV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using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flow data in HIC,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observed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largest mass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neutron stars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and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tidal deformability from 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GW170817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>
              <a:defRPr/>
            </a:pPr>
            <a:endParaRPr lang="en-US" altLang="zh-CN" sz="800" b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density curvature parameter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Ksym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the symmetry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energy can be </a:t>
            </a:r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constrained to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Ksym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118.5 +/- 84.5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MeV,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l-GR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≈ 45.3 +/- 12.3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MeV, 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R1.4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≈ 12.2 +/- 1.1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km,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using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flow data in HIC,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observed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largest </a:t>
            </a:r>
          </a:p>
          <a:p>
            <a:pPr algn="l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mass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neutron stars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and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tidal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deformability from GW170817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ruling out </a:t>
            </a:r>
          </a:p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too stiff and too soft high density behaviors of symmetry energy.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defRPr/>
            </a:pPr>
            <a:endParaRPr lang="en-US" altLang="zh-CN" sz="8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More data from experiments and observations are expected to improve the </a:t>
            </a:r>
          </a:p>
          <a:p>
            <a:pPr algn="l"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constraints on the EOS.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Heavier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Nstar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will lead more stringent constraints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kumimoji="1" lang="en-US" altLang="zh-CN" sz="3600" b="1" dirty="0" smtClean="0">
                <a:solidFill>
                  <a:schemeClr val="accent2"/>
                </a:solidFill>
                <a:latin typeface="Times New Roman" pitchFamily="18" charset="0"/>
              </a:rPr>
              <a:t>Summary and outlook</a:t>
            </a:r>
            <a:endParaRPr kumimoji="1" lang="zh-CN" altLang="en-US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8372646" y="6400800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30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黑体" pitchFamily="49" charset="-122"/>
              </a:rPr>
              <a:t>        Acknowledgements</a:t>
            </a:r>
            <a:endParaRPr lang="zh-CN" altLang="en-US" dirty="0" smtClean="0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8001000" cy="36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b="1" u="sng" dirty="0">
                <a:solidFill>
                  <a:srgbClr val="FF33CC"/>
                </a:solidFill>
                <a:latin typeface="Times New Roman" panose="02020603050405020304" pitchFamily="18" charset="0"/>
              </a:rPr>
              <a:t>Collaborators</a:t>
            </a:r>
            <a:r>
              <a:rPr lang="zh-CN" altLang="en-US" b="1" dirty="0">
                <a:solidFill>
                  <a:srgbClr val="FF33CC"/>
                </a:solidFill>
                <a:latin typeface="Times New Roman" panose="02020603050405020304" pitchFamily="18" charset="0"/>
              </a:rPr>
              <a:t>：</a:t>
            </a: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Bao-Jun Cai 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(Shanghai U)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Peng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-Cheng Chu (</a:t>
            </a:r>
            <a:r>
              <a:rPr lang="en-US" altLang="zh-CN" sz="16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QTU, Qingdao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Wei-Zhou 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Jiang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SEU. Nanjing)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Che Ming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Ko, Kai-Jia Sun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TAMU. Texas)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Bao-An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Li 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(TAMU-Commerce, Texas)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Xiao-Hua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Li 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(USC, Hengyang)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De-Hua 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Wen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SCUT, </a:t>
            </a:r>
            <a:r>
              <a:rPr lang="en-US" altLang="zh-CN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Guanzhou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 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Zhi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-Gang Xiao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Tsinghua, Beijing) 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Chang </a:t>
            </a:r>
            <a:r>
              <a:rPr lang="en-US" altLang="zh-CN" sz="1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NJU, Nanjing)</a:t>
            </a: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Jun Xu, </a:t>
            </a:r>
            <a:r>
              <a:rPr lang="en-US" altLang="zh-CN" sz="1600" b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Rui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Wang 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(SINAP, CAS, Shanghai)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Gao-Chan Yong 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IMP, Lanzhou)</a:t>
            </a: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Zhen 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Zhang 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Sen-Yat-Sen</a:t>
            </a:r>
            <a:r>
              <a:rPr lang="en-US" altLang="zh-CN" sz="1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U, Zhuhai)</a:t>
            </a: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Xin Wang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Ying Zhou,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Jie </a:t>
            </a:r>
            <a:r>
              <a:rPr lang="en-US" altLang="zh-CN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Pu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Si-Pei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Wang, Xu-Run Huang 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SJTU, Shanghai)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66800" y="4502922"/>
            <a:ext cx="7696200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b="1" u="sng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Funding</a:t>
            </a:r>
            <a:r>
              <a:rPr lang="zh-CN" altLang="en-US" b="1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：</a:t>
            </a:r>
            <a:endParaRPr lang="zh-CN" altLang="en-US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Natural Science Foundation of China</a:t>
            </a:r>
          </a:p>
          <a:p>
            <a:pPr algn="l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Basic 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Development Program (973 Program)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China  </a:t>
            </a: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Shanghai Rising-Sta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rs Program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endParaRPr lang="en-US" altLang="zh-CN" sz="16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Shanghai “</a:t>
            </a:r>
            <a:r>
              <a:rPr lang="en-US" altLang="zh-CN" sz="1600" b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Shu-Guang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” Project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  <a:p>
            <a:pPr algn="l" eaLnBrk="1" hangingPunct="1"/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Shanghai “Eastern Scholar”</a:t>
            </a:r>
          </a:p>
          <a:p>
            <a:pPr algn="l"/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Commission </a:t>
            </a:r>
            <a:r>
              <a:rPr lang="en-US" altLang="zh-CN" sz="1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Shanghai Municipality</a:t>
            </a:r>
          </a:p>
        </p:txBody>
      </p:sp>
    </p:spTree>
    <p:extLst>
      <p:ext uri="{BB962C8B-B14F-4D97-AF65-F5344CB8AC3E}">
        <p14:creationId xmlns:p14="http://schemas.microsoft.com/office/powerpoint/2010/main" val="1696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algn="l" eaLnBrk="1" hangingPunct="1"/>
            <a:r>
              <a:rPr lang="zh-CN" altLang="en-US" sz="4400" smtClean="0">
                <a:latin typeface="黑体" pitchFamily="49" charset="-122"/>
                <a:ea typeface="黑体" pitchFamily="49" charset="-122"/>
              </a:rPr>
              <a:t>谢 谢！</a:t>
            </a:r>
            <a:br>
              <a:rPr lang="zh-CN" altLang="en-US" sz="440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4400" smtClean="0">
                <a:latin typeface="黑体" pitchFamily="49" charset="-122"/>
                <a:ea typeface="黑体" pitchFamily="49" charset="-122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5356225" cy="3759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38313" y="2676525"/>
            <a:ext cx="1809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zh-CN" altLang="zh-CN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6106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Times New Roman" pitchFamily="18" charset="0"/>
              </a:rPr>
              <a:t>QCD Phase Diagram </a:t>
            </a:r>
            <a:r>
              <a:rPr kumimoji="1" lang="en-US" altLang="zh-CN" sz="2000" b="1" dirty="0">
                <a:solidFill>
                  <a:srgbClr val="6600FF"/>
                </a:solidFill>
                <a:latin typeface="Times New Roman" pitchFamily="18" charset="0"/>
              </a:rPr>
              <a:t>in 3D: </a:t>
            </a:r>
            <a:r>
              <a:rPr kumimoji="1" lang="en-US" altLang="zh-CN" sz="2000" b="1" dirty="0">
                <a:solidFill>
                  <a:srgbClr val="FF33CC"/>
                </a:solidFill>
                <a:latin typeface="Times New Roman" pitchFamily="18" charset="0"/>
              </a:rPr>
              <a:t>density, temperature, and </a:t>
            </a:r>
            <a:r>
              <a:rPr kumimoji="1" lang="en-US" altLang="zh-CN" sz="2000" b="1" dirty="0" err="1">
                <a:solidFill>
                  <a:srgbClr val="FF33CC"/>
                </a:solidFill>
                <a:latin typeface="Times New Roman" pitchFamily="18" charset="0"/>
              </a:rPr>
              <a:t>isospin</a:t>
            </a:r>
            <a:endParaRPr kumimoji="1" lang="en-US" altLang="zh-CN" sz="20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2234383" name="Text Box 15"/>
          <p:cNvSpPr txBox="1">
            <a:spLocks noChangeArrowheads="1"/>
          </p:cNvSpPr>
          <p:nvPr/>
        </p:nvSpPr>
        <p:spPr bwMode="auto">
          <a:xfrm>
            <a:off x="46382" y="5569226"/>
            <a:ext cx="9044610" cy="879344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/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At extremely high baryon density, the matter could be the </a:t>
            </a:r>
            <a:r>
              <a:rPr kumimoji="1" lang="en-US" altLang="zh-CN" sz="1700" b="1" dirty="0" err="1" smtClean="0">
                <a:solidFill>
                  <a:schemeClr val="accent2"/>
                </a:solidFill>
                <a:latin typeface="Times New Roman" pitchFamily="18" charset="0"/>
              </a:rPr>
              <a:t>deconfined</a:t>
            </a:r>
            <a:r>
              <a:rPr kumimoji="1" lang="en-US" altLang="zh-CN" sz="17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1700" b="1" dirty="0" smtClean="0">
                <a:solidFill>
                  <a:srgbClr val="FF0000"/>
                </a:solidFill>
                <a:latin typeface="Times New Roman" pitchFamily="18" charset="0"/>
              </a:rPr>
              <a:t>quark matter</a:t>
            </a:r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, and there </a:t>
            </a:r>
          </a:p>
          <a:p>
            <a:pPr marL="342900" indent="-342900" algn="l"/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we should consider </a:t>
            </a:r>
            <a:r>
              <a:rPr kumimoji="1" lang="en-US" altLang="zh-CN" sz="1700" b="1" dirty="0" smtClean="0">
                <a:solidFill>
                  <a:srgbClr val="FF0000"/>
                </a:solidFill>
                <a:latin typeface="Times New Roman" pitchFamily="18" charset="0"/>
              </a:rPr>
              <a:t>quark matter symmetry energy </a:t>
            </a:r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kumimoji="1" lang="en-US" altLang="zh-CN" sz="1700" b="1" dirty="0" err="1" smtClean="0">
                <a:solidFill>
                  <a:schemeClr val="accent2"/>
                </a:solidFill>
                <a:latin typeface="Times New Roman" pitchFamily="18" charset="0"/>
              </a:rPr>
              <a:t>isospin</a:t>
            </a:r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 symmetry is still satisfied). The </a:t>
            </a:r>
          </a:p>
          <a:p>
            <a:pPr marL="342900" indent="-342900" algn="l"/>
            <a:r>
              <a:rPr kumimoji="1" lang="en-US" altLang="zh-CN" sz="1700" b="1" dirty="0" err="1" smtClean="0">
                <a:solidFill>
                  <a:schemeClr val="accent2"/>
                </a:solidFill>
                <a:latin typeface="Times New Roman" pitchFamily="18" charset="0"/>
              </a:rPr>
              <a:t>isospin</a:t>
            </a:r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1700" b="1" dirty="0" smtClean="0">
                <a:solidFill>
                  <a:schemeClr val="accent2"/>
                </a:solidFill>
                <a:latin typeface="Times New Roman" pitchFamily="18" charset="0"/>
              </a:rPr>
              <a:t>asymmetric quark matter could be produced/exist in </a:t>
            </a:r>
            <a:r>
              <a:rPr kumimoji="1" lang="en-US" altLang="zh-CN" sz="1700" b="1" dirty="0" smtClean="0">
                <a:solidFill>
                  <a:srgbClr val="FF0000"/>
                </a:solidFill>
                <a:latin typeface="Times New Roman" pitchFamily="18" charset="0"/>
              </a:rPr>
              <a:t>HIC/Compact Stars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304800" y="1219200"/>
            <a:ext cx="86106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sz="1400" b="1">
                <a:solidFill>
                  <a:srgbClr val="3333FF"/>
                </a:solidFill>
                <a:latin typeface="Times New Roman" pitchFamily="18" charset="0"/>
              </a:rPr>
              <a:t>V.E. Fortov, Extreme States of Matter – on Earth and in the Cosmos, Springer-Verlag Berlin Heidelberg 2011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2</a:t>
            </a:r>
            <a:endParaRPr lang="zh-CN" altLang="en-US" sz="22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355523" y="1676400"/>
            <a:ext cx="3712277" cy="192578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/>
            <a:r>
              <a:rPr kumimoji="1" lang="en-US" altLang="zh-CN" sz="1700" b="1" dirty="0" smtClean="0">
                <a:solidFill>
                  <a:srgbClr val="FF00FF"/>
                </a:solidFill>
                <a:latin typeface="Times New Roman" pitchFamily="18" charset="0"/>
              </a:rPr>
              <a:t>Esym: </a:t>
            </a:r>
            <a:r>
              <a:rPr kumimoji="1" lang="en-US" altLang="zh-CN" sz="1700" b="1" dirty="0" smtClean="0">
                <a:solidFill>
                  <a:schemeClr val="accent6"/>
                </a:solidFill>
                <a:latin typeface="Times New Roman" pitchFamily="18" charset="0"/>
              </a:rPr>
              <a:t>Important for understanding </a:t>
            </a:r>
          </a:p>
          <a:p>
            <a:pPr marL="342900" indent="-342900" algn="l"/>
            <a:r>
              <a:rPr kumimoji="1" lang="en-US" altLang="zh-CN" sz="1700" b="1" dirty="0" smtClean="0">
                <a:solidFill>
                  <a:schemeClr val="accent6"/>
                </a:solidFill>
                <a:latin typeface="Times New Roman" pitchFamily="18" charset="0"/>
              </a:rPr>
              <a:t>the EOS of strong interaction matter </a:t>
            </a:r>
          </a:p>
          <a:p>
            <a:pPr marL="342900" indent="-342900" algn="l"/>
            <a:r>
              <a:rPr kumimoji="1" lang="en-US" altLang="zh-CN" sz="1700" b="1" dirty="0" smtClean="0">
                <a:solidFill>
                  <a:schemeClr val="accent6"/>
                </a:solidFill>
                <a:latin typeface="Times New Roman" pitchFamily="18" charset="0"/>
              </a:rPr>
              <a:t>and QCD phase transitions at </a:t>
            </a:r>
            <a:r>
              <a:rPr kumimoji="1" lang="en-US" altLang="zh-CN" sz="1700" b="1" dirty="0" smtClean="0">
                <a:solidFill>
                  <a:srgbClr val="FF0000"/>
                </a:solidFill>
                <a:latin typeface="Times New Roman" pitchFamily="18" charset="0"/>
              </a:rPr>
              <a:t>extreme </a:t>
            </a:r>
          </a:p>
          <a:p>
            <a:pPr marL="342900" indent="-342900" algn="l"/>
            <a:r>
              <a:rPr kumimoji="1" lang="en-US" altLang="zh-CN" sz="1700" b="1" dirty="0" err="1" smtClean="0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kumimoji="1" lang="en-US" altLang="zh-CN" sz="1700" b="1" dirty="0" smtClean="0">
                <a:solidFill>
                  <a:srgbClr val="FF0000"/>
                </a:solidFill>
                <a:latin typeface="Times New Roman" pitchFamily="18" charset="0"/>
              </a:rPr>
              <a:t> conditions</a:t>
            </a:r>
            <a:endParaRPr kumimoji="1" lang="zh-CN" altLang="en-US" sz="1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kumimoji="1" lang="en-US" altLang="zh-CN" sz="1700" b="1" dirty="0">
                <a:solidFill>
                  <a:srgbClr val="0000FF"/>
                </a:solidFill>
                <a:latin typeface="Times New Roman" pitchFamily="18" charset="0"/>
              </a:rPr>
              <a:t>Heavy Ion Collisions (Terrestrial Lab);</a:t>
            </a:r>
            <a:r>
              <a:rPr kumimoji="1" lang="en-US" altLang="zh-CN" sz="1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kumimoji="1" lang="en-US" altLang="zh-CN" sz="17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kumimoji="1" lang="en-US" altLang="zh-CN" sz="1700" b="1" dirty="0" smtClean="0">
                <a:solidFill>
                  <a:srgbClr val="FF3300"/>
                </a:solidFill>
                <a:latin typeface="Times New Roman" pitchFamily="18" charset="0"/>
              </a:rPr>
              <a:t>Compact </a:t>
            </a:r>
            <a:r>
              <a:rPr kumimoji="1" lang="en-US" altLang="zh-CN" sz="1700" b="1" dirty="0">
                <a:solidFill>
                  <a:srgbClr val="FF3300"/>
                </a:solidFill>
                <a:latin typeface="Times New Roman" pitchFamily="18" charset="0"/>
              </a:rPr>
              <a:t>Stars(In Heaven); 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13425" y="3657600"/>
            <a:ext cx="3178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Matter </a:t>
            </a:r>
          </a:p>
          <a:p>
            <a:r>
              <a:rPr lang="en-US" altLang="zh-CN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 ?</a:t>
            </a:r>
          </a:p>
          <a:p>
            <a:pPr algn="l"/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Di Toro et al., NPA775</a:t>
            </a: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(2006);</a:t>
            </a:r>
          </a:p>
          <a:p>
            <a:pPr algn="l"/>
            <a:r>
              <a:rPr lang="de-DE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Pagliara/Schaffner-Bielich</a:t>
            </a:r>
            <a:r>
              <a:rPr lang="de-DE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PRD81</a:t>
            </a:r>
            <a:r>
              <a:rPr lang="de-DE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de-DE" altLang="zh-CN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(2010); Shao et al., PRD85,(2012); 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Chu/Chen, ApJ780 (2014); H. Liu et al., PRD94 (2016); Xia/Xu/Zong, (2016);</a:t>
            </a:r>
          </a:p>
          <a:p>
            <a:pPr algn="l"/>
            <a:r>
              <a:rPr lang="en-US" altLang="zh-CN" sz="1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LWC</a:t>
            </a:r>
            <a:r>
              <a:rPr lang="en-US" altLang="zh-CN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arXiv:1708.04433</a:t>
            </a:r>
            <a:endParaRPr lang="en-US" altLang="zh-CN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096000" cy="68897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 Phase Diagram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4383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6444" y="903325"/>
            <a:ext cx="9070492" cy="371513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V.E. </a:t>
            </a:r>
            <a:r>
              <a:rPr lang="en-US" altLang="zh-CN" sz="1800" b="1" dirty="0" err="1">
                <a:solidFill>
                  <a:srgbClr val="3333FF"/>
                </a:solidFill>
                <a:latin typeface="Times New Roman" pitchFamily="18" charset="0"/>
              </a:rPr>
              <a:t>Fortov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, Extreme States of Matter – on Earth and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in 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the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Cosmos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Springer-</a:t>
            </a:r>
            <a:r>
              <a:rPr lang="en-US" altLang="zh-CN" sz="1800" b="1" dirty="0" err="1" smtClean="0">
                <a:solidFill>
                  <a:srgbClr val="3333FF"/>
                </a:solidFill>
                <a:latin typeface="Times New Roman" pitchFamily="18" charset="0"/>
              </a:rPr>
              <a:t>Verlag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altLang="zh-CN" sz="1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2011</a:t>
            </a:r>
            <a:endParaRPr lang="en-US" altLang="zh-CN" sz="1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47800"/>
            <a:ext cx="5645749" cy="396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4062" y="5498357"/>
            <a:ext cx="71205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8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Small baryon chemical potential: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mooth Crossover Transition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Large </a:t>
            </a:r>
            <a:r>
              <a:rPr lang="en-US" altLang="zh-CN" sz="18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baryon chemical potential: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First-order Phase Transition</a:t>
            </a:r>
          </a:p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QCD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Critical Endpoint</a:t>
            </a:r>
            <a:r>
              <a:rPr lang="en-US" altLang="zh-CN" sz="1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where the first-order phase transition ends</a:t>
            </a:r>
            <a:endParaRPr lang="en-US" altLang="zh-CN" sz="1800" b="1" dirty="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3600" y="14478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Probing QCD phase diagram in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Heavy Ion Collisions </a:t>
            </a:r>
            <a:r>
              <a:rPr lang="en-US" altLang="zh-C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terrestrial labs</a:t>
            </a:r>
            <a:endParaRPr lang="zh-CN" altLang="en-US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3600" y="2686782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 in </a:t>
            </a:r>
            <a:r>
              <a:rPr lang="en-US" altLang="zh-CN" sz="2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NStar-NStar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Collisions (Merger) </a:t>
            </a:r>
            <a:r>
              <a:rPr lang="en-US" altLang="zh-C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heaven? </a:t>
            </a:r>
            <a:endParaRPr lang="zh-CN" altLang="en-US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807551"/>
            <a:ext cx="1156980" cy="1133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807550"/>
            <a:ext cx="1812618" cy="1133875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096000" cy="68897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 Phase Diagram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</a:t>
            </a:r>
            <a:r>
              <a:rPr lang="en-US" altLang="zh-CN" sz="2200" dirty="0" smtClean="0"/>
              <a:t>3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564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21" y="1663874"/>
            <a:ext cx="3296479" cy="21461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3087973" cy="2073043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7200" y="1251528"/>
            <a:ext cx="8229600" cy="371513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Sun/LWC/Ko,/Xu, PLB774, 103 (2017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);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Sun/LWC/Ko/</a:t>
            </a:r>
            <a:r>
              <a:rPr lang="en-US" altLang="zh-CN" sz="1800" b="1" dirty="0" err="1" smtClean="0">
                <a:solidFill>
                  <a:srgbClr val="3333FF"/>
                </a:solidFill>
                <a:latin typeface="Times New Roman" pitchFamily="18" charset="0"/>
              </a:rPr>
              <a:t>Pu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,/Xu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PLB781, 499 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2018). </a:t>
            </a:r>
            <a:endParaRPr lang="en-US" altLang="zh-CN" sz="1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9330" y="898497"/>
            <a:ext cx="89547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200" b="1" dirty="0" smtClean="0">
                <a:solidFill>
                  <a:srgbClr val="800000"/>
                </a:solidFill>
                <a:latin typeface="Times New Roman" pitchFamily="18" charset="0"/>
              </a:rPr>
              <a:t>Light nuclei production as a probe of QCD phase diagram</a:t>
            </a:r>
            <a:endParaRPr kumimoji="1" lang="en-US" altLang="zh-CN" sz="22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0000"/>
            <a:ext cx="7138227" cy="2590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52600" y="6392227"/>
            <a:ext cx="351869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I.C</a:t>
            </a:r>
            <a:r>
              <a:rPr lang="en-US" altLang="zh-CN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Arsene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PRC75, 034902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662294" y="3707884"/>
            <a:ext cx="2286000" cy="3253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500" b="1" dirty="0" smtClean="0">
                <a:solidFill>
                  <a:srgbClr val="3333FF"/>
                </a:solidFill>
                <a:latin typeface="Times New Roman" pitchFamily="18" charset="0"/>
              </a:rPr>
              <a:t>Head on </a:t>
            </a:r>
            <a:r>
              <a:rPr lang="en-US" altLang="zh-CN" sz="1500" b="1" dirty="0" err="1" smtClean="0">
                <a:solidFill>
                  <a:srgbClr val="3333FF"/>
                </a:solidFill>
                <a:latin typeface="Times New Roman" pitchFamily="18" charset="0"/>
              </a:rPr>
              <a:t>Au+Au</a:t>
            </a:r>
            <a:r>
              <a:rPr lang="en-US" altLang="zh-CN" sz="1500" b="1" dirty="0" smtClean="0">
                <a:solidFill>
                  <a:srgbClr val="3333FF"/>
                </a:solidFill>
                <a:latin typeface="Times New Roman" pitchFamily="18" charset="0"/>
              </a:rPr>
              <a:t> collisions</a:t>
            </a:r>
            <a:endParaRPr lang="en-US" altLang="zh-CN" sz="15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967094" y="4369020"/>
            <a:ext cx="604906" cy="2791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200" b="1" dirty="0" err="1" smtClean="0">
                <a:solidFill>
                  <a:srgbClr val="3333FF"/>
                </a:solidFill>
                <a:latin typeface="Times New Roman" pitchFamily="18" charset="0"/>
              </a:rPr>
              <a:t>AGeV</a:t>
            </a:r>
            <a:endParaRPr lang="en-US" altLang="zh-CN" sz="1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872094" y="4267200"/>
            <a:ext cx="604906" cy="2791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200" b="1" dirty="0" err="1" smtClean="0">
                <a:solidFill>
                  <a:srgbClr val="3333FF"/>
                </a:solidFill>
                <a:latin typeface="Times New Roman" pitchFamily="18" charset="0"/>
              </a:rPr>
              <a:t>AGeV</a:t>
            </a:r>
            <a:endParaRPr lang="en-US" altLang="zh-CN" sz="1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4</a:t>
            </a:r>
            <a:endParaRPr lang="zh-CN" altLang="en-US" sz="2200" dirty="0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096000" cy="68897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 Phase Diagram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" y="2514600"/>
            <a:ext cx="4761066" cy="2590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4281990" cy="63916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76400"/>
            <a:ext cx="4568086" cy="57912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252" y="3128650"/>
            <a:ext cx="3839592" cy="2662550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9656" y="5294014"/>
            <a:ext cx="4117986" cy="120251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Double-peak structure for neutron density fluctuations inferred from light nuclei ratio is indeed observed in </a:t>
            </a:r>
            <a:r>
              <a:rPr lang="en-US" altLang="zh-CN" sz="1800" b="1" dirty="0" err="1" smtClean="0">
                <a:solidFill>
                  <a:srgbClr val="C00000"/>
                </a:solidFill>
                <a:latin typeface="Times New Roman" pitchFamily="18" charset="0"/>
              </a:rPr>
              <a:t>Pb+Pb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 collisions at 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</a:rPr>
              <a:t>SPS/AGS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</a:rPr>
              <a:t> energies! </a:t>
            </a:r>
            <a:endParaRPr lang="en-US" altLang="zh-CN" sz="1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29738" y="5791200"/>
            <a:ext cx="4134335" cy="64851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</a:rPr>
              <a:t>STAR-BES seems also to suggest a peak, but around 20-27 </a:t>
            </a:r>
            <a:r>
              <a:rPr lang="en-US" altLang="zh-CN" sz="1800" b="1" dirty="0" err="1" smtClean="0">
                <a:solidFill>
                  <a:srgbClr val="FF00FF"/>
                </a:solidFill>
                <a:latin typeface="Times New Roman" pitchFamily="18" charset="0"/>
              </a:rPr>
              <a:t>GeV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</a:rPr>
              <a:t>!</a:t>
            </a:r>
            <a:endParaRPr lang="en-US" altLang="zh-CN" sz="1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362200"/>
            <a:ext cx="4419600" cy="761266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1251528"/>
            <a:ext cx="8229600" cy="371513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Sun/LWC/Ko,/Xu, PLB774, 103 (2017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);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Sun/LWC/Ko/</a:t>
            </a:r>
            <a:r>
              <a:rPr lang="en-US" altLang="zh-CN" sz="1800" b="1" dirty="0" err="1" smtClean="0">
                <a:solidFill>
                  <a:srgbClr val="3333FF"/>
                </a:solidFill>
                <a:latin typeface="Times New Roman" pitchFamily="18" charset="0"/>
              </a:rPr>
              <a:t>Pu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,/Xu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PLB781, 499 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2018). </a:t>
            </a:r>
            <a:endParaRPr lang="en-US" altLang="zh-CN" sz="1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9330" y="898497"/>
            <a:ext cx="89547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200" b="1" dirty="0" smtClean="0">
                <a:solidFill>
                  <a:srgbClr val="800000"/>
                </a:solidFill>
                <a:latin typeface="Times New Roman" pitchFamily="18" charset="0"/>
              </a:rPr>
              <a:t>Light nuclei production as a probe of QCD phase diagram</a:t>
            </a:r>
            <a:endParaRPr kumimoji="1" lang="en-US" altLang="zh-CN" sz="22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2156792" y="1981200"/>
            <a:ext cx="685800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2133600" y="2292626"/>
            <a:ext cx="1066800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8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5</a:t>
            </a:r>
            <a:endParaRPr lang="zh-CN" altLang="en-US" sz="2200" dirty="0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096000" cy="68897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 Phase Diagram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33350" y="5360504"/>
            <a:ext cx="1969485" cy="320675"/>
          </a:xfrm>
          <a:prstGeom prst="rect">
            <a:avLst/>
          </a:prstGeom>
          <a:solidFill>
            <a:srgbClr val="0000FF"/>
          </a:solidFill>
          <a:ln w="127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4450" y="4397276"/>
            <a:ext cx="4756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=231±5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MeV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algn="l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Youngblood/Clark/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Lui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, PRL82, 691 (1999)</a:t>
            </a:r>
          </a:p>
          <a:p>
            <a:pPr algn="l"/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Recent results:</a:t>
            </a:r>
          </a:p>
          <a:p>
            <a:pPr algn="l"/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000" b="1" baseline="-250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=230±20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MeV</a:t>
            </a:r>
            <a:endParaRPr lang="en-US" altLang="zh-CN" sz="2000" b="1" dirty="0">
              <a:solidFill>
                <a:srgbClr val="FFFF00"/>
              </a:solidFill>
              <a:latin typeface="Times New Roman" pitchFamily="18" charset="0"/>
              <a:ea typeface="宋体" pitchFamily="2" charset="-122"/>
            </a:endParaRPr>
          </a:p>
          <a:p>
            <a:pPr algn="l"/>
            <a:r>
              <a:rPr lang="en-US" altLang="zh-CN" sz="16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G. Colo, U. </a:t>
            </a:r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Garg, </a:t>
            </a:r>
          </a:p>
          <a:p>
            <a:pPr algn="l"/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J. </a:t>
            </a:r>
            <a:r>
              <a:rPr lang="en-US" altLang="zh-CN" sz="1600" b="1" dirty="0" err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Margueron</a:t>
            </a:r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, </a:t>
            </a:r>
          </a:p>
          <a:p>
            <a:pPr algn="l"/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J. Piekarewicz, </a:t>
            </a:r>
          </a:p>
          <a:p>
            <a:pPr algn="l"/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H. Sagawa, S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. </a:t>
            </a:r>
            <a:r>
              <a:rPr lang="en-US" altLang="zh-CN" sz="1600" b="1" dirty="0" err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Shlomo</a:t>
            </a:r>
            <a:r>
              <a:rPr lang="en-US" altLang="zh-CN" sz="1600" b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et al.</a:t>
            </a:r>
            <a:endParaRPr lang="en-US" altLang="zh-CN" sz="1600" b="1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187450" y="825500"/>
            <a:ext cx="693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000" b="1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(1) EOS of symmetric matter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around the saturation density </a:t>
            </a:r>
            <a:r>
              <a:rPr lang="el-GR" altLang="zh-CN" sz="20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ρ</a:t>
            </a:r>
            <a:r>
              <a:rPr lang="en-US" altLang="zh-CN" sz="2000" b="1" baseline="-14000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0</a:t>
            </a:r>
            <a:endParaRPr lang="el-GR" altLang="zh-CN" sz="2000" b="1" baseline="-14000" dirty="0">
              <a:solidFill>
                <a:srgbClr val="FF00FF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78537" y="1303338"/>
            <a:ext cx="3513065" cy="3649662"/>
            <a:chOff x="2917" y="725"/>
            <a:chExt cx="2061" cy="2299"/>
          </a:xfrm>
        </p:grpSpPr>
        <p:pic>
          <p:nvPicPr>
            <p:cNvPr id="3085" name="Picture 6" descr="Giant Monopole Resonanc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2" y="928"/>
              <a:ext cx="1678" cy="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395565"/>
                </p:ext>
              </p:extLst>
            </p:nvPr>
          </p:nvGraphicFramePr>
          <p:xfrm>
            <a:off x="2928" y="2576"/>
            <a:ext cx="2050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70" name="Equation" r:id="rId4" imgW="1523880" imgH="266400" progId="Equation.DSMT4">
                    <p:embed/>
                  </p:oleObj>
                </mc:Choice>
                <mc:Fallback>
                  <p:oleObj name="Equation" r:id="rId4" imgW="1523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76"/>
                          <a:ext cx="2050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2917" y="725"/>
              <a:ext cx="1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altLang="zh-CN" sz="1800" b="1" dirty="0">
                  <a:ea typeface="宋体" pitchFamily="2" charset="-122"/>
                </a:rPr>
                <a:t> Giant Monopole Resonance   </a:t>
              </a:r>
            </a:p>
          </p:txBody>
        </p:sp>
      </p:grpSp>
      <p:pic>
        <p:nvPicPr>
          <p:cNvPr id="3080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6200" y="1460500"/>
            <a:ext cx="3276600" cy="2972465"/>
          </a:xfrm>
          <a:noFill/>
        </p:spPr>
      </p:pic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403600" y="1789113"/>
          <a:ext cx="19621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71" name="Equation" r:id="rId7" imgW="1130040" imgH="660240" progId="Equation.DSMT4">
                  <p:embed/>
                </p:oleObj>
              </mc:Choice>
              <mc:Fallback>
                <p:oleObj name="Equation" r:id="rId7" imgW="1130040" imgH="660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789113"/>
                        <a:ext cx="1962150" cy="1146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EOS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Nuclear Matter 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2418522" y="5257800"/>
            <a:ext cx="6702774" cy="12025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Uncertainty of the extracted K</a:t>
            </a:r>
            <a:r>
              <a:rPr lang="en-US" altLang="zh-CN" sz="1800" b="1" baseline="-25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 is mainly due to the uncertainty of</a:t>
            </a:r>
          </a:p>
          <a:p>
            <a:pPr algn="l"/>
            <a:r>
              <a:rPr lang="en-US" altLang="zh-CN" sz="18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 (slope parameter of the symmetry energy) and </a:t>
            </a:r>
          </a:p>
          <a:p>
            <a:pPr algn="l"/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</a:rPr>
              <a:t>m*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altLang="zh-CN" sz="1800" b="1" dirty="0" err="1">
                <a:solidFill>
                  <a:schemeClr val="accent2"/>
                </a:solidFill>
                <a:latin typeface="Times New Roman" pitchFamily="18" charset="0"/>
              </a:rPr>
              <a:t>isoscalar</a:t>
            </a:r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 nucleon effective mass)</a:t>
            </a:r>
          </a:p>
          <a:p>
            <a:pPr algn="l"/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(See, e.g., </a:t>
            </a: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</a:rPr>
              <a:t>LWC/J.Z</a:t>
            </a:r>
            <a:r>
              <a:rPr lang="en-US" altLang="zh-CN" sz="1800" b="1" dirty="0">
                <a:solidFill>
                  <a:srgbClr val="3333FF"/>
                </a:solidFill>
                <a:latin typeface="Times New Roman" pitchFamily="18" charset="0"/>
              </a:rPr>
              <a:t>. Gu, JPG39, 035104(2012))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1199373"/>
            <a:ext cx="1058863" cy="495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294" y="1155700"/>
            <a:ext cx="3850106" cy="52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6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172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324600" y="5105400"/>
            <a:ext cx="1143000" cy="396875"/>
          </a:xfrm>
          <a:prstGeom prst="rect">
            <a:avLst/>
          </a:prstGeom>
          <a:solidFill>
            <a:srgbClr val="0000FF"/>
          </a:solidFill>
          <a:ln w="1270" algn="ctr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901700"/>
            <a:ext cx="8356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000" b="1" u="sng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(2) EOS of symmetric matter </a:t>
            </a:r>
            <a:r>
              <a:rPr kumimoji="1" lang="en-US" altLang="zh-CN" sz="2000" b="1" u="sng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for </a:t>
            </a:r>
            <a:r>
              <a:rPr kumimoji="1" lang="en-US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kumimoji="1" lang="el-GR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ρ</a:t>
            </a:r>
            <a:r>
              <a:rPr kumimoji="1" lang="en-US" altLang="zh-CN" sz="2000" b="1" u="sng" baseline="-25000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0</a:t>
            </a:r>
            <a:r>
              <a:rPr kumimoji="1" lang="en-US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&lt; </a:t>
            </a:r>
            <a:r>
              <a:rPr kumimoji="1" lang="el-GR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ρ</a:t>
            </a:r>
            <a:r>
              <a:rPr kumimoji="1" lang="en-US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&lt; 3</a:t>
            </a:r>
            <a:r>
              <a:rPr kumimoji="1" lang="el-GR" altLang="zh-CN" sz="2000" b="1" u="sng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ρ</a:t>
            </a:r>
            <a:r>
              <a:rPr kumimoji="1" lang="en-US" altLang="zh-CN" sz="2000" b="1" u="sng" baseline="-25000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0</a:t>
            </a:r>
            <a:r>
              <a:rPr kumimoji="1" lang="en-US" altLang="zh-CN" sz="2000" b="1" u="sng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000" b="1" u="sng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from K</a:t>
            </a:r>
            <a:r>
              <a:rPr kumimoji="1" lang="en-US" altLang="zh-CN" sz="2000" b="1" u="sng" baseline="30000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+</a:t>
            </a:r>
            <a:r>
              <a:rPr kumimoji="1" lang="en-US" altLang="zh-CN" sz="2000" b="1" u="sng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 production in HIC’s</a:t>
            </a:r>
            <a:endParaRPr lang="el-GR" altLang="zh-CN" sz="2000" b="1" u="sng" baseline="-25000" dirty="0">
              <a:solidFill>
                <a:srgbClr val="C0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60450" y="1238071"/>
            <a:ext cx="3623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kumimoji="1" lang="en-US" altLang="zh-CN" sz="1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J. Aichelin and C.M. Ko, </a:t>
            </a:r>
          </a:p>
          <a:p>
            <a:r>
              <a:rPr kumimoji="1" lang="en-US" altLang="zh-CN" sz="1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PRL55, (1985) 2661</a:t>
            </a:r>
          </a:p>
          <a:p>
            <a:r>
              <a:rPr kumimoji="1" lang="en-US" altLang="zh-CN" sz="1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C. Fuchs, </a:t>
            </a:r>
          </a:p>
          <a:p>
            <a:r>
              <a:rPr kumimoji="1" lang="en-US" altLang="zh-CN" sz="1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Prog</a:t>
            </a:r>
            <a:r>
              <a:rPr kumimoji="1" lang="en-US" altLang="zh-CN" sz="1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 Part. </a:t>
            </a:r>
            <a:r>
              <a:rPr kumimoji="1" lang="en-US" altLang="zh-CN" sz="18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Nucl</a:t>
            </a:r>
            <a:r>
              <a:rPr kumimoji="1" lang="en-US" altLang="zh-CN" sz="1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 Phys. 56, (2006) 1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520858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527675" y="2955925"/>
            <a:ext cx="33115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kumimoji="1" lang="en-US" altLang="zh-CN" sz="2000">
                <a:solidFill>
                  <a:srgbClr val="800000"/>
                </a:solidFill>
                <a:latin typeface="Arial Unicode MS" pitchFamily="34" charset="-122"/>
                <a:ea typeface="宋体" pitchFamily="2" charset="-122"/>
              </a:rPr>
              <a:t>Transport calculations indicate that “results for the K</a:t>
            </a:r>
            <a:r>
              <a:rPr kumimoji="1" lang="en-US" altLang="zh-CN" sz="2000" baseline="30000">
                <a:solidFill>
                  <a:srgbClr val="800000"/>
                </a:solidFill>
                <a:latin typeface="Arial Unicode MS" pitchFamily="34" charset="-122"/>
                <a:ea typeface="宋体" pitchFamily="2" charset="-122"/>
              </a:rPr>
              <a:t>+</a:t>
            </a:r>
            <a:r>
              <a:rPr kumimoji="1" lang="en-US" altLang="zh-CN" sz="2000">
                <a:solidFill>
                  <a:srgbClr val="800000"/>
                </a:solidFill>
                <a:latin typeface="Arial Unicode MS" pitchFamily="34" charset="-122"/>
                <a:ea typeface="宋体" pitchFamily="2" charset="-122"/>
              </a:rPr>
              <a:t> excitation function in Au + Au over C + C reactions as measured by the KaoS Collaboration strongly support the scenario</a:t>
            </a:r>
          </a:p>
          <a:p>
            <a:pPr algn="l"/>
            <a:r>
              <a:rPr kumimoji="1" lang="en-US" altLang="zh-CN" sz="2000">
                <a:solidFill>
                  <a:srgbClr val="800000"/>
                </a:solidFill>
                <a:latin typeface="Arial Unicode MS" pitchFamily="34" charset="-122"/>
                <a:ea typeface="宋体" pitchFamily="2" charset="-122"/>
              </a:rPr>
              <a:t>with a </a:t>
            </a:r>
            <a:r>
              <a:rPr kumimoji="1" lang="en-US" altLang="zh-CN" sz="2000" b="1">
                <a:solidFill>
                  <a:srgbClr val="FFFF00"/>
                </a:solidFill>
                <a:latin typeface="Arial Unicode MS" pitchFamily="34" charset="-122"/>
                <a:ea typeface="宋体" pitchFamily="2" charset="-122"/>
              </a:rPr>
              <a:t>soft EOS</a:t>
            </a:r>
            <a:r>
              <a:rPr kumimoji="1" lang="en-US" altLang="zh-CN" sz="2000">
                <a:solidFill>
                  <a:srgbClr val="800000"/>
                </a:solidFill>
                <a:latin typeface="Arial Unicode MS" pitchFamily="34" charset="-122"/>
                <a:ea typeface="宋体" pitchFamily="2" charset="-122"/>
              </a:rPr>
              <a:t>.”</a:t>
            </a:r>
            <a:endParaRPr kumimoji="1" lang="en-US" altLang="zh-CN" sz="2000" b="1">
              <a:solidFill>
                <a:srgbClr val="800000"/>
              </a:solidFill>
              <a:latin typeface="Arial Unicode MS" pitchFamily="34" charset="-122"/>
              <a:ea typeface="宋体" pitchFamily="2" charset="-12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98770" y="2355989"/>
            <a:ext cx="2343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C. Fuchs et al, </a:t>
            </a:r>
          </a:p>
          <a:p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PRL86, (2001) 1974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79448" y="5486400"/>
            <a:ext cx="3700030" cy="9255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800" b="1" dirty="0">
                <a:solidFill>
                  <a:schemeClr val="accent2"/>
                </a:solidFill>
                <a:latin typeface="Times New Roman" pitchFamily="18" charset="0"/>
              </a:rPr>
              <a:t>See also: </a:t>
            </a:r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</a:rPr>
              <a:t>C. Hartnack, H. </a:t>
            </a:r>
            <a:r>
              <a:rPr lang="en-US" altLang="zh-CN" sz="1800" b="1" dirty="0" err="1">
                <a:solidFill>
                  <a:srgbClr val="0000FF"/>
                </a:solidFill>
                <a:latin typeface="Times New Roman" pitchFamily="18" charset="0"/>
              </a:rPr>
              <a:t>Oeschler</a:t>
            </a:r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</a:rPr>
              <a:t>and J. Aichelin, </a:t>
            </a:r>
          </a:p>
          <a:p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</a:rPr>
              <a:t>PRL96, 012302 (2006)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54000" anchorCtr="1"/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EOS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Nuclear Matter 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8451193" y="6400800"/>
            <a:ext cx="655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p. 7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920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20070815模板</Template>
  <TotalTime>43159</TotalTime>
  <Words>2925</Words>
  <Application>Microsoft Office PowerPoint</Application>
  <PresentationFormat>全屏显示(4:3)</PresentationFormat>
  <Paragraphs>380</Paragraphs>
  <Slides>36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 Unicode MS</vt:lpstr>
      <vt:lpstr>Lucida Grande</vt:lpstr>
      <vt:lpstr>黑体</vt:lpstr>
      <vt:lpstr>华文新魏</vt:lpstr>
      <vt:lpstr>宋体</vt:lpstr>
      <vt:lpstr>Arial</vt:lpstr>
      <vt:lpstr>Calibri</vt:lpstr>
      <vt:lpstr>Times New Roman</vt:lpstr>
      <vt:lpstr>Wingdings</vt:lpstr>
      <vt:lpstr>1_自定义设计方案</vt:lpstr>
      <vt:lpstr>Equation</vt:lpstr>
      <vt:lpstr>Document</vt:lpstr>
      <vt:lpstr>文档</vt:lpstr>
      <vt:lpstr>MathType 6.0 Equation</vt:lpstr>
      <vt:lpstr>The Equation of State of Dense Matter  in the Multimessenger Era</vt:lpstr>
      <vt:lpstr>Outline</vt:lpstr>
      <vt:lpstr>PowerPoint 演示文稿</vt:lpstr>
      <vt:lpstr>QCD Phase Diagram</vt:lpstr>
      <vt:lpstr>QCD Phase Diagram</vt:lpstr>
      <vt:lpstr>QCD Phase Diagram</vt:lpstr>
      <vt:lpstr>QCD Phase Diagram</vt:lpstr>
      <vt:lpstr>PowerPoint 演示文稿</vt:lpstr>
      <vt:lpstr>PowerPoint 演示文稿</vt:lpstr>
      <vt:lpstr>(3) Constraints on the EOS of symmetric nuclear matter for 2ρ0&lt; ρ &lt; 5ρ0 using flow data from BEVALAC, SIS/GSI and AGS</vt:lpstr>
      <vt:lpstr>       Esym: Experimental Probes</vt:lpstr>
      <vt:lpstr>PowerPoint 演示文稿</vt:lpstr>
      <vt:lpstr>PowerPoint 演示文稿</vt:lpstr>
      <vt:lpstr>PowerPoint 演示文稿</vt:lpstr>
      <vt:lpstr>Outline</vt:lpstr>
      <vt:lpstr>Pulsars: Neutron Stars? Quark Stars? Hybrid Stars? Others?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        Acknowledgements</vt:lpstr>
      <vt:lpstr>谢 谢！ 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LWCHEN</dc:creator>
  <cp:lastModifiedBy>Chen Lie-Wen</cp:lastModifiedBy>
  <cp:revision>5193</cp:revision>
  <cp:lastPrinted>1601-01-01T00:00:00Z</cp:lastPrinted>
  <dcterms:created xsi:type="dcterms:W3CDTF">1601-01-01T00:00:00Z</dcterms:created>
  <dcterms:modified xsi:type="dcterms:W3CDTF">2019-04-12T16:37:18Z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