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71" r:id="rId2"/>
    <p:sldId id="298" r:id="rId3"/>
    <p:sldId id="299" r:id="rId4"/>
    <p:sldId id="300" r:id="rId5"/>
    <p:sldId id="301" r:id="rId6"/>
    <p:sldId id="302" r:id="rId7"/>
    <p:sldId id="285" r:id="rId8"/>
    <p:sldId id="273" r:id="rId9"/>
    <p:sldId id="306" r:id="rId10"/>
    <p:sldId id="305" r:id="rId11"/>
    <p:sldId id="308" r:id="rId12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539" y="33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44732111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- 居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标题文本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1636891" y="878276"/>
            <a:ext cx="11083430" cy="16256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1682045" y="2869636"/>
            <a:ext cx="5418667" cy="281770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7317458" y="2869636"/>
            <a:ext cx="5418667" cy="281770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1682045" y="5904089"/>
            <a:ext cx="5418667" cy="281770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7317458" y="5904089"/>
            <a:ext cx="5418667" cy="281770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1300480" y="8994987"/>
            <a:ext cx="2709333" cy="650240"/>
          </a:xfrm>
          <a:prstGeom prst="rect">
            <a:avLst/>
          </a:prstGeom>
        </p:spPr>
        <p:txBody>
          <a:bodyPr lIns="130046" tIns="65023" rIns="130046" bIns="65023"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2013-07-11</a:t>
            </a: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4768427" y="8994987"/>
            <a:ext cx="4118187" cy="650240"/>
          </a:xfrm>
          <a:prstGeom prst="rect">
            <a:avLst/>
          </a:prstGeom>
        </p:spPr>
        <p:txBody>
          <a:bodyPr lIns="130046" tIns="65023" rIns="130046" bIns="65023"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北京九华山庄</a:t>
            </a:r>
            <a:endParaRPr lang="en-US" altLang="zh-CN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645227" y="8994987"/>
            <a:ext cx="2709333" cy="650240"/>
          </a:xfrm>
          <a:prstGeom prst="rect">
            <a:avLst/>
          </a:prstGeom>
        </p:spPr>
        <p:txBody>
          <a:bodyPr lIns="130046" tIns="65023" rIns="130046" bIns="65023"/>
          <a:lstStyle>
            <a:lvl1pPr>
              <a:defRPr/>
            </a:lvl1pPr>
          </a:lstStyle>
          <a:p>
            <a:pPr>
              <a:defRPr/>
            </a:pPr>
            <a:fld id="{CAD11BEB-79C4-4FBB-B5E5-E3318CFA8BB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97685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垂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标题文本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正文级别 1</a:t>
            </a:r>
          </a:p>
          <a:p>
            <a:pPr lvl="1">
              <a:defRPr sz="1800"/>
            </a:pPr>
            <a:r>
              <a:rPr sz="3200"/>
              <a:t>正文级别 2</a:t>
            </a:r>
          </a:p>
          <a:p>
            <a:pPr lvl="2">
              <a:defRPr sz="1800"/>
            </a:pPr>
            <a:r>
              <a:rPr sz="3200"/>
              <a:t>正文级别 3</a:t>
            </a:r>
          </a:p>
          <a:p>
            <a:pPr lvl="3">
              <a:defRPr sz="1800"/>
            </a:pPr>
            <a:r>
              <a:rPr sz="3200"/>
              <a:t>正文级别 4</a:t>
            </a:r>
          </a:p>
          <a:p>
            <a:pPr lvl="4">
              <a:defRPr sz="1800"/>
            </a:pPr>
            <a:r>
              <a:rPr sz="3200"/>
              <a:t>正文级别 5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- 顶部对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标题文本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、项目符号与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标题文本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正文级别 1</a:t>
            </a:r>
          </a:p>
          <a:p>
            <a:pPr lvl="1">
              <a:defRPr sz="1800"/>
            </a:pPr>
            <a:r>
              <a:rPr sz="2800"/>
              <a:t>正文级别 2</a:t>
            </a:r>
          </a:p>
          <a:p>
            <a:pPr lvl="2">
              <a:defRPr sz="1800"/>
            </a:pPr>
            <a:r>
              <a:rPr sz="2800"/>
              <a:t>正文级别 3</a:t>
            </a:r>
          </a:p>
          <a:p>
            <a:pPr lvl="3">
              <a:defRPr sz="1800"/>
            </a:pPr>
            <a:r>
              <a:rPr sz="2800"/>
              <a:t>正文级别 4</a:t>
            </a:r>
          </a:p>
          <a:p>
            <a:pPr lvl="4">
              <a:defRPr sz="1800"/>
            </a:pPr>
            <a:r>
              <a:rPr sz="2800"/>
              <a:t>正文级别 5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正文级别 1</a:t>
            </a:r>
          </a:p>
          <a:p>
            <a:pPr lvl="1">
              <a:defRPr sz="1800"/>
            </a:pPr>
            <a:r>
              <a:rPr sz="3600"/>
              <a:t>正文级别 2</a:t>
            </a:r>
          </a:p>
          <a:p>
            <a:pPr lvl="2">
              <a:defRPr sz="1800"/>
            </a:pPr>
            <a:r>
              <a:rPr sz="3600"/>
              <a:t>正文级别 3</a:t>
            </a:r>
          </a:p>
          <a:p>
            <a:pPr lvl="3">
              <a:defRPr sz="1800"/>
            </a:pPr>
            <a:r>
              <a:rPr sz="3600"/>
              <a:t>正文级别 4</a:t>
            </a:r>
          </a:p>
          <a:p>
            <a:pPr lvl="4">
              <a:defRPr sz="1800"/>
            </a:pPr>
            <a:r>
              <a:rPr sz="3600"/>
              <a:t>正文级别 5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3 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引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8000"/>
              <a:t>标题文本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3600"/>
              <a:t>正文级别 1</a:t>
            </a:r>
          </a:p>
          <a:p>
            <a:pPr lvl="1">
              <a:defRPr sz="1800"/>
            </a:pPr>
            <a:r>
              <a:rPr sz="3600"/>
              <a:t>正文级别 2</a:t>
            </a:r>
          </a:p>
          <a:p>
            <a:pPr lvl="2">
              <a:defRPr sz="1800"/>
            </a:pPr>
            <a:r>
              <a:rPr sz="3600"/>
              <a:t>正文级别 3</a:t>
            </a:r>
          </a:p>
          <a:p>
            <a:pPr lvl="3">
              <a:defRPr sz="1800"/>
            </a:pPr>
            <a:r>
              <a:rPr sz="3600"/>
              <a:t>正文级别 4</a:t>
            </a:r>
          </a:p>
          <a:p>
            <a:pPr lvl="4">
              <a:defRPr sz="1800"/>
            </a:pPr>
            <a:r>
              <a:rPr sz="3600"/>
              <a:t>正文级别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</p:sldLayoutIdLst>
  <p:transition spd="med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720" y="1636440"/>
            <a:ext cx="12204556" cy="1470144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en-US" altLang="zh-CN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Chiral Crossover  </a:t>
            </a:r>
          </a:p>
          <a:p>
            <a:pPr algn="ctr"/>
            <a:endParaRPr lang="en-US" altLang="zh-CN" sz="11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zh-CN" sz="2000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Pengfei Zhuang                                                                                                                                        Tsinghua University, Beijing 100084 </a:t>
            </a:r>
            <a:endParaRPr lang="en-US" altLang="zh-CN" sz="2000" i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2540" y="9236402"/>
            <a:ext cx="11879720" cy="392926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en-US" altLang="zh-CN" sz="17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Pengfei Zhuang, </a:t>
            </a:r>
            <a:r>
              <a:rPr lang="en-US" altLang="zh-CN" sz="17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CBM workshop 2019, Yichang, 20190413-14                                                                                           1</a:t>
            </a:r>
            <a:endParaRPr lang="zh-CN" altLang="en-US" sz="17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6136" y="3436640"/>
            <a:ext cx="4985172" cy="44431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57784" y="8030440"/>
            <a:ext cx="11161240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0" i="1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The chiral phase transition </a:t>
            </a:r>
            <a:r>
              <a:rPr kumimoji="0" lang="en-US" altLang="zh-CN" sz="2800" b="0" i="1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line is </a:t>
            </a:r>
            <a:r>
              <a:rPr kumimoji="0" lang="en-US" altLang="zh-CN" sz="2800" b="0" i="1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not fixed,</a:t>
            </a:r>
            <a:r>
              <a:rPr kumimoji="0" lang="en-US" altLang="zh-CN" sz="2800" b="0" i="1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 even at T=0.</a:t>
            </a:r>
            <a:endParaRPr kumimoji="0" lang="zh-CN" altLang="en-US" sz="2800" b="0" i="1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85429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25736" y="591196"/>
                <a:ext cx="12265363" cy="4360054"/>
              </a:xfrm>
              <a:prstGeom prst="rect">
                <a:avLst/>
              </a:prstGeom>
              <a:noFill/>
            </p:spPr>
            <p:txBody>
              <a:bodyPr wrap="square" lIns="109234" tIns="54617" rIns="109234" bIns="54617" rtlCol="0">
                <a:spAutoFit/>
              </a:bodyPr>
              <a:lstStyle/>
              <a:p>
                <a:pPr algn="ctr"/>
                <a:r>
                  <a:rPr lang="en-US" altLang="zh-CN" sz="2800" i="1" u="sng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Suggestion to Lattice QCD</a:t>
                </a:r>
              </a:p>
              <a:p>
                <a:pPr algn="ctr"/>
                <a:endParaRPr lang="en-US" altLang="zh-CN" sz="1600" i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en-US" altLang="zh-CN" sz="1600" i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en-US" altLang="zh-CN" sz="1600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en-US" altLang="zh-CN" sz="1600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r>
                  <a:rPr lang="en-US" altLang="zh-CN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●</a:t>
                </a:r>
                <a:r>
                  <a:rPr lang="en-US" altLang="zh-CN" sz="2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i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Please calculate the Mott transition temperature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CN" sz="2400" i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through </a:t>
                </a:r>
              </a:p>
              <a:p>
                <a:pPr algn="l"/>
                <a:endParaRPr lang="en-US" altLang="zh-CN" sz="1000" i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lang="zh-CN" altLang="en-US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𝜋</m:t>
                          </m:r>
                        </m:sub>
                      </m:sSub>
                      <m:d>
                        <m:dPr>
                          <m:ctrlPr>
                            <a:rPr lang="en-US" altLang="zh-CN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  <m:r>
                        <a:rPr lang="en-US" altLang="zh-CN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</m:t>
                      </m:r>
                      <m:sSub>
                        <m:sSubPr>
                          <m:ctrlPr>
                            <a:rPr lang="en-US" altLang="zh-CN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𝑞</m:t>
                          </m:r>
                        </m:sub>
                      </m:sSub>
                      <m:r>
                        <a:rPr lang="en-US" altLang="zh-CN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sub>
                      </m:sSub>
                      <m:r>
                        <a:rPr lang="en-US" altLang="zh-CN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altLang="zh-CN" sz="2800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r>
                  <a:rPr lang="en-US" altLang="zh-CN" sz="2400" i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and check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altLang="zh-C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sz="2400" i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 </a:t>
                </a:r>
              </a:p>
              <a:p>
                <a:pPr algn="l"/>
                <a:endParaRPr lang="en-US" altLang="zh-CN" sz="2400" i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endParaRPr lang="en-US" altLang="zh-CN" sz="2400" i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r>
                  <a:rPr lang="en-US" altLang="zh-CN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●</a:t>
                </a:r>
                <a:r>
                  <a:rPr lang="en-US" altLang="zh-CN" sz="2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i="1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sub>
                    </m:sSub>
                    <m:r>
                      <a:rPr lang="en-US" altLang="zh-CN" sz="24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sz="2400" i="1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sz="2400" i="1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breaks down the Goldstone theorem, please 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CN" sz="2400" i="1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as the chiral crossover temperature.</a:t>
                </a:r>
                <a:endParaRPr lang="en-US" altLang="zh-CN" sz="2800" i="1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36" y="591196"/>
                <a:ext cx="12265363" cy="4360054"/>
              </a:xfrm>
              <a:prstGeom prst="rect">
                <a:avLst/>
              </a:prstGeom>
              <a:blipFill>
                <a:blip r:embed="rId2"/>
                <a:stretch>
                  <a:fillRect l="-596" t="-1259" b="-209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2"/>
          <p:cNvSpPr txBox="1"/>
          <p:nvPr/>
        </p:nvSpPr>
        <p:spPr>
          <a:xfrm>
            <a:off x="562540" y="9236402"/>
            <a:ext cx="11879720" cy="392926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en-US" altLang="zh-CN" sz="17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Pengfei Zhuang, </a:t>
            </a:r>
            <a:r>
              <a:rPr lang="en-US" altLang="zh-CN" sz="17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CBM workshop 2019, Yichang, 20190413-14                                                                                       </a:t>
            </a:r>
            <a:r>
              <a:rPr lang="en-US" altLang="zh-CN" sz="17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10</a:t>
            </a:r>
            <a:endParaRPr lang="zh-CN" altLang="en-US" sz="17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23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397944" y="2932584"/>
                <a:ext cx="8784976" cy="3005837"/>
              </a:xfrm>
              <a:prstGeom prst="rect">
                <a:avLst/>
              </a:prstGeom>
              <a:noFill/>
            </p:spPr>
            <p:txBody>
              <a:bodyPr wrap="square" lIns="109234" tIns="54617" rIns="109234" bIns="54617" rtlCol="0">
                <a:spAutoFit/>
              </a:bodyPr>
              <a:lstStyle/>
              <a:p>
                <a:pPr algn="ctr"/>
                <a:r>
                  <a:rPr lang="en-US" altLang="zh-CN" sz="2800" i="1" u="sng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Conclusion</a:t>
                </a:r>
              </a:p>
              <a:p>
                <a:pPr algn="ctr"/>
                <a:endParaRPr lang="en-US" altLang="zh-CN" sz="1600" i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en-US" altLang="zh-CN" sz="1600" i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en-US" altLang="zh-CN" sz="1600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en-US" altLang="zh-CN" sz="1600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r>
                  <a:rPr lang="en-US" altLang="zh-CN" sz="2400" i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Mott transition temperature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CN" sz="2400" i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defined through  </a:t>
                </a:r>
              </a:p>
              <a:p>
                <a:pPr algn="l"/>
                <a:endParaRPr lang="en-US" altLang="zh-CN" sz="1000" i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lang="zh-CN" altLang="en-US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𝜋</m:t>
                          </m:r>
                        </m:sub>
                      </m:sSub>
                      <m:d>
                        <m:dPr>
                          <m:ctrlPr>
                            <a:rPr lang="en-US" altLang="zh-CN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  <m:r>
                        <a:rPr lang="en-US" altLang="zh-CN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</m:t>
                      </m:r>
                      <m:sSub>
                        <m:sSubPr>
                          <m:ctrlPr>
                            <a:rPr lang="en-US" altLang="zh-CN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𝑞</m:t>
                          </m:r>
                        </m:sub>
                      </m:sSub>
                      <m:r>
                        <a:rPr lang="en-US" altLang="zh-CN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sub>
                      </m:sSub>
                      <m:r>
                        <a:rPr lang="en-US" altLang="zh-CN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altLang="zh-CN" sz="2800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endParaRPr lang="en-US" altLang="zh-CN" sz="800" i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r>
                  <a:rPr lang="en-US" altLang="zh-CN" sz="2400" i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is probably better to describe the chiral crossover temperature.</a:t>
                </a:r>
                <a:endParaRPr lang="en-US" altLang="zh-CN" sz="2800" i="1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7944" y="2932584"/>
                <a:ext cx="8784976" cy="3005837"/>
              </a:xfrm>
              <a:prstGeom prst="rect">
                <a:avLst/>
              </a:prstGeom>
              <a:blipFill>
                <a:blip r:embed="rId2"/>
                <a:stretch>
                  <a:fillRect l="-833" t="-1826" b="-36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2"/>
          <p:cNvSpPr txBox="1"/>
          <p:nvPr/>
        </p:nvSpPr>
        <p:spPr>
          <a:xfrm>
            <a:off x="562540" y="9236402"/>
            <a:ext cx="11879720" cy="392926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en-US" altLang="zh-CN" sz="17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Pengfei Zhuang, </a:t>
            </a:r>
            <a:r>
              <a:rPr lang="en-US" altLang="zh-CN" sz="17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CBM workshop 2019, Yichang, 20190413-14                                                                                       </a:t>
            </a:r>
            <a:r>
              <a:rPr lang="en-US" altLang="zh-CN" sz="17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11</a:t>
            </a:r>
            <a:endParaRPr lang="zh-CN" altLang="en-US" sz="17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67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53728" y="409999"/>
                <a:ext cx="12204556" cy="6528580"/>
              </a:xfrm>
              <a:prstGeom prst="rect">
                <a:avLst/>
              </a:prstGeom>
              <a:noFill/>
            </p:spPr>
            <p:txBody>
              <a:bodyPr wrap="square" lIns="130046" tIns="65023" rIns="130046" bIns="65023" rtlCol="0">
                <a:spAutoFit/>
              </a:bodyPr>
              <a:lstStyle/>
              <a:p>
                <a:pPr algn="ctr"/>
                <a:r>
                  <a:rPr lang="en-US" altLang="zh-CN" sz="2800" i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Chiral Symmetry  </a:t>
                </a:r>
              </a:p>
              <a:p>
                <a:pPr algn="ctr"/>
                <a:endParaRPr lang="en-US" altLang="zh-CN" sz="1100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en-US" altLang="zh-CN" sz="1100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r>
                  <a:rPr lang="en-US" altLang="zh-CN" sz="2400" i="1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</a:t>
                </a:r>
                <a:r>
                  <a:rPr lang="en-US" altLang="zh-CN" sz="2400" i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Light quark (hadron) mass is controlled by chiral symmetry.</a:t>
                </a:r>
              </a:p>
              <a:p>
                <a:pPr algn="l"/>
                <a:endParaRPr lang="en-US" altLang="zh-CN" sz="2400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endParaRPr lang="en-US" altLang="zh-CN" sz="2400" i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endParaRPr lang="en-US" altLang="zh-CN" sz="2400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endParaRPr lang="en-US" altLang="zh-CN" sz="2400" i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endParaRPr lang="en-US" altLang="zh-CN" sz="2400" i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endParaRPr lang="en-US" altLang="zh-CN" sz="2400" i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endParaRPr lang="en-US" altLang="zh-CN" sz="1600" i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endParaRPr lang="en-US" altLang="zh-CN" sz="1600" i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endParaRPr lang="en-US" altLang="zh-CN" sz="1600" i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endParaRPr lang="en-US" altLang="zh-CN" sz="1600" i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endParaRPr lang="en-US" altLang="zh-CN" sz="1600" i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endParaRPr lang="en-US" altLang="zh-CN" sz="1600" i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endParaRPr lang="en-US" altLang="zh-CN" sz="1600" i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r>
                  <a:rPr lang="en-US" altLang="zh-CN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● </a:t>
                </a:r>
                <a:r>
                  <a:rPr lang="en-US" altLang="zh-CN" sz="2400" i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Chiral limit: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 → </m:t>
                    </m:r>
                    <m:sSub>
                      <m:sSubPr>
                        <m:ctrlPr>
                          <a:rPr lang="en-US" altLang="zh-C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zh-CN" alt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-US" altLang="zh-CN" sz="24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(Goldstone mode)</a:t>
                </a:r>
              </a:p>
              <a:p>
                <a:pPr algn="l"/>
                <a:endParaRPr lang="en-US" altLang="zh-CN" sz="24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endParaRPr lang="en-US" altLang="zh-CN" sz="1000" i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r>
                  <a:rPr lang="en-US" altLang="zh-CN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          ● </a:t>
                </a:r>
                <a:r>
                  <a:rPr lang="en-US" altLang="zh-CN" sz="2400" i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Real case: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sub>
                    </m:sSub>
                    <m:r>
                      <a:rPr lang="en-US" altLang="zh-CN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 → 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zh-CN" alt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sub>
                    </m:sSub>
                    <m:r>
                      <a:rPr lang="zh-CN" alt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en-US" altLang="zh-CN" sz="24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(Pseudo-Goldstone mode)</a:t>
                </a:r>
                <a:endParaRPr lang="en-US" altLang="zh-CN" sz="24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728" y="409999"/>
                <a:ext cx="12204556" cy="6528580"/>
              </a:xfrm>
              <a:prstGeom prst="rect">
                <a:avLst/>
              </a:prstGeom>
              <a:blipFill>
                <a:blip r:embed="rId2"/>
                <a:stretch>
                  <a:fillRect l="-450" t="-654" r="-1249" b="-4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6983" y="6183977"/>
            <a:ext cx="2465575" cy="16902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53728" y="6832049"/>
                <a:ext cx="1503295" cy="3702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CN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e>
                        <m:e>
                          <m:acc>
                            <m:accPr>
                              <m:chr m:val="̅"/>
                              <m:ctrlP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zh-CN" alt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𝜓</m:t>
                              </m:r>
                            </m:e>
                          </m:acc>
                          <m:r>
                            <a:rPr lang="zh-CN" alt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𝜓</m:t>
                          </m:r>
                        </m:e>
                        <m:e>
                          <m: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728" y="6832049"/>
                <a:ext cx="1503295" cy="370294"/>
              </a:xfrm>
              <a:prstGeom prst="rect">
                <a:avLst/>
              </a:prstGeom>
              <a:blipFill>
                <a:blip r:embed="rId4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/>
          <p:cNvSpPr txBox="1"/>
          <p:nvPr/>
        </p:nvSpPr>
        <p:spPr>
          <a:xfrm>
            <a:off x="3829231" y="7624137"/>
            <a:ext cx="648072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1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T</a:t>
            </a:r>
            <a:endParaRPr kumimoji="0" lang="zh-CN" altLang="en-US" sz="16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2982901" y="7768153"/>
                <a:ext cx="270266" cy="2769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Light"/>
                            </a:rPr>
                          </m:ctrlPr>
                        </m:sSubPr>
                        <m:e>
                          <m:r>
                            <a:rPr kumimoji="0" lang="en-US" altLang="zh-CN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Light"/>
                            </a:rPr>
                            <m:t>𝑇</m:t>
                          </m:r>
                        </m:e>
                        <m:sub>
                          <m:r>
                            <a:rPr kumimoji="0" lang="en-US" altLang="zh-CN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 Light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kumimoji="0" lang="zh-CN" alt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Light"/>
                </a:endParaRP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2901" y="7768153"/>
                <a:ext cx="270266" cy="276999"/>
              </a:xfrm>
              <a:prstGeom prst="rect">
                <a:avLst/>
              </a:prstGeom>
              <a:blipFill>
                <a:blip r:embed="rId5"/>
                <a:stretch>
                  <a:fillRect l="-28889" b="-1304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9912" y="1729604"/>
            <a:ext cx="3641031" cy="357924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0392" y="6965032"/>
            <a:ext cx="2439399" cy="17957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5350272" y="7598375"/>
                <a:ext cx="1503295" cy="3702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CN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e>
                        <m:e>
                          <m:acc>
                            <m:accPr>
                              <m:chr m:val="̅"/>
                              <m:ctrlP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zh-CN" alt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𝜓</m:t>
                              </m:r>
                            </m:e>
                          </m:acc>
                          <m:r>
                            <a:rPr lang="zh-CN" alt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𝜓</m:t>
                          </m:r>
                        </m:e>
                        <m:e>
                          <m:r>
                            <a:rPr lang="en-US" altLang="zh-CN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0272" y="7598375"/>
                <a:ext cx="1503295" cy="370294"/>
              </a:xfrm>
              <a:prstGeom prst="rect">
                <a:avLst/>
              </a:prstGeom>
              <a:blipFill>
                <a:blip r:embed="rId8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/>
          <p:cNvSpPr txBox="1"/>
          <p:nvPr/>
        </p:nvSpPr>
        <p:spPr>
          <a:xfrm>
            <a:off x="8581759" y="8443277"/>
            <a:ext cx="648072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0" i="1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T</a:t>
            </a:r>
            <a:endParaRPr kumimoji="0" lang="zh-CN" altLang="en-US" sz="16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760640" y="2934325"/>
            <a:ext cx="65024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altLang="zh-CN" sz="1800" i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X.Zhu</a:t>
            </a:r>
            <a:r>
              <a:rPr lang="en-US" altLang="zh-CN" sz="18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800" i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M.Bleicher</a:t>
            </a:r>
            <a:r>
              <a:rPr lang="en-US" altLang="zh-CN" sz="18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800" i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S.Huang</a:t>
            </a:r>
            <a:r>
              <a:rPr lang="en-US" altLang="zh-CN" sz="18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800" i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K.Schweda</a:t>
            </a:r>
            <a:r>
              <a:rPr lang="en-US" altLang="zh-CN" sz="18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800" i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H.Stoecker</a:t>
            </a:r>
            <a:r>
              <a:rPr lang="en-US" altLang="zh-CN" sz="18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     </a:t>
            </a:r>
            <a:r>
              <a:rPr lang="en-US" altLang="zh-CN" sz="1800" i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N.Xu</a:t>
            </a:r>
            <a:r>
              <a:rPr lang="en-US" altLang="zh-CN" sz="18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800" i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P.Zhuang</a:t>
            </a:r>
            <a:r>
              <a:rPr lang="en-US" altLang="zh-CN" sz="18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PLB647, 366(2007)</a:t>
            </a:r>
            <a:endParaRPr lang="zh-CN" altLang="en-US" sz="1800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/>
              <p:cNvSpPr txBox="1"/>
              <p:nvPr/>
            </p:nvSpPr>
            <p:spPr>
              <a:xfrm>
                <a:off x="1029792" y="1596564"/>
                <a:ext cx="2952328" cy="47192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</m:ctrlPr>
                        </m:sSubPr>
                        <m:e>
                          <m:r>
                            <a:rPr kumimoji="0" lang="en-US" altLang="zh-CN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  <m:t>𝑚</m:t>
                          </m:r>
                        </m:e>
                        <m:sub>
                          <m:r>
                            <a:rPr kumimoji="0" lang="en-US" altLang="zh-CN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0" lang="zh-CN" alt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Light"/>
                </a:endParaRPr>
              </a:p>
            </p:txBody>
          </p:sp>
        </mc:Choice>
        <mc:Fallback xmlns=""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792" y="1596564"/>
                <a:ext cx="2952328" cy="471924"/>
              </a:xfrm>
              <a:prstGeom prst="rect">
                <a:avLst/>
              </a:prstGeom>
              <a:blipFill>
                <a:blip r:embed="rId9"/>
                <a:stretch>
                  <a:fillRect b="-389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/>
              <p:cNvSpPr txBox="1"/>
              <p:nvPr/>
            </p:nvSpPr>
            <p:spPr>
              <a:xfrm>
                <a:off x="4414168" y="4660776"/>
                <a:ext cx="2952328" cy="50045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</m:ctrlPr>
                        </m:sSubPr>
                        <m:e>
                          <m:r>
                            <a:rPr kumimoji="0" lang="en-US" altLang="zh-CN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  <m:t>𝑚</m:t>
                          </m:r>
                        </m:e>
                        <m:sub>
                          <m:r>
                            <a:rPr kumimoji="0" lang="en-US" altLang="zh-CN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kumimoji="0" lang="zh-CN" alt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Light"/>
                </a:endParaRPr>
              </a:p>
            </p:txBody>
          </p:sp>
        </mc:Choice>
        <mc:Fallback xmlns=""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4168" y="4660776"/>
                <a:ext cx="2952328" cy="500458"/>
              </a:xfrm>
              <a:prstGeom prst="rect">
                <a:avLst/>
              </a:prstGeom>
              <a:blipFill>
                <a:blip r:embed="rId10"/>
                <a:stretch>
                  <a:fillRect b="-609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2"/>
          <p:cNvSpPr txBox="1"/>
          <p:nvPr/>
        </p:nvSpPr>
        <p:spPr>
          <a:xfrm>
            <a:off x="562540" y="9236402"/>
            <a:ext cx="11879720" cy="392926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en-US" altLang="zh-CN" sz="17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Pengfei Zhuang, </a:t>
            </a:r>
            <a:r>
              <a:rPr lang="en-US" altLang="zh-CN" sz="17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CBM workshop 2019, Yichang, 20190413-14                                                                                           2</a:t>
            </a:r>
            <a:endParaRPr lang="zh-CN" altLang="en-US" sz="17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69752" y="8108061"/>
            <a:ext cx="4104456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kumimoji="0" lang="en-US" altLang="zh-CN" sz="2000" b="0" i="1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hiral phase transition</a:t>
            </a:r>
            <a:endParaRPr kumimoji="0" lang="zh-CN" altLang="en-US" sz="2000" b="0" i="1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790432" y="7541096"/>
            <a:ext cx="4104456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kumimoji="0" lang="en-US" altLang="zh-CN" sz="2000" b="0" i="1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hiral crossover</a:t>
            </a:r>
            <a:endParaRPr kumimoji="0" lang="zh-CN" altLang="en-US" sz="2000" b="0" i="1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03507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3728" y="412304"/>
            <a:ext cx="12204556" cy="5040352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en-US" altLang="zh-CN" sz="28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Chiral Crossover Temperature  </a:t>
            </a:r>
          </a:p>
          <a:p>
            <a:pPr algn="ctr"/>
            <a:endParaRPr lang="en-US" altLang="zh-CN" sz="11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altLang="zh-CN" sz="2400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algn="l"/>
            <a:r>
              <a:rPr lang="en-US" altLang="zh-CN" sz="2400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</a:p>
          <a:p>
            <a:pPr algn="l"/>
            <a:endParaRPr lang="en-US" altLang="zh-CN" sz="2400" i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altLang="zh-CN" sz="2400" i="1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altLang="zh-CN" sz="2400" i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altLang="zh-CN" sz="2400" i="1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altLang="zh-CN" sz="2400" i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altLang="zh-CN" sz="2400" i="1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altLang="zh-CN" sz="2400" i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altLang="zh-CN" sz="2400" i="1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altLang="zh-CN" sz="1600" i="1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altLang="zh-CN" sz="2400" i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159" y="1708448"/>
            <a:ext cx="6201561" cy="45651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325936" y="1780456"/>
                <a:ext cx="3258779" cy="4901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5936" y="1780456"/>
                <a:ext cx="3258779" cy="490199"/>
              </a:xfrm>
              <a:prstGeom prst="rect">
                <a:avLst/>
              </a:prstGeom>
              <a:blipFill>
                <a:blip r:embed="rId3"/>
                <a:stretch>
                  <a:fillRect b="-137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/>
          <p:cNvSpPr txBox="1"/>
          <p:nvPr/>
        </p:nvSpPr>
        <p:spPr>
          <a:xfrm>
            <a:off x="8553921" y="5668888"/>
            <a:ext cx="1404863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1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T</a:t>
            </a:r>
            <a:endParaRPr kumimoji="0" lang="zh-CN" altLang="en-US" sz="24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4558184" y="2500536"/>
            <a:ext cx="0" cy="3384376"/>
          </a:xfrm>
          <a:prstGeom prst="line">
            <a:avLst/>
          </a:prstGeom>
          <a:noFill/>
          <a:ln w="3175" cap="flat">
            <a:solidFill>
              <a:srgbClr val="0000FF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直接连接符 16"/>
          <p:cNvCxnSpPr/>
          <p:nvPr/>
        </p:nvCxnSpPr>
        <p:spPr>
          <a:xfrm>
            <a:off x="7942560" y="2500536"/>
            <a:ext cx="0" cy="3384376"/>
          </a:xfrm>
          <a:prstGeom prst="line">
            <a:avLst/>
          </a:prstGeom>
          <a:noFill/>
          <a:ln w="3175" cap="flat">
            <a:solidFill>
              <a:srgbClr val="0000FF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直接连接符 18"/>
          <p:cNvCxnSpPr/>
          <p:nvPr/>
        </p:nvCxnSpPr>
        <p:spPr>
          <a:xfrm>
            <a:off x="6214368" y="2500536"/>
            <a:ext cx="0" cy="3384376"/>
          </a:xfrm>
          <a:prstGeom prst="line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/>
              <p:cNvSpPr txBox="1"/>
              <p:nvPr/>
            </p:nvSpPr>
            <p:spPr>
              <a:xfrm>
                <a:off x="6088580" y="5978986"/>
                <a:ext cx="1205908" cy="55399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Light"/>
                          </a:rPr>
                        </m:ctrlPr>
                      </m:sSubPr>
                      <m:e>
                        <m:r>
                          <a:rPr kumimoji="0" lang="en-US" altLang="zh-CN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Light"/>
                          </a:rPr>
                          <m:t>𝑇</m:t>
                        </m:r>
                      </m:e>
                      <m:sub>
                        <m:r>
                          <a:rPr kumimoji="0" lang="en-US" altLang="zh-CN" sz="36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Helvetica Light"/>
                          </a:rPr>
                          <m:t>𝑐</m:t>
                        </m:r>
                      </m:sub>
                    </m:sSub>
                  </m:oMath>
                </a14:m>
                <a:r>
                  <a:rPr kumimoji="0" lang="zh-CN" altLang="en-US" sz="3600" b="0" i="0" u="none" strike="noStrike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rPr>
                  <a:t> </a:t>
                </a:r>
                <a:r>
                  <a:rPr kumimoji="0" lang="en-US" altLang="zh-CN" sz="3600" b="0" i="0" u="none" strike="noStrike" cap="none" spc="0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Helvetica Light"/>
                  </a:rPr>
                  <a:t>(?)</a:t>
                </a:r>
                <a:endParaRPr kumimoji="0" lang="zh-CN" altLang="en-US" sz="36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Light"/>
                </a:endParaRPr>
              </a:p>
            </p:txBody>
          </p:sp>
        </mc:Choice>
        <mc:Fallback xmlns="">
          <p:sp>
            <p:nvSpPr>
              <p:cNvPr id="20" name="文本框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580" y="5978986"/>
                <a:ext cx="1205908" cy="553998"/>
              </a:xfrm>
              <a:prstGeom prst="rect">
                <a:avLst/>
              </a:prstGeom>
              <a:blipFill>
                <a:blip r:embed="rId4"/>
                <a:stretch>
                  <a:fillRect t="-24176" r="-22222" b="-5054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本框 20"/>
          <p:cNvSpPr txBox="1"/>
          <p:nvPr/>
        </p:nvSpPr>
        <p:spPr>
          <a:xfrm>
            <a:off x="2253928" y="6771848"/>
            <a:ext cx="8424936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1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Chiral crossover is a region, not a point !</a:t>
            </a: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24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properly define the so-called crossover temperature ?</a:t>
            </a:r>
            <a:endParaRPr kumimoji="0" lang="zh-CN" altLang="en-US" sz="2400" b="0" i="1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  <p:sp>
        <p:nvSpPr>
          <p:cNvPr id="12" name="TextBox 2"/>
          <p:cNvSpPr txBox="1"/>
          <p:nvPr/>
        </p:nvSpPr>
        <p:spPr>
          <a:xfrm>
            <a:off x="562540" y="9236402"/>
            <a:ext cx="11879720" cy="392926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en-US" altLang="zh-CN" sz="17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Pengfei Zhuang, </a:t>
            </a:r>
            <a:r>
              <a:rPr lang="en-US" altLang="zh-CN" sz="17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CBM workshop 2019, Yichang, 20190413-14                                                                                           3</a:t>
            </a:r>
            <a:endParaRPr lang="zh-CN" altLang="en-US" sz="17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44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53728" y="389525"/>
                <a:ext cx="12204556" cy="8182559"/>
              </a:xfrm>
              <a:prstGeom prst="rect">
                <a:avLst/>
              </a:prstGeom>
              <a:noFill/>
            </p:spPr>
            <p:txBody>
              <a:bodyPr wrap="square" lIns="130046" tIns="65023" rIns="130046" bIns="65023" rtlCol="0">
                <a:spAutoFit/>
              </a:bodyPr>
              <a:lstStyle/>
              <a:p>
                <a:pPr algn="ctr"/>
                <a:r>
                  <a:rPr lang="en-US" altLang="zh-CN" sz="2800" i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Possible Definitions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sz="2800" i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:pPr algn="ctr"/>
                <a:endParaRPr lang="en-US" altLang="zh-CN" sz="1100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r>
                  <a:rPr lang="en-US" altLang="zh-CN" sz="2400" i="1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</a:p>
              <a:p>
                <a:pPr algn="l"/>
                <a:endParaRPr lang="en-US" altLang="zh-CN" sz="2400" i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r>
                  <a:rPr lang="en-US" altLang="zh-CN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●</a:t>
                </a:r>
                <a:r>
                  <a:rPr lang="en-US" altLang="zh-CN" sz="24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i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Maximum change of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altLang="zh-CN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zh-CN" altLang="en-US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𝜓</m:t>
                            </m:r>
                          </m:e>
                        </m:acc>
                        <m:r>
                          <a:rPr lang="zh-CN" alt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𝜓</m:t>
                        </m:r>
                      </m:e>
                    </m:d>
                  </m:oMath>
                </a14:m>
                <a:r>
                  <a:rPr lang="en-US" altLang="zh-CN" sz="2400" i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l"/>
                <a:r>
                  <a:rPr lang="en-US" altLang="zh-CN" sz="3200" dirty="0" smtClean="0">
                    <a:solidFill>
                      <a:srgbClr val="FF0000"/>
                    </a:solidFill>
                    <a:cs typeface="Arial" panose="020B0604020202020204" pitchFamily="34" charset="0"/>
                  </a:rPr>
                  <a:t>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zh-CN" alt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begChr m:val="⟨"/>
                            <m:endChr m:val="⟩"/>
                            <m:ctrlPr>
                              <a:rPr lang="en-US" altLang="zh-CN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𝑇</m:t>
                            </m:r>
                          </m:e>
                          <m:e>
                            <m:acc>
                              <m:accPr>
                                <m:chr m:val="̅"/>
                                <m:ctrlPr>
                                  <a:rPr lang="en-US" altLang="zh-CN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zh-CN" alt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𝜓</m:t>
                                </m:r>
                              </m:e>
                            </m:acc>
                            <m:r>
                              <a:rPr lang="zh-CN" alt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𝜓</m:t>
                            </m:r>
                          </m:e>
                          <m:e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𝑇</m:t>
                            </m:r>
                          </m:e>
                        </m:d>
                      </m:num>
                      <m:den>
                        <m:r>
                          <a:rPr lang="zh-CN" alt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𝜕</m:t>
                        </m:r>
                        <m:sSup>
                          <m:sSupPr>
                            <m:ctrlP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0   →   </m:t>
                    </m:r>
                    <m:sSub>
                      <m:sSub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sz="3200" i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l"/>
                <a:r>
                  <a:rPr lang="en-US" altLang="zh-CN" sz="3200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3200" i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altLang="zh-CN" sz="2400" i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Physics: the extension of maximum fluctuations around a continuous phase </a:t>
                </a:r>
              </a:p>
              <a:p>
                <a:pPr algn="l"/>
                <a:r>
                  <a:rPr lang="en-US" altLang="zh-CN" sz="2400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i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transition in chiral limit. </a:t>
                </a:r>
              </a:p>
              <a:p>
                <a:pPr algn="l"/>
                <a:endParaRPr lang="en-US" altLang="zh-CN" sz="1000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r>
                  <a:rPr lang="en-US" altLang="zh-CN" sz="2400" i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Lattice QCD result: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  <m:r>
                      <a:rPr lang="en-US" altLang="zh-C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~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155</m:t>
                    </m:r>
                  </m:oMath>
                </a14:m>
                <a:r>
                  <a:rPr lang="en-US" altLang="zh-CN" sz="2400" i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MeV</a:t>
                </a:r>
              </a:p>
              <a:p>
                <a:pPr algn="l"/>
                <a:endParaRPr lang="en-US" altLang="zh-CN" sz="2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r>
                  <a:rPr lang="en-US" altLang="zh-CN" sz="24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en-US" altLang="zh-CN" sz="2400" i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Higher order moments,……    </a:t>
                </a:r>
              </a:p>
              <a:p>
                <a:pPr algn="l"/>
                <a:endParaRPr lang="en-US" altLang="zh-CN" sz="24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endParaRPr lang="en-US" altLang="zh-CN" sz="1000" i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r>
                  <a:rPr lang="en-US" altLang="zh-CN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● </a:t>
                </a:r>
                <a:r>
                  <a:rPr lang="en-US" altLang="zh-CN" sz="24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same </a:t>
                </a:r>
                <a14:m>
                  <m:oMath xmlns:m="http://schemas.openxmlformats.org/officeDocument/2006/math">
                    <m:r>
                      <a:rPr lang="zh-CN" alt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</m:oMath>
                </a14:m>
                <a:r>
                  <a:rPr lang="en-US" altLang="zh-CN" sz="24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zh-CN" alt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𝜎</m:t>
                    </m:r>
                  </m:oMath>
                </a14:m>
                <a:r>
                  <a:rPr lang="en-US" altLang="zh-CN" sz="24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masses:</a:t>
                </a:r>
              </a:p>
              <a:p>
                <a:pPr algn="l"/>
                <a:r>
                  <a:rPr lang="en-US" altLang="zh-CN" sz="2400" i="1" dirty="0">
                    <a:solidFill>
                      <a:schemeClr val="tx1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zh-CN" alt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altLang="zh-CN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</m:d>
                    <m:r>
                      <a:rPr lang="en-US" altLang="zh-CN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altLang="zh-CN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zh-CN" alt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𝜎</m:t>
                        </m:r>
                      </m:sub>
                    </m:sSub>
                    <m:d>
                      <m:dPr>
                        <m:ctrlPr>
                          <a:rPr lang="en-US" altLang="zh-CN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</m:d>
                    <m:r>
                      <a:rPr lang="en-US" altLang="zh-CN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  →    </m:t>
                    </m:r>
                    <m:sSub>
                      <m:sSubPr>
                        <m:ctrlPr>
                          <a:rPr lang="en-US" altLang="zh-CN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CN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</m:oMath>
                </a14:m>
                <a:endParaRPr lang="en-US" altLang="zh-CN" sz="32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endParaRPr lang="en-US" altLang="zh-CN" sz="10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r>
                  <a:rPr lang="en-US" altLang="zh-CN" sz="24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Physics: no difference between </a:t>
                </a:r>
                <a14:m>
                  <m:oMath xmlns:m="http://schemas.openxmlformats.org/officeDocument/2006/math">
                    <m:r>
                      <a:rPr lang="zh-CN" alt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</m:oMath>
                </a14:m>
                <a:r>
                  <a:rPr lang="en-US" altLang="zh-CN" sz="24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zh-CN" alt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𝜎</m:t>
                    </m:r>
                  </m:oMath>
                </a14:m>
                <a:r>
                  <a:rPr lang="en-US" altLang="zh-CN" sz="24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when chiral symmetry is restored. </a:t>
                </a:r>
              </a:p>
              <a:p>
                <a:pPr algn="l"/>
                <a:endParaRPr lang="en-US" altLang="zh-CN" sz="10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r>
                  <a:rPr lang="en-US" altLang="zh-CN" sz="24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Question: it is impossible to reach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zh-CN" alt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sub>
                    </m:sSub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zh-CN" alt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𝜎</m:t>
                        </m:r>
                      </m:sub>
                    </m:sSub>
                  </m:oMath>
                </a14:m>
                <a:r>
                  <a:rPr lang="en-US" altLang="zh-CN" sz="24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in real case. </a:t>
                </a:r>
              </a:p>
              <a:p>
                <a:pPr algn="l"/>
                <a:endParaRPr lang="en-US" altLang="zh-CN" sz="24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r>
                  <a:rPr lang="en-US" altLang="zh-CN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● </a:t>
                </a:r>
                <a:r>
                  <a:rPr lang="en-US" altLang="zh-CN" sz="24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……</a:t>
                </a:r>
                <a:endParaRPr lang="en-US" altLang="zh-CN" sz="2400" i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728" y="389525"/>
                <a:ext cx="12204556" cy="8182559"/>
              </a:xfrm>
              <a:prstGeom prst="rect">
                <a:avLst/>
              </a:prstGeom>
              <a:blipFill>
                <a:blip r:embed="rId2"/>
                <a:stretch>
                  <a:fillRect l="-450" t="-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2"/>
          <p:cNvSpPr txBox="1"/>
          <p:nvPr/>
        </p:nvSpPr>
        <p:spPr>
          <a:xfrm>
            <a:off x="562540" y="9236402"/>
            <a:ext cx="11879720" cy="392926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en-US" altLang="zh-CN" sz="17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Pengfei Zhuang, </a:t>
            </a:r>
            <a:r>
              <a:rPr lang="en-US" altLang="zh-CN" sz="17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CBM workshop 2019, Yichang, 20190413-14                                                                                           4</a:t>
            </a:r>
            <a:endParaRPr lang="zh-CN" altLang="en-US" sz="17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84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53728" y="504863"/>
                <a:ext cx="12204556" cy="8685453"/>
              </a:xfrm>
              <a:prstGeom prst="rect">
                <a:avLst/>
              </a:prstGeom>
              <a:noFill/>
            </p:spPr>
            <p:txBody>
              <a:bodyPr wrap="square" lIns="130046" tIns="65023" rIns="130046" bIns="65023" rtlCol="0">
                <a:spAutoFit/>
              </a:bodyPr>
              <a:lstStyle/>
              <a:p>
                <a:pPr algn="ctr"/>
                <a:r>
                  <a:rPr lang="en-US" altLang="zh-CN" sz="2800" i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Which Definition is </a:t>
                </a:r>
                <a:r>
                  <a:rPr lang="en-US" altLang="zh-CN" sz="2800" i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US" altLang="zh-CN" sz="2800" i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ore </a:t>
                </a:r>
                <a:r>
                  <a:rPr lang="en-US" altLang="zh-CN" sz="2800" i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en-US" altLang="zh-CN" sz="2800" i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ensitive to Chiral Symmetry ? </a:t>
                </a:r>
              </a:p>
              <a:p>
                <a:pPr algn="ctr"/>
                <a:endParaRPr lang="en-US" altLang="zh-CN" sz="1100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r>
                  <a:rPr lang="en-US" altLang="zh-CN" sz="2400" i="1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</a:p>
              <a:p>
                <a:pPr algn="l"/>
                <a:r>
                  <a:rPr lang="en-US" altLang="zh-CN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● </a:t>
                </a:r>
                <a:r>
                  <a:rPr lang="en-US" altLang="zh-CN" sz="24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 chiral limit, all the definitions are equivalent, they give the same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sz="24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                                          </a:t>
                </a:r>
              </a:p>
              <a:p>
                <a:pPr algn="l"/>
                <a:r>
                  <a:rPr lang="en-US" altLang="zh-CN" sz="24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In real case, however, different definitions have different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sz="24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values. </a:t>
                </a:r>
                <a:endParaRPr lang="en-US" altLang="zh-CN" sz="2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endParaRPr lang="en-US" altLang="zh-CN" sz="1000" i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r>
                  <a:rPr lang="en-US" altLang="zh-CN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●</a:t>
                </a:r>
                <a:r>
                  <a:rPr lang="en-US" altLang="zh-CN" sz="24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i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Which definition is more sensitive to chiral phase transition ?</a:t>
                </a:r>
              </a:p>
              <a:p>
                <a:pPr algn="l"/>
                <a:endParaRPr lang="en-US" altLang="zh-CN" sz="24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r>
                  <a:rPr lang="en-US" altLang="zh-CN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● </a:t>
                </a:r>
                <a:r>
                  <a:rPr lang="en-US" altLang="zh-CN" sz="2400" i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Chiral phase transition is characterized by the Goldstone theorem.</a:t>
                </a:r>
              </a:p>
              <a:p>
                <a:pPr algn="l"/>
                <a:r>
                  <a:rPr lang="en-US" altLang="zh-CN" sz="24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altLang="zh-CN" sz="2400" i="1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Goldstone theorem:  For a Global (spontaneous) symmetry breaking,                                         </a:t>
                </a:r>
              </a:p>
              <a:p>
                <a:pPr algn="l"/>
                <a:r>
                  <a:rPr lang="en-US" altLang="zh-CN" sz="2400" i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i="1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  there must be corresponding Goldstone modes.</a:t>
                </a:r>
              </a:p>
              <a:p>
                <a:pPr algn="l"/>
                <a:endParaRPr lang="en-US" altLang="zh-CN" sz="2400" i="1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endParaRPr lang="en-US" altLang="zh-CN" sz="2400" i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endParaRPr lang="en-US" altLang="zh-CN" sz="2400" i="1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endParaRPr lang="en-US" altLang="zh-CN" sz="2400" i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endParaRPr lang="en-US" altLang="zh-CN" sz="2400" i="1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endParaRPr lang="en-US" altLang="zh-CN" sz="2400" i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endParaRPr lang="en-US" altLang="zh-CN" sz="2400" i="1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endParaRPr lang="en-US" altLang="zh-CN" sz="2400" i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endParaRPr lang="en-US" altLang="zh-CN" sz="2400" i="1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endParaRPr lang="en-US" altLang="zh-CN" sz="2400" i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r>
                  <a:rPr lang="en-US" altLang="zh-CN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●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i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definition of maximum change in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altLang="zh-CN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zh-CN" altLang="en-US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𝜓</m:t>
                            </m:r>
                          </m:e>
                        </m:acc>
                        <m:r>
                          <a:rPr lang="zh-CN" alt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𝜓</m:t>
                        </m:r>
                      </m:e>
                    </m:d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=155 </m:t>
                        </m:r>
                        <m:r>
                          <m:rPr>
                            <m:sty m:val="p"/>
                          </m:rPr>
                          <a:rPr lang="en-US" altLang="zh-CN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MeV</m:t>
                        </m:r>
                      </m:e>
                    </m:d>
                  </m:oMath>
                </a14:m>
                <a:r>
                  <a:rPr lang="en-US" altLang="zh-CN" sz="2400" i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may break down the Goldstone theorem: The pseudo-Goldstone modes may already disappear at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 </m:t>
                    </m:r>
                    <m:sSub>
                      <m:sSub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sz="2400" i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or still exist at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 </m:t>
                    </m:r>
                    <m:sSub>
                      <m:sSub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sz="2400" i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!</a:t>
                </a:r>
                <a:endParaRPr lang="en-US" altLang="zh-CN" sz="2400" i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728" y="504863"/>
                <a:ext cx="12204556" cy="8685453"/>
              </a:xfrm>
              <a:prstGeom prst="rect">
                <a:avLst/>
              </a:prstGeom>
              <a:blipFill>
                <a:blip r:embed="rId2"/>
                <a:stretch>
                  <a:fillRect l="-450" t="-561" r="-11688" b="-4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5254" y="4494133"/>
            <a:ext cx="5337466" cy="2974955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>
          <a:xfrm>
            <a:off x="6574408" y="5164832"/>
            <a:ext cx="0" cy="2088232"/>
          </a:xfrm>
          <a:prstGeom prst="line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6710034" y="7203122"/>
                <a:ext cx="80398" cy="55399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</m:ctrlPr>
                        </m:sSubPr>
                        <m:e>
                          <m:r>
                            <a:rPr kumimoji="0" lang="en-US" altLang="zh-CN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  <m:t>𝑇</m:t>
                          </m:r>
                        </m:e>
                        <m:sub>
                          <m:r>
                            <a:rPr kumimoji="0" lang="en-US" altLang="zh-CN" sz="3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Light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kumimoji="0" lang="zh-CN" altLang="en-US" sz="36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Light"/>
                </a:endParaRPr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0034" y="7203122"/>
                <a:ext cx="80398" cy="553998"/>
              </a:xfrm>
              <a:prstGeom prst="rect">
                <a:avLst/>
              </a:prstGeom>
              <a:blipFill>
                <a:blip r:embed="rId4"/>
                <a:stretch>
                  <a:fillRect l="-269231" r="-9230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文本框 22"/>
          <p:cNvSpPr txBox="1"/>
          <p:nvPr/>
        </p:nvSpPr>
        <p:spPr>
          <a:xfrm>
            <a:off x="3910112" y="6246887"/>
            <a:ext cx="3190032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1" i="1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With                                               (Pseudo-)Goldstones</a:t>
            </a:r>
            <a:endParaRPr kumimoji="0" lang="zh-CN" altLang="en-US" sz="2000" b="1" i="1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624736" y="5308848"/>
            <a:ext cx="3190032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1" i="1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Without                                               (Pseudo-)Goldstones</a:t>
            </a:r>
            <a:endParaRPr kumimoji="0" lang="zh-CN" altLang="en-US" sz="2000" b="1" i="1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  <p:sp>
        <p:nvSpPr>
          <p:cNvPr id="27" name="TextBox 2"/>
          <p:cNvSpPr txBox="1"/>
          <p:nvPr/>
        </p:nvSpPr>
        <p:spPr>
          <a:xfrm>
            <a:off x="562540" y="9236402"/>
            <a:ext cx="11879720" cy="392926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en-US" altLang="zh-CN" sz="17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Pengfei Zhuang, </a:t>
            </a:r>
            <a:r>
              <a:rPr lang="en-US" altLang="zh-CN" sz="17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CBM workshop 2019, Yichang, 20190413-14                                                                                           5</a:t>
            </a:r>
            <a:endParaRPr lang="zh-CN" altLang="en-US" sz="17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23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53728" y="804907"/>
                <a:ext cx="12204556" cy="6666503"/>
              </a:xfrm>
              <a:prstGeom prst="rect">
                <a:avLst/>
              </a:prstGeom>
              <a:noFill/>
            </p:spPr>
            <p:txBody>
              <a:bodyPr wrap="square" lIns="130046" tIns="65023" rIns="130046" bIns="65023" rtlCol="0">
                <a:spAutoFit/>
              </a:bodyPr>
              <a:lstStyle/>
              <a:p>
                <a:pPr algn="ctr"/>
                <a:r>
                  <a:rPr lang="en-US" altLang="zh-CN" sz="2800" i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Mott Transition </a:t>
                </a:r>
              </a:p>
              <a:p>
                <a:pPr algn="ctr"/>
                <a:endParaRPr lang="en-US" altLang="zh-CN" sz="1100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r>
                  <a:rPr lang="en-US" altLang="zh-CN" sz="2400" i="1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</a:p>
              <a:p>
                <a:pPr algn="l"/>
                <a:r>
                  <a:rPr lang="en-US" altLang="zh-CN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●</a:t>
                </a:r>
                <a:r>
                  <a:rPr lang="en-US" altLang="zh-CN" sz="24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i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Mott transition for the Goldstone mode </a:t>
                </a:r>
                <a14:m>
                  <m:oMath xmlns:m="http://schemas.openxmlformats.org/officeDocument/2006/math">
                    <m:r>
                      <a:rPr lang="zh-CN" alt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</m:oMath>
                </a14:m>
                <a:r>
                  <a:rPr lang="en-US" altLang="zh-CN" sz="2400" i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from bound state to resonant state: </a:t>
                </a:r>
              </a:p>
              <a:p>
                <a:pPr algn="l"/>
                <a:r>
                  <a:rPr lang="en-US" altLang="zh-CN" sz="2400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i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                    </a:t>
                </a:r>
                <a14:m>
                  <m:oMath xmlns:m="http://schemas.openxmlformats.org/officeDocument/2006/math">
                    <m:r>
                      <a:rPr lang="zh-CN" alt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  <m:r>
                      <a:rPr lang="zh-CN" alt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r>
                      <a:rPr lang="en-US" altLang="zh-C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𝑞</m:t>
                    </m:r>
                    <m:r>
                      <a:rPr lang="en-US" altLang="zh-C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altLang="zh-C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C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altLang="zh-CN" sz="2400" i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        </a:t>
                </a:r>
              </a:p>
              <a:p>
                <a:pPr algn="l"/>
                <a:endParaRPr lang="en-US" altLang="zh-CN" sz="2400" i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r>
                  <a:rPr lang="en-US" altLang="zh-CN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● </a:t>
                </a:r>
                <a:r>
                  <a:rPr lang="en-US" altLang="zh-CN" sz="24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threshold energy for the Mott transition:</a:t>
                </a:r>
              </a:p>
              <a:p>
                <a:pPr algn="l"/>
                <a:r>
                  <a:rPr lang="en-US" altLang="zh-CN" sz="24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zh-CN" alt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sub>
                    </m:sSub>
                    <m:r>
                      <a:rPr lang="en-US" altLang="zh-CN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sSub>
                      <m:sSubPr>
                        <m:ctrlP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sub>
                    </m:sSub>
                  </m:oMath>
                </a14:m>
                <a:endParaRPr lang="en-US" altLang="zh-CN" sz="2800" i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endParaRPr lang="en-US" altLang="zh-CN" sz="24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r>
                  <a:rPr lang="en-US" altLang="zh-CN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●</a:t>
                </a:r>
                <a:r>
                  <a:rPr lang="en-US" altLang="zh-CN" sz="24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i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threshold </a:t>
                </a:r>
                <a:r>
                  <a:rPr lang="en-US" altLang="zh-CN" sz="2400" i="1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temperature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CN" sz="2400" i="1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altLang="zh-CN" sz="2400" i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r>
                  <a:rPr lang="en-US" altLang="zh-CN" sz="2400" i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zh-CN" alt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sub>
                    </m:sSub>
                    <m:r>
                      <a:rPr lang="en-US" altLang="zh-CN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en-US" altLang="zh-CN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sub>
                    </m:sSub>
                    <m:r>
                      <a:rPr lang="en-US" altLang="zh-CN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  <m:r>
                      <a:rPr lang="en-US" altLang="zh-CN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sSub>
                      <m:sSubPr>
                        <m:ctrlPr>
                          <a:rPr lang="en-US" altLang="zh-CN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en-US" altLang="zh-CN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sub>
                    </m:sSub>
                    <m:r>
                      <a:rPr lang="en-US" altLang="zh-CN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sub>
                    </m:sSub>
                    <m:r>
                      <a:rPr lang="en-US" altLang="zh-CN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altLang="zh-CN" sz="2400" i="1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endParaRPr lang="en-US" altLang="zh-CN" sz="24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r>
                  <a:rPr lang="en-US" altLang="zh-CN" sz="2400" i="1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  <m:r>
                      <a:rPr lang="en-US" altLang="zh-CN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sSub>
                      <m:sSubPr>
                        <m:ctrlPr>
                          <a:rPr lang="en-US" altLang="zh-CN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CN" sz="2400" i="1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the bound state </a:t>
                </a:r>
                <a14:m>
                  <m:oMath xmlns:m="http://schemas.openxmlformats.org/officeDocument/2006/math">
                    <m:r>
                      <a:rPr lang="zh-CN" altLang="en-US" sz="24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</m:oMath>
                </a14:m>
                <a:r>
                  <a:rPr lang="en-US" altLang="zh-CN" sz="2400" i="1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as the Goldstone modes,</a:t>
                </a:r>
              </a:p>
              <a:p>
                <a:pPr algn="l"/>
                <a:endParaRPr lang="en-US" altLang="zh-CN" sz="1000" i="1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r>
                  <a:rPr lang="en-US" altLang="zh-CN" sz="2400" i="1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  <m:r>
                      <a:rPr lang="en-US" altLang="zh-CN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CN" sz="2400" i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altLang="zh-CN" sz="2400" i="1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Goldstone modes </a:t>
                </a:r>
                <a14:m>
                  <m:oMath xmlns:m="http://schemas.openxmlformats.org/officeDocument/2006/math">
                    <m:r>
                      <a:rPr lang="zh-CN" altLang="en-US" sz="24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</m:oMath>
                </a14:m>
                <a:r>
                  <a:rPr lang="en-US" altLang="zh-CN" sz="2400" i="1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are melted.</a:t>
                </a:r>
              </a:p>
              <a:p>
                <a:pPr algn="l"/>
                <a:endParaRPr lang="en-US" altLang="zh-CN" sz="2400" i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r>
                  <a:rPr lang="en-US" altLang="zh-CN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● </a:t>
                </a:r>
                <a:r>
                  <a:rPr lang="en-US" altLang="zh-CN" sz="2400" i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We can consider the Mott transition temperature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CN" sz="2400" i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as the chiral crossover temperature, because it guarantees the Goldstone theorem. </a:t>
                </a:r>
                <a:endParaRPr lang="en-US" altLang="zh-CN" sz="2400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728" y="804907"/>
                <a:ext cx="12204556" cy="6666503"/>
              </a:xfrm>
              <a:prstGeom prst="rect">
                <a:avLst/>
              </a:prstGeom>
              <a:blipFill>
                <a:blip r:embed="rId2"/>
                <a:stretch>
                  <a:fillRect l="-450" t="-640" b="-8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2"/>
          <p:cNvSpPr txBox="1"/>
          <p:nvPr/>
        </p:nvSpPr>
        <p:spPr>
          <a:xfrm>
            <a:off x="562540" y="9236402"/>
            <a:ext cx="11879720" cy="392926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en-US" altLang="zh-CN" sz="17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Pengfei Zhuang, </a:t>
            </a:r>
            <a:r>
              <a:rPr lang="en-US" altLang="zh-CN" sz="17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CBM workshop 2019, Yichang, 20190413-14                                                                                           6</a:t>
            </a:r>
            <a:endParaRPr lang="zh-CN" altLang="en-US" sz="17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88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45491" y="340296"/>
                <a:ext cx="12265363" cy="6267243"/>
              </a:xfrm>
              <a:prstGeom prst="rect">
                <a:avLst/>
              </a:prstGeom>
              <a:noFill/>
            </p:spPr>
            <p:txBody>
              <a:bodyPr wrap="square" lIns="109234" tIns="54617" rIns="109234" bIns="54617" rtlCol="0">
                <a:spAutoFit/>
              </a:bodyPr>
              <a:lstStyle/>
              <a:p>
                <a:pPr algn="ctr"/>
                <a:r>
                  <a:rPr lang="en-US" altLang="zh-CN" sz="2800" i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NJL Model</a:t>
                </a:r>
              </a:p>
              <a:p>
                <a:pPr algn="ctr"/>
                <a:endParaRPr lang="en-US" altLang="zh-CN" sz="1600" i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r>
                  <a:rPr lang="en-US" altLang="zh-CN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●</a:t>
                </a:r>
                <a:r>
                  <a:rPr lang="en-US" altLang="zh-CN" sz="2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i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NJL model for spontaneous symmetry breaking</a:t>
                </a:r>
              </a:p>
              <a:p>
                <a:pPr algn="l"/>
                <a:endParaRPr lang="en-US" altLang="zh-CN" sz="1000" i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r>
                  <a:rPr lang="en-US" altLang="zh-CN" sz="2400" dirty="0" smtClean="0">
                    <a:solidFill>
                      <a:schemeClr val="tx1"/>
                    </a:solidFill>
                    <a:ea typeface="Cambria Math" panose="02040503050406030204" pitchFamily="18" charset="0"/>
                    <a:cs typeface="Arial" panose="020B0604020202020204" pitchFamily="34" charset="0"/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en-US" altLang="zh-CN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ℒ</m:t>
                    </m:r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zh-CN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𝜓</m:t>
                        </m:r>
                      </m:e>
                    </m:acc>
                    <m:d>
                      <m:dPr>
                        <m:ctrlPr>
                          <a:rPr lang="en-US" altLang="zh-C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sSup>
                          <m:sSupPr>
                            <m:ctrlP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zh-CN" alt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zh-CN" alt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𝜇</m:t>
                            </m:r>
                          </m:sup>
                        </m:sSup>
                        <m:sSub>
                          <m:sSubPr>
                            <m:ctrlP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𝜕</m:t>
                            </m:r>
                          </m:e>
                          <m:sub>
                            <m:r>
                              <a:rPr lang="zh-CN" alt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𝜇</m:t>
                            </m:r>
                          </m:sub>
                        </m:sSub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zh-CN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𝜓</m:t>
                    </m:r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altLang="zh-CN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zh-CN" alt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𝜓</m:t>
                                    </m:r>
                                  </m:e>
                                </m:acc>
                                <m:r>
                                  <a:rPr lang="zh-CN" alt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𝜓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altLang="zh-CN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zh-CN" alt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𝜓</m:t>
                                    </m:r>
                                  </m:e>
                                </m:acc>
                                <m:r>
                                  <a:rPr lang="en-US" altLang="zh-CN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  <m:sSup>
                                  <m:sSupPr>
                                    <m:ctrlPr>
                                      <a:rPr lang="en-US" altLang="zh-CN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𝛾</m:t>
                                    </m:r>
                                  </m:e>
                                  <m:sup>
                                    <m:r>
                                      <a:rPr lang="en-US" altLang="zh-CN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5</m:t>
                                    </m:r>
                                  </m:sup>
                                </m:sSup>
                                <m:acc>
                                  <m:accPr>
                                    <m:chr m:val="⃗"/>
                                    <m:ctrlPr>
                                      <a:rPr lang="en-US" altLang="zh-CN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zh-CN" alt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𝜏</m:t>
                                    </m:r>
                                  </m:e>
                                </m:acc>
                                <m:r>
                                  <a:rPr lang="zh-CN" altLang="en-US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𝜓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altLang="zh-CN" sz="2400" b="0" i="1" dirty="0" smtClean="0">
                  <a:solidFill>
                    <a:schemeClr val="tx1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l"/>
                <a:endParaRPr lang="en-US" altLang="zh-CN" sz="1000" b="0" i="1" dirty="0" smtClean="0">
                  <a:solidFill>
                    <a:schemeClr val="tx1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l"/>
                <a:r>
                  <a:rPr lang="en-US" altLang="zh-CN" sz="2400" dirty="0" smtClean="0">
                    <a:solidFill>
                      <a:schemeClr val="tx1"/>
                    </a:solidFill>
                    <a:cs typeface="Arial" panose="020B0604020202020204" pitchFamily="34" charset="0"/>
                  </a:rPr>
                  <a:t>  </a:t>
                </a:r>
                <a:r>
                  <a:rPr lang="en-US" altLang="zh-CN" sz="24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Goldstone modes:</a:t>
                </a:r>
              </a:p>
              <a:p>
                <a:pPr algn="l"/>
                <a:endParaRPr lang="en-US" altLang="zh-CN" sz="24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endParaRPr lang="en-US" altLang="zh-CN" sz="24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endParaRPr lang="en-US" altLang="zh-CN" sz="24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endParaRPr lang="en-US" altLang="zh-CN" sz="24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endParaRPr lang="en-US" altLang="zh-CN" sz="24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endParaRPr lang="en-US" altLang="zh-CN" sz="24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endParaRPr lang="en-US" altLang="zh-CN" sz="24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r>
                  <a:rPr lang="en-US" altLang="zh-CN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●</a:t>
                </a:r>
                <a:r>
                  <a:rPr lang="en-US" altLang="zh-CN" sz="2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i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NJL model </a:t>
                </a:r>
                <a:r>
                  <a:rPr lang="en-US" altLang="zh-CN" sz="2400" i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 external electromagnetic fields </a:t>
                </a:r>
              </a:p>
              <a:p>
                <a:pPr algn="l"/>
                <a:r>
                  <a:rPr lang="en-US" altLang="zh-CN" sz="2400" i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i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altLang="zh-CN" sz="2400" i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not a trivial calculation due to the lack of translation invariance </a:t>
                </a:r>
              </a:p>
              <a:p>
                <a:pPr algn="l"/>
                <a:endParaRPr lang="en-US" altLang="zh-CN" sz="10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r>
                  <a:rPr lang="en-US" altLang="zh-CN" sz="24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CN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𝜕</m:t>
                            </m:r>
                          </m:e>
                          <m:sub>
                            <m:r>
                              <a:rPr lang="zh-CN" alt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𝜇</m:t>
                            </m:r>
                          </m:sub>
                        </m:sSub>
                        <m:r>
                          <a:rPr lang="en-US" altLang="zh-C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→</m:t>
                        </m:r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  <m:sub>
                        <m:r>
                          <a:rPr lang="zh-CN" alt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𝜇</m:t>
                        </m:r>
                      </m:sub>
                    </m:sSub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𝜕</m:t>
                        </m:r>
                      </m:e>
                      <m:sub>
                        <m:r>
                          <a:rPr lang="zh-CN" alt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𝜇</m:t>
                        </m:r>
                      </m:sub>
                    </m:sSub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𝑖𝑄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zh-CN" alt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𝜇</m:t>
                        </m:r>
                      </m:sub>
                    </m:sSub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    </m:t>
                    </m:r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𝑑𝑖𝑎𝑔</m:t>
                    </m:r>
                    <m:d>
                      <m:d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sub>
                        </m:sSub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=2</m:t>
                        </m:r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/3,</m:t>
                        </m:r>
                        <m:sSub>
                          <m:sSubPr>
                            <m:ctrlP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altLang="zh-C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𝑑</m:t>
                            </m:r>
                          </m:sub>
                        </m:sSub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=−</m:t>
                        </m:r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/3</m:t>
                        </m:r>
                      </m:e>
                    </m:d>
                  </m:oMath>
                </a14:m>
                <a:r>
                  <a:rPr lang="en-US" altLang="zh-CN" sz="24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zh-CN" alt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𝜇</m:t>
                        </m:r>
                      </m:sub>
                    </m:sSub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0, 0, </m:t>
                        </m:r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𝐵𝑥</m:t>
                        </m:r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 0</m:t>
                        </m:r>
                      </m:e>
                    </m:d>
                  </m:oMath>
                </a14:m>
                <a:endParaRPr lang="en-US" altLang="zh-CN" sz="2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491" y="340296"/>
                <a:ext cx="12265363" cy="6267243"/>
              </a:xfrm>
              <a:prstGeom prst="rect">
                <a:avLst/>
              </a:prstGeom>
              <a:blipFill>
                <a:blip r:embed="rId2"/>
                <a:stretch>
                  <a:fillRect l="-596" t="-875" b="-5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fig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14737" y="2644552"/>
            <a:ext cx="5895975" cy="1100137"/>
          </a:xfrm>
          <a:noFill/>
        </p:spPr>
      </p:pic>
      <p:sp>
        <p:nvSpPr>
          <p:cNvPr id="5" name="矩形 4"/>
          <p:cNvSpPr/>
          <p:nvPr/>
        </p:nvSpPr>
        <p:spPr>
          <a:xfrm>
            <a:off x="813768" y="3615496"/>
            <a:ext cx="116284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1800" b="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Original idea: </a:t>
            </a:r>
            <a:r>
              <a:rPr lang="en-US" altLang="zh-CN" sz="1800" b="0" i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Y.Nambu</a:t>
            </a:r>
            <a:r>
              <a:rPr lang="en-US" altLang="zh-CN" sz="1800" b="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b="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altLang="zh-CN" sz="1800" b="0" i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G.Jona-Lasinio</a:t>
            </a:r>
            <a:r>
              <a:rPr lang="en-US" altLang="zh-CN" sz="1800" b="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800" b="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PR122</a:t>
            </a:r>
            <a:r>
              <a:rPr lang="en-US" altLang="zh-CN" sz="1800" b="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800" b="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345(1961) and </a:t>
            </a:r>
            <a:r>
              <a:rPr lang="en-US" altLang="zh-CN" sz="1800" b="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124, </a:t>
            </a:r>
            <a:r>
              <a:rPr lang="en-US" altLang="zh-CN" sz="1800" b="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246(1961).</a:t>
            </a:r>
            <a:endParaRPr lang="en-US" altLang="zh-CN" sz="1800" b="0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altLang="zh-CN" sz="1800" b="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papers: </a:t>
            </a:r>
            <a:r>
              <a:rPr lang="en-US" altLang="zh-CN" sz="1800" b="0" i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U.Vogl</a:t>
            </a:r>
            <a:r>
              <a:rPr lang="en-US" altLang="zh-CN" sz="1800" b="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b="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altLang="zh-CN" sz="1800" b="0" i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W.Weise</a:t>
            </a:r>
            <a:r>
              <a:rPr lang="en-US" altLang="zh-CN" sz="1800" b="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800" b="0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</a:t>
            </a:r>
            <a:r>
              <a:rPr lang="en-US" altLang="zh-CN" sz="1800" b="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Part. </a:t>
            </a:r>
            <a:r>
              <a:rPr lang="en-US" altLang="zh-CN" sz="1800" b="0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</a:t>
            </a:r>
            <a:r>
              <a:rPr lang="en-US" altLang="zh-CN" sz="1800" b="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Phys. 27, </a:t>
            </a:r>
            <a:r>
              <a:rPr lang="en-US" altLang="zh-CN" sz="1800" b="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195(1991); </a:t>
            </a:r>
            <a:r>
              <a:rPr lang="en-US" altLang="zh-CN" sz="1800" b="0" i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S.P.Klevansky</a:t>
            </a:r>
            <a:r>
              <a:rPr lang="en-US" altLang="zh-CN" sz="1800" b="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Rev. Mod. Phys. 64, </a:t>
            </a:r>
            <a:endParaRPr lang="en-US" altLang="zh-CN" sz="1800" b="0" i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altLang="zh-CN" sz="1800" b="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649(1992); </a:t>
            </a:r>
            <a:r>
              <a:rPr lang="en-US" altLang="zh-CN" sz="1800" b="0" i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M.K.Volkov</a:t>
            </a:r>
            <a:r>
              <a:rPr lang="en-US" altLang="zh-CN" sz="1800" b="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Phys. Part. </a:t>
            </a:r>
            <a:r>
              <a:rPr lang="en-US" altLang="zh-CN" sz="1800" b="0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</a:t>
            </a:r>
            <a:r>
              <a:rPr lang="en-US" altLang="zh-CN" sz="1800" b="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24, </a:t>
            </a:r>
            <a:r>
              <a:rPr lang="en-US" altLang="zh-CN" sz="1800" b="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35(1993); </a:t>
            </a:r>
            <a:r>
              <a:rPr lang="en-US" altLang="zh-CN" sz="1800" b="0" i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T.Hatsuda</a:t>
            </a:r>
            <a:r>
              <a:rPr lang="en-US" altLang="zh-CN" sz="1800" b="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b="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altLang="zh-CN" sz="1800" b="0" i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T.Kunihiro</a:t>
            </a:r>
            <a:r>
              <a:rPr lang="en-US" altLang="zh-CN" sz="1800" b="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Phys. Rep. 247, </a:t>
            </a:r>
            <a:r>
              <a:rPr lang="en-US" altLang="zh-CN" sz="1800" b="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221(1994); </a:t>
            </a:r>
            <a:r>
              <a:rPr lang="en-US" altLang="zh-CN" sz="1800" b="0" i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M.Buballa</a:t>
            </a:r>
            <a:r>
              <a:rPr lang="en-US" altLang="zh-CN" sz="1800" b="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Phys</a:t>
            </a:r>
            <a:r>
              <a:rPr lang="en-US" altLang="zh-CN" sz="1800" b="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Rep. 407, </a:t>
            </a:r>
            <a:r>
              <a:rPr lang="en-US" altLang="zh-CN" sz="1800" b="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205(2005)</a:t>
            </a:r>
          </a:p>
          <a:p>
            <a:pPr algn="l"/>
            <a:r>
              <a:rPr lang="en-US" altLang="zh-CN" sz="18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Thermodynamics: </a:t>
            </a:r>
            <a:r>
              <a:rPr lang="en-US" altLang="zh-CN" sz="1800" i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P.Zhuang</a:t>
            </a:r>
            <a:r>
              <a:rPr lang="en-US" altLang="zh-CN" sz="18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800" i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J.Huefner</a:t>
            </a:r>
            <a:r>
              <a:rPr lang="en-US" altLang="zh-CN" sz="18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altLang="zh-CN" sz="1800" i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S.P.Klevansky</a:t>
            </a:r>
            <a:r>
              <a:rPr lang="en-US" altLang="zh-CN" sz="18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NPA576, 525(1994).</a:t>
            </a:r>
            <a:endParaRPr lang="zh-CN" altLang="en-US" sz="1800" b="0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85776" y="6677000"/>
            <a:ext cx="10873208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1800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S.P.Klevansky</a:t>
            </a:r>
            <a:r>
              <a:rPr lang="en-US" altLang="zh-CN" sz="18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Rev. Mod. Phys. 64, </a:t>
            </a:r>
            <a:r>
              <a:rPr lang="en-US" altLang="zh-CN" sz="18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649(1992)</a:t>
            </a:r>
          </a:p>
          <a:p>
            <a:pPr algn="l"/>
            <a:r>
              <a:rPr lang="en-US" altLang="zh-CN" sz="1800" i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H.Liu</a:t>
            </a:r>
            <a:r>
              <a:rPr lang="en-US" altLang="zh-CN" sz="18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800" i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L.Yu</a:t>
            </a:r>
            <a:r>
              <a:rPr lang="en-US" altLang="zh-CN" sz="18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…… </a:t>
            </a:r>
            <a:r>
              <a:rPr lang="en-US" altLang="zh-CN" sz="18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altLang="zh-CN" sz="1800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M.Huang</a:t>
            </a:r>
            <a:r>
              <a:rPr lang="en-US" altLang="zh-CN" sz="18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8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PRD91</a:t>
            </a:r>
            <a:r>
              <a:rPr lang="en-US" altLang="zh-CN" sz="18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014017(2015), </a:t>
            </a:r>
            <a:r>
              <a:rPr lang="en-US" altLang="zh-CN" sz="18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94</a:t>
            </a:r>
            <a:r>
              <a:rPr lang="en-US" altLang="zh-CN" sz="18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113006(2016</a:t>
            </a:r>
            <a:r>
              <a:rPr lang="en-US" altLang="zh-CN" sz="18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and 97</a:t>
            </a:r>
            <a:r>
              <a:rPr lang="en-US" altLang="zh-CN" sz="18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076008(2018</a:t>
            </a:r>
            <a:r>
              <a:rPr lang="en-US" altLang="zh-CN" sz="18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l"/>
            <a:r>
              <a:rPr lang="en-US" altLang="zh-CN" sz="1800" i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G.Cao</a:t>
            </a:r>
            <a:r>
              <a:rPr lang="en-US" altLang="zh-CN" sz="1800" b="1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800" i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X.Huang</a:t>
            </a:r>
            <a:r>
              <a:rPr lang="en-US" altLang="zh-CN" sz="18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…… and </a:t>
            </a:r>
            <a:r>
              <a:rPr lang="en-US" altLang="zh-CN" sz="1800" i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P.Zhuang</a:t>
            </a:r>
            <a:r>
              <a:rPr lang="en-US" altLang="zh-CN" sz="18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8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PRD92</a:t>
            </a:r>
            <a:r>
              <a:rPr lang="en-US" altLang="zh-CN" sz="18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105030(2015), </a:t>
            </a:r>
            <a:r>
              <a:rPr lang="en-US" altLang="zh-CN" sz="18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PLB757, </a:t>
            </a:r>
            <a:r>
              <a:rPr lang="en-US" altLang="zh-CN" sz="18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1(2016), </a:t>
            </a:r>
            <a:r>
              <a:rPr lang="en-US" altLang="zh-CN" sz="18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PRD93, </a:t>
            </a:r>
            <a:r>
              <a:rPr lang="en-US" altLang="zh-CN" sz="18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01600792016), </a:t>
            </a:r>
            <a:r>
              <a:rPr lang="en-US" altLang="zh-CN" sz="18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D93, </a:t>
            </a:r>
            <a:r>
              <a:rPr lang="en-US" altLang="zh-CN" sz="18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076007(2016) and  </a:t>
            </a:r>
            <a:r>
              <a:rPr lang="en-US" altLang="zh-CN" sz="18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D97, 034014(2018)  </a:t>
            </a:r>
            <a:endParaRPr lang="zh-CN" altLang="en-US" sz="1800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altLang="zh-CN" sz="1800" i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R.Zhang</a:t>
            </a:r>
            <a:r>
              <a:rPr lang="en-US" altLang="zh-CN" sz="18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800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W.Fu</a:t>
            </a:r>
            <a:r>
              <a:rPr lang="en-US" altLang="zh-CN" sz="18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altLang="zh-CN" sz="1800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Y.Liu</a:t>
            </a:r>
            <a:r>
              <a:rPr lang="en-US" altLang="zh-CN" sz="18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8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EPJC76</a:t>
            </a:r>
            <a:r>
              <a:rPr lang="en-US" altLang="zh-CN" sz="18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307(2016</a:t>
            </a:r>
            <a:r>
              <a:rPr lang="en-US" altLang="zh-CN" sz="18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zh-CN" sz="1800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altLang="zh-CN" sz="1800" i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S.Mao</a:t>
            </a:r>
            <a:r>
              <a:rPr lang="en-US" altLang="zh-CN" sz="18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8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PLB758</a:t>
            </a:r>
            <a:r>
              <a:rPr lang="en-US" altLang="zh-CN" sz="18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195(2016</a:t>
            </a:r>
            <a:r>
              <a:rPr lang="en-US" altLang="zh-CN" sz="18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PRD94</a:t>
            </a:r>
            <a:r>
              <a:rPr lang="en-US" altLang="zh-CN" sz="18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036007(2016</a:t>
            </a:r>
            <a:r>
              <a:rPr lang="en-US" altLang="zh-CN" sz="18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and 96</a:t>
            </a:r>
            <a:r>
              <a:rPr lang="en-US" altLang="zh-CN" sz="18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034004(2017</a:t>
            </a:r>
            <a:r>
              <a:rPr lang="en-US" altLang="zh-CN" sz="18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zh-CN" sz="1800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altLang="zh-CN" sz="1800" i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X.Guo</a:t>
            </a:r>
            <a:r>
              <a:rPr lang="en-US" altLang="zh-CN" sz="18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800" i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Z.Wang</a:t>
            </a:r>
            <a:r>
              <a:rPr lang="en-US" altLang="zh-CN" sz="18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altLang="zh-CN" sz="1800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P.Zhuang</a:t>
            </a:r>
            <a:r>
              <a:rPr lang="en-US" altLang="zh-CN" sz="18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8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PRD97</a:t>
            </a:r>
            <a:r>
              <a:rPr lang="en-US" altLang="zh-CN" sz="18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034026(2018</a:t>
            </a:r>
            <a:r>
              <a:rPr lang="en-US" altLang="zh-CN" sz="18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and 98, 016007(2018)</a:t>
            </a:r>
            <a:endParaRPr lang="en-US" altLang="zh-CN" sz="1800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altLang="zh-CN" sz="16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</a:t>
            </a:r>
            <a:endParaRPr lang="en-US" altLang="zh-CN" sz="1600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2"/>
          <p:cNvSpPr txBox="1"/>
          <p:nvPr/>
        </p:nvSpPr>
        <p:spPr>
          <a:xfrm>
            <a:off x="562540" y="9236402"/>
            <a:ext cx="11879720" cy="392926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en-US" altLang="zh-CN" sz="17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Pengfei Zhuang, </a:t>
            </a:r>
            <a:r>
              <a:rPr lang="en-US" altLang="zh-CN" sz="17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CBM workshop 2019, Yichang, 20190413-14                                                                                           7</a:t>
            </a:r>
            <a:endParaRPr lang="zh-CN" altLang="en-US" sz="17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03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25736" y="292969"/>
                <a:ext cx="12315691" cy="8534979"/>
              </a:xfrm>
              <a:prstGeom prst="rect">
                <a:avLst/>
              </a:prstGeom>
              <a:noFill/>
            </p:spPr>
            <p:txBody>
              <a:bodyPr wrap="square" lIns="109234" tIns="54617" rIns="109234" bIns="54617" rtlCol="0">
                <a:spAutoFit/>
              </a:bodyPr>
              <a:lstStyle/>
              <a:p>
                <a:r>
                  <a:rPr lang="en-US" altLang="zh-CN" sz="2800" i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Results from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zh-CN" alt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US" altLang="zh-CN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begChr m:val="⟨"/>
                            <m:endChr m:val="⟩"/>
                            <m:ctrlPr>
                              <a:rPr lang="en-US" altLang="zh-CN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𝑇</m:t>
                            </m:r>
                          </m:e>
                          <m:e>
                            <m:acc>
                              <m:accPr>
                                <m:chr m:val="̅"/>
                                <m:ctrlPr>
                                  <a:rPr lang="en-US" altLang="zh-CN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zh-CN" alt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𝜓</m:t>
                                </m:r>
                              </m:e>
                            </m:acc>
                            <m:r>
                              <a:rPr lang="zh-CN" alt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𝜓</m:t>
                            </m:r>
                          </m:e>
                          <m:e>
                            <m:r>
                              <a:rPr lang="en-US" altLang="zh-CN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𝑇</m:t>
                            </m:r>
                          </m:e>
                        </m:d>
                      </m:num>
                      <m:den>
                        <m:r>
                          <a:rPr lang="zh-CN" alt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𝜕</m:t>
                        </m:r>
                        <m:sSup>
                          <m:sSupPr>
                            <m:ctrlPr>
                              <a:rPr lang="en-US" altLang="zh-CN" sz="28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altLang="zh-CN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CN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zh-CN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0 </m:t>
                    </m:r>
                    <m:r>
                      <a:rPr lang="en-US" altLang="zh-CN" sz="2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r>
                      <a:rPr lang="en-US" altLang="zh-CN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US" altLang="zh-CN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</m:oMath>
                </a14:m>
                <a:endParaRPr lang="en-US" altLang="zh-CN" sz="2800" i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en-US" altLang="zh-CN" sz="1600" i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en-US" altLang="zh-CN" sz="1600" i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r>
                  <a:rPr lang="en-US" altLang="zh-CN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●</a:t>
                </a:r>
                <a:r>
                  <a:rPr lang="en-US" altLang="zh-CN" sz="2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NJL model at mean field level</a:t>
                </a:r>
                <a:endParaRPr lang="en-US" altLang="zh-CN" sz="24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endParaRPr lang="en-US" altLang="zh-CN" sz="10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r>
                  <a:rPr lang="en-US" altLang="zh-CN" sz="24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altLang="zh-C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𝑒𝐵</m:t>
                        </m:r>
                      </m:num>
                      <m:den>
                        <m:sSubSup>
                          <m:sSubSupPr>
                            <m:ctrlPr>
                              <a:rPr lang="en-US" altLang="zh-CN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zh-CN" alt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𝜋</m:t>
                            </m:r>
                          </m:sub>
                          <m:sup>
                            <m:r>
                              <a:rPr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  =0,           10,           20</m:t>
                    </m:r>
                  </m:oMath>
                </a14:m>
                <a:endParaRPr lang="en-US" altLang="zh-CN" sz="2400" b="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r>
                  <a:rPr lang="en-US" altLang="zh-CN" sz="2400" b="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MeV</m:t>
                        </m:r>
                      </m:e>
                    </m:d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 =156,      164,        186</m:t>
                    </m:r>
                  </m:oMath>
                </a14:m>
                <a:r>
                  <a:rPr lang="en-US" altLang="zh-CN" sz="2400" b="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:r>
                  <a:rPr lang="en-US" altLang="zh-CN" sz="2400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US" altLang="zh-CN" sz="2400" i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agnetic </a:t>
                </a:r>
                <a:r>
                  <a:rPr lang="en-US" altLang="zh-CN" sz="2400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altLang="zh-CN" sz="2400" i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atalysis </a:t>
                </a:r>
              </a:p>
              <a:p>
                <a:pPr algn="l"/>
                <a:endParaRPr lang="en-US" altLang="zh-CN" sz="2400" i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r>
                  <a:rPr lang="en-US" altLang="zh-CN" sz="2400" i="1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en-US" altLang="zh-CN" sz="24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Almost all the models give the result of magnetic catalysis at mean field level ! </a:t>
                </a:r>
              </a:p>
              <a:p>
                <a:pPr algn="l"/>
                <a:r>
                  <a:rPr lang="en-US" altLang="zh-CN" sz="1800" i="1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                                                                    </a:t>
                </a:r>
                <a:r>
                  <a:rPr lang="en-US" altLang="zh-CN" sz="1800" i="1" dirty="0" err="1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V.Miransky</a:t>
                </a:r>
                <a:r>
                  <a:rPr lang="en-US" altLang="zh-CN" sz="1800" i="1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800" i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:r>
                  <a:rPr lang="en-US" altLang="zh-CN" sz="1800" i="1" dirty="0" err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I.Shovkovy</a:t>
                </a:r>
                <a:r>
                  <a:rPr lang="en-US" altLang="zh-CN" sz="1800" i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Phys. Rep. </a:t>
                </a:r>
                <a:r>
                  <a:rPr lang="en-US" altLang="zh-CN" sz="1800" b="1" i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576</a:t>
                </a:r>
                <a:r>
                  <a:rPr lang="en-US" altLang="zh-CN" sz="1800" i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1(2015</a:t>
                </a:r>
                <a:r>
                  <a:rPr lang="en-US" altLang="zh-CN" sz="1800" i="1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altLang="zh-CN" sz="1800" i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r>
                  <a:rPr lang="en-US" altLang="zh-CN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● </a:t>
                </a:r>
                <a:r>
                  <a:rPr lang="en-US" altLang="zh-CN" sz="2400" i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Lattice QCD</a:t>
                </a:r>
              </a:p>
              <a:p>
                <a:pPr algn="l"/>
                <a:endParaRPr lang="en-US" altLang="zh-CN" sz="1000" i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r>
                  <a:rPr lang="en-US" altLang="zh-CN" sz="2400" i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𝑒𝐵</m:t>
                        </m:r>
                      </m:num>
                      <m:den>
                        <m:sSubSup>
                          <m:sSubSupPr>
                            <m:ctrlP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zh-CN" alt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𝜋</m:t>
                            </m:r>
                          </m:sub>
                          <m:sup>
                            <m: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 </m:t>
                    </m:r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=0,       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 </m:t>
                    </m:r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10,         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20</m:t>
                    </m:r>
                  </m:oMath>
                </a14:m>
                <a:endParaRPr lang="en-US" altLang="zh-CN" sz="2400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r>
                  <a:rPr lang="en-US" altLang="zh-CN" sz="2400" i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MeV</m:t>
                        </m:r>
                      </m:e>
                    </m:d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 </m:t>
                    </m:r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=157,      155,        151</m:t>
                    </m:r>
                  </m:oMath>
                </a14:m>
                <a:r>
                  <a:rPr lang="en-US" altLang="zh-CN" sz="2400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I</a:t>
                </a:r>
                <a:r>
                  <a:rPr lang="en-US" altLang="zh-CN" sz="2400" i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nverse</a:t>
                </a:r>
                <a:r>
                  <a:rPr lang="en-US" altLang="zh-CN" sz="2400" i="1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US" altLang="zh-CN" sz="2400" i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agnetic Catalysis</a:t>
                </a:r>
              </a:p>
              <a:p>
                <a:pPr algn="l"/>
                <a:endParaRPr lang="en-US" altLang="zh-CN" sz="2400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endParaRPr lang="en-US" altLang="zh-CN" sz="2400" i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endParaRPr lang="en-US" altLang="zh-CN" sz="2400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endParaRPr lang="en-US" altLang="zh-CN" sz="2400" i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endParaRPr lang="en-US" altLang="zh-CN" sz="2400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endParaRPr lang="en-US" altLang="zh-CN" sz="2400" i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endParaRPr lang="en-US" altLang="zh-CN" sz="2400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endParaRPr lang="en-US" altLang="zh-CN" sz="2400" i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endParaRPr lang="en-US" altLang="zh-CN" sz="2400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36" y="292969"/>
                <a:ext cx="12315691" cy="8534979"/>
              </a:xfrm>
              <a:prstGeom prst="rect">
                <a:avLst/>
              </a:prstGeom>
              <a:blipFill>
                <a:blip r:embed="rId2"/>
                <a:stretch>
                  <a:fillRect l="-5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720" y="5668888"/>
            <a:ext cx="4432290" cy="309634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558184" y="6030669"/>
            <a:ext cx="82832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1800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G.Bali</a:t>
            </a:r>
            <a:r>
              <a:rPr lang="en-US" altLang="zh-CN" sz="18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800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F.Bruckmann</a:t>
            </a:r>
            <a:r>
              <a:rPr lang="en-US" altLang="zh-CN" sz="18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800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G.Endrodi</a:t>
            </a:r>
            <a:r>
              <a:rPr lang="en-US" altLang="zh-CN" sz="18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800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Z.Fodor</a:t>
            </a:r>
            <a:r>
              <a:rPr lang="en-US" altLang="zh-CN" sz="18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800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S.Katz</a:t>
            </a:r>
            <a:r>
              <a:rPr lang="en-US" altLang="zh-CN" sz="18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800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S.Krieg</a:t>
            </a:r>
            <a:r>
              <a:rPr lang="en-US" altLang="zh-CN" sz="18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800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A.Schafer</a:t>
            </a:r>
            <a:r>
              <a:rPr lang="en-US" altLang="zh-CN" sz="18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altLang="zh-CN" sz="1800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K.Szabo</a:t>
            </a:r>
            <a:r>
              <a:rPr lang="en-US" altLang="zh-CN" sz="18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JHEP1202, 044(2012</a:t>
            </a:r>
            <a:r>
              <a:rPr lang="en-US" altLang="zh-CN" sz="18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PRD86</a:t>
            </a:r>
            <a:r>
              <a:rPr lang="en-US" altLang="zh-CN" sz="18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071502(2012</a:t>
            </a:r>
            <a:r>
              <a:rPr lang="en-US" altLang="zh-CN" sz="18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JHEP1304</a:t>
            </a:r>
            <a:r>
              <a:rPr lang="en-US" altLang="zh-CN" sz="18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130(2013</a:t>
            </a:r>
            <a:r>
              <a:rPr lang="en-US" altLang="zh-CN" sz="18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zh-CN" altLang="en-US" sz="1800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536504" y="6628799"/>
            <a:ext cx="83746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1800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Y.Hidaka</a:t>
            </a:r>
            <a:r>
              <a:rPr lang="en-US" altLang="zh-CN" sz="18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altLang="zh-CN" sz="1800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A.Yamatomo</a:t>
            </a:r>
            <a:r>
              <a:rPr lang="en-US" altLang="zh-CN" sz="18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8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PRD87</a:t>
            </a:r>
            <a:r>
              <a:rPr lang="en-US" altLang="zh-CN" sz="18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094502(2013</a:t>
            </a:r>
            <a:r>
              <a:rPr lang="en-US" altLang="zh-CN" sz="18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  <a:endParaRPr lang="en-US" altLang="zh-CN" sz="1800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altLang="zh-CN" sz="1800" i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E.Luschevskaya</a:t>
            </a:r>
            <a:r>
              <a:rPr lang="en-US" altLang="zh-CN" sz="18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800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O.Solovjeva</a:t>
            </a:r>
            <a:r>
              <a:rPr lang="en-US" altLang="zh-CN" sz="18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800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O.Kochetkov</a:t>
            </a:r>
            <a:r>
              <a:rPr lang="en-US" altLang="zh-CN" sz="18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altLang="zh-CN" sz="1800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O.Teryaev</a:t>
            </a:r>
            <a:r>
              <a:rPr lang="en-US" altLang="zh-CN" sz="18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8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NPB898</a:t>
            </a:r>
            <a:r>
              <a:rPr lang="en-US" altLang="zh-CN" sz="18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627(2015</a:t>
            </a:r>
            <a:r>
              <a:rPr lang="en-US" altLang="zh-CN" sz="18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PLB761</a:t>
            </a:r>
            <a:r>
              <a:rPr lang="en-US" altLang="zh-CN" sz="18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393(2016).</a:t>
            </a:r>
          </a:p>
          <a:p>
            <a:pPr algn="l"/>
            <a:r>
              <a:rPr lang="en-US" altLang="zh-CN" sz="1800" i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G.Bali</a:t>
            </a:r>
            <a:r>
              <a:rPr lang="en-US" altLang="zh-CN" sz="18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800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B.Brandt</a:t>
            </a:r>
            <a:r>
              <a:rPr lang="en-US" altLang="zh-CN" sz="18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800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G.Endroedi</a:t>
            </a:r>
            <a:r>
              <a:rPr lang="en-US" altLang="zh-CN" sz="18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altLang="zh-CN" sz="1800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B.Glaessle</a:t>
            </a:r>
            <a:r>
              <a:rPr lang="en-US" altLang="zh-CN" sz="18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8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PRD97</a:t>
            </a:r>
            <a:r>
              <a:rPr lang="en-US" altLang="zh-CN" sz="18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034505(2018).</a:t>
            </a:r>
            <a:endParaRPr lang="zh-CN" altLang="en-US" sz="1800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562540" y="9236402"/>
            <a:ext cx="11879720" cy="392926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en-US" altLang="zh-CN" sz="17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Pengfei Zhuang, </a:t>
            </a:r>
            <a:r>
              <a:rPr lang="en-US" altLang="zh-CN" sz="17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CBM workshop 2019, Yichang, 20190413-14                                                                                           8</a:t>
            </a:r>
            <a:endParaRPr lang="zh-CN" altLang="en-US" sz="17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66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525736" y="591196"/>
                <a:ext cx="12265363" cy="7042327"/>
              </a:xfrm>
              <a:prstGeom prst="rect">
                <a:avLst/>
              </a:prstGeom>
              <a:noFill/>
            </p:spPr>
            <p:txBody>
              <a:bodyPr wrap="square" lIns="109234" tIns="54617" rIns="109234" bIns="54617" rtlCol="0">
                <a:spAutoFit/>
              </a:bodyPr>
              <a:lstStyle/>
              <a:p>
                <a:r>
                  <a:rPr lang="en-US" altLang="zh-CN" sz="2800" i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Results from </a:t>
                </a:r>
                <a:r>
                  <a:rPr lang="en-US" altLang="zh-CN" sz="2400" i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zh-CN" alt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altLang="zh-C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US" altLang="zh-CN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sSub>
                      <m:sSubPr>
                        <m:ctrlPr>
                          <a:rPr lang="en-US" altLang="zh-C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en-US" altLang="zh-C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sub>
                    </m:sSub>
                    <m:d>
                      <m:dPr>
                        <m:ctrlPr>
                          <a:rPr lang="en-US" altLang="zh-CN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US" altLang="zh-CN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 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sub>
                    </m:sSub>
                  </m:oMath>
                </a14:m>
                <a:endParaRPr lang="en-US" altLang="zh-CN" sz="2800" i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en-US" altLang="zh-CN" sz="1600" i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en-US" altLang="zh-CN" sz="1600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r>
                  <a:rPr lang="en-US" altLang="zh-CN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●</a:t>
                </a:r>
                <a:r>
                  <a:rPr lang="en-US" altLang="zh-CN" sz="2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NJL model in RPA </a:t>
                </a:r>
                <a:endParaRPr lang="en-US" altLang="zh-CN" sz="24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endParaRPr lang="en-US" altLang="zh-CN" sz="10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r>
                  <a:rPr lang="en-US" altLang="zh-CN" sz="24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altLang="zh-C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𝑒𝐵</m:t>
                        </m:r>
                      </m:num>
                      <m:den>
                        <m:sSubSup>
                          <m:sSubSupPr>
                            <m:ctrlPr>
                              <a:rPr lang="en-US" altLang="zh-CN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zh-CN" alt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𝜋</m:t>
                            </m:r>
                          </m:sub>
                          <m:sup>
                            <m:r>
                              <a:rPr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   =0,           10,           20</m:t>
                    </m:r>
                  </m:oMath>
                </a14:m>
                <a:endParaRPr lang="en-US" altLang="zh-CN" sz="2400" b="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r>
                  <a:rPr lang="en-US" altLang="zh-CN" sz="2400" b="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MeV</m:t>
                        </m:r>
                      </m:e>
                    </m:d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  </m:t>
                    </m:r>
                    <m:r>
                      <a:rPr lang="en-US" altLang="zh-CN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=156,      164,        186</m:t>
                    </m:r>
                  </m:oMath>
                </a14:m>
                <a:r>
                  <a:rPr lang="en-US" altLang="zh-CN" sz="24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:r>
                  <a:rPr lang="en-US" altLang="zh-CN" sz="2400" i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Magnetic Catalysis</a:t>
                </a:r>
                <a:endParaRPr lang="en-US" altLang="zh-CN" sz="2400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r>
                  <a:rPr lang="en-US" altLang="zh-CN" sz="2400" b="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MeV</m:t>
                        </m:r>
                      </m:e>
                    </m:d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  =167,      160,        147</m:t>
                    </m:r>
                  </m:oMath>
                </a14:m>
                <a:r>
                  <a:rPr lang="en-US" altLang="zh-CN" sz="2400" b="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:r>
                  <a:rPr lang="en-US" altLang="zh-CN" sz="2400" b="0" i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Inverse </a:t>
                </a:r>
                <a:r>
                  <a:rPr lang="en-US" altLang="zh-CN" sz="2400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US" altLang="zh-CN" sz="2400" i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agnetic </a:t>
                </a:r>
                <a:r>
                  <a:rPr lang="en-US" altLang="zh-CN" sz="2400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altLang="zh-CN" sz="2400" i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atalysis</a:t>
                </a:r>
              </a:p>
              <a:p>
                <a:pPr algn="l"/>
                <a:endParaRPr lang="en-US" altLang="zh-CN" sz="2400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r>
                  <a:rPr lang="en-US" altLang="zh-CN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●</a:t>
                </a:r>
                <a:r>
                  <a:rPr lang="en-US" altLang="zh-CN" sz="2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i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 results directly from lattice QCD</a:t>
                </a:r>
              </a:p>
              <a:p>
                <a:pPr algn="l"/>
                <a:endParaRPr lang="en-US" altLang="zh-CN" sz="1000" i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r>
                  <a:rPr lang="en-US" altLang="zh-CN" sz="2400" i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en-US" altLang="zh-CN" sz="2400" i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Modeling the lattice QCD with NJL: </a:t>
                </a:r>
                <a:r>
                  <a:rPr lang="en-US" altLang="zh-CN" sz="24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Fitting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sz="24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of lattice QCD by adjusting the NJL </a:t>
                </a:r>
              </a:p>
              <a:p>
                <a:pPr algn="l"/>
                <a:r>
                  <a:rPr lang="en-US" altLang="zh-CN" sz="24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                         coupling constant, and then calculating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CN" sz="24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  </a:t>
                </a:r>
              </a:p>
              <a:p>
                <a:pPr algn="l"/>
                <a:endParaRPr lang="en-US" altLang="zh-CN" sz="1000" i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endParaRPr lang="en-US" altLang="zh-CN" sz="1000" i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r>
                  <a:rPr lang="en-US" altLang="zh-CN" sz="2400" i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𝑒𝐵</m:t>
                        </m:r>
                      </m:num>
                      <m:den>
                        <m:sSubSup>
                          <m:sSubSupPr>
                            <m:ctrlP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zh-CN" alt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𝜋</m:t>
                            </m:r>
                          </m:sub>
                          <m:sup>
                            <m: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  </m:t>
                    </m:r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=0,       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 </m:t>
                    </m:r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10,         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20</m:t>
                    </m:r>
                  </m:oMath>
                </a14:m>
                <a:endParaRPr lang="en-US" altLang="zh-CN" sz="2400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r>
                  <a:rPr lang="en-US" altLang="zh-CN" sz="2400" i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MeV</m:t>
                        </m:r>
                      </m:e>
                    </m:d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  </m:t>
                    </m:r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=157,      155,        151</m:t>
                    </m:r>
                  </m:oMath>
                </a14:m>
                <a:r>
                  <a:rPr lang="en-US" altLang="zh-CN" sz="2400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:r>
                  <a:rPr lang="en-US" altLang="zh-CN" sz="2400" i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Inverse</a:t>
                </a:r>
                <a:r>
                  <a:rPr lang="en-US" altLang="zh-CN" sz="2400" i="1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US" altLang="zh-CN" sz="2400" i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agnetic Catalysis</a:t>
                </a:r>
                <a:endParaRPr lang="en-US" altLang="zh-CN" sz="2400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r>
                  <a:rPr lang="en-US" altLang="zh-CN" sz="2400" dirty="0" smtClean="0">
                    <a:solidFill>
                      <a:srgbClr val="FF0000"/>
                    </a:solidFill>
                    <a:cs typeface="Arial" panose="020B0604020202020204" pitchFamily="34" charset="0"/>
                  </a:rPr>
                  <a:t>         </a:t>
                </a:r>
                <a:r>
                  <a:rPr lang="en-US" altLang="zh-CN" sz="1000" dirty="0" smtClean="0">
                    <a:solidFill>
                      <a:srgbClr val="FF000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 smtClean="0">
                    <a:solidFill>
                      <a:srgbClr val="FF0000"/>
                    </a:solidFill>
                    <a:cs typeface="Arial" panose="020B0604020202020204" pitchFamily="34" charset="0"/>
                  </a:rPr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MeV</m:t>
                        </m:r>
                      </m:e>
                    </m:d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  </m:t>
                    </m:r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=167,      150,        113</m:t>
                    </m:r>
                  </m:oMath>
                </a14:m>
                <a:r>
                  <a:rPr lang="en-US" altLang="zh-CN" sz="2400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I</a:t>
                </a:r>
                <a:r>
                  <a:rPr lang="en-US" altLang="zh-CN" sz="2400" i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nverse</a:t>
                </a:r>
                <a:r>
                  <a:rPr lang="en-US" altLang="zh-CN" sz="2400" i="1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US" altLang="zh-CN" sz="2400" i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agnetic Catalysis</a:t>
                </a:r>
                <a:endParaRPr lang="en-US" altLang="zh-CN" sz="2400" i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endParaRPr lang="en-US" altLang="zh-CN" sz="2400" i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r>
                  <a:rPr lang="en-US" altLang="zh-CN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sub>
                    </m:sSub>
                    <m:r>
                      <a:rPr lang="en-US" altLang="zh-C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sSub>
                      <m:sSub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sz="2400" i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in both NJL and NJL + lattice QCD:</a:t>
                </a:r>
              </a:p>
              <a:p>
                <a:pPr algn="l"/>
                <a:r>
                  <a:rPr lang="en-US" altLang="zh-CN" sz="2400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i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B=0), one should take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CN" sz="2400" i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as the chiral crossover temperature. </a:t>
                </a:r>
                <a:endParaRPr lang="en-US" altLang="zh-CN" sz="2400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36" y="591196"/>
                <a:ext cx="12265363" cy="7042327"/>
              </a:xfrm>
              <a:prstGeom prst="rect">
                <a:avLst/>
              </a:prstGeom>
              <a:blipFill>
                <a:blip r:embed="rId2"/>
                <a:stretch>
                  <a:fillRect l="-596" t="-866" b="-9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2"/>
          <p:cNvSpPr txBox="1"/>
          <p:nvPr/>
        </p:nvSpPr>
        <p:spPr>
          <a:xfrm>
            <a:off x="562540" y="9236402"/>
            <a:ext cx="11879720" cy="392926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ctr"/>
            <a:r>
              <a:rPr lang="en-US" altLang="zh-CN" sz="17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Pengfei Zhuang, </a:t>
            </a:r>
            <a:r>
              <a:rPr lang="en-US" altLang="zh-CN" sz="17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CBM workshop 2019, Yichang, 20190413-14                                                                                           </a:t>
            </a:r>
            <a:r>
              <a:rPr lang="en-US" altLang="zh-CN" sz="17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zh-CN" altLang="en-US" sz="17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22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10954</TotalTime>
  <Words>572</Words>
  <Application>Microsoft Office PowerPoint</Application>
  <PresentationFormat>自定义</PresentationFormat>
  <Paragraphs>224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6" baseType="lpstr">
      <vt:lpstr>Helvetica Light</vt:lpstr>
      <vt:lpstr>Helvetica Neue</vt:lpstr>
      <vt:lpstr>Arial</vt:lpstr>
      <vt:lpstr>Cambria Math</vt:lpstr>
      <vt:lpstr>White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zhuang</dc:creator>
  <cp:lastModifiedBy>zhuang</cp:lastModifiedBy>
  <cp:revision>583</cp:revision>
  <dcterms:modified xsi:type="dcterms:W3CDTF">2019-04-12T00:13:32Z</dcterms:modified>
</cp:coreProperties>
</file>