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422" r:id="rId3"/>
    <p:sldId id="424" r:id="rId4"/>
    <p:sldId id="399" r:id="rId5"/>
    <p:sldId id="435" r:id="rId6"/>
    <p:sldId id="392" r:id="rId7"/>
    <p:sldId id="430" r:id="rId8"/>
    <p:sldId id="428" r:id="rId9"/>
    <p:sldId id="431" r:id="rId10"/>
    <p:sldId id="425" r:id="rId11"/>
    <p:sldId id="401" r:id="rId12"/>
    <p:sldId id="437" r:id="rId13"/>
    <p:sldId id="419" r:id="rId14"/>
    <p:sldId id="402" r:id="rId15"/>
    <p:sldId id="404" r:id="rId16"/>
    <p:sldId id="406" r:id="rId17"/>
    <p:sldId id="436" r:id="rId18"/>
    <p:sldId id="441" r:id="rId19"/>
    <p:sldId id="442" r:id="rId20"/>
    <p:sldId id="438" r:id="rId21"/>
    <p:sldId id="440" r:id="rId22"/>
    <p:sldId id="439" r:id="rId23"/>
    <p:sldId id="443" r:id="rId24"/>
    <p:sldId id="448" r:id="rId25"/>
    <p:sldId id="444" r:id="rId26"/>
    <p:sldId id="445" r:id="rId27"/>
    <p:sldId id="446" r:id="rId28"/>
    <p:sldId id="447" r:id="rId29"/>
    <p:sldId id="426" r:id="rId30"/>
    <p:sldId id="397" r:id="rId31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301" autoAdjust="0"/>
  </p:normalViewPr>
  <p:slideViewPr>
    <p:cSldViewPr>
      <p:cViewPr varScale="1">
        <p:scale>
          <a:sx n="59" d="100"/>
          <a:sy n="59" d="100"/>
        </p:scale>
        <p:origin x="-917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0" d="100"/>
          <a:sy n="60" d="100"/>
        </p:scale>
        <p:origin x="3187" y="5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5CA993-EC57-4ADF-B5F7-0C959487EF4D}" type="datetimeFigureOut">
              <a:rPr lang="zh-CN" altLang="en-US" smtClean="0"/>
              <a:t>2019/4/11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23C43-F603-477E-8902-5E6AD41A3A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4939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F3F29B1D-61E0-411E-9638-0788EFFC3E6F}" type="datetimeFigureOut">
              <a:rPr lang="zh-CN" altLang="en-US"/>
              <a:pPr>
                <a:defRPr/>
              </a:pPr>
              <a:t>2019/4/11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77564F41-FA35-4112-8B89-D414A4EE1D6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3528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 userDrawn="1"/>
        </p:nvCxnSpPr>
        <p:spPr>
          <a:xfrm flipV="1">
            <a:off x="714375" y="1071563"/>
            <a:ext cx="785812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7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42875"/>
            <a:ext cx="92868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61461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541C70E7-72E7-4841-9A65-DD9CDE53FC52}" type="datetime1">
              <a:rPr lang="zh-CN" altLang="en-US"/>
              <a:pPr>
                <a:defRPr/>
              </a:pPr>
              <a:t>2019/4/11</a:t>
            </a:fld>
            <a:endParaRPr lang="zh-CN" altLang="en-US"/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1AA8B-8ED3-42AD-850F-242CD39319E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61461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E8B8E240-979E-4652-8110-E660FD78FFDE}" type="datetime1">
              <a:rPr lang="zh-CN" altLang="en-US"/>
              <a:pPr>
                <a:defRPr/>
              </a:pPr>
              <a:t>2019/4/11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71875" y="6356350"/>
            <a:ext cx="244792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D16DC-E486-4B58-8AA9-0DC8751E77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61461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A4F4442E-610C-453F-BAAB-EC04ADEA5D30}" type="datetime1">
              <a:rPr lang="zh-CN" altLang="en-US"/>
              <a:pPr>
                <a:defRPr/>
              </a:pPr>
              <a:t>2019/4/11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71875" y="6356350"/>
            <a:ext cx="244792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64C58-88D4-4F7E-9A05-1ECFBE6C22D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61461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A1B07B92-D0A1-42B5-8A18-1BE2501B3B62}" type="datetime1">
              <a:rPr lang="zh-CN" altLang="en-US"/>
              <a:pPr>
                <a:defRPr/>
              </a:pPr>
              <a:t>2019/4/11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71875" y="6356350"/>
            <a:ext cx="244792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9F0B3-20A2-41DA-A30F-89D7CF17F11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61461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2958ABD7-967B-4D8E-914D-5E13BE9043A9}" type="datetime1">
              <a:rPr lang="zh-CN" altLang="en-US"/>
              <a:pPr>
                <a:defRPr/>
              </a:pPr>
              <a:t>2019/4/11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71875" y="6356350"/>
            <a:ext cx="244792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A94AD-1819-43A4-BFB2-5B9EAEC570F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61461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03FBDCDB-BBFD-454B-BB98-AB97B2E53561}" type="datetime1">
              <a:rPr lang="zh-CN" altLang="en-US"/>
              <a:pPr>
                <a:defRPr/>
              </a:pPr>
              <a:t>2019/4/11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71875" y="6356350"/>
            <a:ext cx="244792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FDEC0B-B59D-4CE6-98C7-87458C16C9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61461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0F3136B3-6BE3-48A1-895A-B7E514CBECB4}" type="datetime1">
              <a:rPr lang="zh-CN" altLang="en-US"/>
              <a:pPr>
                <a:defRPr/>
              </a:pPr>
              <a:t>2019/4/11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71875" y="6356350"/>
            <a:ext cx="244792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18692-50E4-4189-883A-B0CAA39B09D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61461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628601B3-CF5B-4381-BC87-8C14FFF5238F}" type="datetime1">
              <a:rPr lang="zh-CN" altLang="en-US"/>
              <a:pPr>
                <a:defRPr/>
              </a:pPr>
              <a:t>2019/4/11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71875" y="6356350"/>
            <a:ext cx="244792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98A67-96EE-4D01-AD5A-411370BA19F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428625" y="6357938"/>
            <a:ext cx="261461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44646D42-EB72-47F4-AA91-90B341022073}" type="datetime1">
              <a:rPr lang="zh-CN" altLang="en-US"/>
              <a:pPr>
                <a:defRPr/>
              </a:pPr>
              <a:t>2019/4/11</a:t>
            </a:fld>
            <a:r>
              <a:rPr lang="zh-CN" altLang="en-US" dirty="0"/>
              <a:t> </a:t>
            </a:r>
            <a:r>
              <a:rPr lang="en-US" altLang="zh-CN" dirty="0"/>
              <a:t>Yi Wang , </a:t>
            </a:r>
            <a:r>
              <a:rPr lang="en-US" altLang="zh-CN" dirty="0" err="1"/>
              <a:t>Tsinghua</a:t>
            </a:r>
            <a:r>
              <a:rPr lang="en-US" altLang="zh-CN" dirty="0"/>
              <a:t> University</a:t>
            </a:r>
            <a:endParaRPr lang="zh-CN" altLang="en-US" dirty="0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71875" y="6356350"/>
            <a:ext cx="244792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MTD Review @BNL</a:t>
            </a: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3A7A3-4D64-4933-944C-AE54015369F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61461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32DF126B-6885-4489-A4CE-62457C49E3AE}" type="datetime1">
              <a:rPr lang="zh-CN" altLang="en-US"/>
              <a:pPr>
                <a:defRPr/>
              </a:pPr>
              <a:t>2019/4/11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71875" y="6356350"/>
            <a:ext cx="244792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33B86-3401-412B-A290-396D0138F5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61461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AB316A7A-6142-404D-854B-69685800DBAD}" type="datetime1">
              <a:rPr lang="zh-CN" altLang="en-US"/>
              <a:pPr>
                <a:defRPr/>
              </a:pPr>
              <a:t>2019/4/11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71875" y="6356350"/>
            <a:ext cx="244792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34A42-5395-4214-9A0D-6E57E13AF27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00DFE98-65DE-4C98-989F-9E5CC6BDABDB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  <p:sp>
        <p:nvSpPr>
          <p:cNvPr id="7" name="页脚占位符 4"/>
          <p:cNvSpPr txBox="1">
            <a:spLocks/>
          </p:cNvSpPr>
          <p:nvPr userDrawn="1"/>
        </p:nvSpPr>
        <p:spPr>
          <a:xfrm>
            <a:off x="3000364" y="6429396"/>
            <a:ext cx="4379948" cy="428604"/>
          </a:xfrm>
          <a:prstGeom prst="rect">
            <a:avLst/>
          </a:prstGeom>
          <a:noFill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0" i="0" dirty="0" smtClean="0">
                <a:solidFill>
                  <a:srgbClr val="0066FF"/>
                </a:solidFill>
                <a:latin typeface="+mn-lt"/>
                <a:ea typeface="+mn-ea"/>
              </a:rPr>
              <a:t>4</a:t>
            </a:r>
            <a:r>
              <a:rPr lang="en-US" altLang="zh-CN" sz="1200" b="0" i="0" baseline="30000" dirty="0" smtClean="0">
                <a:solidFill>
                  <a:srgbClr val="0066FF"/>
                </a:solidFill>
                <a:latin typeface="+mn-lt"/>
                <a:ea typeface="+mn-ea"/>
              </a:rPr>
              <a:t>th</a:t>
            </a:r>
            <a:r>
              <a:rPr lang="en-US" altLang="zh-CN" sz="1200" b="0" i="0" dirty="0" smtClean="0">
                <a:solidFill>
                  <a:srgbClr val="0066FF"/>
                </a:solidFill>
                <a:latin typeface="+mn-lt"/>
                <a:ea typeface="+mn-ea"/>
              </a:rPr>
              <a:t> CBM-China meeting,  4.13-14,</a:t>
            </a:r>
            <a:r>
              <a:rPr lang="en-US" altLang="zh-CN" sz="1200" b="0" i="0" baseline="0" dirty="0" smtClean="0">
                <a:solidFill>
                  <a:srgbClr val="0066FF"/>
                </a:solidFill>
                <a:latin typeface="+mn-lt"/>
                <a:ea typeface="+mn-ea"/>
              </a:rPr>
              <a:t> 2019, Yichang</a:t>
            </a:r>
            <a:endParaRPr lang="en-US" altLang="zh-CN" sz="1400" b="0" i="0" dirty="0">
              <a:solidFill>
                <a:srgbClr val="0066FF"/>
              </a:solidFill>
              <a:latin typeface="+mn-lt"/>
              <a:ea typeface="+mn-ea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492125" y="6400800"/>
            <a:ext cx="1966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dirty="0">
                <a:latin typeface="+mn-lt"/>
                <a:ea typeface="+mn-ea"/>
              </a:rPr>
              <a:t>Wang Yi, </a:t>
            </a:r>
            <a:r>
              <a:rPr lang="en-US" altLang="zh-CN" sz="1200" dirty="0" err="1">
                <a:latin typeface="+mn-lt"/>
                <a:ea typeface="+mn-ea"/>
              </a:rPr>
              <a:t>Tsinghua</a:t>
            </a:r>
            <a:r>
              <a:rPr lang="en-US" altLang="zh-CN" sz="1200" dirty="0">
                <a:latin typeface="+mn-lt"/>
                <a:ea typeface="+mn-ea"/>
              </a:rPr>
              <a:t> University</a:t>
            </a:r>
            <a:endParaRPr lang="zh-CN" altLang="en-US" sz="1200" dirty="0">
              <a:latin typeface="+mn-lt"/>
              <a:ea typeface="+mn-ea"/>
            </a:endParaRPr>
          </a:p>
        </p:txBody>
      </p:sp>
      <p:cxnSp>
        <p:nvCxnSpPr>
          <p:cNvPr id="10" name="直接连接符 9"/>
          <p:cNvCxnSpPr/>
          <p:nvPr userDrawn="1"/>
        </p:nvCxnSpPr>
        <p:spPr>
          <a:xfrm flipV="1">
            <a:off x="714375" y="1071563"/>
            <a:ext cx="785812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6" name="Picture 7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142875"/>
            <a:ext cx="92868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8100392" y="72306"/>
            <a:ext cx="749300" cy="1027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12" r:id="rId2"/>
    <p:sldLayoutId id="2147484113" r:id="rId3"/>
    <p:sldLayoutId id="2147484114" r:id="rId4"/>
    <p:sldLayoutId id="2147484115" r:id="rId5"/>
    <p:sldLayoutId id="2147484116" r:id="rId6"/>
    <p:sldLayoutId id="2147484117" r:id="rId7"/>
    <p:sldLayoutId id="2147484118" r:id="rId8"/>
    <p:sldLayoutId id="2147484119" r:id="rId9"/>
    <p:sldLayoutId id="2147484120" r:id="rId10"/>
    <p:sldLayoutId id="214748412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1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mp"/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image" Target="../media/image50.jpeg"/><Relationship Id="rId7" Type="http://schemas.openxmlformats.org/officeDocument/2006/relationships/image" Target="../media/image54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emf"/><Relationship Id="rId11" Type="http://schemas.openxmlformats.org/officeDocument/2006/relationships/image" Target="../media/image58.emf"/><Relationship Id="rId5" Type="http://schemas.openxmlformats.org/officeDocument/2006/relationships/image" Target="../media/image52.jpeg"/><Relationship Id="rId10" Type="http://schemas.openxmlformats.org/officeDocument/2006/relationships/image" Target="../media/image57.emf"/><Relationship Id="rId4" Type="http://schemas.openxmlformats.org/officeDocument/2006/relationships/image" Target="../media/image51.tmp"/><Relationship Id="rId9" Type="http://schemas.openxmlformats.org/officeDocument/2006/relationships/image" Target="../media/image5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emf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tm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0B70752-0168-4855-AD72-7E1D69DF507C}" type="slidenum">
              <a:rPr lang="zh-CN" altLang="en-US" smtClean="0"/>
              <a:pPr>
                <a:defRPr/>
              </a:pPr>
              <a:t>1</a:t>
            </a:fld>
            <a:endParaRPr lang="zh-CN" altLang="en-US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165125" y="0"/>
            <a:ext cx="6306494" cy="1041896"/>
          </a:xfrm>
          <a:prstGeom prst="rect">
            <a:avLst/>
          </a:prstGeom>
          <a:solidFill>
            <a:srgbClr val="FFFF00"/>
          </a:solidFill>
          <a:ln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zh-CN" sz="3200" dirty="0" smtClean="0">
                <a:solidFill>
                  <a:srgbClr val="FF0000"/>
                </a:solidFill>
              </a:rPr>
              <a:t>Status of high </a:t>
            </a:r>
            <a:r>
              <a:rPr lang="en-US" altLang="zh-CN" sz="3200" dirty="0">
                <a:solidFill>
                  <a:srgbClr val="FF0000"/>
                </a:solidFill>
              </a:rPr>
              <a:t>rate MRPC for CBM-TOF</a:t>
            </a:r>
            <a:endParaRPr lang="zh-CN" altLang="zh-CN" sz="3200" dirty="0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65125" y="2573615"/>
            <a:ext cx="7072313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0975" lvl="1" indent="-180975" eaLnBrk="0" fontAlgn="auto" hangingPunct="0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A50021"/>
              </a:buClr>
              <a:defRPr/>
            </a:pPr>
            <a:r>
              <a:rPr lang="en-US" altLang="zh-CN" sz="2400" b="1" dirty="0">
                <a:solidFill>
                  <a:srgbClr val="0000FF"/>
                </a:solidFill>
                <a:latin typeface="+mj-lt"/>
                <a:ea typeface="+mn-ea"/>
                <a:cs typeface="Times New Roman" pitchFamily="18" charset="0"/>
              </a:rPr>
              <a:t>                    </a:t>
            </a:r>
            <a:r>
              <a:rPr lang="en-US" altLang="zh-CN" sz="2400" b="1" dirty="0" smtClean="0">
                <a:solidFill>
                  <a:srgbClr val="0000FF"/>
                </a:solidFill>
                <a:latin typeface="+mj-lt"/>
                <a:ea typeface="+mn-ea"/>
                <a:cs typeface="Times New Roman" pitchFamily="18" charset="0"/>
              </a:rPr>
              <a:t>          </a:t>
            </a:r>
            <a:r>
              <a:rPr lang="en-US" altLang="zh-CN" sz="2400" b="1" dirty="0" smtClean="0">
                <a:solidFill>
                  <a:srgbClr val="0000FF"/>
                </a:solidFill>
                <a:latin typeface="+mj-lt"/>
                <a:ea typeface="+mn-ea"/>
                <a:cs typeface="Times New Roman" pitchFamily="18" charset="0"/>
              </a:rPr>
              <a:t>Wang </a:t>
            </a:r>
            <a:r>
              <a:rPr lang="en-US" altLang="zh-CN" sz="2400" b="1" dirty="0">
                <a:solidFill>
                  <a:srgbClr val="0000FF"/>
                </a:solidFill>
                <a:latin typeface="+mj-lt"/>
                <a:ea typeface="+mn-ea"/>
                <a:cs typeface="Times New Roman" pitchFamily="18" charset="0"/>
              </a:rPr>
              <a:t>Yi </a:t>
            </a:r>
            <a:endParaRPr lang="en-US" altLang="zh-CN" sz="2400" b="1" dirty="0" smtClean="0">
              <a:solidFill>
                <a:srgbClr val="0000FF"/>
              </a:solidFill>
              <a:latin typeface="+mj-lt"/>
              <a:ea typeface="+mn-ea"/>
              <a:cs typeface="Times New Roman" pitchFamily="18" charset="0"/>
            </a:endParaRPr>
          </a:p>
          <a:p>
            <a:pPr marL="180975" lvl="1" indent="-180975" eaLnBrk="0" fontAlgn="auto" hangingPunct="0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A50021"/>
              </a:buClr>
              <a:defRPr/>
            </a:pPr>
            <a:r>
              <a:rPr lang="en-US" altLang="zh-CN" sz="2000" dirty="0" smtClean="0"/>
              <a:t>Department </a:t>
            </a:r>
            <a:r>
              <a:rPr lang="en-US" altLang="zh-CN" sz="2000" dirty="0"/>
              <a:t>of Engineering Physics</a:t>
            </a:r>
            <a:r>
              <a:rPr lang="en-US" altLang="zh-CN" sz="2000" dirty="0" smtClean="0"/>
              <a:t>, Tsinghua </a:t>
            </a:r>
            <a:r>
              <a:rPr lang="en-US" altLang="zh-CN" sz="2000" dirty="0"/>
              <a:t>University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10</a:t>
            </a:fld>
            <a:endParaRPr lang="zh-CN" altLang="en-US"/>
          </a:p>
        </p:txBody>
      </p:sp>
      <p:graphicFrame>
        <p:nvGraphicFramePr>
          <p:cNvPr id="3" name="_x0000_i10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5618680"/>
              </p:ext>
            </p:extLst>
          </p:nvPr>
        </p:nvGraphicFramePr>
        <p:xfrm>
          <a:off x="801099" y="2131537"/>
          <a:ext cx="4243387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46" r:id="rId3" imgW="587699" imgH="82775" progId="Equation.DSMT4">
                  <p:embed/>
                </p:oleObj>
              </mc:Choice>
              <mc:Fallback>
                <p:oleObj r:id="rId3" imgW="587699" imgH="82775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1099" y="2131537"/>
                        <a:ext cx="4243387" cy="642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44619" y="1329200"/>
            <a:ext cx="49792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 </a:t>
            </a:r>
            <a:r>
              <a:rPr lang="en-US" altLang="zh-CN" sz="2400" b="1" dirty="0" smtClean="0">
                <a:solidFill>
                  <a:srgbClr val="0000FF"/>
                </a:solidFill>
              </a:rPr>
              <a:t>The voltage drop in the gas gap:</a:t>
            </a:r>
            <a:endParaRPr lang="zh-CN" altLang="en-US" sz="2400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44619" y="3758656"/>
            <a:ext cx="7482408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000" dirty="0">
                <a:solidFill>
                  <a:srgbClr val="FF0000"/>
                </a:solidFill>
              </a:rPr>
              <a:t>Two </a:t>
            </a:r>
            <a:r>
              <a:rPr lang="en-US" altLang="zh-CN" sz="2000" dirty="0" smtClean="0">
                <a:solidFill>
                  <a:srgbClr val="FF0000"/>
                </a:solidFill>
              </a:rPr>
              <a:t>main ways </a:t>
            </a:r>
            <a:r>
              <a:rPr lang="en-US" altLang="zh-CN" sz="2000" dirty="0">
                <a:solidFill>
                  <a:srgbClr val="FF0000"/>
                </a:solidFill>
              </a:rPr>
              <a:t>to improve rate capability</a:t>
            </a:r>
            <a:r>
              <a:rPr lang="en-US" altLang="zh-CN" sz="2000" dirty="0" smtClean="0">
                <a:solidFill>
                  <a:srgbClr val="FF0000"/>
                </a:solidFill>
              </a:rPr>
              <a:t>:</a:t>
            </a:r>
            <a:endParaRPr lang="en-US" altLang="zh-CN" sz="2000" dirty="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  <a:buFont typeface="Arial" charset="0"/>
              <a:buChar char="•"/>
            </a:pPr>
            <a:r>
              <a:rPr lang="en-US" altLang="zh-CN" sz="2000" dirty="0">
                <a:solidFill>
                  <a:schemeClr val="tx1"/>
                </a:solidFill>
              </a:rPr>
              <a:t> </a:t>
            </a:r>
            <a:r>
              <a:rPr lang="en-US" altLang="zh-CN" sz="2000" dirty="0" smtClean="0">
                <a:solidFill>
                  <a:schemeClr val="tx1"/>
                </a:solidFill>
              </a:rPr>
              <a:t>Reducing </a:t>
            </a:r>
            <a:r>
              <a:rPr lang="en-US" altLang="zh-CN" sz="2000" dirty="0">
                <a:solidFill>
                  <a:schemeClr val="tx1"/>
                </a:solidFill>
              </a:rPr>
              <a:t>bulky resistivity of electrode </a:t>
            </a:r>
            <a:r>
              <a:rPr lang="en-US" altLang="zh-CN" sz="2000" dirty="0" smtClean="0">
                <a:solidFill>
                  <a:schemeClr val="tx1"/>
                </a:solidFill>
              </a:rPr>
              <a:t>glass   (CBM)</a:t>
            </a:r>
          </a:p>
          <a:p>
            <a:pPr>
              <a:lnSpc>
                <a:spcPct val="130000"/>
              </a:lnSpc>
              <a:buFont typeface="Arial" charset="0"/>
              <a:buChar char="•"/>
            </a:pPr>
            <a:r>
              <a:rPr lang="en-US" altLang="zh-CN" sz="2000" dirty="0" smtClean="0">
                <a:solidFill>
                  <a:schemeClr val="tx1"/>
                </a:solidFill>
              </a:rPr>
              <a:t> Reducing the </a:t>
            </a:r>
            <a:r>
              <a:rPr lang="en-US" altLang="zh-CN" sz="2000" dirty="0" smtClean="0"/>
              <a:t>avalanche charge   (ATLAS)</a:t>
            </a:r>
            <a:endParaRPr lang="en-US" altLang="zh-CN" sz="2000" dirty="0" smtClean="0">
              <a:solidFill>
                <a:schemeClr val="tx1"/>
              </a:solidFill>
            </a:endParaRPr>
          </a:p>
          <a:p>
            <a:pPr>
              <a:lnSpc>
                <a:spcPct val="130000"/>
              </a:lnSpc>
            </a:pPr>
            <a:endParaRPr lang="en-US" altLang="zh-CN" sz="2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515373" y="2988793"/>
            <a:ext cx="7543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0000FF"/>
                </a:solidFill>
              </a:rPr>
              <a:t>The smaller the voltage drop, the higher efficiency and higher rate capability!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7" name="标题 1"/>
          <p:cNvSpPr txBox="1">
            <a:spLocks/>
          </p:cNvSpPr>
          <p:nvPr/>
        </p:nvSpPr>
        <p:spPr>
          <a:xfrm>
            <a:off x="928662" y="285728"/>
            <a:ext cx="7000924" cy="642942"/>
          </a:xfrm>
          <a:prstGeom prst="rect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How to increase rate of MRPC</a:t>
            </a:r>
            <a:endParaRPr lang="zh-CN" alt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11</a:t>
            </a:fld>
            <a:endParaRPr lang="zh-CN" altLang="en-US" dirty="0"/>
          </a:p>
        </p:txBody>
      </p:sp>
      <p:pic>
        <p:nvPicPr>
          <p:cNvPr id="112642" name="Picture 2" descr="F:\工作\CBM合作\玻璃测试\玻璃批量生产\IMG_3130.JPG"/>
          <p:cNvPicPr>
            <a:picLocks noChangeAspect="1" noChangeArrowheads="1"/>
          </p:cNvPicPr>
          <p:nvPr/>
        </p:nvPicPr>
        <p:blipFill>
          <a:blip r:embed="rId2"/>
          <a:srcRect t="5789"/>
          <a:stretch>
            <a:fillRect/>
          </a:stretch>
        </p:blipFill>
        <p:spPr bwMode="auto">
          <a:xfrm>
            <a:off x="4929190" y="1214423"/>
            <a:ext cx="3357586" cy="2347694"/>
          </a:xfrm>
          <a:prstGeom prst="rect">
            <a:avLst/>
          </a:prstGeom>
          <a:noFill/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57224" y="357166"/>
            <a:ext cx="7143773" cy="571481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3200" b="1" dirty="0" smtClean="0">
                <a:solidFill>
                  <a:srgbClr val="FF0000"/>
                </a:solidFill>
                <a:latin typeface="Calibri" pitchFamily="34" charset="0"/>
                <a:ea typeface="华文楷体" pitchFamily="2" charset="-122"/>
              </a:rPr>
              <a:t>Development of low resistive glass</a:t>
            </a:r>
            <a:endParaRPr lang="en-US" altLang="zh-CN" sz="3200" b="1" dirty="0">
              <a:solidFill>
                <a:srgbClr val="FF0000"/>
              </a:solidFill>
              <a:latin typeface="Calibri" pitchFamily="34" charset="0"/>
              <a:ea typeface="华文楷体" pitchFamily="2" charset="-122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571612"/>
            <a:ext cx="4214810" cy="20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000100" y="1214422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Performance of the glass</a:t>
            </a:r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00628" y="3571876"/>
            <a:ext cx="3000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 Glass mass production</a:t>
            </a:r>
          </a:p>
          <a:p>
            <a:r>
              <a:rPr lang="en-US" altLang="zh-CN" dirty="0" smtClean="0"/>
              <a:t> Yield &gt;100m</a:t>
            </a:r>
            <a:r>
              <a:rPr lang="en-US" altLang="zh-CN" baseline="30000" dirty="0" smtClean="0"/>
              <a:t>2</a:t>
            </a:r>
            <a:r>
              <a:rPr lang="en-US" altLang="zh-CN" dirty="0" smtClean="0"/>
              <a:t>/month</a:t>
            </a:r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714348" y="3714752"/>
            <a:ext cx="2500330" cy="2286016"/>
            <a:chOff x="571472" y="3929066"/>
            <a:chExt cx="2500330" cy="2286016"/>
          </a:xfrm>
        </p:grpSpPr>
        <p:pic>
          <p:nvPicPr>
            <p:cNvPr id="8" name="图片 7" descr="D:\王杰\Aging test\素材\PPT做图\QQ截图20151111104642.jpg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472" y="4071942"/>
              <a:ext cx="2500330" cy="200026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0" name="直接箭头连接符 9"/>
            <p:cNvCxnSpPr/>
            <p:nvPr/>
          </p:nvCxnSpPr>
          <p:spPr>
            <a:xfrm rot="16200000" flipH="1">
              <a:off x="285720" y="4857760"/>
              <a:ext cx="2286016" cy="42862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500034" y="6000768"/>
            <a:ext cx="2739853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Aging test with X-ray source</a:t>
            </a:r>
            <a:endParaRPr lang="zh-CN" altLang="en-US" sz="1600" dirty="0"/>
          </a:p>
        </p:txBody>
      </p:sp>
      <p:pic>
        <p:nvPicPr>
          <p:cNvPr id="13" name="Picture 3" descr="两个时间分辨 (2)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0" y="4214818"/>
            <a:ext cx="307183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6643702" y="4286256"/>
            <a:ext cx="2357422" cy="2162773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just">
              <a:lnSpc>
                <a:spcPct val="12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Online test system. The efficiency and time resolution can be obtained by cosmic ray while irradiated by X-rays. 0.1C/cm</a:t>
            </a:r>
            <a:r>
              <a:rPr lang="en-US" altLang="zh-CN" sz="1600" b="1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charge is accumulated in 35 days.</a:t>
            </a:r>
            <a:endParaRPr lang="en-US" altLang="zh-CN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12</a:t>
            </a:fld>
            <a:endParaRPr lang="zh-CN" altLang="en-US"/>
          </a:p>
        </p:txBody>
      </p:sp>
      <p:pic>
        <p:nvPicPr>
          <p:cNvPr id="3" name="内容占位符 9" descr="光影魔术手拼图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143240" y="1357298"/>
            <a:ext cx="5643602" cy="352739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3357554" y="4929198"/>
            <a:ext cx="1928826" cy="1143008"/>
            <a:chOff x="534441" y="1338048"/>
            <a:chExt cx="2121693" cy="1854627"/>
          </a:xfrm>
          <a:solidFill>
            <a:srgbClr val="0066FF"/>
          </a:solidFill>
        </p:grpSpPr>
        <p:sp>
          <p:nvSpPr>
            <p:cNvPr id="5" name="右箭头 4"/>
            <p:cNvSpPr/>
            <p:nvPr/>
          </p:nvSpPr>
          <p:spPr>
            <a:xfrm>
              <a:off x="534441" y="1338048"/>
              <a:ext cx="2121693" cy="1854627"/>
            </a:xfrm>
            <a:prstGeom prst="rightArrow">
              <a:avLst>
                <a:gd name="adj1" fmla="val 70000"/>
                <a:gd name="adj2" fmla="val 50000"/>
              </a:avLst>
            </a:prstGeom>
            <a:grpFill/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右箭头 4"/>
            <p:cNvSpPr/>
            <p:nvPr/>
          </p:nvSpPr>
          <p:spPr>
            <a:xfrm>
              <a:off x="534441" y="1616242"/>
              <a:ext cx="1564748" cy="129823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11430" rIns="22860" bIns="1143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b="1" dirty="0" smtClean="0">
                  <a:solidFill>
                    <a:schemeClr val="bg2"/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Continuous melting</a:t>
              </a:r>
              <a:endParaRPr lang="zh-CN" altLang="en-US" sz="1800" b="1" kern="1200" dirty="0">
                <a:solidFill>
                  <a:schemeClr val="bg2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5286380" y="4929198"/>
            <a:ext cx="1784591" cy="1143007"/>
            <a:chOff x="3149299" y="1338048"/>
            <a:chExt cx="2121693" cy="1854627"/>
          </a:xfrm>
          <a:solidFill>
            <a:srgbClr val="0066FF"/>
          </a:solidFill>
        </p:grpSpPr>
        <p:sp>
          <p:nvSpPr>
            <p:cNvPr id="8" name="右箭头 7"/>
            <p:cNvSpPr/>
            <p:nvPr/>
          </p:nvSpPr>
          <p:spPr>
            <a:xfrm>
              <a:off x="3149299" y="1338048"/>
              <a:ext cx="2121693" cy="1854627"/>
            </a:xfrm>
            <a:prstGeom prst="rightArrow">
              <a:avLst>
                <a:gd name="adj1" fmla="val 70000"/>
                <a:gd name="adj2" fmla="val 50000"/>
              </a:avLst>
            </a:prstGeom>
            <a:grpFill/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右箭头 6"/>
            <p:cNvSpPr/>
            <p:nvPr/>
          </p:nvSpPr>
          <p:spPr>
            <a:xfrm>
              <a:off x="3393548" y="1616242"/>
              <a:ext cx="1440699" cy="129823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11430" rIns="22860" bIns="1143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800" b="1" kern="1200" dirty="0" smtClean="0">
                  <a:solidFill>
                    <a:schemeClr val="bg2"/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Continuous pouring</a:t>
              </a:r>
              <a:endParaRPr lang="zh-CN" altLang="en-US" sz="1800" b="1" kern="1200" dirty="0">
                <a:solidFill>
                  <a:schemeClr val="bg2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143704" y="4857760"/>
            <a:ext cx="2000296" cy="1357322"/>
            <a:chOff x="6103887" y="1338048"/>
            <a:chExt cx="2121693" cy="1854627"/>
          </a:xfrm>
          <a:solidFill>
            <a:srgbClr val="0066FF"/>
          </a:solidFill>
        </p:grpSpPr>
        <p:sp>
          <p:nvSpPr>
            <p:cNvPr id="11" name="右箭头 10"/>
            <p:cNvSpPr/>
            <p:nvPr/>
          </p:nvSpPr>
          <p:spPr>
            <a:xfrm>
              <a:off x="6103887" y="1338048"/>
              <a:ext cx="2121693" cy="1854627"/>
            </a:xfrm>
            <a:prstGeom prst="rightArrow">
              <a:avLst>
                <a:gd name="adj1" fmla="val 70000"/>
                <a:gd name="adj2" fmla="val 50000"/>
              </a:avLst>
            </a:prstGeom>
            <a:grpFill/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右箭头 8"/>
            <p:cNvSpPr/>
            <p:nvPr/>
          </p:nvSpPr>
          <p:spPr>
            <a:xfrm>
              <a:off x="6179662" y="1675254"/>
              <a:ext cx="1363945" cy="118021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11430" rIns="22860" bIns="1143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800" b="1" kern="1200" dirty="0" smtClean="0">
                  <a:solidFill>
                    <a:schemeClr val="bg2"/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Continuous annealing</a:t>
              </a:r>
              <a:endParaRPr lang="zh-CN" altLang="en-US" sz="1800" b="1" kern="1200" dirty="0">
                <a:solidFill>
                  <a:schemeClr val="bg2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</p:txBody>
        </p:sp>
      </p:grpSp>
      <p:sp>
        <p:nvSpPr>
          <p:cNvPr id="13" name="TextBox 14"/>
          <p:cNvSpPr txBox="1"/>
          <p:nvPr/>
        </p:nvSpPr>
        <p:spPr>
          <a:xfrm>
            <a:off x="428596" y="5715016"/>
            <a:ext cx="2309158" cy="369332"/>
          </a:xfrm>
          <a:prstGeom prst="rect">
            <a:avLst/>
          </a:prstGeom>
          <a:solidFill>
            <a:srgbClr val="0066FF"/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</a:rPr>
              <a:t>Technology of R&amp;D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14" name="Picture 2" descr="D:\work\2007基金\玻璃制作\IMG_06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451863" y="1500174"/>
            <a:ext cx="2428892" cy="1821792"/>
          </a:xfrm>
          <a:prstGeom prst="rect">
            <a:avLst/>
          </a:prstGeom>
          <a:noFill/>
          <a:scene3d>
            <a:camera prst="orthographicFront">
              <a:rot lat="0" lon="0" rev="10800000"/>
            </a:camera>
            <a:lightRig rig="threePt" dir="t"/>
          </a:scene3d>
        </p:spPr>
      </p:pic>
      <p:pic>
        <p:nvPicPr>
          <p:cNvPr id="15" name="Picture 3" descr="D:\work\2007基金\玻璃制作\IMG_06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553198"/>
            <a:ext cx="2500298" cy="1875351"/>
          </a:xfrm>
          <a:prstGeom prst="rect">
            <a:avLst/>
          </a:prstGeom>
          <a:noFill/>
        </p:spPr>
      </p:pic>
      <p:sp>
        <p:nvSpPr>
          <p:cNvPr id="16" name="矩形 15"/>
          <p:cNvSpPr/>
          <p:nvPr/>
        </p:nvSpPr>
        <p:spPr>
          <a:xfrm>
            <a:off x="107504" y="1200090"/>
            <a:ext cx="2928926" cy="4357718"/>
          </a:xfrm>
          <a:prstGeom prst="rect">
            <a:avLst/>
          </a:prstGeom>
          <a:solidFill>
            <a:srgbClr val="00B0F0">
              <a:alpha val="1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899592" y="337101"/>
            <a:ext cx="7143773" cy="571481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3200" b="1" dirty="0" smtClean="0">
                <a:solidFill>
                  <a:srgbClr val="FF0000"/>
                </a:solidFill>
                <a:latin typeface="Calibri" pitchFamily="34" charset="0"/>
                <a:ea typeface="华文楷体" pitchFamily="2" charset="-122"/>
              </a:rPr>
              <a:t>Glass R&amp;D and mass production</a:t>
            </a:r>
            <a:endParaRPr lang="en-US" altLang="zh-CN" sz="3200" b="1" dirty="0">
              <a:solidFill>
                <a:srgbClr val="FF0000"/>
              </a:solidFill>
              <a:latin typeface="Calibri" pitchFamily="34" charset="0"/>
              <a:ea typeface="华文楷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005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13</a:t>
            </a:fld>
            <a:endParaRPr lang="zh-CN" altLang="en-US"/>
          </a:p>
        </p:txBody>
      </p:sp>
      <p:pic>
        <p:nvPicPr>
          <p:cNvPr id="3" name="Picture 16" descr="C:\Users\wjb\Desktop\eff-20th-cbm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5096" y="1125536"/>
            <a:ext cx="2720975" cy="262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7" descr="C:\Users\wjb\Desktop\res-20th-cbm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5258" y="3763961"/>
            <a:ext cx="2727325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3232583" y="3457573"/>
            <a:ext cx="2218886" cy="584200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Rate: </a:t>
            </a:r>
            <a:r>
              <a:rPr kumimoji="0" lang="en-US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70kHz/cm</a:t>
            </a:r>
            <a:r>
              <a:rPr kumimoji="0" lang="en-US" altLang="zh-CN" sz="16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2</a:t>
            </a:r>
            <a:endParaRPr kumimoji="0" lang="en-US" altLang="zh-CN" sz="1600" b="0" i="0" u="none" strike="noStrike" kern="0" cap="none" spc="0" normalizeH="0" baseline="3000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Time resolution: 40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ps</a:t>
            </a:r>
            <a:endParaRPr kumimoji="0" lang="zh-CN" altLang="en-US" sz="1600" b="0" i="0" u="none" strike="noStrike" kern="0" cap="none" spc="0" normalizeH="0" baseline="3000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</a:endParaRPr>
          </a:p>
        </p:txBody>
      </p:sp>
      <p:cxnSp>
        <p:nvCxnSpPr>
          <p:cNvPr id="6" name="直接箭头连接符 15"/>
          <p:cNvCxnSpPr>
            <a:cxnSpLocks noChangeShapeType="1"/>
          </p:cNvCxnSpPr>
          <p:nvPr/>
        </p:nvCxnSpPr>
        <p:spPr bwMode="auto">
          <a:xfrm flipH="1">
            <a:off x="1284722" y="4041773"/>
            <a:ext cx="2135150" cy="1546225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7" name="直接箭头连接符 13"/>
          <p:cNvCxnSpPr>
            <a:cxnSpLocks noChangeShapeType="1"/>
          </p:cNvCxnSpPr>
          <p:nvPr/>
        </p:nvCxnSpPr>
        <p:spPr bwMode="auto">
          <a:xfrm flipH="1" flipV="1">
            <a:off x="2484871" y="1835149"/>
            <a:ext cx="804347" cy="1737867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971600" y="281622"/>
            <a:ext cx="7072362" cy="699106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3200" b="1" dirty="0" smtClean="0">
                <a:solidFill>
                  <a:srgbClr val="FF0000"/>
                </a:solidFill>
                <a:latin typeface="Calibri" pitchFamily="34" charset="0"/>
                <a:ea typeface="华文楷体" pitchFamily="2" charset="-122"/>
              </a:rPr>
              <a:t>Rate capability of high rate MRPC</a:t>
            </a:r>
            <a:endParaRPr lang="en-US" altLang="zh-CN" sz="3200" b="1" dirty="0">
              <a:solidFill>
                <a:srgbClr val="FF0000"/>
              </a:solidFill>
              <a:latin typeface="Calibri" pitchFamily="34" charset="0"/>
              <a:ea typeface="华文楷体" pitchFamily="2" charset="-122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altLang="zh-CN" sz="3200" b="1" dirty="0">
              <a:solidFill>
                <a:srgbClr val="FF0000"/>
              </a:solidFill>
              <a:latin typeface="Calibri" pitchFamily="34" charset="0"/>
              <a:ea typeface="华文楷体" pitchFamily="2" charset="-122"/>
            </a:endParaRPr>
          </a:p>
        </p:txBody>
      </p:sp>
      <p:pic>
        <p:nvPicPr>
          <p:cNvPr id="9" name="图片 3" descr="High_Rate_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3" t="6949" b="5498"/>
          <a:stretch>
            <a:fillRect/>
          </a:stretch>
        </p:blipFill>
        <p:spPr bwMode="auto">
          <a:xfrm>
            <a:off x="5451469" y="1988840"/>
            <a:ext cx="3682054" cy="2672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628262" y="4855364"/>
            <a:ext cx="5328592" cy="830997"/>
          </a:xfrm>
          <a:prstGeom prst="rect">
            <a:avLst/>
          </a:prstGeom>
          <a:solidFill>
            <a:srgbClr val="66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/>
            <a:r>
              <a:rPr lang="en-US" altLang="zh-CN" sz="1600" b="1" i="1">
                <a:solidFill>
                  <a:srgbClr val="002060"/>
                </a:solidFill>
              </a:rPr>
              <a:t>Even though the rate is </a:t>
            </a:r>
            <a:r>
              <a:rPr lang="en-US" altLang="zh-CN" sz="1600" b="1" i="1">
                <a:solidFill>
                  <a:srgbClr val="FF0000"/>
                </a:solidFill>
              </a:rPr>
              <a:t>70kHz/cm</a:t>
            </a:r>
            <a:r>
              <a:rPr lang="en-US" altLang="zh-CN" sz="1600" b="1" i="1" baseline="30000">
                <a:solidFill>
                  <a:srgbClr val="FF0000"/>
                </a:solidFill>
              </a:rPr>
              <a:t>2</a:t>
            </a:r>
            <a:r>
              <a:rPr lang="en-US" altLang="zh-CN" sz="1600" b="1" i="1">
                <a:solidFill>
                  <a:srgbClr val="002060"/>
                </a:solidFill>
              </a:rPr>
              <a:t>, the efficiency is still higher than </a:t>
            </a:r>
            <a:r>
              <a:rPr lang="en-US" altLang="zh-CN" sz="1600" b="1" i="1">
                <a:solidFill>
                  <a:srgbClr val="FF0000"/>
                </a:solidFill>
              </a:rPr>
              <a:t>90%</a:t>
            </a:r>
            <a:r>
              <a:rPr lang="en-US" altLang="zh-CN" sz="1600" b="1" i="1">
                <a:solidFill>
                  <a:srgbClr val="002060"/>
                </a:solidFill>
              </a:rPr>
              <a:t> and the time resolution  is about </a:t>
            </a:r>
            <a:r>
              <a:rPr lang="en-US" altLang="zh-CN" sz="1600" b="1" i="1">
                <a:solidFill>
                  <a:srgbClr val="FF0000"/>
                </a:solidFill>
              </a:rPr>
              <a:t>80ps</a:t>
            </a:r>
            <a:r>
              <a:rPr lang="en-US" altLang="zh-CN" sz="1600" b="1" i="1">
                <a:solidFill>
                  <a:srgbClr val="002060"/>
                </a:solidFill>
              </a:rPr>
              <a:t>.</a:t>
            </a:r>
            <a:endParaRPr lang="zh-CN" altLang="en-US" sz="1600" b="1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220072" y="1290049"/>
            <a:ext cx="3143272" cy="338554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Test results at </a:t>
            </a:r>
            <a:r>
              <a:rPr kumimoji="0" lang="en-US" altLang="zh-CN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Nuclotron</a:t>
            </a:r>
            <a:r>
              <a:rPr kumimoji="0" lang="en-US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, </a:t>
            </a:r>
            <a:r>
              <a:rPr kumimoji="0" lang="en-US" altLang="zh-CN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Dubna</a:t>
            </a:r>
            <a:endParaRPr kumimoji="0" lang="zh-CN" altLang="en-US" sz="1600" b="0" i="0" u="none" strike="noStrike" kern="0" cap="none" spc="0" normalizeH="0" baseline="3000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6182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14</a:t>
            </a:fld>
            <a:endParaRPr lang="zh-CN" alt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285860"/>
            <a:ext cx="3214678" cy="216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3"/>
          <p:cNvGrpSpPr/>
          <p:nvPr/>
        </p:nvGrpSpPr>
        <p:grpSpPr>
          <a:xfrm>
            <a:off x="3832076" y="1538964"/>
            <a:ext cx="5258767" cy="3772308"/>
            <a:chOff x="4230266" y="1965784"/>
            <a:chExt cx="5258767" cy="3772308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0266" y="1965784"/>
              <a:ext cx="5258767" cy="3772308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矩形 5"/>
            <p:cNvSpPr/>
            <p:nvPr/>
          </p:nvSpPr>
          <p:spPr>
            <a:xfrm>
              <a:off x="5456585" y="2315908"/>
              <a:ext cx="2808312" cy="936104"/>
            </a:xfrm>
            <a:prstGeom prst="rect">
              <a:avLst/>
            </a:prstGeom>
            <a:solidFill>
              <a:schemeClr val="accent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5456585" y="4404140"/>
              <a:ext cx="2808312" cy="936104"/>
            </a:xfrm>
            <a:prstGeom prst="rect">
              <a:avLst/>
            </a:prstGeom>
            <a:solidFill>
              <a:schemeClr val="accent1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7725445" y="3252012"/>
              <a:ext cx="539452" cy="1152128"/>
            </a:xfrm>
            <a:prstGeom prst="rect">
              <a:avLst/>
            </a:prstGeom>
            <a:solidFill>
              <a:schemeClr val="accent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5456585" y="3262926"/>
              <a:ext cx="539452" cy="1141214"/>
            </a:xfrm>
            <a:prstGeom prst="rect">
              <a:avLst/>
            </a:prstGeom>
            <a:solidFill>
              <a:schemeClr val="accent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4871939" y="3468036"/>
              <a:ext cx="584646" cy="720080"/>
            </a:xfrm>
            <a:prstGeom prst="rect">
              <a:avLst/>
            </a:prstGeom>
            <a:solidFill>
              <a:schemeClr val="accent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8264897" y="3468036"/>
              <a:ext cx="584646" cy="720080"/>
            </a:xfrm>
            <a:prstGeom prst="rect">
              <a:avLst/>
            </a:prstGeom>
            <a:solidFill>
              <a:schemeClr val="accent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2" name="直接箭头连接符 11"/>
          <p:cNvCxnSpPr/>
          <p:nvPr/>
        </p:nvCxnSpPr>
        <p:spPr>
          <a:xfrm>
            <a:off x="3347864" y="3140968"/>
            <a:ext cx="1224136" cy="2841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 flipV="1">
            <a:off x="3071802" y="3857628"/>
            <a:ext cx="2714644" cy="142876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857224" y="357166"/>
            <a:ext cx="7143773" cy="571481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3200" b="1" dirty="0" smtClean="0">
                <a:solidFill>
                  <a:srgbClr val="FF0000"/>
                </a:solidFill>
                <a:latin typeface="Calibri" pitchFamily="34" charset="0"/>
                <a:ea typeface="华文楷体" pitchFamily="2" charset="-122"/>
              </a:rPr>
              <a:t>Prototype design for CBM-TOF</a:t>
            </a:r>
            <a:endParaRPr lang="en-US" altLang="zh-CN" sz="3200" b="1" dirty="0">
              <a:solidFill>
                <a:srgbClr val="FF0000"/>
              </a:solidFill>
              <a:latin typeface="Calibri" pitchFamily="34" charset="0"/>
              <a:ea typeface="华文楷体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71538" y="3357562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Strip-MRPC</a:t>
            </a:r>
            <a:endParaRPr lang="zh-CN" altLang="en-US" dirty="0"/>
          </a:p>
        </p:txBody>
      </p:sp>
      <p:pic>
        <p:nvPicPr>
          <p:cNvPr id="18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3786190"/>
            <a:ext cx="2643174" cy="292304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14348" y="3714752"/>
            <a:ext cx="2095445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Inner zone-MRPC 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15</a:t>
            </a:fld>
            <a:endParaRPr lang="zh-CN" altLang="en-US"/>
          </a:p>
        </p:txBody>
      </p:sp>
      <p:sp>
        <p:nvSpPr>
          <p:cNvPr id="3" name="灯片编号占位符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53A7A3-4D64-4933-944C-AE54015369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5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fld id="{DA465CED-025E-4E1D-B92B-76F3308A82AD}" type="slidenum">
              <a:rPr lang="zh-CN" altLang="en-US" smtClean="0"/>
              <a:pPr/>
              <a:t>15</a:t>
            </a:fld>
            <a:endParaRPr lang="zh-CN" altLang="en-US"/>
          </a:p>
        </p:txBody>
      </p:sp>
      <p:sp>
        <p:nvSpPr>
          <p:cNvPr id="7" name="标题 1"/>
          <p:cNvSpPr txBox="1">
            <a:spLocks/>
          </p:cNvSpPr>
          <p:nvPr/>
        </p:nvSpPr>
        <p:spPr>
          <a:xfrm>
            <a:off x="457200" y="269876"/>
            <a:ext cx="8075240" cy="706090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of strip-MRPC for high rate region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4296181" y="1117437"/>
            <a:ext cx="4792616" cy="1424109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lnSpc>
                <a:spcPct val="12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Glass: low resistive glass</a:t>
            </a:r>
          </a:p>
          <a:p>
            <a:pPr>
              <a:lnSpc>
                <a:spcPct val="12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0.7mm thick, 33cm x 27.6cm</a:t>
            </a:r>
            <a:endParaRPr lang="en-US" altLang="zh-CN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Strip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zh-CN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27cm x 0.7cm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0.3cm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interval, </a:t>
            </a:r>
            <a:r>
              <a:rPr lang="en-US" altLang="zh-CN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32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strips</a:t>
            </a:r>
          </a:p>
          <a:p>
            <a:pPr>
              <a:lnSpc>
                <a:spcPct val="12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Gas gap: 8</a:t>
            </a:r>
            <a:r>
              <a:rPr lang="en-US" altLang="zh-CN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x 0.25mm, two stacks</a:t>
            </a:r>
          </a:p>
        </p:txBody>
      </p:sp>
      <p:pic>
        <p:nvPicPr>
          <p:cNvPr id="34" name="Picture 60" descr="F:\工作\CBM合作\CBM 973\文章和报告\5.2-2.JPG"/>
          <p:cNvPicPr>
            <a:picLocks noChangeAspect="1" noChangeArrowheads="1"/>
          </p:cNvPicPr>
          <p:nvPr/>
        </p:nvPicPr>
        <p:blipFill>
          <a:blip r:embed="rId2"/>
          <a:srcRect l="17391" t="46193" r="18670" b="13198"/>
          <a:stretch>
            <a:fillRect/>
          </a:stretch>
        </p:blipFill>
        <p:spPr bwMode="auto">
          <a:xfrm>
            <a:off x="31913" y="1238260"/>
            <a:ext cx="4000528" cy="1280169"/>
          </a:xfrm>
          <a:prstGeom prst="rect">
            <a:avLst/>
          </a:prstGeom>
          <a:noFill/>
        </p:spPr>
      </p:pic>
      <p:grpSp>
        <p:nvGrpSpPr>
          <p:cNvPr id="35" name="组合 34"/>
          <p:cNvGrpSpPr/>
          <p:nvPr/>
        </p:nvGrpSpPr>
        <p:grpSpPr>
          <a:xfrm>
            <a:off x="-46533" y="2703756"/>
            <a:ext cx="6280011" cy="3102398"/>
            <a:chOff x="-46533" y="3049210"/>
            <a:chExt cx="6280011" cy="3102398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 rotWithShape="1">
            <a:blip r:embed="rId3"/>
            <a:srcRect t="40617"/>
            <a:stretch/>
          </p:blipFill>
          <p:spPr>
            <a:xfrm>
              <a:off x="-46533" y="3356992"/>
              <a:ext cx="5693106" cy="2794616"/>
            </a:xfrm>
            <a:prstGeom prst="rect">
              <a:avLst/>
            </a:prstGeom>
          </p:spPr>
        </p:pic>
        <p:sp>
          <p:nvSpPr>
            <p:cNvPr id="37" name="TextBox 4"/>
            <p:cNvSpPr txBox="1"/>
            <p:nvPr/>
          </p:nvSpPr>
          <p:spPr>
            <a:xfrm>
              <a:off x="105982" y="3070957"/>
              <a:ext cx="7024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/>
                <a:t>Honey</a:t>
              </a:r>
              <a:endParaRPr lang="zh-CN" altLang="en-US" sz="1400" dirty="0"/>
            </a:p>
          </p:txBody>
        </p:sp>
        <p:sp>
          <p:nvSpPr>
            <p:cNvPr id="38" name="TextBox 35"/>
            <p:cNvSpPr txBox="1"/>
            <p:nvPr/>
          </p:nvSpPr>
          <p:spPr>
            <a:xfrm>
              <a:off x="899592" y="3083028"/>
              <a:ext cx="5549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/>
                <a:t>PCB</a:t>
              </a:r>
              <a:endParaRPr lang="zh-CN" altLang="en-US" sz="1400" dirty="0"/>
            </a:p>
          </p:txBody>
        </p:sp>
        <p:sp>
          <p:nvSpPr>
            <p:cNvPr id="39" name="TextBox 36"/>
            <p:cNvSpPr txBox="1"/>
            <p:nvPr/>
          </p:nvSpPr>
          <p:spPr>
            <a:xfrm>
              <a:off x="1754697" y="3070957"/>
              <a:ext cx="6222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/>
                <a:t>Mylar</a:t>
              </a:r>
              <a:endParaRPr lang="zh-CN" altLang="en-US" sz="1400" dirty="0"/>
            </a:p>
          </p:txBody>
        </p:sp>
        <p:sp>
          <p:nvSpPr>
            <p:cNvPr id="40" name="TextBox 37"/>
            <p:cNvSpPr txBox="1"/>
            <p:nvPr/>
          </p:nvSpPr>
          <p:spPr>
            <a:xfrm>
              <a:off x="2376983" y="3074514"/>
              <a:ext cx="8707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/>
                <a:t>Graphite</a:t>
              </a:r>
              <a:endParaRPr lang="zh-CN" altLang="en-US" sz="1400" dirty="0"/>
            </a:p>
          </p:txBody>
        </p:sp>
        <p:sp>
          <p:nvSpPr>
            <p:cNvPr id="41" name="TextBox 38"/>
            <p:cNvSpPr txBox="1"/>
            <p:nvPr/>
          </p:nvSpPr>
          <p:spPr>
            <a:xfrm>
              <a:off x="3789052" y="3049212"/>
              <a:ext cx="8515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/>
                <a:t>Fish line</a:t>
              </a:r>
              <a:endParaRPr lang="zh-CN" altLang="en-US" sz="1400" dirty="0"/>
            </a:p>
          </p:txBody>
        </p:sp>
        <p:sp>
          <p:nvSpPr>
            <p:cNvPr id="42" name="TextBox 39"/>
            <p:cNvSpPr txBox="1"/>
            <p:nvPr/>
          </p:nvSpPr>
          <p:spPr>
            <a:xfrm>
              <a:off x="3228532" y="3049213"/>
              <a:ext cx="6431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/>
                <a:t>Glass</a:t>
              </a:r>
              <a:endParaRPr lang="zh-CN" altLang="en-US" sz="1400" dirty="0"/>
            </a:p>
          </p:txBody>
        </p:sp>
        <p:sp>
          <p:nvSpPr>
            <p:cNvPr id="43" name="TextBox 40"/>
            <p:cNvSpPr txBox="1"/>
            <p:nvPr/>
          </p:nvSpPr>
          <p:spPr>
            <a:xfrm>
              <a:off x="4506517" y="3049210"/>
              <a:ext cx="11400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/>
                <a:t>Upper stack</a:t>
              </a:r>
              <a:endParaRPr lang="zh-CN" altLang="en-US" sz="1400" dirty="0"/>
            </a:p>
          </p:txBody>
        </p:sp>
        <p:sp>
          <p:nvSpPr>
            <p:cNvPr id="44" name="TextBox 41"/>
            <p:cNvSpPr txBox="1"/>
            <p:nvPr/>
          </p:nvSpPr>
          <p:spPr>
            <a:xfrm>
              <a:off x="5152733" y="3265239"/>
              <a:ext cx="108074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/>
                <a:t>lower stack</a:t>
              </a:r>
              <a:endParaRPr lang="zh-CN" altLang="en-US" sz="1400" dirty="0"/>
            </a:p>
          </p:txBody>
        </p:sp>
      </p:grpSp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497" y="3227562"/>
            <a:ext cx="3991267" cy="267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矩形 45"/>
              <p:cNvSpPr/>
              <p:nvPr/>
            </p:nvSpPr>
            <p:spPr>
              <a:xfrm>
                <a:off x="349399" y="5903071"/>
                <a:ext cx="8794601" cy="810863"/>
              </a:xfrm>
              <a:prstGeom prst="rect">
                <a:avLst/>
              </a:prstGeom>
              <a:solidFill>
                <a:srgbClr val="CCFFFF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1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zh-CN" altLang="en-US" sz="14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zh-CN" altLang="en-US" sz="1400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zh-CN" altLang="en-US" sz="1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sz="1400" i="1">
                              <a:latin typeface="Cambria Math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zh-CN" altLang="en-US" sz="1400" i="1">
                                  <a:latin typeface="Cambria Math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"/>
                                  <m:ctrlPr>
                                    <a:rPr lang="zh-CN" altLang="en-US" sz="14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zh-CN" altLang="en-US" sz="1400" i="0">
                                      <a:latin typeface="Cambria Math" panose="02040503050406030204" pitchFamily="18" charset="0"/>
                                    </a:rPr>
                                    <m:t>(1</m:t>
                                  </m:r>
                                </m:e>
                              </m:d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zh-CN" altLang="en-US" sz="1400" i="1">
                                      <a:latin typeface="Cambria Math"/>
                                    </a:rPr>
                                  </m:ctrlPr>
                                </m:radPr>
                                <m:deg/>
                                <m:e>
                                  <m:d>
                                    <m:dPr>
                                      <m:begChr m:val=""/>
                                      <m:ctrlPr>
                                        <a:rPr lang="zh-CN" altLang="en-US" sz="14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zh-CN" altLang="en-US" sz="1400" i="1">
                                          <a:latin typeface="Cambria Math" panose="02040503050406030204" pitchFamily="18" charset="0"/>
                                        </a:rPr>
                                        <m:t>𝜀</m:t>
                                      </m:r>
                                      <m:r>
                                        <a:rPr lang="zh-CN" altLang="en-US" sz="1400" i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zh-CN" altLang="en-US" sz="1400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zh-CN" altLang="en-US" sz="1400" i="0">
                                          <a:latin typeface="Cambria Math" panose="02040503050406030204" pitchFamily="18" charset="0"/>
                                        </a:rPr>
                                        <m:t>(2</m:t>
                                      </m:r>
                                    </m:e>
                                  </m:d>
                                </m:e>
                              </m:rad>
                            </m:den>
                          </m:f>
                          <m:r>
                            <a:rPr lang="zh-CN" altLang="en-US" sz="1400" i="0">
                              <a:latin typeface="Cambria Math" panose="02040503050406030204" pitchFamily="18" charset="0"/>
                            </a:rPr>
                            <m:t>×</m:t>
                          </m:r>
                          <m:func>
                            <m:funcPr>
                              <m:ctrlPr>
                                <a:rPr lang="zh-CN" altLang="en-US" sz="1400" i="1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zh-CN" altLang="en-US" sz="1400" i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zh-CN" altLang="en-US" sz="14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d>
                                    <m:dPr>
                                      <m:ctrlPr>
                                        <a:rPr lang="zh-CN" altLang="en-US" sz="14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zh-CN" altLang="en-US" sz="1400" i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d>
                                  <m:r>
                                    <a:rPr lang="zh-CN" altLang="en-US" sz="1400" i="0">
                                      <a:latin typeface="Cambria Math" panose="02040503050406030204" pitchFamily="18" charset="0"/>
                                    </a:rPr>
                                    <m:t>×</m:t>
                                  </m:r>
                                  <m: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zh-CN" altLang="en-US" sz="1400" i="0">
                                      <a:latin typeface="Cambria Math" panose="02040503050406030204" pitchFamily="18" charset="0"/>
                                    </a:rPr>
                                    <m:t>×</m:t>
                                  </m:r>
                                  <m: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zh-CN" altLang="en-US" sz="1400" i="0">
                                      <a:latin typeface="Cambria Math" panose="02040503050406030204" pitchFamily="18" charset="0"/>
                                    </a:rPr>
                                    <m:t>2+</m:t>
                                  </m:r>
                                  <m: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zh-CN" altLang="en-US" sz="1400" i="0">
                                      <a:latin typeface="Cambria Math" panose="02040503050406030204" pitchFamily="18" charset="0"/>
                                    </a:rPr>
                                    <m:t>(4)×</m:t>
                                  </m:r>
                                  <m:d>
                                    <m:dPr>
                                      <m:ctrlPr>
                                        <a:rPr lang="zh-CN" altLang="en-US" sz="14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zh-CN" altLang="en-US" sz="14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zh-CN" altLang="en-US" sz="1400" i="0"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e>
                                  </m:d>
                                  <m:r>
                                    <a:rPr lang="zh-CN" altLang="en-US" sz="1400" i="0">
                                      <a:latin typeface="Cambria Math" panose="02040503050406030204" pitchFamily="18" charset="0"/>
                                    </a:rPr>
                                    <m:t>×</m:t>
                                  </m:r>
                                  <m: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zh-CN" altLang="en-US" sz="140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d>
                                    <m:dPr>
                                      <m:begChr m:val=""/>
                                      <m:ctrlPr>
                                        <a:rPr lang="zh-CN" altLang="en-US" sz="14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zh-CN" altLang="en-US" sz="14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r>
                                        <a:rPr lang="zh-CN" altLang="en-US" sz="1400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zh-CN" altLang="en-US" sz="1400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zh-CN" altLang="en-US" sz="1400" i="0">
                                          <a:latin typeface="Cambria Math" panose="02040503050406030204" pitchFamily="18" charset="0"/>
                                        </a:rPr>
                                        <m:t>(5</m:t>
                                      </m:r>
                                    </m:e>
                                  </m:d>
                                </m:den>
                              </m:f>
                              <m:r>
                                <a:rPr lang="zh-CN" altLang="en-US" sz="14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func>
                          <m:r>
                            <a:rPr lang="zh-CN" altLang="en-US" sz="1400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zh-CN" altLang="en-US" sz="1400" i="1">
                              <a:latin typeface="Cambria Math" panose="02040503050406030204" pitchFamily="18" charset="0"/>
                            </a:rPr>
                            <m:t>𝑎</m:t>
                          </m:r>
                          <m:d>
                            <m:dPr>
                              <m:ctrlPr>
                                <a:rPr lang="zh-CN" altLang="en-US" sz="14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zh-CN" altLang="en-US" sz="1400" i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</m:d>
                          <m:r>
                            <a:rPr lang="zh-CN" altLang="en-US" sz="1400" i="0">
                              <a:latin typeface="Cambria Math" panose="02040503050406030204" pitchFamily="18" charset="0"/>
                            </a:rPr>
                            <m:t>×</m:t>
                          </m:r>
                          <m:rad>
                            <m:radPr>
                              <m:degHide m:val="on"/>
                              <m:ctrlPr>
                                <a:rPr lang="zh-CN" altLang="en-US" sz="1400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zh-CN" altLang="en-US" sz="14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num>
                                <m:den>
                                  <m: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zh-CN" altLang="en-US" sz="1400" i="0">
                                      <a:latin typeface="Cambria Math" panose="02040503050406030204" pitchFamily="18" charset="0"/>
                                    </a:rPr>
                                    <m:t>×</m:t>
                                  </m:r>
                                  <m: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zh-CN" altLang="en-US" sz="1400" i="0">
                                      <a:latin typeface="Cambria Math" panose="02040503050406030204" pitchFamily="18" charset="0"/>
                                    </a:rPr>
                                    <m:t>2+</m:t>
                                  </m:r>
                                  <m:d>
                                    <m:dPr>
                                      <m:ctrlPr>
                                        <a:rPr lang="zh-CN" altLang="en-US" sz="14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zh-CN" altLang="en-US" sz="14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zh-CN" altLang="en-US" sz="1400" i="0"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e>
                                  </m:d>
                                  <m:r>
                                    <a:rPr lang="zh-CN" altLang="en-US" sz="1400" i="0">
                                      <a:latin typeface="Cambria Math" panose="02040503050406030204" pitchFamily="18" charset="0"/>
                                    </a:rPr>
                                    <m:t>×</m:t>
                                  </m:r>
                                  <m: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zh-CN" altLang="en-US" sz="140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den>
                              </m:f>
                            </m:e>
                          </m:rad>
                          <m:r>
                            <a:rPr lang="zh-CN" altLang="en-US" sz="1400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zh-CN" altLang="en-US" sz="1400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zh-CN" altLang="en-US" sz="1400" i="0">
                              <a:latin typeface="Cambria Math" panose="02040503050406030204" pitchFamily="18" charset="0"/>
                            </a:rPr>
                            <m:t>(7)×</m:t>
                          </m:r>
                          <m:func>
                            <m:funcPr>
                              <m:ctrlPr>
                                <a:rPr lang="zh-CN" altLang="en-US" sz="1400" i="1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zh-CN" altLang="en-US" sz="1400" i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zh-CN" altLang="en-US" sz="14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zh-CN" altLang="en-US" sz="140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zh-CN" altLang="en-US" sz="14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func>
                        </m:num>
                        <m:den>
                          <m:d>
                            <m:dPr>
                              <m:begChr m:val=""/>
                              <m:ctrlPr>
                                <a:rPr lang="zh-CN" altLang="en-US" sz="14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zh-CN" altLang="en-US" sz="1400" i="1">
                                  <a:latin typeface="Cambria Math" panose="02040503050406030204" pitchFamily="18" charset="0"/>
                                </a:rPr>
                                <m:t>𝑛𝑠</m:t>
                              </m:r>
                              <m:r>
                                <a:rPr lang="zh-CN" altLang="en-US" sz="14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zh-CN" altLang="en-US" sz="1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zh-CN" altLang="en-US" sz="1400" i="0">
                                  <a:latin typeface="Cambria Math" panose="02040503050406030204" pitchFamily="18" charset="0"/>
                                </a:rPr>
                                <m:t>(8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46" name="矩形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399" y="5903071"/>
                <a:ext cx="8794601" cy="8108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16</a:t>
            </a:fld>
            <a:endParaRPr lang="zh-CN" altLang="en-US"/>
          </a:p>
        </p:txBody>
      </p:sp>
      <p:sp>
        <p:nvSpPr>
          <p:cNvPr id="3" name="灯片编号占位符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53A7A3-4D64-4933-944C-AE54015369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031" y="1484784"/>
            <a:ext cx="5050228" cy="4584603"/>
          </a:xfrm>
          <a:prstGeom prst="rect">
            <a:avLst/>
          </a:prstGeom>
        </p:spPr>
      </p:pic>
      <p:sp>
        <p:nvSpPr>
          <p:cNvPr id="5" name="TextBox 23"/>
          <p:cNvSpPr txBox="1"/>
          <p:nvPr/>
        </p:nvSpPr>
        <p:spPr>
          <a:xfrm>
            <a:off x="152509" y="5494142"/>
            <a:ext cx="4392488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 rate test in February 2015 at SPS CERN</a:t>
            </a:r>
          </a:p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GeV </a:t>
            </a:r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beam </a:t>
            </a:r>
          </a:p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Flux rate 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around 1kHz/cm</a:t>
            </a:r>
            <a:r>
              <a:rPr lang="en-US" altLang="zh-CN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11"/>
          <p:cNvSpPr txBox="1"/>
          <p:nvPr/>
        </p:nvSpPr>
        <p:spPr>
          <a:xfrm>
            <a:off x="5287971" y="6062410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Buc-2013</a:t>
            </a:r>
            <a:endParaRPr lang="zh-CN" altLang="en-US" dirty="0"/>
          </a:p>
        </p:txBody>
      </p:sp>
      <p:sp>
        <p:nvSpPr>
          <p:cNvPr id="7" name="文本框 12"/>
          <p:cNvSpPr txBox="1"/>
          <p:nvPr/>
        </p:nvSpPr>
        <p:spPr>
          <a:xfrm>
            <a:off x="6619145" y="5927686"/>
            <a:ext cx="1005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THU-Pad</a:t>
            </a:r>
            <a:endParaRPr lang="zh-CN" altLang="en-US" dirty="0"/>
          </a:p>
        </p:txBody>
      </p:sp>
      <p:sp>
        <p:nvSpPr>
          <p:cNvPr id="8" name="文本框 15"/>
          <p:cNvSpPr txBox="1"/>
          <p:nvPr/>
        </p:nvSpPr>
        <p:spPr>
          <a:xfrm>
            <a:off x="7771721" y="5711662"/>
            <a:ext cx="904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Buc-Ref</a:t>
            </a:r>
            <a:endParaRPr lang="zh-CN" altLang="en-US" dirty="0"/>
          </a:p>
        </p:txBody>
      </p:sp>
      <p:sp>
        <p:nvSpPr>
          <p:cNvPr id="9" name="文本框 16"/>
          <p:cNvSpPr txBox="1"/>
          <p:nvPr/>
        </p:nvSpPr>
        <p:spPr>
          <a:xfrm>
            <a:off x="7848043" y="3779597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PMT</a:t>
            </a:r>
            <a:endParaRPr lang="zh-CN" altLang="en-US" dirty="0"/>
          </a:p>
        </p:txBody>
      </p:sp>
      <p:sp>
        <p:nvSpPr>
          <p:cNvPr id="10" name="文本框 17"/>
          <p:cNvSpPr txBox="1"/>
          <p:nvPr/>
        </p:nvSpPr>
        <p:spPr>
          <a:xfrm>
            <a:off x="7653073" y="1308952"/>
            <a:ext cx="847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HD-Ref</a:t>
            </a:r>
            <a:endParaRPr lang="zh-CN" altLang="en-US" dirty="0"/>
          </a:p>
        </p:txBody>
      </p:sp>
      <p:sp>
        <p:nvSpPr>
          <p:cNvPr id="11" name="文本框 19"/>
          <p:cNvSpPr txBox="1"/>
          <p:nvPr/>
        </p:nvSpPr>
        <p:spPr>
          <a:xfrm>
            <a:off x="5004048" y="1428936"/>
            <a:ext cx="109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THU-Strip</a:t>
            </a:r>
            <a:endParaRPr lang="zh-CN" altLang="en-US" dirty="0"/>
          </a:p>
        </p:txBody>
      </p:sp>
      <p:sp>
        <p:nvSpPr>
          <p:cNvPr id="12" name="文本框 20"/>
          <p:cNvSpPr txBox="1"/>
          <p:nvPr/>
        </p:nvSpPr>
        <p:spPr>
          <a:xfrm>
            <a:off x="3923928" y="1788012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HD-P2</a:t>
            </a:r>
            <a:endParaRPr lang="zh-CN" altLang="en-US" dirty="0"/>
          </a:p>
        </p:txBody>
      </p:sp>
      <p:sp>
        <p:nvSpPr>
          <p:cNvPr id="13" name="TextBox 23"/>
          <p:cNvSpPr txBox="1"/>
          <p:nvPr/>
        </p:nvSpPr>
        <p:spPr>
          <a:xfrm>
            <a:off x="783884" y="1097913"/>
            <a:ext cx="2203939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Setup: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直接箭头连接符 13"/>
          <p:cNvCxnSpPr/>
          <p:nvPr/>
        </p:nvCxnSpPr>
        <p:spPr>
          <a:xfrm flipV="1">
            <a:off x="4402934" y="2296668"/>
            <a:ext cx="4561554" cy="1678218"/>
          </a:xfrm>
          <a:prstGeom prst="straightConnector1">
            <a:avLst/>
          </a:prstGeom>
          <a:ln w="28575">
            <a:tailEnd type="triangle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 flipV="1">
            <a:off x="4769708" y="4834601"/>
            <a:ext cx="4242487" cy="667263"/>
          </a:xfrm>
          <a:prstGeom prst="straightConnector1">
            <a:avLst/>
          </a:prstGeom>
          <a:ln w="28575">
            <a:tailEnd type="triangle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文本框 48"/>
          <p:cNvSpPr txBox="1"/>
          <p:nvPr/>
        </p:nvSpPr>
        <p:spPr>
          <a:xfrm>
            <a:off x="6307670" y="1175158"/>
            <a:ext cx="667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USTC</a:t>
            </a:r>
            <a:endParaRPr lang="zh-CN" altLang="en-US" dirty="0"/>
          </a:p>
        </p:txBody>
      </p:sp>
      <p:cxnSp>
        <p:nvCxnSpPr>
          <p:cNvPr id="19" name="直接箭头连接符 18"/>
          <p:cNvCxnSpPr/>
          <p:nvPr/>
        </p:nvCxnSpPr>
        <p:spPr>
          <a:xfrm flipH="1" flipV="1">
            <a:off x="4572000" y="2079347"/>
            <a:ext cx="197709" cy="21732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 flipH="1" flipV="1">
            <a:off x="5628844" y="1750099"/>
            <a:ext cx="75896" cy="1639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 flipH="1" flipV="1">
            <a:off x="6771503" y="1543888"/>
            <a:ext cx="105445" cy="21792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 flipH="1" flipV="1">
            <a:off x="8138984" y="1675693"/>
            <a:ext cx="30787" cy="33769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 flipV="1">
            <a:off x="8203538" y="2657352"/>
            <a:ext cx="472918" cy="110189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>
            <a:stCxn id="9" idx="2"/>
          </p:cNvCxnSpPr>
          <p:nvPr/>
        </p:nvCxnSpPr>
        <p:spPr>
          <a:xfrm>
            <a:off x="8154377" y="4148929"/>
            <a:ext cx="345723" cy="51162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 flipH="1">
            <a:off x="5821932" y="5901704"/>
            <a:ext cx="68122" cy="19049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/>
          <p:nvPr/>
        </p:nvCxnSpPr>
        <p:spPr>
          <a:xfrm>
            <a:off x="6936259" y="5852277"/>
            <a:ext cx="25033" cy="14970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/>
          <p:nvPr/>
        </p:nvCxnSpPr>
        <p:spPr>
          <a:xfrm>
            <a:off x="8015416" y="5563952"/>
            <a:ext cx="140043" cy="23889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8" name="图片 27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22" y="1706613"/>
            <a:ext cx="1762371" cy="3486637"/>
          </a:xfrm>
          <a:prstGeom prst="rect">
            <a:avLst/>
          </a:prstGeom>
        </p:spPr>
      </p:pic>
      <p:cxnSp>
        <p:nvCxnSpPr>
          <p:cNvPr id="29" name="直接箭头连接符 28"/>
          <p:cNvCxnSpPr/>
          <p:nvPr/>
        </p:nvCxnSpPr>
        <p:spPr>
          <a:xfrm>
            <a:off x="1660629" y="3951221"/>
            <a:ext cx="1121967" cy="6803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 flipH="1" flipV="1">
            <a:off x="4544997" y="4660558"/>
            <a:ext cx="827148" cy="3391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/>
          <p:nvPr/>
        </p:nvCxnSpPr>
        <p:spPr>
          <a:xfrm flipH="1">
            <a:off x="4187536" y="2969228"/>
            <a:ext cx="483318" cy="6715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/>
          <p:cNvCxnSpPr/>
          <p:nvPr/>
        </p:nvCxnSpPr>
        <p:spPr>
          <a:xfrm>
            <a:off x="1774301" y="3088621"/>
            <a:ext cx="1013273" cy="475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23"/>
          <p:cNvSpPr txBox="1"/>
          <p:nvPr/>
        </p:nvSpPr>
        <p:spPr>
          <a:xfrm>
            <a:off x="2927942" y="2869458"/>
            <a:ext cx="1214776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 setting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23"/>
          <p:cNvSpPr txBox="1"/>
          <p:nvPr/>
        </p:nvSpPr>
        <p:spPr>
          <a:xfrm>
            <a:off x="2916402" y="4451059"/>
            <a:ext cx="1486531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Down setting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标题 1"/>
          <p:cNvSpPr txBox="1">
            <a:spLocks/>
          </p:cNvSpPr>
          <p:nvPr/>
        </p:nvSpPr>
        <p:spPr>
          <a:xfrm>
            <a:off x="1165994" y="250780"/>
            <a:ext cx="6758006" cy="725470"/>
          </a:xfrm>
          <a:prstGeom prst="rect">
            <a:avLst/>
          </a:prstGeom>
          <a:solidFill>
            <a:srgbClr val="FFFF00"/>
          </a:solidFill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Beam test @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SPS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Feb 2015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17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6592" y="1052736"/>
            <a:ext cx="9793088" cy="3448968"/>
          </a:xfrm>
          <a:prstGeom prst="rect">
            <a:avLst/>
          </a:prstGeom>
        </p:spPr>
      </p:pic>
      <p:sp>
        <p:nvSpPr>
          <p:cNvPr id="4" name="TextBox 23"/>
          <p:cNvSpPr txBox="1"/>
          <p:nvPr/>
        </p:nvSpPr>
        <p:spPr>
          <a:xfrm>
            <a:off x="7362526" y="1360399"/>
            <a:ext cx="167397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SPS Nov 2015 THU-DU</a:t>
            </a:r>
            <a:r>
              <a:rPr lang="zh-CN" alt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zh-CN" alt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28"/>
          <p:cNvSpPr txBox="1"/>
          <p:nvPr/>
        </p:nvSpPr>
        <p:spPr>
          <a:xfrm>
            <a:off x="7362527" y="2359800"/>
            <a:ext cx="1529954" cy="584775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 of each run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5" y="4293096"/>
            <a:ext cx="2824239" cy="2160240"/>
          </a:xfrm>
          <a:prstGeom prst="rect">
            <a:avLst/>
          </a:prstGeom>
        </p:spPr>
      </p:pic>
      <p:sp>
        <p:nvSpPr>
          <p:cNvPr id="7" name="TextBox 28"/>
          <p:cNvSpPr txBox="1"/>
          <p:nvPr/>
        </p:nvSpPr>
        <p:spPr>
          <a:xfrm>
            <a:off x="5004048" y="5808768"/>
            <a:ext cx="3365304" cy="338554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 resolution from tracking method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4292" y="4334166"/>
            <a:ext cx="3150566" cy="2409844"/>
          </a:xfrm>
          <a:prstGeom prst="rect">
            <a:avLst/>
          </a:prstGeom>
        </p:spPr>
      </p:pic>
      <p:sp>
        <p:nvSpPr>
          <p:cNvPr id="9" name="标题 1"/>
          <p:cNvSpPr txBox="1">
            <a:spLocks/>
          </p:cNvSpPr>
          <p:nvPr/>
        </p:nvSpPr>
        <p:spPr>
          <a:xfrm>
            <a:off x="1165994" y="250780"/>
            <a:ext cx="6758006" cy="725470"/>
          </a:xfrm>
          <a:prstGeom prst="rect">
            <a:avLst/>
          </a:prstGeom>
          <a:solidFill>
            <a:srgbClr val="FFFF00"/>
          </a:solidFill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Performance of the prototype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99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6516216" y="6298138"/>
            <a:ext cx="2164070" cy="247235"/>
          </a:xfrm>
        </p:spPr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18</a:t>
            </a:fld>
            <a:endParaRPr lang="zh-CN" altLang="en-US" dirty="0"/>
          </a:p>
        </p:txBody>
      </p:sp>
      <p:pic>
        <p:nvPicPr>
          <p:cNvPr id="4" name="图片 3" descr="屏幕剪辑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36" y="1851121"/>
            <a:ext cx="5276878" cy="3582000"/>
          </a:xfrm>
          <a:prstGeom prst="rect">
            <a:avLst/>
          </a:prstGeom>
        </p:spPr>
      </p:pic>
      <p:sp>
        <p:nvSpPr>
          <p:cNvPr id="6" name="TextBox 28"/>
          <p:cNvSpPr txBox="1"/>
          <p:nvPr/>
        </p:nvSpPr>
        <p:spPr>
          <a:xfrm>
            <a:off x="737748" y="5456965"/>
            <a:ext cx="4608512" cy="646331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efficiency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curve with STAR gas is shifted 300 V behind compared to CBM gas.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/>
          <p:nvPr/>
        </p:nvPicPr>
        <p:blipFill>
          <a:blip r:embed="rId3"/>
          <a:srcRect l="7985" t="2216" r="1774" b="3924"/>
          <a:stretch>
            <a:fillRect/>
          </a:stretch>
        </p:blipFill>
        <p:spPr>
          <a:xfrm>
            <a:off x="5904021" y="1526954"/>
            <a:ext cx="2592070" cy="21596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/>
          <p:nvPr/>
        </p:nvPicPr>
        <p:blipFill>
          <a:blip r:embed="rId4"/>
          <a:srcRect l="6782" t="7374" r="7985" b="5723"/>
          <a:stretch>
            <a:fillRect/>
          </a:stretch>
        </p:blipFill>
        <p:spPr>
          <a:xfrm>
            <a:off x="5868144" y="3881431"/>
            <a:ext cx="2663825" cy="22218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742814" y="1443731"/>
            <a:ext cx="4680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CBM-TOF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zh-CN" dirty="0" smtClean="0">
                <a:latin typeface="Times New Roman" panose="02020603050405020304" pitchFamily="18" charset="0"/>
              </a:rPr>
              <a:t>90</a:t>
            </a:r>
            <a:r>
              <a:rPr lang="ru-RU" altLang="zh-CN" dirty="0">
                <a:latin typeface="Times New Roman" panose="02020603050405020304" pitchFamily="18" charset="0"/>
              </a:rPr>
              <a:t>% </a:t>
            </a:r>
            <a:r>
              <a:rPr lang="ru-RU" altLang="zh-CN" dirty="0" smtClean="0">
                <a:latin typeface="Times New Roman" panose="02020603050405020304" pitchFamily="18" charset="0"/>
              </a:rPr>
              <a:t>C</a:t>
            </a:r>
            <a:r>
              <a:rPr lang="ru-RU" altLang="zh-CN" baseline="-25000" dirty="0" smtClean="0">
                <a:latin typeface="Times New Roman" panose="02020603050405020304" pitchFamily="18" charset="0"/>
              </a:rPr>
              <a:t>2</a:t>
            </a:r>
            <a:r>
              <a:rPr lang="ru-RU" altLang="zh-CN" dirty="0" smtClean="0">
                <a:latin typeface="Times New Roman" panose="02020603050405020304" pitchFamily="18" charset="0"/>
              </a:rPr>
              <a:t>H</a:t>
            </a:r>
            <a:r>
              <a:rPr lang="ru-RU" altLang="zh-CN" baseline="-25000" dirty="0" smtClean="0">
                <a:latin typeface="Times New Roman" panose="02020603050405020304" pitchFamily="18" charset="0"/>
              </a:rPr>
              <a:t>2</a:t>
            </a:r>
            <a:r>
              <a:rPr lang="ru-RU" altLang="zh-CN" dirty="0" smtClean="0">
                <a:latin typeface="Times New Roman" panose="02020603050405020304" pitchFamily="18" charset="0"/>
              </a:rPr>
              <a:t>F</a:t>
            </a:r>
            <a:r>
              <a:rPr lang="ru-RU" altLang="zh-CN" baseline="-25000" dirty="0" smtClean="0">
                <a:latin typeface="Times New Roman" panose="02020603050405020304" pitchFamily="18" charset="0"/>
              </a:rPr>
              <a:t>4</a:t>
            </a:r>
            <a:r>
              <a:rPr lang="en-US" altLang="zh-CN" dirty="0" smtClean="0">
                <a:latin typeface="Times New Roman" panose="02020603050405020304" pitchFamily="18" charset="0"/>
              </a:rPr>
              <a:t>+</a:t>
            </a:r>
            <a:r>
              <a:rPr lang="ru-RU" altLang="zh-CN" dirty="0" smtClean="0">
                <a:latin typeface="Times New Roman" panose="02020603050405020304" pitchFamily="18" charset="0"/>
              </a:rPr>
              <a:t>5</a:t>
            </a:r>
            <a:r>
              <a:rPr lang="ru-RU" altLang="zh-CN" dirty="0">
                <a:latin typeface="Times New Roman" panose="02020603050405020304" pitchFamily="18" charset="0"/>
              </a:rPr>
              <a:t>% </a:t>
            </a:r>
            <a:r>
              <a:rPr lang="ru-RU" altLang="zh-CN" dirty="0" smtClean="0">
                <a:latin typeface="Times New Roman" panose="02020603050405020304" pitchFamily="18" charset="0"/>
              </a:rPr>
              <a:t>i-C</a:t>
            </a:r>
            <a:r>
              <a:rPr lang="ru-RU" altLang="zh-CN" baseline="-25000" dirty="0" smtClean="0">
                <a:latin typeface="Times New Roman" panose="02020603050405020304" pitchFamily="18" charset="0"/>
              </a:rPr>
              <a:t>4</a:t>
            </a:r>
            <a:r>
              <a:rPr lang="ru-RU" altLang="zh-CN" dirty="0" smtClean="0">
                <a:latin typeface="Times New Roman" panose="02020603050405020304" pitchFamily="18" charset="0"/>
              </a:rPr>
              <a:t>H</a:t>
            </a:r>
            <a:r>
              <a:rPr lang="ru-RU" altLang="zh-CN" baseline="-25000" dirty="0" smtClean="0">
                <a:latin typeface="Times New Roman" panose="02020603050405020304" pitchFamily="18" charset="0"/>
              </a:rPr>
              <a:t>10</a:t>
            </a:r>
            <a:r>
              <a:rPr lang="en-US" altLang="zh-CN" dirty="0" smtClean="0">
                <a:latin typeface="Times New Roman" panose="02020603050405020304" pitchFamily="18" charset="0"/>
              </a:rPr>
              <a:t>+</a:t>
            </a:r>
            <a:r>
              <a:rPr lang="ru-RU" altLang="zh-CN" dirty="0" smtClean="0">
                <a:latin typeface="Times New Roman" panose="02020603050405020304" pitchFamily="18" charset="0"/>
              </a:rPr>
              <a:t>5</a:t>
            </a:r>
            <a:r>
              <a:rPr lang="ru-RU" altLang="zh-CN" dirty="0">
                <a:latin typeface="Times New Roman" panose="02020603050405020304" pitchFamily="18" charset="0"/>
              </a:rPr>
              <a:t>% </a:t>
            </a:r>
            <a:r>
              <a:rPr lang="ru-RU" altLang="zh-CN" dirty="0" smtClean="0">
                <a:latin typeface="Times New Roman" panose="02020603050405020304" pitchFamily="18" charset="0"/>
              </a:rPr>
              <a:t>SF</a:t>
            </a:r>
            <a:r>
              <a:rPr lang="ru-RU" altLang="zh-CN" baseline="-25000" dirty="0" smtClean="0">
                <a:latin typeface="Times New Roman" panose="02020603050405020304" pitchFamily="18" charset="0"/>
              </a:rPr>
              <a:t>6</a:t>
            </a:r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STAR-eTOF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zh-CN" dirty="0" smtClean="0">
                <a:latin typeface="Times New Roman" panose="02020603050405020304" pitchFamily="18" charset="0"/>
              </a:rPr>
              <a:t>9</a:t>
            </a:r>
            <a:r>
              <a:rPr lang="en-US" altLang="zh-CN" dirty="0" smtClean="0">
                <a:latin typeface="Times New Roman" panose="02020603050405020304" pitchFamily="18" charset="0"/>
              </a:rPr>
              <a:t>5</a:t>
            </a:r>
            <a:r>
              <a:rPr lang="ru-RU" altLang="zh-CN" dirty="0" smtClean="0">
                <a:latin typeface="Times New Roman" panose="02020603050405020304" pitchFamily="18" charset="0"/>
              </a:rPr>
              <a:t>% </a:t>
            </a:r>
            <a:r>
              <a:rPr lang="ru-RU" altLang="zh-CN" dirty="0">
                <a:latin typeface="Times New Roman" panose="02020603050405020304" pitchFamily="18" charset="0"/>
              </a:rPr>
              <a:t>C</a:t>
            </a:r>
            <a:r>
              <a:rPr lang="ru-RU" altLang="zh-CN" baseline="-25000" dirty="0">
                <a:latin typeface="Times New Roman" panose="02020603050405020304" pitchFamily="18" charset="0"/>
              </a:rPr>
              <a:t>2</a:t>
            </a:r>
            <a:r>
              <a:rPr lang="ru-RU" altLang="zh-CN" dirty="0">
                <a:latin typeface="Times New Roman" panose="02020603050405020304" pitchFamily="18" charset="0"/>
              </a:rPr>
              <a:t>H</a:t>
            </a:r>
            <a:r>
              <a:rPr lang="ru-RU" altLang="zh-CN" baseline="-25000" dirty="0">
                <a:latin typeface="Times New Roman" panose="02020603050405020304" pitchFamily="18" charset="0"/>
              </a:rPr>
              <a:t>2</a:t>
            </a:r>
            <a:r>
              <a:rPr lang="ru-RU" altLang="zh-CN" dirty="0">
                <a:latin typeface="Times New Roman" panose="02020603050405020304" pitchFamily="18" charset="0"/>
              </a:rPr>
              <a:t>F</a:t>
            </a:r>
            <a:r>
              <a:rPr lang="ru-RU" altLang="zh-CN" baseline="-25000" dirty="0">
                <a:latin typeface="Times New Roman" panose="02020603050405020304" pitchFamily="18" charset="0"/>
              </a:rPr>
              <a:t>4</a:t>
            </a:r>
            <a:r>
              <a:rPr lang="en-US" altLang="zh-CN" dirty="0">
                <a:latin typeface="Times New Roman" panose="02020603050405020304" pitchFamily="18" charset="0"/>
              </a:rPr>
              <a:t>+</a:t>
            </a:r>
            <a:r>
              <a:rPr lang="ru-RU" altLang="zh-CN" dirty="0">
                <a:latin typeface="Times New Roman" panose="02020603050405020304" pitchFamily="18" charset="0"/>
              </a:rPr>
              <a:t>5% </a:t>
            </a:r>
            <a:r>
              <a:rPr lang="ru-RU" altLang="zh-CN" dirty="0" smtClean="0">
                <a:latin typeface="Times New Roman" panose="02020603050405020304" pitchFamily="18" charset="0"/>
              </a:rPr>
              <a:t>i-C</a:t>
            </a:r>
            <a:r>
              <a:rPr lang="ru-RU" altLang="zh-CN" baseline="-25000" dirty="0" smtClean="0">
                <a:latin typeface="Times New Roman" panose="02020603050405020304" pitchFamily="18" charset="0"/>
              </a:rPr>
              <a:t>4</a:t>
            </a:r>
            <a:r>
              <a:rPr lang="ru-RU" altLang="zh-CN" dirty="0" smtClean="0">
                <a:latin typeface="Times New Roman" panose="02020603050405020304" pitchFamily="18" charset="0"/>
              </a:rPr>
              <a:t>H</a:t>
            </a:r>
            <a:r>
              <a:rPr lang="ru-RU" altLang="zh-CN" baseline="-25000" dirty="0" smtClean="0">
                <a:latin typeface="Times New Roman" panose="02020603050405020304" pitchFamily="18" charset="0"/>
              </a:rPr>
              <a:t>10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28"/>
          <p:cNvSpPr txBox="1"/>
          <p:nvPr/>
        </p:nvSpPr>
        <p:spPr>
          <a:xfrm>
            <a:off x="7443278" y="2600094"/>
            <a:ext cx="1028564" cy="1077218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STAR gas, ±5200 V</a:t>
            </a:r>
          </a:p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Res: 113.8 </a:t>
            </a:r>
            <a:r>
              <a:rPr lang="en-US" altLang="zh-CN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ps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28"/>
          <p:cNvSpPr txBox="1"/>
          <p:nvPr/>
        </p:nvSpPr>
        <p:spPr>
          <a:xfrm>
            <a:off x="7439807" y="4980169"/>
            <a:ext cx="1028564" cy="1077218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CBM gas, ±5600 V</a:t>
            </a:r>
          </a:p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Res: 92.9 </a:t>
            </a:r>
            <a:r>
              <a:rPr lang="en-US" altLang="zh-CN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ps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标题 1"/>
          <p:cNvSpPr txBox="1">
            <a:spLocks/>
          </p:cNvSpPr>
          <p:nvPr/>
        </p:nvSpPr>
        <p:spPr>
          <a:xfrm>
            <a:off x="1165994" y="250780"/>
            <a:ext cx="6758006" cy="725470"/>
          </a:xfrm>
          <a:prstGeom prst="rect">
            <a:avLst/>
          </a:prstGeom>
          <a:solidFill>
            <a:srgbClr val="FFFF00"/>
          </a:solidFill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Performance in different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working gas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45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19</a:t>
            </a:fld>
            <a:endParaRPr lang="zh-CN" altLang="en-US"/>
          </a:p>
        </p:txBody>
      </p:sp>
      <p:sp>
        <p:nvSpPr>
          <p:cNvPr id="3" name="TextBox 28"/>
          <p:cNvSpPr txBox="1"/>
          <p:nvPr/>
        </p:nvSpPr>
        <p:spPr>
          <a:xfrm>
            <a:off x="683568" y="4797152"/>
            <a:ext cx="7648729" cy="923330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dark current and cluster size increases a little without SF</a:t>
            </a:r>
            <a:r>
              <a:rPr lang="en-US" altLang="zh-CN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the gas mixture because of the expanded avalanche. At the working point, the performances still satisfy the requirements.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 descr="屏幕剪辑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81324"/>
            <a:ext cx="4160393" cy="2880000"/>
          </a:xfrm>
          <a:prstGeom prst="rect">
            <a:avLst/>
          </a:prstGeom>
        </p:spPr>
      </p:pic>
      <p:pic>
        <p:nvPicPr>
          <p:cNvPr id="5" name="图片 4" descr="屏幕剪辑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616049"/>
            <a:ext cx="4157621" cy="2880000"/>
          </a:xfrm>
          <a:prstGeom prst="rect">
            <a:avLst/>
          </a:prstGeom>
        </p:spPr>
      </p:pic>
      <p:sp>
        <p:nvSpPr>
          <p:cNvPr id="6" name="标题 1"/>
          <p:cNvSpPr txBox="1">
            <a:spLocks/>
          </p:cNvSpPr>
          <p:nvPr/>
        </p:nvSpPr>
        <p:spPr>
          <a:xfrm>
            <a:off x="1165994" y="250780"/>
            <a:ext cx="6758006" cy="725470"/>
          </a:xfrm>
          <a:prstGeom prst="rect">
            <a:avLst/>
          </a:prstGeom>
          <a:solidFill>
            <a:srgbClr val="FFFF00"/>
          </a:solidFill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Performance in different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working gas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78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69F0B3-20A2-41DA-A30F-89D7CF17F113}" type="slidenum">
              <a:rPr lang="zh-CN" altLang="en-US" smtClean="0"/>
              <a:pPr>
                <a:defRPr/>
              </a:pPr>
              <a:t>2</a:t>
            </a:fld>
            <a:endParaRPr lang="zh-CN" altLang="en-US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1428728" y="1500174"/>
            <a:ext cx="6786589" cy="30718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US" altLang="zh-CN" sz="2400" b="1" dirty="0" smtClean="0">
              <a:solidFill>
                <a:srgbClr val="0000FF"/>
              </a:solidFill>
              <a:latin typeface="+mj-lt"/>
              <a:ea typeface="+mn-ea"/>
              <a:cs typeface="Times New Roman" pitchFamily="18" charset="0"/>
            </a:endParaRPr>
          </a:p>
          <a:p>
            <a:pPr marL="180975" lvl="1" indent="-18097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A50021"/>
              </a:buClr>
              <a:buFont typeface="Arial" pitchFamily="34" charset="0"/>
              <a:buChar char="•"/>
              <a:defRPr/>
            </a:pPr>
            <a:r>
              <a:rPr lang="en-US" altLang="zh-CN" sz="2400" b="1" dirty="0" smtClean="0">
                <a:solidFill>
                  <a:srgbClr val="0000FF"/>
                </a:solidFill>
                <a:latin typeface="+mj-lt"/>
                <a:ea typeface="+mn-ea"/>
                <a:cs typeface="Times New Roman" pitchFamily="18" charset="0"/>
              </a:rPr>
              <a:t> Introduction on FAIR and CBM-TOF</a:t>
            </a:r>
          </a:p>
          <a:p>
            <a:pPr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A50021"/>
              </a:buClr>
              <a:buFont typeface="Arial" pitchFamily="34" charset="0"/>
              <a:buChar char="•"/>
              <a:defRPr/>
            </a:pPr>
            <a:r>
              <a:rPr lang="en-US" altLang="zh-CN" sz="2400" b="1" smtClean="0">
                <a:solidFill>
                  <a:srgbClr val="0000FF"/>
                </a:solidFill>
                <a:latin typeface="+mj-lt"/>
                <a:ea typeface="+mn-ea"/>
                <a:cs typeface="Times New Roman" pitchFamily="18" charset="0"/>
              </a:rPr>
              <a:t>  Development </a:t>
            </a:r>
            <a:r>
              <a:rPr lang="en-US" altLang="zh-CN" sz="2400" b="1" dirty="0" smtClean="0">
                <a:solidFill>
                  <a:srgbClr val="0000FF"/>
                </a:solidFill>
                <a:latin typeface="+mj-lt"/>
                <a:ea typeface="+mn-ea"/>
                <a:cs typeface="Times New Roman" pitchFamily="18" charset="0"/>
              </a:rPr>
              <a:t>of low resistive glass</a:t>
            </a:r>
            <a:endParaRPr lang="en-US" altLang="zh-CN" sz="2400" b="1" dirty="0">
              <a:solidFill>
                <a:srgbClr val="0000FF"/>
              </a:solidFill>
              <a:latin typeface="+mj-lt"/>
              <a:ea typeface="+mn-ea"/>
              <a:cs typeface="Times New Roman" pitchFamily="18" charset="0"/>
            </a:endParaRPr>
          </a:p>
          <a:p>
            <a:pPr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A50021"/>
              </a:buClr>
              <a:buFont typeface="Arial" pitchFamily="34" charset="0"/>
              <a:buChar char="•"/>
              <a:defRPr/>
            </a:pPr>
            <a:r>
              <a:rPr lang="en-US" altLang="zh-CN" sz="2400" b="1" dirty="0">
                <a:solidFill>
                  <a:srgbClr val="0000FF"/>
                </a:solidFill>
                <a:latin typeface="+mj-lt"/>
                <a:ea typeface="+mn-ea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FF"/>
                </a:solidFill>
                <a:latin typeface="+mj-lt"/>
                <a:ea typeface="+mn-ea"/>
                <a:cs typeface="Times New Roman" pitchFamily="18" charset="0"/>
              </a:rPr>
              <a:t> High rate MRPC for CBM-TOF</a:t>
            </a:r>
          </a:p>
          <a:p>
            <a:pPr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A50021"/>
              </a:buClr>
              <a:buFont typeface="Arial" pitchFamily="34" charset="0"/>
              <a:buChar char="•"/>
              <a:defRPr/>
            </a:pPr>
            <a:r>
              <a:rPr lang="en-US" altLang="zh-CN" sz="2400" b="1" dirty="0">
                <a:solidFill>
                  <a:srgbClr val="0000FF"/>
                </a:solidFill>
                <a:latin typeface="+mj-lt"/>
                <a:ea typeface="+mn-ea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FF"/>
                </a:solidFill>
                <a:latin typeface="+mj-lt"/>
                <a:ea typeface="+mn-ea"/>
                <a:cs typeface="Times New Roman" pitchFamily="18" charset="0"/>
              </a:rPr>
              <a:t> Status</a:t>
            </a:r>
            <a:r>
              <a:rPr lang="zh-CN" altLang="en-US" sz="2400" b="1" dirty="0">
                <a:solidFill>
                  <a:srgbClr val="0000FF"/>
                </a:solidFill>
                <a:latin typeface="+mj-lt"/>
                <a:ea typeface="+mn-ea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FF"/>
                </a:solidFill>
                <a:latin typeface="+mj-lt"/>
                <a:ea typeface="+mn-ea"/>
                <a:cs typeface="Times New Roman" pitchFamily="18" charset="0"/>
              </a:rPr>
              <a:t>of STAR-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+mj-lt"/>
                <a:ea typeface="+mn-ea"/>
                <a:cs typeface="Times New Roman" pitchFamily="18" charset="0"/>
              </a:rPr>
              <a:t>eTOF</a:t>
            </a:r>
            <a:r>
              <a:rPr lang="en-US" altLang="zh-CN" sz="2400" b="1" dirty="0" smtClean="0">
                <a:solidFill>
                  <a:srgbClr val="0000FF"/>
                </a:solidFill>
                <a:latin typeface="+mj-lt"/>
                <a:ea typeface="+mn-ea"/>
                <a:cs typeface="Times New Roman" pitchFamily="18" charset="0"/>
              </a:rPr>
              <a:t> and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+mj-lt"/>
                <a:ea typeface="+mn-ea"/>
                <a:cs typeface="Times New Roman" pitchFamily="18" charset="0"/>
              </a:rPr>
              <a:t>mCB</a:t>
            </a:r>
            <a:r>
              <a:rPr lang="en-US" altLang="zh-CN" sz="2400" b="1" dirty="0" err="1">
                <a:solidFill>
                  <a:srgbClr val="0000FF"/>
                </a:solidFill>
                <a:latin typeface="+mj-lt"/>
                <a:ea typeface="+mn-ea"/>
                <a:cs typeface="Times New Roman" pitchFamily="18" charset="0"/>
              </a:rPr>
              <a:t>M</a:t>
            </a:r>
            <a:endParaRPr lang="en-US" altLang="zh-CN" sz="2400" b="1" dirty="0" smtClean="0">
              <a:solidFill>
                <a:srgbClr val="0000FF"/>
              </a:solidFill>
              <a:latin typeface="+mj-lt"/>
              <a:ea typeface="+mn-ea"/>
              <a:cs typeface="Times New Roman" pitchFamily="18" charset="0"/>
            </a:endParaRPr>
          </a:p>
          <a:p>
            <a:pPr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A50021"/>
              </a:buClr>
              <a:buFont typeface="Arial" pitchFamily="34" charset="0"/>
              <a:buChar char="•"/>
              <a:defRPr/>
            </a:pPr>
            <a:r>
              <a:rPr lang="en-US" altLang="zh-CN" sz="2400" b="1" dirty="0">
                <a:solidFill>
                  <a:srgbClr val="0000FF"/>
                </a:solidFill>
                <a:latin typeface="+mj-lt"/>
                <a:ea typeface="+mn-ea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FF"/>
                </a:solidFill>
                <a:latin typeface="+mj-lt"/>
                <a:ea typeface="+mn-ea"/>
                <a:cs typeface="Times New Roman" pitchFamily="18" charset="0"/>
              </a:rPr>
              <a:t> Conclusions</a:t>
            </a:r>
            <a:endParaRPr lang="en-US" altLang="zh-CN" sz="2400" b="1" dirty="0">
              <a:solidFill>
                <a:srgbClr val="0000FF"/>
              </a:solidFill>
              <a:latin typeface="+mj-lt"/>
              <a:ea typeface="+mn-ea"/>
              <a:cs typeface="Times New Roman" pitchFamily="18" charset="0"/>
            </a:endParaRPr>
          </a:p>
          <a:p>
            <a:pPr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A50021"/>
              </a:buClr>
              <a:defRPr/>
            </a:pPr>
            <a:endParaRPr lang="en-US" altLang="zh-CN" b="1" dirty="0">
              <a:solidFill>
                <a:srgbClr val="00B05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A50021"/>
              </a:buClr>
              <a:defRPr/>
            </a:pPr>
            <a:endParaRPr lang="en-US" altLang="zh-CN" sz="2400" b="1" dirty="0">
              <a:solidFill>
                <a:srgbClr val="0000FF"/>
              </a:solidFill>
              <a:latin typeface="+mj-lt"/>
              <a:ea typeface="+mn-ea"/>
              <a:cs typeface="Times New Roman" pitchFamily="18" charset="0"/>
            </a:endParaRPr>
          </a:p>
          <a:p>
            <a:pPr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US" altLang="zh-CN" sz="2400" dirty="0">
              <a:solidFill>
                <a:srgbClr val="0000FF"/>
              </a:solidFill>
              <a:latin typeface="+mj-lt"/>
              <a:ea typeface="+mn-ea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071538" y="357166"/>
            <a:ext cx="6929486" cy="6111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/>
            <a:r>
              <a:rPr lang="en-US" altLang="zh-CN" sz="32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Outline</a:t>
            </a:r>
            <a:endParaRPr lang="en-GB" altLang="zh-CN" sz="3200" b="1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20</a:t>
            </a:fld>
            <a:endParaRPr lang="zh-CN" altLang="en-US"/>
          </a:p>
        </p:txBody>
      </p:sp>
      <p:sp>
        <p:nvSpPr>
          <p:cNvPr id="3" name="TextBox 28"/>
          <p:cNvSpPr txBox="1"/>
          <p:nvPr/>
        </p:nvSpPr>
        <p:spPr>
          <a:xfrm>
            <a:off x="413477" y="1261255"/>
            <a:ext cx="3267198" cy="338554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/>
              <a:t>Two-dimensional </a:t>
            </a:r>
            <a:r>
              <a:rPr lang="en-US" altLang="zh-CN" sz="1600" dirty="0" smtClean="0"/>
              <a:t>code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RPC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20" y="1709963"/>
            <a:ext cx="1942059" cy="194205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2" y="1709963"/>
            <a:ext cx="1911886" cy="2095554"/>
          </a:xfrm>
          <a:prstGeom prst="rect">
            <a:avLst/>
          </a:prstGeom>
        </p:spPr>
      </p:pic>
      <p:pic>
        <p:nvPicPr>
          <p:cNvPr id="6" name="图片 5" descr="屏幕剪辑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14" y="3854908"/>
            <a:ext cx="3984002" cy="2577304"/>
          </a:xfrm>
          <a:prstGeom prst="rect">
            <a:avLst/>
          </a:prstGeom>
        </p:spPr>
      </p:pic>
      <p:sp>
        <p:nvSpPr>
          <p:cNvPr id="7" name="TextBox 28"/>
          <p:cNvSpPr txBox="1"/>
          <p:nvPr/>
        </p:nvSpPr>
        <p:spPr>
          <a:xfrm>
            <a:off x="670707" y="5791418"/>
            <a:ext cx="3744415" cy="584775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Producttion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ebsite:</a:t>
            </a:r>
          </a:p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://hepd.ep.tsinghua.edu.cn/CBM_TOF/ </a:t>
            </a:r>
            <a:endParaRPr lang="en-US" altLang="zh-CN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917" y="1340768"/>
            <a:ext cx="3611017" cy="2707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组合 8"/>
          <p:cNvGrpSpPr/>
          <p:nvPr/>
        </p:nvGrpSpPr>
        <p:grpSpPr>
          <a:xfrm>
            <a:off x="5282037" y="4113340"/>
            <a:ext cx="3389811" cy="2425572"/>
            <a:chOff x="264804" y="1842639"/>
            <a:chExt cx="7111921" cy="4674297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4804" y="1842639"/>
              <a:ext cx="6648287" cy="432000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5484" y="1912597"/>
              <a:ext cx="6648287" cy="432000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5386" y="1983742"/>
              <a:ext cx="6648287" cy="432000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45177" y="2059156"/>
              <a:ext cx="6648287" cy="4320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34968" y="2130057"/>
              <a:ext cx="6648287" cy="4320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8438" y="2196936"/>
              <a:ext cx="6648287" cy="4320000"/>
            </a:xfrm>
            <a:prstGeom prst="rect">
              <a:avLst/>
            </a:prstGeom>
          </p:spPr>
        </p:pic>
      </p:grpSp>
      <p:sp>
        <p:nvSpPr>
          <p:cNvPr id="16" name="标题 1"/>
          <p:cNvSpPr txBox="1">
            <a:spLocks/>
          </p:cNvSpPr>
          <p:nvPr/>
        </p:nvSpPr>
        <p:spPr>
          <a:xfrm>
            <a:off x="1165994" y="250780"/>
            <a:ext cx="6758006" cy="725470"/>
          </a:xfrm>
          <a:prstGeom prst="rect">
            <a:avLst/>
          </a:prstGeom>
          <a:solidFill>
            <a:srgbClr val="FFFF00"/>
          </a:solidFill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Ma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ss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production of high rate MRPC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60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21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268" y="1702015"/>
            <a:ext cx="5677617" cy="428955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24972"/>
            <a:ext cx="3515882" cy="26369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90103"/>
            <a:ext cx="2574913" cy="1931185"/>
          </a:xfrm>
          <a:prstGeom prst="rect">
            <a:avLst/>
          </a:prstGeom>
        </p:spPr>
      </p:pic>
      <p:sp>
        <p:nvSpPr>
          <p:cNvPr id="9" name="椭圆 8"/>
          <p:cNvSpPr/>
          <p:nvPr/>
        </p:nvSpPr>
        <p:spPr>
          <a:xfrm rot="18624990">
            <a:off x="2331027" y="2387606"/>
            <a:ext cx="778535" cy="6462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下箭头 9"/>
          <p:cNvSpPr/>
          <p:nvPr/>
        </p:nvSpPr>
        <p:spPr>
          <a:xfrm rot="1067676">
            <a:off x="2204514" y="3232069"/>
            <a:ext cx="253574" cy="1046259"/>
          </a:xfrm>
          <a:prstGeom prst="downArrow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TextBox 28"/>
          <p:cNvSpPr txBox="1"/>
          <p:nvPr/>
        </p:nvSpPr>
        <p:spPr>
          <a:xfrm>
            <a:off x="3652738" y="5594235"/>
            <a:ext cx="4611548" cy="646331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automatic boundary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recognition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 makes the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 more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accurate. </a:t>
            </a:r>
            <a:endParaRPr lang="en-US" altLang="zh-CN" b="1" dirty="0" smtClean="0">
              <a:solidFill>
                <a:srgbClr val="00B050"/>
              </a:solidFill>
              <a:latin typeface="Meiryo UI" panose="020B0604030504040204" pitchFamily="34" charset="-128"/>
              <a:ea typeface="Meiryo UI" panose="020B0604030504040204" pitchFamily="34" charset="-128"/>
              <a:cs typeface="Meiryo UI" panose="020B0604030504040204" pitchFamily="34" charset="-128"/>
            </a:endParaRPr>
          </a:p>
        </p:txBody>
      </p:sp>
      <p:cxnSp>
        <p:nvCxnSpPr>
          <p:cNvPr id="13" name="直接箭头连接符 12"/>
          <p:cNvCxnSpPr/>
          <p:nvPr/>
        </p:nvCxnSpPr>
        <p:spPr>
          <a:xfrm>
            <a:off x="3279268" y="5445224"/>
            <a:ext cx="5677617" cy="0"/>
          </a:xfrm>
          <a:prstGeom prst="straightConnector1">
            <a:avLst/>
          </a:prstGeom>
          <a:ln w="127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5663399" y="5155026"/>
            <a:ext cx="590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cm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标题 1"/>
          <p:cNvSpPr txBox="1">
            <a:spLocks/>
          </p:cNvSpPr>
          <p:nvPr/>
        </p:nvSpPr>
        <p:spPr>
          <a:xfrm>
            <a:off x="1165994" y="250780"/>
            <a:ext cx="6758006" cy="725470"/>
          </a:xfrm>
          <a:prstGeom prst="rect">
            <a:avLst/>
          </a:prstGeom>
          <a:solidFill>
            <a:srgbClr val="FFFF00"/>
          </a:solidFill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Visual check of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ga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 gap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57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22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28" y="1063334"/>
            <a:ext cx="7164000" cy="5475578"/>
          </a:xfrm>
          <a:prstGeom prst="rect">
            <a:avLst/>
          </a:prstGeom>
        </p:spPr>
      </p:pic>
      <p:sp>
        <p:nvSpPr>
          <p:cNvPr id="4" name="TextBox 28"/>
          <p:cNvSpPr txBox="1"/>
          <p:nvPr/>
        </p:nvSpPr>
        <p:spPr>
          <a:xfrm>
            <a:off x="6026630" y="2879063"/>
            <a:ext cx="3086803" cy="2308324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Each spot </a:t>
            </a:r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reprsents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efficiency and time resolution of one produced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counter. </a:t>
            </a:r>
          </a:p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points are in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qualified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region, and most of the counters show a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stable performance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time resolution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98% efficiency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1165994" y="250780"/>
            <a:ext cx="6758006" cy="725470"/>
          </a:xfrm>
          <a:prstGeom prst="rect">
            <a:avLst/>
          </a:prstGeom>
          <a:solidFill>
            <a:srgbClr val="FFFF00"/>
          </a:solidFill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Test results of 33 MRPC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73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6600233" y="6084684"/>
            <a:ext cx="2133600" cy="365125"/>
          </a:xfrm>
        </p:spPr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23</a:t>
            </a:fld>
            <a:endParaRPr lang="zh-CN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504" y="253457"/>
            <a:ext cx="8932265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8037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24</a:t>
            </a:fld>
            <a:endParaRPr lang="zh-CN" alt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A75335E2-6344-FB40-ADC7-80E146B0B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627" y="785283"/>
            <a:ext cx="5926667" cy="5571067"/>
          </a:xfrm>
          <a:prstGeom prst="rect">
            <a:avLst/>
          </a:prstGeom>
        </p:spPr>
      </p:pic>
      <p:sp>
        <p:nvSpPr>
          <p:cNvPr id="4" name="标题 1"/>
          <p:cNvSpPr txBox="1">
            <a:spLocks/>
          </p:cNvSpPr>
          <p:nvPr/>
        </p:nvSpPr>
        <p:spPr>
          <a:xfrm>
            <a:off x="1187624" y="59813"/>
            <a:ext cx="6758006" cy="725470"/>
          </a:xfrm>
          <a:prstGeom prst="rect">
            <a:avLst/>
          </a:prstGeom>
          <a:solidFill>
            <a:srgbClr val="FFFF00"/>
          </a:solidFill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Picture of STAR-eTOF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40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25</a:t>
            </a:fld>
            <a:endParaRPr lang="zh-CN" altLang="en-US"/>
          </a:p>
        </p:txBody>
      </p:sp>
      <p:sp>
        <p:nvSpPr>
          <p:cNvPr id="3" name="灯片编号占位符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25</a:t>
            </a:fld>
            <a:endParaRPr lang="zh-CN" altLang="en-US"/>
          </a:p>
        </p:txBody>
      </p:sp>
      <p:pic>
        <p:nvPicPr>
          <p:cNvPr id="4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0" y="3775731"/>
            <a:ext cx="3509399" cy="2196279"/>
          </a:xfrm>
          <a:prstGeom prst="rect">
            <a:avLst/>
          </a:prstGeom>
        </p:spPr>
      </p:pic>
      <p:grpSp>
        <p:nvGrpSpPr>
          <p:cNvPr id="5" name="Gruppieren 9"/>
          <p:cNvGrpSpPr>
            <a:grpSpLocks noChangeAspect="1"/>
          </p:cNvGrpSpPr>
          <p:nvPr/>
        </p:nvGrpSpPr>
        <p:grpSpPr>
          <a:xfrm flipH="1">
            <a:off x="6520298" y="4873870"/>
            <a:ext cx="2501174" cy="1728241"/>
            <a:chOff x="7049793" y="1449583"/>
            <a:chExt cx="1887692" cy="1304342"/>
          </a:xfrm>
        </p:grpSpPr>
        <p:pic>
          <p:nvPicPr>
            <p:cNvPr id="6" name="Picture 2" descr="https://www.gsi.de/fileadmin/_processed_/csm_1_210116_f1fe4f176c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049793" y="1449583"/>
              <a:ext cx="1887692" cy="1304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35"/>
            <p:cNvSpPr>
              <a:spLocks noChangeArrowheads="1"/>
            </p:cNvSpPr>
            <p:nvPr/>
          </p:nvSpPr>
          <p:spPr bwMode="auto">
            <a:xfrm rot="120000">
              <a:off x="7525242" y="1980067"/>
              <a:ext cx="120577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altLang="de-DE" sz="1200" dirty="0">
                  <a:solidFill>
                    <a:srgbClr val="00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ea typeface="+mn-ea"/>
                  <a:cs typeface="Arial" charset="0"/>
                </a:rPr>
                <a:t>g</a:t>
              </a:r>
              <a:r>
                <a:rPr lang="en-US" altLang="de-DE" sz="1200" dirty="0" err="1">
                  <a:solidFill>
                    <a:srgbClr val="00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ea typeface="+mn-ea"/>
                  <a:cs typeface="Arial" charset="0"/>
                </a:rPr>
                <a:t>reen</a:t>
              </a:r>
              <a:r>
                <a:rPr lang="en-US" altLang="de-DE" sz="1200" dirty="0">
                  <a:solidFill>
                    <a:srgbClr val="00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ea typeface="+mn-ea"/>
                  <a:cs typeface="Arial" charset="0"/>
                </a:rPr>
                <a:t> IT cube</a:t>
              </a:r>
            </a:p>
          </p:txBody>
        </p:sp>
      </p:grpSp>
      <p:pic>
        <p:nvPicPr>
          <p:cNvPr id="8" name="Picture 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54679" y="4873870"/>
            <a:ext cx="1142546" cy="1728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811" y="4873870"/>
            <a:ext cx="1151237" cy="1728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uppieren 15"/>
          <p:cNvGrpSpPr/>
          <p:nvPr/>
        </p:nvGrpSpPr>
        <p:grpSpPr>
          <a:xfrm>
            <a:off x="1144704" y="5714302"/>
            <a:ext cx="2585511" cy="827682"/>
            <a:chOff x="1144704" y="5547590"/>
            <a:chExt cx="2585511" cy="827682"/>
          </a:xfrm>
        </p:grpSpPr>
        <p:sp>
          <p:nvSpPr>
            <p:cNvPr id="11" name="Line 14"/>
            <p:cNvSpPr>
              <a:spLocks noChangeShapeType="1"/>
            </p:cNvSpPr>
            <p:nvPr/>
          </p:nvSpPr>
          <p:spPr bwMode="auto">
            <a:xfrm rot="16200000">
              <a:off x="735627" y="5956669"/>
              <a:ext cx="827680" cy="9525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/>
            </a:ln>
            <a:effectLst/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itchFamily="34" charset="0"/>
                <a:ea typeface="+mn-ea"/>
                <a:cs typeface="+mn-cs"/>
              </a:endParaRPr>
            </a:p>
          </p:txBody>
        </p:sp>
        <p:sp>
          <p:nvSpPr>
            <p:cNvPr id="12" name="Line 18"/>
            <p:cNvSpPr>
              <a:spLocks noChangeShapeType="1"/>
            </p:cNvSpPr>
            <p:nvPr/>
          </p:nvSpPr>
          <p:spPr bwMode="auto">
            <a:xfrm rot="16200000" flipH="1">
              <a:off x="2775594" y="4963458"/>
              <a:ext cx="2" cy="1909231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itchFamily="34" charset="0"/>
                <a:ea typeface="+mn-ea"/>
                <a:cs typeface="+mn-cs"/>
              </a:endParaRPr>
            </a:p>
          </p:txBody>
        </p:sp>
        <p:sp>
          <p:nvSpPr>
            <p:cNvPr id="13" name="Line 19"/>
            <p:cNvSpPr>
              <a:spLocks noChangeShapeType="1"/>
            </p:cNvSpPr>
            <p:nvPr/>
          </p:nvSpPr>
          <p:spPr bwMode="auto">
            <a:xfrm rot="16200000" flipH="1">
              <a:off x="2666058" y="4988855"/>
              <a:ext cx="1" cy="2128309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itchFamily="34" charset="0"/>
                <a:ea typeface="+mn-ea"/>
                <a:cs typeface="+mn-cs"/>
              </a:endParaRPr>
            </a:p>
          </p:txBody>
        </p:sp>
        <p:sp>
          <p:nvSpPr>
            <p:cNvPr id="14" name="Line 20"/>
            <p:cNvSpPr>
              <a:spLocks noChangeShapeType="1"/>
            </p:cNvSpPr>
            <p:nvPr/>
          </p:nvSpPr>
          <p:spPr bwMode="auto">
            <a:xfrm rot="16200000">
              <a:off x="2551758" y="5026955"/>
              <a:ext cx="0" cy="2356907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endParaRPr>
            </a:p>
          </p:txBody>
        </p:sp>
        <p:sp>
          <p:nvSpPr>
            <p:cNvPr id="15" name="Line 21"/>
            <p:cNvSpPr>
              <a:spLocks noChangeShapeType="1"/>
            </p:cNvSpPr>
            <p:nvPr/>
          </p:nvSpPr>
          <p:spPr bwMode="auto">
            <a:xfrm rot="16200000">
              <a:off x="2437459" y="5065053"/>
              <a:ext cx="2" cy="258551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endParaRPr>
            </a:p>
          </p:txBody>
        </p:sp>
        <p:sp>
          <p:nvSpPr>
            <p:cNvPr id="16" name="Line 15"/>
            <p:cNvSpPr>
              <a:spLocks noChangeShapeType="1"/>
            </p:cNvSpPr>
            <p:nvPr/>
          </p:nvSpPr>
          <p:spPr bwMode="auto">
            <a:xfrm rot="16200000">
              <a:off x="1033282" y="5887611"/>
              <a:ext cx="680044" cy="1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/>
            </a:ln>
            <a:effectLst/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itchFamily="34" charset="0"/>
                <a:ea typeface="+mn-ea"/>
                <a:cs typeface="+mn-cs"/>
              </a:endParaRPr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 rot="16200000" flipV="1">
              <a:off x="1346813" y="5797918"/>
              <a:ext cx="505419" cy="4763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/>
            </a:ln>
            <a:effectLst/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itchFamily="34" charset="0"/>
                <a:ea typeface="+mn-ea"/>
                <a:cs typeface="+mn-cs"/>
              </a:endParaRPr>
            </a:p>
          </p:txBody>
        </p:sp>
        <p:sp>
          <p:nvSpPr>
            <p:cNvPr id="18" name="Line 17"/>
            <p:cNvSpPr>
              <a:spLocks noChangeShapeType="1"/>
            </p:cNvSpPr>
            <p:nvPr/>
          </p:nvSpPr>
          <p:spPr bwMode="auto">
            <a:xfrm rot="16200000" flipV="1">
              <a:off x="1635738" y="5732832"/>
              <a:ext cx="370482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/>
            </a:ln>
            <a:effectLst/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itchFamily="34" charset="0"/>
                <a:ea typeface="+mn-ea"/>
                <a:cs typeface="+mn-cs"/>
              </a:endParaRPr>
            </a:p>
          </p:txBody>
        </p:sp>
      </p:grpSp>
      <p:sp>
        <p:nvSpPr>
          <p:cNvPr id="19" name="Line 18"/>
          <p:cNvSpPr>
            <a:spLocks noChangeShapeType="1"/>
          </p:cNvSpPr>
          <p:nvPr/>
        </p:nvSpPr>
        <p:spPr bwMode="auto">
          <a:xfrm rot="16200000">
            <a:off x="5199600" y="5893122"/>
            <a:ext cx="3" cy="445113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ffectLst/>
          <a:extLst/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20" name="Line 19"/>
          <p:cNvSpPr>
            <a:spLocks noChangeShapeType="1"/>
          </p:cNvSpPr>
          <p:nvPr/>
        </p:nvSpPr>
        <p:spPr bwMode="auto">
          <a:xfrm rot="16200000" flipH="1">
            <a:off x="5199603" y="6018786"/>
            <a:ext cx="0" cy="445116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ffectLst/>
          <a:extLst/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graphicFrame>
        <p:nvGraphicFramePr>
          <p:cNvPr id="21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8371271"/>
              </p:ext>
            </p:extLst>
          </p:nvPr>
        </p:nvGraphicFramePr>
        <p:xfrm>
          <a:off x="3622261" y="818710"/>
          <a:ext cx="5413789" cy="4124960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FFFFFF">
                        <a:tint val="50000"/>
                        <a:satMod val="300000"/>
                      </a:srgbClr>
                    </a:gs>
                    <a:gs pos="35000">
                      <a:srgbClr val="FFFFFF">
                        <a:tint val="37000"/>
                        <a:satMod val="300000"/>
                      </a:srgbClr>
                    </a:gs>
                    <a:gs pos="100000">
                      <a:srgbClr val="FFFFF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10218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919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Schedule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dirty="0" smtClean="0"/>
                        <a:t>10/2017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</a:lnT>
                    <a:lnB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dirty="0" smtClean="0"/>
                        <a:t>HTD cave &amp; beam line: preparation of construction, start</a:t>
                      </a:r>
                      <a:r>
                        <a:rPr lang="en-US" sz="1600" baseline="0" dirty="0" smtClean="0"/>
                        <a:t> of </a:t>
                      </a:r>
                      <a:r>
                        <a:rPr lang="en-US" sz="1600" dirty="0" smtClean="0"/>
                        <a:t>procurement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</a:lnT>
                    <a:lnB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11/2017</a:t>
                      </a:r>
                      <a:endParaRPr lang="en-US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dirty="0" smtClean="0"/>
                        <a:t>HTD cave &amp; beam line: start of construction</a:t>
                      </a:r>
                      <a:endParaRPr lang="en-US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11/2017</a:t>
                      </a:r>
                    </a:p>
                  </a:txBody>
                  <a:tcPr>
                    <a:lnL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mDAQ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 test stand @ Heidelberg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operational</a:t>
                      </a:r>
                      <a:endParaRPr lang="en-US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11/2017</a:t>
                      </a:r>
                    </a:p>
                  </a:txBody>
                  <a:tcPr>
                    <a:lnL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installation of detector subsystems: 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</a:rPr>
                        <a:t>mechanical design freeze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03/2018</a:t>
                      </a:r>
                    </a:p>
                  </a:txBody>
                  <a:tcPr>
                    <a:lnL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HTD cave construction completed</a:t>
                      </a:r>
                    </a:p>
                  </a:txBody>
                  <a:tcPr>
                    <a:lnL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04/2018</a:t>
                      </a:r>
                      <a:endParaRPr lang="en-US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mFLES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 cluster @ Green IT Cube installed</a:t>
                      </a:r>
                    </a:p>
                  </a:txBody>
                  <a:tcPr>
                    <a:lnL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05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2018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installation of detector stations</a:t>
                      </a:r>
                    </a:p>
                  </a:txBody>
                  <a:tcPr>
                    <a:lnL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06/2018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start commissioning w/o beam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09/2018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start commissioning with beam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pic>
        <p:nvPicPr>
          <p:cNvPr id="22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07" y="1276123"/>
            <a:ext cx="3552364" cy="1929634"/>
          </a:xfrm>
          <a:prstGeom prst="rect">
            <a:avLst/>
          </a:prstGeom>
        </p:spPr>
      </p:pic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971600" y="84351"/>
            <a:ext cx="7072362" cy="699106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3200" b="1" dirty="0" smtClean="0">
                <a:solidFill>
                  <a:srgbClr val="FF0000"/>
                </a:solidFill>
                <a:latin typeface="Calibri" pitchFamily="34" charset="0"/>
                <a:ea typeface="华文楷体" pitchFamily="2" charset="-122"/>
              </a:rPr>
              <a:t>mCBM@SIS18</a:t>
            </a:r>
            <a:endParaRPr lang="en-US" altLang="zh-CN" sz="3200" b="1" dirty="0">
              <a:solidFill>
                <a:srgbClr val="FF0000"/>
              </a:solidFill>
              <a:latin typeface="Calibri" pitchFamily="34" charset="0"/>
              <a:ea typeface="华文楷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5483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26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141869"/>
            <a:ext cx="8208912" cy="5214481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971600" y="260648"/>
            <a:ext cx="7715200" cy="699106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3200" b="1" dirty="0" smtClean="0">
                <a:solidFill>
                  <a:srgbClr val="FF0000"/>
                </a:solidFill>
                <a:latin typeface="Calibri" pitchFamily="34" charset="0"/>
                <a:ea typeface="华文楷体" pitchFamily="2" charset="-122"/>
              </a:rPr>
              <a:t>Production of modules for eTOF and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Calibri" pitchFamily="34" charset="0"/>
                <a:ea typeface="华文楷体" pitchFamily="2" charset="-122"/>
              </a:rPr>
              <a:t>mCBM</a:t>
            </a:r>
            <a:endParaRPr lang="en-US" altLang="zh-CN" sz="3200" b="1" dirty="0">
              <a:solidFill>
                <a:srgbClr val="FF0000"/>
              </a:solidFill>
              <a:latin typeface="Calibri" pitchFamily="34" charset="0"/>
              <a:ea typeface="华文楷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2802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27</a:t>
            </a:fld>
            <a:endParaRPr lang="zh-CN" altLang="en-US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999387" y="266507"/>
            <a:ext cx="7072362" cy="699106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3200" b="1" dirty="0" smtClean="0">
                <a:solidFill>
                  <a:srgbClr val="FF0000"/>
                </a:solidFill>
                <a:latin typeface="Calibri" pitchFamily="34" charset="0"/>
                <a:ea typeface="华文楷体" pitchFamily="2" charset="-122"/>
              </a:rPr>
              <a:t>Time resolution of STAR-eTOF</a:t>
            </a:r>
            <a:endParaRPr lang="en-US" altLang="zh-CN" sz="3200" b="1" dirty="0">
              <a:solidFill>
                <a:srgbClr val="FF0000"/>
              </a:solidFill>
              <a:latin typeface="Calibri" pitchFamily="34" charset="0"/>
              <a:ea typeface="华文楷体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23528" y="1159942"/>
            <a:ext cx="8064896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25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eTOF was included in the calibration production for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Au+Au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27GeV</a:t>
            </a:r>
          </a:p>
          <a:p>
            <a:pPr marL="742950" lvl="1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2M events available in total</a:t>
            </a:r>
          </a:p>
          <a:p>
            <a:pPr marL="742950" lvl="1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600k events with good timing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eTOF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information after firmware fix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633" y="4017170"/>
            <a:ext cx="3153544" cy="223298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54" y="2134414"/>
            <a:ext cx="3114247" cy="2244979"/>
          </a:xfrm>
          <a:prstGeom prst="rect">
            <a:avLst/>
          </a:prstGeom>
        </p:spPr>
      </p:pic>
      <p:sp>
        <p:nvSpPr>
          <p:cNvPr id="9" name="椭圆 8"/>
          <p:cNvSpPr/>
          <p:nvPr/>
        </p:nvSpPr>
        <p:spPr>
          <a:xfrm>
            <a:off x="748619" y="2921653"/>
            <a:ext cx="167317" cy="1673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箭头连接符 9"/>
          <p:cNvCxnSpPr/>
          <p:nvPr/>
        </p:nvCxnSpPr>
        <p:spPr>
          <a:xfrm>
            <a:off x="832278" y="2994756"/>
            <a:ext cx="0" cy="1384637"/>
          </a:xfrm>
          <a:prstGeom prst="straightConnector1">
            <a:avLst/>
          </a:prstGeom>
          <a:ln w="38100">
            <a:solidFill>
              <a:srgbClr val="8064A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7"/>
          <p:cNvSpPr txBox="1"/>
          <p:nvPr/>
        </p:nvSpPr>
        <p:spPr>
          <a:xfrm>
            <a:off x="1028410" y="2333859"/>
            <a:ext cx="1772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Choose π </a:t>
            </a:r>
            <a:r>
              <a:rPr lang="en-US" altLang="zh-CN" dirty="0">
                <a:solidFill>
                  <a:srgbClr val="FF0000"/>
                </a:solidFill>
              </a:rPr>
              <a:t>(</a:t>
            </a:r>
            <a:r>
              <a:rPr lang="en-US" altLang="zh-CN" dirty="0" smtClean="0">
                <a:solidFill>
                  <a:srgbClr val="FF0000"/>
                </a:solidFill>
              </a:rPr>
              <a:t>0.8-1.2 </a:t>
            </a:r>
            <a:r>
              <a:rPr lang="en-US" altLang="zh-CN" dirty="0" err="1" smtClean="0">
                <a:solidFill>
                  <a:srgbClr val="FF0000"/>
                </a:solidFill>
              </a:rPr>
              <a:t>Gev</a:t>
            </a:r>
            <a:r>
              <a:rPr lang="en-US" altLang="zh-CN" dirty="0" smtClean="0">
                <a:solidFill>
                  <a:srgbClr val="FF0000"/>
                </a:solidFill>
              </a:rPr>
              <a:t>/c</a:t>
            </a:r>
            <a:r>
              <a:rPr lang="en-US" altLang="zh-CN" dirty="0" smtClean="0"/>
              <a:t>)</a:t>
            </a:r>
            <a:endParaRPr lang="zh-CN" altLang="en-US" dirty="0"/>
          </a:p>
        </p:txBody>
      </p:sp>
      <p:pic>
        <p:nvPicPr>
          <p:cNvPr id="12" name="图片 11" descr="屏幕剪辑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001" y="2242687"/>
            <a:ext cx="4968552" cy="3548966"/>
          </a:xfrm>
          <a:prstGeom prst="rect">
            <a:avLst/>
          </a:prstGeom>
        </p:spPr>
      </p:pic>
      <p:sp>
        <p:nvSpPr>
          <p:cNvPr id="13" name="文本框 9"/>
          <p:cNvSpPr txBox="1"/>
          <p:nvPr/>
        </p:nvSpPr>
        <p:spPr>
          <a:xfrm>
            <a:off x="4067260" y="5804534"/>
            <a:ext cx="4788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System time resolution is 85ps</a:t>
            </a:r>
          </a:p>
          <a:p>
            <a:r>
              <a:rPr lang="en-US" altLang="zh-CN" dirty="0" smtClean="0">
                <a:solidFill>
                  <a:srgbClr val="0000FF"/>
                </a:solidFill>
              </a:rPr>
              <a:t>The time resolution of MRPC is around 60ps </a:t>
            </a:r>
          </a:p>
        </p:txBody>
      </p:sp>
    </p:spTree>
    <p:extLst>
      <p:ext uri="{BB962C8B-B14F-4D97-AF65-F5344CB8AC3E}">
        <p14:creationId xmlns:p14="http://schemas.microsoft.com/office/powerpoint/2010/main" val="316591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28</a:t>
            </a:fld>
            <a:endParaRPr lang="zh-CN" altLang="en-US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971600" y="260648"/>
            <a:ext cx="6984776" cy="699106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3200" b="1" dirty="0" smtClean="0">
                <a:solidFill>
                  <a:srgbClr val="FF0000"/>
                </a:solidFill>
                <a:latin typeface="Calibri" pitchFamily="34" charset="0"/>
                <a:ea typeface="华文楷体" pitchFamily="2" charset="-122"/>
              </a:rPr>
              <a:t>PID of STAR-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Calibri" pitchFamily="34" charset="0"/>
                <a:ea typeface="华文楷体" pitchFamily="2" charset="-122"/>
              </a:rPr>
              <a:t>eTOF</a:t>
            </a:r>
            <a:endParaRPr lang="en-US" altLang="zh-CN" sz="3200" b="1" dirty="0">
              <a:solidFill>
                <a:srgbClr val="FF0000"/>
              </a:solidFill>
              <a:latin typeface="Calibri" pitchFamily="34" charset="0"/>
              <a:ea typeface="华文楷体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87" y="1554768"/>
            <a:ext cx="4417213" cy="365643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556792"/>
            <a:ext cx="4427984" cy="3665354"/>
          </a:xfrm>
          <a:prstGeom prst="rect">
            <a:avLst/>
          </a:prstGeom>
        </p:spPr>
      </p:pic>
      <p:sp>
        <p:nvSpPr>
          <p:cNvPr id="14" name="文本框 16"/>
          <p:cNvSpPr txBox="1"/>
          <p:nvPr/>
        </p:nvSpPr>
        <p:spPr>
          <a:xfrm>
            <a:off x="1403648" y="5580538"/>
            <a:ext cx="4985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0066FF"/>
                </a:solidFill>
              </a:rPr>
              <a:t>The </a:t>
            </a:r>
            <a:r>
              <a:rPr lang="en-US" altLang="zh-CN" b="1" dirty="0" smtClean="0">
                <a:solidFill>
                  <a:srgbClr val="0066FF"/>
                </a:solidFill>
              </a:rPr>
              <a:t>(</a:t>
            </a:r>
            <a:r>
              <a:rPr lang="en-US" altLang="zh-CN" b="1" dirty="0" smtClean="0">
                <a:solidFill>
                  <a:srgbClr val="0066FF"/>
                </a:solidFill>
                <a:sym typeface="Symbol"/>
              </a:rPr>
              <a:t>,k)</a:t>
            </a:r>
            <a:r>
              <a:rPr lang="en-US" altLang="zh-CN" b="1" dirty="0" smtClean="0">
                <a:solidFill>
                  <a:srgbClr val="0066FF"/>
                </a:solidFill>
              </a:rPr>
              <a:t>/p </a:t>
            </a:r>
            <a:r>
              <a:rPr lang="en-US" altLang="zh-CN" b="1" dirty="0" smtClean="0">
                <a:solidFill>
                  <a:srgbClr val="0066FF"/>
                </a:solidFill>
              </a:rPr>
              <a:t>separation can reach 2.5~3Gev/c</a:t>
            </a:r>
            <a:endParaRPr lang="zh-CN" altLang="en-US" b="1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49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29</a:t>
            </a:fld>
            <a:endParaRPr lang="zh-CN" altLang="en-US"/>
          </a:p>
        </p:txBody>
      </p:sp>
      <p:sp>
        <p:nvSpPr>
          <p:cNvPr id="3" name="标题 1"/>
          <p:cNvSpPr txBox="1">
            <a:spLocks/>
          </p:cNvSpPr>
          <p:nvPr/>
        </p:nvSpPr>
        <p:spPr>
          <a:xfrm>
            <a:off x="1165994" y="189599"/>
            <a:ext cx="6758006" cy="725470"/>
          </a:xfrm>
          <a:prstGeom prst="rect">
            <a:avLst/>
          </a:prstGeom>
          <a:solidFill>
            <a:srgbClr val="FFFF00"/>
          </a:solidFill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Summary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412776"/>
            <a:ext cx="8748464" cy="421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buFont typeface="Wingdings" pitchFamily="2" charset="2"/>
              <a:buChar char="Ø"/>
            </a:pPr>
            <a:r>
              <a:rPr lang="en-US" altLang="zh-CN" sz="2400" dirty="0" smtClean="0">
                <a:solidFill>
                  <a:srgbClr val="0000FF"/>
                </a:solidFill>
              </a:rPr>
              <a:t> </a:t>
            </a:r>
            <a:r>
              <a:rPr lang="en-US" altLang="zh-CN" sz="2400" dirty="0">
                <a:solidFill>
                  <a:srgbClr val="0000FF"/>
                </a:solidFill>
              </a:rPr>
              <a:t> </a:t>
            </a:r>
            <a:r>
              <a:rPr lang="en-US" altLang="zh-CN" sz="2400" dirty="0" smtClean="0">
                <a:solidFill>
                  <a:srgbClr val="0000FF"/>
                </a:solidFill>
              </a:rPr>
              <a:t>Low resistive glass (~10</a:t>
            </a:r>
            <a:r>
              <a:rPr lang="en-US" altLang="zh-CN" sz="2400" baseline="30000" dirty="0" smtClean="0">
                <a:solidFill>
                  <a:srgbClr val="0000FF"/>
                </a:solidFill>
              </a:rPr>
              <a:t>10</a:t>
            </a:r>
            <a:r>
              <a:rPr lang="en-US" altLang="zh-CN" sz="2400" dirty="0" smtClean="0">
                <a:solidFill>
                  <a:srgbClr val="0000FF"/>
                </a:solidFill>
              </a:rPr>
              <a:t> </a:t>
            </a:r>
            <a:r>
              <a:rPr lang="en-US" altLang="zh-CN" sz="2400" dirty="0" smtClean="0">
                <a:solidFill>
                  <a:srgbClr val="0000FF"/>
                </a:solidFill>
                <a:sym typeface="Symbol" panose="05050102010706020507" pitchFamily="18" charset="2"/>
              </a:rPr>
              <a:t>.cm) was developed</a:t>
            </a:r>
            <a:endParaRPr lang="en-US" altLang="zh-CN" sz="2400" dirty="0" smtClean="0">
              <a:solidFill>
                <a:srgbClr val="0000FF"/>
              </a:solidFill>
            </a:endParaRPr>
          </a:p>
          <a:p>
            <a:pPr>
              <a:lnSpc>
                <a:spcPct val="130000"/>
              </a:lnSpc>
              <a:buFont typeface="Wingdings" pitchFamily="2" charset="2"/>
              <a:buChar char="Ø"/>
            </a:pPr>
            <a:r>
              <a:rPr lang="en-US" altLang="zh-CN" sz="2400" dirty="0" smtClean="0">
                <a:solidFill>
                  <a:srgbClr val="0000FF"/>
                </a:solidFill>
              </a:rPr>
              <a:t>  </a:t>
            </a:r>
            <a:r>
              <a:rPr lang="en-US" altLang="zh-CN" sz="2400" dirty="0" smtClean="0">
                <a:solidFill>
                  <a:srgbClr val="7030A0"/>
                </a:solidFill>
              </a:rPr>
              <a:t>The rate capability of high rate MRPC can reach 70kHz/cm</a:t>
            </a:r>
            <a:r>
              <a:rPr lang="en-US" altLang="zh-CN" sz="2400" baseline="30000" dirty="0" smtClean="0">
                <a:solidFill>
                  <a:srgbClr val="7030A0"/>
                </a:solidFill>
              </a:rPr>
              <a:t>2</a:t>
            </a:r>
          </a:p>
          <a:p>
            <a:pPr>
              <a:lnSpc>
                <a:spcPct val="130000"/>
              </a:lnSpc>
              <a:buFont typeface="Wingdings" pitchFamily="2" charset="2"/>
              <a:buChar char="Ø"/>
            </a:pPr>
            <a:r>
              <a:rPr lang="en-US" altLang="zh-CN" sz="2400" dirty="0">
                <a:solidFill>
                  <a:srgbClr val="0000FF"/>
                </a:solidFill>
              </a:rPr>
              <a:t> </a:t>
            </a:r>
            <a:r>
              <a:rPr lang="en-US" altLang="zh-CN" sz="2400" dirty="0" smtClean="0">
                <a:solidFill>
                  <a:srgbClr val="0000FF"/>
                </a:solidFill>
              </a:rPr>
              <a:t> The construction of CBM-TOF goes smoothly</a:t>
            </a:r>
          </a:p>
          <a:p>
            <a:pPr>
              <a:lnSpc>
                <a:spcPct val="130000"/>
              </a:lnSpc>
              <a:buFont typeface="Wingdings" pitchFamily="2" charset="2"/>
              <a:buChar char="Ø"/>
            </a:pPr>
            <a:r>
              <a:rPr lang="en-US" altLang="zh-CN" sz="2400" dirty="0" smtClean="0">
                <a:solidFill>
                  <a:srgbClr val="0000FF"/>
                </a:solidFill>
              </a:rPr>
              <a:t>  </a:t>
            </a:r>
            <a:r>
              <a:rPr lang="en-US" altLang="zh-CN" sz="2400" dirty="0" smtClean="0">
                <a:solidFill>
                  <a:srgbClr val="7030A0"/>
                </a:solidFill>
              </a:rPr>
              <a:t>STAR-eTOF is successful</a:t>
            </a:r>
          </a:p>
          <a:p>
            <a:pPr>
              <a:lnSpc>
                <a:spcPct val="130000"/>
              </a:lnSpc>
            </a:pPr>
            <a:r>
              <a:rPr lang="en-US" altLang="zh-CN" sz="2400" dirty="0" smtClean="0">
                <a:solidFill>
                  <a:srgbClr val="7030A0"/>
                </a:solidFill>
              </a:rPr>
              <a:t>          time resolution&lt;100ps</a:t>
            </a:r>
          </a:p>
          <a:p>
            <a:pPr>
              <a:lnSpc>
                <a:spcPct val="130000"/>
              </a:lnSpc>
            </a:pP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smtClean="0">
                <a:solidFill>
                  <a:srgbClr val="7030A0"/>
                </a:solidFill>
              </a:rPr>
              <a:t>         (</a:t>
            </a:r>
            <a:r>
              <a:rPr lang="en-US" altLang="zh-CN" sz="2400" dirty="0" smtClean="0">
                <a:solidFill>
                  <a:srgbClr val="7030A0"/>
                </a:solidFill>
                <a:sym typeface="Symbol" panose="05050102010706020507" pitchFamily="18" charset="2"/>
              </a:rPr>
              <a:t>,k)/P separation: 3GeV/c</a:t>
            </a:r>
            <a:r>
              <a:rPr lang="en-US" altLang="zh-CN" sz="2400" dirty="0" smtClean="0">
                <a:solidFill>
                  <a:srgbClr val="7030A0"/>
                </a:solidFill>
              </a:rPr>
              <a:t>              </a:t>
            </a:r>
          </a:p>
          <a:p>
            <a:pPr>
              <a:lnSpc>
                <a:spcPct val="130000"/>
              </a:lnSpc>
              <a:buFont typeface="Wingdings" pitchFamily="2" charset="2"/>
              <a:buChar char="Ø"/>
            </a:pPr>
            <a:r>
              <a:rPr lang="en-US" altLang="zh-CN" sz="2400" dirty="0" smtClean="0">
                <a:solidFill>
                  <a:srgbClr val="0000FF"/>
                </a:solidFill>
              </a:rPr>
              <a:t>  </a:t>
            </a:r>
            <a:r>
              <a:rPr lang="en-US" altLang="zh-CN" sz="2400" dirty="0" err="1">
                <a:solidFill>
                  <a:srgbClr val="0000FF"/>
                </a:solidFill>
              </a:rPr>
              <a:t>m</a:t>
            </a:r>
            <a:r>
              <a:rPr lang="en-US" altLang="zh-CN" sz="2400" dirty="0" err="1" smtClean="0">
                <a:solidFill>
                  <a:srgbClr val="0000FF"/>
                </a:solidFill>
              </a:rPr>
              <a:t>CBM</a:t>
            </a:r>
            <a:r>
              <a:rPr lang="en-US" altLang="zh-CN" sz="2400" dirty="0" smtClean="0">
                <a:solidFill>
                  <a:srgbClr val="0000FF"/>
                </a:solidFill>
              </a:rPr>
              <a:t> is ready and run soon…</a:t>
            </a:r>
          </a:p>
          <a:p>
            <a:pPr>
              <a:lnSpc>
                <a:spcPct val="130000"/>
              </a:lnSpc>
            </a:pPr>
            <a:endParaRPr lang="en-US" altLang="zh-CN" sz="2400" dirty="0" smtClean="0"/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69F0B3-20A2-41DA-A30F-89D7CF17F113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85860"/>
            <a:ext cx="8853535" cy="5122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22238" y="357166"/>
            <a:ext cx="9021762" cy="579438"/>
          </a:xfrm>
          <a:prstGeom prst="rect">
            <a:avLst/>
          </a:prstGeom>
          <a:solidFill>
            <a:srgbClr val="FFFF00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altLang="zh-CN" sz="3200" dirty="0">
                <a:solidFill>
                  <a:srgbClr val="FF0000"/>
                </a:solidFill>
              </a:rPr>
              <a:t>The phase diagram of strongly interacting matter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30</a:t>
            </a:fld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1331640" y="2852936"/>
            <a:ext cx="66816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smtClean="0">
                <a:solidFill>
                  <a:srgbClr val="FF0000"/>
                </a:solidFill>
              </a:rPr>
              <a:t>Thanks for your attention !</a:t>
            </a:r>
            <a:endParaRPr lang="zh-CN" alt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39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1"/>
          <p:cNvSpPr txBox="1">
            <a:spLocks/>
          </p:cNvSpPr>
          <p:nvPr/>
        </p:nvSpPr>
        <p:spPr bwMode="auto">
          <a:xfrm>
            <a:off x="539551" y="188640"/>
            <a:ext cx="8496945" cy="6111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/>
            <a:r>
              <a:rPr lang="en-US" altLang="zh-CN" sz="32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Facility for Antiproton </a:t>
            </a:r>
            <a:r>
              <a:rPr lang="en-US" altLang="zh-CN" sz="32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&amp;Ion Research: </a:t>
            </a:r>
            <a:r>
              <a:rPr lang="en-US" altLang="zh-CN" sz="3200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FAIR</a:t>
            </a:r>
            <a:endParaRPr lang="en-GB" altLang="zh-CN" sz="3200" dirty="0">
              <a:solidFill>
                <a:srgbClr val="0066FF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967599"/>
            <a:ext cx="8576926" cy="58904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5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0" y="620688"/>
            <a:ext cx="9169801" cy="5791734"/>
          </a:xfrm>
          <a:prstGeom prst="rect">
            <a:avLst/>
          </a:prstGeom>
        </p:spPr>
      </p:pic>
      <p:sp>
        <p:nvSpPr>
          <p:cNvPr id="4" name="Textfeld 21"/>
          <p:cNvSpPr txBox="1"/>
          <p:nvPr/>
        </p:nvSpPr>
        <p:spPr>
          <a:xfrm>
            <a:off x="971600" y="39915"/>
            <a:ext cx="6984776" cy="584775"/>
          </a:xfrm>
          <a:prstGeom prst="rect">
            <a:avLst/>
          </a:prstGeom>
          <a:solidFill>
            <a:srgbClr val="FFFF00">
              <a:alpha val="79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Layout of CBM detector</a:t>
            </a:r>
            <a:endParaRPr kumimoji="0" lang="de-DE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59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69F0B3-20A2-41DA-A30F-89D7CF17F113}" type="slidenum">
              <a:rPr lang="zh-CN" altLang="en-US" smtClean="0"/>
              <a:pPr>
                <a:defRPr/>
              </a:pPr>
              <a:t>6</a:t>
            </a:fld>
            <a:endParaRPr lang="zh-CN" altLang="en-US"/>
          </a:p>
        </p:txBody>
      </p: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857224" y="357166"/>
            <a:ext cx="7143773" cy="571481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3200" b="1" dirty="0" smtClean="0">
                <a:solidFill>
                  <a:srgbClr val="FF0000"/>
                </a:solidFill>
                <a:latin typeface="Calibri" pitchFamily="34" charset="0"/>
                <a:ea typeface="华文楷体" pitchFamily="2" charset="-122"/>
              </a:rPr>
              <a:t>The structure of CBM-TOF wall </a:t>
            </a:r>
            <a:endParaRPr lang="en-US" altLang="zh-CN" sz="3200" b="1" dirty="0">
              <a:solidFill>
                <a:srgbClr val="FF0000"/>
              </a:solidFill>
              <a:latin typeface="Calibri" pitchFamily="34" charset="0"/>
              <a:ea typeface="华文楷体" pitchFamily="2" charset="-122"/>
            </a:endParaRPr>
          </a:p>
        </p:txBody>
      </p:sp>
      <p:sp>
        <p:nvSpPr>
          <p:cNvPr id="19" name="Text Box 2085"/>
          <p:cNvSpPr txBox="1">
            <a:spLocks noChangeArrowheads="1"/>
          </p:cNvSpPr>
          <p:nvPr/>
        </p:nvSpPr>
        <p:spPr bwMode="auto">
          <a:xfrm>
            <a:off x="4214810" y="1214422"/>
            <a:ext cx="492919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en-US" altLang="en-US" sz="1600" dirty="0">
                <a:latin typeface="Arial" pitchFamily="34" charset="0"/>
              </a:rPr>
              <a:t> </a:t>
            </a:r>
            <a:r>
              <a:rPr lang="en-US" altLang="en-US" sz="2400" b="1" u="sng" dirty="0">
                <a:solidFill>
                  <a:srgbClr val="FF0000"/>
                </a:solidFill>
                <a:latin typeface="Arial" pitchFamily="34" charset="0"/>
              </a:rPr>
              <a:t>CBM-</a:t>
            </a:r>
            <a:r>
              <a:rPr lang="en-US" altLang="en-US" sz="2400" b="1" u="sng" dirty="0" err="1">
                <a:solidFill>
                  <a:srgbClr val="FF0000"/>
                </a:solidFill>
                <a:latin typeface="Arial" pitchFamily="34" charset="0"/>
              </a:rPr>
              <a:t>ToF</a:t>
            </a:r>
            <a:r>
              <a:rPr lang="en-US" altLang="en-US" sz="2400" b="1" u="sng" dirty="0">
                <a:solidFill>
                  <a:srgbClr val="FF0000"/>
                </a:solidFill>
                <a:latin typeface="Arial" pitchFamily="34" charset="0"/>
              </a:rPr>
              <a:t> Requirements</a:t>
            </a:r>
          </a:p>
          <a:p>
            <a:pPr algn="l">
              <a:buFont typeface="Wingdings" pitchFamily="2" charset="2"/>
              <a:buChar char="Ø"/>
            </a:pP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 Full system time resolution </a:t>
            </a:r>
            <a:r>
              <a:rPr lang="en-US" altLang="en-US" b="1" dirty="0" err="1">
                <a:solidFill>
                  <a:srgbClr val="0000FF"/>
                </a:solidFill>
                <a:latin typeface="Symbol" pitchFamily="18" charset="2"/>
              </a:rPr>
              <a:t>s</a:t>
            </a:r>
            <a:r>
              <a:rPr lang="en-US" altLang="en-US" b="1" baseline="-25000" dirty="0" err="1">
                <a:solidFill>
                  <a:srgbClr val="0000FF"/>
                </a:solidFill>
                <a:latin typeface="Arial" pitchFamily="34" charset="0"/>
              </a:rPr>
              <a:t>T</a:t>
            </a: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 ~ 80 </a:t>
            </a:r>
            <a:r>
              <a:rPr lang="en-US" altLang="en-US" b="1" dirty="0" err="1">
                <a:solidFill>
                  <a:srgbClr val="0000FF"/>
                </a:solidFill>
                <a:latin typeface="Arial" pitchFamily="34" charset="0"/>
              </a:rPr>
              <a:t>ps</a:t>
            </a:r>
            <a:endParaRPr lang="en-US" altLang="en-US" b="1" dirty="0">
              <a:solidFill>
                <a:srgbClr val="0000FF"/>
              </a:solidFill>
              <a:latin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 Efficiency &gt; 95 %</a:t>
            </a:r>
          </a:p>
          <a:p>
            <a:pPr algn="l">
              <a:buFont typeface="Wingdings" pitchFamily="2" charset="2"/>
              <a:buChar char="Ø"/>
            </a:pP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 Rate capability </a:t>
            </a: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  <a:sym typeface="Symbol" pitchFamily="18" charset="2"/>
              </a:rPr>
              <a:t> </a:t>
            </a:r>
            <a:r>
              <a:rPr lang="en-US" altLang="en-US" b="1" dirty="0" smtClean="0">
                <a:solidFill>
                  <a:srgbClr val="0000FF"/>
                </a:solidFill>
                <a:latin typeface="Arial" pitchFamily="34" charset="0"/>
                <a:sym typeface="Symbol" pitchFamily="18" charset="2"/>
              </a:rPr>
              <a:t>30</a:t>
            </a:r>
            <a:r>
              <a:rPr lang="en-US" altLang="en-US" b="1" dirty="0" smtClean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kHz/cm</a:t>
            </a:r>
            <a:r>
              <a:rPr lang="en-US" altLang="en-US" b="1" baseline="30000" dirty="0">
                <a:solidFill>
                  <a:srgbClr val="0000FF"/>
                </a:solidFill>
                <a:latin typeface="Arial" pitchFamily="34" charset="0"/>
              </a:rPr>
              <a:t>2</a:t>
            </a:r>
            <a:endParaRPr lang="en-US" altLang="en-US" b="1" dirty="0">
              <a:solidFill>
                <a:srgbClr val="0000FF"/>
              </a:solidFill>
              <a:latin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 Polar angular range </a:t>
            </a:r>
            <a:r>
              <a:rPr lang="en-US" altLang="en-US" b="1" dirty="0" smtClean="0">
                <a:solidFill>
                  <a:srgbClr val="0000FF"/>
                </a:solidFill>
                <a:latin typeface="Arial" pitchFamily="34" charset="0"/>
              </a:rPr>
              <a:t>2.5°– </a:t>
            </a: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25°</a:t>
            </a:r>
          </a:p>
          <a:p>
            <a:pPr algn="l">
              <a:buFont typeface="Wingdings" pitchFamily="2" charset="2"/>
              <a:buChar char="Ø"/>
            </a:pP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 Occupancy &lt; 5 % </a:t>
            </a:r>
            <a:endParaRPr lang="en-US" altLang="en-US" b="1" dirty="0" smtClean="0">
              <a:solidFill>
                <a:srgbClr val="0000FF"/>
              </a:solidFill>
              <a:latin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altLang="en-US" b="1" dirty="0" smtClean="0">
                <a:solidFill>
                  <a:srgbClr val="0000FF"/>
                </a:solidFill>
                <a:latin typeface="Arial" pitchFamily="34" charset="0"/>
              </a:rPr>
              <a:t> Low power electronics </a:t>
            </a:r>
          </a:p>
          <a:p>
            <a:pPr algn="l"/>
            <a:r>
              <a:rPr lang="en-US" altLang="en-US" b="1" dirty="0" smtClean="0">
                <a:solidFill>
                  <a:srgbClr val="0000FF"/>
                </a:solidFill>
                <a:latin typeface="Arial" pitchFamily="34" charset="0"/>
              </a:rPr>
              <a:t>    (~</a:t>
            </a: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100.000 channels)</a:t>
            </a:r>
          </a:p>
          <a:p>
            <a:pPr algn="l">
              <a:buFont typeface="Wingdings" pitchFamily="2" charset="2"/>
              <a:buChar char="Ø"/>
            </a:pP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 Free streaming data acquisition </a:t>
            </a:r>
          </a:p>
        </p:txBody>
      </p:sp>
      <p:pic>
        <p:nvPicPr>
          <p:cNvPr id="36" name="Picture 1"/>
          <p:cNvPicPr>
            <a:picLocks noChangeAspect="1" noChangeArrowheads="1"/>
          </p:cNvPicPr>
          <p:nvPr/>
        </p:nvPicPr>
        <p:blipFill>
          <a:blip r:embed="rId2"/>
          <a:srcRect l="29911" t="33571" r="41964" b="18571"/>
          <a:stretch>
            <a:fillRect/>
          </a:stretch>
        </p:blipFill>
        <p:spPr bwMode="auto">
          <a:xfrm>
            <a:off x="4429124" y="3895024"/>
            <a:ext cx="2786082" cy="296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TextBox 36"/>
          <p:cNvSpPr txBox="1"/>
          <p:nvPr/>
        </p:nvSpPr>
        <p:spPr>
          <a:xfrm>
            <a:off x="7072330" y="5000636"/>
            <a:ext cx="1785950" cy="13111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 err="1" smtClean="0"/>
              <a:t>Au+Au</a:t>
            </a:r>
            <a:r>
              <a:rPr lang="en-US" altLang="zh-CN" dirty="0" smtClean="0"/>
              <a:t>, Center, 10AGeV</a:t>
            </a:r>
          </a:p>
          <a:p>
            <a:r>
              <a:rPr lang="en-US" altLang="zh-CN" dirty="0" smtClean="0"/>
              <a:t>Simulated with CBM ROOT</a:t>
            </a:r>
            <a:endParaRPr lang="zh-CN" altLang="en-US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3235766" cy="4571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312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7</a:t>
            </a:fld>
            <a:endParaRPr lang="zh-CN" altLang="en-US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10262" y="4722797"/>
            <a:ext cx="6604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708688"/>
            </a:prstShdw>
          </a:effectLst>
        </p:spPr>
      </p:pic>
      <p:sp>
        <p:nvSpPr>
          <p:cNvPr id="4" name="Rectangle 4"/>
          <p:cNvSpPr/>
          <p:nvPr/>
        </p:nvSpPr>
        <p:spPr bwMode="auto">
          <a:xfrm>
            <a:off x="121108" y="1232907"/>
            <a:ext cx="4180730" cy="198022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>
              <a:defRPr/>
            </a:pPr>
            <a:r>
              <a:rPr lang="en-US" sz="1800" dirty="0">
                <a:latin typeface="Arial" charset="0"/>
                <a:cs typeface="Arial" charset="0"/>
              </a:rPr>
              <a:t>MRPC      </a:t>
            </a:r>
          </a:p>
        </p:txBody>
      </p:sp>
      <p:cxnSp>
        <p:nvCxnSpPr>
          <p:cNvPr id="5" name="Elbow Connector 5129"/>
          <p:cNvCxnSpPr/>
          <p:nvPr/>
        </p:nvCxnSpPr>
        <p:spPr bwMode="auto">
          <a:xfrm rot="16200000" flipV="1">
            <a:off x="4157639" y="3830685"/>
            <a:ext cx="1836000" cy="216000"/>
          </a:xfrm>
          <a:prstGeom prst="bentConnector2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sp>
        <p:nvSpPr>
          <p:cNvPr id="6" name="TextBox 5"/>
          <p:cNvSpPr txBox="1"/>
          <p:nvPr/>
        </p:nvSpPr>
        <p:spPr>
          <a:xfrm>
            <a:off x="3859752" y="1382439"/>
            <a:ext cx="269626" cy="27699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en-US" sz="1200"/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35076" y="1387956"/>
            <a:ext cx="269626" cy="27699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en-US" sz="1200"/>
              <a:t>3</a:t>
            </a:r>
          </a:p>
        </p:txBody>
      </p:sp>
      <p:sp>
        <p:nvSpPr>
          <p:cNvPr id="8" name="TextBox 36"/>
          <p:cNvSpPr txBox="1">
            <a:spLocks noChangeArrowheads="1"/>
          </p:cNvSpPr>
          <p:nvPr/>
        </p:nvSpPr>
        <p:spPr bwMode="auto">
          <a:xfrm>
            <a:off x="3970337" y="5989622"/>
            <a:ext cx="10779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200"/>
              <a:t>Optic (~50m)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55667" y="3941610"/>
            <a:ext cx="1499128" cy="27699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latin typeface="Arial" charset="0"/>
                <a:cs typeface="Arial" charset="0"/>
              </a:rPr>
              <a:t>CBM CLK (40MHz)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98747" y="4861374"/>
            <a:ext cx="1499706" cy="27699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latin typeface="Arial" charset="0"/>
                <a:cs typeface="Arial" charset="0"/>
              </a:rPr>
              <a:t>ToF CLK (160MHz)</a:t>
            </a:r>
          </a:p>
        </p:txBody>
      </p:sp>
      <p:pic>
        <p:nvPicPr>
          <p:cNvPr id="11" name="Picture 18" descr="\\WinfileSvH\DVEE$Root\fruehauf\Eigene Dateien\My Pictures\GET4_PADI_X_Packed\1_23031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DEBEC"/>
              </a:clrFrom>
              <a:clrTo>
                <a:srgbClr val="EDEBE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74950" y="2741597"/>
            <a:ext cx="151447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8" descr="\\WinfileSvH\DVEE$Root\fruehauf\Eigene Dateien\My Pictures\GET4_PADI_X_Packed\1_230316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DEBEC"/>
              </a:clrFrom>
              <a:clrTo>
                <a:srgbClr val="EDEBE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71775" y="1250934"/>
            <a:ext cx="151447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9" descr="\\WinfileSvH\DVEE$Root\fruehauf\Eigene Dateien\My Pictures\GET4_PADI_X_Packed\3_230316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DEBEC"/>
              </a:clrFrom>
              <a:clrTo>
                <a:srgbClr val="EDEBE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48150" y="1214422"/>
            <a:ext cx="774700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0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22375" y="5616559"/>
            <a:ext cx="1212850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9" descr="\\WinfileSvH\DVEE$Root\fruehauf\Eigene Dateien\My Pictures\GET4_PADI_X_Packed\3_230316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DEBEC"/>
              </a:clrFrom>
              <a:clrTo>
                <a:srgbClr val="EDEBE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51325" y="1514459"/>
            <a:ext cx="77470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9" descr="\\WinfileSvH\DVEE$Root\fruehauf\Eigene Dateien\My Pictures\GET4_PADI_X_Packed\3_230316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DEBEC"/>
              </a:clrFrom>
              <a:clrTo>
                <a:srgbClr val="EDEBE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51325" y="1825609"/>
            <a:ext cx="77470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9" descr="\\WinfileSvH\DVEE$Root\fruehauf\Eigene Dateien\My Pictures\GET4_PADI_X_Packed\3_230316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EDEBEC"/>
              </a:clrFrom>
              <a:clrTo>
                <a:srgbClr val="EDEBE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54500" y="2127234"/>
            <a:ext cx="7747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9" descr="\\WinfileSvH\DVEE$Root\fruehauf\Eigene Dateien\My Pictures\GET4_PADI_X_Packed\3_230316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DEBEC"/>
              </a:clrFrom>
              <a:clrTo>
                <a:srgbClr val="EDEBE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51325" y="2438384"/>
            <a:ext cx="77470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9" descr="\\WinfileSvH\DVEE$Root\fruehauf\Eigene Dateien\My Pictures\GET4_PADI_X_Packed\3_230316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DEBEC"/>
              </a:clrFrom>
              <a:clrTo>
                <a:srgbClr val="EDEBE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54500" y="2738422"/>
            <a:ext cx="774700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8" descr="\\WinfileSvH\DVEE$Root\fruehauf\Eigene Dateien\My Pictures\GET4_PADI_X_Packed\1_23031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DEBEC"/>
              </a:clrFrom>
              <a:clrTo>
                <a:srgbClr val="EDEBE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52562" y="2741597"/>
            <a:ext cx="1516063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8" descr="\\WinfileSvH\DVEE$Root\fruehauf\Eigene Dateien\My Pictures\GET4_PADI_X_Packed\1_230316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DEBEC"/>
              </a:clrFrom>
              <a:clrTo>
                <a:srgbClr val="EDEBE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49387" y="1250934"/>
            <a:ext cx="1516063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8" descr="\\WinfileSvH\DVEE$Root\fruehauf\Eigene Dateien\My Pictures\GET4_PADI_X_Packed\1_23031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DEBEC"/>
              </a:clrFrom>
              <a:clrTo>
                <a:srgbClr val="EDEBE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9700" y="2740009"/>
            <a:ext cx="1516062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8" descr="\\WinfileSvH\DVEE$Root\fruehauf\Eigene Dateien\My Pictures\GET4_PADI_X_Packed\1_230316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DEBEC"/>
              </a:clrFrom>
              <a:clrTo>
                <a:srgbClr val="EDEBE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6525" y="1250934"/>
            <a:ext cx="151606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250825" y="1571609"/>
            <a:ext cx="1296987" cy="1282700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1800"/>
              <a:t>MRPC</a:t>
            </a:r>
          </a:p>
        </p:txBody>
      </p:sp>
      <p:sp>
        <p:nvSpPr>
          <p:cNvPr id="25" name="Rectangle 59"/>
          <p:cNvSpPr>
            <a:spLocks noChangeArrowheads="1"/>
          </p:cNvSpPr>
          <p:nvPr/>
        </p:nvSpPr>
        <p:spPr bwMode="auto">
          <a:xfrm>
            <a:off x="1547812" y="1571609"/>
            <a:ext cx="1325563" cy="1282700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1800"/>
              <a:t>MRPC</a:t>
            </a:r>
          </a:p>
        </p:txBody>
      </p:sp>
      <p:sp>
        <p:nvSpPr>
          <p:cNvPr id="26" name="Rectangle 60"/>
          <p:cNvSpPr>
            <a:spLocks noChangeArrowheads="1"/>
          </p:cNvSpPr>
          <p:nvPr/>
        </p:nvSpPr>
        <p:spPr bwMode="auto">
          <a:xfrm>
            <a:off x="2879725" y="1577959"/>
            <a:ext cx="1331912" cy="1284288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1800"/>
              <a:t>MRPC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16487" y="4810109"/>
            <a:ext cx="657225" cy="3540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26012" y="5241909"/>
            <a:ext cx="657225" cy="3556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</p:pic>
      <p:cxnSp>
        <p:nvCxnSpPr>
          <p:cNvPr id="29" name="Elbow Connector 63"/>
          <p:cNvCxnSpPr/>
          <p:nvPr/>
        </p:nvCxnSpPr>
        <p:spPr bwMode="auto">
          <a:xfrm rot="16200000" flipV="1">
            <a:off x="4157639" y="3533152"/>
            <a:ext cx="1836000" cy="216000"/>
          </a:xfrm>
          <a:prstGeom prst="bentConnector2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30" name="Elbow Connector 64"/>
          <p:cNvCxnSpPr/>
          <p:nvPr/>
        </p:nvCxnSpPr>
        <p:spPr bwMode="auto">
          <a:xfrm rot="16200000" flipV="1">
            <a:off x="4157639" y="3239646"/>
            <a:ext cx="1836000" cy="216000"/>
          </a:xfrm>
          <a:prstGeom prst="bentConnector2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31" name="Elbow Connector 65"/>
          <p:cNvCxnSpPr/>
          <p:nvPr/>
        </p:nvCxnSpPr>
        <p:spPr bwMode="auto">
          <a:xfrm rot="16200000" flipV="1">
            <a:off x="4157639" y="2913622"/>
            <a:ext cx="1836000" cy="216000"/>
          </a:xfrm>
          <a:prstGeom prst="bentConnector2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32" name="Elbow Connector 66"/>
          <p:cNvCxnSpPr/>
          <p:nvPr/>
        </p:nvCxnSpPr>
        <p:spPr bwMode="auto">
          <a:xfrm rot="16200000" flipV="1">
            <a:off x="4157327" y="2610765"/>
            <a:ext cx="1836000" cy="216000"/>
          </a:xfrm>
          <a:prstGeom prst="bentConnector2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33" name="Elbow Connector 67"/>
          <p:cNvCxnSpPr/>
          <p:nvPr/>
        </p:nvCxnSpPr>
        <p:spPr bwMode="auto">
          <a:xfrm rot="16200000" flipV="1">
            <a:off x="4157535" y="2301462"/>
            <a:ext cx="1836000" cy="216000"/>
          </a:xfrm>
          <a:prstGeom prst="bentConnector2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34" name="Elbow Connector 68"/>
          <p:cNvCxnSpPr/>
          <p:nvPr/>
        </p:nvCxnSpPr>
        <p:spPr bwMode="auto">
          <a:xfrm rot="16200000" flipV="1">
            <a:off x="4229847" y="3794689"/>
            <a:ext cx="1836000" cy="360000"/>
          </a:xfrm>
          <a:prstGeom prst="bentConnector2">
            <a:avLst/>
          </a:prstGeom>
          <a:noFill/>
          <a:ln w="15875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35" name="Elbow Connector 69"/>
          <p:cNvCxnSpPr/>
          <p:nvPr/>
        </p:nvCxnSpPr>
        <p:spPr bwMode="auto">
          <a:xfrm rot="16200000" flipV="1">
            <a:off x="4229847" y="3497156"/>
            <a:ext cx="1836000" cy="360000"/>
          </a:xfrm>
          <a:prstGeom prst="bentConnector2">
            <a:avLst/>
          </a:prstGeom>
          <a:noFill/>
          <a:ln w="15875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36" name="Elbow Connector 70"/>
          <p:cNvCxnSpPr/>
          <p:nvPr/>
        </p:nvCxnSpPr>
        <p:spPr bwMode="auto">
          <a:xfrm rot="16200000" flipV="1">
            <a:off x="4229847" y="3203650"/>
            <a:ext cx="1836000" cy="360000"/>
          </a:xfrm>
          <a:prstGeom prst="bentConnector2">
            <a:avLst/>
          </a:prstGeom>
          <a:noFill/>
          <a:ln w="15875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37" name="Elbow Connector 71"/>
          <p:cNvCxnSpPr/>
          <p:nvPr/>
        </p:nvCxnSpPr>
        <p:spPr bwMode="auto">
          <a:xfrm rot="16200000" flipV="1">
            <a:off x="4229847" y="2877626"/>
            <a:ext cx="1836000" cy="360000"/>
          </a:xfrm>
          <a:prstGeom prst="bentConnector2">
            <a:avLst/>
          </a:prstGeom>
          <a:noFill/>
          <a:ln w="15875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38" name="Elbow Connector 72"/>
          <p:cNvCxnSpPr/>
          <p:nvPr/>
        </p:nvCxnSpPr>
        <p:spPr bwMode="auto">
          <a:xfrm rot="16200000" flipV="1">
            <a:off x="4229535" y="2574769"/>
            <a:ext cx="1836000" cy="360000"/>
          </a:xfrm>
          <a:prstGeom prst="bentConnector2">
            <a:avLst/>
          </a:prstGeom>
          <a:noFill/>
          <a:ln w="15875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39" name="Elbow Connector 73"/>
          <p:cNvCxnSpPr/>
          <p:nvPr/>
        </p:nvCxnSpPr>
        <p:spPr bwMode="auto">
          <a:xfrm rot="16200000" flipV="1">
            <a:off x="4229743" y="2265466"/>
            <a:ext cx="1836000" cy="360000"/>
          </a:xfrm>
          <a:prstGeom prst="bentConnector2">
            <a:avLst/>
          </a:prstGeom>
          <a:noFill/>
          <a:ln w="15875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40" name="Straight Connector 23"/>
          <p:cNvCxnSpPr>
            <a:cxnSpLocks noChangeShapeType="1"/>
          </p:cNvCxnSpPr>
          <p:nvPr/>
        </p:nvCxnSpPr>
        <p:spPr bwMode="auto">
          <a:xfrm flipH="1">
            <a:off x="5183187" y="4773597"/>
            <a:ext cx="1588" cy="571500"/>
          </a:xfrm>
          <a:prstGeom prst="line">
            <a:avLst/>
          </a:prstGeom>
          <a:noFill/>
          <a:ln w="1587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1" name="Straight Arrow Connector 28"/>
          <p:cNvCxnSpPr>
            <a:cxnSpLocks noChangeShapeType="1"/>
          </p:cNvCxnSpPr>
          <p:nvPr/>
        </p:nvCxnSpPr>
        <p:spPr bwMode="auto">
          <a:xfrm flipH="1">
            <a:off x="5327650" y="5419709"/>
            <a:ext cx="936625" cy="0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2" name="Straight Arrow Connector 85"/>
          <p:cNvCxnSpPr>
            <a:cxnSpLocks noChangeShapeType="1"/>
          </p:cNvCxnSpPr>
          <p:nvPr/>
        </p:nvCxnSpPr>
        <p:spPr bwMode="auto">
          <a:xfrm flipH="1" flipV="1">
            <a:off x="5295900" y="4987909"/>
            <a:ext cx="1165225" cy="71438"/>
          </a:xfrm>
          <a:prstGeom prst="straightConnector1">
            <a:avLst/>
          </a:prstGeom>
          <a:noFill/>
          <a:ln w="15875" algn="ctr">
            <a:solidFill>
              <a:srgbClr val="FF3300"/>
            </a:solidFill>
            <a:round/>
            <a:headEnd/>
            <a:tailEnd type="arrow" w="med" len="med"/>
          </a:ln>
        </p:spPr>
      </p:cxnSp>
      <p:cxnSp>
        <p:nvCxnSpPr>
          <p:cNvPr id="43" name="Straight Arrow Connector 90"/>
          <p:cNvCxnSpPr>
            <a:cxnSpLocks noChangeShapeType="1"/>
          </p:cNvCxnSpPr>
          <p:nvPr/>
        </p:nvCxnSpPr>
        <p:spPr bwMode="auto">
          <a:xfrm>
            <a:off x="5327650" y="2300272"/>
            <a:ext cx="1133475" cy="0"/>
          </a:xfrm>
          <a:prstGeom prst="straightConnector1">
            <a:avLst/>
          </a:prstGeom>
          <a:noFill/>
          <a:ln w="15875" algn="ctr">
            <a:solidFill>
              <a:srgbClr val="FF3300"/>
            </a:solidFill>
            <a:round/>
            <a:headEnd/>
            <a:tailEnd type="arrow" w="med" len="med"/>
          </a:ln>
        </p:spPr>
      </p:cxnSp>
      <p:cxnSp>
        <p:nvCxnSpPr>
          <p:cNvPr id="44" name="Straight Arrow Connector 93"/>
          <p:cNvCxnSpPr>
            <a:cxnSpLocks noChangeShapeType="1"/>
          </p:cNvCxnSpPr>
          <p:nvPr/>
        </p:nvCxnSpPr>
        <p:spPr bwMode="auto">
          <a:xfrm>
            <a:off x="5183187" y="2212959"/>
            <a:ext cx="1277938" cy="0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5" name="Elbow Connector 43020"/>
          <p:cNvCxnSpPr>
            <a:cxnSpLocks noChangeShapeType="1"/>
          </p:cNvCxnSpPr>
          <p:nvPr/>
        </p:nvCxnSpPr>
        <p:spPr bwMode="auto">
          <a:xfrm>
            <a:off x="4651375" y="1449372"/>
            <a:ext cx="1809750" cy="77787"/>
          </a:xfrm>
          <a:prstGeom prst="bentConnector3">
            <a:avLst>
              <a:gd name="adj1" fmla="val 50000"/>
            </a:avLst>
          </a:prstGeom>
          <a:noFill/>
          <a:ln w="22225" algn="ctr">
            <a:solidFill>
              <a:srgbClr val="3399FF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46" name="Elbow Connector 103"/>
          <p:cNvCxnSpPr>
            <a:cxnSpLocks noChangeShapeType="1"/>
          </p:cNvCxnSpPr>
          <p:nvPr/>
        </p:nvCxnSpPr>
        <p:spPr bwMode="auto">
          <a:xfrm flipV="1">
            <a:off x="4668837" y="1636697"/>
            <a:ext cx="1792288" cy="115887"/>
          </a:xfrm>
          <a:prstGeom prst="bentConnector3">
            <a:avLst>
              <a:gd name="adj1" fmla="val 44949"/>
            </a:avLst>
          </a:prstGeom>
          <a:noFill/>
          <a:ln w="22225" algn="ctr">
            <a:solidFill>
              <a:srgbClr val="3399FF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47" name="Elbow Connector 105"/>
          <p:cNvCxnSpPr>
            <a:cxnSpLocks noChangeShapeType="1"/>
          </p:cNvCxnSpPr>
          <p:nvPr/>
        </p:nvCxnSpPr>
        <p:spPr bwMode="auto">
          <a:xfrm flipV="1">
            <a:off x="4668837" y="1752584"/>
            <a:ext cx="1792288" cy="280988"/>
          </a:xfrm>
          <a:prstGeom prst="bentConnector3">
            <a:avLst>
              <a:gd name="adj1" fmla="val 50000"/>
            </a:avLst>
          </a:prstGeom>
          <a:noFill/>
          <a:ln w="22225" algn="ctr">
            <a:solidFill>
              <a:srgbClr val="3399FF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48" name="Elbow Connector 112"/>
          <p:cNvCxnSpPr>
            <a:cxnSpLocks noChangeShapeType="1"/>
          </p:cNvCxnSpPr>
          <p:nvPr/>
        </p:nvCxnSpPr>
        <p:spPr bwMode="auto">
          <a:xfrm flipV="1">
            <a:off x="4679950" y="1892284"/>
            <a:ext cx="1781175" cy="465138"/>
          </a:xfrm>
          <a:prstGeom prst="bentConnector3">
            <a:avLst>
              <a:gd name="adj1" fmla="val 57486"/>
            </a:avLst>
          </a:prstGeom>
          <a:noFill/>
          <a:ln w="22225" algn="ctr">
            <a:solidFill>
              <a:srgbClr val="3399FF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49" name="Elbow Connector 113"/>
          <p:cNvCxnSpPr>
            <a:cxnSpLocks noChangeShapeType="1"/>
          </p:cNvCxnSpPr>
          <p:nvPr/>
        </p:nvCxnSpPr>
        <p:spPr bwMode="auto">
          <a:xfrm flipV="1">
            <a:off x="4697412" y="1989122"/>
            <a:ext cx="1763713" cy="671512"/>
          </a:xfrm>
          <a:prstGeom prst="bentConnector3">
            <a:avLst>
              <a:gd name="adj1" fmla="val 64583"/>
            </a:avLst>
          </a:prstGeom>
          <a:noFill/>
          <a:ln w="22225" algn="ctr">
            <a:solidFill>
              <a:srgbClr val="3399FF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50" name="Elbow Connector 114"/>
          <p:cNvCxnSpPr>
            <a:cxnSpLocks noChangeShapeType="1"/>
          </p:cNvCxnSpPr>
          <p:nvPr/>
        </p:nvCxnSpPr>
        <p:spPr bwMode="auto">
          <a:xfrm flipV="1">
            <a:off x="4697412" y="2103422"/>
            <a:ext cx="1763713" cy="838200"/>
          </a:xfrm>
          <a:prstGeom prst="bentConnector3">
            <a:avLst>
              <a:gd name="adj1" fmla="val 69718"/>
            </a:avLst>
          </a:prstGeom>
          <a:noFill/>
          <a:ln w="22225" algn="ctr">
            <a:solidFill>
              <a:srgbClr val="3399FF"/>
            </a:solidFill>
            <a:round/>
            <a:headEnd type="arrow" w="med" len="med"/>
            <a:tailEnd type="arrow" w="med" len="med"/>
          </a:ln>
        </p:spPr>
      </p:cxnSp>
      <p:sp>
        <p:nvSpPr>
          <p:cNvPr id="51" name="TextBox 50"/>
          <p:cNvSpPr txBox="1"/>
          <p:nvPr/>
        </p:nvSpPr>
        <p:spPr>
          <a:xfrm>
            <a:off x="3417234" y="5281116"/>
            <a:ext cx="1379480" cy="27699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latin typeface="Arial" charset="0"/>
                <a:cs typeface="Arial" charset="0"/>
              </a:rPr>
              <a:t>ToF SYNC Signal</a:t>
            </a:r>
          </a:p>
        </p:txBody>
      </p:sp>
      <p:pic>
        <p:nvPicPr>
          <p:cNvPr id="52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345237" y="2427272"/>
            <a:ext cx="1555750" cy="111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3" name="Straight Arrow Connector 132"/>
          <p:cNvCxnSpPr>
            <a:cxnSpLocks noChangeShapeType="1"/>
          </p:cNvCxnSpPr>
          <p:nvPr/>
        </p:nvCxnSpPr>
        <p:spPr bwMode="auto">
          <a:xfrm>
            <a:off x="5346700" y="3325797"/>
            <a:ext cx="1133475" cy="0"/>
          </a:xfrm>
          <a:prstGeom prst="straightConnector1">
            <a:avLst/>
          </a:prstGeom>
          <a:noFill/>
          <a:ln w="15875" algn="ctr">
            <a:solidFill>
              <a:srgbClr val="FF3300"/>
            </a:solidFill>
            <a:round/>
            <a:headEnd/>
            <a:tailEnd type="arrow" w="med" len="med"/>
          </a:ln>
        </p:spPr>
      </p:cxn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78512" y="4197334"/>
            <a:ext cx="657225" cy="3556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</p:pic>
      <p:cxnSp>
        <p:nvCxnSpPr>
          <p:cNvPr id="55" name="Straight Arrow Connector 5168"/>
          <p:cNvCxnSpPr>
            <a:cxnSpLocks noChangeShapeType="1"/>
          </p:cNvCxnSpPr>
          <p:nvPr/>
        </p:nvCxnSpPr>
        <p:spPr bwMode="auto">
          <a:xfrm flipV="1">
            <a:off x="6142037" y="4375134"/>
            <a:ext cx="122238" cy="923925"/>
          </a:xfrm>
          <a:prstGeom prst="straightConnector1">
            <a:avLst/>
          </a:prstGeom>
          <a:noFill/>
          <a:ln w="15875" algn="ctr">
            <a:solidFill>
              <a:srgbClr val="00B050"/>
            </a:solidFill>
            <a:round/>
            <a:headEnd/>
            <a:tailEnd type="arrow" w="med" len="med"/>
          </a:ln>
        </p:spPr>
      </p:cxnSp>
      <p:cxnSp>
        <p:nvCxnSpPr>
          <p:cNvPr id="56" name="Straight Arrow Connector 138"/>
          <p:cNvCxnSpPr>
            <a:cxnSpLocks noChangeShapeType="1"/>
          </p:cNvCxnSpPr>
          <p:nvPr/>
        </p:nvCxnSpPr>
        <p:spPr bwMode="auto">
          <a:xfrm>
            <a:off x="6108700" y="3436922"/>
            <a:ext cx="368300" cy="0"/>
          </a:xfrm>
          <a:prstGeom prst="straightConnector1">
            <a:avLst/>
          </a:prstGeom>
          <a:noFill/>
          <a:ln w="15875" algn="ctr">
            <a:solidFill>
              <a:srgbClr val="00B050"/>
            </a:solidFill>
            <a:round/>
            <a:headEnd/>
            <a:tailEnd type="arrow" w="med" len="med"/>
          </a:ln>
        </p:spPr>
      </p:cxnSp>
      <p:pic>
        <p:nvPicPr>
          <p:cNvPr id="57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335712" y="1349359"/>
            <a:ext cx="1555750" cy="111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8" name="Straight Arrow Connector 141"/>
          <p:cNvCxnSpPr>
            <a:cxnSpLocks noChangeShapeType="1"/>
          </p:cNvCxnSpPr>
          <p:nvPr/>
        </p:nvCxnSpPr>
        <p:spPr bwMode="auto">
          <a:xfrm>
            <a:off x="6111875" y="2409809"/>
            <a:ext cx="368300" cy="0"/>
          </a:xfrm>
          <a:prstGeom prst="straightConnector1">
            <a:avLst/>
          </a:prstGeom>
          <a:noFill/>
          <a:ln w="15875" algn="ctr">
            <a:solidFill>
              <a:srgbClr val="00B050"/>
            </a:solidFill>
            <a:round/>
            <a:headEnd/>
            <a:tailEnd type="arrow" w="med" len="med"/>
          </a:ln>
        </p:spPr>
      </p:cxnSp>
      <p:cxnSp>
        <p:nvCxnSpPr>
          <p:cNvPr id="59" name="Straight Connector 5172"/>
          <p:cNvCxnSpPr>
            <a:cxnSpLocks noChangeShapeType="1"/>
          </p:cNvCxnSpPr>
          <p:nvPr/>
        </p:nvCxnSpPr>
        <p:spPr bwMode="auto">
          <a:xfrm>
            <a:off x="6111875" y="2409809"/>
            <a:ext cx="0" cy="1892300"/>
          </a:xfrm>
          <a:prstGeom prst="line">
            <a:avLst/>
          </a:prstGeom>
          <a:noFill/>
          <a:ln w="19050" algn="ctr">
            <a:solidFill>
              <a:srgbClr val="00B050"/>
            </a:solidFill>
            <a:round/>
            <a:headEnd/>
            <a:tailEnd/>
          </a:ln>
        </p:spPr>
      </p:cxnSp>
      <p:cxnSp>
        <p:nvCxnSpPr>
          <p:cNvPr id="60" name="Elbow Connector 75"/>
          <p:cNvCxnSpPr>
            <a:cxnSpLocks noChangeShapeType="1"/>
          </p:cNvCxnSpPr>
          <p:nvPr/>
        </p:nvCxnSpPr>
        <p:spPr bwMode="auto">
          <a:xfrm flipH="1">
            <a:off x="2435225" y="1906572"/>
            <a:ext cx="5456237" cy="4073525"/>
          </a:xfrm>
          <a:prstGeom prst="bentConnector3">
            <a:avLst>
              <a:gd name="adj1" fmla="val -20042"/>
            </a:avLst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61" name="Elbow Connector 162"/>
          <p:cNvCxnSpPr>
            <a:cxnSpLocks noChangeShapeType="1"/>
          </p:cNvCxnSpPr>
          <p:nvPr/>
        </p:nvCxnSpPr>
        <p:spPr bwMode="auto">
          <a:xfrm flipH="1">
            <a:off x="2435225" y="2984484"/>
            <a:ext cx="5465762" cy="2827338"/>
          </a:xfrm>
          <a:prstGeom prst="bentConnector3">
            <a:avLst>
              <a:gd name="adj1" fmla="val -15546"/>
            </a:avLst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62" name="TextBox 36"/>
          <p:cNvSpPr txBox="1">
            <a:spLocks noChangeArrowheads="1"/>
          </p:cNvSpPr>
          <p:nvPr/>
        </p:nvSpPr>
        <p:spPr bwMode="auto">
          <a:xfrm>
            <a:off x="1085850" y="5103797"/>
            <a:ext cx="13493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200" b="1" i="1"/>
              <a:t>Counting-Room</a:t>
            </a:r>
          </a:p>
        </p:txBody>
      </p:sp>
      <p:sp>
        <p:nvSpPr>
          <p:cNvPr id="63" name="Rectangle 63"/>
          <p:cNvSpPr>
            <a:spLocks noChangeArrowheads="1"/>
          </p:cNvSpPr>
          <p:nvPr/>
        </p:nvSpPr>
        <p:spPr bwMode="auto">
          <a:xfrm>
            <a:off x="0" y="5051409"/>
            <a:ext cx="2987675" cy="1285875"/>
          </a:xfrm>
          <a:prstGeom prst="rect">
            <a:avLst/>
          </a:prstGeom>
          <a:noFill/>
          <a:ln w="25400" algn="ctr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endParaRPr lang="en-US" altLang="en-US" sz="1600" b="1"/>
          </a:p>
        </p:txBody>
      </p:sp>
      <p:sp>
        <p:nvSpPr>
          <p:cNvPr id="64" name="TextBox 36"/>
          <p:cNvSpPr txBox="1">
            <a:spLocks noChangeArrowheads="1"/>
          </p:cNvSpPr>
          <p:nvPr/>
        </p:nvSpPr>
        <p:spPr bwMode="auto">
          <a:xfrm>
            <a:off x="1609725" y="3575034"/>
            <a:ext cx="6000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200" b="1" i="1"/>
              <a:t>CAVE</a:t>
            </a:r>
          </a:p>
        </p:txBody>
      </p:sp>
      <p:pic>
        <p:nvPicPr>
          <p:cNvPr id="65" name="Picture 5" descr="desktop%20clipart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5787" y="5276834"/>
            <a:ext cx="646113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" name="TextBox 36"/>
          <p:cNvSpPr txBox="1">
            <a:spLocks noChangeArrowheads="1"/>
          </p:cNvSpPr>
          <p:nvPr/>
        </p:nvSpPr>
        <p:spPr bwMode="auto">
          <a:xfrm>
            <a:off x="446087" y="4097322"/>
            <a:ext cx="29924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b="1" i="1"/>
              <a:t>Example for  192 Channel</a:t>
            </a:r>
          </a:p>
        </p:txBody>
      </p:sp>
      <p:sp>
        <p:nvSpPr>
          <p:cNvPr id="67" name="Title 1"/>
          <p:cNvSpPr txBox="1">
            <a:spLocks/>
          </p:cNvSpPr>
          <p:nvPr/>
        </p:nvSpPr>
        <p:spPr>
          <a:xfrm>
            <a:off x="1071538" y="285728"/>
            <a:ext cx="6858048" cy="714380"/>
          </a:xfrm>
          <a:prstGeom prst="rect">
            <a:avLst/>
          </a:prstGeom>
          <a:solidFill>
            <a:srgbClr val="FFFF00"/>
          </a:solidFill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Electronics &amp; Readout chain</a:t>
            </a:r>
            <a:endParaRPr kumimoji="0" lang="de-DE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8</a:t>
            </a:fld>
            <a:endParaRPr lang="zh-CN" altLang="en-US"/>
          </a:p>
        </p:txBody>
      </p:sp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6710" y="1122443"/>
            <a:ext cx="6103937" cy="224538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3" y="3594155"/>
            <a:ext cx="4009292" cy="2549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495" y="3714752"/>
            <a:ext cx="4449505" cy="22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85976" y="1229895"/>
            <a:ext cx="1005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Padi8</a:t>
            </a:r>
            <a:endParaRPr lang="de-DE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861040" y="3594155"/>
            <a:ext cx="987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GET4</a:t>
            </a:r>
            <a:endParaRPr lang="de-DE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214942" y="3571876"/>
            <a:ext cx="1933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FPGA - TDC</a:t>
            </a:r>
            <a:endParaRPr lang="de-DE" sz="24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214414" y="285728"/>
            <a:ext cx="6286544" cy="571504"/>
          </a:xfrm>
          <a:prstGeom prst="rect">
            <a:avLst/>
          </a:prstGeom>
          <a:solidFill>
            <a:srgbClr val="FFFF00"/>
          </a:solidFill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TOF electronics</a:t>
            </a:r>
            <a:endParaRPr kumimoji="0" lang="de-DE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9</a:t>
            </a:fld>
            <a:endParaRPr lang="zh-CN" alt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724025"/>
            <a:ext cx="6708775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3149600" y="1243013"/>
            <a:ext cx="25558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1200" b="1"/>
              <a:t>Precision between two channels</a:t>
            </a:r>
          </a:p>
          <a:p>
            <a:pPr algn="ctr"/>
            <a:r>
              <a:rPr lang="en-US" altLang="en-US" sz="1200" b="1"/>
              <a:t>PADI X &amp; GET4 V1.23</a:t>
            </a:r>
          </a:p>
        </p:txBody>
      </p:sp>
      <p:cxnSp>
        <p:nvCxnSpPr>
          <p:cNvPr id="5" name="Straight Arrow Connector 10"/>
          <p:cNvCxnSpPr>
            <a:cxnSpLocks noChangeShapeType="1"/>
          </p:cNvCxnSpPr>
          <p:nvPr/>
        </p:nvCxnSpPr>
        <p:spPr bwMode="auto">
          <a:xfrm>
            <a:off x="576263" y="5337175"/>
            <a:ext cx="971550" cy="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6" name="TextBox 12"/>
          <p:cNvSpPr txBox="1">
            <a:spLocks noChangeArrowheads="1"/>
          </p:cNvSpPr>
          <p:nvPr/>
        </p:nvSpPr>
        <p:spPr bwMode="auto">
          <a:xfrm>
            <a:off x="554038" y="5095875"/>
            <a:ext cx="9588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1200"/>
              <a:t>below 30ps</a:t>
            </a:r>
          </a:p>
        </p:txBody>
      </p:sp>
      <p:cxnSp>
        <p:nvCxnSpPr>
          <p:cNvPr id="7" name="Straight Arrow Connector 15"/>
          <p:cNvCxnSpPr>
            <a:cxnSpLocks noChangeShapeType="1"/>
          </p:cNvCxnSpPr>
          <p:nvPr/>
        </p:nvCxnSpPr>
        <p:spPr bwMode="auto">
          <a:xfrm flipV="1">
            <a:off x="7596188" y="3321050"/>
            <a:ext cx="0" cy="828675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8" name="TextBox 16"/>
          <p:cNvSpPr txBox="1">
            <a:spLocks noChangeArrowheads="1"/>
          </p:cNvSpPr>
          <p:nvPr/>
        </p:nvSpPr>
        <p:spPr bwMode="auto">
          <a:xfrm>
            <a:off x="7596188" y="3694113"/>
            <a:ext cx="9588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1200"/>
              <a:t>below 30ps</a:t>
            </a:r>
          </a:p>
        </p:txBody>
      </p:sp>
      <p:cxnSp>
        <p:nvCxnSpPr>
          <p:cNvPr id="9" name="Straight Arrow Connector 19"/>
          <p:cNvCxnSpPr>
            <a:cxnSpLocks noChangeShapeType="1"/>
          </p:cNvCxnSpPr>
          <p:nvPr/>
        </p:nvCxnSpPr>
        <p:spPr bwMode="auto">
          <a:xfrm>
            <a:off x="3851275" y="6273800"/>
            <a:ext cx="2665413" cy="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0" name="TextBox 20"/>
          <p:cNvSpPr txBox="1">
            <a:spLocks noChangeArrowheads="1"/>
          </p:cNvSpPr>
          <p:nvPr/>
        </p:nvSpPr>
        <p:spPr bwMode="auto">
          <a:xfrm>
            <a:off x="4297363" y="6273800"/>
            <a:ext cx="9588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1200"/>
              <a:t>below 30ps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214414" y="285728"/>
            <a:ext cx="6286544" cy="571504"/>
          </a:xfrm>
          <a:prstGeom prst="rect">
            <a:avLst/>
          </a:prstGeom>
          <a:solidFill>
            <a:srgbClr val="FFFF00"/>
          </a:solidFill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Pulser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test of PADIX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&amp; GET4</a:t>
            </a:r>
            <a:endParaRPr kumimoji="0" lang="de-DE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45407</TotalTime>
  <Words>979</Words>
  <Application>Microsoft Office PowerPoint</Application>
  <PresentationFormat>全屏显示(4:3)</PresentationFormat>
  <Paragraphs>202</Paragraphs>
  <Slides>30</Slides>
  <Notes>0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32" baseType="lpstr">
      <vt:lpstr>Office 主题</vt:lpstr>
      <vt:lpstr>Equation.DSMT4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Tsinghua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wy</dc:creator>
  <cp:lastModifiedBy>Windows 用户</cp:lastModifiedBy>
  <cp:revision>1100</cp:revision>
  <dcterms:created xsi:type="dcterms:W3CDTF">2010-09-03T00:52:09Z</dcterms:created>
  <dcterms:modified xsi:type="dcterms:W3CDTF">2019-04-11T00:39:34Z</dcterms:modified>
</cp:coreProperties>
</file>