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3" r:id="rId2"/>
    <p:sldId id="281" r:id="rId3"/>
    <p:sldId id="346" r:id="rId4"/>
    <p:sldId id="334" r:id="rId5"/>
    <p:sldId id="330" r:id="rId6"/>
    <p:sldId id="315" r:id="rId7"/>
    <p:sldId id="331" r:id="rId8"/>
    <p:sldId id="332" r:id="rId9"/>
    <p:sldId id="333" r:id="rId10"/>
    <p:sldId id="316" r:id="rId11"/>
    <p:sldId id="319" r:id="rId12"/>
    <p:sldId id="327" r:id="rId13"/>
    <p:sldId id="317" r:id="rId14"/>
    <p:sldId id="338" r:id="rId15"/>
    <p:sldId id="339" r:id="rId16"/>
    <p:sldId id="340" r:id="rId17"/>
    <p:sldId id="341" r:id="rId18"/>
    <p:sldId id="344" r:id="rId19"/>
    <p:sldId id="342" r:id="rId20"/>
    <p:sldId id="345" r:id="rId21"/>
    <p:sldId id="322" r:id="rId2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健" initials="周健" lastIdx="2" clrIdx="0">
    <p:extLst>
      <p:ext uri="{19B8F6BF-5375-455C-9EA6-DF929625EA0E}">
        <p15:presenceInfo xmlns:p15="http://schemas.microsoft.com/office/powerpoint/2012/main" userId="b14e2f2da565d3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9EDB5"/>
    <a:srgbClr val="B68656"/>
    <a:srgbClr val="FF9933"/>
    <a:srgbClr val="66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280" autoAdjust="0"/>
  </p:normalViewPr>
  <p:slideViewPr>
    <p:cSldViewPr>
      <p:cViewPr varScale="1">
        <p:scale>
          <a:sx n="124" d="100"/>
          <a:sy n="124" d="100"/>
        </p:scale>
        <p:origin x="70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89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A30A2F-4853-4346-813D-3A033CA5741E}" type="datetimeFigureOut">
              <a:rPr lang="zh-CN" altLang="en-US"/>
              <a:pPr>
                <a:defRPr/>
              </a:pPr>
              <a:t>2019/4/11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A2A230B-DF40-4D68-B1CE-DEACCA12A4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3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60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7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标题占位符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smtClean="0">
                <a:solidFill>
                  <a:srgbClr val="0000FF"/>
                </a:solidFill>
                <a:ea typeface="华文楷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44036" name="文本占位符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folHlink"/>
                </a:solidFill>
                <a:ea typeface="华文细黑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en-US" altLang="zh-CN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C5D1-7F46-4666-91A0-523C4043B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44042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0175"/>
            <a:ext cx="1692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D009-D900-41A0-879A-531D988C0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F35-2B78-4D93-92A3-46698ACCC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4450"/>
            <a:ext cx="11874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79883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03250" y="6308725"/>
            <a:ext cx="80010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71184" cy="77809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582-41AC-4A13-9FCA-C231B8EF8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A0FF-D3B2-476B-A613-D3F77274F3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EEE1-A998-4058-8272-4478C81380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C0AC-29B3-494B-B22C-0EDECAF703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1B33-0771-4CD2-9E9A-F2C831D36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35CE-830D-4CC2-8C81-1A973D376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BABE-EBC6-45A0-B41F-5DCBBC4A05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B1A1-2ACA-404E-AC82-973A9FC826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17599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3C9123-1E78-4F2C-9593-633BEC96A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9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6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t.com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>
          <a:xfrm>
            <a:off x="79152" y="2429765"/>
            <a:ext cx="8945735" cy="1470025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on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 @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USTC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R&amp;D on the noise rate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448872" cy="158417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Yongjie Sun 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State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 Key Laboratory of Particle Detection and Electronics, 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China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University of Science and Technology of China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endParaRPr lang="en-US" altLang="zh-CN" sz="2400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0" y="152634"/>
            <a:ext cx="1382281" cy="1739371"/>
          </a:xfrm>
          <a:prstGeom prst="rect">
            <a:avLst/>
          </a:prstGeom>
        </p:spPr>
      </p:pic>
      <p:pic>
        <p:nvPicPr>
          <p:cNvPr id="5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61" y="483630"/>
            <a:ext cx="1953565" cy="11493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5" y="152634"/>
            <a:ext cx="1761677" cy="1811379"/>
          </a:xfrm>
          <a:prstGeom prst="rect">
            <a:avLst/>
          </a:prstGeom>
        </p:spPr>
      </p:pic>
    </p:spTree>
  </p:cSld>
  <p:clrMapOvr>
    <a:masterClrMapping/>
  </p:clrMapOvr>
  <p:transition advTm="172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Model_2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2" y="1353351"/>
            <a:ext cx="1025963" cy="3665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49" y="5142710"/>
            <a:ext cx="7776864" cy="1086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186" y="2364053"/>
            <a:ext cx="6732246" cy="27974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23728" y="1567920"/>
            <a:ext cx="363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 pad: 4mm*15mm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HV pad and strip:6mm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0216" y="1380771"/>
            <a:ext cx="279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signal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Amplitude: 5mV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Period: 1GHz</a:t>
            </a:r>
          </a:p>
        </p:txBody>
      </p:sp>
    </p:spTree>
    <p:extLst>
      <p:ext uri="{BB962C8B-B14F-4D97-AF65-F5344CB8AC3E}">
        <p14:creationId xmlns:p14="http://schemas.microsoft.com/office/powerpoint/2010/main" val="8231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Model_2 simulation results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2" y="1436313"/>
            <a:ext cx="8742524" cy="33843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3972" y="4820689"/>
            <a:ext cx="8644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the closest strip is about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0.1mV,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about 1/50 of the original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 other 2 strips are much smaller than the first strip.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model_2 is smaller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model_1.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Model_3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96" y="1355425"/>
            <a:ext cx="1409700" cy="3714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9" y="5132381"/>
            <a:ext cx="8014991" cy="11193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409" y="2556499"/>
            <a:ext cx="6433850" cy="257588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23728" y="1567920"/>
            <a:ext cx="363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HV pad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HV pad and strip:6mm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0216" y="1380771"/>
            <a:ext cx="279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signal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Amplitude: 5mV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Period: 1GHz</a:t>
            </a:r>
          </a:p>
        </p:txBody>
      </p:sp>
    </p:spTree>
    <p:extLst>
      <p:ext uri="{BB962C8B-B14F-4D97-AF65-F5344CB8AC3E}">
        <p14:creationId xmlns:p14="http://schemas.microsoft.com/office/powerpoint/2010/main" val="24295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Model_3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9" y="1436313"/>
            <a:ext cx="8360273" cy="33123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653" y="4749193"/>
            <a:ext cx="8830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the closest strip is about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0.008mV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,which is about 1/625 of the original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 other 2 strips are much smaller than the first strip.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model_3 is the smallest among the 3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 connection pad has a significant effect on the first strip.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Model_1modification (position)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1213832" y="3707804"/>
            <a:ext cx="334108" cy="2931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62784" y="3709344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2mm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68568"/>
            <a:ext cx="2899268" cy="36886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088" y="1433631"/>
            <a:ext cx="5559431" cy="37235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55106" y="139331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HV pad position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stCxn id="17" idx="1"/>
          </p:cNvCxnSpPr>
          <p:nvPr/>
        </p:nvCxnSpPr>
        <p:spPr>
          <a:xfrm flipH="1">
            <a:off x="1619672" y="1562587"/>
            <a:ext cx="1035434" cy="78629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19672" y="5468091"/>
            <a:ext cx="56269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increases, crosstalk decreases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significantly!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Model_1modification (surface resistivity)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6" y="2733158"/>
            <a:ext cx="3779912" cy="25189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20" y="2733158"/>
            <a:ext cx="4655368" cy="26400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78" y="1368856"/>
            <a:ext cx="8806773" cy="1229896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2843808" y="2346382"/>
            <a:ext cx="792088" cy="290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579734" y="2356345"/>
            <a:ext cx="792088" cy="290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19" idx="2"/>
            <a:endCxn id="16" idx="0"/>
          </p:cNvCxnSpPr>
          <p:nvPr/>
        </p:nvCxnSpPr>
        <p:spPr>
          <a:xfrm flipH="1">
            <a:off x="2394012" y="2491647"/>
            <a:ext cx="449796" cy="241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366907" y="2525639"/>
            <a:ext cx="784019" cy="184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7"/>
          <p:cNvSpPr txBox="1"/>
          <p:nvPr/>
        </p:nvSpPr>
        <p:spPr>
          <a:xfrm>
            <a:off x="2394012" y="5533576"/>
            <a:ext cx="56269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Crosstalk and surface resistance are significantly correlated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95536" y="4991955"/>
                <a:ext cx="80804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𝐾𝑑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91955"/>
                <a:ext cx="808042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50795" y="5512354"/>
                <a:ext cx="193995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surface resistivity</a:t>
                </a:r>
              </a:p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K: graphite conductivity</a:t>
                </a:r>
              </a:p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d: graphite thickness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5" y="5512354"/>
                <a:ext cx="1939955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943" t="-826" b="-8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/>
          <p:cNvSpPr/>
          <p:nvPr/>
        </p:nvSpPr>
        <p:spPr>
          <a:xfrm>
            <a:off x="4932040" y="3580272"/>
            <a:ext cx="792088" cy="290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5436096" y="3419912"/>
            <a:ext cx="360040" cy="169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7"/>
          <p:cNvSpPr txBox="1"/>
          <p:nvPr/>
        </p:nvSpPr>
        <p:spPr>
          <a:xfrm>
            <a:off x="5269779" y="3157270"/>
            <a:ext cx="29781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1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setting limitation of the software</a:t>
            </a:r>
            <a:endParaRPr lang="zh-CN" altLang="en-US" sz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Model_1 modification (pad shape)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71170"/>
            <a:ext cx="3456384" cy="2130225"/>
          </a:xfrm>
          <a:prstGeom prst="rect">
            <a:avLst/>
          </a:prstGeom>
        </p:spPr>
      </p:pic>
      <p:sp>
        <p:nvSpPr>
          <p:cNvPr id="10" name="文本框 17"/>
          <p:cNvSpPr txBox="1"/>
          <p:nvPr/>
        </p:nvSpPr>
        <p:spPr>
          <a:xfrm>
            <a:off x="5724128" y="1449985"/>
            <a:ext cx="282065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same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circle looks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rectangle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distance increases, crosstalk decreases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two situation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96" y="3773963"/>
            <a:ext cx="1816241" cy="2052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802" y="3498272"/>
            <a:ext cx="1864942" cy="25537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359318" y="3501395"/>
            <a:ext cx="1746654" cy="2656737"/>
            <a:chOff x="2710595" y="187569"/>
            <a:chExt cx="4402016" cy="6096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0595" y="187569"/>
              <a:ext cx="809625" cy="6096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2635" y="559777"/>
              <a:ext cx="3609976" cy="5714999"/>
            </a:xfrm>
            <a:prstGeom prst="rect">
              <a:avLst/>
            </a:prstGeom>
          </p:spPr>
        </p:pic>
      </p:grpSp>
      <p:sp>
        <p:nvSpPr>
          <p:cNvPr id="17" name="文本框 17"/>
          <p:cNvSpPr txBox="1"/>
          <p:nvPr/>
        </p:nvSpPr>
        <p:spPr>
          <a:xfrm>
            <a:off x="6148119" y="3814100"/>
            <a:ext cx="299588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length along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of the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 are same,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bit better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rectangle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fact, The length along the strip is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crosstalk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59304" y="6050273"/>
            <a:ext cx="11895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 pad</a:t>
            </a:r>
          </a:p>
        </p:txBody>
      </p:sp>
      <p:sp>
        <p:nvSpPr>
          <p:cNvPr id="19" name="文本框 17"/>
          <p:cNvSpPr txBox="1"/>
          <p:nvPr/>
        </p:nvSpPr>
        <p:spPr>
          <a:xfrm>
            <a:off x="4712196" y="6009809"/>
            <a:ext cx="88676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pad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2"/>
          <a:stretch/>
        </p:blipFill>
        <p:spPr>
          <a:xfrm>
            <a:off x="293752" y="1392659"/>
            <a:ext cx="1595667" cy="22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Model_1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modification(pad shape)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7914"/>
            <a:ext cx="679741" cy="209748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87624" y="1502641"/>
            <a:ext cx="1936576" cy="2701245"/>
            <a:chOff x="2277940" y="369275"/>
            <a:chExt cx="4297974" cy="48863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7940" y="465992"/>
              <a:ext cx="742950" cy="465772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4514" y="369275"/>
              <a:ext cx="3581400" cy="488632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478" y="1767419"/>
            <a:ext cx="584719" cy="225847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918196" y="1556108"/>
            <a:ext cx="2021956" cy="2647778"/>
            <a:chOff x="8028109" y="342898"/>
            <a:chExt cx="4345964" cy="479400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8109" y="342898"/>
              <a:ext cx="742950" cy="46482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35523" y="364880"/>
              <a:ext cx="3638550" cy="4772025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176" y="1828920"/>
            <a:ext cx="588573" cy="202162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930475" y="1568249"/>
            <a:ext cx="1756325" cy="2635637"/>
            <a:chOff x="3537804" y="1008917"/>
            <a:chExt cx="4382233" cy="479107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71962" y="1066800"/>
              <a:ext cx="3648075" cy="47244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37804" y="1008917"/>
              <a:ext cx="742950" cy="4791075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090" y="4268345"/>
            <a:ext cx="603403" cy="214366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86876" y="4134704"/>
            <a:ext cx="1937324" cy="2480129"/>
            <a:chOff x="7466134" y="302231"/>
            <a:chExt cx="4335341" cy="59531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66134" y="302231"/>
              <a:ext cx="723900" cy="595312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72450" y="613352"/>
              <a:ext cx="3629025" cy="5495925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5920" y="4262960"/>
            <a:ext cx="506210" cy="209339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920824" y="4224683"/>
            <a:ext cx="2019328" cy="2329291"/>
            <a:chOff x="1665504" y="650658"/>
            <a:chExt cx="4314825" cy="59560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65504" y="650658"/>
              <a:ext cx="723900" cy="581977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89404" y="796435"/>
              <a:ext cx="3590925" cy="5810250"/>
            </a:xfrm>
            <a:prstGeom prst="rect">
              <a:avLst/>
            </a:prstGeom>
          </p:spPr>
        </p:pic>
      </p:grpSp>
      <p:sp>
        <p:nvSpPr>
          <p:cNvPr id="28" name="文本框 17"/>
          <p:cNvSpPr txBox="1"/>
          <p:nvPr/>
        </p:nvSpPr>
        <p:spPr>
          <a:xfrm>
            <a:off x="5940152" y="4805622"/>
            <a:ext cx="29989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of the pad is not the cause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crosstalk!</a:t>
            </a:r>
          </a:p>
        </p:txBody>
      </p:sp>
    </p:spTree>
    <p:extLst>
      <p:ext uri="{BB962C8B-B14F-4D97-AF65-F5344CB8AC3E}">
        <p14:creationId xmlns:p14="http://schemas.microsoft.com/office/powerpoint/2010/main" val="21994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design -- plan 1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916832"/>
            <a:ext cx="2667000" cy="1998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941" y="1912074"/>
            <a:ext cx="2684211" cy="20114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05" y="1912074"/>
            <a:ext cx="2673351" cy="200331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5489" y="4067582"/>
            <a:ext cx="2317021" cy="2471330"/>
            <a:chOff x="5724525" y="657225"/>
            <a:chExt cx="4371975" cy="55611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4525" y="657225"/>
              <a:ext cx="742950" cy="55435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7475" y="931984"/>
              <a:ext cx="3629025" cy="528637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275" y="3938532"/>
            <a:ext cx="2335145" cy="279636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428408" y="3959275"/>
            <a:ext cx="2275144" cy="2680129"/>
            <a:chOff x="5686425" y="757237"/>
            <a:chExt cx="4391758" cy="538204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86425" y="757237"/>
              <a:ext cx="819150" cy="534352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96783" y="852908"/>
              <a:ext cx="3581400" cy="5286375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78526" y="1419747"/>
            <a:ext cx="644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Change the position of the rectangular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pad(4mm,6mm,8mm)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design -- plan </a:t>
            </a:r>
            <a:r>
              <a:rPr lang="en-US" altLang="zh-C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2" y="2204864"/>
            <a:ext cx="3947015" cy="30243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99856" y="1548582"/>
            <a:ext cx="3254896" cy="4572197"/>
            <a:chOff x="5524133" y="465992"/>
            <a:chExt cx="4400550" cy="604544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4133" y="465992"/>
              <a:ext cx="809625" cy="60102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3758" y="682135"/>
              <a:ext cx="3590925" cy="5829300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78526" y="1419747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Plan2: Keep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unchanged, the length of the rectangle is reduced by half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05583-22BF-4C51-B4A1-028B3E4085CC}" type="slidenum">
              <a:rPr lang="zh-CN" altLang="en-US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586408" y="2348880"/>
            <a:ext cx="8450088" cy="3024336"/>
          </a:xfrm>
        </p:spPr>
        <p:txBody>
          <a:bodyPr/>
          <a:lstStyle/>
          <a:p>
            <a:pPr marL="447675" indent="-447675">
              <a:buFont typeface="Wingdings" pitchFamily="2" charset="2"/>
              <a:buChar char="Ø"/>
            </a:pPr>
            <a:r>
              <a:rPr lang="en-US" altLang="zh-CN" dirty="0" smtClean="0">
                <a:ea typeface="华文细黑" pitchFamily="2" charset="-122"/>
              </a:rPr>
              <a:t>Introduction</a:t>
            </a:r>
          </a:p>
          <a:p>
            <a:pPr marL="447675" indent="-447675">
              <a:buFont typeface="Wingdings" pitchFamily="2" charset="2"/>
              <a:buChar char="Ø"/>
            </a:pPr>
            <a:r>
              <a:rPr lang="en-US" altLang="zh-CN" dirty="0" smtClean="0">
                <a:ea typeface="华文细黑" pitchFamily="2" charset="-122"/>
              </a:rPr>
              <a:t>Simulation and preliminary results</a:t>
            </a:r>
          </a:p>
          <a:p>
            <a:pPr marL="447675" indent="-447675">
              <a:buFont typeface="Wingdings" pitchFamily="2" charset="2"/>
              <a:buChar char="Ø"/>
            </a:pPr>
            <a:r>
              <a:rPr lang="en-US" altLang="zh-CN" dirty="0" smtClean="0">
                <a:ea typeface="华文细黑" pitchFamily="2" charset="-122"/>
              </a:rPr>
              <a:t>Prototype design</a:t>
            </a:r>
          </a:p>
          <a:p>
            <a:pPr marL="447675" indent="-447675">
              <a:buFont typeface="Wingdings" pitchFamily="2" charset="2"/>
              <a:buChar char="Ø"/>
            </a:pPr>
            <a:r>
              <a:rPr lang="en-US" altLang="zh-CN" dirty="0" smtClean="0">
                <a:ea typeface="华文细黑" pitchFamily="2" charset="-122"/>
              </a:rPr>
              <a:t>Summary</a:t>
            </a:r>
            <a:endParaRPr lang="zh-CN" altLang="en-US" dirty="0" smtClean="0">
              <a:ea typeface="华文细黑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71184" cy="778098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0"/>
    </mc:Choice>
    <mc:Fallback xmlns="">
      <p:transition spd="slow" advTm="359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design -- plan </a:t>
            </a:r>
            <a:r>
              <a:rPr lang="en-US" altLang="zh-C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7" y="2492896"/>
            <a:ext cx="3794045" cy="2788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789079"/>
            <a:ext cx="3343156" cy="45686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8498" y="140128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Plan3:  use circle pad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600" y="1772816"/>
            <a:ext cx="7067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The noise rate of the strip close to the HV pad was found higher than that of other strips.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e use CST software to study the causes of the phenomenon.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From the results of the simulation, we can get follow conclusion: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As the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distance</a:t>
            </a: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 increases, crosstalk decreases </a:t>
            </a:r>
            <a:r>
              <a:rPr lang="en-US" altLang="zh-CN" sz="16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significantly.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Crosstalk and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surface resistance </a:t>
            </a: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are significantly </a:t>
            </a:r>
            <a:r>
              <a:rPr lang="en-US" altLang="zh-CN" sz="16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correlated.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length</a:t>
            </a: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 along the strip is one of the main causes of </a:t>
            </a:r>
            <a:r>
              <a:rPr lang="en-US" altLang="zh-CN" sz="16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crosstalk.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circle is a bit better than the </a:t>
            </a:r>
            <a:r>
              <a:rPr lang="en-US" altLang="zh-CN" sz="16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rectangle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Based on the simulation results, we have designed some prototypes and the PCB is being produced.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Next step</a:t>
            </a:r>
            <a:r>
              <a:rPr lang="en-US" altLang="zh-CN" sz="20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more </a:t>
            </a:r>
            <a:r>
              <a:rPr lang="en-US" altLang="zh-CN" sz="20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simulations </a:t>
            </a: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will continue and </a:t>
            </a:r>
            <a:r>
              <a:rPr lang="en-US" altLang="zh-CN" sz="2000" dirty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experimental tests will </a:t>
            </a:r>
            <a:r>
              <a:rPr lang="en-US" altLang="zh-CN" sz="2000" dirty="0" smtClean="0"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rPr>
              <a:t>start to verify the simulation results.</a:t>
            </a:r>
            <a:endParaRPr lang="en-US" altLang="zh-CN" sz="2000" dirty="0">
              <a:latin typeface="Times New Roman" panose="02020603050405020304" pitchFamily="18" charset="0"/>
              <a:ea typeface="方正舒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 rot="20661989">
            <a:off x="4759276" y="4946317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 !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0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 TOF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area: ~120 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rate range: 1-25 kHz/cm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“Streaming” readout: Low noise rate</a:t>
            </a: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USTC: MRPC3b (200) + MRPC4 (310)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005"/>
              </p:ext>
            </p:extLst>
          </p:nvPr>
        </p:nvGraphicFramePr>
        <p:xfrm>
          <a:off x="5921994" y="1557338"/>
          <a:ext cx="3186510" cy="221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位图图像" r:id="rId3" imgW="6838095" imgH="4600000" progId="">
                  <p:embed/>
                </p:oleObj>
              </mc:Choice>
              <mc:Fallback>
                <p:oleObj name="位图图像" r:id="rId3" imgW="6838095" imgH="46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994" y="1557338"/>
                        <a:ext cx="3186510" cy="221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内容占位符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319" y="3933056"/>
            <a:ext cx="3261893" cy="23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4324843" y="4261835"/>
            <a:ext cx="4798504" cy="1931538"/>
            <a:chOff x="3347864" y="1600200"/>
            <a:chExt cx="5662600" cy="236532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7864" y="1635102"/>
              <a:ext cx="5662600" cy="233042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380312" y="1600200"/>
              <a:ext cx="1437899" cy="2365328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675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60" y="1501739"/>
            <a:ext cx="4619178" cy="4409216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395536" y="3774519"/>
            <a:ext cx="421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MRPC3b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CBM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STAR: eTOF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installation by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spcAft>
                <a:spcPct val="0"/>
              </a:spcAft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modules ( =72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 MRPCs)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USTC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3 layers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</a:p>
          <a:p>
            <a:pPr fontAlgn="base">
              <a:spcAft>
                <a:spcPct val="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6912 channels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CBM/STAR endcap TOF Upgrade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724128" y="169638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8" y="1367564"/>
            <a:ext cx="3298218" cy="2120283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1523805" y="2858417"/>
            <a:ext cx="3799108" cy="1002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1523805" y="4077072"/>
            <a:ext cx="5029396" cy="12304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rate of batch testing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82" y="1412775"/>
            <a:ext cx="3978734" cy="38452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855" y="1412775"/>
            <a:ext cx="5267649" cy="384526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8707" y="5919802"/>
            <a:ext cx="882658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rate of the strip close to the HV connection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higher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other strips.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>
            <a:stCxn id="18" idx="2"/>
          </p:cNvCxnSpPr>
          <p:nvPr/>
        </p:nvCxnSpPr>
        <p:spPr>
          <a:xfrm flipH="1">
            <a:off x="1911434" y="3789040"/>
            <a:ext cx="2444542" cy="1468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30254" y="4221088"/>
            <a:ext cx="491374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4355976" y="1988840"/>
            <a:ext cx="216024" cy="360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云形 21"/>
          <p:cNvSpPr/>
          <p:nvPr/>
        </p:nvSpPr>
        <p:spPr>
          <a:xfrm>
            <a:off x="167692" y="5031305"/>
            <a:ext cx="1638173" cy="88849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ln w="0"/>
                <a:gradFill>
                  <a:gsLst>
                    <a:gs pos="0">
                      <a:srgbClr val="00B0F0"/>
                    </a:gs>
                    <a:gs pos="84000">
                      <a:srgbClr val="0000FF"/>
                    </a:gs>
                    <a:gs pos="74000">
                      <a:srgbClr val="00B0F0"/>
                    </a:gs>
                    <a:gs pos="9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zh-CN" altLang="en-US" sz="2000" i="1" dirty="0">
              <a:ln w="0"/>
              <a:gradFill>
                <a:gsLst>
                  <a:gs pos="0">
                    <a:srgbClr val="00B0F0"/>
                  </a:gs>
                  <a:gs pos="84000">
                    <a:srgbClr val="0000FF"/>
                  </a:gs>
                  <a:gs pos="74000">
                    <a:srgbClr val="00B0F0"/>
                  </a:gs>
                  <a:gs pos="9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4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278" y="1363493"/>
            <a:ext cx="3630154" cy="46185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 connection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8036" y="1322187"/>
            <a:ext cx="66448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 smtClean="0">
                <a:ln w="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4400" b="0" cap="none" spc="0" dirty="0">
              <a:ln w="0"/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0534" y="1543333"/>
            <a:ext cx="440362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causes of the phenomenon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054385"/>
            <a:ext cx="4165051" cy="2929602"/>
          </a:xfrm>
          <a:prstGeom prst="rect">
            <a:avLst/>
          </a:prstGeom>
        </p:spPr>
      </p:pic>
      <p:sp>
        <p:nvSpPr>
          <p:cNvPr id="10" name="云形 9"/>
          <p:cNvSpPr/>
          <p:nvPr/>
        </p:nvSpPr>
        <p:spPr>
          <a:xfrm>
            <a:off x="230350" y="3861048"/>
            <a:ext cx="2109401" cy="104103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 smtClean="0">
                <a:ln w="0"/>
                <a:gradFill>
                  <a:gsLst>
                    <a:gs pos="0">
                      <a:srgbClr val="00B0F0"/>
                    </a:gs>
                    <a:gs pos="84000">
                      <a:srgbClr val="0000FF"/>
                    </a:gs>
                    <a:gs pos="74000">
                      <a:srgbClr val="00B0F0"/>
                    </a:gs>
                    <a:gs pos="90000">
                      <a:srgbClr val="92D05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Guesses</a:t>
            </a:r>
            <a:endParaRPr lang="zh-CN" altLang="en-US" sz="2800" i="1" dirty="0">
              <a:ln w="0"/>
              <a:gradFill>
                <a:gsLst>
                  <a:gs pos="0">
                    <a:srgbClr val="00B0F0"/>
                  </a:gs>
                  <a:gs pos="84000">
                    <a:srgbClr val="0000FF"/>
                  </a:gs>
                  <a:gs pos="74000">
                    <a:srgbClr val="00B0F0"/>
                  </a:gs>
                  <a:gs pos="90000">
                    <a:srgbClr val="92D05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248" y="5058664"/>
            <a:ext cx="5092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connection pad is too close to the strip (2mm)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connection pad is too long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HV connection pad shapes...</a:t>
            </a:r>
          </a:p>
        </p:txBody>
      </p:sp>
    </p:spTree>
    <p:extLst>
      <p:ext uri="{BB962C8B-B14F-4D97-AF65-F5344CB8AC3E}">
        <p14:creationId xmlns:p14="http://schemas.microsoft.com/office/powerpoint/2010/main" val="1614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 introduction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864" y="1390621"/>
            <a:ext cx="4238691" cy="46415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9" y="2939276"/>
            <a:ext cx="3840681" cy="321169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55976" y="4149080"/>
            <a:ext cx="4752528" cy="668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7281" y="4221826"/>
            <a:ext cx="3919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STUDIO interface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119" y="1524094"/>
            <a:ext cx="4600745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Simulation Technology(CST):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powerful simulation platform for all kinds of electromagnetic field problems and related applications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923928" y="4509120"/>
            <a:ext cx="43204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057086" y="5950916"/>
            <a:ext cx="370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Website: https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://www.cst.com/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Model_1 simulation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2" y="1380771"/>
            <a:ext cx="1371600" cy="3619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00" y="2318127"/>
            <a:ext cx="6454828" cy="26821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12" y="5077328"/>
            <a:ext cx="8054988" cy="11249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23728" y="1567920"/>
            <a:ext cx="363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pad: 4mm*30mm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HV pad and strip: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6mm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0216" y="1380771"/>
            <a:ext cx="279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 signal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Amplitude: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Period: 1GHz</a:t>
            </a:r>
          </a:p>
        </p:txBody>
      </p:sp>
    </p:spTree>
    <p:extLst>
      <p:ext uri="{BB962C8B-B14F-4D97-AF65-F5344CB8AC3E}">
        <p14:creationId xmlns:p14="http://schemas.microsoft.com/office/powerpoint/2010/main" val="6945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Model_1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Apr. 13, 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4th CBM-China Workshop, Yichang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6522"/>
            <a:ext cx="1152128" cy="117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3" y="1347917"/>
            <a:ext cx="8901566" cy="35048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1413" y="5517232"/>
            <a:ext cx="864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the closest strip is about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0.17mV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,which is about 1/30 of the original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 other 2 strips are much smaller than the first strip.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1413" y="4838777"/>
            <a:ext cx="627233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of HV connection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latter result is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P1: first strip   P2: second strip P3: third strip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15782</TotalTime>
  <Words>936</Words>
  <Application>Microsoft Office PowerPoint</Application>
  <PresentationFormat>全屏显示(4:3)</PresentationFormat>
  <Paragraphs>169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方正舒体</vt:lpstr>
      <vt:lpstr>华文楷体</vt:lpstr>
      <vt:lpstr>华文细黑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位图图像</vt:lpstr>
      <vt:lpstr>Status on CBM MRPC @USTC  -- R&amp;D on the noise rate</vt:lpstr>
      <vt:lpstr>Outline</vt:lpstr>
      <vt:lpstr>CBM TOF</vt:lpstr>
      <vt:lpstr>CBM/STAR endcap TOF Upgrade</vt:lpstr>
      <vt:lpstr>Noise rate of batch testing</vt:lpstr>
      <vt:lpstr>HV connection</vt:lpstr>
      <vt:lpstr>CST introduction</vt:lpstr>
      <vt:lpstr>Model_1 simulation</vt:lpstr>
      <vt:lpstr>Model_1 simulation results</vt:lpstr>
      <vt:lpstr>Model_2 simulation</vt:lpstr>
      <vt:lpstr>Model_2 simulation results</vt:lpstr>
      <vt:lpstr>Model_3 simulation</vt:lpstr>
      <vt:lpstr>Model_3 simulation results</vt:lpstr>
      <vt:lpstr>Model_1modification (position)</vt:lpstr>
      <vt:lpstr>Model_1modification (surface resistivity)</vt:lpstr>
      <vt:lpstr>Model_1 modification (pad shape)</vt:lpstr>
      <vt:lpstr>Model_1 modification(pad shape)</vt:lpstr>
      <vt:lpstr>Prototype design -- plan 1</vt:lpstr>
      <vt:lpstr>Prototype design -- plan 2</vt:lpstr>
      <vt:lpstr>Prototype design -- plan 3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宇宙线缪子成像的探测器基础</dc:title>
  <dc:creator>SONG</dc:creator>
  <cp:lastModifiedBy>孙 勇杰</cp:lastModifiedBy>
  <cp:revision>540</cp:revision>
  <cp:lastPrinted>2014-07-17T08:26:15Z</cp:lastPrinted>
  <dcterms:created xsi:type="dcterms:W3CDTF">2014-03-31T03:19:18Z</dcterms:created>
  <dcterms:modified xsi:type="dcterms:W3CDTF">2019-04-11T09:14:06Z</dcterms:modified>
</cp:coreProperties>
</file>