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574" r:id="rId2"/>
    <p:sldId id="589" r:id="rId3"/>
    <p:sldId id="577" r:id="rId4"/>
    <p:sldId id="582" r:id="rId5"/>
    <p:sldId id="590" r:id="rId6"/>
    <p:sldId id="581" r:id="rId7"/>
    <p:sldId id="592" r:id="rId8"/>
    <p:sldId id="591" r:id="rId9"/>
  </p:sldIdLst>
  <p:sldSz cx="9144000" cy="6858000" type="screen4x3"/>
  <p:notesSz cx="6735763" cy="9799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81B1"/>
    <a:srgbClr val="1266B2"/>
    <a:srgbClr val="0066FF"/>
    <a:srgbClr val="99CC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81" autoAdjust="0"/>
    <p:restoredTop sz="88158" autoAdjust="0"/>
  </p:normalViewPr>
  <p:slideViewPr>
    <p:cSldViewPr>
      <p:cViewPr varScale="1">
        <p:scale>
          <a:sx n="61" d="100"/>
          <a:sy n="61" d="100"/>
        </p:scale>
        <p:origin x="-762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9EB82-4FF6-409C-B0C7-BB4A7B6A4A4B}" type="datetimeFigureOut">
              <a:rPr lang="zh-CN" altLang="en-US" smtClean="0"/>
              <a:pPr/>
              <a:t>2019/7/31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230FB-E1B1-4B4C-BF13-3A2B1A32BC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43058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5013"/>
            <a:ext cx="4897437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54828"/>
            <a:ext cx="5388610" cy="44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7955"/>
            <a:ext cx="2918831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07955"/>
            <a:ext cx="2918831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6F35CA-FAF9-4920-9619-37480D8E9F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08218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F35CA-FAF9-4920-9619-37480D8E9FC8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02654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1510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138" y="3984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9138" y="1600200"/>
            <a:ext cx="77406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63623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45464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138" y="3984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11336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138" y="3984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59864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40069" y="2365265"/>
            <a:ext cx="13716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026980" y="2365265"/>
            <a:ext cx="13716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09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215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9136"/>
            <a:ext cx="4572000" cy="41562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Portfolio Image #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2009136"/>
            <a:ext cx="1743075" cy="2327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Portfolio Image #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15075" y="2009136"/>
            <a:ext cx="2828925" cy="2327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Portfolio Image #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83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138" y="3984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9138" y="1600200"/>
            <a:ext cx="77406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2688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99611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138" y="3984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941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600200"/>
            <a:ext cx="37941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12508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138" y="39846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78552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138" y="3984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56659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08270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3998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596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8142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  <p:sldLayoutId id="2147484744" r:id="rId12"/>
    <p:sldLayoutId id="2147484745" r:id="rId13"/>
    <p:sldLayoutId id="2147484768" r:id="rId14"/>
    <p:sldLayoutId id="2147484769" r:id="rId15"/>
    <p:sldLayoutId id="214748477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c03.manuscriptcentral.com/cpc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85226"/>
            <a:ext cx="576064" cy="5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4048" y="4334979"/>
            <a:ext cx="4319847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75" dirty="0"/>
          </a:p>
          <a:p>
            <a:r>
              <a:rPr lang="en-US" altLang="zh-CN" sz="1200" dirty="0" err="1">
                <a:solidFill>
                  <a:srgbClr val="3381B1"/>
                </a:solidFill>
                <a:latin typeface="Franklin Gothic Demi Cond" pitchFamily="34" charset="0"/>
              </a:rPr>
              <a:t>Hairong</a:t>
            </a:r>
            <a:r>
              <a:rPr lang="en-US" altLang="zh-CN" sz="1200" dirty="0">
                <a:solidFill>
                  <a:srgbClr val="3381B1"/>
                </a:solidFill>
                <a:latin typeface="Franklin Gothic Demi Cond" pitchFamily="34" charset="0"/>
              </a:rPr>
              <a:t> Dong</a:t>
            </a:r>
            <a:r>
              <a:rPr lang="en-US" altLang="zh-CN" sz="1200" dirty="0">
                <a:solidFill>
                  <a:srgbClr val="3381B1"/>
                </a:solidFill>
                <a:latin typeface="Franklin Gothic Book" pitchFamily="34" charset="0"/>
              </a:rPr>
              <a:t> </a:t>
            </a:r>
            <a:r>
              <a:rPr lang="zh-CN" altLang="en-US" sz="1200" dirty="0" smtClean="0">
                <a:solidFill>
                  <a:srgbClr val="3381B1"/>
                </a:solidFill>
                <a:latin typeface="Franklin Gothic Book" pitchFamily="34" charset="0"/>
              </a:rPr>
              <a:t>（董海荣）</a:t>
            </a:r>
            <a:endParaRPr lang="en-US" altLang="zh-CN" sz="1200" dirty="0">
              <a:solidFill>
                <a:srgbClr val="3381B1"/>
              </a:solidFill>
              <a:latin typeface="Franklin Gothic Book" pitchFamily="34" charset="0"/>
            </a:endParaRPr>
          </a:p>
          <a:p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Franklin Gothic Demi Cond" pitchFamily="34" charset="0"/>
              </a:rPr>
              <a:t>Chinese Physics C Editorial </a:t>
            </a:r>
            <a:r>
              <a:rPr lang="en-US" altLang="zh-CN" sz="1200" dirty="0" smtClean="0">
                <a:solidFill>
                  <a:schemeClr val="bg2">
                    <a:lumMod val="75000"/>
                  </a:schemeClr>
                </a:solidFill>
                <a:latin typeface="Franklin Gothic Demi Cond" pitchFamily="34" charset="0"/>
              </a:rPr>
              <a:t>Office, IHEP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Franklin Gothic Demi Cond" pitchFamily="34" charset="0"/>
            </a:endParaRPr>
          </a:p>
          <a:p>
            <a:r>
              <a:rPr lang="en-US" altLang="zh-CN" sz="1200" dirty="0" err="1" smtClean="0">
                <a:solidFill>
                  <a:schemeClr val="bg2">
                    <a:lumMod val="75000"/>
                  </a:schemeClr>
                </a:solidFill>
                <a:latin typeface="Franklin Gothic Demi Cond" pitchFamily="34" charset="0"/>
              </a:rPr>
              <a:t>Huhhot</a:t>
            </a:r>
            <a:r>
              <a:rPr lang="en-US" altLang="zh-CN" sz="1200" dirty="0" smtClean="0">
                <a:solidFill>
                  <a:schemeClr val="bg2">
                    <a:lumMod val="75000"/>
                  </a:schemeClr>
                </a:solidFill>
                <a:latin typeface="Franklin Gothic Demi Cond" pitchFamily="34" charset="0"/>
              </a:rPr>
              <a:t> China, 2019-7-31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7996" y="1493472"/>
            <a:ext cx="414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Franklin Gothic Demi Cond" pitchFamily="34" charset="0"/>
                <a:ea typeface="Roboto" panose="02000000000000000000" pitchFamily="2" charset="0"/>
              </a:rPr>
              <a:t>C</a:t>
            </a:r>
            <a:r>
              <a:rPr lang="en-US" altLang="zh-CN" sz="3600" dirty="0" smtClean="0">
                <a:solidFill>
                  <a:schemeClr val="accent5">
                    <a:lumMod val="25000"/>
                  </a:schemeClr>
                </a:solidFill>
                <a:latin typeface="Franklin Gothic Demi Cond" pitchFamily="34" charset="0"/>
                <a:ea typeface="Roboto" panose="02000000000000000000" pitchFamily="2" charset="0"/>
              </a:rPr>
              <a:t>hinese 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Franklin Gothic Demi Cond" pitchFamily="34" charset="0"/>
                <a:ea typeface="Roboto" panose="02000000000000000000" pitchFamily="2" charset="0"/>
              </a:rPr>
              <a:t>P</a:t>
            </a:r>
            <a:r>
              <a:rPr lang="en-US" altLang="zh-CN" sz="3600" dirty="0">
                <a:solidFill>
                  <a:schemeClr val="accent5">
                    <a:lumMod val="25000"/>
                  </a:schemeClr>
                </a:solidFill>
                <a:latin typeface="Franklin Gothic Demi Cond" pitchFamily="34" charset="0"/>
                <a:ea typeface="Roboto" panose="02000000000000000000" pitchFamily="2" charset="0"/>
              </a:rPr>
              <a:t>hysics 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Franklin Gothic Demi Cond" pitchFamily="34" charset="0"/>
                <a:ea typeface="Roboto" panose="02000000000000000000" pitchFamily="2" charset="0"/>
              </a:rPr>
              <a:t>C</a:t>
            </a: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itchFamily="34" charset="0"/>
              <a:ea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6590" y="2736668"/>
            <a:ext cx="39631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Franklin Gothic Book" pitchFamily="34" charset="0"/>
                <a:ea typeface="Roboto" panose="02000000000000000000" pitchFamily="2" charset="0"/>
              </a:rPr>
              <a:t>Sponsored by:</a:t>
            </a:r>
            <a:endParaRPr lang="en-US" sz="1600" b="1" dirty="0">
              <a:solidFill>
                <a:srgbClr val="FF0000"/>
              </a:solidFill>
              <a:latin typeface="Franklin Gothic Book" pitchFamily="34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  <a:ea typeface="Roboto" panose="02000000000000000000" pitchFamily="2" charset="0"/>
              </a:rPr>
              <a:t>Chinese </a:t>
            </a: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  <a:ea typeface="Roboto" panose="02000000000000000000" pitchFamily="2" charset="0"/>
              </a:rPr>
              <a:t>Physical Society</a:t>
            </a:r>
            <a:r>
              <a:rPr lang="zh-CN" altLang="en-US" sz="1200" dirty="0" smtClean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（中国物理学会）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  <a:ea typeface="Roboto" panose="02000000000000000000" pitchFamily="2" charset="0"/>
              </a:rPr>
              <a:t>Institute of High Energy Physics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  <a:ea typeface="Roboto" panose="02000000000000000000" pitchFamily="2" charset="0"/>
              </a:rPr>
              <a:t>,  </a:t>
            </a:r>
            <a:r>
              <a:rPr lang="en-US" altLang="zh-CN" sz="1200" b="1" dirty="0" smtClean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  <a:ea typeface="Roboto" panose="02000000000000000000" pitchFamily="2" charset="0"/>
              </a:rPr>
              <a:t>CAS</a:t>
            </a:r>
            <a:r>
              <a:rPr lang="zh-CN" altLang="en-US" sz="1200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（中科院高能所）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  <a:ea typeface="Roboto" panose="02000000000000000000" pitchFamily="2" charset="0"/>
              </a:rPr>
              <a:t>Institute of Modern Physics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  <a:latin typeface="Franklin Gothic Book" pitchFamily="34" charset="0"/>
                <a:ea typeface="Roboto" panose="02000000000000000000" pitchFamily="2" charset="0"/>
              </a:rPr>
              <a:t>, CAS</a:t>
            </a:r>
            <a:r>
              <a:rPr lang="zh-CN" altLang="en-US" sz="1200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（中科院近物所）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6900" y="5032787"/>
            <a:ext cx="2154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  <a:latin typeface="Franklin Gothic Book" pitchFamily="34" charset="0"/>
                <a:ea typeface="Roboto" panose="02000000000000000000" pitchFamily="2" charset="0"/>
              </a:rPr>
              <a:t>IOP Publishing  </a:t>
            </a:r>
            <a:r>
              <a:rPr lang="en-US" altLang="zh-CN" sz="1100" b="1" dirty="0" smtClean="0">
                <a:solidFill>
                  <a:srgbClr val="FF0000"/>
                </a:solidFill>
                <a:latin typeface="Franklin Gothic Book" pitchFamily="34" charset="0"/>
                <a:ea typeface="Roboto" panose="02000000000000000000" pitchFamily="2" charset="0"/>
              </a:rPr>
              <a:t>&amp;  Science </a:t>
            </a:r>
            <a:r>
              <a:rPr lang="en-US" altLang="zh-CN" sz="1100" b="1" dirty="0">
                <a:solidFill>
                  <a:srgbClr val="FF0000"/>
                </a:solidFill>
                <a:latin typeface="Franklin Gothic Book" pitchFamily="34" charset="0"/>
                <a:ea typeface="Roboto" panose="02000000000000000000" pitchFamily="2" charset="0"/>
              </a:rPr>
              <a:t>Press</a:t>
            </a:r>
            <a:endParaRPr lang="zh-CN" altLang="en-US" sz="1100" b="1" dirty="0">
              <a:solidFill>
                <a:srgbClr val="FF0000"/>
              </a:solidFill>
              <a:latin typeface="Franklin Gothic Book" pitchFamily="34" charset="0"/>
              <a:ea typeface="Roboto" panose="02000000000000000000" pitchFamily="2" charset="0"/>
            </a:endParaRPr>
          </a:p>
        </p:txBody>
      </p:sp>
      <p:pic>
        <p:nvPicPr>
          <p:cNvPr id="7" name="图片 6" descr="201806141707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8516"/>
            <a:ext cx="2514228" cy="3453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340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074"/>
    </mc:Choice>
    <mc:Fallback>
      <p:transition spd="slow" advTm="260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35819" y="2275205"/>
            <a:ext cx="2564606" cy="255389"/>
          </a:xfrm>
          <a:prstGeom prst="roundRect">
            <a:avLst/>
          </a:prstGeom>
          <a:solidFill>
            <a:srgbClr val="3381B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Franklin Gothic Demi Cond" pitchFamily="34" charset="0"/>
                <a:ea typeface="Roboto" panose="02000000000000000000" pitchFamily="2" charset="0"/>
              </a:rPr>
              <a:t>Cpc.ihep.ac.cn                                        iopscience.org/</a:t>
            </a:r>
            <a:r>
              <a:rPr lang="en-US" sz="900" dirty="0" err="1">
                <a:solidFill>
                  <a:schemeClr val="bg1"/>
                </a:solidFill>
                <a:latin typeface="Franklin Gothic Demi Cond" pitchFamily="34" charset="0"/>
                <a:ea typeface="Roboto" panose="02000000000000000000" pitchFamily="2" charset="0"/>
              </a:rPr>
              <a:t>cpc</a:t>
            </a:r>
            <a:endParaRPr lang="en-US" sz="900" dirty="0">
              <a:solidFill>
                <a:schemeClr val="bg1"/>
              </a:solidFill>
              <a:latin typeface="Franklin Gothic Demi Cond" pitchFamily="34" charset="0"/>
              <a:ea typeface="Roboto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072" y="1461236"/>
            <a:ext cx="2566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Dense" panose="02000000000000000000" pitchFamily="50" charset="0"/>
                <a:ea typeface="Roboto" panose="02000000000000000000" pitchFamily="2" charset="0"/>
              </a:rPr>
              <a:t> </a:t>
            </a:r>
            <a:r>
              <a:rPr lang="en-US" sz="27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Chinese Physics C</a:t>
            </a:r>
            <a:endParaRPr lang="en-US" sz="2700" dirty="0">
              <a:solidFill>
                <a:srgbClr val="3381B1"/>
              </a:solidFill>
              <a:cs typeface="Arial" pitchFamily="34" charset="0"/>
            </a:endParaRPr>
          </a:p>
          <a:p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Dense" panose="02000000000000000000" pitchFamily="50" charset="0"/>
              <a:ea typeface="Roboto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2716" y="1464210"/>
            <a:ext cx="3429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0434" y="1962504"/>
            <a:ext cx="26613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itchFamily="34" charset="0"/>
                <a:cs typeface="Arial" pitchFamily="34" charset="0"/>
              </a:rPr>
              <a:t>An international journal for high energy and nuclear physics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04" y="2140402"/>
            <a:ext cx="45506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41" name="Rectangle 38"/>
          <p:cNvSpPr/>
          <p:nvPr/>
        </p:nvSpPr>
        <p:spPr>
          <a:xfrm>
            <a:off x="4278130" y="1671617"/>
            <a:ext cx="34289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3568" y="2598164"/>
            <a:ext cx="3682752" cy="321290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defTabSz="685800">
              <a:lnSpc>
                <a:spcPct val="220000"/>
              </a:lnSpc>
              <a:defRPr/>
            </a:pPr>
            <a:r>
              <a:rPr lang="en-US" altLang="zh-CN" sz="6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Original research </a:t>
            </a:r>
            <a:r>
              <a:rPr lang="en-US" altLang="zh-CN" sz="64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articles</a:t>
            </a:r>
            <a:r>
              <a:rPr lang="en-US" altLang="zh-CN" sz="6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, </a:t>
            </a:r>
            <a:r>
              <a:rPr lang="en-US" altLang="zh-CN" sz="64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letters</a:t>
            </a:r>
            <a:r>
              <a:rPr lang="en-US" altLang="zh-CN" sz="6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 and </a:t>
            </a:r>
            <a:r>
              <a:rPr lang="en-US" altLang="zh-CN" sz="64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reviews</a:t>
            </a:r>
            <a:r>
              <a:rPr lang="en-US" altLang="zh-CN" sz="6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 in the fields of:</a:t>
            </a:r>
          </a:p>
          <a:p>
            <a:pPr marL="257175" indent="-257175" defTabSz="685800">
              <a:lnSpc>
                <a:spcPct val="2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 smtClean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Particle </a:t>
            </a:r>
            <a:r>
              <a:rPr lang="en-US" sz="72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physics</a:t>
            </a:r>
          </a:p>
          <a:p>
            <a:pPr marL="257175" indent="-257175" defTabSz="685800">
              <a:lnSpc>
                <a:spcPct val="2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Nuclear physics</a:t>
            </a:r>
          </a:p>
          <a:p>
            <a:pPr marL="257175" indent="-257175" defTabSz="685800">
              <a:lnSpc>
                <a:spcPct val="2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Particle and nuclear astrophysics </a:t>
            </a:r>
            <a:endParaRPr lang="en-US" altLang="zh-CN" sz="7200" dirty="0" smtClean="0">
              <a:solidFill>
                <a:srgbClr val="FF6600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257175" indent="-257175" defTabSz="685800">
              <a:lnSpc>
                <a:spcPct val="2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7200" dirty="0" smtClean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 </a:t>
            </a:r>
            <a:r>
              <a:rPr lang="en-US" altLang="zh-CN" sz="72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Cosmology</a:t>
            </a:r>
            <a:endParaRPr lang="en-US" sz="7200" dirty="0">
              <a:solidFill>
                <a:srgbClr val="FF6600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dirty="0">
              <a:latin typeface="+mn-lt"/>
              <a:ea typeface="+mn-ea"/>
            </a:endParaRPr>
          </a:p>
        </p:txBody>
      </p:sp>
      <p:pic>
        <p:nvPicPr>
          <p:cNvPr id="18" name="Picture 2" descr="C:\Users\DHR\Desktop\微信图片_20190621172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671618"/>
            <a:ext cx="3456384" cy="2378364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4644008" y="4049982"/>
            <a:ext cx="41917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2018 Impact Factor </a:t>
            </a:r>
            <a:r>
              <a:rPr lang="en-US" altLang="zh-CN" sz="2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5.861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JCR</a:t>
            </a:r>
            <a:r>
              <a:rPr lang="en-US" altLang="zh-CN" sz="14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Q1</a:t>
            </a:r>
            <a:r>
              <a:rPr lang="en-US" altLang="zh-CN" sz="14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for Particle Physics and Nuclear Physics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SCI</a:t>
            </a:r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-E, SCI-CC, Scopus, </a:t>
            </a:r>
            <a:r>
              <a:rPr lang="en-US" altLang="zh-CN" sz="1400" dirty="0" err="1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Inspec</a:t>
            </a:r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, Physics Abstracts, Chemical Abstracts, JICST(Japan) ,</a:t>
            </a:r>
            <a:r>
              <a:rPr lang="az-Cyrl-AZ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РЖ (</a:t>
            </a:r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Russia)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83568" y="404664"/>
            <a:ext cx="655272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Scope &amp; Indexed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501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9536"/>
    </mc:Choice>
    <mc:Fallback>
      <p:transition advTm="395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29449" y="3244823"/>
            <a:ext cx="967008" cy="1244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9" r="9027"/>
          <a:stretch/>
        </p:blipFill>
        <p:spPr bwMode="auto">
          <a:xfrm>
            <a:off x="3310028" y="3240640"/>
            <a:ext cx="963556" cy="12526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 descr="_DSC645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26" b="3486"/>
          <a:stretch/>
        </p:blipFill>
        <p:spPr>
          <a:xfrm>
            <a:off x="1590607" y="3246310"/>
            <a:ext cx="963556" cy="1241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7" descr="Image result for 肖国青 近代物理研究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21" y="3239461"/>
            <a:ext cx="954511" cy="1255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83568" y="429419"/>
            <a:ext cx="655272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Editorial Board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65184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FF6600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44</a:t>
            </a:r>
            <a:r>
              <a:rPr lang="zh-CN" altLang="en-US" b="1" dirty="0" smtClean="0">
                <a:solidFill>
                  <a:srgbClr val="FF6600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 </a:t>
            </a:r>
            <a:r>
              <a:rPr lang="en-US" altLang="zh-CN" b="1" dirty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Review Editors,  come from </a:t>
            </a:r>
            <a:r>
              <a:rPr lang="en-US" altLang="zh-CN" b="1" dirty="0" smtClean="0">
                <a:solidFill>
                  <a:srgbClr val="FF6600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30</a:t>
            </a:r>
            <a:r>
              <a:rPr lang="en-US" altLang="zh-CN" b="1" dirty="0" smtClean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 </a:t>
            </a:r>
            <a:r>
              <a:rPr lang="en-US" altLang="zh-CN" b="1" dirty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institutions, </a:t>
            </a:r>
          </a:p>
          <a:p>
            <a:r>
              <a:rPr lang="en-US" altLang="zh-CN" b="1" dirty="0" smtClean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16 </a:t>
            </a:r>
            <a:r>
              <a:rPr lang="en-US" altLang="zh-CN" b="1" dirty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non-Chinese Editorial members account for </a:t>
            </a:r>
            <a:r>
              <a:rPr lang="en-US" altLang="zh-CN" b="1" dirty="0" smtClean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36%</a:t>
            </a:r>
            <a:endParaRPr lang="zh-CN" altLang="en-US" b="1" dirty="0">
              <a:solidFill>
                <a:srgbClr val="3381B1"/>
              </a:solidFill>
              <a:latin typeface="Franklin Gothic Medium Cond" panose="020B0606030402020204" pitchFamily="34" charset="0"/>
              <a:ea typeface="Roboto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20" y="1556792"/>
            <a:ext cx="963556" cy="13384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9"/>
          <p:cNvSpPr/>
          <p:nvPr/>
        </p:nvSpPr>
        <p:spPr>
          <a:xfrm>
            <a:off x="5209395" y="1741254"/>
            <a:ext cx="224845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Yifang</a:t>
            </a:r>
            <a:r>
              <a:rPr lang="en-US" altLang="zh-CN" b="1" dirty="0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 Wang</a:t>
            </a:r>
          </a:p>
          <a:p>
            <a:r>
              <a:rPr lang="en-US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王贻芳</a:t>
            </a:r>
            <a:r>
              <a:rPr lang="en-US" altLang="zh-CN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sz="1200" b="1" dirty="0" smtClean="0">
              <a:solidFill>
                <a:srgbClr val="3381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| </a:t>
            </a:r>
            <a:r>
              <a:rPr lang="en-US" sz="675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Director </a:t>
            </a:r>
            <a:r>
              <a:rPr lang="en-US" altLang="zh-CN" sz="675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 IHEP</a:t>
            </a:r>
            <a:endParaRPr lang="en-US" sz="675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675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altLang="zh-CN" sz="1400" dirty="0" smtClean="0">
                <a:solidFill>
                  <a:srgbClr val="FF6600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Editor-in-chief</a:t>
            </a:r>
            <a:endParaRPr lang="en-US" sz="1400" dirty="0">
              <a:solidFill>
                <a:srgbClr val="FF6600"/>
              </a:solidFill>
              <a:latin typeface="Franklin Gothic Demi Cond" panose="020B0706030402020204" pitchFamily="34" charset="0"/>
              <a:ea typeface="Roboto" panose="02000000000000000000" pitchFamily="2" charset="0"/>
            </a:endParaRPr>
          </a:p>
        </p:txBody>
      </p:sp>
      <p:sp>
        <p:nvSpPr>
          <p:cNvPr id="32" name="Rectangle 29"/>
          <p:cNvSpPr/>
          <p:nvPr/>
        </p:nvSpPr>
        <p:spPr>
          <a:xfrm>
            <a:off x="971600" y="4581128"/>
            <a:ext cx="224845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err="1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Caidian</a:t>
            </a:r>
            <a:r>
              <a:rPr lang="en-US" altLang="zh-CN" sz="1400" b="1" dirty="0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 </a:t>
            </a:r>
            <a:r>
              <a:rPr lang="en-US" altLang="zh-CN" sz="1400" b="1" dirty="0" err="1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Lv</a:t>
            </a:r>
            <a:endParaRPr lang="en-US" altLang="zh-CN" sz="1400" b="1" dirty="0" smtClean="0">
              <a:solidFill>
                <a:srgbClr val="3381B1"/>
              </a:solidFill>
              <a:latin typeface="Franklin Gothic Demi Cond" pitchFamily="34" charset="0"/>
              <a:ea typeface="Roboto" panose="02000000000000000000" pitchFamily="2" charset="0"/>
            </a:endParaRPr>
          </a:p>
          <a:p>
            <a:pPr algn="ctr"/>
            <a:r>
              <a:rPr lang="en-US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吕才典</a:t>
            </a:r>
            <a:r>
              <a:rPr lang="en-US" altLang="zh-CN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ctr"/>
            <a:endParaRPr lang="en-US" sz="1200" b="1" dirty="0" smtClean="0">
              <a:solidFill>
                <a:srgbClr val="3381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100" dirty="0" smtClean="0">
                <a:solidFill>
                  <a:srgbClr val="FF6600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Associate Editor-in-chief</a:t>
            </a:r>
            <a:endParaRPr lang="en-US" sz="1100" dirty="0">
              <a:solidFill>
                <a:srgbClr val="FF6600"/>
              </a:solidFill>
              <a:latin typeface="Franklin Gothic Demi Cond" panose="020B0706030402020204" pitchFamily="34" charset="0"/>
              <a:ea typeface="Roboto" panose="02000000000000000000" pitchFamily="2" charset="0"/>
            </a:endParaRPr>
          </a:p>
        </p:txBody>
      </p:sp>
      <p:sp>
        <p:nvSpPr>
          <p:cNvPr id="34" name="Rectangle 29"/>
          <p:cNvSpPr/>
          <p:nvPr/>
        </p:nvSpPr>
        <p:spPr>
          <a:xfrm>
            <a:off x="4427984" y="4588823"/>
            <a:ext cx="2248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err="1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Genming</a:t>
            </a:r>
            <a:r>
              <a:rPr lang="en-US" altLang="zh-CN" sz="1400" b="1" dirty="0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 </a:t>
            </a:r>
            <a:r>
              <a:rPr lang="en-US" altLang="zh-CN" sz="1400" b="1" dirty="0" err="1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Jin</a:t>
            </a:r>
            <a:endParaRPr lang="en-US" altLang="zh-CN" sz="1400" b="1" dirty="0" smtClean="0">
              <a:solidFill>
                <a:srgbClr val="3381B1"/>
              </a:solidFill>
              <a:latin typeface="Franklin Gothic Demi Cond" pitchFamily="34" charset="0"/>
              <a:ea typeface="Roboto" panose="02000000000000000000" pitchFamily="2" charset="0"/>
            </a:endParaRPr>
          </a:p>
          <a:p>
            <a:pPr algn="ctr"/>
            <a:r>
              <a:rPr lang="en-US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b="1" dirty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靳根明</a:t>
            </a:r>
            <a:r>
              <a:rPr lang="en-US" altLang="zh-CN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sz="1200" b="1" dirty="0" smtClean="0">
              <a:solidFill>
                <a:srgbClr val="3381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100" dirty="0" smtClean="0">
              <a:solidFill>
                <a:srgbClr val="FF6600"/>
              </a:solidFill>
              <a:latin typeface="Franklin Gothic Demi Cond" panose="020B0706030402020204" pitchFamily="34" charset="0"/>
              <a:ea typeface="Roboto" panose="02000000000000000000" pitchFamily="2" charset="0"/>
            </a:endParaRPr>
          </a:p>
          <a:p>
            <a:pPr algn="ctr"/>
            <a:r>
              <a:rPr lang="en-US" altLang="zh-CN" sz="1100" dirty="0" smtClean="0">
                <a:solidFill>
                  <a:srgbClr val="FF6600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Associate Editor-in-chief</a:t>
            </a:r>
            <a:endParaRPr lang="en-US" sz="1100" dirty="0">
              <a:solidFill>
                <a:srgbClr val="FF6600"/>
              </a:solidFill>
              <a:latin typeface="Franklin Gothic Demi Cond" panose="020B0706030402020204" pitchFamily="34" charset="0"/>
              <a:ea typeface="Roboto" panose="02000000000000000000" pitchFamily="2" charset="0"/>
            </a:endParaRPr>
          </a:p>
        </p:txBody>
      </p:sp>
      <p:sp>
        <p:nvSpPr>
          <p:cNvPr id="42" name="Rectangle 29"/>
          <p:cNvSpPr/>
          <p:nvPr/>
        </p:nvSpPr>
        <p:spPr>
          <a:xfrm>
            <a:off x="6156176" y="4588823"/>
            <a:ext cx="2248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err="1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Guoqing</a:t>
            </a:r>
            <a:r>
              <a:rPr lang="en-US" altLang="zh-CN" sz="1400" b="1" dirty="0" smtClean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 Xiao</a:t>
            </a:r>
          </a:p>
          <a:p>
            <a:pPr algn="ctr"/>
            <a:r>
              <a:rPr lang="en-US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b="1" dirty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肖国青</a:t>
            </a:r>
            <a:r>
              <a:rPr lang="en-US" altLang="zh-CN" sz="1200" b="1" dirty="0" smtClean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sz="1200" b="1" dirty="0" smtClean="0">
              <a:solidFill>
                <a:srgbClr val="3381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100" dirty="0" smtClean="0">
              <a:solidFill>
                <a:srgbClr val="FF6600"/>
              </a:solidFill>
              <a:latin typeface="Franklin Gothic Demi Cond" panose="020B0706030402020204" pitchFamily="34" charset="0"/>
              <a:ea typeface="Roboto" panose="02000000000000000000" pitchFamily="2" charset="0"/>
            </a:endParaRPr>
          </a:p>
          <a:p>
            <a:pPr algn="ctr"/>
            <a:r>
              <a:rPr lang="en-US" altLang="zh-CN" sz="1100" dirty="0" smtClean="0">
                <a:solidFill>
                  <a:srgbClr val="FF6600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Associate Editor-in-chief</a:t>
            </a:r>
            <a:endParaRPr lang="en-US" sz="1100" dirty="0">
              <a:solidFill>
                <a:srgbClr val="FF6600"/>
              </a:solidFill>
              <a:latin typeface="Franklin Gothic Demi Cond" panose="020B0706030402020204" pitchFamily="34" charset="0"/>
              <a:ea typeface="Roboto" panose="02000000000000000000" pitchFamily="2" charset="0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2713790" y="4572334"/>
            <a:ext cx="224845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err="1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Haibo</a:t>
            </a:r>
            <a:r>
              <a:rPr lang="en-US" altLang="zh-CN" sz="1400" b="1" dirty="0">
                <a:solidFill>
                  <a:srgbClr val="3381B1"/>
                </a:solidFill>
                <a:latin typeface="Franklin Gothic Demi Cond" pitchFamily="34" charset="0"/>
                <a:ea typeface="Roboto" panose="02000000000000000000" pitchFamily="2" charset="0"/>
              </a:rPr>
              <a:t> Li</a:t>
            </a:r>
          </a:p>
          <a:p>
            <a:pPr algn="ctr"/>
            <a:r>
              <a:rPr lang="en-US" altLang="zh-CN" sz="1200" b="1" dirty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b="1" dirty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李海波</a:t>
            </a:r>
            <a:r>
              <a:rPr lang="en-US" altLang="zh-CN" sz="1200" b="1" dirty="0">
                <a:solidFill>
                  <a:srgbClr val="338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ctr"/>
            <a:endParaRPr lang="en-US" sz="1200" b="1" dirty="0" smtClean="0">
              <a:solidFill>
                <a:srgbClr val="3381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100" dirty="0" smtClean="0">
                <a:solidFill>
                  <a:srgbClr val="FF6600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Associate Editor-in-chief</a:t>
            </a:r>
            <a:endParaRPr lang="en-US" sz="1100" dirty="0">
              <a:solidFill>
                <a:srgbClr val="FF6600"/>
              </a:solidFill>
              <a:latin typeface="Franklin Gothic Demi Cond" panose="020B07060304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581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44942"/>
    </mc:Choice>
    <mc:Fallback>
      <p:transition advTm="4494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77350" y="3429000"/>
            <a:ext cx="644728" cy="196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7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INSURANCE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87547" y="2312669"/>
            <a:ext cx="21235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FEATURED</a:t>
            </a:r>
          </a:p>
          <a:p>
            <a:r>
              <a:rPr lang="en-US" sz="675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| PROJECT’S</a:t>
            </a:r>
          </a:p>
          <a:p>
            <a:endParaRPr lang="en-US" sz="675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67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87547" y="3454491"/>
            <a:ext cx="1866376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BUSINESS PLAN</a:t>
            </a:r>
            <a:endParaRPr lang="en-US" sz="675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67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2" name="矩形 1"/>
          <p:cNvSpPr/>
          <p:nvPr/>
        </p:nvSpPr>
        <p:spPr>
          <a:xfrm>
            <a:off x="285259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Register / log in at </a:t>
            </a:r>
            <a:r>
              <a:rPr lang="en-US" altLang="zh-CN" b="1" dirty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  <a:hlinkClick r:id="rId2"/>
              </a:rPr>
              <a:t>http://</a:t>
            </a:r>
            <a:r>
              <a:rPr lang="en-US" altLang="zh-CN" b="1" dirty="0" smtClean="0">
                <a:solidFill>
                  <a:srgbClr val="3381B1"/>
                </a:solidFill>
                <a:latin typeface="Franklin Gothic Medium Cond" panose="020B0606030402020204" pitchFamily="34" charset="0"/>
                <a:ea typeface="Roboto" panose="02000000000000000000" pitchFamily="2" charset="0"/>
                <a:hlinkClick r:id="rId2"/>
              </a:rPr>
              <a:t>mc03.manuscriptcentral.com/cpc</a:t>
            </a:r>
            <a:endParaRPr lang="en-US" altLang="zh-CN" b="1" dirty="0" smtClean="0">
              <a:solidFill>
                <a:srgbClr val="3381B1"/>
              </a:solidFill>
              <a:latin typeface="Franklin Gothic Medium Cond" panose="020B0606030402020204" pitchFamily="34" charset="0"/>
              <a:ea typeface="Roboto" panose="02000000000000000000" pitchFamily="2" charset="0"/>
            </a:endParaRPr>
          </a:p>
          <a:p>
            <a:endParaRPr lang="en-US" altLang="zh-CN" b="1" dirty="0">
              <a:solidFill>
                <a:srgbClr val="3381B1"/>
              </a:solidFill>
              <a:latin typeface="Franklin Gothic Medium Cond" panose="020B0606030402020204" pitchFamily="34" charset="0"/>
              <a:ea typeface="Roboto" panose="02000000000000000000" pitchFamily="2" charset="0"/>
            </a:endParaRPr>
          </a:p>
          <a:p>
            <a:r>
              <a:rPr lang="en-US" altLang="zh-CN" b="1" dirty="0">
                <a:solidFill>
                  <a:srgbClr val="FF6600"/>
                </a:solidFill>
                <a:latin typeface="Franklin Gothic Medium Cond" panose="020B0606030402020204" pitchFamily="34" charset="0"/>
                <a:ea typeface="Roboto" panose="02000000000000000000" pitchFamily="2" charset="0"/>
              </a:rPr>
              <a:t>Online submission only</a:t>
            </a:r>
          </a:p>
        </p:txBody>
      </p:sp>
      <p:pic>
        <p:nvPicPr>
          <p:cNvPr id="19" name="Picture 3" descr="D:\CPC\期刊资料\CPC二维码\cli_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5623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83568" y="429419"/>
            <a:ext cx="655272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5400" dirty="0" smtClean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How to submit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" y="1412776"/>
            <a:ext cx="7061335" cy="31906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爆炸形 1 16"/>
          <p:cNvSpPr/>
          <p:nvPr/>
        </p:nvSpPr>
        <p:spPr>
          <a:xfrm>
            <a:off x="3655774" y="2800745"/>
            <a:ext cx="1008112" cy="628255"/>
          </a:xfrm>
          <a:prstGeom prst="irregularSeal1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834406" y="1642052"/>
            <a:ext cx="504056" cy="504056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占位符 41" descr="1526005930(1) - 副本.jpg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1229" b="1229"/>
          <a:stretch>
            <a:fillRect/>
          </a:stretch>
        </p:blipFill>
        <p:spPr>
          <a:xfrm>
            <a:off x="4663886" y="3800224"/>
            <a:ext cx="4475553" cy="305145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49322" y="3269298"/>
            <a:ext cx="1360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rgbClr val="FF6600"/>
                </a:solidFill>
              </a:rPr>
              <a:t>cpc.ihep.ac.cn</a:t>
            </a:r>
            <a:endParaRPr lang="zh-CN" altLang="en-US" sz="105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593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4769"/>
    </mc:Choice>
    <mc:Fallback>
      <p:transition advTm="347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544" y="548680"/>
            <a:ext cx="655272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5400" dirty="0" smtClean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The review process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cs typeface="Arial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83568" y="1772816"/>
            <a:ext cx="4104466" cy="879480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3" name="圆角矩形 12"/>
          <p:cNvSpPr/>
          <p:nvPr/>
        </p:nvSpPr>
        <p:spPr>
          <a:xfrm>
            <a:off x="533791" y="2852936"/>
            <a:ext cx="6933210" cy="879480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6" name="圆角矩形 15"/>
          <p:cNvSpPr/>
          <p:nvPr/>
        </p:nvSpPr>
        <p:spPr>
          <a:xfrm>
            <a:off x="533791" y="3688062"/>
            <a:ext cx="3888382" cy="879480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9" name="圆角矩形 18"/>
          <p:cNvSpPr/>
          <p:nvPr/>
        </p:nvSpPr>
        <p:spPr>
          <a:xfrm>
            <a:off x="611560" y="4437112"/>
            <a:ext cx="5760714" cy="879480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" name="矩形 1"/>
          <p:cNvSpPr/>
          <p:nvPr/>
        </p:nvSpPr>
        <p:spPr>
          <a:xfrm>
            <a:off x="755576" y="5613165"/>
            <a:ext cx="838842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n-US" altLang="zh-CN" sz="2600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Final Decision </a:t>
            </a:r>
            <a:r>
              <a:rPr lang="en-US" altLang="zh-CN" sz="1400" dirty="0">
                <a:solidFill>
                  <a:srgbClr val="3381B1"/>
                </a:solidFill>
                <a:latin typeface="+mn-lt"/>
                <a:ea typeface="+mn-ea"/>
              </a:rPr>
              <a:t>by</a:t>
            </a:r>
            <a:r>
              <a:rPr lang="en-US" altLang="zh-CN" sz="2800" dirty="0">
                <a:solidFill>
                  <a:srgbClr val="3381B1"/>
                </a:solidFill>
              </a:rPr>
              <a:t> </a:t>
            </a:r>
            <a:r>
              <a:rPr lang="en-US" altLang="zh-CN" sz="1500" dirty="0">
                <a:solidFill>
                  <a:srgbClr val="3381B1"/>
                </a:solidFill>
                <a:latin typeface="Franklin Gothic Demi Cond" panose="020B0706030402020204" pitchFamily="34" charset="0"/>
                <a:ea typeface="+mn-ea"/>
              </a:rPr>
              <a:t>Associate </a:t>
            </a:r>
            <a:r>
              <a:rPr lang="en-US" altLang="zh-CN" sz="1500" dirty="0" smtClean="0">
                <a:solidFill>
                  <a:srgbClr val="3381B1"/>
                </a:solidFill>
                <a:latin typeface="Franklin Gothic Demi Cond" panose="020B0706030402020204" pitchFamily="34" charset="0"/>
                <a:ea typeface="+mn-ea"/>
              </a:rPr>
              <a:t>Editor-in-chief                                                                           </a:t>
            </a: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主编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终审</a:t>
            </a:r>
            <a:endParaRPr lang="en-US" altLang="zh-CN" sz="16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4"/>
          <p:cNvSpPr/>
          <p:nvPr/>
        </p:nvSpPr>
        <p:spPr>
          <a:xfrm>
            <a:off x="755576" y="4553439"/>
            <a:ext cx="10873208" cy="827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altLang="zh-CN" sz="2600" dirty="0">
                <a:solidFill>
                  <a:srgbClr val="3381B1"/>
                </a:solidFill>
                <a:latin typeface="Franklin Gothic Medium Cond" panose="020B0606030402020204" pitchFamily="34" charset="0"/>
              </a:rPr>
              <a:t>Decision</a:t>
            </a:r>
            <a:r>
              <a:rPr lang="en-US" altLang="zh-CN" sz="3200" dirty="0">
                <a:solidFill>
                  <a:srgbClr val="3381B1"/>
                </a:solidFill>
              </a:rPr>
              <a:t> </a:t>
            </a:r>
            <a:r>
              <a:rPr lang="en-US" altLang="zh-CN" sz="2400" dirty="0" smtClean="0">
                <a:solidFill>
                  <a:srgbClr val="3381B1"/>
                </a:solidFill>
              </a:rPr>
              <a:t> </a:t>
            </a:r>
            <a:r>
              <a:rPr lang="en-US" altLang="zh-CN" sz="1400" dirty="0" smtClean="0">
                <a:solidFill>
                  <a:srgbClr val="3381B1"/>
                </a:solidFill>
              </a:rPr>
              <a:t>by</a:t>
            </a:r>
            <a:r>
              <a:rPr lang="en-US" altLang="zh-CN" sz="2400" dirty="0" smtClean="0">
                <a:solidFill>
                  <a:srgbClr val="3381B1"/>
                </a:solidFill>
              </a:rPr>
              <a:t> </a:t>
            </a:r>
            <a:r>
              <a:rPr lang="en-US" altLang="zh-CN" sz="1500" kern="1200" dirty="0" smtClean="0">
                <a:solidFill>
                  <a:srgbClr val="3381B1"/>
                </a:solidFill>
                <a:latin typeface="Franklin Gothic Demi Cond" panose="020B0706030402020204" pitchFamily="34" charset="0"/>
              </a:rPr>
              <a:t>Reviewing Editor  </a:t>
            </a:r>
            <a:r>
              <a:rPr lang="en-US" sz="1500" kern="1200" dirty="0" smtClean="0">
                <a:solidFill>
                  <a:srgbClr val="FF6600"/>
                </a:solidFill>
              </a:rPr>
              <a:t>(</a:t>
            </a:r>
            <a:r>
              <a:rPr lang="en-US" altLang="zh-CN" sz="1500" kern="1200" dirty="0" smtClean="0">
                <a:solidFill>
                  <a:srgbClr val="FF6600"/>
                </a:solidFill>
              </a:rPr>
              <a:t>Editorial Board</a:t>
            </a:r>
            <a:r>
              <a:rPr lang="en-US" sz="1500" kern="1200" dirty="0" smtClean="0">
                <a:solidFill>
                  <a:srgbClr val="FF6600"/>
                </a:solidFill>
              </a:rPr>
              <a:t>) </a:t>
            </a:r>
            <a:r>
              <a:rPr lang="en-US" altLang="zh-CN" sz="1500" dirty="0">
                <a:solidFill>
                  <a:srgbClr val="3381B1"/>
                </a:solidFill>
                <a:latin typeface="Franklin Gothic Demi Cond" panose="020B0706030402020204" pitchFamily="34" charset="0"/>
              </a:rPr>
              <a:t>(rejection rate </a:t>
            </a:r>
            <a:r>
              <a:rPr lang="en-US" altLang="zh-CN" sz="1500" dirty="0" smtClean="0">
                <a:solidFill>
                  <a:srgbClr val="3381B1"/>
                </a:solidFill>
                <a:latin typeface="Franklin Gothic Demi Cond" panose="020B0706030402020204" pitchFamily="34" charset="0"/>
              </a:rPr>
              <a:t>45%)</a:t>
            </a:r>
            <a:r>
              <a:rPr lang="en-US" sz="1500" kern="1200" dirty="0" smtClean="0">
                <a:solidFill>
                  <a:srgbClr val="FF6600"/>
                </a:solidFill>
              </a:rPr>
              <a:t>                   </a:t>
            </a: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编委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endParaRPr lang="en-US" sz="16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4"/>
          <p:cNvSpPr/>
          <p:nvPr/>
        </p:nvSpPr>
        <p:spPr>
          <a:xfrm>
            <a:off x="755576" y="3720036"/>
            <a:ext cx="8496944" cy="827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n-US" altLang="zh-CN" sz="2600" dirty="0">
                <a:solidFill>
                  <a:srgbClr val="3381B1"/>
                </a:solidFill>
                <a:latin typeface="Franklin Gothic Medium Cond" panose="020B0606030402020204" pitchFamily="34" charset="0"/>
              </a:rPr>
              <a:t>Peer Review  </a:t>
            </a:r>
            <a:r>
              <a:rPr lang="en-US" altLang="zh-CN" sz="1600" kern="1200" dirty="0" smtClean="0">
                <a:solidFill>
                  <a:srgbClr val="3381B1"/>
                </a:solidFill>
              </a:rPr>
              <a:t>by </a:t>
            </a:r>
            <a:r>
              <a:rPr lang="en-US" altLang="zh-CN" sz="1500" kern="1200" dirty="0" smtClean="0">
                <a:solidFill>
                  <a:srgbClr val="3381B1"/>
                </a:solidFill>
                <a:latin typeface="Franklin Gothic Demi Cond" panose="020B0706030402020204" pitchFamily="34" charset="0"/>
              </a:rPr>
              <a:t>Reviewers </a:t>
            </a:r>
            <a:r>
              <a:rPr lang="en-US" altLang="zh-CN" sz="1500" dirty="0" smtClean="0">
                <a:solidFill>
                  <a:srgbClr val="FF6600"/>
                </a:solidFill>
              </a:rPr>
              <a:t>(Non-Chinese reviewers account for 37%)</a:t>
            </a:r>
            <a:r>
              <a:rPr lang="en-US" altLang="zh-CN" sz="1500" kern="1200" dirty="0" smtClean="0">
                <a:solidFill>
                  <a:srgbClr val="3381B1"/>
                </a:solidFill>
                <a:latin typeface="Franklin Gothic Demi Cond" panose="020B0706030402020204" pitchFamily="34" charset="0"/>
              </a:rPr>
              <a:t>                  </a:t>
            </a: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外审</a:t>
            </a:r>
            <a:endParaRPr lang="en-US" altLang="zh-CN" sz="16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4"/>
          <p:cNvSpPr/>
          <p:nvPr/>
        </p:nvSpPr>
        <p:spPr>
          <a:xfrm>
            <a:off x="755577" y="2817062"/>
            <a:ext cx="8064895" cy="827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altLang="zh-CN" sz="2600" dirty="0">
                <a:solidFill>
                  <a:srgbClr val="3381B1"/>
                </a:solidFill>
                <a:latin typeface="Franklin Gothic Medium Cond" panose="020B0606030402020204" pitchFamily="34" charset="0"/>
              </a:rPr>
              <a:t>Initial Review   </a:t>
            </a:r>
            <a:r>
              <a:rPr lang="en-US" altLang="zh-CN" sz="1500" kern="1200" dirty="0" smtClean="0">
                <a:solidFill>
                  <a:srgbClr val="3381B1"/>
                </a:solidFill>
              </a:rPr>
              <a:t>by </a:t>
            </a:r>
            <a:r>
              <a:rPr lang="en-US" altLang="zh-CN" sz="1500" kern="1200" dirty="0" smtClean="0">
                <a:solidFill>
                  <a:srgbClr val="3381B1"/>
                </a:solidFill>
                <a:latin typeface="Franklin Gothic Demi Cond" panose="020B0706030402020204" pitchFamily="34" charset="0"/>
              </a:rPr>
              <a:t>Reviewing Editor  </a:t>
            </a:r>
            <a:r>
              <a:rPr lang="en-US" sz="1500" kern="1200" dirty="0" smtClean="0">
                <a:solidFill>
                  <a:srgbClr val="FF6600"/>
                </a:solidFill>
              </a:rPr>
              <a:t>(</a:t>
            </a:r>
            <a:r>
              <a:rPr lang="en-US" altLang="zh-CN" sz="1500" kern="1200" dirty="0" smtClean="0">
                <a:solidFill>
                  <a:srgbClr val="FF6600"/>
                </a:solidFill>
              </a:rPr>
              <a:t>Editorial Board</a:t>
            </a:r>
            <a:r>
              <a:rPr lang="en-US" sz="1500" kern="1200" dirty="0" smtClean="0">
                <a:solidFill>
                  <a:srgbClr val="FF6600"/>
                </a:solidFill>
              </a:rPr>
              <a:t>)                                       </a:t>
            </a: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编委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初审</a:t>
            </a:r>
            <a:endParaRPr lang="en-GB" sz="16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4"/>
          <p:cNvSpPr/>
          <p:nvPr/>
        </p:nvSpPr>
        <p:spPr>
          <a:xfrm>
            <a:off x="755576" y="1798575"/>
            <a:ext cx="10081119" cy="827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600" dirty="0">
                <a:solidFill>
                  <a:srgbClr val="3381B1"/>
                </a:solidFill>
                <a:latin typeface="Franklin Gothic Medium Cond" panose="020B0606030402020204" pitchFamily="34" charset="0"/>
              </a:rPr>
              <a:t>Screening</a:t>
            </a:r>
            <a:r>
              <a:rPr lang="en-US" altLang="zh-CN" sz="2800" kern="1200" dirty="0" smtClean="0">
                <a:solidFill>
                  <a:srgbClr val="FF66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400" b="1" kern="1200" dirty="0" smtClean="0">
                <a:solidFill>
                  <a:srgbClr val="FF6600"/>
                </a:solidFill>
                <a:latin typeface="Franklin Gothic Medium Cond" panose="020B0606030402020204" pitchFamily="34" charset="0"/>
              </a:rPr>
              <a:t>   </a:t>
            </a:r>
            <a:r>
              <a:rPr lang="en-US" sz="1500" kern="1200" dirty="0" smtClean="0">
                <a:solidFill>
                  <a:srgbClr val="3381B1"/>
                </a:solidFill>
              </a:rPr>
              <a:t>by </a:t>
            </a:r>
            <a:r>
              <a:rPr lang="en-US" sz="1500" kern="1200" dirty="0" smtClean="0">
                <a:solidFill>
                  <a:srgbClr val="3381B1"/>
                </a:solidFill>
                <a:latin typeface="Franklin Gothic Demi Cond" panose="020B0706030402020204" pitchFamily="34" charset="0"/>
              </a:rPr>
              <a:t>Editorial Office       </a:t>
            </a:r>
            <a:r>
              <a:rPr lang="en-US" sz="1500" dirty="0" smtClean="0">
                <a:solidFill>
                  <a:srgbClr val="3381B1"/>
                </a:solidFill>
                <a:latin typeface="Franklin Gothic Demi Cond" panose="020B0706030402020204" pitchFamily="34" charset="0"/>
              </a:rPr>
              <a:t>(rejection rate 30%)</a:t>
            </a:r>
            <a:r>
              <a:rPr lang="en-US" sz="1500" kern="1200" dirty="0" smtClean="0">
                <a:solidFill>
                  <a:srgbClr val="3381B1"/>
                </a:solidFill>
                <a:latin typeface="Franklin Gothic Demi Cond" panose="020B0706030402020204" pitchFamily="34" charset="0"/>
              </a:rPr>
              <a:t>                                                    </a:t>
            </a:r>
            <a:r>
              <a:rPr lang="zh-CN" altLang="en-US" sz="1600" b="1" kern="1200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编辑部初审</a:t>
            </a:r>
            <a:endParaRPr lang="en-US" sz="1600" b="1" kern="1200" dirty="0" smtClean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solidFill>
                  <a:srgbClr val="FF6600"/>
                </a:solidFill>
              </a:rPr>
              <a:t>(format, scope, plagiarism, basic quality) </a:t>
            </a:r>
            <a:endParaRPr lang="en-GB" sz="1500" kern="1200" dirty="0">
              <a:solidFill>
                <a:srgbClr val="FF66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12837" y="1700808"/>
            <a:ext cx="7992888" cy="1009429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612837" y="5484839"/>
            <a:ext cx="7992888" cy="736781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612837" y="3732143"/>
            <a:ext cx="7992888" cy="758590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612837" y="4619395"/>
            <a:ext cx="7992888" cy="736781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612837" y="2838899"/>
            <a:ext cx="7992888" cy="764581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7554541" y="2652296"/>
            <a:ext cx="257819" cy="272648"/>
          </a:xfrm>
          <a:prstGeom prst="downArrow">
            <a:avLst/>
          </a:prstGeom>
          <a:solidFill>
            <a:srgbClr val="3381B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7554541" y="3534138"/>
            <a:ext cx="257819" cy="272648"/>
          </a:xfrm>
          <a:prstGeom prst="downArrow">
            <a:avLst/>
          </a:prstGeom>
          <a:solidFill>
            <a:srgbClr val="3381B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7554541" y="4426870"/>
            <a:ext cx="257819" cy="272648"/>
          </a:xfrm>
          <a:prstGeom prst="downArrow">
            <a:avLst/>
          </a:prstGeom>
          <a:solidFill>
            <a:srgbClr val="3381B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7554541" y="5290088"/>
            <a:ext cx="257819" cy="272648"/>
          </a:xfrm>
          <a:prstGeom prst="downArrow">
            <a:avLst/>
          </a:prstGeom>
          <a:solidFill>
            <a:srgbClr val="3381B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4292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798"/>
    </mc:Choice>
    <mc:Fallback>
      <p:transition spd="slow" advTm="6079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/>
          <p:cNvSpPr/>
          <p:nvPr/>
        </p:nvSpPr>
        <p:spPr>
          <a:xfrm>
            <a:off x="894458" y="3068960"/>
            <a:ext cx="2957463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rgbClr val="FF6600"/>
                </a:solidFill>
                <a:latin typeface="Franklin Gothic Book" pitchFamily="34" charset="0"/>
                <a:ea typeface="Roboto" panose="02000000000000000000" pitchFamily="2" charset="0"/>
              </a:rPr>
              <a:t>2018:      24 days  (min 1,max 76)</a:t>
            </a:r>
            <a:endParaRPr lang="en-US" sz="1400" b="1" dirty="0">
              <a:solidFill>
                <a:srgbClr val="FF6600"/>
              </a:solidFill>
              <a:latin typeface="Franklin Gothic Book" pitchFamily="34" charset="0"/>
              <a:ea typeface="Roboto" panose="02000000000000000000" pitchFamily="2" charset="0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819538" y="261624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Average time from submission to 1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st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 decision</a:t>
            </a:r>
          </a:p>
        </p:txBody>
      </p:sp>
      <p:sp>
        <p:nvSpPr>
          <p:cNvPr id="14" name="Rectangle 12"/>
          <p:cNvSpPr/>
          <p:nvPr/>
        </p:nvSpPr>
        <p:spPr>
          <a:xfrm>
            <a:off x="827583" y="3573016"/>
            <a:ext cx="55446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Average time from submission to acceptance</a:t>
            </a:r>
          </a:p>
        </p:txBody>
      </p:sp>
      <p:sp>
        <p:nvSpPr>
          <p:cNvPr id="15" name="Rounded Rectangle 4"/>
          <p:cNvSpPr/>
          <p:nvPr/>
        </p:nvSpPr>
        <p:spPr>
          <a:xfrm>
            <a:off x="894458" y="3990139"/>
            <a:ext cx="2954606" cy="3839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rgbClr val="FF6600"/>
                </a:solidFill>
                <a:latin typeface="Franklin Gothic Book" pitchFamily="34" charset="0"/>
                <a:ea typeface="Roboto" panose="02000000000000000000" pitchFamily="2" charset="0"/>
              </a:rPr>
              <a:t>2018:      60 days  (min 1,max 187)</a:t>
            </a:r>
            <a:endParaRPr lang="en-US" sz="1400" b="1" dirty="0">
              <a:solidFill>
                <a:srgbClr val="FF6600"/>
              </a:solidFill>
              <a:latin typeface="Franklin Gothic Book" pitchFamily="34" charset="0"/>
              <a:ea typeface="Roboto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495" y="1988840"/>
            <a:ext cx="158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Review </a:t>
            </a:r>
            <a:r>
              <a:rPr lang="en-US" altLang="zh-CN" sz="24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time 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539552" y="4560459"/>
            <a:ext cx="2032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Franklin Gothic Medium Cond" pitchFamily="34" charset="0"/>
                <a:cs typeface="Arial" pitchFamily="34" charset="0"/>
              </a:rPr>
              <a:t>Production time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1" name="Rectangle 12"/>
          <p:cNvSpPr/>
          <p:nvPr/>
        </p:nvSpPr>
        <p:spPr>
          <a:xfrm>
            <a:off x="894458" y="5111945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Average time from accepted to online</a:t>
            </a:r>
          </a:p>
        </p:txBody>
      </p:sp>
      <p:sp>
        <p:nvSpPr>
          <p:cNvPr id="22" name="Rounded Rectangle 4"/>
          <p:cNvSpPr/>
          <p:nvPr/>
        </p:nvSpPr>
        <p:spPr>
          <a:xfrm>
            <a:off x="894458" y="5526180"/>
            <a:ext cx="2954606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rgbClr val="FF6600"/>
                </a:solidFill>
                <a:latin typeface="Franklin Gothic Book" pitchFamily="34" charset="0"/>
                <a:ea typeface="Roboto" panose="02000000000000000000" pitchFamily="2" charset="0"/>
              </a:rPr>
              <a:t>2018:      33 </a:t>
            </a:r>
            <a:r>
              <a:rPr lang="en-US" altLang="zh-CN" sz="1400" b="1" dirty="0">
                <a:solidFill>
                  <a:srgbClr val="FF6600"/>
                </a:solidFill>
                <a:latin typeface="Franklin Gothic Book" pitchFamily="34" charset="0"/>
                <a:ea typeface="Roboto" panose="02000000000000000000" pitchFamily="2" charset="0"/>
              </a:rPr>
              <a:t>days  </a:t>
            </a:r>
            <a:endParaRPr lang="en-US" sz="1400" b="1" dirty="0">
              <a:solidFill>
                <a:srgbClr val="FF6600"/>
              </a:solidFill>
              <a:latin typeface="Franklin Gothic Book" pitchFamily="34" charset="0"/>
              <a:ea typeface="Roboto" panose="02000000000000000000" pitchFamily="2" charset="0"/>
            </a:endParaRPr>
          </a:p>
        </p:txBody>
      </p:sp>
      <p:sp>
        <p:nvSpPr>
          <p:cNvPr id="25" name="Rounded Rectangle 4"/>
          <p:cNvSpPr/>
          <p:nvPr/>
        </p:nvSpPr>
        <p:spPr>
          <a:xfrm>
            <a:off x="5508104" y="2636912"/>
            <a:ext cx="3125428" cy="591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6600"/>
                </a:solidFill>
                <a:latin typeface="Franklin Gothic Book" pitchFamily="34" charset="0"/>
                <a:ea typeface="Roboto" panose="02000000000000000000" pitchFamily="2" charset="0"/>
              </a:rPr>
              <a:t>Submission-online</a:t>
            </a:r>
            <a:r>
              <a:rPr lang="zh-CN" altLang="en-US" b="1" dirty="0" smtClean="0">
                <a:solidFill>
                  <a:srgbClr val="FF6600"/>
                </a:solidFill>
                <a:latin typeface="Franklin Gothic Book" pitchFamily="34" charset="0"/>
                <a:ea typeface="Roboto" panose="02000000000000000000" pitchFamily="2" charset="0"/>
              </a:rPr>
              <a:t>：</a:t>
            </a:r>
            <a:r>
              <a:rPr lang="en-US" altLang="zh-CN" b="1" dirty="0" smtClean="0">
                <a:solidFill>
                  <a:srgbClr val="FF6600"/>
                </a:solidFill>
                <a:latin typeface="Franklin Gothic Book" pitchFamily="34" charset="0"/>
                <a:ea typeface="Roboto" panose="02000000000000000000" pitchFamily="2" charset="0"/>
              </a:rPr>
              <a:t>94 days</a:t>
            </a:r>
            <a:endParaRPr lang="en-US" b="1" dirty="0">
              <a:solidFill>
                <a:srgbClr val="FF6600"/>
              </a:solidFill>
              <a:latin typeface="Franklin Gothic Book" pitchFamily="34" charset="0"/>
              <a:ea typeface="Roboto" panose="02000000000000000000" pitchFamily="2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31540" y="692696"/>
            <a:ext cx="8136904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54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R</a:t>
            </a:r>
            <a:r>
              <a:rPr lang="en-US" altLang="zh-CN" sz="5400" dirty="0" smtClean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eview &amp; Production Speed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7355" y="3429000"/>
            <a:ext cx="23469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Fast-track </a:t>
            </a:r>
            <a:r>
              <a:rPr lang="en-US" altLang="zh-CN" sz="21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publication</a:t>
            </a:r>
            <a:endParaRPr lang="en-US" sz="2100" dirty="0">
              <a:solidFill>
                <a:srgbClr val="3381B1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5004048" y="2475049"/>
            <a:ext cx="237745" cy="3271692"/>
          </a:xfrm>
          <a:prstGeom prst="rightBrace">
            <a:avLst>
              <a:gd name="adj1" fmla="val 8333"/>
              <a:gd name="adj2" fmla="val 14539"/>
            </a:avLst>
          </a:prstGeom>
          <a:noFill/>
          <a:ln w="25400">
            <a:solidFill>
              <a:srgbClr val="338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64088" y="376278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The journal tries to promptly publish :</a:t>
            </a:r>
          </a:p>
          <a:p>
            <a:pPr marL="257175" indent="-257175" algn="just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the progress and achievements of large science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facilities</a:t>
            </a:r>
          </a:p>
          <a:p>
            <a:pPr marL="257175" indent="-257175" algn="just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Other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influential and important articles</a:t>
            </a:r>
          </a:p>
        </p:txBody>
      </p:sp>
      <p:sp>
        <p:nvSpPr>
          <p:cNvPr id="27" name="Folded Corner 109"/>
          <p:cNvSpPr/>
          <p:nvPr/>
        </p:nvSpPr>
        <p:spPr>
          <a:xfrm>
            <a:off x="6395045" y="5085184"/>
            <a:ext cx="1057275" cy="1057275"/>
          </a:xfrm>
          <a:prstGeom prst="foldedCorner">
            <a:avLst/>
          </a:prstGeom>
          <a:solidFill>
            <a:srgbClr val="FF66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5029" y="5242467"/>
            <a:ext cx="10173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days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Minimum</a:t>
            </a:r>
          </a:p>
        </p:txBody>
      </p:sp>
    </p:spTree>
    <p:extLst>
      <p:ext uri="{BB962C8B-B14F-4D97-AF65-F5344CB8AC3E}">
        <p14:creationId xmlns="" xmlns:p14="http://schemas.microsoft.com/office/powerpoint/2010/main" val="3846672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8688"/>
    </mc:Choice>
    <mc:Fallback>
      <p:transition spd="slow" advTm="486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CPC\会议宣传\2018国内会议\2018-9-13中国物理学会2018秋季会议\微信图片_20180917102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04337"/>
            <a:ext cx="3054889" cy="2052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6410" y="4217008"/>
            <a:ext cx="30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Top Cited Author Award 2018</a:t>
            </a:r>
            <a:endParaRPr lang="zh-CN" altLang="en-US" sz="1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52" y="3794556"/>
            <a:ext cx="30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 Award for Influential Articles</a:t>
            </a:r>
            <a:endParaRPr lang="zh-CN" altLang="en-US" sz="1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1903" y="3782969"/>
            <a:ext cx="3012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 CPC Top Reviewers Awards</a:t>
            </a:r>
            <a:endParaRPr lang="zh-CN" altLang="en-US" sz="1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C:\Users\dongh\Desktop\CPC资料\资料\IMG_3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04337"/>
            <a:ext cx="3024336" cy="20555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C:\Users\donghr\AppData\Roaming\Tencent\Users\1307685413\QQ\WinTemp\RichOle\XL6(AL}C68)TU]ZQC2A0U{Y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02747"/>
            <a:ext cx="1679302" cy="2430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7544" y="476672"/>
            <a:ext cx="43924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Awards</a:t>
            </a:r>
            <a:endParaRPr kumimoji="0" lang="en-US" sz="2400" b="0" i="0" u="none" strike="noStrike" cap="none" normalizeH="0" baseline="30000" dirty="0" smtClean="0">
              <a:ln>
                <a:noFill/>
              </a:ln>
              <a:solidFill>
                <a:srgbClr val="FF6600"/>
              </a:solidFill>
              <a:effectLst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615" y="4563603"/>
            <a:ext cx="586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Improved measurement of the reactor antineutrino flux and spectrum at </a:t>
            </a:r>
            <a:r>
              <a:rPr lang="en-US" altLang="zh-CN" sz="800" dirty="0" err="1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Daya</a:t>
            </a:r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 Bay </a:t>
            </a:r>
          </a:p>
          <a:p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Feng-Peng An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（安丰鹏）等（</a:t>
            </a:r>
            <a:r>
              <a:rPr lang="en-US" altLang="zh-CN" sz="800" dirty="0" err="1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Daya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Bay Collaboration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 </a:t>
            </a:r>
            <a:endParaRPr lang="en-US" altLang="zh-CN" sz="800" dirty="0">
              <a:solidFill>
                <a:srgbClr val="1B80AB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Chinese Physics C, 2017, 41(1)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013002</a:t>
            </a:r>
          </a:p>
          <a:p>
            <a:endParaRPr lang="en-US" altLang="zh-CN" sz="800" dirty="0" smtClean="0">
              <a:solidFill>
                <a:schemeClr val="accent2"/>
              </a:solidFill>
              <a:latin typeface="Franklin Gothic Medium Cond" pitchFamily="34" charset="0"/>
              <a:cs typeface="Arial" pitchFamily="34" charset="0"/>
            </a:endParaRPr>
          </a:p>
          <a:p>
            <a:pPr lvl="0" eaLnBrk="0" hangingPunct="0"/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A general analysis of </a:t>
            </a:r>
            <a:r>
              <a:rPr lang="en-US" altLang="zh-CN" sz="800" dirty="0" err="1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Wtb</a:t>
            </a:r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 anomalous coupling</a:t>
            </a:r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s </a:t>
            </a:r>
          </a:p>
          <a:p>
            <a:pPr lvl="0"/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Qing-Hong Cao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曹庆宏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Bin Yan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岩斌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Jiang-</a:t>
            </a:r>
            <a:r>
              <a:rPr lang="en-US" altLang="zh-CN" sz="800" dirty="0" err="1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Hao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Yu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于江浩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Chen Zhang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张宸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Chinese Physics C, 2017, 41(6) 063101 </a:t>
            </a:r>
          </a:p>
          <a:p>
            <a:endParaRPr lang="en-US" altLang="zh-CN" sz="800" dirty="0">
              <a:solidFill>
                <a:schemeClr val="accent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eaLnBrk="0" hangingPunct="0"/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S-wave resonance contributions to B0 (s)→</a:t>
            </a:r>
            <a:r>
              <a:rPr lang="en-US" altLang="zh-CN" sz="800" dirty="0" err="1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ηc</a:t>
            </a:r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(2S)π+π- in the perturbative QCD factorization approach </a:t>
            </a:r>
          </a:p>
          <a:p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Ai-Jun Ma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马爱军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 err="1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Ya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Li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李亚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Wen-</a:t>
            </a:r>
            <a:r>
              <a:rPr lang="en-US" altLang="zh-CN" sz="800" dirty="0" err="1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Fei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Wang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王文飞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Zhen-Jun Xiao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肖振军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endParaRPr lang="zh-CN" altLang="en-US" sz="800" dirty="0">
              <a:solidFill>
                <a:srgbClr val="1B80AB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Chinese Physics C, 2017,41(8) 083105 </a:t>
            </a:r>
          </a:p>
          <a:p>
            <a:r>
              <a:rPr lang="en-US" altLang="zh-CN" sz="1400" dirty="0"/>
              <a:t> </a:t>
            </a:r>
          </a:p>
          <a:p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  <a:ea typeface="Roboto" panose="02000000000000000000" pitchFamily="2" charset="0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  <a:ea typeface="Roboto" panose="02000000000000000000" pitchFamily="2" charset="0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  <a:ea typeface="Roboto" panose="02000000000000000000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7984" y="4586653"/>
            <a:ext cx="46085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err="1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Meng</a:t>
            </a:r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-Wang</a:t>
            </a:r>
            <a:r>
              <a:rPr lang="zh-CN" altLang="en-US" sz="800" dirty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（王猛</a:t>
            </a:r>
            <a:r>
              <a:rPr lang="zh-CN" altLang="en-US" sz="800" dirty="0" smtClean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r>
              <a:rPr lang="en-US" altLang="zh-CN" sz="800" dirty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800" dirty="0" smtClean="0">
                <a:solidFill>
                  <a:srgbClr val="1B80AB"/>
                </a:solidFill>
                <a:latin typeface="Franklin Gothic Demi" pitchFamily="34" charset="0"/>
                <a:ea typeface="Roboto" panose="02000000000000000000" pitchFamily="2" charset="0"/>
              </a:rPr>
              <a:t>(cited: 35+143)</a:t>
            </a:r>
            <a:endParaRPr lang="en-US" altLang="zh-CN" sz="800" dirty="0" smtClean="0"/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The AME2016 atomic mass evaluation (I). Evaluation of input data; and adjustment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procedures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  <a:ea typeface="Roboto" panose="02000000000000000000" pitchFamily="2" charset="0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The AME2016 atomic mass evaluation (II). Tables, graphs and references</a:t>
            </a:r>
          </a:p>
          <a:p>
            <a:endParaRPr lang="en-US" altLang="zh-CN" sz="800" dirty="0" smtClean="0"/>
          </a:p>
          <a:p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Wei-Min Song</a:t>
            </a:r>
            <a:r>
              <a:rPr lang="zh-CN" altLang="en-US" sz="800" dirty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（宋维民</a:t>
            </a:r>
            <a:r>
              <a:rPr lang="zh-CN" altLang="en-US" sz="800" dirty="0" smtClean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r>
              <a:rPr lang="en-US" altLang="zh-CN" sz="800" dirty="0" smtClean="0">
                <a:solidFill>
                  <a:srgbClr val="1B80AB"/>
                </a:solidFill>
                <a:latin typeface="Franklin Gothic Demi" pitchFamily="34" charset="0"/>
                <a:ea typeface="Roboto" panose="02000000000000000000" pitchFamily="2" charset="0"/>
              </a:rPr>
              <a:t>(cited: 39)</a:t>
            </a:r>
            <a:endParaRPr lang="en-US" altLang="zh-CN" sz="800" dirty="0" smtClean="0"/>
          </a:p>
          <a:p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Precision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measurement of the integrated luminosity of the data taken by BESIII at center-of-mass energies between 3.810 GeV and 4.600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GeV</a:t>
            </a:r>
            <a:endParaRPr lang="en-US" altLang="zh-CN" sz="800" dirty="0" smtClean="0">
              <a:latin typeface="Franklin Gothic Demi Cond" panose="020B0706030402020204" pitchFamily="34" charset="0"/>
            </a:endParaRPr>
          </a:p>
          <a:p>
            <a:endParaRPr lang="en-US" altLang="zh-CN" sz="800" dirty="0">
              <a:latin typeface="Franklin Gothic Demi Cond" panose="020B0706030402020204" pitchFamily="34" charset="0"/>
            </a:endParaRPr>
          </a:p>
          <a:p>
            <a:r>
              <a:rPr lang="en-US" altLang="zh-CN" sz="800" dirty="0" err="1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Gui</a:t>
            </a:r>
            <a:r>
              <a:rPr lang="en-US" altLang="zh-CN" sz="8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-Jun Ding </a:t>
            </a:r>
            <a:r>
              <a:rPr lang="zh-CN" altLang="en-US" sz="800" dirty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（丁桂军</a:t>
            </a:r>
            <a:r>
              <a:rPr lang="zh-CN" altLang="en-US" sz="800" dirty="0" smtClean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r>
              <a:rPr lang="en-US" altLang="zh-CN" sz="800" dirty="0" smtClean="0">
                <a:solidFill>
                  <a:srgbClr val="1B80AB"/>
                </a:solidFill>
                <a:latin typeface="Franklin Gothic Demi" pitchFamily="34" charset="0"/>
                <a:ea typeface="Roboto" panose="02000000000000000000" pitchFamily="2" charset="0"/>
              </a:rPr>
              <a:t>(cited: 21)</a:t>
            </a:r>
            <a:endParaRPr lang="en-US" altLang="zh-CN" sz="800" dirty="0">
              <a:solidFill>
                <a:schemeClr val="accent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Predicting lepton flavor mixing from Delta(48) and generalized CP symmetries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24979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169"/>
    </mc:Choice>
    <mc:Fallback>
      <p:transition spd="slow" advTm="281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6347" y="1844824"/>
            <a:ext cx="784887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Subscriptions at over </a:t>
            </a:r>
            <a:r>
              <a:rPr lang="en-US" altLang="zh-CN" dirty="0">
                <a:solidFill>
                  <a:srgbClr val="FF6600"/>
                </a:solidFill>
                <a:latin typeface="Franklin Gothic Medium Cond" panose="020B0606030402020204" pitchFamily="34" charset="0"/>
                <a:ea typeface="+mn-ea"/>
              </a:rPr>
              <a:t>3000</a:t>
            </a: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 institutions worldwide</a:t>
            </a:r>
          </a:p>
          <a:p>
            <a:pPr marL="3600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6600"/>
                </a:solidFill>
                <a:latin typeface="Franklin Gothic Medium Cond" panose="020B0606030402020204" pitchFamily="34" charset="0"/>
                <a:ea typeface="+mn-ea"/>
              </a:rPr>
              <a:t>Free English editing </a:t>
            </a: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on all accepted articles</a:t>
            </a:r>
          </a:p>
          <a:p>
            <a:pPr marL="3600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6600"/>
                </a:solidFill>
                <a:latin typeface="Franklin Gothic Medium Cond" panose="020B0606030402020204" pitchFamily="34" charset="0"/>
                <a:ea typeface="+mn-ea"/>
              </a:rPr>
              <a:t>Full-Text HTML </a:t>
            </a: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and </a:t>
            </a:r>
            <a:r>
              <a:rPr lang="en-US" altLang="zh-CN" dirty="0">
                <a:solidFill>
                  <a:srgbClr val="FF6600"/>
                </a:solidFill>
                <a:latin typeface="Franklin Gothic Medium Cond" panose="020B0606030402020204" pitchFamily="34" charset="0"/>
                <a:ea typeface="+mn-ea"/>
              </a:rPr>
              <a:t>timely publication </a:t>
            </a: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(online immediately)</a:t>
            </a:r>
          </a:p>
          <a:p>
            <a:pPr marL="3600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A </a:t>
            </a:r>
            <a:r>
              <a:rPr lang="en-US" altLang="zh-CN" dirty="0">
                <a:solidFill>
                  <a:srgbClr val="FF6600"/>
                </a:solidFill>
                <a:latin typeface="Franklin Gothic Medium Cond" panose="020B0606030402020204" pitchFamily="34" charset="0"/>
                <a:ea typeface="+mn-ea"/>
              </a:rPr>
              <a:t>COPE</a:t>
            </a: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 (Committee on Publication Ethics) member</a:t>
            </a:r>
          </a:p>
          <a:p>
            <a:pPr marL="3600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A </a:t>
            </a:r>
            <a:r>
              <a:rPr lang="en-US" altLang="zh-CN" dirty="0">
                <a:solidFill>
                  <a:srgbClr val="FF6600"/>
                </a:solidFill>
                <a:latin typeface="Franklin Gothic Medium Cond" panose="020B0606030402020204" pitchFamily="34" charset="0"/>
                <a:ea typeface="+mn-ea"/>
              </a:rPr>
              <a:t>SCOAP</a:t>
            </a:r>
            <a:r>
              <a:rPr lang="en-US" altLang="zh-CN" baseline="30000" dirty="0">
                <a:solidFill>
                  <a:srgbClr val="FF6600"/>
                </a:solidFill>
                <a:latin typeface="Franklin Gothic Medium Cond" panose="020B0606030402020204" pitchFamily="34" charset="0"/>
                <a:ea typeface="+mn-ea"/>
              </a:rPr>
              <a:t>3</a:t>
            </a:r>
            <a:r>
              <a:rPr lang="en-US" altLang="zh-CN" dirty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 participating journal - free Open Access publication for qualifying articles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548680"/>
            <a:ext cx="40555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6600"/>
                </a:solidFill>
                <a:latin typeface="Franklin Gothic Medium Cond" pitchFamily="34" charset="0"/>
                <a:cs typeface="Arial" pitchFamily="34" charset="0"/>
              </a:rPr>
              <a:t>Author benefits</a:t>
            </a:r>
            <a:endParaRPr lang="zh-CN" altLang="en-US" sz="5400" dirty="0">
              <a:solidFill>
                <a:srgbClr val="FF6600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pic>
        <p:nvPicPr>
          <p:cNvPr id="8" name="Picture 3" descr="12cmwech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4824447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31840" y="472514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3381B1"/>
                </a:solidFill>
                <a:latin typeface="Franklin Gothic Medium Cond" panose="020B0606030402020204" pitchFamily="34" charset="0"/>
                <a:ea typeface="+mn-ea"/>
              </a:rPr>
              <a:t>THANKS</a:t>
            </a:r>
            <a:endParaRPr lang="zh-CN" altLang="en-US" sz="8000" dirty="0">
              <a:solidFill>
                <a:srgbClr val="3381B1"/>
              </a:solidFill>
              <a:latin typeface="Franklin Gothic Medium Cond" panose="020B0606030402020204" pitchFamily="34" charset="0"/>
              <a:ea typeface="+mn-ea"/>
            </a:endParaRPr>
          </a:p>
        </p:txBody>
      </p:sp>
      <p:pic>
        <p:nvPicPr>
          <p:cNvPr id="6" name="Picture 2" descr="D:\CPC\PDG\PD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1512168" cy="19979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3298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8868"/>
    </mc:Choice>
    <mc:Fallback>
      <p:transition spd="slow" advTm="8886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FF3300"/>
      </a:accent2>
      <a:accent3>
        <a:srgbClr val="FFFFFF"/>
      </a:accent3>
      <a:accent4>
        <a:srgbClr val="000000"/>
      </a:accent4>
      <a:accent5>
        <a:srgbClr val="CAE2FF"/>
      </a:accent5>
      <a:accent6>
        <a:srgbClr val="E72D00"/>
      </a:accent6>
      <a:hlink>
        <a:srgbClr val="0000FF"/>
      </a:hlink>
      <a:folHlink>
        <a:srgbClr val="CC00FF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2D00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2D00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2D00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利用文献管理软件有序管理、分析文献和辅助论文写作1-201704" id="{0DF3A8BD-5355-4F2C-B406-43444AF0FFD5}" vid="{214ED7E2-880E-46EF-8534-9524D73F1BB0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利用文献管理软件有序管理、分析文献和辅助论文写作1-201704</Template>
  <TotalTime>7247</TotalTime>
  <Words>565</Words>
  <Application>Microsoft Office PowerPoint</Application>
  <PresentationFormat>全屏显示(4:3)</PresentationFormat>
  <Paragraphs>116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</dc:creator>
  <cp:lastModifiedBy>DHR</cp:lastModifiedBy>
  <cp:revision>139</cp:revision>
  <cp:lastPrinted>2017-09-20T16:04:41Z</cp:lastPrinted>
  <dcterms:created xsi:type="dcterms:W3CDTF">2017-09-20T03:53:51Z</dcterms:created>
  <dcterms:modified xsi:type="dcterms:W3CDTF">2019-07-31T02:01:34Z</dcterms:modified>
</cp:coreProperties>
</file>