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336" r:id="rId3"/>
    <p:sldId id="337" r:id="rId4"/>
    <p:sldId id="338" r:id="rId5"/>
    <p:sldId id="340" r:id="rId6"/>
    <p:sldId id="341" r:id="rId7"/>
    <p:sldId id="342" r:id="rId8"/>
    <p:sldId id="343" r:id="rId9"/>
    <p:sldId id="33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2019-1-18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sz="2000"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sz="1600" b="0" baseline="0">
                <a:solidFill>
                  <a:srgbClr val="0000FF"/>
                </a:solidFill>
                <a:latin typeface="+mn-ea"/>
                <a:ea typeface="+mn-ea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6597351"/>
            <a:ext cx="3672408" cy="28803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597352"/>
            <a:ext cx="576064" cy="268139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E466ADA3-65EC-47D4-A8BD-622837ED8DCD}" type="slidenum">
              <a:rPr lang="zh-CN" altLang="en-US" smtClean="0"/>
              <a:pPr algn="l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71600" y="1410273"/>
            <a:ext cx="7344816" cy="2090735"/>
          </a:xfrm>
        </p:spPr>
        <p:txBody>
          <a:bodyPr/>
          <a:lstStyle/>
          <a:p>
            <a:r>
              <a:rPr lang="en-US" altLang="zh-CN" sz="3600" b="0" dirty="0" smtClean="0">
                <a:solidFill>
                  <a:srgbClr val="0000FF"/>
                </a:solidFill>
                <a:effectLst/>
                <a:latin typeface="+mj-ea"/>
              </a:rPr>
              <a:t>CMOS Pixel Sensor</a:t>
            </a:r>
            <a:r>
              <a:rPr lang="zh-CN" altLang="en-US" sz="3600" b="0" dirty="0" smtClean="0">
                <a:solidFill>
                  <a:srgbClr val="0000FF"/>
                </a:solidFill>
                <a:effectLst/>
                <a:latin typeface="+mj-ea"/>
              </a:rPr>
              <a:t>设计讨论</a:t>
            </a:r>
            <a:endParaRPr lang="zh-CN" altLang="en-US" sz="3600" b="0" dirty="0">
              <a:effectLst/>
              <a:latin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卢云鹏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>
                <a:solidFill>
                  <a:srgbClr val="0000FF"/>
                </a:solidFill>
              </a:rPr>
              <a:t>高能</a:t>
            </a:r>
            <a:r>
              <a:rPr lang="zh-CN" altLang="en-US" dirty="0" smtClean="0">
                <a:solidFill>
                  <a:srgbClr val="0000FF"/>
                </a:solidFill>
              </a:rPr>
              <a:t>所</a:t>
            </a:r>
            <a:r>
              <a:rPr lang="en-US" altLang="zh-CN" dirty="0" smtClean="0">
                <a:solidFill>
                  <a:srgbClr val="0000FF"/>
                </a:solidFill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</a:rPr>
              <a:t>实验物理中心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2019-1-4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Pixel design variants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2018-11-23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2</a:t>
            </a:fld>
            <a:endParaRPr lang="zh-CN" altLang="en-US" dirty="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444208" y="1866310"/>
            <a:ext cx="2196000" cy="37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6617232" y="2018710"/>
            <a:ext cx="1843200" cy="295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976156" y="201871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976156" y="496265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976156" y="5610726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H="1">
            <a:off x="8442186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H="1">
            <a:off x="8262410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976156" y="186631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6419210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617232" y="1632284"/>
            <a:ext cx="1843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8640208" y="1632284"/>
            <a:ext cx="324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188804" y="2018710"/>
            <a:ext cx="0" cy="2943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6200000" flipH="1" flipV="1">
            <a:off x="6031460" y="1704170"/>
            <a:ext cx="324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188804" y="4962654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4128" y="18117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0.5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3297178"/>
            <a:ext cx="128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8.2 </a:t>
            </a:r>
          </a:p>
          <a:p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4962654"/>
            <a:ext cx="95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1.7 </a:t>
            </a:r>
          </a:p>
          <a:p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155711" y="1362254"/>
            <a:ext cx="95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5.1 mm</a:t>
            </a:r>
            <a:endParaRPr lang="zh-CN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8424" y="1362254"/>
            <a:ext cx="5760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.5</a:t>
            </a:r>
            <a:endParaRPr lang="zh-CN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172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BK1</a:t>
            </a:r>
            <a:endParaRPr lang="zh-CN" alt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75388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BK3</a:t>
            </a:r>
            <a:endParaRPr lang="zh-CN" alt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9996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BK4</a:t>
            </a:r>
            <a:endParaRPr lang="zh-CN" alt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077904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BK2</a:t>
            </a:r>
            <a:endParaRPr lang="zh-CN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172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1</a:t>
            </a:r>
            <a:endParaRPr lang="zh-CN" alt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75388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3</a:t>
            </a:r>
            <a:endParaRPr lang="zh-CN" alt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9996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4</a:t>
            </a:r>
            <a:endParaRPr lang="zh-CN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7904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2</a:t>
            </a:r>
            <a:endParaRPr lang="zh-CN" altLang="en-US" sz="1000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8157277" y="604277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7" idx="2"/>
            <a:endCxn id="7" idx="0"/>
          </p:cNvCxnSpPr>
          <p:nvPr/>
        </p:nvCxnSpPr>
        <p:spPr>
          <a:xfrm flipV="1">
            <a:off x="75388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9996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0780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0232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0</a:t>
            </a:r>
            <a:endParaRPr lang="zh-CN" alt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082988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1</a:t>
            </a:r>
            <a:endParaRPr lang="zh-CN" alt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524328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2</a:t>
            </a:r>
            <a:endParaRPr lang="zh-CN" alt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956376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3</a:t>
            </a:r>
            <a:endParaRPr lang="zh-CN" altLang="en-US" sz="1400" dirty="0"/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80132"/>
              </p:ext>
            </p:extLst>
          </p:nvPr>
        </p:nvGraphicFramePr>
        <p:xfrm>
          <a:off x="179512" y="4484072"/>
          <a:ext cx="5544615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152128"/>
                <a:gridCol w="1080120"/>
                <a:gridCol w="1224136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Sector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Front-end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Pixel digital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Pixel layout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m/ 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2 + 3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FPN</a:t>
                      </a:r>
                      <a:r>
                        <a:rPr lang="zh-CN" altLang="en-US" sz="1200" dirty="0" smtClean="0"/>
                        <a:t>优化</a:t>
                      </a:r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(FE_V0)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最小修改</a:t>
                      </a:r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(DGT_V0)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16×25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/>
                    </a:p>
                  </a:txBody>
                  <a:tcPr/>
                </a:tc>
              </a:tr>
              <a:tr h="4071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面积优化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b="0" dirty="0" smtClean="0">
                          <a:solidFill>
                            <a:srgbClr val="0000FF"/>
                          </a:solidFill>
                        </a:rPr>
                        <a:t>FE_V1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最小修改</a:t>
                      </a:r>
                      <a:endParaRPr lang="en-US" altLang="zh-CN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(DGT_V0)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16×</a:t>
                      </a:r>
                      <a:r>
                        <a:rPr lang="zh-CN" altLang="en-US" sz="1200" dirty="0" smtClean="0"/>
                        <a:t>？</a:t>
                      </a:r>
                      <a:endParaRPr lang="en-US" altLang="zh-CN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FPN</a:t>
                      </a:r>
                      <a:r>
                        <a:rPr lang="zh-CN" altLang="en-US" sz="1200" dirty="0" smtClean="0"/>
                        <a:t>优化</a:t>
                      </a:r>
                      <a:endParaRPr lang="en-US" altLang="zh-CN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(FE_V0)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功能定制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</a:rPr>
                        <a:t>DGT_V1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16×</a:t>
                      </a:r>
                      <a:r>
                        <a:rPr lang="zh-CN" altLang="en-US" sz="1200" dirty="0" smtClean="0"/>
                        <a:t>？</a:t>
                      </a:r>
                      <a:endParaRPr lang="en-US" altLang="zh-CN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面积优化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b="0" dirty="0" smtClean="0">
                          <a:solidFill>
                            <a:srgbClr val="0000FF"/>
                          </a:solidFill>
                        </a:rPr>
                        <a:t>FE_V1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功能定制</a:t>
                      </a:r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</a:rPr>
                        <a:t>DGT_V1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16×20 </a:t>
                      </a:r>
                      <a:r>
                        <a:rPr lang="el-GR" altLang="zh-CN" sz="1200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altLang="zh-CN" sz="12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200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68865"/>
          </a:xfrm>
        </p:spPr>
        <p:txBody>
          <a:bodyPr/>
          <a:lstStyle/>
          <a:p>
            <a:r>
              <a:rPr lang="en-US" altLang="zh-CN" sz="1600" dirty="0" smtClean="0"/>
              <a:t>Sector0</a:t>
            </a:r>
          </a:p>
          <a:p>
            <a:pPr lvl="1"/>
            <a:r>
              <a:rPr lang="zh-CN" altLang="en-US" sz="1200" dirty="0" smtClean="0"/>
              <a:t>确保模拟前端的性能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确保</a:t>
            </a:r>
            <a:r>
              <a:rPr lang="en-US" altLang="zh-CN" sz="1200" dirty="0" smtClean="0"/>
              <a:t>pixel digital</a:t>
            </a:r>
            <a:r>
              <a:rPr lang="zh-CN" altLang="en-US" sz="1200" dirty="0" smtClean="0"/>
              <a:t>的兼容性和功能完整</a:t>
            </a:r>
            <a:endParaRPr lang="en-US" altLang="zh-CN" sz="1200" dirty="0" smtClean="0"/>
          </a:p>
          <a:p>
            <a:pPr lvl="1"/>
            <a:r>
              <a:rPr lang="zh-CN" altLang="en-US" sz="1200" dirty="0" smtClean="0"/>
              <a:t>比较不同</a:t>
            </a:r>
            <a:r>
              <a:rPr lang="en-US" altLang="zh-CN" sz="1200" dirty="0" smtClean="0"/>
              <a:t>diode</a:t>
            </a:r>
            <a:r>
              <a:rPr lang="zh-CN" altLang="en-US" sz="1200" dirty="0" smtClean="0"/>
              <a:t>设计</a:t>
            </a:r>
            <a:endParaRPr lang="en-US" altLang="zh-CN" sz="1200" dirty="0" smtClean="0"/>
          </a:p>
          <a:p>
            <a:r>
              <a:rPr lang="en-US" altLang="zh-CN" sz="1600" dirty="0" smtClean="0"/>
              <a:t>Sector 1</a:t>
            </a:r>
          </a:p>
          <a:p>
            <a:pPr lvl="1"/>
            <a:r>
              <a:rPr lang="zh-CN" altLang="en-US" sz="1200" dirty="0" smtClean="0"/>
              <a:t>模拟前端面积优化的效果</a:t>
            </a:r>
            <a:endParaRPr lang="en-US" altLang="zh-CN" sz="1200" dirty="0" smtClean="0"/>
          </a:p>
          <a:p>
            <a:r>
              <a:rPr lang="en-US" altLang="zh-CN" sz="1600" dirty="0" smtClean="0"/>
              <a:t>Sector2</a:t>
            </a:r>
          </a:p>
          <a:p>
            <a:pPr lvl="1"/>
            <a:r>
              <a:rPr lang="en-US" altLang="zh-CN" sz="1200" dirty="0" smtClean="0"/>
              <a:t>Pixel digital</a:t>
            </a:r>
            <a:r>
              <a:rPr lang="zh-CN" altLang="en-US" sz="1200" dirty="0" smtClean="0"/>
              <a:t>与模拟前端的兼容性</a:t>
            </a:r>
            <a:endParaRPr lang="en-US" altLang="zh-CN" sz="1200" dirty="0" smtClean="0"/>
          </a:p>
          <a:p>
            <a:r>
              <a:rPr lang="en-US" altLang="zh-CN" sz="1600" dirty="0" smtClean="0"/>
              <a:t>Sector3</a:t>
            </a:r>
          </a:p>
          <a:p>
            <a:pPr lvl="1"/>
            <a:r>
              <a:rPr lang="zh-CN" altLang="en-US" sz="1200" dirty="0" smtClean="0">
                <a:solidFill>
                  <a:srgbClr val="FF0000"/>
                </a:solidFill>
              </a:rPr>
              <a:t>追求最小面积</a:t>
            </a:r>
            <a:endParaRPr lang="en-US" altLang="zh-CN" sz="1200" dirty="0" smtClean="0">
              <a:solidFill>
                <a:srgbClr val="FF0000"/>
              </a:solidFill>
            </a:endParaRPr>
          </a:p>
          <a:p>
            <a:r>
              <a:rPr lang="zh-CN" altLang="en-US" sz="1600" i="1" dirty="0" smtClean="0">
                <a:solidFill>
                  <a:schemeClr val="tx1"/>
                </a:solidFill>
              </a:rPr>
              <a:t>为了方便，命名模拟前端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FE_V0/1</a:t>
            </a:r>
            <a:r>
              <a:rPr lang="zh-CN" altLang="en-US" sz="1600" i="1" dirty="0" smtClean="0">
                <a:solidFill>
                  <a:schemeClr val="tx1"/>
                </a:solidFill>
              </a:rPr>
              <a:t>，像素数字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DGT_V0/1</a:t>
            </a:r>
          </a:p>
          <a:p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1676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FE_V0</a:t>
            </a:r>
            <a:r>
              <a:rPr lang="zh-CN" altLang="en-US" dirty="0" smtClean="0"/>
              <a:t>的设计结果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r>
              <a:rPr lang="zh-CN" altLang="en-US" dirty="0" smtClean="0"/>
              <a:t>微米高，</a:t>
            </a:r>
            <a:r>
              <a:rPr lang="en-US" altLang="zh-CN" dirty="0" smtClean="0"/>
              <a:t>17</a:t>
            </a:r>
            <a:r>
              <a:rPr lang="zh-CN" altLang="en-US" dirty="0" smtClean="0"/>
              <a:t>微米宽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Diode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2+2um</a:t>
            </a:r>
          </a:p>
          <a:p>
            <a:pPr lvl="1"/>
            <a:r>
              <a:rPr lang="zh-CN" altLang="en-US" dirty="0" smtClean="0"/>
              <a:t>输入</a:t>
            </a:r>
            <a:r>
              <a:rPr lang="en-US" altLang="zh-CN" dirty="0" smtClean="0"/>
              <a:t>P</a:t>
            </a:r>
            <a:r>
              <a:rPr lang="zh-CN" altLang="en-US" dirty="0" smtClean="0"/>
              <a:t>管衬底接</a:t>
            </a:r>
            <a:r>
              <a:rPr lang="en-US" altLang="zh-CN" dirty="0" smtClean="0"/>
              <a:t>VDD</a:t>
            </a:r>
          </a:p>
          <a:p>
            <a:pPr lvl="1"/>
            <a:r>
              <a:rPr lang="en-US" altLang="zh-CN" dirty="0" smtClean="0"/>
              <a:t>Cs</a:t>
            </a:r>
            <a:r>
              <a:rPr lang="zh-CN" altLang="en-US" dirty="0" smtClean="0"/>
              <a:t>电容减小</a:t>
            </a:r>
            <a:endParaRPr lang="en-US" altLang="zh-CN" dirty="0" smtClean="0"/>
          </a:p>
          <a:p>
            <a:r>
              <a:rPr lang="en-US" altLang="zh-CN" dirty="0"/>
              <a:t>FE_V1</a:t>
            </a:r>
            <a:r>
              <a:rPr lang="zh-CN" altLang="en-US" dirty="0" smtClean="0"/>
              <a:t>的宽度缩小到</a:t>
            </a:r>
            <a:r>
              <a:rPr lang="en-US" altLang="zh-CN" dirty="0" smtClean="0"/>
              <a:t>15um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进一步缩小</a:t>
            </a:r>
            <a:r>
              <a:rPr lang="en-US" altLang="zh-CN" dirty="0" smtClean="0"/>
              <a:t>layout</a:t>
            </a:r>
            <a:r>
              <a:rPr lang="zh-CN" altLang="en-US" dirty="0"/>
              <a:t>主要</a:t>
            </a:r>
            <a:r>
              <a:rPr lang="zh-CN" altLang="en-US" dirty="0" smtClean="0"/>
              <a:t>依赖减小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管尺寸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12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DGT_V0</a:t>
            </a:r>
            <a:r>
              <a:rPr lang="zh-CN" altLang="en-US" dirty="0" smtClean="0"/>
              <a:t>的设计结果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7"/>
            <a:ext cx="4258816" cy="4768865"/>
          </a:xfrm>
        </p:spPr>
        <p:txBody>
          <a:bodyPr/>
          <a:lstStyle/>
          <a:p>
            <a:r>
              <a:rPr lang="en-US" altLang="zh-CN" dirty="0"/>
              <a:t>16</a:t>
            </a:r>
            <a:r>
              <a:rPr lang="zh-CN" altLang="en-US" dirty="0"/>
              <a:t>微米高</a:t>
            </a:r>
            <a:r>
              <a:rPr lang="zh-CN" altLang="en-US" dirty="0" smtClean="0"/>
              <a:t>，</a:t>
            </a:r>
            <a:r>
              <a:rPr lang="en-US" altLang="zh-CN" dirty="0" smtClean="0"/>
              <a:t>9</a:t>
            </a:r>
            <a:r>
              <a:rPr lang="zh-CN" altLang="en-US" dirty="0" smtClean="0"/>
              <a:t>微米</a:t>
            </a:r>
            <a:r>
              <a:rPr lang="zh-CN" altLang="en-US" dirty="0"/>
              <a:t>宽</a:t>
            </a:r>
            <a:endParaRPr lang="en-US" altLang="zh-CN" dirty="0"/>
          </a:p>
          <a:p>
            <a:pPr lvl="1"/>
            <a:r>
              <a:rPr lang="en-US" altLang="zh-CN" dirty="0" smtClean="0"/>
              <a:t>PULSE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MASK</a:t>
            </a:r>
            <a:r>
              <a:rPr lang="zh-CN" altLang="en-US" dirty="0" smtClean="0"/>
              <a:t>控制位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模拟和数字</a:t>
            </a:r>
            <a:r>
              <a:rPr lang="en-US" altLang="zh-CN" dirty="0" smtClean="0"/>
              <a:t>Pulse test</a:t>
            </a:r>
          </a:p>
          <a:p>
            <a:pPr lvl="1"/>
            <a:r>
              <a:rPr lang="en-US" altLang="zh-CN" dirty="0" smtClean="0"/>
              <a:t>Strobe</a:t>
            </a:r>
            <a:r>
              <a:rPr lang="zh-CN" altLang="en-US" dirty="0" smtClean="0"/>
              <a:t>全局时间窗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RS_latch</a:t>
            </a:r>
            <a:r>
              <a:rPr lang="zh-CN" altLang="en-US" dirty="0" smtClean="0"/>
              <a:t>寄存器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低电平</a:t>
            </a:r>
            <a:r>
              <a:rPr lang="en-US" altLang="zh-CN" dirty="0" smtClean="0"/>
              <a:t>reset</a:t>
            </a:r>
            <a:r>
              <a:rPr lang="zh-CN" altLang="en-US" dirty="0" smtClean="0"/>
              <a:t>和全局</a:t>
            </a:r>
            <a:r>
              <a:rPr lang="en-US" altLang="zh-CN" dirty="0" smtClean="0"/>
              <a:t>reset</a:t>
            </a:r>
          </a:p>
          <a:p>
            <a:pPr lvl="1"/>
            <a:r>
              <a:rPr lang="zh-CN" altLang="en-US" dirty="0" smtClean="0"/>
              <a:t>输出使能开关</a:t>
            </a:r>
            <a:endParaRPr lang="en-US" altLang="zh-CN" dirty="0" smtClean="0"/>
          </a:p>
          <a:p>
            <a:r>
              <a:rPr lang="en-US" altLang="zh-CN" b="1" dirty="0" smtClean="0"/>
              <a:t>DGT_V1</a:t>
            </a:r>
            <a:r>
              <a:rPr lang="zh-CN" altLang="en-US" dirty="0" smtClean="0"/>
              <a:t>的功能定义 （宽</a:t>
            </a:r>
            <a:r>
              <a:rPr lang="en-US" altLang="zh-CN" dirty="0" smtClean="0"/>
              <a:t>7-8um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/>
              <a:t>PULSE</a:t>
            </a:r>
            <a:r>
              <a:rPr lang="zh-CN" altLang="en-US" strike="sngStrike" dirty="0">
                <a:solidFill>
                  <a:srgbClr val="FF0000"/>
                </a:solidFill>
              </a:rPr>
              <a:t>和</a:t>
            </a:r>
            <a:r>
              <a:rPr lang="en-US" altLang="zh-CN" strike="sngStrike" dirty="0">
                <a:solidFill>
                  <a:srgbClr val="FF0000"/>
                </a:solidFill>
              </a:rPr>
              <a:t>MASK</a:t>
            </a:r>
            <a:r>
              <a:rPr lang="zh-CN" altLang="en-US" dirty="0"/>
              <a:t>控制位</a:t>
            </a:r>
            <a:endParaRPr lang="en-US" altLang="zh-CN" dirty="0"/>
          </a:p>
          <a:p>
            <a:pPr lvl="1"/>
            <a:r>
              <a:rPr lang="zh-CN" altLang="en-US" dirty="0"/>
              <a:t>模拟和数字</a:t>
            </a:r>
            <a:r>
              <a:rPr lang="en-US" altLang="zh-CN" dirty="0"/>
              <a:t>Pulse test</a:t>
            </a:r>
          </a:p>
          <a:p>
            <a:pPr lvl="1"/>
            <a:r>
              <a:rPr lang="en-US" altLang="zh-CN" dirty="0"/>
              <a:t>Strobe</a:t>
            </a:r>
            <a:r>
              <a:rPr lang="zh-CN" altLang="en-US" dirty="0"/>
              <a:t>全局时间</a:t>
            </a:r>
            <a:r>
              <a:rPr lang="zh-CN" altLang="en-US" dirty="0" smtClean="0"/>
              <a:t>窗</a:t>
            </a:r>
            <a:endParaRPr lang="en-US" altLang="zh-CN" dirty="0" smtClean="0"/>
          </a:p>
          <a:p>
            <a:pPr lvl="1"/>
            <a:r>
              <a:rPr lang="en-US" altLang="zh-CN" dirty="0" err="1"/>
              <a:t>RS_latch</a:t>
            </a:r>
            <a:r>
              <a:rPr lang="zh-CN" altLang="en-US" dirty="0" smtClean="0"/>
              <a:t>寄存器 </a:t>
            </a:r>
            <a:r>
              <a:rPr lang="en-US" altLang="zh-CN" dirty="0" smtClean="0"/>
              <a:t>-&gt; </a:t>
            </a:r>
            <a:r>
              <a:rPr lang="en-US" altLang="zh-CN" dirty="0" smtClean="0">
                <a:solidFill>
                  <a:srgbClr val="FF0000"/>
                </a:solidFill>
              </a:rPr>
              <a:t>DFF</a:t>
            </a:r>
            <a:r>
              <a:rPr lang="zh-CN" altLang="en-US" dirty="0" smtClean="0">
                <a:solidFill>
                  <a:srgbClr val="FF0000"/>
                </a:solidFill>
              </a:rPr>
              <a:t>寄存器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低</a:t>
            </a:r>
            <a:r>
              <a:rPr lang="zh-CN" altLang="en-US" dirty="0" smtClean="0"/>
              <a:t>电平</a:t>
            </a:r>
            <a:r>
              <a:rPr lang="en-US" altLang="zh-CN" dirty="0"/>
              <a:t>reset</a:t>
            </a:r>
            <a:r>
              <a:rPr lang="zh-CN" altLang="en-US" strike="sngStrike" dirty="0">
                <a:solidFill>
                  <a:srgbClr val="FF0000"/>
                </a:solidFill>
              </a:rPr>
              <a:t>和全局</a:t>
            </a:r>
            <a:r>
              <a:rPr lang="en-US" altLang="zh-CN" strike="sngStrike" dirty="0">
                <a:solidFill>
                  <a:srgbClr val="FF0000"/>
                </a:solidFill>
              </a:rPr>
              <a:t>reset</a:t>
            </a:r>
          </a:p>
          <a:p>
            <a:pPr lvl="1"/>
            <a:r>
              <a:rPr lang="zh-CN" altLang="en-US" dirty="0"/>
              <a:t>输出使能</a:t>
            </a:r>
            <a:r>
              <a:rPr lang="zh-CN" altLang="en-US" dirty="0" smtClean="0"/>
              <a:t>开关</a:t>
            </a: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4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77680" y="1340768"/>
            <a:ext cx="4042792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B0F0"/>
              </a:buClr>
              <a:buSzPct val="80000"/>
              <a:buFont typeface="Wingdings" pitchFamily="2" charset="2"/>
              <a:buChar char="n"/>
              <a:defRPr sz="2000" b="0">
                <a:solidFill>
                  <a:srgbClr val="002060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l"/>
              <a:defRPr sz="1600" b="0" baseline="0">
                <a:solidFill>
                  <a:srgbClr val="0000FF"/>
                </a:solidFill>
                <a:latin typeface="+mn-ea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pPr marL="0" indent="0">
              <a:buNone/>
            </a:pPr>
            <a:endParaRPr lang="en-US" altLang="zh-CN" kern="0" dirty="0" smtClean="0"/>
          </a:p>
          <a:p>
            <a:pPr marL="457200" lvl="1" indent="0">
              <a:buNone/>
            </a:pPr>
            <a:endParaRPr lang="en-US" altLang="zh-CN" kern="0" dirty="0" smtClean="0"/>
          </a:p>
          <a:p>
            <a:pPr marL="457200" lvl="1" indent="0">
              <a:buNone/>
            </a:pPr>
            <a:endParaRPr lang="en-US" altLang="zh-CN" kern="0" dirty="0"/>
          </a:p>
          <a:p>
            <a:pPr marL="457200" lvl="1" indent="0">
              <a:buNone/>
            </a:pPr>
            <a:endParaRPr lang="en-US" altLang="zh-CN" kern="0" dirty="0" smtClean="0"/>
          </a:p>
          <a:p>
            <a:pPr marL="457200" lvl="1" indent="0">
              <a:buNone/>
            </a:pPr>
            <a:endParaRPr lang="en-US" altLang="zh-CN" kern="0" dirty="0" smtClean="0"/>
          </a:p>
          <a:p>
            <a:pPr marL="457200" lvl="1" indent="0">
              <a:buNone/>
            </a:pPr>
            <a:endParaRPr lang="en-US" altLang="zh-CN" kern="0" dirty="0" smtClean="0"/>
          </a:p>
          <a:p>
            <a:pPr marL="457200" lvl="1" indent="0">
              <a:buNone/>
            </a:pPr>
            <a:endParaRPr lang="en-US" altLang="zh-CN" kern="0" dirty="0" smtClean="0"/>
          </a:p>
          <a:p>
            <a:r>
              <a:rPr lang="en-US" altLang="zh-CN" b="1" kern="0" dirty="0" smtClean="0"/>
              <a:t>DGT_V2</a:t>
            </a:r>
            <a:r>
              <a:rPr lang="zh-CN" altLang="en-US" kern="0" dirty="0" smtClean="0"/>
              <a:t>的功能定义（宽</a:t>
            </a:r>
            <a:r>
              <a:rPr lang="en-US" altLang="zh-CN" kern="0" dirty="0" smtClean="0"/>
              <a:t>5um</a:t>
            </a:r>
            <a:r>
              <a:rPr lang="zh-CN" altLang="en-US" kern="0" dirty="0" smtClean="0"/>
              <a:t>）</a:t>
            </a:r>
            <a:endParaRPr lang="en-US" altLang="zh-CN" kern="0" dirty="0" smtClean="0"/>
          </a:p>
          <a:p>
            <a:pPr lvl="1"/>
            <a:r>
              <a:rPr lang="en-US" altLang="zh-CN" kern="0" dirty="0" smtClean="0"/>
              <a:t>PULSE</a:t>
            </a:r>
            <a:r>
              <a:rPr lang="zh-CN" altLang="en-US" strike="sngStrike" kern="0" dirty="0" smtClean="0">
                <a:solidFill>
                  <a:srgbClr val="FF0000"/>
                </a:solidFill>
              </a:rPr>
              <a:t>和</a:t>
            </a:r>
            <a:r>
              <a:rPr lang="en-US" altLang="zh-CN" strike="sngStrike" kern="0" dirty="0" smtClean="0">
                <a:solidFill>
                  <a:srgbClr val="FF0000"/>
                </a:solidFill>
              </a:rPr>
              <a:t>MASK</a:t>
            </a:r>
            <a:r>
              <a:rPr lang="zh-CN" altLang="en-US" kern="0" dirty="0" smtClean="0"/>
              <a:t>控制位</a:t>
            </a:r>
            <a:endParaRPr lang="en-US" altLang="zh-CN" kern="0" dirty="0" smtClean="0"/>
          </a:p>
          <a:p>
            <a:pPr lvl="1"/>
            <a:r>
              <a:rPr lang="zh-CN" altLang="en-US" kern="0" dirty="0" smtClean="0"/>
              <a:t>模拟和数字</a:t>
            </a:r>
            <a:r>
              <a:rPr lang="en-US" altLang="zh-CN" kern="0" dirty="0" smtClean="0"/>
              <a:t>Pulse test</a:t>
            </a:r>
          </a:p>
          <a:p>
            <a:pPr lvl="1"/>
            <a:r>
              <a:rPr lang="en-US" altLang="zh-CN" kern="0" dirty="0" smtClean="0"/>
              <a:t>Strobe</a:t>
            </a:r>
            <a:r>
              <a:rPr lang="zh-CN" altLang="en-US" kern="0" dirty="0" smtClean="0"/>
              <a:t>全局时间窗</a:t>
            </a:r>
            <a:endParaRPr lang="en-US" altLang="zh-CN" kern="0" dirty="0" smtClean="0"/>
          </a:p>
          <a:p>
            <a:pPr lvl="1"/>
            <a:r>
              <a:rPr lang="en-US" altLang="zh-CN" dirty="0" err="1"/>
              <a:t>RS_latch</a:t>
            </a:r>
            <a:r>
              <a:rPr lang="zh-CN" altLang="en-US" dirty="0" smtClean="0"/>
              <a:t>寄存器</a:t>
            </a:r>
            <a:endParaRPr lang="en-US" altLang="zh-CN" kern="0" dirty="0" smtClean="0"/>
          </a:p>
          <a:p>
            <a:pPr lvl="1"/>
            <a:r>
              <a:rPr lang="zh-CN" altLang="en-US" kern="0" dirty="0" smtClean="0"/>
              <a:t>低电平</a:t>
            </a:r>
            <a:r>
              <a:rPr lang="en-US" altLang="zh-CN" kern="0" dirty="0" smtClean="0"/>
              <a:t>reset</a:t>
            </a:r>
            <a:r>
              <a:rPr lang="zh-CN" altLang="en-US" strike="sngStrike" kern="0" dirty="0" smtClean="0">
                <a:solidFill>
                  <a:srgbClr val="FF0000"/>
                </a:solidFill>
              </a:rPr>
              <a:t>和全局</a:t>
            </a:r>
            <a:r>
              <a:rPr lang="en-US" altLang="zh-CN" strike="sngStrike" kern="0" dirty="0" smtClean="0">
                <a:solidFill>
                  <a:srgbClr val="FF0000"/>
                </a:solidFill>
              </a:rPr>
              <a:t>reset</a:t>
            </a:r>
          </a:p>
          <a:p>
            <a:pPr lvl="1"/>
            <a:r>
              <a:rPr lang="zh-CN" altLang="en-US" kern="0" dirty="0" smtClean="0"/>
              <a:t>输出使能开关</a:t>
            </a: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303392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DGT_V1</a:t>
            </a:r>
            <a:r>
              <a:rPr lang="zh-CN" altLang="en-US" dirty="0"/>
              <a:t>的顶层</a:t>
            </a:r>
            <a:r>
              <a:rPr lang="zh-CN" altLang="en-US" dirty="0" smtClean="0"/>
              <a:t>原理图 </a:t>
            </a:r>
            <a:r>
              <a:rPr lang="en-US" altLang="zh-CN" dirty="0" smtClean="0"/>
              <a:t>(V2</a:t>
            </a:r>
            <a:r>
              <a:rPr lang="zh-CN" altLang="en-US" dirty="0" smtClean="0"/>
              <a:t>相同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8" b="1993"/>
          <a:stretch/>
        </p:blipFill>
        <p:spPr>
          <a:xfrm>
            <a:off x="0" y="1055077"/>
            <a:ext cx="9144000" cy="5583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MASK_EN_s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PULSE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4869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RS_latch_s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177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MASK_EN_s (V1/V2</a:t>
            </a:r>
            <a:r>
              <a:rPr lang="zh-CN" altLang="en-US" dirty="0" smtClean="0"/>
              <a:t>相同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6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51" b="2300"/>
          <a:stretch/>
        </p:blipFill>
        <p:spPr>
          <a:xfrm>
            <a:off x="0" y="1063869"/>
            <a:ext cx="9144000" cy="5556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D-latch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43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RS_latch_s</a:t>
            </a:r>
            <a:r>
              <a:rPr lang="en-US" altLang="zh-CN" dirty="0" smtClean="0"/>
              <a:t> (</a:t>
            </a:r>
            <a:r>
              <a:rPr lang="en-US" altLang="zh-CN" dirty="0" smtClean="0"/>
              <a:t>DGT_V1)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7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2213"/>
          <a:stretch/>
        </p:blipFill>
        <p:spPr>
          <a:xfrm>
            <a:off x="0" y="1063869"/>
            <a:ext cx="9144000" cy="55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RS_latch_s</a:t>
            </a:r>
            <a:r>
              <a:rPr lang="en-US" altLang="zh-CN" dirty="0" smtClean="0"/>
              <a:t> (</a:t>
            </a:r>
            <a:r>
              <a:rPr lang="en-US" altLang="zh-CN" dirty="0" smtClean="0"/>
              <a:t>DGT_V2)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8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15" b="2344"/>
          <a:stretch/>
        </p:blipFill>
        <p:spPr>
          <a:xfrm>
            <a:off x="0" y="1072662"/>
            <a:ext cx="9144000" cy="5547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DFF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62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Pixel design variants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9</a:t>
            </a:fld>
            <a:endParaRPr lang="zh-CN" altLang="en-US" dirty="0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444208" y="1866310"/>
            <a:ext cx="2196000" cy="37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6617232" y="2018710"/>
            <a:ext cx="1843200" cy="2952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976156" y="201871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976156" y="496265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976156" y="5610726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6200000" flipH="1">
            <a:off x="8442186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6200000" flipH="1">
            <a:off x="8262410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976156" y="186631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6419210" y="1632284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617232" y="1632284"/>
            <a:ext cx="18432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8640208" y="1632284"/>
            <a:ext cx="324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188804" y="2018710"/>
            <a:ext cx="0" cy="29439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6200000" flipH="1" flipV="1">
            <a:off x="6031460" y="1704170"/>
            <a:ext cx="324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188804" y="4962654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4128" y="18117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0.5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3297178"/>
            <a:ext cx="128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8.2 </a:t>
            </a:r>
          </a:p>
          <a:p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4962654"/>
            <a:ext cx="95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1.7 </a:t>
            </a:r>
          </a:p>
          <a:p>
            <a:r>
              <a:rPr lang="en-US" altLang="zh-CN" sz="1200" dirty="0" smtClean="0"/>
              <a:t>mm</a:t>
            </a:r>
            <a:endParaRPr lang="zh-CN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155711" y="1362254"/>
            <a:ext cx="95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5.1 mm</a:t>
            </a:r>
            <a:endParaRPr lang="zh-CN" alt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8424" y="1362254"/>
            <a:ext cx="5760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.5</a:t>
            </a:r>
            <a:endParaRPr lang="zh-CN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172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BK1</a:t>
            </a:r>
            <a:endParaRPr lang="zh-CN" altLang="en-US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75388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BK3</a:t>
            </a:r>
            <a:endParaRPr lang="zh-CN" alt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999632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BK4</a:t>
            </a:r>
            <a:endParaRPr lang="zh-CN" alt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7077904" y="4970710"/>
            <a:ext cx="460800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BK2</a:t>
            </a:r>
            <a:endParaRPr lang="zh-CN" alt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66172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1</a:t>
            </a:r>
            <a:endParaRPr lang="zh-CN" alt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75388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3</a:t>
            </a:r>
            <a:endParaRPr lang="zh-CN" alt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999632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4</a:t>
            </a:r>
            <a:endParaRPr lang="zh-CN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7904" y="5197767"/>
            <a:ext cx="4608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PE</a:t>
            </a:r>
            <a:r>
              <a:rPr lang="en-US" altLang="zh-CN" sz="1000" dirty="0" smtClean="0"/>
              <a:t>2</a:t>
            </a:r>
            <a:endParaRPr lang="zh-CN" altLang="en-US" sz="1000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8157277" y="604277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7" idx="2"/>
            <a:endCxn id="7" idx="0"/>
          </p:cNvCxnSpPr>
          <p:nvPr/>
        </p:nvCxnSpPr>
        <p:spPr>
          <a:xfrm flipV="1">
            <a:off x="75388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79996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078032" y="2018710"/>
            <a:ext cx="0" cy="295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0232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0</a:t>
            </a:r>
            <a:endParaRPr lang="zh-CN" alt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082988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1</a:t>
            </a:r>
            <a:endParaRPr lang="zh-CN" alt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524328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2</a:t>
            </a:r>
            <a:endParaRPr lang="zh-CN" alt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956376" y="2204864"/>
            <a:ext cx="369332" cy="100811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zh-CN" sz="1200" dirty="0" smtClean="0"/>
              <a:t>Sector 3</a:t>
            </a:r>
            <a:endParaRPr lang="zh-CN" altLang="en-US" sz="1400" dirty="0"/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75434"/>
              </p:ext>
            </p:extLst>
          </p:nvPr>
        </p:nvGraphicFramePr>
        <p:xfrm>
          <a:off x="179512" y="4484072"/>
          <a:ext cx="5796645" cy="197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1044116"/>
                <a:gridCol w="1080120"/>
                <a:gridCol w="1152128"/>
                <a:gridCol w="16921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Sector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Front-end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Pixel digital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Pixel layout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FE_V0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DGT_V0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16×26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/>
                    </a:p>
                  </a:txBody>
                  <a:tcPr/>
                </a:tc>
              </a:tr>
              <a:tr h="4071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FE_V0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DGT_V1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？</a:t>
                      </a:r>
                      <a:r>
                        <a:rPr lang="en-US" altLang="zh-CN" sz="1200" dirty="0" smtClean="0"/>
                        <a:t>16×</a:t>
                      </a:r>
                      <a:r>
                        <a:rPr lang="zh-CN" altLang="en-US" sz="1200" baseline="0" dirty="0" smtClean="0"/>
                        <a:t> </a:t>
                      </a:r>
                      <a:r>
                        <a:rPr lang="en-US" altLang="zh-CN" sz="1200" baseline="0" dirty="0" smtClean="0"/>
                        <a:t>24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FE_V0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DGT_V2</a:t>
                      </a:r>
                      <a:endParaRPr lang="zh-CN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？</a:t>
                      </a:r>
                      <a:r>
                        <a:rPr lang="en-US" altLang="zh-CN" sz="1200" dirty="0" smtClean="0"/>
                        <a:t>16×</a:t>
                      </a:r>
                      <a:r>
                        <a:rPr lang="zh-CN" altLang="en-US" sz="1200" baseline="0" dirty="0" smtClean="0"/>
                        <a:t> </a:t>
                      </a:r>
                      <a:r>
                        <a:rPr lang="en-US" altLang="zh-CN" sz="1200" baseline="0" dirty="0" smtClean="0"/>
                        <a:t>22</a:t>
                      </a:r>
                      <a:r>
                        <a:rPr lang="en-US" altLang="zh-CN" sz="1200" dirty="0" smtClean="0"/>
                        <a:t>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r>
                        <a:rPr lang="en-US" altLang="zh-CN" sz="1200" baseline="30000" dirty="0" smtClean="0"/>
                        <a:t>2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2 + 2 </a:t>
                      </a:r>
                      <a:r>
                        <a:rPr lang="el-GR" altLang="zh-CN" sz="1200" dirty="0" smtClean="0"/>
                        <a:t>μ</a:t>
                      </a:r>
                      <a:r>
                        <a:rPr lang="en-US" altLang="zh-CN" sz="1200" dirty="0" smtClean="0"/>
                        <a:t>m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FE_V1</a:t>
                      </a:r>
                      <a:endParaRPr lang="zh-CN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DGT_V2</a:t>
                      </a:r>
                      <a:endParaRPr lang="zh-CN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？</a:t>
                      </a: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16×20 </a:t>
                      </a:r>
                      <a:r>
                        <a:rPr lang="el-GR" altLang="zh-CN" sz="1200" b="1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altLang="zh-CN" sz="1200" b="1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200" b="1" baseline="30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31863"/>
              </p:ext>
            </p:extLst>
          </p:nvPr>
        </p:nvGraphicFramePr>
        <p:xfrm>
          <a:off x="179512" y="1769151"/>
          <a:ext cx="5447930" cy="1875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224136"/>
                <a:gridCol w="1108518"/>
                <a:gridCol w="1411762"/>
                <a:gridCol w="767410"/>
              </a:tblGrid>
              <a:tr h="374292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MASK_EN</a:t>
                      </a:r>
                    </a:p>
                    <a:p>
                      <a:r>
                        <a:rPr lang="en-US" altLang="zh-CN" sz="1200" dirty="0" smtClean="0"/>
                        <a:t>(MOS</a:t>
                      </a:r>
                      <a:r>
                        <a:rPr lang="zh-CN" altLang="en-US" sz="1200" dirty="0" smtClean="0"/>
                        <a:t>个数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PULSE</a:t>
                      </a:r>
                    </a:p>
                    <a:p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MOS</a:t>
                      </a:r>
                      <a:r>
                        <a:rPr lang="zh-CN" altLang="en-US" sz="1200" dirty="0" smtClean="0"/>
                        <a:t>个数）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RS_latch_new</a:t>
                      </a:r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MOS</a:t>
                      </a:r>
                      <a:r>
                        <a:rPr lang="zh-CN" altLang="en-US" sz="1200" dirty="0" smtClean="0"/>
                        <a:t>个数）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Layout</a:t>
                      </a:r>
                    </a:p>
                    <a:p>
                      <a:r>
                        <a:rPr lang="en-US" altLang="zh-CN" sz="1200" dirty="0" smtClean="0"/>
                        <a:t>(um</a:t>
                      </a:r>
                      <a:r>
                        <a:rPr lang="en-US" altLang="zh-CN" sz="1200" baseline="30000" dirty="0" smtClean="0"/>
                        <a:t>2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</a:tr>
              <a:tr h="43342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DGT_V0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31</a:t>
                      </a:r>
                      <a:r>
                        <a:rPr lang="zh-CN" altLang="en-US" sz="1200" dirty="0" smtClean="0"/>
                        <a:t>（其中</a:t>
                      </a:r>
                      <a:r>
                        <a:rPr lang="en-US" altLang="zh-CN" sz="1200" dirty="0" smtClean="0"/>
                        <a:t>16</a:t>
                      </a:r>
                      <a:r>
                        <a:rPr lang="zh-CN" altLang="en-US" sz="1200" dirty="0" smtClean="0"/>
                        <a:t>个</a:t>
                      </a:r>
                      <a:r>
                        <a:rPr lang="en-US" altLang="zh-CN" sz="1200" dirty="0" smtClean="0"/>
                        <a:t>8u</a:t>
                      </a:r>
                      <a:r>
                        <a:rPr lang="zh-CN" altLang="en-US" sz="1200" dirty="0" smtClean="0"/>
                        <a:t>或者</a:t>
                      </a:r>
                      <a:r>
                        <a:rPr lang="en-US" altLang="zh-CN" sz="1200" dirty="0" smtClean="0"/>
                        <a:t>6u</a:t>
                      </a:r>
                      <a:r>
                        <a:rPr lang="zh-CN" altLang="en-US" sz="1200" dirty="0" smtClean="0"/>
                        <a:t>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</a:rPr>
                        <a:t>18+1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16*9</a:t>
                      </a:r>
                      <a:endParaRPr lang="zh-CN" altLang="en-US" sz="1200" baseline="30000" dirty="0"/>
                    </a:p>
                  </a:txBody>
                  <a:tcPr/>
                </a:tc>
              </a:tr>
              <a:tr h="50427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DGT_V1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zh-CN" altLang="en-US" sz="1200" dirty="0" smtClean="0"/>
                        <a:t>（其中</a:t>
                      </a:r>
                      <a:r>
                        <a:rPr lang="en-US" altLang="zh-CN" sz="1200" dirty="0" smtClean="0"/>
                        <a:t>8</a:t>
                      </a:r>
                      <a:r>
                        <a:rPr lang="zh-CN" altLang="en-US" sz="1200" dirty="0" smtClean="0"/>
                        <a:t>个</a:t>
                      </a:r>
                      <a:r>
                        <a:rPr lang="en-US" altLang="zh-CN" sz="1200" dirty="0" smtClean="0"/>
                        <a:t>8u</a:t>
                      </a:r>
                      <a:r>
                        <a:rPr lang="zh-CN" altLang="en-US" sz="1200" dirty="0" smtClean="0"/>
                        <a:t>或者</a:t>
                      </a:r>
                      <a:r>
                        <a:rPr lang="en-US" altLang="zh-CN" sz="1200" dirty="0" smtClean="0"/>
                        <a:t>6u</a:t>
                      </a:r>
                      <a:r>
                        <a:rPr lang="zh-CN" altLang="en-US" sz="12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26+1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16*7(8)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  <a:tr h="37498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DGT_V2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zh-CN" altLang="en-US" sz="1200" dirty="0" smtClean="0"/>
                        <a:t>（其中</a:t>
                      </a:r>
                      <a:r>
                        <a:rPr lang="en-US" altLang="zh-CN" sz="1200" dirty="0" smtClean="0"/>
                        <a:t>8</a:t>
                      </a:r>
                      <a:r>
                        <a:rPr lang="zh-CN" altLang="en-US" sz="1200" dirty="0" smtClean="0"/>
                        <a:t>个</a:t>
                      </a:r>
                      <a:r>
                        <a:rPr lang="en-US" altLang="zh-CN" sz="1200" dirty="0" smtClean="0"/>
                        <a:t>8u</a:t>
                      </a:r>
                      <a:r>
                        <a:rPr lang="zh-CN" altLang="en-US" sz="1200" dirty="0" smtClean="0"/>
                        <a:t>或者</a:t>
                      </a:r>
                      <a:r>
                        <a:rPr lang="en-US" altLang="zh-CN" sz="1200" dirty="0" smtClean="0"/>
                        <a:t>6u</a:t>
                      </a:r>
                      <a:r>
                        <a:rPr lang="zh-CN" altLang="en-US" sz="12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</a:rPr>
                        <a:t>14+1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16*5</a:t>
                      </a:r>
                      <a:endParaRPr lang="zh-CN" altLang="en-US" sz="12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331640" y="13622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MOS</a:t>
            </a:r>
            <a:r>
              <a:rPr lang="zh-CN" altLang="en-US" dirty="0" smtClean="0"/>
              <a:t>管数量的变化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3717032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00FF"/>
                </a:solidFill>
              </a:rPr>
              <a:t>问题</a:t>
            </a:r>
            <a:r>
              <a:rPr lang="zh-CN" altLang="en-US" sz="1400" dirty="0" smtClean="0">
                <a:solidFill>
                  <a:srgbClr val="0000FF"/>
                </a:solidFill>
              </a:rPr>
              <a:t>：为什么</a:t>
            </a:r>
            <a:r>
              <a:rPr lang="en-US" altLang="zh-CN" sz="1400" dirty="0" smtClean="0">
                <a:solidFill>
                  <a:srgbClr val="0000FF"/>
                </a:solidFill>
              </a:rPr>
              <a:t>MASK_EN</a:t>
            </a:r>
            <a:r>
              <a:rPr lang="zh-CN" altLang="en-US" sz="1400" dirty="0" smtClean="0">
                <a:solidFill>
                  <a:srgbClr val="0000FF"/>
                </a:solidFill>
              </a:rPr>
              <a:t>的</a:t>
            </a:r>
            <a:r>
              <a:rPr lang="en-US" altLang="zh-CN" sz="1400" dirty="0" smtClean="0">
                <a:solidFill>
                  <a:srgbClr val="0000FF"/>
                </a:solidFill>
              </a:rPr>
              <a:t>D-latch</a:t>
            </a:r>
            <a:r>
              <a:rPr lang="zh-CN" altLang="en-US" sz="1400" dirty="0" smtClean="0">
                <a:solidFill>
                  <a:srgbClr val="0000FF"/>
                </a:solidFill>
              </a:rPr>
              <a:t>用</a:t>
            </a:r>
            <a:r>
              <a:rPr lang="en-US" altLang="zh-CN" sz="1400" dirty="0" smtClean="0">
                <a:solidFill>
                  <a:srgbClr val="0000FF"/>
                </a:solidFill>
              </a:rPr>
              <a:t>8u</a:t>
            </a:r>
            <a:r>
              <a:rPr lang="zh-CN" altLang="en-US" sz="1400" dirty="0" smtClean="0">
                <a:solidFill>
                  <a:srgbClr val="0000FF"/>
                </a:solidFill>
              </a:rPr>
              <a:t>和</a:t>
            </a:r>
            <a:r>
              <a:rPr lang="en-US" altLang="zh-CN" sz="1400" dirty="0" smtClean="0">
                <a:solidFill>
                  <a:srgbClr val="0000FF"/>
                </a:solidFill>
              </a:rPr>
              <a:t>6u</a:t>
            </a:r>
            <a:r>
              <a:rPr lang="zh-CN" altLang="en-US" sz="1400" dirty="0" smtClean="0">
                <a:solidFill>
                  <a:srgbClr val="0000FF"/>
                </a:solidFill>
              </a:rPr>
              <a:t>的管子？能缩小不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590</Words>
  <Application>Microsoft Office PowerPoint</Application>
  <PresentationFormat>全屏显示(4:3)</PresentationFormat>
  <Paragraphs>201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IHEP</vt:lpstr>
      <vt:lpstr>CMOS Pixel Sensor设计讨论</vt:lpstr>
      <vt:lpstr>Pixel design variants （2018-11-23）</vt:lpstr>
      <vt:lpstr>FE_V0的设计结果</vt:lpstr>
      <vt:lpstr>DGT_V0的设计结果</vt:lpstr>
      <vt:lpstr>DGT_V1的顶层原理图 (V2相同)</vt:lpstr>
      <vt:lpstr>MASK_EN_s (V1/V2相同)</vt:lpstr>
      <vt:lpstr>RS_latch_s (DGT_V1)</vt:lpstr>
      <vt:lpstr>RS_latch_s (DGT_V2)</vt:lpstr>
      <vt:lpstr>Pixel design variants</vt:lpstr>
    </vt:vector>
  </TitlesOfParts>
  <Company>soft.netnest.com.cn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unknown</cp:lastModifiedBy>
  <cp:revision>597</cp:revision>
  <dcterms:created xsi:type="dcterms:W3CDTF">2011-06-10T07:16:01Z</dcterms:created>
  <dcterms:modified xsi:type="dcterms:W3CDTF">2019-01-18T04:07:02Z</dcterms:modified>
</cp:coreProperties>
</file>