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71" r:id="rId3"/>
    <p:sldId id="273" r:id="rId4"/>
    <p:sldId id="272" r:id="rId5"/>
    <p:sldId id="266" r:id="rId6"/>
    <p:sldId id="267" r:id="rId7"/>
    <p:sldId id="269" r:id="rId8"/>
    <p:sldId id="265" r:id="rId9"/>
    <p:sldId id="278" r:id="rId10"/>
    <p:sldId id="280" r:id="rId11"/>
    <p:sldId id="282" r:id="rId12"/>
    <p:sldId id="283" r:id="rId13"/>
    <p:sldId id="281" r:id="rId14"/>
    <p:sldId id="285" r:id="rId15"/>
    <p:sldId id="284" r:id="rId16"/>
    <p:sldId id="277" r:id="rId17"/>
    <p:sldId id="276" r:id="rId18"/>
    <p:sldId id="287" r:id="rId19"/>
    <p:sldId id="274" r:id="rId20"/>
    <p:sldId id="288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/>
  </p:normalViewPr>
  <p:slideViewPr>
    <p:cSldViewPr>
      <p:cViewPr varScale="1">
        <p:scale>
          <a:sx n="108" d="100"/>
          <a:sy n="108" d="100"/>
        </p:scale>
        <p:origin x="-18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E234C-5752-46DF-BF3F-2CA1CC2F7CA4}" type="datetimeFigureOut">
              <a:rPr lang="zh-CN" altLang="en-US" smtClean="0"/>
              <a:pPr/>
              <a:t>2019-3-29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2BABE-A268-4011-AB62-F38D4174A1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96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背景副本"/>
          <p:cNvPicPr>
            <a:picLocks noChangeAspect="1" noChangeArrowheads="1"/>
          </p:cNvPicPr>
          <p:nvPr/>
        </p:nvPicPr>
        <p:blipFill>
          <a:blip r:embed="rId2" cstate="print"/>
          <a:srcRect l="7502" t="7797"/>
          <a:stretch>
            <a:fillRect/>
          </a:stretch>
        </p:blipFill>
        <p:spPr bwMode="auto">
          <a:xfrm>
            <a:off x="0" y="0"/>
            <a:ext cx="9180512" cy="688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5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1472" y="1714488"/>
            <a:ext cx="7772400" cy="2090735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>
              <a:defRPr sz="5400" b="1">
                <a:solidFill>
                  <a:srgbClr val="0070C0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60817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60817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83661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327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125538"/>
            <a:ext cx="4038600" cy="25876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865563"/>
            <a:ext cx="4038600" cy="25876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200" b="1" baseline="0" dirty="0">
                <a:solidFill>
                  <a:schemeClr val="bg1"/>
                </a:solidFill>
                <a:effectLst/>
                <a:latin typeface="+mj-ea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buClr>
                <a:srgbClr val="00B0F0"/>
              </a:buClr>
              <a:buSzPct val="80000"/>
              <a:buFont typeface="Wingdings" pitchFamily="2" charset="2"/>
              <a:buChar char="n"/>
              <a:defRPr sz="2000" b="0">
                <a:solidFill>
                  <a:srgbClr val="002060"/>
                </a:solidFill>
                <a:latin typeface="+mn-ea"/>
                <a:ea typeface="+mn-ea"/>
              </a:defRPr>
            </a:lvl1pPr>
            <a:lvl2pPr algn="l">
              <a:buClr>
                <a:srgbClr val="00B050"/>
              </a:buClr>
              <a:buSzPct val="80000"/>
              <a:defRPr sz="1600" b="0" baseline="0">
                <a:solidFill>
                  <a:srgbClr val="0000FF"/>
                </a:solidFill>
                <a:latin typeface="+mn-ea"/>
                <a:ea typeface="+mn-ea"/>
              </a:defRPr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771800" y="6597351"/>
            <a:ext cx="3672408" cy="288033"/>
          </a:xfr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7504" y="6597352"/>
            <a:ext cx="576064" cy="268139"/>
          </a:xfr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E466ADA3-65EC-47D4-A8BD-622837ED8DCD}" type="slidenum">
              <a:rPr lang="zh-CN" altLang="en-US" smtClean="0"/>
              <a:pPr algn="l"/>
              <a:t>‹#›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6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CN" altLang="en-US" sz="3600"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J:\资料\PPT----汇总\PPT模版\PPT背景副本-窄2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42910" y="44450"/>
            <a:ext cx="8043890" cy="95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57297"/>
            <a:ext cx="8229600" cy="476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endParaRPr lang="zh-CN" altLang="en-US"/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E466ADA3-65EC-47D4-A8BD-622837ED8D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华文中宋" pitchFamily="2" charset="-122"/>
        </a:defRPr>
      </a:lvl9pPr>
    </p:titleStyle>
    <p:bodyStyle>
      <a:lvl1pPr marL="342900" indent="-342900" algn="just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FF0000"/>
        </a:buClr>
        <a:buSzPct val="90000"/>
        <a:buFont typeface="Wingdings" pitchFamily="2" charset="2"/>
        <a:buChar char="n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just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33CC33"/>
        </a:buClr>
        <a:buFont typeface="Wingdings" pitchFamily="2" charset="2"/>
        <a:buChar char="l"/>
        <a:defRPr sz="2400" b="1">
          <a:solidFill>
            <a:srgbClr val="0000FF"/>
          </a:solidFill>
          <a:latin typeface="+mn-lt"/>
          <a:ea typeface="+mn-ea"/>
        </a:defRPr>
      </a:lvl2pPr>
      <a:lvl3pPr marL="1143000" indent="-228600" algn="just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宋体" charset="-122"/>
        </a:defRPr>
      </a:lvl3pPr>
      <a:lvl4pPr marL="1600200" indent="-228600" algn="just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宋体" charset="-122"/>
        </a:defRPr>
      </a:lvl4pPr>
      <a:lvl5pPr marL="20574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5pPr>
      <a:lvl6pPr marL="25146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6pPr>
      <a:lvl7pPr marL="29718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7pPr>
      <a:lvl8pPr marL="34290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8pPr>
      <a:lvl9pPr marL="38862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宋体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0000FF"/>
                </a:solidFill>
              </a:rPr>
              <a:t>卢云鹏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zh-CN" altLang="en-US" dirty="0">
                <a:solidFill>
                  <a:srgbClr val="0000FF"/>
                </a:solidFill>
              </a:rPr>
              <a:t>高能</a:t>
            </a:r>
            <a:r>
              <a:rPr lang="zh-CN" altLang="en-US" dirty="0" smtClean="0">
                <a:solidFill>
                  <a:srgbClr val="0000FF"/>
                </a:solidFill>
              </a:rPr>
              <a:t>所</a:t>
            </a:r>
            <a:r>
              <a:rPr lang="en-US" altLang="zh-CN" dirty="0" smtClean="0">
                <a:solidFill>
                  <a:srgbClr val="0000FF"/>
                </a:solidFill>
              </a:rPr>
              <a:t>/</a:t>
            </a:r>
            <a:r>
              <a:rPr lang="zh-CN" altLang="en-US" dirty="0" smtClean="0">
                <a:solidFill>
                  <a:srgbClr val="0000FF"/>
                </a:solidFill>
              </a:rPr>
              <a:t>实验物理中心</a:t>
            </a:r>
            <a:endParaRPr lang="en-US" altLang="zh-CN" dirty="0" smtClean="0">
              <a:solidFill>
                <a:srgbClr val="0000FF"/>
              </a:solidFill>
            </a:endParaRPr>
          </a:p>
          <a:p>
            <a:r>
              <a:rPr lang="en-US" altLang="zh-CN" dirty="0" smtClean="0">
                <a:solidFill>
                  <a:srgbClr val="0000FF"/>
                </a:solidFill>
              </a:rPr>
              <a:t>2019-3-29</a:t>
            </a:r>
          </a:p>
        </p:txBody>
      </p:sp>
      <p:sp>
        <p:nvSpPr>
          <p:cNvPr id="6" name="副标题 4"/>
          <p:cNvSpPr txBox="1">
            <a:spLocks/>
          </p:cNvSpPr>
          <p:nvPr/>
        </p:nvSpPr>
        <p:spPr bwMode="auto">
          <a:xfrm>
            <a:off x="1411560" y="1700808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SzPct val="90000"/>
              <a:buFont typeface="Wingdings" pitchFamily="2" charset="2"/>
              <a:buNone/>
              <a:defRPr sz="2800" b="1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33CC33"/>
              </a:buClr>
              <a:buFont typeface="Wingdings" pitchFamily="2" charset="2"/>
              <a:buChar char="l"/>
              <a:defRPr sz="2400" b="1">
                <a:solidFill>
                  <a:srgbClr val="0000FF"/>
                </a:solidFill>
                <a:latin typeface="+mn-lt"/>
                <a:ea typeface="+mn-ea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宋体" charset="-122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5pPr>
            <a:lvl6pPr marL="25146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6pPr>
            <a:lvl7pPr marL="29718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7pPr>
            <a:lvl8pPr marL="3429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8pPr>
            <a:lvl9pPr marL="3886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9pPr>
          </a:lstStyle>
          <a:p>
            <a:r>
              <a:rPr lang="en-US" altLang="zh-CN" sz="3600" kern="0" dirty="0" smtClean="0">
                <a:solidFill>
                  <a:srgbClr val="0000FF"/>
                </a:solidFill>
              </a:rPr>
              <a:t>Integration status</a:t>
            </a:r>
          </a:p>
          <a:p>
            <a:r>
              <a:rPr lang="en-US" altLang="zh-CN" kern="0" dirty="0" smtClean="0">
                <a:solidFill>
                  <a:srgbClr val="0000FF"/>
                </a:solidFill>
              </a:rPr>
              <a:t>CMOS Pixel</a:t>
            </a:r>
            <a:r>
              <a:rPr lang="zh-CN" altLang="en-US" kern="0" dirty="0" smtClean="0">
                <a:solidFill>
                  <a:srgbClr val="0000FF"/>
                </a:solidFill>
              </a:rPr>
              <a:t>设计讨论会</a:t>
            </a:r>
            <a:endParaRPr lang="zh-CN" altLang="en-US" kern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10</a:t>
            </a:fld>
            <a:endParaRPr lang="zh-CN" altLang="en-US" dirty="0"/>
          </a:p>
        </p:txBody>
      </p:sp>
      <p:graphicFrame>
        <p:nvGraphicFramePr>
          <p:cNvPr id="72" name="表格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642635"/>
              </p:ext>
            </p:extLst>
          </p:nvPr>
        </p:nvGraphicFramePr>
        <p:xfrm>
          <a:off x="2987824" y="1146904"/>
          <a:ext cx="3312368" cy="465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48072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</a:rPr>
                        <a:t>DIG_RO_CLK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正沿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DIG_RO_RST_x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负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DATA_IN[0:255]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ROW_ADDR[0:8]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CACHE_BIT_RST[0:255]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VALID_OUT[0:3]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CTRLSYM[0:7]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DATA_OUT[0:7]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>
                          <a:sym typeface="Wingdings" panose="05000000000000000000" pitchFamily="2" charset="2"/>
                        </a:rPr>
                        <a:t>FIFO_READEn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BLK_SELECT[0:1]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正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INQUIRY[0:1]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正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444208" y="1547500"/>
            <a:ext cx="2380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</a:rPr>
              <a:t>200MHz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！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LVDS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输入？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2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496" y="44450"/>
            <a:ext cx="9108504" cy="955658"/>
          </a:xfrm>
        </p:spPr>
        <p:txBody>
          <a:bodyPr/>
          <a:lstStyle/>
          <a:p>
            <a:pPr algn="ctr"/>
            <a:r>
              <a:rPr lang="en-US" altLang="zh-CN" dirty="0" smtClean="0"/>
              <a:t>DAC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496" y="1052736"/>
            <a:ext cx="9108504" cy="5616624"/>
          </a:xfrm>
        </p:spPr>
        <p:txBody>
          <a:bodyPr/>
          <a:lstStyle/>
          <a:p>
            <a:r>
              <a:rPr lang="zh-CN" altLang="en-US" dirty="0" smtClean="0"/>
              <a:t>提供</a:t>
            </a:r>
            <a:r>
              <a:rPr lang="en-US" altLang="zh-CN" dirty="0"/>
              <a:t>5</a:t>
            </a:r>
            <a:r>
              <a:rPr lang="zh-CN" altLang="en-US" dirty="0" smtClean="0"/>
              <a:t>路电压偏置电压和</a:t>
            </a:r>
            <a:r>
              <a:rPr lang="en-US" altLang="zh-CN" dirty="0" smtClean="0"/>
              <a:t>7</a:t>
            </a:r>
            <a:r>
              <a:rPr lang="zh-CN" altLang="en-US" dirty="0" smtClean="0"/>
              <a:t>路偏置电流（仅使用</a:t>
            </a:r>
            <a:r>
              <a:rPr lang="en-US" altLang="zh-CN" dirty="0" smtClean="0"/>
              <a:t>3</a:t>
            </a:r>
            <a:r>
              <a:rPr lang="zh-CN" altLang="en-US" dirty="0" smtClean="0"/>
              <a:t>路）</a:t>
            </a:r>
            <a:endParaRPr lang="en-US" altLang="zh-CN" dirty="0" smtClean="0"/>
          </a:p>
          <a:p>
            <a:r>
              <a:rPr lang="en-US" altLang="zh-CN" dirty="0" smtClean="0"/>
              <a:t>cell</a:t>
            </a:r>
            <a:r>
              <a:rPr lang="zh-CN" altLang="en-US" dirty="0" smtClean="0"/>
              <a:t>主要功能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10-bit</a:t>
            </a:r>
            <a:r>
              <a:rPr lang="zh-CN" altLang="en-US" dirty="0"/>
              <a:t> </a:t>
            </a:r>
            <a:r>
              <a:rPr lang="en-US" altLang="zh-CN" dirty="0" smtClean="0"/>
              <a:t>DAC</a:t>
            </a:r>
            <a:r>
              <a:rPr lang="zh-CN" altLang="en-US" dirty="0" smtClean="0"/>
              <a:t>电压产生和驱动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8-bit DAC</a:t>
            </a:r>
            <a:r>
              <a:rPr lang="zh-CN" altLang="en-US" dirty="0" smtClean="0"/>
              <a:t>镜像电流源电压产生和监测（</a:t>
            </a:r>
            <a:r>
              <a:rPr lang="en-US" altLang="zh-CN" dirty="0" smtClean="0"/>
              <a:t>7</a:t>
            </a:r>
            <a:r>
              <a:rPr lang="zh-CN" altLang="en-US" dirty="0" smtClean="0"/>
              <a:t>选</a:t>
            </a:r>
            <a:r>
              <a:rPr lang="en-US" altLang="zh-CN" dirty="0" smtClean="0"/>
              <a:t>1</a:t>
            </a:r>
            <a:r>
              <a:rPr lang="zh-CN" altLang="en-US" dirty="0" smtClean="0"/>
              <a:t>输出）</a:t>
            </a:r>
            <a:endParaRPr lang="en-US" altLang="zh-CN" dirty="0"/>
          </a:p>
          <a:p>
            <a:pPr lvl="1"/>
            <a:r>
              <a:rPr lang="en-US" altLang="zh-CN" dirty="0" smtClean="0"/>
              <a:t>VREF</a:t>
            </a:r>
            <a:r>
              <a:rPr lang="zh-CN" altLang="en-US" dirty="0" smtClean="0"/>
              <a:t>由内部</a:t>
            </a:r>
            <a:r>
              <a:rPr lang="en-US" altLang="zh-CN" dirty="0" smtClean="0"/>
              <a:t>Bandgap</a:t>
            </a:r>
            <a:r>
              <a:rPr lang="zh-CN" altLang="en-US" dirty="0" smtClean="0"/>
              <a:t>提供，或者外部参考电压源提供</a:t>
            </a:r>
            <a:endParaRPr lang="en-US" altLang="zh-CN" dirty="0" smtClean="0"/>
          </a:p>
          <a:p>
            <a:r>
              <a:rPr lang="zh-CN" altLang="en-US" dirty="0" smtClean="0"/>
              <a:t>信号与电源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电源：</a:t>
            </a:r>
            <a:r>
              <a:rPr lang="en-US" altLang="zh-CN" dirty="0" smtClean="0"/>
              <a:t>DVDD/DVSS</a:t>
            </a:r>
            <a:r>
              <a:rPr lang="zh-CN" altLang="en-US" dirty="0" smtClean="0"/>
              <a:t>， </a:t>
            </a:r>
            <a:r>
              <a:rPr lang="en-US" altLang="zh-CN" dirty="0" smtClean="0"/>
              <a:t>AVDD/AVSS </a:t>
            </a:r>
          </a:p>
          <a:p>
            <a:pPr lvl="1"/>
            <a:r>
              <a:rPr lang="zh-CN" altLang="en-US" dirty="0" smtClean="0"/>
              <a:t>屏蔽层：</a:t>
            </a:r>
            <a:r>
              <a:rPr lang="en-US" altLang="zh-CN" dirty="0" smtClean="0"/>
              <a:t>Deep-NWELL</a:t>
            </a:r>
          </a:p>
          <a:p>
            <a:pPr lvl="1"/>
            <a:r>
              <a:rPr lang="zh-CN" altLang="en-US" dirty="0" smtClean="0"/>
              <a:t>输入：</a:t>
            </a:r>
            <a:r>
              <a:rPr lang="en-US" altLang="zh-CN" dirty="0" smtClean="0"/>
              <a:t>VREF </a:t>
            </a:r>
          </a:p>
          <a:p>
            <a:pPr lvl="1"/>
            <a:r>
              <a:rPr lang="zh-CN" altLang="en-US" dirty="0"/>
              <a:t>控制</a:t>
            </a:r>
            <a:r>
              <a:rPr lang="zh-CN" altLang="en-US" dirty="0" smtClean="0"/>
              <a:t>输入：</a:t>
            </a:r>
            <a:r>
              <a:rPr lang="en-US" altLang="zh-CN" dirty="0"/>
              <a:t> VDAC_DATA[0:59], IBIAS_DATA[0:7], </a:t>
            </a:r>
            <a:r>
              <a:rPr lang="en-US" altLang="zh-CN" kern="1200" dirty="0"/>
              <a:t>IDB_DATA[0:7], ITHR_DATA[0:7</a:t>
            </a:r>
            <a:r>
              <a:rPr lang="en-US" altLang="zh-CN" kern="1200" dirty="0" smtClean="0"/>
              <a:t>], IRESERVE1_DATA[0:7], IRESERVE2_DATA[0:7], MONI_SEL[0:6]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输出：</a:t>
            </a:r>
            <a:r>
              <a:rPr lang="en-US" altLang="zh-CN" dirty="0" err="1" smtClean="0"/>
              <a:t>VREF_BandGap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VREF_Current_DAC</a:t>
            </a:r>
            <a:r>
              <a:rPr lang="en-US" altLang="zh-CN" dirty="0" smtClean="0"/>
              <a:t>, VCASP, VCASN, VCASN2, VRESET, VCLIP, IBIAS, IDB, ITHR, IRESERVE1/2/3/4, IMON_OUT</a:t>
            </a:r>
          </a:p>
          <a:p>
            <a:r>
              <a:rPr lang="en-US" altLang="zh-CN" dirty="0" smtClean="0"/>
              <a:t>Layout: </a:t>
            </a:r>
            <a:r>
              <a:rPr lang="zh-CN" altLang="en-US" dirty="0" smtClean="0"/>
              <a:t>约</a:t>
            </a:r>
            <a:r>
              <a:rPr lang="en-US" altLang="zh-CN" dirty="0" smtClean="0"/>
              <a:t>1350um*150um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11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0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12</a:t>
            </a:fld>
            <a:endParaRPr lang="zh-CN" altLang="en-US" dirty="0"/>
          </a:p>
        </p:txBody>
      </p:sp>
      <p:graphicFrame>
        <p:nvGraphicFramePr>
          <p:cNvPr id="72" name="表格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305858"/>
              </p:ext>
            </p:extLst>
          </p:nvPr>
        </p:nvGraphicFramePr>
        <p:xfrm>
          <a:off x="539551" y="1146904"/>
          <a:ext cx="7992889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5237"/>
                <a:gridCol w="1563826"/>
                <a:gridCol w="156382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VDAC_DATA[0:59]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IBIAS_DATA[0:7]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kern="1200" dirty="0" smtClean="0"/>
                        <a:t>IDB_DATA[0:7</a:t>
                      </a:r>
                      <a:r>
                        <a:rPr lang="en-US" altLang="zh-CN" sz="1600" dirty="0" smtClean="0"/>
                        <a:t>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kern="1200" dirty="0" smtClean="0"/>
                        <a:t>ITHR_DATA[0:7</a:t>
                      </a:r>
                      <a:r>
                        <a:rPr lang="en-US" altLang="zh-CN" sz="1600" dirty="0" smtClean="0"/>
                        <a:t>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kern="1200" dirty="0" smtClean="0"/>
                        <a:t>IRESERVE1/2_DATA[0:7</a:t>
                      </a:r>
                      <a:r>
                        <a:rPr lang="en-US" altLang="zh-CN" sz="1600" dirty="0" smtClean="0"/>
                        <a:t>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kern="1200" dirty="0" smtClean="0"/>
                        <a:t>MONI_SEL[0:6</a:t>
                      </a:r>
                      <a:r>
                        <a:rPr lang="en-US" altLang="zh-CN" sz="1600" dirty="0" smtClean="0"/>
                        <a:t>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VREF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电压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VREF_BandGap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电压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VREF_Current_DAC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电压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VCASP/VCASN/VCASN2/VRESET/VCLIP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电压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IBIAS, IDB, ITHR, IRESERVE1/2/3/4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电压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IMON_OUT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电流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56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err="1" smtClean="0"/>
              <a:t>Serial_Interface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496" y="1052736"/>
            <a:ext cx="5616624" cy="5616624"/>
          </a:xfrm>
        </p:spPr>
        <p:txBody>
          <a:bodyPr/>
          <a:lstStyle/>
          <a:p>
            <a:r>
              <a:rPr lang="en-US" altLang="zh-CN" dirty="0" smtClean="0"/>
              <a:t>JTAG</a:t>
            </a:r>
            <a:r>
              <a:rPr lang="zh-CN" altLang="en-US" dirty="0" smtClean="0"/>
              <a:t>接口提供</a:t>
            </a:r>
            <a:r>
              <a:rPr lang="en-US" altLang="zh-CN" dirty="0" smtClean="0"/>
              <a:t>200-bit</a:t>
            </a:r>
            <a:r>
              <a:rPr lang="zh-CN" altLang="en-US" dirty="0" smtClean="0"/>
              <a:t>的串行控制字</a:t>
            </a:r>
            <a:endParaRPr lang="en-US" altLang="zh-CN" dirty="0" smtClean="0"/>
          </a:p>
          <a:p>
            <a:r>
              <a:rPr lang="en-US" altLang="zh-CN" dirty="0" smtClean="0"/>
              <a:t>cell</a:t>
            </a:r>
            <a:r>
              <a:rPr lang="zh-CN" altLang="en-US" dirty="0" smtClean="0"/>
              <a:t>主要功能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串行输入</a:t>
            </a:r>
            <a:r>
              <a:rPr lang="en-US" altLang="zh-CN" dirty="0" smtClean="0"/>
              <a:t>200-bit</a:t>
            </a:r>
            <a:r>
              <a:rPr lang="zh-CN" altLang="en-US" dirty="0" smtClean="0"/>
              <a:t>的控制字</a:t>
            </a:r>
            <a:endParaRPr lang="en-US" altLang="zh-CN" dirty="0" smtClean="0"/>
          </a:p>
          <a:p>
            <a:r>
              <a:rPr lang="zh-CN" altLang="en-US" dirty="0" smtClean="0"/>
              <a:t>信号与电源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电源：</a:t>
            </a:r>
            <a:r>
              <a:rPr lang="en-US" altLang="zh-CN" dirty="0" smtClean="0"/>
              <a:t>DVDD/DVSS</a:t>
            </a:r>
          </a:p>
          <a:p>
            <a:pPr lvl="1"/>
            <a:r>
              <a:rPr lang="zh-CN" altLang="en-US" dirty="0" smtClean="0"/>
              <a:t>屏蔽层：</a:t>
            </a:r>
            <a:r>
              <a:rPr lang="en-US" altLang="zh-CN" dirty="0" smtClean="0"/>
              <a:t>Deep-NWELL</a:t>
            </a:r>
          </a:p>
          <a:p>
            <a:pPr lvl="1"/>
            <a:r>
              <a:rPr lang="zh-CN" altLang="en-US" dirty="0" smtClean="0"/>
              <a:t>输入：</a:t>
            </a:r>
            <a:r>
              <a:rPr lang="en-US" altLang="zh-CN" dirty="0" smtClean="0"/>
              <a:t>LOAD, SCK, SDI</a:t>
            </a:r>
          </a:p>
          <a:p>
            <a:pPr lvl="1"/>
            <a:r>
              <a:rPr lang="zh-CN" altLang="en-US" dirty="0" smtClean="0"/>
              <a:t>输出：</a:t>
            </a:r>
            <a:r>
              <a:rPr lang="en-US" altLang="zh-CN" dirty="0" smtClean="0"/>
              <a:t>SDO, SCK_O, REG[199:0]</a:t>
            </a:r>
          </a:p>
          <a:p>
            <a:r>
              <a:rPr lang="en-US" altLang="zh-CN" dirty="0" smtClean="0"/>
              <a:t>Layout</a:t>
            </a:r>
            <a:r>
              <a:rPr lang="zh-CN" altLang="en-US" dirty="0" smtClean="0"/>
              <a:t>：</a:t>
            </a:r>
            <a:r>
              <a:rPr lang="zh-CN" altLang="en-US" dirty="0"/>
              <a:t>约</a:t>
            </a:r>
            <a:r>
              <a:rPr lang="en-US" altLang="zh-CN" dirty="0" smtClean="0"/>
              <a:t>1750um*150um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13</a:t>
            </a:fld>
            <a:endParaRPr lang="zh-CN" altLang="en-US" dirty="0"/>
          </a:p>
        </p:txBody>
      </p:sp>
      <p:graphicFrame>
        <p:nvGraphicFramePr>
          <p:cNvPr id="72" name="表格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560922"/>
              </p:ext>
            </p:extLst>
          </p:nvPr>
        </p:nvGraphicFramePr>
        <p:xfrm>
          <a:off x="5724128" y="1124744"/>
          <a:ext cx="331236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648072"/>
                <a:gridCol w="7920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LOAD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SCK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SDI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SDO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SCK_O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REG[199:0]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4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err="1" smtClean="0"/>
              <a:t>LVDS_Transmitter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496" y="1052736"/>
            <a:ext cx="5616624" cy="5616624"/>
          </a:xfrm>
        </p:spPr>
        <p:txBody>
          <a:bodyPr/>
          <a:lstStyle/>
          <a:p>
            <a:r>
              <a:rPr lang="en-US" altLang="zh-CN" dirty="0" smtClean="0"/>
              <a:t>LVDS</a:t>
            </a:r>
            <a:r>
              <a:rPr lang="zh-CN" altLang="en-US" dirty="0" smtClean="0"/>
              <a:t>串行发送模块 （</a:t>
            </a:r>
            <a:r>
              <a:rPr lang="zh-CN" altLang="en-US" b="1" dirty="0" smtClean="0">
                <a:solidFill>
                  <a:srgbClr val="FF0000"/>
                </a:solidFill>
              </a:rPr>
              <a:t>无接收！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cell</a:t>
            </a:r>
            <a:r>
              <a:rPr lang="zh-CN" altLang="en-US" dirty="0" smtClean="0"/>
              <a:t>主要功能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LVDS</a:t>
            </a:r>
            <a:r>
              <a:rPr lang="zh-CN" altLang="en-US" dirty="0" smtClean="0"/>
              <a:t>串行发送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工作电流可调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共模电压可调</a:t>
            </a:r>
            <a:endParaRPr lang="en-US" altLang="zh-CN" dirty="0" smtClean="0"/>
          </a:p>
          <a:p>
            <a:r>
              <a:rPr lang="zh-CN" altLang="en-US" dirty="0" smtClean="0"/>
              <a:t>信号与电源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电源：</a:t>
            </a:r>
            <a:r>
              <a:rPr lang="en-US" altLang="zh-CN" b="1" dirty="0" smtClean="0">
                <a:solidFill>
                  <a:srgbClr val="FF0000"/>
                </a:solidFill>
              </a:rPr>
              <a:t>AVDD/AVSS?</a:t>
            </a:r>
          </a:p>
          <a:p>
            <a:pPr lvl="1"/>
            <a:r>
              <a:rPr lang="zh-CN" altLang="en-US" dirty="0" smtClean="0"/>
              <a:t>屏蔽层：</a:t>
            </a:r>
            <a:r>
              <a:rPr lang="en-US" altLang="zh-CN" dirty="0" smtClean="0"/>
              <a:t>Deep-NWELL</a:t>
            </a:r>
          </a:p>
          <a:p>
            <a:pPr lvl="1"/>
            <a:r>
              <a:rPr lang="zh-CN" altLang="en-US" dirty="0" smtClean="0"/>
              <a:t>输入：</a:t>
            </a:r>
            <a:r>
              <a:rPr lang="en-US" altLang="zh-CN" dirty="0" smtClean="0"/>
              <a:t>LVDS_IN/INB</a:t>
            </a:r>
            <a:r>
              <a:rPr lang="zh-CN" altLang="en-US" dirty="0" smtClean="0"/>
              <a:t>，</a:t>
            </a:r>
            <a:r>
              <a:rPr lang="en-US" altLang="zh-CN" dirty="0" smtClean="0"/>
              <a:t>LVDS_S[0:3]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 smtClean="0"/>
              <a:t>LVDS_VREF</a:t>
            </a:r>
          </a:p>
          <a:p>
            <a:pPr lvl="1"/>
            <a:r>
              <a:rPr lang="zh-CN" altLang="en-US" dirty="0" smtClean="0"/>
              <a:t>输出：</a:t>
            </a:r>
            <a:r>
              <a:rPr lang="en-US" altLang="zh-CN" dirty="0"/>
              <a:t> </a:t>
            </a:r>
            <a:r>
              <a:rPr lang="en-US" altLang="zh-CN" dirty="0" smtClean="0"/>
              <a:t>LVDS_OUT/OUTB</a:t>
            </a:r>
          </a:p>
          <a:p>
            <a:r>
              <a:rPr lang="en-US" altLang="zh-CN" dirty="0" smtClean="0"/>
              <a:t>Layout</a:t>
            </a:r>
            <a:r>
              <a:rPr lang="zh-CN" altLang="en-US" dirty="0" smtClean="0"/>
              <a:t>：约</a:t>
            </a:r>
            <a:r>
              <a:rPr lang="en-US" altLang="zh-CN" dirty="0" smtClean="0"/>
              <a:t>150um*80um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14</a:t>
            </a:fld>
            <a:endParaRPr lang="zh-CN" altLang="en-US" dirty="0"/>
          </a:p>
        </p:txBody>
      </p:sp>
      <p:graphicFrame>
        <p:nvGraphicFramePr>
          <p:cNvPr id="72" name="表格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111881"/>
              </p:ext>
            </p:extLst>
          </p:nvPr>
        </p:nvGraphicFramePr>
        <p:xfrm>
          <a:off x="4572000" y="1124744"/>
          <a:ext cx="44644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3411"/>
                <a:gridCol w="873488"/>
                <a:gridCol w="10675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LVDS_IN/INB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差分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LVDS_S[0:3]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LVDS_VREF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电压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LVDS_OUT/OUTB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差分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15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RSDS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496" y="1052736"/>
            <a:ext cx="5616624" cy="5616624"/>
          </a:xfrm>
        </p:spPr>
        <p:txBody>
          <a:bodyPr/>
          <a:lstStyle/>
          <a:p>
            <a:r>
              <a:rPr lang="zh-CN" altLang="en-US" dirty="0" smtClean="0"/>
              <a:t>低功耗串行收发模块</a:t>
            </a:r>
            <a:endParaRPr lang="en-US" altLang="zh-CN" dirty="0" smtClean="0"/>
          </a:p>
          <a:p>
            <a:r>
              <a:rPr lang="en-US" altLang="zh-CN" dirty="0" smtClean="0"/>
              <a:t>cell</a:t>
            </a:r>
            <a:r>
              <a:rPr lang="zh-CN" altLang="en-US" dirty="0" smtClean="0"/>
              <a:t>主要功能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低功耗串行接收，可</a:t>
            </a:r>
            <a:r>
              <a:rPr lang="en-US" altLang="zh-CN" dirty="0" smtClean="0"/>
              <a:t>power off</a:t>
            </a:r>
          </a:p>
          <a:p>
            <a:pPr lvl="1"/>
            <a:r>
              <a:rPr lang="zh-CN" altLang="en-US" dirty="0" smtClean="0"/>
              <a:t>低功耗串行发送，可</a:t>
            </a:r>
            <a:r>
              <a:rPr lang="en-US" altLang="zh-CN" dirty="0" smtClean="0"/>
              <a:t>power off</a:t>
            </a:r>
          </a:p>
          <a:p>
            <a:pPr lvl="1"/>
            <a:r>
              <a:rPr lang="zh-CN" altLang="en-US" dirty="0" smtClean="0"/>
              <a:t>串行接收和发送可在片内</a:t>
            </a:r>
            <a:r>
              <a:rPr lang="en-US" altLang="zh-CN" dirty="0" smtClean="0"/>
              <a:t>loopback</a:t>
            </a:r>
          </a:p>
          <a:p>
            <a:pPr lvl="1"/>
            <a:r>
              <a:rPr lang="zh-CN" altLang="en-US" dirty="0" smtClean="0"/>
              <a:t>工作电流可调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共模电压可调</a:t>
            </a:r>
            <a:endParaRPr lang="en-US" altLang="zh-CN" dirty="0" smtClean="0"/>
          </a:p>
          <a:p>
            <a:r>
              <a:rPr lang="zh-CN" altLang="en-US" dirty="0" smtClean="0"/>
              <a:t>信号与电源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电源：</a:t>
            </a:r>
            <a:r>
              <a:rPr lang="en-US" altLang="zh-CN" b="1" dirty="0" smtClean="0">
                <a:solidFill>
                  <a:srgbClr val="FF0000"/>
                </a:solidFill>
              </a:rPr>
              <a:t>AVDD/AVSS?</a:t>
            </a:r>
          </a:p>
          <a:p>
            <a:pPr lvl="1"/>
            <a:r>
              <a:rPr lang="zh-CN" altLang="en-US" dirty="0" smtClean="0"/>
              <a:t>屏蔽层：</a:t>
            </a:r>
            <a:r>
              <a:rPr lang="en-US" altLang="zh-CN" dirty="0" smtClean="0"/>
              <a:t>Deep-NWELL</a:t>
            </a:r>
          </a:p>
          <a:p>
            <a:pPr lvl="1"/>
            <a:r>
              <a:rPr lang="zh-CN" altLang="en-US" dirty="0" smtClean="0"/>
              <a:t>输入：</a:t>
            </a:r>
            <a:r>
              <a:rPr lang="en-US" altLang="zh-CN" dirty="0" err="1" smtClean="0"/>
              <a:t>RSDS_RX_INp</a:t>
            </a:r>
            <a:r>
              <a:rPr lang="en-US" altLang="zh-CN" dirty="0" smtClean="0"/>
              <a:t>/n, </a:t>
            </a:r>
            <a:r>
              <a:rPr lang="en-US" altLang="zh-CN" dirty="0"/>
              <a:t>RSDS_</a:t>
            </a:r>
            <a:r>
              <a:rPr lang="en-US" altLang="zh-CN" dirty="0" smtClean="0"/>
              <a:t>RX_SEL, </a:t>
            </a:r>
            <a:r>
              <a:rPr lang="en-US" altLang="zh-CN" dirty="0"/>
              <a:t>RSDS_</a:t>
            </a:r>
            <a:r>
              <a:rPr lang="en-US" altLang="zh-CN" dirty="0" smtClean="0"/>
              <a:t>TX_IN, </a:t>
            </a:r>
            <a:r>
              <a:rPr lang="en-US" altLang="zh-CN" dirty="0"/>
              <a:t>RSDS_</a:t>
            </a:r>
            <a:r>
              <a:rPr lang="en-US" altLang="zh-CN" dirty="0" smtClean="0"/>
              <a:t>TX_SEL, RSDS_IBIAS, RSDS_VCM_REF, RSDS_LOOPBACK</a:t>
            </a:r>
          </a:p>
          <a:p>
            <a:pPr lvl="1"/>
            <a:r>
              <a:rPr lang="zh-CN" altLang="en-US" dirty="0" smtClean="0"/>
              <a:t>输出：</a:t>
            </a:r>
            <a:r>
              <a:rPr lang="en-US" altLang="zh-CN" dirty="0"/>
              <a:t> RSDS_</a:t>
            </a:r>
            <a:r>
              <a:rPr lang="en-US" altLang="zh-CN" dirty="0" smtClean="0"/>
              <a:t>RX_OUT, </a:t>
            </a:r>
            <a:r>
              <a:rPr lang="en-US" altLang="zh-CN" dirty="0" err="1"/>
              <a:t>RSDS_</a:t>
            </a:r>
            <a:r>
              <a:rPr lang="en-US" altLang="zh-CN" dirty="0" err="1" smtClean="0"/>
              <a:t>TX_OUTp</a:t>
            </a:r>
            <a:r>
              <a:rPr lang="en-US" altLang="zh-CN" dirty="0" smtClean="0"/>
              <a:t>/n, </a:t>
            </a:r>
          </a:p>
          <a:p>
            <a:r>
              <a:rPr lang="en-US" altLang="zh-CN" dirty="0" smtClean="0"/>
              <a:t>Layout</a:t>
            </a:r>
            <a:r>
              <a:rPr lang="zh-CN" altLang="en-US" dirty="0" smtClean="0"/>
              <a:t>：约</a:t>
            </a:r>
            <a:r>
              <a:rPr lang="en-US" altLang="zh-CN" dirty="0" smtClean="0"/>
              <a:t>285um*100um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15</a:t>
            </a:fld>
            <a:endParaRPr lang="zh-CN" altLang="en-US" dirty="0"/>
          </a:p>
        </p:txBody>
      </p:sp>
      <p:graphicFrame>
        <p:nvGraphicFramePr>
          <p:cNvPr id="72" name="表格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437852"/>
              </p:ext>
            </p:extLst>
          </p:nvPr>
        </p:nvGraphicFramePr>
        <p:xfrm>
          <a:off x="4572000" y="1124744"/>
          <a:ext cx="4464496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3411"/>
                <a:gridCol w="873488"/>
                <a:gridCol w="10675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RSDS_RX_INp</a:t>
                      </a:r>
                      <a:r>
                        <a:rPr lang="en-US" altLang="zh-CN" sz="1600" dirty="0" smtClean="0"/>
                        <a:t>/n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差分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RSDS_RX_SEL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RSDS_TX_IN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RSDS_TX_SEL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RSDS_IBIAS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160uA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RSDS_VCM_REF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电压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RSDS_LOOPBACK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正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RSDS_RX_OUT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正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RSDS_TX_OUTp</a:t>
                      </a:r>
                      <a:r>
                        <a:rPr lang="en-US" altLang="zh-CN" sz="1600" dirty="0" smtClean="0"/>
                        <a:t>/n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差分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07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测试端口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496" y="1052736"/>
            <a:ext cx="9108504" cy="5544616"/>
          </a:xfrm>
        </p:spPr>
        <p:txBody>
          <a:bodyPr/>
          <a:lstStyle/>
          <a:p>
            <a:r>
              <a:rPr lang="zh-CN" altLang="en-US" dirty="0" smtClean="0"/>
              <a:t>基本考虑：尽可能降低模块之间的依赖性</a:t>
            </a:r>
            <a:endParaRPr lang="en-US" altLang="zh-CN" dirty="0" smtClean="0"/>
          </a:p>
          <a:p>
            <a:r>
              <a:rPr lang="zh-CN" altLang="en-US" dirty="0" smtClean="0"/>
              <a:t>模拟波形输出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64</a:t>
            </a:r>
            <a:r>
              <a:rPr lang="zh-CN" altLang="en-US" dirty="0" smtClean="0"/>
              <a:t>选</a:t>
            </a:r>
            <a:r>
              <a:rPr lang="en-US" altLang="zh-CN" dirty="0" smtClean="0"/>
              <a:t>1</a:t>
            </a:r>
            <a:r>
              <a:rPr lang="zh-CN" altLang="en-US" dirty="0" smtClean="0"/>
              <a:t>，</a:t>
            </a:r>
            <a:r>
              <a:rPr lang="en-US" altLang="zh-CN" dirty="0" smtClean="0"/>
              <a:t>SF+OTA</a:t>
            </a:r>
            <a:r>
              <a:rPr lang="zh-CN" altLang="en-US" dirty="0" smtClean="0"/>
              <a:t>驱动</a:t>
            </a:r>
            <a:endParaRPr lang="en-US" altLang="zh-CN" dirty="0"/>
          </a:p>
          <a:p>
            <a:pPr lvl="1"/>
            <a:r>
              <a:rPr lang="zh-CN" altLang="en-US" dirty="0" smtClean="0"/>
              <a:t>每个</a:t>
            </a:r>
            <a:r>
              <a:rPr lang="en-US" altLang="zh-CN" dirty="0" smtClean="0"/>
              <a:t>sector</a:t>
            </a:r>
            <a:r>
              <a:rPr lang="zh-CN" altLang="en-US" dirty="0" smtClean="0"/>
              <a:t>占用</a:t>
            </a:r>
            <a:r>
              <a:rPr lang="en-US" altLang="zh-CN" dirty="0" smtClean="0"/>
              <a:t>16</a:t>
            </a:r>
            <a:r>
              <a:rPr lang="zh-CN" altLang="en-US" dirty="0" smtClean="0"/>
              <a:t>路</a:t>
            </a:r>
            <a:endParaRPr lang="en-US" altLang="zh-CN" dirty="0" smtClean="0"/>
          </a:p>
          <a:p>
            <a:r>
              <a:rPr lang="zh-CN" altLang="en-US" dirty="0"/>
              <a:t>像素</a:t>
            </a:r>
            <a:r>
              <a:rPr lang="zh-CN" altLang="en-US" dirty="0" smtClean="0"/>
              <a:t>阵列数字输出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16</a:t>
            </a:r>
            <a:r>
              <a:rPr lang="zh-CN" altLang="en-US" dirty="0" smtClean="0"/>
              <a:t>路并行，</a:t>
            </a:r>
            <a:r>
              <a:rPr lang="en-US" altLang="zh-CN" dirty="0" smtClean="0"/>
              <a:t>DIGITAL_IO</a:t>
            </a:r>
            <a:r>
              <a:rPr lang="zh-CN" altLang="en-US" dirty="0" smtClean="0"/>
              <a:t>驱动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4</a:t>
            </a:r>
            <a:r>
              <a:rPr lang="zh-CN" altLang="en-US" dirty="0" smtClean="0"/>
              <a:t>个</a:t>
            </a:r>
            <a:r>
              <a:rPr lang="en-US" altLang="zh-CN" dirty="0" smtClean="0"/>
              <a:t>sector</a:t>
            </a:r>
            <a:r>
              <a:rPr lang="zh-CN" altLang="en-US" dirty="0" smtClean="0"/>
              <a:t>合计</a:t>
            </a:r>
            <a:r>
              <a:rPr lang="en-US" altLang="zh-CN" dirty="0" smtClean="0"/>
              <a:t>12</a:t>
            </a:r>
            <a:r>
              <a:rPr lang="zh-CN" altLang="en-US" dirty="0" smtClean="0"/>
              <a:t>选</a:t>
            </a:r>
            <a:r>
              <a:rPr lang="en-US" altLang="zh-CN" dirty="0" smtClean="0"/>
              <a:t>1</a:t>
            </a:r>
          </a:p>
          <a:p>
            <a:r>
              <a:rPr lang="zh-CN" altLang="en-US" dirty="0"/>
              <a:t>外围</a:t>
            </a:r>
            <a:r>
              <a:rPr lang="zh-CN" altLang="en-US" dirty="0" smtClean="0"/>
              <a:t>数据模块测试输入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CACHE_BIT_SET[0:3]</a:t>
            </a:r>
          </a:p>
          <a:p>
            <a:r>
              <a:rPr lang="en-US" altLang="zh-CN" dirty="0" smtClean="0"/>
              <a:t>6</a:t>
            </a:r>
            <a:r>
              <a:rPr lang="zh-CN" altLang="en-US" dirty="0" smtClean="0"/>
              <a:t>路电压</a:t>
            </a:r>
            <a:r>
              <a:rPr lang="en-US" altLang="zh-CN" dirty="0" smtClean="0"/>
              <a:t>DAC</a:t>
            </a:r>
          </a:p>
          <a:p>
            <a:pPr lvl="1"/>
            <a:r>
              <a:rPr lang="en-US" altLang="zh-CN" dirty="0" smtClean="0"/>
              <a:t>VCASP</a:t>
            </a:r>
            <a:r>
              <a:rPr lang="zh-CN" altLang="en-US" dirty="0" smtClean="0"/>
              <a:t>、</a:t>
            </a:r>
            <a:r>
              <a:rPr lang="en-US" altLang="zh-CN" dirty="0" smtClean="0"/>
              <a:t>VCASN</a:t>
            </a:r>
            <a:r>
              <a:rPr lang="zh-CN" altLang="en-US" dirty="0" smtClean="0"/>
              <a:t>、</a:t>
            </a:r>
            <a:r>
              <a:rPr lang="en-US" altLang="zh-CN" dirty="0" smtClean="0"/>
              <a:t>VCASN2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VCLP</a:t>
            </a:r>
            <a:r>
              <a:rPr lang="zh-CN" altLang="en-US" dirty="0" smtClean="0"/>
              <a:t>、</a:t>
            </a:r>
            <a:r>
              <a:rPr lang="en-US" altLang="zh-CN" dirty="0" smtClean="0"/>
              <a:t>VRESET</a:t>
            </a:r>
            <a:r>
              <a:rPr lang="zh-CN" altLang="en-US" dirty="0" smtClean="0"/>
              <a:t>、</a:t>
            </a:r>
            <a:r>
              <a:rPr lang="en-US" altLang="zh-CN" dirty="0" smtClean="0"/>
              <a:t>VREF_CURRENT_DAC</a:t>
            </a:r>
            <a:r>
              <a:rPr lang="zh-CN" altLang="en-US" dirty="0" smtClean="0"/>
              <a:t>通过</a:t>
            </a:r>
            <a:r>
              <a:rPr lang="en-US" altLang="zh-CN" dirty="0" smtClean="0"/>
              <a:t>ANALOG_IO</a:t>
            </a:r>
            <a:r>
              <a:rPr lang="zh-CN" altLang="en-US" dirty="0" smtClean="0"/>
              <a:t>输出，从芯片外</a:t>
            </a:r>
            <a:r>
              <a:rPr lang="en-US" altLang="zh-CN" dirty="0" smtClean="0"/>
              <a:t>loopback</a:t>
            </a:r>
            <a:endParaRPr lang="en-US" altLang="zh-CN" dirty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路电流</a:t>
            </a:r>
            <a:r>
              <a:rPr lang="en-US" altLang="zh-CN" dirty="0" smtClean="0"/>
              <a:t>DAC</a:t>
            </a:r>
          </a:p>
          <a:p>
            <a:pPr lvl="1"/>
            <a:r>
              <a:rPr lang="en-US" altLang="zh-CN" dirty="0" smtClean="0"/>
              <a:t>IBIAS</a:t>
            </a:r>
            <a:r>
              <a:rPr lang="zh-CN" altLang="en-US" dirty="0" smtClean="0"/>
              <a:t>、</a:t>
            </a:r>
            <a:r>
              <a:rPr lang="en-US" altLang="zh-CN" dirty="0" smtClean="0"/>
              <a:t>IDB</a:t>
            </a:r>
            <a:r>
              <a:rPr lang="zh-CN" altLang="en-US" dirty="0" smtClean="0"/>
              <a:t>、</a:t>
            </a:r>
            <a:r>
              <a:rPr lang="en-US" altLang="zh-CN" dirty="0" smtClean="0"/>
              <a:t>ITHR</a:t>
            </a:r>
            <a:r>
              <a:rPr lang="zh-CN" altLang="en-US" dirty="0" smtClean="0"/>
              <a:t>通过</a:t>
            </a:r>
            <a:r>
              <a:rPr lang="en-US" altLang="zh-CN" dirty="0"/>
              <a:t>ANALOG_IO</a:t>
            </a:r>
            <a:r>
              <a:rPr lang="zh-CN" altLang="en-US" dirty="0" smtClean="0"/>
              <a:t>输出，可从</a:t>
            </a:r>
            <a:r>
              <a:rPr lang="zh-CN" altLang="en-US" dirty="0"/>
              <a:t>芯片</a:t>
            </a:r>
            <a:r>
              <a:rPr lang="zh-CN" altLang="en-US" dirty="0" smtClean="0"/>
              <a:t>外</a:t>
            </a:r>
            <a:r>
              <a:rPr lang="en-US" altLang="zh-CN" dirty="0" smtClean="0"/>
              <a:t>override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16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1470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err="1" smtClean="0"/>
              <a:t>Analog_Readout_Chain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496" y="1052736"/>
            <a:ext cx="5616624" cy="5616624"/>
          </a:xfrm>
        </p:spPr>
        <p:txBody>
          <a:bodyPr/>
          <a:lstStyle/>
          <a:p>
            <a:r>
              <a:rPr lang="zh-CN" altLang="en-US" dirty="0" smtClean="0"/>
              <a:t>像素模拟波形输出电路</a:t>
            </a:r>
            <a:endParaRPr lang="en-US" altLang="zh-CN" dirty="0" smtClean="0"/>
          </a:p>
          <a:p>
            <a:r>
              <a:rPr lang="en-US" altLang="zh-CN" dirty="0" smtClean="0"/>
              <a:t>cell</a:t>
            </a:r>
            <a:r>
              <a:rPr lang="zh-CN" altLang="en-US" dirty="0" smtClean="0"/>
              <a:t>主要功能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64</a:t>
            </a:r>
            <a:r>
              <a:rPr lang="zh-CN" altLang="en-US" dirty="0" smtClean="0"/>
              <a:t>个</a:t>
            </a:r>
            <a:r>
              <a:rPr lang="en-US" altLang="zh-CN" dirty="0" smtClean="0"/>
              <a:t>P</a:t>
            </a:r>
            <a:r>
              <a:rPr lang="zh-CN" altLang="en-US" dirty="0" smtClean="0"/>
              <a:t>型</a:t>
            </a:r>
            <a:r>
              <a:rPr lang="en-US" altLang="zh-CN" dirty="0" smtClean="0"/>
              <a:t>source follower</a:t>
            </a:r>
            <a:r>
              <a:rPr lang="zh-CN" altLang="en-US" dirty="0" smtClean="0"/>
              <a:t>用于</a:t>
            </a:r>
            <a:r>
              <a:rPr lang="en-US" altLang="zh-CN" dirty="0" smtClean="0"/>
              <a:t>64</a:t>
            </a:r>
            <a:r>
              <a:rPr lang="zh-CN" altLang="en-US" dirty="0" smtClean="0"/>
              <a:t>个像素的模拟波形第一级驱动（</a:t>
            </a:r>
            <a:r>
              <a:rPr lang="en-US" altLang="zh-CN" dirty="0" smtClean="0"/>
              <a:t>16</a:t>
            </a:r>
            <a:r>
              <a:rPr lang="zh-CN" altLang="en-US" dirty="0"/>
              <a:t> </a:t>
            </a:r>
            <a:r>
              <a:rPr lang="en-US" altLang="zh-CN" dirty="0" smtClean="0"/>
              <a:t>pixels / bank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64</a:t>
            </a:r>
            <a:r>
              <a:rPr lang="zh-CN" altLang="en-US" dirty="0" smtClean="0"/>
              <a:t>选</a:t>
            </a:r>
            <a:r>
              <a:rPr lang="en-US" altLang="zh-CN" dirty="0" smtClean="0"/>
              <a:t>1</a:t>
            </a:r>
            <a:r>
              <a:rPr lang="zh-CN" altLang="en-US" dirty="0" smtClean="0"/>
              <a:t>开关决定哪一个</a:t>
            </a:r>
            <a:r>
              <a:rPr lang="en-US" altLang="zh-CN" dirty="0" smtClean="0"/>
              <a:t>SF</a:t>
            </a:r>
            <a:r>
              <a:rPr lang="zh-CN" altLang="en-US" dirty="0" smtClean="0"/>
              <a:t>的输出送到第二级运放驱动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VPSF</a:t>
            </a:r>
            <a:r>
              <a:rPr lang="zh-CN" altLang="en-US" dirty="0" smtClean="0"/>
              <a:t>提供</a:t>
            </a:r>
            <a:r>
              <a:rPr lang="en-US" altLang="zh-CN" dirty="0" smtClean="0"/>
              <a:t>SF</a:t>
            </a:r>
            <a:r>
              <a:rPr lang="zh-CN" altLang="en-US" dirty="0" smtClean="0"/>
              <a:t>偏置</a:t>
            </a:r>
            <a:r>
              <a:rPr lang="zh-CN" altLang="en-US" dirty="0"/>
              <a:t>（</a:t>
            </a:r>
            <a:r>
              <a:rPr lang="zh-CN" altLang="en-US" dirty="0" smtClean="0"/>
              <a:t>外接</a:t>
            </a:r>
            <a:r>
              <a:rPr lang="en-US" altLang="zh-CN" dirty="0" smtClean="0"/>
              <a:t>50K</a:t>
            </a:r>
            <a:r>
              <a:rPr lang="zh-CN" altLang="en-US" dirty="0" smtClean="0"/>
              <a:t>欧姆到地</a:t>
            </a:r>
            <a:r>
              <a:rPr lang="zh-CN" altLang="en-US" dirty="0"/>
              <a:t>即</a:t>
            </a:r>
            <a:r>
              <a:rPr lang="zh-CN" altLang="en-US" dirty="0" smtClean="0"/>
              <a:t>可）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PDB</a:t>
            </a:r>
            <a:r>
              <a:rPr lang="zh-CN" altLang="en-US" dirty="0" smtClean="0"/>
              <a:t>可关闭第二级驱动的运放</a:t>
            </a:r>
            <a:endParaRPr lang="en-US" altLang="zh-CN" dirty="0" smtClean="0"/>
          </a:p>
          <a:p>
            <a:pPr lvl="1"/>
            <a:r>
              <a:rPr lang="zh-CN" altLang="en-US" b="1" dirty="0" smtClean="0">
                <a:solidFill>
                  <a:srgbClr val="FF0000"/>
                </a:solidFill>
              </a:rPr>
              <a:t>需注意对</a:t>
            </a:r>
            <a:r>
              <a:rPr lang="en-US" altLang="zh-CN" b="1" dirty="0" smtClean="0">
                <a:solidFill>
                  <a:srgbClr val="FF0000"/>
                </a:solidFill>
              </a:rPr>
              <a:t>AOUT</a:t>
            </a:r>
            <a:r>
              <a:rPr lang="zh-CN" altLang="en-US" b="1" dirty="0" smtClean="0">
                <a:solidFill>
                  <a:srgbClr val="FF0000"/>
                </a:solidFill>
              </a:rPr>
              <a:t>的电容负载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信号与电源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电源：</a:t>
            </a:r>
            <a:r>
              <a:rPr lang="en-US" altLang="zh-CN" dirty="0" smtClean="0"/>
              <a:t>AVDD/AVSS</a:t>
            </a:r>
          </a:p>
          <a:p>
            <a:pPr lvl="1"/>
            <a:r>
              <a:rPr lang="zh-CN" altLang="en-US" dirty="0" smtClean="0"/>
              <a:t>屏蔽层：</a:t>
            </a:r>
            <a:r>
              <a:rPr lang="en-US" altLang="zh-CN" dirty="0" smtClean="0"/>
              <a:t>Deep-NWELL</a:t>
            </a:r>
          </a:p>
          <a:p>
            <a:pPr lvl="1"/>
            <a:r>
              <a:rPr lang="zh-CN" altLang="en-US" dirty="0" smtClean="0"/>
              <a:t>输入：</a:t>
            </a:r>
            <a:r>
              <a:rPr lang="en-US" altLang="zh-CN" dirty="0" smtClean="0"/>
              <a:t>OUT_A[0:63], COL_SEL[0:63], VPSF, PDB</a:t>
            </a:r>
          </a:p>
          <a:p>
            <a:pPr lvl="1"/>
            <a:r>
              <a:rPr lang="zh-CN" altLang="en-US" dirty="0" smtClean="0"/>
              <a:t>输出：</a:t>
            </a:r>
            <a:r>
              <a:rPr lang="en-US" altLang="zh-CN" dirty="0" smtClean="0"/>
              <a:t>AOUT</a:t>
            </a:r>
          </a:p>
          <a:p>
            <a:r>
              <a:rPr lang="en-US" altLang="zh-CN" dirty="0" smtClean="0"/>
              <a:t>Pitch</a:t>
            </a:r>
            <a:r>
              <a:rPr lang="zh-CN" altLang="en-US" dirty="0" smtClean="0"/>
              <a:t>：</a:t>
            </a:r>
            <a:r>
              <a:rPr lang="en-US" altLang="zh-CN" dirty="0" smtClean="0"/>
              <a:t>25um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17</a:t>
            </a:fld>
            <a:endParaRPr lang="zh-CN" altLang="en-US" dirty="0"/>
          </a:p>
        </p:txBody>
      </p:sp>
      <p:graphicFrame>
        <p:nvGraphicFramePr>
          <p:cNvPr id="72" name="表格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567789"/>
              </p:ext>
            </p:extLst>
          </p:nvPr>
        </p:nvGraphicFramePr>
        <p:xfrm>
          <a:off x="5724128" y="1124744"/>
          <a:ext cx="331236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648072"/>
                <a:gridCol w="7920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OUT_A[0:63]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COL_SEL[0:63]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VPSF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50k</a:t>
                      </a:r>
                      <a:r>
                        <a:rPr lang="el-GR" altLang="zh-CN" sz="1600" dirty="0" smtClean="0"/>
                        <a:t>Ω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PDB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IN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50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err="1" smtClean="0"/>
              <a:t>Matrix_select_stage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496" y="1052736"/>
            <a:ext cx="5616624" cy="5616624"/>
          </a:xfrm>
        </p:spPr>
        <p:txBody>
          <a:bodyPr/>
          <a:lstStyle/>
          <a:p>
            <a:r>
              <a:rPr lang="zh-CN" altLang="en-US" dirty="0"/>
              <a:t>像素阵列</a:t>
            </a:r>
            <a:r>
              <a:rPr lang="zh-CN" altLang="en-US" dirty="0" smtClean="0"/>
              <a:t>数字输出选择</a:t>
            </a:r>
            <a:endParaRPr lang="en-US" altLang="zh-CN" dirty="0" smtClean="0"/>
          </a:p>
          <a:p>
            <a:r>
              <a:rPr lang="en-US" altLang="zh-CN" dirty="0" smtClean="0"/>
              <a:t>cell</a:t>
            </a:r>
            <a:r>
              <a:rPr lang="zh-CN" altLang="en-US" dirty="0" smtClean="0"/>
              <a:t>主要功能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选中一行中的</a:t>
            </a:r>
            <a:r>
              <a:rPr lang="en-US" altLang="zh-CN" dirty="0" smtClean="0"/>
              <a:t>16</a:t>
            </a:r>
            <a:r>
              <a:rPr lang="zh-CN" altLang="en-US" dirty="0" smtClean="0"/>
              <a:t>个像素输出其</a:t>
            </a:r>
            <a:r>
              <a:rPr lang="en-US" altLang="zh-CN" dirty="0" smtClean="0"/>
              <a:t>COL_OUT</a:t>
            </a:r>
          </a:p>
          <a:p>
            <a:pPr lvl="1"/>
            <a:r>
              <a:rPr lang="zh-CN" altLang="en-US" dirty="0" smtClean="0"/>
              <a:t>数字信号的驱动</a:t>
            </a:r>
            <a:endParaRPr lang="en-US" altLang="zh-CN" dirty="0" smtClean="0"/>
          </a:p>
          <a:p>
            <a:r>
              <a:rPr lang="zh-CN" altLang="en-US" dirty="0" smtClean="0"/>
              <a:t>信号与电源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电源：</a:t>
            </a:r>
            <a:r>
              <a:rPr lang="en-US" altLang="zh-CN" dirty="0" smtClean="0"/>
              <a:t>DVDD/DVSS</a:t>
            </a:r>
          </a:p>
          <a:p>
            <a:pPr lvl="1"/>
            <a:r>
              <a:rPr lang="zh-CN" altLang="en-US" dirty="0" smtClean="0"/>
              <a:t>屏蔽层：</a:t>
            </a:r>
            <a:r>
              <a:rPr lang="en-US" altLang="zh-CN" dirty="0" smtClean="0"/>
              <a:t>Deep-NWELL</a:t>
            </a:r>
          </a:p>
          <a:p>
            <a:pPr lvl="1"/>
            <a:r>
              <a:rPr lang="zh-CN" altLang="en-US" dirty="0" smtClean="0"/>
              <a:t>输入：</a:t>
            </a:r>
            <a:r>
              <a:rPr lang="en-US" altLang="zh-CN" dirty="0" smtClean="0"/>
              <a:t>COL_OUT[0:63], DIGSEL/_x[0:11]</a:t>
            </a:r>
          </a:p>
          <a:p>
            <a:pPr lvl="1"/>
            <a:r>
              <a:rPr lang="zh-CN" altLang="en-US" dirty="0" smtClean="0"/>
              <a:t>输出：</a:t>
            </a:r>
            <a:r>
              <a:rPr lang="en-US" altLang="zh-CN" dirty="0" smtClean="0"/>
              <a:t>MATRIX_DOUT[0:15]</a:t>
            </a:r>
          </a:p>
          <a:p>
            <a:r>
              <a:rPr lang="en-US" altLang="zh-CN" dirty="0" smtClean="0"/>
              <a:t>Pitch</a:t>
            </a:r>
            <a:r>
              <a:rPr lang="zh-CN" altLang="en-US" dirty="0"/>
              <a:t>：与各</a:t>
            </a:r>
            <a:r>
              <a:rPr lang="en-US" altLang="zh-CN" dirty="0"/>
              <a:t>sector</a:t>
            </a:r>
            <a:r>
              <a:rPr lang="zh-CN" altLang="en-US" dirty="0" smtClean="0"/>
              <a:t>一致</a:t>
            </a:r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18</a:t>
            </a:fld>
            <a:endParaRPr lang="zh-CN" altLang="en-US" dirty="0"/>
          </a:p>
        </p:txBody>
      </p:sp>
      <p:graphicFrame>
        <p:nvGraphicFramePr>
          <p:cNvPr id="72" name="表格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765627"/>
              </p:ext>
            </p:extLst>
          </p:nvPr>
        </p:nvGraphicFramePr>
        <p:xfrm>
          <a:off x="4788025" y="1124744"/>
          <a:ext cx="424847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310"/>
                <a:gridCol w="831223"/>
                <a:gridCol w="10159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COL_OUT[0:63]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DIGSEL/_x[0:11]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互补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MATRIX_DOUT[0:15]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03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Col_dec_512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496" y="1052736"/>
            <a:ext cx="5616624" cy="5616624"/>
          </a:xfrm>
        </p:spPr>
        <p:txBody>
          <a:bodyPr/>
          <a:lstStyle/>
          <a:p>
            <a:r>
              <a:rPr lang="zh-CN" altLang="en-US" dirty="0" smtClean="0"/>
              <a:t>列地址解码器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实现</a:t>
            </a:r>
            <a:r>
              <a:rPr lang="zh-CN" altLang="en-US" dirty="0"/>
              <a:t>列</a:t>
            </a:r>
            <a:r>
              <a:rPr lang="zh-CN" altLang="en-US" dirty="0" smtClean="0"/>
              <a:t>选择，用于选中</a:t>
            </a:r>
            <a:r>
              <a:rPr lang="en-US" altLang="zh-CN" dirty="0" smtClean="0"/>
              <a:t>D-latch, </a:t>
            </a:r>
            <a:r>
              <a:rPr lang="zh-CN" altLang="en-US" dirty="0" smtClean="0"/>
              <a:t>模拟输出或者数字输出</a:t>
            </a:r>
            <a:endParaRPr lang="en-US" altLang="zh-CN" dirty="0" smtClean="0"/>
          </a:p>
          <a:p>
            <a:r>
              <a:rPr lang="en-US" altLang="zh-CN" dirty="0" smtClean="0"/>
              <a:t>cell</a:t>
            </a:r>
            <a:r>
              <a:rPr lang="zh-CN" altLang="en-US" dirty="0" smtClean="0"/>
              <a:t>主要功能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9-bit</a:t>
            </a:r>
            <a:r>
              <a:rPr lang="zh-CN" altLang="en-US" dirty="0" smtClean="0"/>
              <a:t>的地址译码器，</a:t>
            </a:r>
            <a:r>
              <a:rPr lang="en-US" altLang="zh-CN" dirty="0" smtClean="0"/>
              <a:t>[0:191]</a:t>
            </a:r>
            <a:r>
              <a:rPr lang="zh-CN" altLang="en-US" dirty="0" smtClean="0"/>
              <a:t>为</a:t>
            </a:r>
            <a:r>
              <a:rPr lang="en-US" altLang="zh-CN" dirty="0" smtClean="0"/>
              <a:t>D-latch</a:t>
            </a:r>
            <a:r>
              <a:rPr lang="zh-CN" altLang="en-US" dirty="0" smtClean="0"/>
              <a:t>，</a:t>
            </a:r>
            <a:r>
              <a:rPr lang="en-US" altLang="zh-CN" dirty="0" smtClean="0"/>
              <a:t>[384:447]</a:t>
            </a:r>
            <a:r>
              <a:rPr lang="zh-CN" altLang="en-US" dirty="0" smtClean="0"/>
              <a:t>为模拟输出，</a:t>
            </a:r>
            <a:r>
              <a:rPr lang="en-US" altLang="zh-CN" dirty="0" smtClean="0"/>
              <a:t>[500:511]</a:t>
            </a:r>
            <a:r>
              <a:rPr lang="zh-CN" altLang="en-US" dirty="0" smtClean="0"/>
              <a:t>为数字输出</a:t>
            </a:r>
            <a:endParaRPr lang="en-US" altLang="zh-CN" dirty="0" smtClean="0"/>
          </a:p>
          <a:p>
            <a:pPr lvl="1"/>
            <a:r>
              <a:rPr lang="zh-CN" altLang="en-US" dirty="0"/>
              <a:t>每</a:t>
            </a:r>
            <a:r>
              <a:rPr lang="zh-CN" altLang="en-US" dirty="0" smtClean="0"/>
              <a:t>一类列选择都可以强制关闭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列输出信号</a:t>
            </a:r>
            <a:r>
              <a:rPr lang="zh-CN" altLang="en-US" dirty="0"/>
              <a:t>的</a:t>
            </a:r>
            <a:r>
              <a:rPr lang="zh-CN" altLang="en-US" dirty="0" smtClean="0"/>
              <a:t>驱动</a:t>
            </a:r>
            <a:endParaRPr lang="en-US" altLang="zh-CN" dirty="0" smtClean="0"/>
          </a:p>
          <a:p>
            <a:r>
              <a:rPr lang="zh-CN" altLang="en-US" dirty="0" smtClean="0"/>
              <a:t>信号与电源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电源：</a:t>
            </a:r>
            <a:r>
              <a:rPr lang="en-US" altLang="zh-CN" dirty="0" smtClean="0"/>
              <a:t>DVDD/DVSS</a:t>
            </a:r>
          </a:p>
          <a:p>
            <a:pPr lvl="1"/>
            <a:r>
              <a:rPr lang="zh-CN" altLang="en-US" dirty="0" smtClean="0"/>
              <a:t>屏蔽层：</a:t>
            </a:r>
            <a:r>
              <a:rPr lang="en-US" altLang="zh-CN" dirty="0" smtClean="0"/>
              <a:t>Deep-NWELL</a:t>
            </a:r>
          </a:p>
          <a:p>
            <a:pPr lvl="1"/>
            <a:r>
              <a:rPr lang="zh-CN" altLang="en-US" dirty="0" smtClean="0"/>
              <a:t>输入：</a:t>
            </a:r>
            <a:r>
              <a:rPr lang="en-US" altLang="zh-CN" dirty="0" smtClean="0"/>
              <a:t>CA[0:8], CA_EN, COLSEL_EN, ANASEL_EN, DIGSEL_EN</a:t>
            </a:r>
          </a:p>
          <a:p>
            <a:pPr lvl="1"/>
            <a:r>
              <a:rPr lang="zh-CN" altLang="en-US" dirty="0" smtClean="0"/>
              <a:t>输出：</a:t>
            </a:r>
            <a:r>
              <a:rPr lang="en-US" altLang="zh-CN" dirty="0" smtClean="0"/>
              <a:t>COLSEL[0:191]</a:t>
            </a:r>
            <a:r>
              <a:rPr lang="en-US" altLang="zh-CN" dirty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ANASEL[0:63], DIGSEL[0:11]</a:t>
            </a:r>
          </a:p>
          <a:p>
            <a:r>
              <a:rPr lang="en-US" altLang="zh-CN" dirty="0" smtClean="0"/>
              <a:t>Pitch</a:t>
            </a:r>
            <a:r>
              <a:rPr lang="zh-CN" altLang="en-US" dirty="0" smtClean="0"/>
              <a:t>：与各</a:t>
            </a:r>
            <a:r>
              <a:rPr lang="en-US" altLang="zh-CN" dirty="0" smtClean="0"/>
              <a:t>sector</a:t>
            </a:r>
            <a:r>
              <a:rPr lang="zh-CN" altLang="en-US" dirty="0"/>
              <a:t>一致</a:t>
            </a:r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19</a:t>
            </a:fld>
            <a:endParaRPr lang="zh-CN" altLang="en-US" dirty="0"/>
          </a:p>
        </p:txBody>
      </p:sp>
      <p:graphicFrame>
        <p:nvGraphicFramePr>
          <p:cNvPr id="72" name="表格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658342"/>
              </p:ext>
            </p:extLst>
          </p:nvPr>
        </p:nvGraphicFramePr>
        <p:xfrm>
          <a:off x="5724128" y="1124744"/>
          <a:ext cx="331236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48072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CA[0:8]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CA_EN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COLSEL_EN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ANASEL_EN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DIGSEL_EN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COLSEL[0:255]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ANASEL[0:63]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DIGSEL/_x[0:11]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互补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83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设计</a:t>
            </a:r>
            <a:r>
              <a:rPr lang="zh-CN" altLang="en-US" dirty="0" smtClean="0"/>
              <a:t>模块完成情况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2</a:t>
            </a:fld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833571"/>
              </p:ext>
            </p:extLst>
          </p:nvPr>
        </p:nvGraphicFramePr>
        <p:xfrm>
          <a:off x="1524000" y="1052736"/>
          <a:ext cx="609600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模块名称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Schematics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Layout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FE_V0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/>
                        <a:t>完成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完成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FE_V1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 smtClean="0"/>
                        <a:t>?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 smtClean="0"/>
                        <a:t>?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DGT_V0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/>
                        <a:t>完成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完成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DGT_V1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完成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 smtClean="0"/>
                        <a:t>?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DGT_V2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完成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solidFill>
                            <a:srgbClr val="FF0000"/>
                          </a:solidFill>
                        </a:rPr>
                        <a:t>完成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Rolling shutter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/>
                        <a:t>完成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完成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零压缩和数据缓存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/>
                        <a:t>完成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/>
                        <a:t>基本完成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Serializer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/>
                        <a:t>？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/>
                        <a:t>？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DAC</a:t>
                      </a:r>
                      <a:r>
                        <a:rPr lang="zh-CN" altLang="en-US" sz="1600" dirty="0" smtClean="0"/>
                        <a:t>、</a:t>
                      </a:r>
                      <a:r>
                        <a:rPr lang="en-US" altLang="zh-CN" sz="1600" dirty="0" smtClean="0"/>
                        <a:t>IO</a:t>
                      </a:r>
                      <a:r>
                        <a:rPr lang="zh-CN" altLang="en-US" sz="1600" dirty="0" smtClean="0"/>
                        <a:t>、</a:t>
                      </a:r>
                      <a:r>
                        <a:rPr lang="en-US" altLang="zh-CN" sz="1600" dirty="0" smtClean="0"/>
                        <a:t>LVDS</a:t>
                      </a:r>
                      <a:r>
                        <a:rPr lang="zh-CN" altLang="en-US" sz="1600" dirty="0" smtClean="0"/>
                        <a:t>、</a:t>
                      </a: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ANALOG buffer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及串行控制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重复使用</a:t>
                      </a:r>
                      <a:r>
                        <a:rPr lang="en-US" altLang="zh-CN" sz="1600" dirty="0" smtClean="0"/>
                        <a:t>MIC4</a:t>
                      </a:r>
                      <a:r>
                        <a:rPr lang="zh-CN" altLang="en-US" sz="1600" dirty="0" smtClean="0"/>
                        <a:t>中的模块</a:t>
                      </a:r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低功耗串行发送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/>
                        <a:t>完成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 smtClean="0"/>
                        <a:t>基本完成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solidFill>
                            <a:srgbClr val="FF0000"/>
                          </a:solidFill>
                        </a:rPr>
                        <a:t>测试端口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solidFill>
                            <a:srgbClr val="FF0000"/>
                          </a:solidFill>
                        </a:rPr>
                        <a:t>基本完成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整体集成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40%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10% 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S0</a:t>
                      </a:r>
                      <a:r>
                        <a:rPr lang="zh-CN" altLang="en-US" sz="1600" dirty="0" smtClean="0">
                          <a:solidFill>
                            <a:srgbClr val="FF0000"/>
                          </a:solidFill>
                        </a:rPr>
                        <a:t>优化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）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5656" y="630002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红色</a:t>
            </a:r>
            <a:r>
              <a:rPr lang="zh-CN" altLang="en-US" dirty="0" smtClean="0"/>
              <a:t>为有进展的部分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33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Pixel design variants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20</a:t>
            </a:fld>
            <a:endParaRPr lang="zh-CN" altLang="en-US" dirty="0"/>
          </a:p>
        </p:txBody>
      </p:sp>
      <p:sp>
        <p:nvSpPr>
          <p:cNvPr id="6" name="矩形 5"/>
          <p:cNvSpPr>
            <a:spLocks noChangeAspect="1"/>
          </p:cNvSpPr>
          <p:nvPr/>
        </p:nvSpPr>
        <p:spPr>
          <a:xfrm>
            <a:off x="6588224" y="1866310"/>
            <a:ext cx="2196000" cy="374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>
            <a:spLocks noChangeAspect="1"/>
          </p:cNvSpPr>
          <p:nvPr/>
        </p:nvSpPr>
        <p:spPr>
          <a:xfrm>
            <a:off x="6761248" y="2018710"/>
            <a:ext cx="1843200" cy="2952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6120172" y="2018710"/>
            <a:ext cx="3960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6120172" y="4962654"/>
            <a:ext cx="3960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6120172" y="5610726"/>
            <a:ext cx="3960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rot="16200000" flipH="1">
            <a:off x="8586202" y="1632284"/>
            <a:ext cx="3960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rot="16200000" flipH="1">
            <a:off x="8406426" y="1632284"/>
            <a:ext cx="3960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6120172" y="1866310"/>
            <a:ext cx="3960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rot="16200000" flipH="1">
            <a:off x="6563226" y="1632284"/>
            <a:ext cx="3960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6761248" y="1632284"/>
            <a:ext cx="18432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H="1">
            <a:off x="8784224" y="1632284"/>
            <a:ext cx="3242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6332820" y="2018710"/>
            <a:ext cx="0" cy="29439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rot="16200000" flipH="1" flipV="1">
            <a:off x="6175476" y="1704170"/>
            <a:ext cx="3242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6332820" y="4962654"/>
            <a:ext cx="0" cy="64807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68144" y="181173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0.5</a:t>
            </a:r>
            <a:endParaRPr lang="zh-CN" alt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868144" y="3297178"/>
            <a:ext cx="128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8.2 </a:t>
            </a:r>
          </a:p>
          <a:p>
            <a:r>
              <a:rPr lang="en-US" altLang="zh-CN" sz="1200" dirty="0" smtClean="0"/>
              <a:t>mm</a:t>
            </a:r>
            <a:endParaRPr lang="zh-CN" alt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868144" y="4962654"/>
            <a:ext cx="959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1.7 </a:t>
            </a:r>
          </a:p>
          <a:p>
            <a:r>
              <a:rPr lang="en-US" altLang="zh-CN" sz="1200" dirty="0" smtClean="0"/>
              <a:t>mm</a:t>
            </a:r>
            <a:endParaRPr lang="zh-CN" alt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7299727" y="1362254"/>
            <a:ext cx="956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5.1 mm</a:t>
            </a:r>
            <a:endParaRPr lang="zh-CN" alt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8532440" y="1362254"/>
            <a:ext cx="57606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.5</a:t>
            </a:r>
            <a:endParaRPr lang="zh-CN" alt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761248" y="4970710"/>
            <a:ext cx="460800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BK1</a:t>
            </a:r>
            <a:endParaRPr lang="zh-CN" altLang="en-US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7682848" y="4970710"/>
            <a:ext cx="460800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BK3</a:t>
            </a:r>
            <a:endParaRPr lang="zh-CN" altLang="en-US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8143648" y="4970710"/>
            <a:ext cx="460800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BK4</a:t>
            </a:r>
            <a:endParaRPr lang="zh-CN" alt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7221920" y="4970710"/>
            <a:ext cx="460800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BK2</a:t>
            </a:r>
            <a:endParaRPr lang="zh-CN" alt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6761248" y="5197767"/>
            <a:ext cx="46080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PE</a:t>
            </a:r>
            <a:r>
              <a:rPr lang="en-US" altLang="zh-CN" sz="1000" dirty="0" smtClean="0"/>
              <a:t>1</a:t>
            </a:r>
            <a:endParaRPr lang="zh-CN" alt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7682848" y="5197767"/>
            <a:ext cx="46080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PE</a:t>
            </a:r>
            <a:r>
              <a:rPr lang="en-US" altLang="zh-CN" sz="1000" dirty="0" smtClean="0"/>
              <a:t>3</a:t>
            </a:r>
            <a:endParaRPr lang="zh-CN" altLang="en-US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8143648" y="5197767"/>
            <a:ext cx="46080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PE</a:t>
            </a:r>
            <a:r>
              <a:rPr lang="en-US" altLang="zh-CN" sz="1000" dirty="0" smtClean="0"/>
              <a:t>4</a:t>
            </a:r>
            <a:endParaRPr lang="zh-CN" alt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7221920" y="5197767"/>
            <a:ext cx="46080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PE</a:t>
            </a:r>
            <a:r>
              <a:rPr lang="en-US" altLang="zh-CN" sz="1000" dirty="0" smtClean="0"/>
              <a:t>2</a:t>
            </a:r>
            <a:endParaRPr lang="zh-CN" altLang="en-US" sz="1000" dirty="0"/>
          </a:p>
        </p:txBody>
      </p:sp>
      <p:cxnSp>
        <p:nvCxnSpPr>
          <p:cNvPr id="34" name="直接连接符 33"/>
          <p:cNvCxnSpPr/>
          <p:nvPr/>
        </p:nvCxnSpPr>
        <p:spPr>
          <a:xfrm>
            <a:off x="8301293" y="6042774"/>
            <a:ext cx="2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>
            <a:stCxn id="7" idx="2"/>
            <a:endCxn id="7" idx="0"/>
          </p:cNvCxnSpPr>
          <p:nvPr/>
        </p:nvCxnSpPr>
        <p:spPr>
          <a:xfrm flipV="1">
            <a:off x="7682848" y="2018710"/>
            <a:ext cx="0" cy="2952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8143648" y="2018710"/>
            <a:ext cx="0" cy="2952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V="1">
            <a:off x="7222048" y="2018710"/>
            <a:ext cx="0" cy="2952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804248" y="2204864"/>
            <a:ext cx="369332" cy="10081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en-US" altLang="zh-CN" sz="1200" dirty="0" smtClean="0"/>
              <a:t>Sector 0</a:t>
            </a:r>
            <a:endParaRPr lang="zh-CN" alt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7227004" y="2204864"/>
            <a:ext cx="369332" cy="10081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en-US" altLang="zh-CN" sz="1200" dirty="0" smtClean="0"/>
              <a:t>Sector 1</a:t>
            </a:r>
            <a:endParaRPr lang="zh-CN" alt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7668344" y="2204864"/>
            <a:ext cx="369332" cy="10081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en-US" altLang="zh-CN" sz="1200" dirty="0" smtClean="0"/>
              <a:t>Sector 2</a:t>
            </a:r>
            <a:endParaRPr lang="zh-CN" alt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8100392" y="2204864"/>
            <a:ext cx="369332" cy="10081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en-US" altLang="zh-CN" sz="1200" dirty="0" smtClean="0"/>
              <a:t>Sector 3</a:t>
            </a:r>
            <a:endParaRPr lang="zh-CN" altLang="en-US" sz="1400" dirty="0"/>
          </a:p>
        </p:txBody>
      </p:sp>
      <p:graphicFrame>
        <p:nvGraphicFramePr>
          <p:cNvPr id="51" name="表格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854421"/>
              </p:ext>
            </p:extLst>
          </p:nvPr>
        </p:nvGraphicFramePr>
        <p:xfrm>
          <a:off x="179512" y="4484072"/>
          <a:ext cx="5796645" cy="1976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"/>
                <a:gridCol w="1044116"/>
                <a:gridCol w="1080120"/>
                <a:gridCol w="1152128"/>
                <a:gridCol w="16921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Sector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Diode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Front-end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Pixel digital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Pixel layout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 + 2 </a:t>
                      </a:r>
                      <a:r>
                        <a:rPr lang="el-GR" altLang="zh-CN" sz="1200" dirty="0" smtClean="0"/>
                        <a:t>μ</a:t>
                      </a:r>
                      <a:r>
                        <a:rPr lang="en-US" altLang="zh-CN" sz="1200" dirty="0" smtClean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FE_V0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DGT_V0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16×26 </a:t>
                      </a:r>
                      <a:r>
                        <a:rPr lang="el-GR" altLang="zh-CN" sz="1200" dirty="0" smtClean="0"/>
                        <a:t>μ</a:t>
                      </a:r>
                      <a:r>
                        <a:rPr lang="en-US" altLang="zh-CN" sz="1200" dirty="0" smtClean="0"/>
                        <a:t>m</a:t>
                      </a:r>
                      <a:r>
                        <a:rPr lang="en-US" altLang="zh-CN" sz="1200" baseline="30000" dirty="0" smtClean="0"/>
                        <a:t>2</a:t>
                      </a:r>
                      <a:endParaRPr lang="zh-CN" altLang="en-US" sz="1200" baseline="30000" dirty="0"/>
                    </a:p>
                  </a:txBody>
                  <a:tcPr/>
                </a:tc>
              </a:tr>
              <a:tr h="4071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 + 2 </a:t>
                      </a:r>
                      <a:r>
                        <a:rPr lang="el-GR" altLang="zh-CN" sz="1200" dirty="0" smtClean="0"/>
                        <a:t>μ</a:t>
                      </a:r>
                      <a:r>
                        <a:rPr lang="en-US" altLang="zh-CN" sz="1200" dirty="0" smtClean="0"/>
                        <a:t>m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FE_V0</a:t>
                      </a:r>
                      <a:endParaRPr lang="zh-CN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DGT_V1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16</a:t>
                      </a:r>
                      <a:r>
                        <a:rPr lang="en-US" altLang="zh-CN" sz="1200" dirty="0" smtClean="0"/>
                        <a:t>×</a:t>
                      </a:r>
                      <a:r>
                        <a:rPr lang="zh-CN" altLang="en-US" sz="1200" baseline="0" dirty="0" smtClean="0"/>
                        <a:t> </a:t>
                      </a:r>
                      <a:r>
                        <a:rPr lang="en-US" altLang="zh-CN" sz="1200" baseline="0" dirty="0" smtClean="0"/>
                        <a:t>26</a:t>
                      </a:r>
                      <a:r>
                        <a:rPr lang="en-US" altLang="zh-CN" sz="1200" dirty="0" smtClean="0"/>
                        <a:t> </a:t>
                      </a:r>
                      <a:r>
                        <a:rPr lang="el-GR" altLang="zh-CN" sz="1200" dirty="0" smtClean="0"/>
                        <a:t>μ</a:t>
                      </a:r>
                      <a:r>
                        <a:rPr lang="en-US" altLang="zh-CN" sz="1200" dirty="0" smtClean="0"/>
                        <a:t>m</a:t>
                      </a:r>
                      <a:r>
                        <a:rPr lang="en-US" altLang="zh-CN" sz="1200" baseline="30000" dirty="0" smtClean="0"/>
                        <a:t>2</a:t>
                      </a:r>
                      <a:endParaRPr lang="zh-CN" altLang="en-US" sz="1200" baseline="30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2 + 2 </a:t>
                      </a:r>
                      <a:r>
                        <a:rPr lang="el-GR" altLang="zh-CN" sz="1200" dirty="0" smtClean="0"/>
                        <a:t>μ</a:t>
                      </a:r>
                      <a:r>
                        <a:rPr lang="en-US" altLang="zh-CN" sz="1200" dirty="0" smtClean="0"/>
                        <a:t>m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FE_V0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DGT_V2</a:t>
                      </a:r>
                      <a:endParaRPr lang="zh-CN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16</a:t>
                      </a:r>
                      <a:r>
                        <a:rPr lang="en-US" altLang="zh-CN" sz="1200" dirty="0" smtClean="0"/>
                        <a:t>×</a:t>
                      </a:r>
                      <a:r>
                        <a:rPr lang="zh-CN" altLang="en-US" sz="1200" baseline="0" dirty="0" smtClean="0"/>
                        <a:t> </a:t>
                      </a:r>
                      <a:r>
                        <a:rPr lang="en-US" altLang="zh-CN" sz="1200" baseline="0" dirty="0" smtClean="0"/>
                        <a:t>23.2</a:t>
                      </a:r>
                      <a:r>
                        <a:rPr lang="en-US" altLang="zh-CN" sz="1200" dirty="0" smtClean="0"/>
                        <a:t> </a:t>
                      </a:r>
                      <a:r>
                        <a:rPr lang="el-GR" altLang="zh-CN" sz="1200" dirty="0" smtClean="0"/>
                        <a:t>μ</a:t>
                      </a:r>
                      <a:r>
                        <a:rPr lang="en-US" altLang="zh-CN" sz="1200" dirty="0" smtClean="0"/>
                        <a:t>m</a:t>
                      </a:r>
                      <a:r>
                        <a:rPr lang="en-US" altLang="zh-CN" sz="1200" baseline="30000" dirty="0" smtClean="0"/>
                        <a:t>2</a:t>
                      </a:r>
                      <a:endParaRPr lang="zh-CN" altLang="en-US" sz="1200" baseline="30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2 + 2 </a:t>
                      </a:r>
                      <a:r>
                        <a:rPr lang="el-GR" altLang="zh-CN" sz="1200" dirty="0" smtClean="0"/>
                        <a:t>μ</a:t>
                      </a:r>
                      <a:r>
                        <a:rPr lang="en-US" altLang="zh-CN" sz="1200" dirty="0" smtClean="0"/>
                        <a:t>m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FE_V1</a:t>
                      </a:r>
                      <a:endParaRPr lang="zh-CN" alt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</a:rPr>
                        <a:t>DGT_V0</a:t>
                      </a:r>
                      <a:endParaRPr lang="zh-CN" alt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16×26 </a:t>
                      </a:r>
                      <a:r>
                        <a:rPr lang="el-GR" altLang="zh-CN" sz="1200" b="1" dirty="0" smtClean="0">
                          <a:solidFill>
                            <a:srgbClr val="FF0000"/>
                          </a:solidFill>
                        </a:rPr>
                        <a:t>μ</a:t>
                      </a:r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en-US" altLang="zh-CN" sz="1200" b="1" baseline="30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CN" altLang="en-US" sz="1200" b="1" baseline="30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0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768865"/>
          </a:xfrm>
        </p:spPr>
        <p:txBody>
          <a:bodyPr/>
          <a:lstStyle/>
          <a:p>
            <a:r>
              <a:rPr lang="en-US" altLang="zh-CN" dirty="0" smtClean="0"/>
              <a:t>Diode</a:t>
            </a:r>
            <a:r>
              <a:rPr lang="zh-CN" altLang="en-US" dirty="0" smtClean="0"/>
              <a:t>采用最小面积的设计</a:t>
            </a:r>
            <a:endParaRPr lang="en-US" altLang="zh-CN" dirty="0" smtClean="0"/>
          </a:p>
          <a:p>
            <a:r>
              <a:rPr lang="en-US" altLang="zh-CN" dirty="0" smtClean="0"/>
              <a:t>Front-end</a:t>
            </a:r>
            <a:r>
              <a:rPr lang="zh-CN" altLang="en-US" dirty="0" smtClean="0"/>
              <a:t>两个版本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FE_V0</a:t>
            </a:r>
            <a:r>
              <a:rPr lang="zh-CN" altLang="en-US" dirty="0" smtClean="0"/>
              <a:t>和</a:t>
            </a:r>
            <a:r>
              <a:rPr lang="en-US" altLang="zh-CN" dirty="0" smtClean="0"/>
              <a:t>FE_V1 (20nA</a:t>
            </a:r>
            <a:r>
              <a:rPr lang="zh-CN" altLang="en-US" dirty="0" smtClean="0"/>
              <a:t>和</a:t>
            </a:r>
            <a:r>
              <a:rPr lang="en-US" altLang="zh-CN" dirty="0" smtClean="0"/>
              <a:t>60nA)</a:t>
            </a:r>
            <a:endParaRPr lang="en-US" altLang="zh-CN" dirty="0" smtClean="0"/>
          </a:p>
          <a:p>
            <a:r>
              <a:rPr lang="en-US" altLang="zh-CN" dirty="0" smtClean="0"/>
              <a:t>Pixel digital</a:t>
            </a:r>
            <a:r>
              <a:rPr lang="zh-CN" altLang="en-US" dirty="0" smtClean="0"/>
              <a:t>两个版本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DGT_V0</a:t>
            </a:r>
            <a:r>
              <a:rPr lang="zh-CN" altLang="en-US" dirty="0" smtClean="0"/>
              <a:t>，</a:t>
            </a:r>
            <a:r>
              <a:rPr lang="en-US" altLang="zh-CN" dirty="0" smtClean="0"/>
              <a:t>DGT_V1</a:t>
            </a:r>
            <a:r>
              <a:rPr lang="zh-CN" altLang="en-US" dirty="0" smtClean="0"/>
              <a:t>，</a:t>
            </a:r>
            <a:r>
              <a:rPr lang="en-US" altLang="zh-CN" dirty="0"/>
              <a:t> </a:t>
            </a:r>
            <a:r>
              <a:rPr lang="en-US" altLang="zh-CN" dirty="0" smtClean="0"/>
              <a:t>DGT_V2</a:t>
            </a:r>
          </a:p>
          <a:p>
            <a:r>
              <a:rPr lang="zh-CN" altLang="en-US" dirty="0" smtClean="0"/>
              <a:t>最小像素面积</a:t>
            </a:r>
            <a:r>
              <a:rPr lang="en-US" altLang="zh-CN" dirty="0" smtClean="0"/>
              <a:t>16×23.2 </a:t>
            </a:r>
            <a:r>
              <a:rPr lang="el-GR" altLang="zh-CN" dirty="0"/>
              <a:t>μ</a:t>
            </a:r>
            <a:r>
              <a:rPr lang="en-US" altLang="zh-CN" dirty="0"/>
              <a:t>m</a:t>
            </a:r>
            <a:r>
              <a:rPr lang="en-US" altLang="zh-CN" baseline="30000" dirty="0"/>
              <a:t>2</a:t>
            </a:r>
            <a:endParaRPr lang="zh-CN" altLang="en-US" baseline="30000" dirty="0"/>
          </a:p>
          <a:p>
            <a:pPr lvl="1"/>
            <a:r>
              <a:rPr lang="en-US" altLang="zh-CN" dirty="0" smtClean="0"/>
              <a:t>Sector2</a:t>
            </a:r>
            <a:endParaRPr lang="en-US" altLang="zh-CN" dirty="0" smtClean="0"/>
          </a:p>
          <a:p>
            <a:pPr lvl="1"/>
            <a:endParaRPr lang="en-US" altLang="zh-CN" sz="1200" dirty="0" smtClean="0"/>
          </a:p>
        </p:txBody>
      </p:sp>
    </p:spTree>
    <p:extLst>
      <p:ext uri="{BB962C8B-B14F-4D97-AF65-F5344CB8AC3E}">
        <p14:creationId xmlns:p14="http://schemas.microsoft.com/office/powerpoint/2010/main" val="2011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690938"/>
          </a:xfrm>
          <a:prstGeom prst="rect">
            <a:avLst/>
          </a:prstGeom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3</a:t>
            </a:fld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2257127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Row_dec_512</a:t>
            </a:r>
            <a:endParaRPr lang="zh-CN" alt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139952" y="2113111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/>
              <a:t>MATRIX</a:t>
            </a:r>
            <a:endParaRPr lang="zh-CN" alt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292080" y="3717032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/>
              <a:t>CACHE_BANK_ALL</a:t>
            </a:r>
            <a:endParaRPr lang="zh-CN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411760" y="476672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Col</a:t>
            </a:r>
            <a:r>
              <a:rPr lang="en-US" altLang="zh-CN" sz="1400" dirty="0" smtClean="0"/>
              <a:t>_dec_512</a:t>
            </a:r>
            <a:endParaRPr lang="zh-CN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24128" y="476672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/>
              <a:t>Matrix_select_stage</a:t>
            </a:r>
            <a:endParaRPr lang="zh-CN" alt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228184" y="2276872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/>
              <a:t>Analog_Readout_Chain</a:t>
            </a:r>
            <a:endParaRPr lang="zh-CN" alt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051720" y="3789040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/>
              <a:t>DAC</a:t>
            </a:r>
            <a:endParaRPr lang="zh-CN" alt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1691680" y="5013176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err="1" smtClean="0"/>
              <a:t>SerialInterface</a:t>
            </a:r>
            <a:endParaRPr lang="zh-CN" alt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691680" y="6001543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dirty="0" smtClean="0"/>
              <a:t>RSDS</a:t>
            </a:r>
            <a:endParaRPr lang="zh-CN" alt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5508104" y="5805264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/>
              <a:t>PeripheraReadOut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4964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Row_dec_512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496" y="1052736"/>
            <a:ext cx="5616624" cy="5616624"/>
          </a:xfrm>
        </p:spPr>
        <p:txBody>
          <a:bodyPr/>
          <a:lstStyle/>
          <a:p>
            <a:r>
              <a:rPr lang="en-US" altLang="zh-CN" dirty="0" smtClean="0"/>
              <a:t>HIT</a:t>
            </a:r>
            <a:r>
              <a:rPr lang="zh-CN" altLang="en-US" dirty="0" smtClean="0"/>
              <a:t>读出，清零，以及控制位的行地址选择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实现</a:t>
            </a:r>
            <a:r>
              <a:rPr lang="zh-CN" altLang="en-US" dirty="0"/>
              <a:t>逐</a:t>
            </a:r>
            <a:r>
              <a:rPr lang="zh-CN" altLang="en-US" dirty="0" smtClean="0"/>
              <a:t>行的读出，清零，以及控制位选择</a:t>
            </a:r>
            <a:endParaRPr lang="en-US" altLang="zh-CN" dirty="0" smtClean="0"/>
          </a:p>
          <a:p>
            <a:r>
              <a:rPr lang="en-US" altLang="zh-CN" dirty="0" smtClean="0"/>
              <a:t>cell</a:t>
            </a:r>
            <a:r>
              <a:rPr lang="zh-CN" altLang="en-US" dirty="0" smtClean="0"/>
              <a:t>主要功能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9-bit</a:t>
            </a:r>
            <a:r>
              <a:rPr lang="zh-CN" altLang="en-US" dirty="0" smtClean="0"/>
              <a:t>的地址译码器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4</a:t>
            </a:r>
            <a:r>
              <a:rPr lang="zh-CN" altLang="en-US" dirty="0" smtClean="0"/>
              <a:t>个控制输入与行选通相“与”</a:t>
            </a:r>
            <a:endParaRPr lang="en-US" altLang="zh-CN" dirty="0" smtClean="0"/>
          </a:p>
          <a:p>
            <a:pPr lvl="1"/>
            <a:r>
              <a:rPr lang="zh-CN" altLang="en-US" dirty="0"/>
              <a:t>行输出信号的驱动</a:t>
            </a:r>
            <a:endParaRPr lang="en-US" altLang="zh-CN" dirty="0" smtClean="0"/>
          </a:p>
          <a:p>
            <a:r>
              <a:rPr lang="zh-CN" altLang="en-US" dirty="0" smtClean="0"/>
              <a:t>信号与电源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电源：</a:t>
            </a:r>
            <a:r>
              <a:rPr lang="en-US" altLang="zh-CN" dirty="0" smtClean="0"/>
              <a:t>DVDD/DVSS</a:t>
            </a:r>
          </a:p>
          <a:p>
            <a:pPr lvl="1"/>
            <a:r>
              <a:rPr lang="zh-CN" altLang="en-US" dirty="0" smtClean="0"/>
              <a:t>屏蔽层：</a:t>
            </a:r>
            <a:r>
              <a:rPr lang="en-US" altLang="zh-CN" dirty="0" smtClean="0"/>
              <a:t>Deep-NWELL</a:t>
            </a:r>
          </a:p>
          <a:p>
            <a:pPr lvl="1"/>
            <a:r>
              <a:rPr lang="zh-CN" altLang="en-US" dirty="0" smtClean="0"/>
              <a:t>输入：</a:t>
            </a:r>
            <a:r>
              <a:rPr lang="en-US" altLang="zh-CN" dirty="0" smtClean="0"/>
              <a:t>RA[0:8], RA_EN</a:t>
            </a:r>
          </a:p>
          <a:p>
            <a:pPr marL="457200" lvl="1" indent="0">
              <a:buNone/>
            </a:pPr>
            <a:r>
              <a:rPr lang="en-US" altLang="zh-CN" dirty="0" smtClean="0"/>
              <a:t>               HIT_RST, RD_EN, CON_SELM, CON_SELP</a:t>
            </a:r>
          </a:p>
          <a:p>
            <a:pPr lvl="1"/>
            <a:r>
              <a:rPr lang="zh-CN" altLang="en-US" dirty="0" smtClean="0"/>
              <a:t>输出：</a:t>
            </a:r>
            <a:r>
              <a:rPr lang="en-US" altLang="zh-CN" dirty="0" err="1" smtClean="0"/>
              <a:t>ROW_HIT_RST_x</a:t>
            </a:r>
            <a:r>
              <a:rPr lang="en-US" altLang="zh-CN" dirty="0" smtClean="0"/>
              <a:t>, ROW_RD_EN, </a:t>
            </a:r>
            <a:r>
              <a:rPr lang="en-US" altLang="zh-CN" dirty="0" err="1" smtClean="0"/>
              <a:t>ROW_RD_EN_x</a:t>
            </a:r>
            <a:r>
              <a:rPr lang="en-US" altLang="zh-CN" dirty="0" smtClean="0"/>
              <a:t>, ROWSELM, ROWSELP</a:t>
            </a:r>
          </a:p>
          <a:p>
            <a:r>
              <a:rPr lang="en-US" altLang="zh-CN" dirty="0" smtClean="0"/>
              <a:t>Pitch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16um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4</a:t>
            </a:fld>
            <a:endParaRPr lang="zh-CN" altLang="en-US" dirty="0"/>
          </a:p>
        </p:txBody>
      </p:sp>
      <p:graphicFrame>
        <p:nvGraphicFramePr>
          <p:cNvPr id="72" name="表格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461754"/>
              </p:ext>
            </p:extLst>
          </p:nvPr>
        </p:nvGraphicFramePr>
        <p:xfrm>
          <a:off x="5724128" y="1124744"/>
          <a:ext cx="3312368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48072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RA[0:8]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RA_EN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HIT_RST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RD_EN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CON_SELM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CON_SELP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ROW_HIT_RST_x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负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ROW_RD_EN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正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err="1" smtClean="0"/>
                        <a:t>ROW_RD_EN_x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负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ROWSELM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OUT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正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ROWSELP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正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6084168" y="116632"/>
            <a:ext cx="30059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本次无</a:t>
            </a:r>
            <a:r>
              <a:rPr lang="zh-CN" altLang="en-US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更新</a:t>
            </a:r>
            <a:endParaRPr lang="zh-CN" altLang="en-US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594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像素阵列</a:t>
            </a:r>
            <a:r>
              <a:rPr lang="en-US" altLang="zh-CN" dirty="0" smtClean="0"/>
              <a:t>S0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496" y="1052736"/>
            <a:ext cx="4186808" cy="5544616"/>
          </a:xfrm>
        </p:spPr>
        <p:txBody>
          <a:bodyPr/>
          <a:lstStyle/>
          <a:p>
            <a:r>
              <a:rPr lang="en-US" altLang="zh-CN" dirty="0" smtClean="0"/>
              <a:t>FE_V0+DGT_V0</a:t>
            </a:r>
          </a:p>
          <a:p>
            <a:pPr lvl="1"/>
            <a:r>
              <a:rPr lang="en-US" altLang="zh-CN" dirty="0" smtClean="0"/>
              <a:t>16um</a:t>
            </a:r>
            <a:r>
              <a:rPr lang="zh-CN" altLang="en-US" dirty="0" smtClean="0"/>
              <a:t>高，</a:t>
            </a:r>
            <a:r>
              <a:rPr lang="en-US" altLang="zh-CN" dirty="0" smtClean="0"/>
              <a:t>26um</a:t>
            </a:r>
            <a:r>
              <a:rPr lang="zh-CN" altLang="en-US" dirty="0" smtClean="0"/>
              <a:t>宽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512</a:t>
            </a:r>
            <a:r>
              <a:rPr lang="zh-CN" altLang="en-US" dirty="0" smtClean="0"/>
              <a:t>行，</a:t>
            </a:r>
            <a:r>
              <a:rPr lang="en-US" altLang="zh-CN" dirty="0" smtClean="0"/>
              <a:t>48</a:t>
            </a:r>
            <a:r>
              <a:rPr lang="zh-CN" altLang="en-US" dirty="0" smtClean="0"/>
              <a:t>列</a:t>
            </a:r>
            <a:endParaRPr lang="en-US" altLang="zh-CN" dirty="0" smtClean="0"/>
          </a:p>
          <a:p>
            <a:r>
              <a:rPr lang="zh-CN" altLang="en-US" dirty="0" smtClean="0"/>
              <a:t>像素主要功能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信号电荷收集、放大与甄别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1-bit Hit-Latch (RS</a:t>
            </a:r>
            <a:r>
              <a:rPr lang="zh-CN" altLang="en-US" dirty="0" smtClean="0"/>
              <a:t>低有效</a:t>
            </a:r>
            <a:r>
              <a:rPr lang="en-US" altLang="zh-CN" dirty="0" smtClean="0"/>
              <a:t>)</a:t>
            </a:r>
            <a:endParaRPr lang="en-US" altLang="zh-CN" dirty="0"/>
          </a:p>
          <a:p>
            <a:pPr lvl="1"/>
            <a:r>
              <a:rPr lang="en-US" altLang="zh-CN" dirty="0" smtClean="0"/>
              <a:t>2-bit D-latch for Mask &amp; </a:t>
            </a:r>
            <a:r>
              <a:rPr lang="en-US" altLang="zh-CN" dirty="0" err="1" smtClean="0"/>
              <a:t>TPulse</a:t>
            </a:r>
            <a:r>
              <a:rPr lang="en-US" altLang="zh-CN" dirty="0" smtClean="0"/>
              <a:t> </a:t>
            </a:r>
          </a:p>
          <a:p>
            <a:pPr lvl="1"/>
            <a:r>
              <a:rPr lang="en-US" altLang="zh-CN" dirty="0" smtClean="0"/>
              <a:t>Analog &amp; Digital test pulses</a:t>
            </a:r>
          </a:p>
          <a:p>
            <a:pPr lvl="1"/>
            <a:r>
              <a:rPr lang="zh-CN" altLang="en-US" dirty="0" smtClean="0"/>
              <a:t>行选读出</a:t>
            </a:r>
            <a:endParaRPr lang="en-US" altLang="zh-CN" dirty="0"/>
          </a:p>
          <a:p>
            <a:pPr lvl="1"/>
            <a:r>
              <a:rPr lang="zh-CN" altLang="en-US" dirty="0" smtClean="0"/>
              <a:t>行选</a:t>
            </a:r>
            <a:r>
              <a:rPr lang="en-US" altLang="zh-CN" dirty="0" smtClean="0"/>
              <a:t>reset</a:t>
            </a:r>
            <a:r>
              <a:rPr lang="zh-CN" altLang="en-US" dirty="0" smtClean="0"/>
              <a:t>和全局</a:t>
            </a:r>
            <a:r>
              <a:rPr lang="en-US" altLang="zh-CN" dirty="0" smtClean="0"/>
              <a:t>reset</a:t>
            </a:r>
          </a:p>
          <a:p>
            <a:pPr lvl="1"/>
            <a:r>
              <a:rPr lang="en-US" altLang="zh-CN" dirty="0" smtClean="0"/>
              <a:t>Global shutter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5</a:t>
            </a:fld>
            <a:endParaRPr lang="zh-CN" altLang="en-US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 bwMode="auto">
          <a:xfrm>
            <a:off x="4427984" y="1052736"/>
            <a:ext cx="4716016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B0F0"/>
              </a:buClr>
              <a:buSzPct val="80000"/>
              <a:buFont typeface="Wingdings" pitchFamily="2" charset="2"/>
              <a:buChar char="n"/>
              <a:defRPr sz="2000" b="0">
                <a:solidFill>
                  <a:srgbClr val="002060"/>
                </a:solidFill>
                <a:latin typeface="+mn-ea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00B050"/>
              </a:buClr>
              <a:buSzPct val="80000"/>
              <a:buFont typeface="Wingdings" pitchFamily="2" charset="2"/>
              <a:buChar char="l"/>
              <a:defRPr sz="1600" b="0" baseline="0">
                <a:solidFill>
                  <a:srgbClr val="0000FF"/>
                </a:solidFill>
                <a:latin typeface="+mn-ea"/>
                <a:ea typeface="+mn-ea"/>
              </a:defRPr>
            </a:lvl2pPr>
            <a:lvl3pPr marL="1143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宋体" charset="-122"/>
              </a:defRPr>
            </a:lvl3pPr>
            <a:lvl4pPr marL="1600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宋体" charset="-122"/>
              </a:defRPr>
            </a:lvl4pPr>
            <a:lvl5pPr marL="20574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宋体" charset="-122"/>
              </a:defRPr>
            </a:lvl5pPr>
            <a:lvl6pPr marL="25146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6pPr>
            <a:lvl7pPr marL="29718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7pPr>
            <a:lvl8pPr marL="34290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8pPr>
            <a:lvl9pPr marL="3886200" indent="-228600" algn="just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宋体" charset="-122"/>
              </a:defRPr>
            </a:lvl9pPr>
          </a:lstStyle>
          <a:p>
            <a:r>
              <a:rPr lang="zh-CN" altLang="en-US" kern="0" dirty="0" smtClean="0"/>
              <a:t>信号与电源</a:t>
            </a:r>
            <a:endParaRPr lang="en-US" altLang="zh-CN" kern="0" dirty="0" smtClean="0"/>
          </a:p>
          <a:p>
            <a:pPr lvl="1"/>
            <a:r>
              <a:rPr lang="zh-CN" altLang="en-US" kern="0" dirty="0" smtClean="0"/>
              <a:t>电源：</a:t>
            </a:r>
            <a:r>
              <a:rPr lang="en-US" altLang="zh-CN" kern="0" dirty="0" smtClean="0"/>
              <a:t>AVDD/AVSS</a:t>
            </a:r>
            <a:r>
              <a:rPr lang="zh-CN" altLang="en-US" kern="0" dirty="0" smtClean="0"/>
              <a:t>，</a:t>
            </a:r>
            <a:r>
              <a:rPr lang="en-US" altLang="zh-CN" kern="0" dirty="0" smtClean="0"/>
              <a:t>DVDD/DVSS</a:t>
            </a:r>
            <a:endParaRPr lang="en-US" altLang="zh-CN" kern="0" dirty="0"/>
          </a:p>
          <a:p>
            <a:pPr lvl="1"/>
            <a:r>
              <a:rPr lang="en-US" altLang="zh-CN" kern="0" dirty="0"/>
              <a:t>S</a:t>
            </a:r>
            <a:r>
              <a:rPr lang="en-US" altLang="zh-CN" kern="0" dirty="0" smtClean="0"/>
              <a:t>ensor</a:t>
            </a:r>
            <a:r>
              <a:rPr lang="zh-CN" altLang="en-US" kern="0" dirty="0" smtClean="0"/>
              <a:t>偏压：</a:t>
            </a:r>
            <a:r>
              <a:rPr lang="en-US" altLang="zh-CN" kern="0" dirty="0" smtClean="0"/>
              <a:t>PWELL</a:t>
            </a:r>
            <a:endParaRPr lang="en-US" altLang="zh-CN" kern="0" dirty="0"/>
          </a:p>
          <a:p>
            <a:pPr lvl="1"/>
            <a:r>
              <a:rPr lang="zh-CN" altLang="en-US" kern="0" dirty="0" smtClean="0"/>
              <a:t>参考源：</a:t>
            </a:r>
            <a:r>
              <a:rPr lang="en-US" altLang="zh-CN" kern="0" dirty="0" smtClean="0"/>
              <a:t>VRESET</a:t>
            </a:r>
          </a:p>
          <a:p>
            <a:pPr lvl="1"/>
            <a:r>
              <a:rPr lang="zh-CN" altLang="en-US" kern="0" dirty="0" smtClean="0"/>
              <a:t>直流偏置：</a:t>
            </a:r>
            <a:r>
              <a:rPr lang="en-US" altLang="zh-CN" kern="0" dirty="0" smtClean="0"/>
              <a:t>IBIAS</a:t>
            </a:r>
            <a:r>
              <a:rPr lang="zh-CN" altLang="en-US" kern="0" dirty="0" smtClean="0"/>
              <a:t>，</a:t>
            </a:r>
            <a:r>
              <a:rPr lang="en-US" altLang="zh-CN" kern="0" dirty="0" smtClean="0"/>
              <a:t>IDB</a:t>
            </a:r>
            <a:r>
              <a:rPr lang="zh-CN" altLang="en-US" kern="0" dirty="0" smtClean="0"/>
              <a:t>，</a:t>
            </a:r>
            <a:r>
              <a:rPr lang="en-US" altLang="zh-CN" kern="0" dirty="0" smtClean="0"/>
              <a:t>ITHR, VCASN, VCASN2, VCASP, VCLIP, VPLSE_HIGH, VPLSE_LOW</a:t>
            </a:r>
            <a:r>
              <a:rPr lang="zh-CN" altLang="en-US" kern="0" dirty="0" smtClean="0"/>
              <a:t>（</a:t>
            </a:r>
            <a:r>
              <a:rPr lang="en-US" altLang="zh-CN" kern="0" dirty="0" smtClean="0"/>
              <a:t>9</a:t>
            </a:r>
            <a:r>
              <a:rPr lang="zh-CN" altLang="en-US" kern="0" dirty="0" smtClean="0"/>
              <a:t>个</a:t>
            </a:r>
            <a:r>
              <a:rPr lang="zh-CN" altLang="en-US" kern="0" dirty="0"/>
              <a:t>）</a:t>
            </a:r>
            <a:endParaRPr lang="en-US" altLang="zh-CN" kern="0" dirty="0" smtClean="0"/>
          </a:p>
          <a:p>
            <a:pPr lvl="1"/>
            <a:r>
              <a:rPr lang="zh-CN" altLang="en-US" kern="0" dirty="0"/>
              <a:t>控制</a:t>
            </a:r>
            <a:r>
              <a:rPr lang="zh-CN" altLang="en-US" kern="0" dirty="0" smtClean="0"/>
              <a:t>输入：</a:t>
            </a:r>
            <a:r>
              <a:rPr lang="en-US" altLang="zh-CN" kern="0" dirty="0"/>
              <a:t> ROWSELM, ROWSELP, COLSEL, </a:t>
            </a:r>
            <a:r>
              <a:rPr lang="en-US" altLang="zh-CN" kern="0" dirty="0" smtClean="0"/>
              <a:t>CON_DATA, APLSE, DPLSE, </a:t>
            </a:r>
            <a:r>
              <a:rPr lang="en-US" altLang="zh-CN" kern="0" dirty="0"/>
              <a:t>ROW_RD_EN, </a:t>
            </a:r>
            <a:r>
              <a:rPr lang="en-US" altLang="zh-CN" kern="0" dirty="0" err="1"/>
              <a:t>ROW_RD_EN_x</a:t>
            </a:r>
            <a:r>
              <a:rPr lang="en-US" altLang="zh-CN" kern="0" dirty="0"/>
              <a:t>, </a:t>
            </a:r>
            <a:r>
              <a:rPr lang="en-US" altLang="zh-CN" kern="0" dirty="0" err="1" smtClean="0"/>
              <a:t>ROW_HIT_RST_x</a:t>
            </a:r>
            <a:r>
              <a:rPr lang="en-US" altLang="zh-CN" kern="0" dirty="0"/>
              <a:t>, </a:t>
            </a:r>
            <a:r>
              <a:rPr lang="en-US" altLang="zh-CN" kern="0" dirty="0" err="1"/>
              <a:t>GRST_x</a:t>
            </a:r>
            <a:r>
              <a:rPr lang="en-US" altLang="zh-CN" kern="0" dirty="0"/>
              <a:t>, </a:t>
            </a:r>
            <a:r>
              <a:rPr lang="en-US" altLang="zh-CN" kern="0" dirty="0" err="1" smtClean="0"/>
              <a:t>GSHUTTER_x</a:t>
            </a:r>
            <a:r>
              <a:rPr lang="zh-CN" altLang="en-US" kern="0" dirty="0" smtClean="0"/>
              <a:t>（</a:t>
            </a:r>
            <a:r>
              <a:rPr lang="en-US" altLang="zh-CN" kern="0" dirty="0" smtClean="0"/>
              <a:t>11</a:t>
            </a:r>
            <a:r>
              <a:rPr lang="zh-CN" altLang="en-US" kern="0" dirty="0" smtClean="0"/>
              <a:t>个）</a:t>
            </a:r>
            <a:endParaRPr lang="en-US" altLang="zh-CN" kern="0" dirty="0" smtClean="0"/>
          </a:p>
          <a:p>
            <a:pPr lvl="1"/>
            <a:r>
              <a:rPr lang="zh-CN" altLang="en-US" kern="0" dirty="0" smtClean="0"/>
              <a:t>输出：</a:t>
            </a:r>
            <a:r>
              <a:rPr lang="en-US" altLang="zh-CN" kern="0" dirty="0" smtClean="0"/>
              <a:t>COL_OUT, APLSE_PIX</a:t>
            </a:r>
            <a:r>
              <a:rPr lang="zh-CN" altLang="en-US" kern="0" dirty="0" smtClean="0"/>
              <a:t>（</a:t>
            </a:r>
            <a:r>
              <a:rPr lang="en-US" altLang="zh-CN" kern="0" dirty="0" smtClean="0"/>
              <a:t>2</a:t>
            </a:r>
            <a:r>
              <a:rPr lang="zh-CN" altLang="en-US" kern="0" dirty="0" smtClean="0"/>
              <a:t>个）</a:t>
            </a:r>
            <a:endParaRPr lang="en-US" altLang="zh-CN" kern="0" dirty="0" smtClean="0"/>
          </a:p>
          <a:p>
            <a:r>
              <a:rPr lang="zh-CN" altLang="en-US" kern="0" dirty="0" smtClean="0"/>
              <a:t>版图概要</a:t>
            </a:r>
            <a:endParaRPr lang="en-US" altLang="zh-CN" kern="0" dirty="0" smtClean="0"/>
          </a:p>
          <a:p>
            <a:pPr lvl="1"/>
            <a:r>
              <a:rPr lang="zh-CN" altLang="en-US" kern="0" dirty="0" smtClean="0"/>
              <a:t>水平镜像（</a:t>
            </a:r>
            <a:r>
              <a:rPr lang="en-US" altLang="zh-CN" kern="0" dirty="0" smtClean="0"/>
              <a:t>diode pitch 26.92/25.08um</a:t>
            </a:r>
            <a:r>
              <a:rPr lang="zh-CN" altLang="en-US" kern="0" dirty="0" smtClean="0"/>
              <a:t>）</a:t>
            </a:r>
            <a:endParaRPr lang="en-US" altLang="zh-CN" kern="0" dirty="0" smtClean="0"/>
          </a:p>
          <a:p>
            <a:pPr lvl="1"/>
            <a:r>
              <a:rPr lang="zh-CN" altLang="en-US" kern="0" dirty="0"/>
              <a:t>横向信号</a:t>
            </a:r>
            <a:r>
              <a:rPr lang="zh-CN" altLang="en-US" kern="0" dirty="0" smtClean="0"/>
              <a:t>线</a:t>
            </a:r>
            <a:r>
              <a:rPr lang="en-US" altLang="zh-CN" kern="0" dirty="0" smtClean="0"/>
              <a:t>5</a:t>
            </a:r>
            <a:endParaRPr lang="en-US" altLang="zh-CN" kern="0" dirty="0"/>
          </a:p>
          <a:p>
            <a:pPr lvl="1"/>
            <a:r>
              <a:rPr lang="zh-CN" altLang="en-US" kern="0" dirty="0" smtClean="0"/>
              <a:t>纵向信号线</a:t>
            </a:r>
            <a:r>
              <a:rPr lang="en-US" altLang="zh-CN" kern="0" dirty="0" smtClean="0"/>
              <a:t>19</a:t>
            </a:r>
            <a:r>
              <a:rPr lang="zh-CN" altLang="en-US" kern="0" dirty="0" smtClean="0"/>
              <a:t>（其中</a:t>
            </a:r>
            <a:r>
              <a:rPr lang="en-US" altLang="zh-CN" kern="0" dirty="0" smtClean="0"/>
              <a:t>14</a:t>
            </a:r>
            <a:r>
              <a:rPr lang="zh-CN" altLang="en-US" kern="0" dirty="0" smtClean="0"/>
              <a:t>共用）</a:t>
            </a:r>
            <a:endParaRPr lang="en-US" altLang="zh-CN" kern="0" dirty="0" smtClean="0"/>
          </a:p>
        </p:txBody>
      </p:sp>
      <p:sp>
        <p:nvSpPr>
          <p:cNvPr id="7" name="矩形 6"/>
          <p:cNvSpPr/>
          <p:nvPr/>
        </p:nvSpPr>
        <p:spPr>
          <a:xfrm>
            <a:off x="6084168" y="116632"/>
            <a:ext cx="30059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本次无</a:t>
            </a:r>
            <a:r>
              <a:rPr lang="zh-CN" altLang="en-US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更新</a:t>
            </a:r>
            <a:endParaRPr lang="zh-CN" altLang="en-US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316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6</a:t>
            </a:fld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55640"/>
              </p:ext>
            </p:extLst>
          </p:nvPr>
        </p:nvGraphicFramePr>
        <p:xfrm>
          <a:off x="6348536" y="1124744"/>
          <a:ext cx="2471936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103784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直流偏置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solidFill>
                            <a:schemeClr val="tx1"/>
                          </a:solidFill>
                        </a:rPr>
                        <a:t>参考配置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IBIAS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20 </a:t>
                      </a:r>
                      <a:r>
                        <a:rPr lang="en-US" altLang="zh-CN" sz="1400" dirty="0" err="1" smtClean="0"/>
                        <a:t>nA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IDB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10 </a:t>
                      </a:r>
                      <a:r>
                        <a:rPr lang="en-US" altLang="zh-CN" sz="1400" dirty="0" err="1" smtClean="0"/>
                        <a:t>nA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ITHR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0.5 </a:t>
                      </a:r>
                      <a:r>
                        <a:rPr lang="en-US" altLang="zh-CN" sz="1400" dirty="0" err="1" smtClean="0"/>
                        <a:t>nA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VRESET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1.1</a:t>
                      </a:r>
                      <a:r>
                        <a:rPr lang="zh-CN" altLang="en-US" sz="1400" baseline="0" dirty="0" smtClean="0"/>
                        <a:t> </a:t>
                      </a:r>
                      <a:r>
                        <a:rPr lang="en-US" altLang="zh-CN" sz="1400" baseline="0" dirty="0" smtClean="0"/>
                        <a:t>V</a:t>
                      </a:r>
                      <a:endParaRPr lang="en-US" altLang="zh-CN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VCASP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600 mV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VCASN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400</a:t>
                      </a:r>
                      <a:r>
                        <a:rPr lang="en-US" altLang="zh-CN" sz="1400" baseline="0" dirty="0" smtClean="0"/>
                        <a:t> mV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VCASN2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500 mV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VCLIP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0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VPLSE_HIGH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700 mV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VPLSE_LOW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600 mV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436477"/>
              </p:ext>
            </p:extLst>
          </p:nvPr>
        </p:nvGraphicFramePr>
        <p:xfrm>
          <a:off x="323528" y="1124744"/>
          <a:ext cx="5616624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48072"/>
                <a:gridCol w="2304256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说明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COLSEL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纵向，不共用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ROWSELM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横向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ROWSELP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横向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CON_DATA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纵向，共用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APLSE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纵向，共用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DPLSE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纵向，共用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kern="0" dirty="0" smtClean="0"/>
                        <a:t>ROW_RD_EN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横向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kern="0" dirty="0" err="1" smtClean="0"/>
                        <a:t>ROW_RD_EN_x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横向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负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kern="0" dirty="0" err="1" smtClean="0"/>
                        <a:t>ROW_HIT_RST_x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横向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负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kern="0" dirty="0" err="1" smtClean="0"/>
                        <a:t>GRST_x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纵向，共用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负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kern="0" dirty="0" err="1" smtClean="0"/>
                        <a:t>GSHUTTER_x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纵向，共用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负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COL_OUT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纵向，不共用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APLSE_PIX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纵向，不共用（</a:t>
                      </a:r>
                      <a:r>
                        <a:rPr lang="zh-CN" altLang="en-US" sz="1600" dirty="0" smtClean="0">
                          <a:solidFill>
                            <a:srgbClr val="FF0000"/>
                          </a:solidFill>
                        </a:rPr>
                        <a:t>需断开</a:t>
                      </a:r>
                      <a:r>
                        <a:rPr lang="zh-CN" altLang="en-US" sz="1600" dirty="0" smtClean="0"/>
                        <a:t>）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12160" y="5229200"/>
            <a:ext cx="2987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注：</a:t>
            </a:r>
            <a:endParaRPr lang="en-US" altLang="zh-CN" sz="1400" dirty="0" smtClean="0"/>
          </a:p>
          <a:p>
            <a:r>
              <a:rPr lang="en-US" altLang="zh-CN" sz="1400" dirty="0" smtClean="0"/>
              <a:t>1</a:t>
            </a:r>
            <a:r>
              <a:rPr lang="zh-CN" altLang="en-US" sz="1400" dirty="0" smtClean="0"/>
              <a:t>、直流偏置均纵向，除</a:t>
            </a:r>
            <a:r>
              <a:rPr lang="en-US" altLang="zh-CN" sz="1400" dirty="0" smtClean="0"/>
              <a:t>VRESET</a:t>
            </a:r>
            <a:r>
              <a:rPr lang="zh-CN" altLang="en-US" sz="1400" dirty="0" smtClean="0"/>
              <a:t>外均共用</a:t>
            </a:r>
            <a:endParaRPr lang="en-US" altLang="zh-CN" sz="1400" dirty="0" smtClean="0"/>
          </a:p>
          <a:p>
            <a:r>
              <a:rPr lang="en-US" altLang="zh-CN" sz="1400" dirty="0"/>
              <a:t>2</a:t>
            </a:r>
            <a:r>
              <a:rPr lang="zh-CN" altLang="en-US" sz="1400" dirty="0" smtClean="0"/>
              <a:t>、</a:t>
            </a:r>
            <a:r>
              <a:rPr lang="en-US" altLang="zh-CN" sz="1400" dirty="0" smtClean="0"/>
              <a:t>PWELL</a:t>
            </a:r>
            <a:r>
              <a:rPr lang="zh-CN" altLang="en-US" sz="1400" dirty="0" smtClean="0"/>
              <a:t>纵向，不共用</a:t>
            </a:r>
            <a:endParaRPr lang="en-US" altLang="zh-CN" sz="1400" dirty="0" smtClean="0"/>
          </a:p>
        </p:txBody>
      </p:sp>
      <p:sp>
        <p:nvSpPr>
          <p:cNvPr id="7" name="矩形 6"/>
          <p:cNvSpPr/>
          <p:nvPr/>
        </p:nvSpPr>
        <p:spPr>
          <a:xfrm>
            <a:off x="6084168" y="116632"/>
            <a:ext cx="30059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本次无</a:t>
            </a:r>
            <a:r>
              <a:rPr lang="zh-CN" altLang="en-US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更新</a:t>
            </a:r>
            <a:endParaRPr lang="zh-CN" altLang="en-US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635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err="1" smtClean="0"/>
              <a:t>Cache_bank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496" y="1052736"/>
            <a:ext cx="8856984" cy="5616624"/>
          </a:xfrm>
        </p:spPr>
        <p:txBody>
          <a:bodyPr/>
          <a:lstStyle/>
          <a:p>
            <a:r>
              <a:rPr lang="en-US" altLang="zh-CN" dirty="0" smtClean="0"/>
              <a:t>End-of-Column</a:t>
            </a:r>
            <a:r>
              <a:rPr lang="zh-CN" altLang="en-US" dirty="0" smtClean="0"/>
              <a:t>缓存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实现行扫描读出与优先级编码操作的速度匹配</a:t>
            </a:r>
            <a:endParaRPr lang="en-US" altLang="zh-CN" dirty="0" smtClean="0"/>
          </a:p>
          <a:p>
            <a:r>
              <a:rPr lang="en-US" altLang="zh-CN" dirty="0" smtClean="0"/>
              <a:t>cell</a:t>
            </a:r>
            <a:r>
              <a:rPr lang="zh-CN" altLang="en-US" dirty="0" smtClean="0"/>
              <a:t>主要功能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1-bit DFF</a:t>
            </a:r>
            <a:r>
              <a:rPr lang="zh-CN" altLang="en-US" dirty="0" smtClean="0"/>
              <a:t>，时钟上升沿有效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单</a:t>
            </a:r>
            <a:r>
              <a:rPr lang="en-US" altLang="zh-CN" dirty="0" smtClean="0"/>
              <a:t>bit</a:t>
            </a:r>
            <a:r>
              <a:rPr lang="zh-CN" altLang="en-US" dirty="0" smtClean="0"/>
              <a:t>或者全局异步</a:t>
            </a:r>
            <a:r>
              <a:rPr lang="en-US" altLang="zh-CN" dirty="0" smtClean="0"/>
              <a:t>RESET</a:t>
            </a:r>
            <a:r>
              <a:rPr lang="zh-CN" altLang="en-US" dirty="0" smtClean="0"/>
              <a:t>，前者由优先级编码器控制，后者可由像素阵列全局</a:t>
            </a:r>
            <a:r>
              <a:rPr lang="en-US" altLang="zh-CN" dirty="0" smtClean="0"/>
              <a:t>RESET</a:t>
            </a:r>
            <a:r>
              <a:rPr lang="zh-CN" altLang="en-US" dirty="0" smtClean="0"/>
              <a:t>控制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单</a:t>
            </a:r>
            <a:r>
              <a:rPr lang="en-US" altLang="zh-CN" dirty="0" smtClean="0"/>
              <a:t>bit</a:t>
            </a:r>
            <a:r>
              <a:rPr lang="zh-CN" altLang="en-US" dirty="0" smtClean="0"/>
              <a:t>异步</a:t>
            </a:r>
            <a:r>
              <a:rPr lang="en-US" altLang="zh-CN" dirty="0" smtClean="0"/>
              <a:t>SET</a:t>
            </a:r>
            <a:r>
              <a:rPr lang="zh-CN" altLang="en-US" dirty="0" smtClean="0"/>
              <a:t>，每</a:t>
            </a:r>
            <a:r>
              <a:rPr lang="en-US" altLang="zh-CN" dirty="0" smtClean="0"/>
              <a:t>4</a:t>
            </a:r>
            <a:r>
              <a:rPr lang="zh-CN" altLang="en-US" dirty="0" smtClean="0"/>
              <a:t>个</a:t>
            </a:r>
            <a:r>
              <a:rPr lang="en-US" altLang="zh-CN" dirty="0" smtClean="0"/>
              <a:t>cell</a:t>
            </a:r>
            <a:r>
              <a:rPr lang="zh-CN" altLang="en-US" dirty="0" smtClean="0"/>
              <a:t>作为一组，由</a:t>
            </a:r>
            <a:r>
              <a:rPr lang="en-US" altLang="zh-CN" dirty="0" smtClean="0"/>
              <a:t>CACHE_BANK_SET[3:0]</a:t>
            </a:r>
            <a:r>
              <a:rPr lang="zh-CN" altLang="en-US" dirty="0" smtClean="0"/>
              <a:t>控制，用于提供重复周期为</a:t>
            </a:r>
            <a:r>
              <a:rPr lang="en-US" altLang="zh-CN" dirty="0" smtClean="0"/>
              <a:t>4-bit</a:t>
            </a:r>
            <a:r>
              <a:rPr lang="zh-CN" altLang="en-US" dirty="0" smtClean="0"/>
              <a:t>的测试</a:t>
            </a:r>
            <a:r>
              <a:rPr lang="en-US" altLang="zh-CN" dirty="0" smtClean="0"/>
              <a:t>pattern</a:t>
            </a:r>
          </a:p>
          <a:p>
            <a:r>
              <a:rPr lang="zh-CN" altLang="en-US" dirty="0"/>
              <a:t>信号</a:t>
            </a:r>
            <a:r>
              <a:rPr lang="zh-CN" altLang="en-US" dirty="0" smtClean="0"/>
              <a:t>与电源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电源：</a:t>
            </a:r>
            <a:r>
              <a:rPr lang="en-US" altLang="zh-CN" dirty="0" smtClean="0"/>
              <a:t>DVDD/DVSS</a:t>
            </a:r>
          </a:p>
          <a:p>
            <a:pPr lvl="1"/>
            <a:r>
              <a:rPr lang="zh-CN" altLang="en-US" dirty="0" smtClean="0"/>
              <a:t>屏蔽层：</a:t>
            </a:r>
            <a:r>
              <a:rPr lang="en-US" altLang="zh-CN" dirty="0" smtClean="0"/>
              <a:t>Deep-NWELL</a:t>
            </a:r>
          </a:p>
          <a:p>
            <a:pPr lvl="1"/>
            <a:r>
              <a:rPr lang="zh-CN" altLang="en-US" dirty="0" smtClean="0"/>
              <a:t>输入：</a:t>
            </a:r>
            <a:r>
              <a:rPr lang="en-US" altLang="zh-CN" dirty="0" smtClean="0"/>
              <a:t>COL_IN</a:t>
            </a:r>
          </a:p>
          <a:p>
            <a:pPr lvl="1"/>
            <a:r>
              <a:rPr lang="zh-CN" altLang="en-US" dirty="0"/>
              <a:t>控制</a:t>
            </a:r>
            <a:r>
              <a:rPr lang="zh-CN" altLang="en-US" dirty="0" smtClean="0"/>
              <a:t>输入：</a:t>
            </a:r>
            <a:r>
              <a:rPr lang="en-US" altLang="zh-CN" dirty="0" smtClean="0"/>
              <a:t>CACHE_CLK, GRST, BIT_RST, BIT_SET</a:t>
            </a:r>
          </a:p>
          <a:p>
            <a:pPr lvl="1"/>
            <a:r>
              <a:rPr lang="zh-CN" altLang="en-US" dirty="0" smtClean="0"/>
              <a:t>输出：</a:t>
            </a:r>
            <a:r>
              <a:rPr lang="en-US" altLang="zh-CN" dirty="0" smtClean="0"/>
              <a:t>CACHE_OUT</a:t>
            </a:r>
          </a:p>
          <a:p>
            <a:r>
              <a:rPr lang="en-US" altLang="zh-CN" dirty="0" smtClean="0"/>
              <a:t>Pitch</a:t>
            </a:r>
            <a:r>
              <a:rPr lang="zh-CN" altLang="en-US" dirty="0" smtClean="0"/>
              <a:t>：暂定</a:t>
            </a:r>
            <a:r>
              <a:rPr lang="en-US" altLang="zh-CN" dirty="0" smtClean="0"/>
              <a:t>20um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7</a:t>
            </a:fld>
            <a:endParaRPr lang="zh-CN" altLang="en-US" dirty="0"/>
          </a:p>
        </p:txBody>
      </p:sp>
      <p:graphicFrame>
        <p:nvGraphicFramePr>
          <p:cNvPr id="72" name="表格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808327"/>
              </p:ext>
            </p:extLst>
          </p:nvPr>
        </p:nvGraphicFramePr>
        <p:xfrm>
          <a:off x="5724128" y="3929464"/>
          <a:ext cx="331236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48072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信号名称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方向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极性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COL_IN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CACHE_CLK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正沿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GRST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CACHE_BIT_RST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CACHE_BIT_SET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IN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>
                          <a:sym typeface="Wingdings" panose="05000000000000000000" pitchFamily="2" charset="2"/>
                        </a:rPr>
                        <a:t>CACHE_OUT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OUT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正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6084168" y="116632"/>
            <a:ext cx="30059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本次无</a:t>
            </a:r>
            <a:r>
              <a:rPr lang="zh-CN" altLang="en-US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更新</a:t>
            </a:r>
            <a:endParaRPr lang="zh-CN" altLang="en-US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640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行扫描</a:t>
            </a:r>
            <a:r>
              <a:rPr lang="zh-CN" altLang="en-US" dirty="0"/>
              <a:t>控制</a:t>
            </a:r>
            <a:r>
              <a:rPr lang="zh-CN" altLang="en-US" dirty="0" smtClean="0"/>
              <a:t>时序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/>
          <a:lstStyle/>
          <a:p>
            <a:r>
              <a:rPr lang="zh-CN" altLang="en-US" dirty="0" smtClean="0"/>
              <a:t>主要设计依据：</a:t>
            </a:r>
            <a:endParaRPr lang="en-US" altLang="zh-CN" dirty="0"/>
          </a:p>
          <a:p>
            <a:pPr lvl="1"/>
            <a:r>
              <a:rPr lang="zh-CN" altLang="en-US" dirty="0"/>
              <a:t>周</a:t>
            </a:r>
            <a:r>
              <a:rPr lang="zh-CN" altLang="en-US" dirty="0" smtClean="0"/>
              <a:t>扬</a:t>
            </a:r>
            <a:r>
              <a:rPr lang="en-US" altLang="zh-CN" dirty="0" smtClean="0"/>
              <a:t>2018.11.23</a:t>
            </a:r>
            <a:r>
              <a:rPr lang="zh-CN" altLang="en-US" dirty="0" smtClean="0"/>
              <a:t>例会报告</a:t>
            </a:r>
            <a:endParaRPr lang="en-US" altLang="zh-CN" dirty="0" smtClean="0"/>
          </a:p>
          <a:p>
            <a:pPr lvl="1"/>
            <a:r>
              <a:rPr lang="zh-CN" altLang="en-US" dirty="0"/>
              <a:t>周</a:t>
            </a:r>
            <a:r>
              <a:rPr lang="zh-CN" altLang="en-US" dirty="0" smtClean="0"/>
              <a:t>扬</a:t>
            </a:r>
            <a:r>
              <a:rPr lang="en-US" altLang="zh-CN" dirty="0" smtClean="0"/>
              <a:t>2018.12.28</a:t>
            </a:r>
            <a:r>
              <a:rPr lang="zh-CN" altLang="en-US" dirty="0" smtClean="0"/>
              <a:t>例会报告</a:t>
            </a:r>
            <a:endParaRPr lang="en-US" altLang="zh-CN" dirty="0" smtClean="0"/>
          </a:p>
          <a:p>
            <a:r>
              <a:rPr lang="zh-CN" altLang="en-US" dirty="0" smtClean="0"/>
              <a:t>行扫描时间</a:t>
            </a:r>
            <a:r>
              <a:rPr lang="en-US" altLang="zh-CN" dirty="0" smtClean="0"/>
              <a:t>200ns</a:t>
            </a:r>
          </a:p>
          <a:p>
            <a:pPr lvl="1"/>
            <a:r>
              <a:rPr lang="zh-CN" altLang="en-US" dirty="0" smtClean="0"/>
              <a:t>寻址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输出</a:t>
            </a:r>
            <a:endParaRPr lang="en-US" altLang="zh-CN" dirty="0" smtClean="0"/>
          </a:p>
          <a:p>
            <a:pPr lvl="1"/>
            <a:r>
              <a:rPr lang="zh-CN" altLang="en-US" dirty="0"/>
              <a:t>锁</a:t>
            </a:r>
            <a:r>
              <a:rPr lang="zh-CN" altLang="en-US" dirty="0" smtClean="0"/>
              <a:t>存</a:t>
            </a:r>
            <a:endParaRPr lang="en-US" altLang="zh-CN" dirty="0" smtClean="0"/>
          </a:p>
          <a:p>
            <a:pPr lvl="1"/>
            <a:r>
              <a:rPr lang="zh-CN" altLang="en-US" dirty="0"/>
              <a:t>清零</a:t>
            </a:r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8</a:t>
            </a:fld>
            <a:endParaRPr lang="zh-CN" altLang="en-US" dirty="0"/>
          </a:p>
        </p:txBody>
      </p:sp>
      <p:cxnSp>
        <p:nvCxnSpPr>
          <p:cNvPr id="7" name="直接连接符 6"/>
          <p:cNvCxnSpPr/>
          <p:nvPr/>
        </p:nvCxnSpPr>
        <p:spPr>
          <a:xfrm>
            <a:off x="1763688" y="46531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2123728" y="429309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123728" y="429309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2699792" y="429309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3275856" y="429309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3851920" y="429309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763688" y="515719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V="1">
            <a:off x="2699792" y="479715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2699792" y="479715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3275856" y="479715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3851920" y="479715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4427984" y="479715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5004048" y="479715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1763688" y="5733256"/>
            <a:ext cx="3816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5580112" y="537321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5580112" y="537321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V="1">
            <a:off x="6156176" y="537321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6156176" y="573325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V="1">
            <a:off x="5580112" y="479715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4427984" y="429309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5004048" y="429309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5580112" y="429309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>
            <a:off x="6156176" y="429309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V="1">
            <a:off x="6732240" y="4293096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6732240" y="46531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6732240" y="429309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2123728" y="4653136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 flipH="1">
            <a:off x="1763688" y="429309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>
            <a:off x="5580112" y="515719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6156176" y="515719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55576" y="4345359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/>
              <a:t>RowAddr</a:t>
            </a:r>
            <a:r>
              <a:rPr lang="en-US" altLang="zh-CN" sz="1400" dirty="0" smtClean="0"/>
              <a:t>[8:0]</a:t>
            </a:r>
            <a:endParaRPr lang="zh-CN" alt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755576" y="4849415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RD_EN</a:t>
            </a:r>
            <a:endParaRPr lang="zh-CN" alt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755576" y="5425479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/>
              <a:t>HIT_RST_x</a:t>
            </a:r>
            <a:endParaRPr lang="zh-CN" alt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3923928" y="4345359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Row N</a:t>
            </a:r>
            <a:endParaRPr lang="zh-CN" alt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6732240" y="4345359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Row N+1</a:t>
            </a:r>
            <a:endParaRPr lang="zh-CN" altLang="en-US" sz="1400" dirty="0"/>
          </a:p>
        </p:txBody>
      </p:sp>
      <p:cxnSp>
        <p:nvCxnSpPr>
          <p:cNvPr id="60" name="直接连接符 59"/>
          <p:cNvCxnSpPr/>
          <p:nvPr/>
        </p:nvCxnSpPr>
        <p:spPr>
          <a:xfrm>
            <a:off x="5004048" y="587727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>
            <a:off x="5580112" y="587727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6156176" y="587727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flipV="1">
            <a:off x="5004048" y="587727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>
            <a:off x="2699792" y="62373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>
            <a:off x="3275856" y="62373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3851920" y="62373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>
            <a:off x="4427984" y="62373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>
          <a:xfrm flipV="1">
            <a:off x="2699792" y="587727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/>
          <p:cNvCxnSpPr/>
          <p:nvPr/>
        </p:nvCxnSpPr>
        <p:spPr>
          <a:xfrm>
            <a:off x="1763688" y="587727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>
          <a:xfrm>
            <a:off x="2123728" y="587727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55576" y="5929535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CACHE_CLK</a:t>
            </a:r>
            <a:endParaRPr lang="zh-CN" altLang="en-US" sz="1400" dirty="0"/>
          </a:p>
        </p:txBody>
      </p:sp>
      <p:cxnSp>
        <p:nvCxnSpPr>
          <p:cNvPr id="75" name="直接连接符 74"/>
          <p:cNvCxnSpPr/>
          <p:nvPr/>
        </p:nvCxnSpPr>
        <p:spPr>
          <a:xfrm>
            <a:off x="2123728" y="4797152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连接符 76"/>
          <p:cNvCxnSpPr/>
          <p:nvPr/>
        </p:nvCxnSpPr>
        <p:spPr>
          <a:xfrm>
            <a:off x="2699792" y="4797152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/>
        </p:nvCxnSpPr>
        <p:spPr>
          <a:xfrm>
            <a:off x="5004048" y="4797152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/>
          <p:cNvCxnSpPr/>
          <p:nvPr/>
        </p:nvCxnSpPr>
        <p:spPr>
          <a:xfrm>
            <a:off x="5580112" y="4797152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6156176" y="4797152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/>
          <p:nvPr/>
        </p:nvCxnSpPr>
        <p:spPr>
          <a:xfrm>
            <a:off x="6732240" y="4797152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195736" y="4849415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T0</a:t>
            </a:r>
            <a:endParaRPr lang="zh-CN" altLang="en-US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3707904" y="5929535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T1</a:t>
            </a:r>
            <a:endParaRPr lang="zh-CN" altLang="en-US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5148064" y="4849415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T2</a:t>
            </a:r>
            <a:endParaRPr lang="zh-CN" altLang="en-US" sz="1400" dirty="0"/>
          </a:p>
        </p:txBody>
      </p:sp>
      <p:sp>
        <p:nvSpPr>
          <p:cNvPr id="86" name="TextBox 85"/>
          <p:cNvSpPr txBox="1"/>
          <p:nvPr/>
        </p:nvSpPr>
        <p:spPr>
          <a:xfrm>
            <a:off x="5652120" y="5425479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T3</a:t>
            </a:r>
            <a:endParaRPr lang="zh-CN" altLang="en-US" sz="1400" dirty="0"/>
          </a:p>
        </p:txBody>
      </p:sp>
      <p:graphicFrame>
        <p:nvGraphicFramePr>
          <p:cNvPr id="82" name="表格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138018"/>
              </p:ext>
            </p:extLst>
          </p:nvPr>
        </p:nvGraphicFramePr>
        <p:xfrm>
          <a:off x="3900264" y="1934840"/>
          <a:ext cx="5064224" cy="1854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671736"/>
                <a:gridCol w="3384376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 smtClean="0"/>
                        <a:t>T0</a:t>
                      </a:r>
                      <a:endParaRPr lang="zh-CN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 smtClean="0"/>
                        <a:t>Row Address</a:t>
                      </a:r>
                      <a:r>
                        <a:rPr lang="zh-CN" altLang="en-US" sz="1400" b="0" baseline="0" dirty="0" smtClean="0"/>
                        <a:t> </a:t>
                      </a:r>
                      <a:r>
                        <a:rPr lang="en-US" altLang="zh-CN" sz="1400" b="0" baseline="0" dirty="0" smtClean="0"/>
                        <a:t>settle</a:t>
                      </a:r>
                      <a:r>
                        <a:rPr lang="zh-CN" altLang="en-US" sz="1400" b="0" baseline="0" dirty="0" smtClean="0"/>
                        <a:t> </a:t>
                      </a:r>
                      <a:r>
                        <a:rPr lang="en-US" altLang="zh-CN" sz="1400" b="0" baseline="0" dirty="0" smtClean="0"/>
                        <a:t>time</a:t>
                      </a:r>
                      <a:endParaRPr lang="zh-CN" alt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dirty="0" smtClean="0"/>
                        <a:t>25ns</a:t>
                      </a:r>
                      <a:endParaRPr lang="zh-CN" altLang="en-US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T1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Column bus</a:t>
                      </a:r>
                      <a:r>
                        <a:rPr lang="zh-CN" altLang="en-US" sz="1400" baseline="0" dirty="0" smtClean="0"/>
                        <a:t> </a:t>
                      </a:r>
                      <a:r>
                        <a:rPr lang="en-US" altLang="zh-CN" sz="1400" baseline="0" dirty="0" smtClean="0"/>
                        <a:t>settle time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100ns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T2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Column</a:t>
                      </a:r>
                      <a:r>
                        <a:rPr lang="en-US" altLang="zh-CN" sz="1400" baseline="0" dirty="0" smtClean="0"/>
                        <a:t> bus</a:t>
                      </a:r>
                      <a:r>
                        <a:rPr lang="zh-CN" altLang="en-US" sz="1400" baseline="0" dirty="0" smtClean="0"/>
                        <a:t> </a:t>
                      </a:r>
                      <a:r>
                        <a:rPr lang="en-US" altLang="zh-CN" sz="1400" baseline="0" dirty="0" smtClean="0"/>
                        <a:t>hold time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25ns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T3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Row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dirty="0" smtClean="0"/>
                        <a:t>reset assert time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25ns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T4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Row reset de-assert time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25ns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6228184" y="5425479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T4</a:t>
            </a:r>
            <a:endParaRPr lang="zh-CN" altLang="en-US" sz="1400" dirty="0"/>
          </a:p>
        </p:txBody>
      </p:sp>
      <p:sp>
        <p:nvSpPr>
          <p:cNvPr id="72" name="矩形 71"/>
          <p:cNvSpPr/>
          <p:nvPr/>
        </p:nvSpPr>
        <p:spPr>
          <a:xfrm>
            <a:off x="6084168" y="116632"/>
            <a:ext cx="30059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本次无</a:t>
            </a:r>
            <a:r>
              <a:rPr lang="zh-CN" altLang="en-US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更新</a:t>
            </a:r>
            <a:endParaRPr lang="zh-CN" altLang="en-US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499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496" y="44450"/>
            <a:ext cx="9108504" cy="955658"/>
          </a:xfrm>
        </p:spPr>
        <p:txBody>
          <a:bodyPr/>
          <a:lstStyle/>
          <a:p>
            <a:pPr algn="ctr"/>
            <a:r>
              <a:rPr lang="en-US" altLang="zh-CN" dirty="0" err="1" smtClean="0"/>
              <a:t>Digital_Readout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496" y="1052736"/>
            <a:ext cx="9108504" cy="5616624"/>
          </a:xfrm>
        </p:spPr>
        <p:txBody>
          <a:bodyPr/>
          <a:lstStyle/>
          <a:p>
            <a:r>
              <a:rPr lang="zh-CN" altLang="en-US" dirty="0" smtClean="0"/>
              <a:t>数据压缩、缓存和读出控制</a:t>
            </a:r>
            <a:endParaRPr lang="en-US" altLang="zh-CN" dirty="0" smtClean="0"/>
          </a:p>
          <a:p>
            <a:r>
              <a:rPr lang="en-US" altLang="zh-CN" dirty="0" smtClean="0"/>
              <a:t>cell</a:t>
            </a:r>
            <a:r>
              <a:rPr lang="zh-CN" altLang="en-US" dirty="0" smtClean="0"/>
              <a:t>主要功能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8 columns</a:t>
            </a:r>
            <a:r>
              <a:rPr lang="zh-CN" altLang="en-US" dirty="0" smtClean="0"/>
              <a:t>为一个段，对有击中的“段”进行优先级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zh-CN" altLang="en-US" dirty="0" smtClean="0"/>
              <a:t>地址编码，并且</a:t>
            </a:r>
            <a:r>
              <a:rPr lang="en-US" altLang="zh-CN" dirty="0" smtClean="0"/>
              <a:t>reset</a:t>
            </a:r>
            <a:r>
              <a:rPr lang="zh-CN" altLang="en-US" dirty="0" smtClean="0"/>
              <a:t>已经读出的“段”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9-bit</a:t>
            </a:r>
            <a:r>
              <a:rPr lang="zh-CN" altLang="en-US" dirty="0" smtClean="0"/>
              <a:t>行地址</a:t>
            </a:r>
            <a:r>
              <a:rPr lang="en-US" altLang="zh-CN" dirty="0" smtClean="0"/>
              <a:t>+3-bit</a:t>
            </a:r>
            <a:r>
              <a:rPr lang="zh-CN" altLang="en-US" dirty="0" smtClean="0"/>
              <a:t>段地址</a:t>
            </a:r>
            <a:r>
              <a:rPr lang="en-US" altLang="zh-CN" dirty="0" smtClean="0"/>
              <a:t>+8-bit</a:t>
            </a:r>
            <a:r>
              <a:rPr lang="zh-CN" altLang="en-US" dirty="0" smtClean="0"/>
              <a:t>段数据，组成</a:t>
            </a:r>
            <a:r>
              <a:rPr lang="en-US" altLang="zh-CN" dirty="0" smtClean="0"/>
              <a:t>20-bit</a:t>
            </a:r>
          </a:p>
          <a:p>
            <a:pPr marL="457200" lvl="1" indent="0">
              <a:buNone/>
            </a:pPr>
            <a:r>
              <a:rPr lang="zh-CN" altLang="en-US" dirty="0"/>
              <a:t>的</a:t>
            </a:r>
            <a:r>
              <a:rPr lang="zh-CN" altLang="en-US" dirty="0" smtClean="0"/>
              <a:t>数据写入与</a:t>
            </a:r>
            <a:r>
              <a:rPr lang="en-US" altLang="zh-CN" dirty="0" smtClean="0"/>
              <a:t>sector</a:t>
            </a:r>
            <a:r>
              <a:rPr lang="zh-CN" altLang="en-US" dirty="0" smtClean="0"/>
              <a:t>对应的</a:t>
            </a:r>
            <a:r>
              <a:rPr lang="en-US" altLang="zh-CN" dirty="0" smtClean="0"/>
              <a:t>FIFO</a:t>
            </a:r>
            <a:r>
              <a:rPr lang="zh-CN" altLang="en-US" dirty="0" smtClean="0"/>
              <a:t>中（深度</a:t>
            </a:r>
            <a:r>
              <a:rPr lang="en-US" altLang="zh-CN" dirty="0" smtClean="0"/>
              <a:t>20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通过</a:t>
            </a:r>
            <a:r>
              <a:rPr lang="en-US" altLang="zh-CN" dirty="0" smtClean="0"/>
              <a:t>VALID</a:t>
            </a:r>
            <a:r>
              <a:rPr lang="zh-CN" altLang="en-US" dirty="0" smtClean="0"/>
              <a:t>和</a:t>
            </a:r>
            <a:r>
              <a:rPr lang="en-US" altLang="zh-CN" dirty="0" smtClean="0"/>
              <a:t>SELECT</a:t>
            </a:r>
            <a:r>
              <a:rPr lang="zh-CN" altLang="en-US" dirty="0" smtClean="0"/>
              <a:t>与</a:t>
            </a:r>
            <a:r>
              <a:rPr lang="en-US" altLang="zh-CN" dirty="0" smtClean="0"/>
              <a:t>FPGA</a:t>
            </a:r>
            <a:r>
              <a:rPr lang="zh-CN" altLang="en-US" dirty="0" smtClean="0"/>
              <a:t>交互，进行读出控制</a:t>
            </a:r>
            <a:endParaRPr lang="en-US" altLang="zh-CN" dirty="0" smtClean="0"/>
          </a:p>
          <a:p>
            <a:pPr lvl="1"/>
            <a:r>
              <a:rPr lang="en-US" altLang="zh-CN" dirty="0"/>
              <a:t>8b/10b</a:t>
            </a:r>
            <a:r>
              <a:rPr lang="zh-CN" altLang="en-US" dirty="0"/>
              <a:t>编码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可</a:t>
            </a:r>
            <a:r>
              <a:rPr lang="zh-CN" altLang="en-US" dirty="0"/>
              <a:t>输出</a:t>
            </a:r>
            <a:r>
              <a:rPr lang="en-US" altLang="zh-CN" dirty="0" smtClean="0"/>
              <a:t>K28.5</a:t>
            </a:r>
            <a:r>
              <a:rPr lang="zh-CN" altLang="en-US" dirty="0" smtClean="0"/>
              <a:t>和</a:t>
            </a:r>
            <a:r>
              <a:rPr lang="en-US" altLang="zh-CN" dirty="0" smtClean="0"/>
              <a:t>FIFO</a:t>
            </a:r>
            <a:r>
              <a:rPr lang="zh-CN" altLang="en-US" dirty="0" smtClean="0"/>
              <a:t>状态</a:t>
            </a:r>
            <a:endParaRPr lang="en-US" altLang="zh-CN" dirty="0" smtClean="0"/>
          </a:p>
          <a:p>
            <a:r>
              <a:rPr lang="zh-CN" altLang="en-US" dirty="0" smtClean="0"/>
              <a:t>信号与电源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电源：</a:t>
            </a:r>
            <a:r>
              <a:rPr lang="en-US" altLang="zh-CN" dirty="0" smtClean="0"/>
              <a:t>DVDD/DVSS / </a:t>
            </a:r>
            <a:r>
              <a:rPr lang="zh-CN" altLang="en-US" dirty="0" smtClean="0"/>
              <a:t>屏蔽层：</a:t>
            </a:r>
            <a:r>
              <a:rPr lang="en-US" altLang="zh-CN" dirty="0" smtClean="0"/>
              <a:t>Deep-NWELL</a:t>
            </a:r>
          </a:p>
          <a:p>
            <a:pPr lvl="1"/>
            <a:r>
              <a:rPr lang="zh-CN" altLang="en-US" dirty="0" smtClean="0"/>
              <a:t>输入：</a:t>
            </a:r>
            <a:r>
              <a:rPr lang="en-US" altLang="zh-CN" dirty="0"/>
              <a:t>DATA_IN[0:255</a:t>
            </a:r>
            <a:r>
              <a:rPr lang="en-US" altLang="zh-CN" dirty="0" smtClean="0"/>
              <a:t>], ROW_ADDR[0:8], </a:t>
            </a:r>
            <a:r>
              <a:rPr lang="en-US" altLang="zh-CN" kern="1200" dirty="0" err="1" smtClean="0"/>
              <a:t>CtrlSym</a:t>
            </a:r>
            <a:r>
              <a:rPr lang="en-US" altLang="zh-CN" kern="1200" dirty="0" smtClean="0"/>
              <a:t>[0:7]</a:t>
            </a:r>
            <a:endParaRPr lang="en-US" altLang="zh-CN" dirty="0" smtClean="0"/>
          </a:p>
          <a:p>
            <a:pPr lvl="1"/>
            <a:r>
              <a:rPr lang="zh-CN" altLang="en-US" dirty="0"/>
              <a:t>控制</a:t>
            </a:r>
            <a:r>
              <a:rPr lang="zh-CN" altLang="en-US" dirty="0" smtClean="0"/>
              <a:t>输入：</a:t>
            </a:r>
            <a:r>
              <a:rPr lang="en-US" altLang="zh-CN" dirty="0" smtClean="0"/>
              <a:t>DIG_RO_CLK, </a:t>
            </a:r>
            <a:r>
              <a:rPr lang="en-US" altLang="zh-CN" dirty="0" err="1" smtClean="0"/>
              <a:t>DIG_RO_RST_x</a:t>
            </a:r>
            <a:r>
              <a:rPr lang="en-US" altLang="zh-CN" dirty="0" smtClean="0"/>
              <a:t>, </a:t>
            </a:r>
            <a:r>
              <a:rPr lang="en-US" altLang="zh-CN" dirty="0" err="1" smtClean="0">
                <a:sym typeface="Wingdings" panose="05000000000000000000" pitchFamily="2" charset="2"/>
              </a:rPr>
              <a:t>FIFO_ReadEn</a:t>
            </a:r>
            <a:r>
              <a:rPr lang="en-US" altLang="zh-CN" dirty="0" smtClean="0">
                <a:sym typeface="Wingdings" panose="05000000000000000000" pitchFamily="2" charset="2"/>
              </a:rPr>
              <a:t>, </a:t>
            </a:r>
            <a:r>
              <a:rPr lang="en-US" altLang="zh-CN" dirty="0" smtClean="0"/>
              <a:t>BLK_SELECT[0:1], INQUIREY[0:1]</a:t>
            </a:r>
          </a:p>
          <a:p>
            <a:pPr lvl="1"/>
            <a:r>
              <a:rPr lang="zh-CN" altLang="en-US" dirty="0" smtClean="0"/>
              <a:t>输出：</a:t>
            </a:r>
            <a:r>
              <a:rPr lang="en-US" altLang="zh-CN" dirty="0" smtClean="0"/>
              <a:t>VALIDOUT[3:0]</a:t>
            </a:r>
            <a:r>
              <a:rPr lang="en-US" altLang="zh-CN" dirty="0">
                <a:sym typeface="Wingdings" panose="05000000000000000000" pitchFamily="2" charset="2"/>
              </a:rPr>
              <a:t> , </a:t>
            </a:r>
            <a:r>
              <a:rPr lang="en-US" altLang="zh-CN" dirty="0"/>
              <a:t>CACHE_BIT_RST[0:255</a:t>
            </a:r>
            <a:r>
              <a:rPr lang="en-US" altLang="zh-CN" dirty="0" smtClean="0"/>
              <a:t>], </a:t>
            </a:r>
            <a:r>
              <a:rPr lang="en-US" altLang="zh-CN" dirty="0">
                <a:sym typeface="Wingdings" panose="05000000000000000000" pitchFamily="2" charset="2"/>
              </a:rPr>
              <a:t>DATA_OUT[0:7</a:t>
            </a:r>
            <a:r>
              <a:rPr lang="en-US" altLang="zh-CN" dirty="0" smtClean="0">
                <a:sym typeface="Wingdings" panose="05000000000000000000" pitchFamily="2" charset="2"/>
              </a:rPr>
              <a:t>]</a:t>
            </a:r>
            <a:endParaRPr lang="en-US" altLang="zh-CN" dirty="0" smtClean="0"/>
          </a:p>
          <a:p>
            <a:r>
              <a:rPr lang="en-US" altLang="zh-CN" dirty="0" smtClean="0"/>
              <a:t>Pitch</a:t>
            </a:r>
            <a:r>
              <a:rPr lang="zh-CN" altLang="en-US" dirty="0" smtClean="0"/>
              <a:t>：根据</a:t>
            </a:r>
            <a:r>
              <a:rPr lang="en-US" altLang="zh-CN" dirty="0" smtClean="0"/>
              <a:t>Sector0/1/2/3</a:t>
            </a:r>
            <a:r>
              <a:rPr lang="zh-CN" altLang="en-US" dirty="0" smtClean="0"/>
              <a:t>的</a:t>
            </a:r>
            <a:r>
              <a:rPr lang="en-US" altLang="zh-CN" dirty="0" smtClean="0"/>
              <a:t>pitch</a:t>
            </a:r>
            <a:r>
              <a:rPr lang="zh-CN" altLang="en-US" dirty="0" smtClean="0"/>
              <a:t>而调整， 高约</a:t>
            </a:r>
            <a:r>
              <a:rPr lang="en-US" altLang="zh-CN" dirty="0" smtClean="0"/>
              <a:t>100um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CMOS Pixel Sensor</a:t>
            </a:r>
            <a:r>
              <a:rPr lang="zh-CN" altLang="en-US" dirty="0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687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EP">
  <a:themeElements>
    <a:clrScheme name="IHE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HE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HE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HE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6998</TotalTime>
  <Words>1992</Words>
  <Application>Microsoft Office PowerPoint</Application>
  <PresentationFormat>全屏显示(4:3)</PresentationFormat>
  <Paragraphs>691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IHEP</vt:lpstr>
      <vt:lpstr>PowerPoint 演示文稿</vt:lpstr>
      <vt:lpstr>设计模块完成情况</vt:lpstr>
      <vt:lpstr>PowerPoint 演示文稿</vt:lpstr>
      <vt:lpstr>Row_dec_512</vt:lpstr>
      <vt:lpstr>像素阵列S0</vt:lpstr>
      <vt:lpstr>PowerPoint 演示文稿</vt:lpstr>
      <vt:lpstr>Cache_bank</vt:lpstr>
      <vt:lpstr>行扫描控制时序</vt:lpstr>
      <vt:lpstr>Digital_Readout</vt:lpstr>
      <vt:lpstr>PowerPoint 演示文稿</vt:lpstr>
      <vt:lpstr>DAC</vt:lpstr>
      <vt:lpstr>PowerPoint 演示文稿</vt:lpstr>
      <vt:lpstr>Serial_Interface</vt:lpstr>
      <vt:lpstr>LVDS_Transmitter</vt:lpstr>
      <vt:lpstr>RSDS</vt:lpstr>
      <vt:lpstr>测试端口</vt:lpstr>
      <vt:lpstr>Analog_Readout_Chain</vt:lpstr>
      <vt:lpstr>Matrix_select_stage</vt:lpstr>
      <vt:lpstr>Col_dec_512</vt:lpstr>
      <vt:lpstr>Pixel design variants</vt:lpstr>
    </vt:vector>
  </TitlesOfParts>
  <Company>soft.netnest.com.cn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蒙巍</dc:creator>
  <cp:lastModifiedBy>unknown</cp:lastModifiedBy>
  <cp:revision>795</cp:revision>
  <dcterms:created xsi:type="dcterms:W3CDTF">2011-06-10T07:16:01Z</dcterms:created>
  <dcterms:modified xsi:type="dcterms:W3CDTF">2019-03-29T08:28:28Z</dcterms:modified>
</cp:coreProperties>
</file>