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t>Zero suppression readout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53803"/>
            <a:ext cx="9144000" cy="1655762"/>
          </a:xfrm>
        </p:spPr>
        <p:txBody>
          <a:bodyPr/>
          <a:p>
            <a:r>
              <a:rPr lang="en-US" altLang="zh-CN"/>
              <a:t>2019-5-23 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93700"/>
            <a:ext cx="10515600" cy="659765"/>
          </a:xfrm>
        </p:spPr>
        <p:txBody>
          <a:bodyPr/>
          <a:p>
            <a:r>
              <a:rPr lang="zh-CN" altLang="en-US" sz="3200"/>
              <a:t>外围读出关键问题确认</a:t>
            </a:r>
            <a:endParaRPr lang="zh-CN" altLang="en-US" sz="3200"/>
          </a:p>
        </p:txBody>
      </p:sp>
      <p:sp>
        <p:nvSpPr>
          <p:cNvPr id="8" name="文本框 7"/>
          <p:cNvSpPr txBox="1"/>
          <p:nvPr/>
        </p:nvSpPr>
        <p:spPr>
          <a:xfrm>
            <a:off x="7003415" y="1490980"/>
            <a:ext cx="463105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将每个</a:t>
            </a:r>
            <a:r>
              <a:rPr lang="en-US" altLang="zh-CN"/>
              <a:t>bank</a:t>
            </a:r>
            <a:r>
              <a:rPr lang="zh-CN" altLang="en-US"/>
              <a:t>修改成</a:t>
            </a:r>
            <a:r>
              <a:rPr lang="en-US" altLang="zh-CN"/>
              <a:t>48bit</a:t>
            </a:r>
            <a:r>
              <a:rPr lang="zh-CN" altLang="en-US"/>
              <a:t>以及</a:t>
            </a:r>
            <a:r>
              <a:rPr lang="en-US" altLang="zh-CN"/>
              <a:t>PE</a:t>
            </a:r>
            <a:r>
              <a:rPr lang="zh-CN" altLang="en-US"/>
              <a:t>电路修改成</a:t>
            </a:r>
            <a:r>
              <a:rPr lang="en-US" altLang="zh-CN"/>
              <a:t>16</a:t>
            </a:r>
            <a:r>
              <a:rPr lang="zh-CN" altLang="en-US"/>
              <a:t>段后，对</a:t>
            </a:r>
            <a:r>
              <a:rPr lang="en-US" altLang="zh-CN"/>
              <a:t>ReadOut</a:t>
            </a:r>
            <a:r>
              <a:rPr lang="zh-CN" altLang="en-US"/>
              <a:t>读出带来的影响：</a:t>
            </a:r>
            <a:endParaRPr lang="zh-CN" altLang="en-US"/>
          </a:p>
          <a:p>
            <a:endParaRPr lang="zh-CN" altLang="en-US"/>
          </a:p>
          <a:p>
            <a:r>
              <a:rPr lang="en-US" altLang="zh-CN" b="1"/>
              <a:t>1</a:t>
            </a:r>
            <a:r>
              <a:rPr lang="zh-CN" altLang="en-US" b="1"/>
              <a:t>、</a:t>
            </a:r>
            <a:r>
              <a:rPr lang="en-US" altLang="zh-CN" b="1"/>
              <a:t>PE</a:t>
            </a:r>
            <a:r>
              <a:rPr lang="zh-CN" altLang="en-US" b="1"/>
              <a:t>接口时序</a:t>
            </a:r>
            <a:endParaRPr lang="zh-CN" altLang="en-US" b="1"/>
          </a:p>
          <a:p>
            <a:endParaRPr lang="zh-CN" altLang="en-US">
              <a:sym typeface="+mn-ea"/>
            </a:endParaRPr>
          </a:p>
          <a:p>
            <a:r>
              <a:rPr lang="en-US" altLang="zh-CN" b="1">
                <a:sym typeface="+mn-ea"/>
              </a:rPr>
              <a:t>2</a:t>
            </a:r>
            <a:r>
              <a:rPr lang="zh-CN" altLang="en-US" b="1">
                <a:sym typeface="+mn-ea"/>
              </a:rPr>
              <a:t>、系统时钟</a:t>
            </a:r>
            <a:endParaRPr lang="zh-CN" altLang="en-US" b="1">
              <a:sym typeface="+mn-ea"/>
            </a:endParaRPr>
          </a:p>
          <a:p>
            <a:endParaRPr lang="zh-CN" altLang="en-US">
              <a:sym typeface="+mn-ea"/>
            </a:endParaRPr>
          </a:p>
          <a:p>
            <a:r>
              <a:rPr lang="en-US" altLang="zh-CN" b="1">
                <a:sym typeface="+mn-ea"/>
              </a:rPr>
              <a:t>3</a:t>
            </a:r>
            <a:r>
              <a:rPr lang="zh-CN" altLang="en-US" b="1">
                <a:sym typeface="+mn-ea"/>
              </a:rPr>
              <a:t>、版图面积</a:t>
            </a:r>
            <a:endParaRPr lang="en-US" altLang="zh-CN" b="1">
              <a:sym typeface="+mn-ea"/>
            </a:endParaRPr>
          </a:p>
        </p:txBody>
      </p:sp>
      <p:pic>
        <p:nvPicPr>
          <p:cNvPr id="7" name="内容占位符 6" descr="text664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76555" y="1335405"/>
            <a:ext cx="644652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52195" y="307975"/>
            <a:ext cx="6743065" cy="751840"/>
          </a:xfrm>
        </p:spPr>
        <p:txBody>
          <a:bodyPr>
            <a:normAutofit fontScale="90000"/>
          </a:bodyPr>
          <a:p>
            <a:pPr algn="l"/>
            <a:r>
              <a:rPr lang="en-US" altLang="zh-CN" b="1">
                <a:sym typeface="+mn-ea"/>
              </a:rPr>
              <a:t>PE</a:t>
            </a:r>
            <a:r>
              <a:rPr lang="zh-CN" altLang="en-US" b="1">
                <a:sym typeface="+mn-ea"/>
              </a:rPr>
              <a:t>接口时序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32535"/>
            <a:ext cx="10515600" cy="4763770"/>
          </a:xfrm>
        </p:spPr>
        <p:txBody>
          <a:bodyPr/>
          <a:p>
            <a:pPr marL="0" indent="0" defTabSz="914400"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charset="0"/>
                <a:ea typeface="宋体" panose="02010600030101010101" pitchFamily="2" charset="-122"/>
                <a:sym typeface="宋体" panose="02010600030101010101" pitchFamily="2" charset="-122"/>
              </a:rPr>
              <a:t>     </a:t>
            </a:r>
            <a:r>
              <a:rPr lang="zh-CN" altLang="en-US" sz="2000" dirty="0">
                <a:latin typeface="Times New Roman" panose="02020603050405020304" charset="0"/>
                <a:ea typeface="宋体" panose="02010600030101010101" pitchFamily="2" charset="-122"/>
                <a:sym typeface="宋体" panose="02010600030101010101" pitchFamily="2" charset="-122"/>
              </a:rPr>
              <a:t>将原来8段</a:t>
            </a:r>
            <a:r>
              <a:rPr lang="en-US" altLang="zh-CN" sz="2000" dirty="0">
                <a:latin typeface="Times New Roman" panose="02020603050405020304" charset="0"/>
                <a:sym typeface="宋体" panose="02010600030101010101" pitchFamily="2" charset="-122"/>
              </a:rPr>
              <a:t>(</a:t>
            </a:r>
            <a:r>
              <a:rPr lang="zh-CN" altLang="en-US" sz="2000" dirty="0">
                <a:latin typeface="Times New Roman" panose="02020603050405020304" charset="0"/>
                <a:ea typeface="宋体" panose="02010600030101010101" pitchFamily="2" charset="-122"/>
                <a:sym typeface="宋体" panose="02010600030101010101" pitchFamily="2" charset="-122"/>
              </a:rPr>
              <a:t>每段</a:t>
            </a:r>
            <a:r>
              <a:rPr lang="en-US" altLang="zh-CN" sz="2000" dirty="0">
                <a:latin typeface="Times New Roman" panose="02020603050405020304" charset="0"/>
                <a:sym typeface="宋体" panose="02010600030101010101" pitchFamily="2" charset="-122"/>
              </a:rPr>
              <a:t>6</a:t>
            </a:r>
            <a:r>
              <a:rPr lang="zh-CN" altLang="en-US" sz="2000" dirty="0">
                <a:latin typeface="Times New Roman" panose="02020603050405020304" charset="0"/>
                <a:ea typeface="宋体" panose="02010600030101010101" pitchFamily="2" charset="-122"/>
                <a:sym typeface="宋体" panose="02010600030101010101" pitchFamily="2" charset="-122"/>
              </a:rPr>
              <a:t>个像素</a:t>
            </a:r>
            <a:r>
              <a:rPr lang="en-US" altLang="zh-CN" sz="2000" dirty="0">
                <a:latin typeface="Times New Roman" panose="02020603050405020304" charset="0"/>
                <a:sym typeface="宋体" panose="02010600030101010101" pitchFamily="2" charset="-122"/>
              </a:rPr>
              <a:t>)</a:t>
            </a:r>
            <a:r>
              <a:rPr lang="zh-CN" altLang="en-US" sz="2000" dirty="0">
                <a:latin typeface="Times New Roman" panose="02020603050405020304" charset="0"/>
                <a:ea typeface="宋体" panose="02010600030101010101" pitchFamily="2" charset="-122"/>
                <a:sym typeface="宋体" panose="02010600030101010101" pitchFamily="2" charset="-122"/>
              </a:rPr>
              <a:t>组成的</a:t>
            </a:r>
            <a:r>
              <a:rPr lang="en-US" altLang="zh-CN" sz="2000" dirty="0">
                <a:latin typeface="Times New Roman" panose="02020603050405020304" charset="0"/>
                <a:sym typeface="宋体" panose="02010600030101010101" pitchFamily="2" charset="-122"/>
              </a:rPr>
              <a:t>48</a:t>
            </a:r>
            <a:r>
              <a:rPr lang="zh-CN" altLang="en-US" sz="2000" dirty="0">
                <a:latin typeface="Times New Roman" panose="02020603050405020304" charset="0"/>
                <a:ea typeface="宋体" panose="02010600030101010101" pitchFamily="2" charset="-122"/>
                <a:sym typeface="宋体" panose="02010600030101010101" pitchFamily="2" charset="-122"/>
              </a:rPr>
              <a:t>bit 变成</a:t>
            </a:r>
            <a:r>
              <a:rPr lang="en-US" altLang="zh-CN" sz="2000" dirty="0">
                <a:latin typeface="Times New Roman" panose="02020603050405020304" charset="0"/>
                <a:sym typeface="宋体" panose="02010600030101010101" pitchFamily="2" charset="-122"/>
              </a:rPr>
              <a:t>16</a:t>
            </a:r>
            <a:r>
              <a:rPr lang="zh-CN" altLang="en-US" sz="2000" dirty="0">
                <a:latin typeface="Times New Roman" panose="02020603050405020304" charset="0"/>
                <a:ea typeface="宋体" panose="02010600030101010101" pitchFamily="2" charset="-122"/>
                <a:sym typeface="宋体" panose="02010600030101010101" pitchFamily="2" charset="-122"/>
              </a:rPr>
              <a:t>段</a:t>
            </a:r>
            <a:r>
              <a:rPr lang="en-US" altLang="zh-CN" sz="2000" dirty="0">
                <a:latin typeface="Times New Roman" panose="02020603050405020304" charset="0"/>
                <a:sym typeface="宋体" panose="02010600030101010101" pitchFamily="2" charset="-122"/>
              </a:rPr>
              <a:t>(</a:t>
            </a:r>
            <a:r>
              <a:rPr lang="zh-CN" altLang="en-US" sz="2000" dirty="0">
                <a:latin typeface="Times New Roman" panose="02020603050405020304" charset="0"/>
                <a:ea typeface="宋体" panose="02010600030101010101" pitchFamily="2" charset="-122"/>
                <a:sym typeface="宋体" panose="02010600030101010101" pitchFamily="2" charset="-122"/>
              </a:rPr>
              <a:t>每段</a:t>
            </a:r>
            <a:r>
              <a:rPr lang="en-US" altLang="zh-CN" sz="2000" dirty="0">
                <a:latin typeface="Times New Roman" panose="02020603050405020304" charset="0"/>
                <a:sym typeface="宋体" panose="02010600030101010101" pitchFamily="2" charset="-122"/>
              </a:rPr>
              <a:t>3</a:t>
            </a:r>
            <a:r>
              <a:rPr lang="zh-CN" altLang="en-US" sz="2000" dirty="0">
                <a:latin typeface="Times New Roman" panose="02020603050405020304" charset="0"/>
                <a:ea typeface="宋体" panose="02010600030101010101" pitchFamily="2" charset="-122"/>
                <a:sym typeface="宋体" panose="02010600030101010101" pitchFamily="2" charset="-122"/>
              </a:rPr>
              <a:t>个像素</a:t>
            </a:r>
            <a:r>
              <a:rPr lang="en-US" altLang="zh-CN" sz="2000" dirty="0">
                <a:latin typeface="Times New Roman" panose="02020603050405020304" charset="0"/>
                <a:sym typeface="宋体" panose="02010600030101010101" pitchFamily="2" charset="-122"/>
              </a:rPr>
              <a:t>)</a:t>
            </a:r>
            <a:r>
              <a:rPr lang="zh-CN" altLang="en-US" sz="2000" dirty="0">
                <a:latin typeface="Times New Roman" panose="02020603050405020304" charset="0"/>
                <a:ea typeface="宋体" panose="02010600030101010101" pitchFamily="2" charset="-122"/>
                <a:sym typeface="宋体" panose="02010600030101010101" pitchFamily="2" charset="-122"/>
              </a:rPr>
              <a:t>。修改前</a:t>
            </a:r>
            <a:r>
              <a:rPr lang="en-US" altLang="zh-CN" sz="2000" dirty="0">
                <a:latin typeface="Times New Roman" panose="02020603050405020304" charset="0"/>
                <a:sym typeface="宋体" panose="02010600030101010101" pitchFamily="2" charset="-122"/>
              </a:rPr>
              <a:t>PE</a:t>
            </a:r>
            <a:r>
              <a:rPr lang="zh-CN" altLang="en-US" sz="2000" dirty="0">
                <a:latin typeface="Times New Roman" panose="02020603050405020304" charset="0"/>
                <a:ea typeface="宋体" panose="02010600030101010101" pitchFamily="2" charset="-122"/>
                <a:sym typeface="宋体" panose="02010600030101010101" pitchFamily="2" charset="-122"/>
              </a:rPr>
              <a:t>读出时钟为</a:t>
            </a:r>
            <a:r>
              <a:rPr lang="en-US" altLang="zh-CN" sz="2000" dirty="0">
                <a:latin typeface="Times New Roman" panose="02020603050405020304" charset="0"/>
                <a:sym typeface="宋体" panose="02010600030101010101" pitchFamily="2" charset="-122"/>
              </a:rPr>
              <a:t>24ns, </a:t>
            </a:r>
            <a:r>
              <a:rPr lang="zh-CN" altLang="en-US" sz="2000" dirty="0">
                <a:latin typeface="Times New Roman" panose="02020603050405020304" charset="0"/>
                <a:ea typeface="宋体" panose="02010600030101010101" pitchFamily="2" charset="-122"/>
                <a:sym typeface="宋体" panose="02010600030101010101" pitchFamily="2" charset="-122"/>
              </a:rPr>
              <a:t>修改后</a:t>
            </a:r>
            <a:r>
              <a:rPr lang="en-US" altLang="zh-CN" sz="2000" dirty="0">
                <a:latin typeface="Times New Roman" panose="02020603050405020304" charset="0"/>
                <a:sym typeface="宋体" panose="02010600030101010101" pitchFamily="2" charset="-122"/>
              </a:rPr>
              <a:t>PE</a:t>
            </a:r>
            <a:r>
              <a:rPr lang="zh-CN" altLang="en-US" sz="2000" dirty="0">
                <a:latin typeface="Times New Roman" panose="02020603050405020304" charset="0"/>
                <a:ea typeface="宋体" panose="02010600030101010101" pitchFamily="2" charset="-122"/>
                <a:sym typeface="宋体" panose="02010600030101010101" pitchFamily="2" charset="-122"/>
              </a:rPr>
              <a:t>读出时钟为</a:t>
            </a:r>
            <a:r>
              <a:rPr lang="en-US" altLang="zh-CN" sz="2000" dirty="0">
                <a:latin typeface="Times New Roman" panose="02020603050405020304" charset="0"/>
                <a:sym typeface="宋体" panose="02010600030101010101" pitchFamily="2" charset="-122"/>
              </a:rPr>
              <a:t>12ns.</a:t>
            </a:r>
            <a:endParaRPr lang="en-US" altLang="zh-CN" sz="2000" dirty="0">
              <a:latin typeface="Times New Roman" panose="02020603050405020304" charset="0"/>
              <a:sym typeface="宋体" panose="02010600030101010101" pitchFamily="2" charset="-122"/>
            </a:endParaRPr>
          </a:p>
          <a:p>
            <a:pPr defTabSz="914400">
              <a:buFont typeface="Arial" panose="020B0604020202020204" pitchFamily="34" charset="0"/>
            </a:pPr>
            <a:endParaRPr lang="en-US" altLang="zh-CN" sz="2000"/>
          </a:p>
          <a:p>
            <a:pPr marL="0" indent="0" defTabSz="914400">
              <a:buFont typeface="Arial" panose="020B0604020202020204" pitchFamily="34" charset="0"/>
              <a:buNone/>
            </a:pPr>
            <a:r>
              <a:rPr lang="en-US" altLang="zh-CN" sz="2000"/>
              <a:t>  </a:t>
            </a:r>
            <a:endParaRPr lang="en-US" altLang="zh-CN" sz="2000"/>
          </a:p>
          <a:p>
            <a:pPr marL="0" indent="0" defTabSz="914400">
              <a:buFont typeface="Arial" panose="020B0604020202020204" pitchFamily="34" charset="0"/>
              <a:buNone/>
            </a:pPr>
            <a:endParaRPr lang="en-US" altLang="zh-CN" sz="2000"/>
          </a:p>
          <a:p>
            <a:pPr marL="0" indent="0" defTabSz="914400">
              <a:buFont typeface="Arial" panose="020B0604020202020204" pitchFamily="34" charset="0"/>
              <a:buNone/>
            </a:pPr>
            <a:endParaRPr lang="en-US" altLang="zh-CN" sz="2000"/>
          </a:p>
          <a:p>
            <a:pPr marL="0" indent="0" defTabSz="914400">
              <a:buFont typeface="Arial" panose="020B0604020202020204" pitchFamily="34" charset="0"/>
              <a:buNone/>
            </a:pPr>
            <a:r>
              <a:rPr lang="zh-CN" altLang="en-US" sz="2000"/>
              <a:t> 目前</a:t>
            </a:r>
            <a:r>
              <a:rPr lang="en-US" altLang="zh-CN" sz="2000"/>
              <a:t>layout</a:t>
            </a:r>
            <a:r>
              <a:rPr lang="zh-CN" altLang="en-US" sz="2000"/>
              <a:t>后能够留给</a:t>
            </a:r>
            <a:r>
              <a:rPr lang="en-US" altLang="zh-CN" sz="2000"/>
              <a:t>Bank</a:t>
            </a:r>
            <a:r>
              <a:rPr lang="zh-CN" altLang="en-US" sz="2000"/>
              <a:t>寄存器数据</a:t>
            </a:r>
            <a:r>
              <a:rPr lang="en-US" altLang="zh-CN" sz="2000"/>
              <a:t>(Hit)</a:t>
            </a:r>
            <a:r>
              <a:rPr lang="zh-CN" altLang="en-US" sz="2000"/>
              <a:t>到</a:t>
            </a:r>
            <a:r>
              <a:rPr lang="en-US" altLang="zh-CN" sz="2000"/>
              <a:t>PE</a:t>
            </a:r>
            <a:r>
              <a:rPr lang="zh-CN" altLang="en-US" sz="2000"/>
              <a:t>电路接口时间为</a:t>
            </a:r>
            <a:r>
              <a:rPr lang="en-US" altLang="zh-CN" sz="2000"/>
              <a:t>5.6ns</a:t>
            </a:r>
            <a:r>
              <a:rPr lang="zh-CN" altLang="en-US" sz="2000"/>
              <a:t>。需要确认</a:t>
            </a:r>
            <a:r>
              <a:rPr lang="en-US" altLang="zh-CN" sz="2000"/>
              <a:t>Bank</a:t>
            </a:r>
            <a:r>
              <a:rPr lang="zh-CN" altLang="en-US" sz="2000"/>
              <a:t>到</a:t>
            </a:r>
            <a:r>
              <a:rPr lang="en-US" altLang="zh-CN" sz="2000"/>
              <a:t>PE</a:t>
            </a:r>
            <a:r>
              <a:rPr lang="zh-CN" altLang="en-US" sz="2000"/>
              <a:t>所需要的时间是否小于</a:t>
            </a:r>
            <a:r>
              <a:rPr lang="en-US" altLang="zh-CN" sz="2000"/>
              <a:t>5.6ns</a:t>
            </a:r>
            <a:r>
              <a:rPr lang="zh-CN" altLang="en-US" sz="2000"/>
              <a:t>。</a:t>
            </a:r>
            <a:endParaRPr lang="zh-CN" altLang="en-US" sz="2000"/>
          </a:p>
          <a:p>
            <a:pPr marL="0" indent="0" defTabSz="914400">
              <a:buFont typeface="Arial" panose="020B0604020202020204" pitchFamily="34" charset="0"/>
              <a:buNone/>
            </a:pPr>
            <a:endParaRPr lang="zh-CN" altLang="en-US" sz="20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6530" y="2008505"/>
            <a:ext cx="4944110" cy="122682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215" y="4262755"/>
            <a:ext cx="8641080" cy="2042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535305"/>
            <a:ext cx="10515600" cy="785495"/>
          </a:xfrm>
        </p:spPr>
        <p:txBody>
          <a:bodyPr>
            <a:normAutofit fontScale="90000"/>
          </a:bodyPr>
          <a:p>
            <a:br>
              <a:rPr lang="zh-CN" altLang="en-US" b="1">
                <a:sym typeface="+mn-ea"/>
              </a:rPr>
            </a:br>
            <a:r>
              <a:rPr lang="zh-CN" altLang="en-US" b="1">
                <a:sym typeface="+mn-ea"/>
              </a:rPr>
              <a:t>系统时钟</a:t>
            </a:r>
            <a:br>
              <a:rPr lang="zh-CN" altLang="en-US" b="1">
                <a:sym typeface="+mn-ea"/>
              </a:rPr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72235"/>
            <a:ext cx="10515600" cy="4351338"/>
          </a:xfrm>
        </p:spPr>
        <p:txBody>
          <a:bodyPr/>
          <a:p>
            <a:pPr marL="0" indent="0">
              <a:buNone/>
            </a:pPr>
            <a:r>
              <a:rPr lang="en-US" altLang="zh-CN"/>
              <a:t>    </a:t>
            </a:r>
            <a:r>
              <a:rPr lang="zh-CN" altLang="en-US" sz="2400"/>
              <a:t>修改后的</a:t>
            </a:r>
            <a:r>
              <a:rPr lang="en-US" altLang="zh-CN" sz="2400"/>
              <a:t>PE</a:t>
            </a:r>
            <a:r>
              <a:rPr lang="zh-CN" altLang="en-US" sz="2400"/>
              <a:t>电路读时钟为</a:t>
            </a:r>
            <a:r>
              <a:rPr lang="en-US" altLang="zh-CN" sz="2400"/>
              <a:t>12ns, FIFO</a:t>
            </a:r>
            <a:r>
              <a:rPr lang="zh-CN" altLang="en-US" sz="2400"/>
              <a:t>读时钟为</a:t>
            </a:r>
            <a:r>
              <a:rPr lang="en-US" altLang="zh-CN" sz="2400"/>
              <a:t>16ns,</a:t>
            </a:r>
            <a:r>
              <a:rPr lang="zh-CN" altLang="en-US" sz="2400"/>
              <a:t>读出电路原系统时钟为</a:t>
            </a:r>
            <a:r>
              <a:rPr lang="en-US" altLang="zh-CN" sz="2400"/>
              <a:t>4ns(250MHz)</a:t>
            </a:r>
            <a:r>
              <a:rPr lang="zh-CN" altLang="en-US" sz="2400"/>
              <a:t>。</a:t>
            </a:r>
            <a:r>
              <a:rPr lang="zh-CN" altLang="en-US" sz="2400" b="1">
                <a:solidFill>
                  <a:srgbClr val="FF0000"/>
                </a:solidFill>
              </a:rPr>
              <a:t>是否需要修改系统时钟？</a:t>
            </a:r>
            <a:endParaRPr lang="zh-CN" altLang="en-US" sz="2400" b="1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charset="0"/>
              <a:buChar char="l"/>
            </a:pPr>
            <a:r>
              <a:rPr lang="zh-CN" altLang="en-US" sz="2400"/>
              <a:t>若使用原系统时钟</a:t>
            </a:r>
            <a:r>
              <a:rPr lang="en-US" altLang="zh-CN" sz="2400">
                <a:sym typeface="+mn-ea"/>
              </a:rPr>
              <a:t>4ns(250MHz)</a:t>
            </a:r>
            <a:r>
              <a:rPr lang="zh-CN" altLang="en-US" sz="2400">
                <a:sym typeface="+mn-ea"/>
              </a:rPr>
              <a:t>，则</a:t>
            </a:r>
            <a:r>
              <a:rPr lang="en-US" altLang="zh-CN" sz="2400">
                <a:sym typeface="+mn-ea"/>
              </a:rPr>
              <a:t>PE</a:t>
            </a:r>
            <a:r>
              <a:rPr lang="zh-CN" altLang="en-US" sz="2400">
                <a:sym typeface="+mn-ea"/>
              </a:rPr>
              <a:t>读出时钟占空比为</a:t>
            </a:r>
            <a:r>
              <a:rPr lang="en-US" altLang="zh-CN" sz="2400">
                <a:sym typeface="+mn-ea"/>
              </a:rPr>
              <a:t>66.67% </a:t>
            </a:r>
            <a:r>
              <a:rPr lang="zh-CN" altLang="en-US" sz="2400">
                <a:sym typeface="+mn-ea"/>
              </a:rPr>
              <a:t>。</a:t>
            </a:r>
            <a:endParaRPr lang="zh-CN" altLang="en-US" sz="2400">
              <a:sym typeface="+mn-ea"/>
            </a:endParaRPr>
          </a:p>
          <a:p>
            <a:pPr marL="457200" indent="-457200">
              <a:buFont typeface="Wingdings" panose="05000000000000000000" charset="0"/>
              <a:buChar char="l"/>
            </a:pPr>
            <a:r>
              <a:rPr lang="zh-CN" altLang="en-US" sz="2400">
                <a:sym typeface="+mn-ea"/>
              </a:rPr>
              <a:t>目前系统时钟为2ns(500Mhz)</a:t>
            </a: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marL="457200" indent="-457200">
              <a:buNone/>
            </a:pPr>
            <a:endParaRPr lang="zh-CN" altLang="en-US" sz="2400">
              <a:solidFill>
                <a:srgbClr val="FF0000"/>
              </a:solidFill>
              <a:sym typeface="+mn-ea"/>
            </a:endParaRPr>
          </a:p>
          <a:p>
            <a:pPr marL="457200" indent="-457200">
              <a:buNone/>
            </a:pPr>
            <a:r>
              <a:rPr lang="zh-CN" altLang="en-US" sz="2400">
                <a:solidFill>
                  <a:srgbClr val="FF0000"/>
                </a:solidFill>
                <a:sym typeface="+mn-ea"/>
              </a:rPr>
              <a:t>行扫描的时钟是否由此处时钟分频电路产生？？？？</a:t>
            </a:r>
            <a:endParaRPr lang="zh-CN" altLang="en-US" sz="2400">
              <a:solidFill>
                <a:srgbClr val="FF0000"/>
              </a:solidFill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r>
              <a:rPr lang="zh-CN" altLang="en-US" sz="2400">
                <a:sym typeface="+mn-ea"/>
              </a:rPr>
              <a:t>行时钟为192ns ？</a:t>
            </a:r>
            <a:endParaRPr lang="zh-CN" altLang="en-US" sz="2400"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r>
              <a:rPr lang="zh-CN" altLang="en-US" sz="2400">
                <a:sym typeface="+mn-ea"/>
              </a:rPr>
              <a:t> 时钟占空比50% ？ ？</a:t>
            </a:r>
            <a:endParaRPr lang="zh-CN" altLang="en-US" sz="2400"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6095" y="3974465"/>
            <a:ext cx="4180840" cy="13811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/>
          <a:p>
            <a:pPr algn="l"/>
            <a:r>
              <a:rPr lang="en-US" altLang="zh-CN" sz="4400" b="1"/>
              <a:t>读出电路面积增加</a:t>
            </a:r>
            <a:endParaRPr lang="en-US" altLang="zh-CN" sz="44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4704715"/>
          </a:xfrm>
        </p:spPr>
        <p:txBody>
          <a:bodyPr/>
          <a:p>
            <a:pPr marL="0" indent="0">
              <a:buNone/>
            </a:pPr>
            <a:r>
              <a:rPr lang="en-US" altLang="zh-CN" sz="2400"/>
              <a:t>  </a:t>
            </a:r>
            <a:r>
              <a:rPr lang="zh-CN" altLang="en-US" sz="2400"/>
              <a:t>第一版</a:t>
            </a:r>
            <a:r>
              <a:rPr lang="zh-CN" altLang="en-US" sz="2400">
                <a:sym typeface="+mn-ea"/>
              </a:rPr>
              <a:t>在</a:t>
            </a:r>
            <a:r>
              <a:rPr lang="en-US" altLang="zh-CN" sz="2400">
                <a:sym typeface="+mn-ea"/>
              </a:rPr>
              <a:t>PE</a:t>
            </a:r>
            <a:r>
              <a:rPr lang="zh-CN" altLang="en-US" sz="2400">
                <a:sym typeface="+mn-ea"/>
              </a:rPr>
              <a:t>读出电路时钟为</a:t>
            </a:r>
            <a:r>
              <a:rPr lang="en-US" altLang="zh-CN" sz="2400">
                <a:sym typeface="+mn-ea"/>
              </a:rPr>
              <a:t>24ns,</a:t>
            </a:r>
            <a:r>
              <a:rPr lang="zh-CN" altLang="en-US" sz="2400"/>
              <a:t>读出电路面积为：</a:t>
            </a:r>
            <a:r>
              <a:rPr lang="en-US" altLang="zh-CN" sz="2400"/>
              <a:t>5120um*100um</a:t>
            </a:r>
            <a:endParaRPr lang="en-US" altLang="zh-CN" sz="2400"/>
          </a:p>
          <a:p>
            <a:pPr marL="0" indent="0">
              <a:buNone/>
            </a:pPr>
            <a:r>
              <a:rPr lang="zh-CN" altLang="en-US" sz="2400"/>
              <a:t>   </a:t>
            </a:r>
            <a:endParaRPr lang="en-US" altLang="zh-CN" sz="2400"/>
          </a:p>
          <a:p>
            <a:pPr marL="0" indent="0">
              <a:buNone/>
            </a:pPr>
            <a:r>
              <a:rPr lang="en-US" altLang="zh-CN" sz="2400"/>
              <a:t>  </a:t>
            </a:r>
            <a:r>
              <a:rPr lang="zh-CN" altLang="en-US" sz="2400"/>
              <a:t>目前</a:t>
            </a:r>
            <a:r>
              <a:rPr lang="en-US" altLang="zh-CN" sz="2400"/>
              <a:t>PE</a:t>
            </a:r>
            <a:r>
              <a:rPr lang="zh-CN" altLang="en-US" sz="2400"/>
              <a:t>读出时钟为</a:t>
            </a:r>
            <a:r>
              <a:rPr lang="en-US" altLang="zh-CN" sz="2400"/>
              <a:t>12ns, FIFO</a:t>
            </a:r>
            <a:r>
              <a:rPr lang="zh-CN" altLang="en-US" sz="2400"/>
              <a:t>容量为</a:t>
            </a:r>
            <a:r>
              <a:rPr lang="en-US" altLang="zh-CN" sz="2400"/>
              <a:t>32 * 16-bit, </a:t>
            </a:r>
            <a:r>
              <a:rPr lang="zh-CN" altLang="en-US" sz="2400"/>
              <a:t>读出电路版图面积为：</a:t>
            </a:r>
            <a:endParaRPr lang="zh-CN" altLang="en-US" sz="2400"/>
          </a:p>
          <a:p>
            <a:pPr marL="0" indent="0">
              <a:buNone/>
            </a:pPr>
            <a:r>
              <a:rPr lang="zh-CN" altLang="en-US" sz="2400"/>
              <a:t>  </a:t>
            </a:r>
            <a:r>
              <a:rPr lang="en-US" altLang="zh-CN" sz="2400"/>
              <a:t>4850um*120um</a:t>
            </a:r>
            <a:r>
              <a:rPr lang="zh-CN" altLang="en-US" sz="2400"/>
              <a:t>。</a:t>
            </a:r>
            <a:endParaRPr lang="zh-CN" altLang="en-US" sz="2400"/>
          </a:p>
          <a:p>
            <a:pPr marL="0" indent="0">
              <a:buNone/>
            </a:pPr>
            <a:endParaRPr lang="zh-CN" altLang="en-US" sz="24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08220" y="3098800"/>
            <a:ext cx="5494020" cy="247015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WPS 演示</Application>
  <PresentationFormat>宽屏</PresentationFormat>
  <Paragraphs>42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Times New Roman</vt:lpstr>
      <vt:lpstr>Wingdings</vt:lpstr>
      <vt:lpstr>Calibri Light</vt:lpstr>
      <vt:lpstr>Calibri</vt:lpstr>
      <vt:lpstr>微软雅黑</vt:lpstr>
      <vt:lpstr>Arial Unicode MS</vt:lpstr>
      <vt:lpstr>Office 主题</vt:lpstr>
      <vt:lpstr>ReadOut读出参数确定</vt:lpstr>
      <vt:lpstr>ReadOut读出关键参数确认</vt:lpstr>
      <vt:lpstr>PE接口时序</vt:lpstr>
      <vt:lpstr> 系统时钟 </vt:lpstr>
      <vt:lpstr>读出电路面积增加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98</cp:revision>
  <dcterms:created xsi:type="dcterms:W3CDTF">2019-05-21T00:40:00Z</dcterms:created>
  <dcterms:modified xsi:type="dcterms:W3CDTF">2019-05-23T12:36:18Z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