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71" r:id="rId3"/>
    <p:sldId id="273" r:id="rId4"/>
    <p:sldId id="272" r:id="rId5"/>
    <p:sldId id="266" r:id="rId6"/>
    <p:sldId id="267" r:id="rId7"/>
    <p:sldId id="269" r:id="rId8"/>
    <p:sldId id="26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2019-3-14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5400" b="1">
                <a:solidFill>
                  <a:srgbClr val="0070C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sz="2000" b="0">
                <a:solidFill>
                  <a:srgbClr val="002060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sz="1600" b="0" baseline="0">
                <a:solidFill>
                  <a:srgbClr val="0000FF"/>
                </a:solidFill>
                <a:latin typeface="+mn-ea"/>
                <a:ea typeface="+mn-ea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71800" y="6597351"/>
            <a:ext cx="3672408" cy="288033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504" y="6597352"/>
            <a:ext cx="576064" cy="268139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E466ADA3-65EC-47D4-A8BD-622837ED8DCD}" type="slidenum">
              <a:rPr lang="zh-CN" altLang="en-US" smtClean="0"/>
              <a:pPr algn="l"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zh-CN" alt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24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卢云鹏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高能</a:t>
            </a:r>
            <a:r>
              <a:rPr lang="zh-CN" altLang="en-US" dirty="0" smtClean="0">
                <a:solidFill>
                  <a:srgbClr val="0000FF"/>
                </a:solidFill>
              </a:rPr>
              <a:t>所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实验物理中心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2019-3-15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6" name="副标题 4"/>
          <p:cNvSpPr txBox="1">
            <a:spLocks/>
          </p:cNvSpPr>
          <p:nvPr/>
        </p:nvSpPr>
        <p:spPr bwMode="auto">
          <a:xfrm>
            <a:off x="1411560" y="170080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SzPct val="90000"/>
              <a:buFont typeface="Wingdings" pitchFamily="2" charset="2"/>
              <a:buNone/>
              <a:defRPr sz="28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Wingdings" pitchFamily="2" charset="2"/>
              <a:buChar char="l"/>
              <a:defRPr sz="2400" b="1">
                <a:solidFill>
                  <a:srgbClr val="0000FF"/>
                </a:solidFill>
                <a:latin typeface="+mn-lt"/>
                <a:ea typeface="+mn-ea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charset="-122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5pPr>
            <a:lvl6pPr marL="25146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6pPr>
            <a:lvl7pPr marL="29718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7pPr>
            <a:lvl8pPr marL="3429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8pPr>
            <a:lvl9pPr marL="3886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9pPr>
          </a:lstStyle>
          <a:p>
            <a:r>
              <a:rPr lang="en-US" altLang="zh-CN" sz="3600" kern="0" dirty="0" smtClean="0">
                <a:solidFill>
                  <a:srgbClr val="0000FF"/>
                </a:solidFill>
              </a:rPr>
              <a:t>Integration status</a:t>
            </a:r>
          </a:p>
          <a:p>
            <a:r>
              <a:rPr lang="en-US" altLang="zh-CN" kern="0" dirty="0" smtClean="0">
                <a:solidFill>
                  <a:srgbClr val="0000FF"/>
                </a:solidFill>
              </a:rPr>
              <a:t>CMOS Pixel</a:t>
            </a:r>
            <a:r>
              <a:rPr lang="zh-CN" altLang="en-US" kern="0" dirty="0" smtClean="0">
                <a:solidFill>
                  <a:srgbClr val="0000FF"/>
                </a:solidFill>
              </a:rPr>
              <a:t>设计讨论会</a:t>
            </a:r>
            <a:endParaRPr lang="zh-CN" altLang="en-US" kern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设计</a:t>
            </a:r>
            <a:r>
              <a:rPr lang="zh-CN" altLang="en-US" dirty="0" smtClean="0"/>
              <a:t>模块完成情况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2</a:t>
            </a:fld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485548"/>
              </p:ext>
            </p:extLst>
          </p:nvPr>
        </p:nvGraphicFramePr>
        <p:xfrm>
          <a:off x="1524000" y="1124744"/>
          <a:ext cx="6096000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模块名称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Schematics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Layout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FE_V0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FE_V1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?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?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DGT_V0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DGT_V1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?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DGT_V2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?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Rolling shutter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零压缩和数据缓存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基本</a:t>
                      </a:r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Serializer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？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DAC</a:t>
                      </a:r>
                      <a:r>
                        <a:rPr lang="zh-CN" altLang="en-US" sz="1600" dirty="0" smtClean="0"/>
                        <a:t>、</a:t>
                      </a:r>
                      <a:r>
                        <a:rPr lang="en-US" altLang="zh-CN" sz="1600" dirty="0" smtClean="0"/>
                        <a:t>IO</a:t>
                      </a:r>
                      <a:r>
                        <a:rPr lang="zh-CN" altLang="en-US" sz="1600" dirty="0" smtClean="0"/>
                        <a:t>、</a:t>
                      </a:r>
                      <a:r>
                        <a:rPr lang="en-US" altLang="zh-CN" sz="1600" dirty="0" smtClean="0"/>
                        <a:t>LVDS</a:t>
                      </a:r>
                      <a:r>
                        <a:rPr lang="zh-CN" altLang="en-US" sz="1600" dirty="0" smtClean="0"/>
                        <a:t>、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ANALOG buffer</a:t>
                      </a:r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及串行控制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重复使用</a:t>
                      </a:r>
                      <a:r>
                        <a:rPr lang="en-US" altLang="zh-CN" sz="1600" dirty="0" smtClean="0"/>
                        <a:t>MIC4</a:t>
                      </a:r>
                      <a:r>
                        <a:rPr lang="zh-CN" altLang="en-US" sz="1600" dirty="0" smtClean="0"/>
                        <a:t>中的模块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低功耗串行发送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基本</a:t>
                      </a:r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整体集成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608400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红色</a:t>
            </a:r>
            <a:r>
              <a:rPr lang="zh-CN" altLang="en-US" dirty="0" smtClean="0"/>
              <a:t>为有进展的部分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33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3</a:t>
            </a:fld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6909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29249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Row_dec_512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16915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MATRIX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47251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CACHE_BANK_ALL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964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Row_dec_512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616624" cy="5616624"/>
          </a:xfrm>
        </p:spPr>
        <p:txBody>
          <a:bodyPr/>
          <a:lstStyle/>
          <a:p>
            <a:r>
              <a:rPr lang="en-US" altLang="zh-CN" dirty="0" smtClean="0"/>
              <a:t>HIT</a:t>
            </a:r>
            <a:r>
              <a:rPr lang="zh-CN" altLang="en-US" dirty="0" smtClean="0"/>
              <a:t>读出，清零，以及控制位的行地址选择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实现</a:t>
            </a:r>
            <a:r>
              <a:rPr lang="zh-CN" altLang="en-US" dirty="0"/>
              <a:t>逐</a:t>
            </a:r>
            <a:r>
              <a:rPr lang="zh-CN" altLang="en-US" dirty="0" smtClean="0"/>
              <a:t>行的读出，清零，以及控制位选择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9-bit</a:t>
            </a:r>
            <a:r>
              <a:rPr lang="zh-CN" altLang="en-US" dirty="0" smtClean="0"/>
              <a:t>的地址译码器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4</a:t>
            </a:r>
            <a:r>
              <a:rPr lang="zh-CN" altLang="en-US" dirty="0" smtClean="0"/>
              <a:t>个控制输入与行选通相“与”</a:t>
            </a:r>
            <a:endParaRPr lang="en-US" altLang="zh-CN" dirty="0" smtClean="0"/>
          </a:p>
          <a:p>
            <a:pPr lvl="1"/>
            <a:r>
              <a:rPr lang="zh-CN" altLang="en-US" dirty="0"/>
              <a:t>行输出信号的驱动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</a:t>
            </a:r>
            <a:r>
              <a:rPr lang="zh-CN" altLang="en-US" dirty="0" smtClean="0"/>
              <a:t>：</a:t>
            </a:r>
            <a:r>
              <a:rPr lang="en-US" altLang="zh-CN" dirty="0" smtClean="0"/>
              <a:t>DVDD/DVSS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</a:t>
            </a:r>
            <a:r>
              <a:rPr lang="zh-CN" altLang="en-US" dirty="0" smtClean="0"/>
              <a:t>：</a:t>
            </a:r>
            <a:r>
              <a:rPr lang="en-US" altLang="zh-CN" dirty="0" smtClean="0"/>
              <a:t>RA[0:8], RA_EN</a:t>
            </a:r>
          </a:p>
          <a:p>
            <a:pPr marL="457200" lvl="1" indent="0">
              <a:buNone/>
            </a:pPr>
            <a:r>
              <a:rPr lang="en-US" altLang="zh-CN" dirty="0" smtClean="0"/>
              <a:t>               HIT_RST, RD_EN, CON_SELM, CON_SELP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err="1" smtClean="0"/>
              <a:t>ROW_HIT_RST_x</a:t>
            </a:r>
            <a:r>
              <a:rPr lang="en-US" altLang="zh-CN" dirty="0" smtClean="0"/>
              <a:t>, ROW_RD_EN, </a:t>
            </a:r>
            <a:r>
              <a:rPr lang="en-US" altLang="zh-CN" dirty="0" err="1" smtClean="0"/>
              <a:t>ROW_RD_EN_x</a:t>
            </a:r>
            <a:r>
              <a:rPr lang="en-US" altLang="zh-CN" dirty="0" smtClean="0"/>
              <a:t>, ROWSELM, ROWSELP</a:t>
            </a:r>
            <a:endParaRPr lang="en-US" altLang="zh-CN" dirty="0" smtClean="0"/>
          </a:p>
          <a:p>
            <a:r>
              <a:rPr lang="en-US" altLang="zh-CN" dirty="0" smtClean="0"/>
              <a:t>Pitch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16um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4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61754"/>
              </p:ext>
            </p:extLst>
          </p:nvPr>
        </p:nvGraphicFramePr>
        <p:xfrm>
          <a:off x="5724128" y="1124744"/>
          <a:ext cx="331236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RA[0:8]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HIT_RST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RD_EN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CON_SELM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CON_SELP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ROW_HIT_RST_x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ROW_RD_EN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ROW_RD_EN_x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ROWSELM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ROWSELP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94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像素阵列</a:t>
            </a:r>
            <a:r>
              <a:rPr lang="en-US" altLang="zh-CN" dirty="0" smtClean="0"/>
              <a:t>S0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4186808" cy="5544616"/>
          </a:xfrm>
        </p:spPr>
        <p:txBody>
          <a:bodyPr/>
          <a:lstStyle/>
          <a:p>
            <a:r>
              <a:rPr lang="en-US" altLang="zh-CN" dirty="0" smtClean="0"/>
              <a:t>FE_V0+DGT_V0</a:t>
            </a:r>
          </a:p>
          <a:p>
            <a:pPr lvl="1"/>
            <a:r>
              <a:rPr lang="en-US" altLang="zh-CN" dirty="0" smtClean="0"/>
              <a:t>16um</a:t>
            </a:r>
            <a:r>
              <a:rPr lang="zh-CN" altLang="en-US" dirty="0" smtClean="0"/>
              <a:t>高，</a:t>
            </a:r>
            <a:r>
              <a:rPr lang="en-US" altLang="zh-CN" dirty="0" smtClean="0"/>
              <a:t>26um</a:t>
            </a:r>
            <a:r>
              <a:rPr lang="zh-CN" altLang="en-US" dirty="0" smtClean="0"/>
              <a:t>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512</a:t>
            </a:r>
            <a:r>
              <a:rPr lang="zh-CN" altLang="en-US" dirty="0" smtClean="0"/>
              <a:t>行，</a:t>
            </a:r>
            <a:r>
              <a:rPr lang="en-US" altLang="zh-CN" dirty="0" smtClean="0"/>
              <a:t>48</a:t>
            </a:r>
            <a:r>
              <a:rPr lang="zh-CN" altLang="en-US" dirty="0" smtClean="0"/>
              <a:t>列</a:t>
            </a:r>
            <a:endParaRPr lang="en-US" altLang="zh-CN" dirty="0" smtClean="0"/>
          </a:p>
          <a:p>
            <a:r>
              <a:rPr lang="zh-CN" altLang="en-US" dirty="0" smtClean="0"/>
              <a:t>像素主要功能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信号电荷收集、放大与甄别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1-bit Hit-Latch (RS</a:t>
            </a:r>
            <a:r>
              <a:rPr lang="zh-CN" altLang="en-US" dirty="0" smtClean="0"/>
              <a:t>低有效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lvl="1"/>
            <a:r>
              <a:rPr lang="en-US" altLang="zh-CN" dirty="0" smtClean="0"/>
              <a:t>2-bit D-latch for Mask &amp; </a:t>
            </a:r>
            <a:r>
              <a:rPr lang="en-US" altLang="zh-CN" dirty="0" err="1" smtClean="0"/>
              <a:t>TPulse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Analog &amp; Digital test pulses</a:t>
            </a:r>
          </a:p>
          <a:p>
            <a:pPr lvl="1"/>
            <a:r>
              <a:rPr lang="zh-CN" altLang="en-US" dirty="0" smtClean="0"/>
              <a:t>行选读出</a:t>
            </a:r>
            <a:endParaRPr lang="en-US" altLang="zh-CN" dirty="0"/>
          </a:p>
          <a:p>
            <a:pPr lvl="1"/>
            <a:r>
              <a:rPr lang="zh-CN" altLang="en-US" dirty="0" smtClean="0"/>
              <a:t>行选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和全局</a:t>
            </a:r>
            <a:r>
              <a:rPr lang="en-US" altLang="zh-CN" dirty="0" smtClean="0"/>
              <a:t>reset</a:t>
            </a:r>
          </a:p>
          <a:p>
            <a:pPr lvl="1"/>
            <a:r>
              <a:rPr lang="en-US" altLang="zh-CN" dirty="0" smtClean="0"/>
              <a:t>Global shutter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5</a:t>
            </a:fld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427984" y="1052736"/>
            <a:ext cx="471601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B0F0"/>
              </a:buClr>
              <a:buSzPct val="80000"/>
              <a:buFont typeface="Wingdings" pitchFamily="2" charset="2"/>
              <a:buChar char="n"/>
              <a:defRPr sz="2000" b="0">
                <a:solidFill>
                  <a:srgbClr val="002060"/>
                </a:solidFill>
                <a:latin typeface="+mn-ea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80000"/>
              <a:buFont typeface="Wingdings" pitchFamily="2" charset="2"/>
              <a:buChar char="l"/>
              <a:defRPr sz="1600" b="0" baseline="0">
                <a:solidFill>
                  <a:srgbClr val="0000FF"/>
                </a:solidFill>
                <a:latin typeface="+mn-ea"/>
                <a:ea typeface="+mn-ea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5pPr>
            <a:lvl6pPr marL="25146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6pPr>
            <a:lvl7pPr marL="29718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7pPr>
            <a:lvl8pPr marL="3429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8pPr>
            <a:lvl9pPr marL="3886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9pPr>
          </a:lstStyle>
          <a:p>
            <a:r>
              <a:rPr lang="zh-CN" altLang="en-US" kern="0" dirty="0" smtClean="0"/>
              <a:t>信号与电源</a:t>
            </a:r>
            <a:endParaRPr lang="en-US" altLang="zh-CN" kern="0" dirty="0" smtClean="0"/>
          </a:p>
          <a:p>
            <a:pPr lvl="1"/>
            <a:r>
              <a:rPr lang="zh-CN" altLang="en-US" kern="0" dirty="0" smtClean="0"/>
              <a:t>电源：</a:t>
            </a:r>
            <a:r>
              <a:rPr lang="en-US" altLang="zh-CN" kern="0" dirty="0" smtClean="0"/>
              <a:t>AVDD/AVSS</a:t>
            </a:r>
            <a:r>
              <a:rPr lang="zh-CN" altLang="en-US" kern="0" dirty="0" smtClean="0"/>
              <a:t>，</a:t>
            </a:r>
            <a:r>
              <a:rPr lang="en-US" altLang="zh-CN" kern="0" dirty="0" smtClean="0"/>
              <a:t>DVDD/DVSS</a:t>
            </a:r>
            <a:endParaRPr lang="en-US" altLang="zh-CN" kern="0" dirty="0"/>
          </a:p>
          <a:p>
            <a:pPr lvl="1"/>
            <a:r>
              <a:rPr lang="en-US" altLang="zh-CN" kern="0" dirty="0"/>
              <a:t>S</a:t>
            </a:r>
            <a:r>
              <a:rPr lang="en-US" altLang="zh-CN" kern="0" dirty="0" smtClean="0"/>
              <a:t>ensor</a:t>
            </a:r>
            <a:r>
              <a:rPr lang="zh-CN" altLang="en-US" kern="0" dirty="0" smtClean="0"/>
              <a:t>偏压：</a:t>
            </a:r>
            <a:r>
              <a:rPr lang="en-US" altLang="zh-CN" kern="0" dirty="0" smtClean="0"/>
              <a:t>PWELL</a:t>
            </a:r>
            <a:endParaRPr lang="en-US" altLang="zh-CN" kern="0" dirty="0"/>
          </a:p>
          <a:p>
            <a:pPr lvl="1"/>
            <a:r>
              <a:rPr lang="zh-CN" altLang="en-US" kern="0" dirty="0" smtClean="0"/>
              <a:t>参考源：</a:t>
            </a:r>
            <a:r>
              <a:rPr lang="en-US" altLang="zh-CN" kern="0" dirty="0" smtClean="0"/>
              <a:t>VRESET</a:t>
            </a:r>
          </a:p>
          <a:p>
            <a:pPr lvl="1"/>
            <a:r>
              <a:rPr lang="zh-CN" altLang="en-US" kern="0" dirty="0" smtClean="0"/>
              <a:t>直流偏置：</a:t>
            </a:r>
            <a:r>
              <a:rPr lang="en-US" altLang="zh-CN" kern="0" dirty="0" smtClean="0"/>
              <a:t>IBIAS</a:t>
            </a:r>
            <a:r>
              <a:rPr lang="zh-CN" altLang="en-US" kern="0" dirty="0" smtClean="0"/>
              <a:t>，</a:t>
            </a:r>
            <a:r>
              <a:rPr lang="en-US" altLang="zh-CN" kern="0" dirty="0" smtClean="0"/>
              <a:t>IDB</a:t>
            </a:r>
            <a:r>
              <a:rPr lang="zh-CN" altLang="en-US" kern="0" dirty="0" smtClean="0"/>
              <a:t>，</a:t>
            </a:r>
            <a:r>
              <a:rPr lang="en-US" altLang="zh-CN" kern="0" dirty="0" smtClean="0"/>
              <a:t>ITHR, VCASN, VCASN2, VCASP, VCLIP, VPLSE_HIGH, VPLSE_LOW</a:t>
            </a:r>
            <a:r>
              <a:rPr lang="zh-CN" altLang="en-US" kern="0" dirty="0" smtClean="0"/>
              <a:t>（</a:t>
            </a:r>
            <a:r>
              <a:rPr lang="en-US" altLang="zh-CN" kern="0" dirty="0" smtClean="0"/>
              <a:t>9</a:t>
            </a:r>
            <a:r>
              <a:rPr lang="zh-CN" altLang="en-US" kern="0" dirty="0" smtClean="0"/>
              <a:t>个</a:t>
            </a:r>
            <a:r>
              <a:rPr lang="zh-CN" altLang="en-US" kern="0" dirty="0"/>
              <a:t>）</a:t>
            </a:r>
            <a:endParaRPr lang="en-US" altLang="zh-CN" kern="0" dirty="0" smtClean="0"/>
          </a:p>
          <a:p>
            <a:pPr lvl="1"/>
            <a:r>
              <a:rPr lang="zh-CN" altLang="en-US" kern="0" dirty="0"/>
              <a:t>控制</a:t>
            </a:r>
            <a:r>
              <a:rPr lang="zh-CN" altLang="en-US" kern="0" dirty="0" smtClean="0"/>
              <a:t>输入：</a:t>
            </a:r>
            <a:r>
              <a:rPr lang="en-US" altLang="zh-CN" kern="0" dirty="0"/>
              <a:t> ROWSELM, ROWSELP, COLSEL, </a:t>
            </a:r>
            <a:r>
              <a:rPr lang="en-US" altLang="zh-CN" kern="0" dirty="0" smtClean="0"/>
              <a:t>CON_DATA, APLSE, DPLSE, </a:t>
            </a:r>
            <a:r>
              <a:rPr lang="en-US" altLang="zh-CN" kern="0" dirty="0"/>
              <a:t>ROW_RD_EN, </a:t>
            </a:r>
            <a:r>
              <a:rPr lang="en-US" altLang="zh-CN" kern="0" dirty="0" err="1"/>
              <a:t>ROW_RD_EN_x</a:t>
            </a:r>
            <a:r>
              <a:rPr lang="en-US" altLang="zh-CN" kern="0" dirty="0"/>
              <a:t>, </a:t>
            </a:r>
            <a:r>
              <a:rPr lang="en-US" altLang="zh-CN" kern="0" dirty="0" err="1" smtClean="0"/>
              <a:t>ROW_HIT_RST_x</a:t>
            </a:r>
            <a:r>
              <a:rPr lang="en-US" altLang="zh-CN" kern="0" dirty="0"/>
              <a:t>, </a:t>
            </a:r>
            <a:r>
              <a:rPr lang="en-US" altLang="zh-CN" kern="0" dirty="0" err="1"/>
              <a:t>GRST_x</a:t>
            </a:r>
            <a:r>
              <a:rPr lang="en-US" altLang="zh-CN" kern="0" dirty="0"/>
              <a:t>, </a:t>
            </a:r>
            <a:r>
              <a:rPr lang="en-US" altLang="zh-CN" kern="0" dirty="0" err="1" smtClean="0"/>
              <a:t>GSHUTTER_x</a:t>
            </a:r>
            <a:r>
              <a:rPr lang="zh-CN" altLang="en-US" kern="0" dirty="0" smtClean="0"/>
              <a:t>（</a:t>
            </a:r>
            <a:r>
              <a:rPr lang="en-US" altLang="zh-CN" kern="0" dirty="0" smtClean="0"/>
              <a:t>11</a:t>
            </a:r>
            <a:r>
              <a:rPr lang="zh-CN" altLang="en-US" kern="0" dirty="0" smtClean="0"/>
              <a:t>个）</a:t>
            </a:r>
            <a:endParaRPr lang="en-US" altLang="zh-CN" kern="0" dirty="0" smtClean="0"/>
          </a:p>
          <a:p>
            <a:pPr lvl="1"/>
            <a:r>
              <a:rPr lang="zh-CN" altLang="en-US" kern="0" dirty="0" smtClean="0"/>
              <a:t>输出：</a:t>
            </a:r>
            <a:r>
              <a:rPr lang="en-US" altLang="zh-CN" kern="0" dirty="0" smtClean="0"/>
              <a:t>COL_OUT, APLSE_PIX</a:t>
            </a:r>
            <a:r>
              <a:rPr lang="zh-CN" altLang="en-US" kern="0" dirty="0" smtClean="0"/>
              <a:t>（</a:t>
            </a:r>
            <a:r>
              <a:rPr lang="en-US" altLang="zh-CN" kern="0" dirty="0" smtClean="0"/>
              <a:t>2</a:t>
            </a:r>
            <a:r>
              <a:rPr lang="zh-CN" altLang="en-US" kern="0" dirty="0" smtClean="0"/>
              <a:t>个）</a:t>
            </a:r>
            <a:endParaRPr lang="en-US" altLang="zh-CN" kern="0" dirty="0" smtClean="0"/>
          </a:p>
          <a:p>
            <a:r>
              <a:rPr lang="zh-CN" altLang="en-US" kern="0" dirty="0" smtClean="0"/>
              <a:t>版图概要</a:t>
            </a:r>
            <a:endParaRPr lang="en-US" altLang="zh-CN" kern="0" dirty="0" smtClean="0"/>
          </a:p>
          <a:p>
            <a:pPr lvl="1"/>
            <a:r>
              <a:rPr lang="zh-CN" altLang="en-US" kern="0" dirty="0" smtClean="0"/>
              <a:t>水平镜像（</a:t>
            </a:r>
            <a:r>
              <a:rPr lang="en-US" altLang="zh-CN" kern="0" dirty="0" smtClean="0"/>
              <a:t>diode pitch 26.92/25.08um</a:t>
            </a:r>
            <a:r>
              <a:rPr lang="zh-CN" altLang="en-US" kern="0" dirty="0" smtClean="0"/>
              <a:t>）</a:t>
            </a:r>
            <a:endParaRPr lang="en-US" altLang="zh-CN" kern="0" dirty="0" smtClean="0"/>
          </a:p>
          <a:p>
            <a:pPr lvl="1"/>
            <a:r>
              <a:rPr lang="zh-CN" altLang="en-US" kern="0" dirty="0"/>
              <a:t>横向信号</a:t>
            </a:r>
            <a:r>
              <a:rPr lang="zh-CN" altLang="en-US" kern="0" dirty="0" smtClean="0"/>
              <a:t>线</a:t>
            </a:r>
            <a:r>
              <a:rPr lang="en-US" altLang="zh-CN" kern="0" dirty="0" smtClean="0"/>
              <a:t>5</a:t>
            </a:r>
            <a:endParaRPr lang="en-US" altLang="zh-CN" kern="0" dirty="0"/>
          </a:p>
          <a:p>
            <a:pPr lvl="1"/>
            <a:r>
              <a:rPr lang="zh-CN" altLang="en-US" kern="0" dirty="0" smtClean="0"/>
              <a:t>纵向信号线</a:t>
            </a:r>
            <a:r>
              <a:rPr lang="en-US" altLang="zh-CN" kern="0" dirty="0" smtClean="0"/>
              <a:t>19</a:t>
            </a:r>
            <a:r>
              <a:rPr lang="zh-CN" altLang="en-US" kern="0" dirty="0" smtClean="0"/>
              <a:t>（其中</a:t>
            </a:r>
            <a:r>
              <a:rPr lang="en-US" altLang="zh-CN" kern="0" dirty="0" smtClean="0"/>
              <a:t>14</a:t>
            </a:r>
            <a:r>
              <a:rPr lang="zh-CN" altLang="en-US" kern="0" dirty="0" smtClean="0"/>
              <a:t>共用）</a:t>
            </a:r>
            <a:endParaRPr lang="en-US" altLang="zh-CN" kern="0" dirty="0" smtClean="0"/>
          </a:p>
        </p:txBody>
      </p:sp>
    </p:spTree>
    <p:extLst>
      <p:ext uri="{BB962C8B-B14F-4D97-AF65-F5344CB8AC3E}">
        <p14:creationId xmlns:p14="http://schemas.microsoft.com/office/powerpoint/2010/main" val="370316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6</a:t>
            </a:fld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5640"/>
              </p:ext>
            </p:extLst>
          </p:nvPr>
        </p:nvGraphicFramePr>
        <p:xfrm>
          <a:off x="6348536" y="1124744"/>
          <a:ext cx="247193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03784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直流偏置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参考配置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IBIAS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 </a:t>
                      </a:r>
                      <a:r>
                        <a:rPr lang="en-US" altLang="zh-CN" sz="1400" dirty="0" err="1" smtClean="0"/>
                        <a:t>nA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 </a:t>
                      </a:r>
                      <a:r>
                        <a:rPr lang="en-US" altLang="zh-CN" sz="1400" dirty="0" err="1" smtClean="0"/>
                        <a:t>nA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ITHR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0.5 </a:t>
                      </a:r>
                      <a:r>
                        <a:rPr lang="en-US" altLang="zh-CN" sz="1400" dirty="0" err="1" smtClean="0"/>
                        <a:t>nA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VRESET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1.1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en-US" altLang="zh-CN" sz="1400" baseline="0" dirty="0" smtClean="0"/>
                        <a:t>V</a:t>
                      </a:r>
                      <a:endParaRPr lang="en-US" altLang="zh-CN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VCASP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600 mV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VCASN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400</a:t>
                      </a:r>
                      <a:r>
                        <a:rPr lang="en-US" altLang="zh-CN" sz="1400" baseline="0" dirty="0" smtClean="0"/>
                        <a:t> mV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VCASN2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500 mV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VCLIP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VPLSE_HIGH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700 mV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VPLSE_LOW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600 mV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36477"/>
              </p:ext>
            </p:extLst>
          </p:nvPr>
        </p:nvGraphicFramePr>
        <p:xfrm>
          <a:off x="323528" y="1124744"/>
          <a:ext cx="561662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2304256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说明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COLSEL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纵向，不共用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ROWSELM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横向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ROWSELP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横向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CON_DATA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APLSE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DPLSE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纵向，共用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smtClean="0"/>
                        <a:t>ROW_RD_EN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横向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err="1" smtClean="0"/>
                        <a:t>ROW_RD_EN_x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横向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负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err="1" smtClean="0"/>
                        <a:t>ROW_HIT_RST_x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横向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负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err="1" smtClean="0"/>
                        <a:t>GRST_x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err="1" smtClean="0"/>
                        <a:t>GSHUTTER_x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纵向，不共用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APLSE_PIX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纵向，不共用（</a:t>
                      </a:r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需断开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5229200"/>
            <a:ext cx="2987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注：</a:t>
            </a:r>
            <a:endParaRPr lang="en-US" altLang="zh-CN" sz="1400" dirty="0" smtClean="0"/>
          </a:p>
          <a:p>
            <a:r>
              <a:rPr lang="en-US" altLang="zh-CN" sz="1400" dirty="0" smtClean="0"/>
              <a:t>1</a:t>
            </a:r>
            <a:r>
              <a:rPr lang="zh-CN" altLang="en-US" sz="1400" dirty="0" smtClean="0"/>
              <a:t>、直流偏置均纵向，除</a:t>
            </a:r>
            <a:r>
              <a:rPr lang="en-US" altLang="zh-CN" sz="1400" dirty="0" smtClean="0"/>
              <a:t>VRESET</a:t>
            </a:r>
            <a:r>
              <a:rPr lang="zh-CN" altLang="en-US" sz="1400" dirty="0" smtClean="0"/>
              <a:t>外均共用</a:t>
            </a:r>
            <a:endParaRPr lang="en-US" altLang="zh-CN" sz="1400" dirty="0" smtClean="0"/>
          </a:p>
          <a:p>
            <a:r>
              <a:rPr lang="en-US" altLang="zh-CN" sz="1400" dirty="0"/>
              <a:t>2</a:t>
            </a:r>
            <a:r>
              <a:rPr lang="zh-CN" altLang="en-US" sz="1400" dirty="0" smtClean="0"/>
              <a:t>、</a:t>
            </a:r>
            <a:r>
              <a:rPr lang="en-US" altLang="zh-CN" sz="1400" dirty="0" smtClean="0"/>
              <a:t>PWELL</a:t>
            </a:r>
            <a:r>
              <a:rPr lang="zh-CN" altLang="en-US" sz="1400" dirty="0" smtClean="0"/>
              <a:t>纵向，不共用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343635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Cache_bank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8856984" cy="5616624"/>
          </a:xfrm>
        </p:spPr>
        <p:txBody>
          <a:bodyPr/>
          <a:lstStyle/>
          <a:p>
            <a:r>
              <a:rPr lang="en-US" altLang="zh-CN" dirty="0" smtClean="0"/>
              <a:t>End-of-Column</a:t>
            </a:r>
            <a:r>
              <a:rPr lang="zh-CN" altLang="en-US" dirty="0" smtClean="0"/>
              <a:t>缓存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实现行扫描读出与优先级编码操作的速度匹配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1-bit DFF</a:t>
            </a:r>
            <a:r>
              <a:rPr lang="zh-CN" altLang="en-US" dirty="0" smtClean="0"/>
              <a:t>，时钟上升沿有效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</a:t>
            </a:r>
            <a:r>
              <a:rPr lang="en-US" altLang="zh-CN" dirty="0" smtClean="0"/>
              <a:t>bit</a:t>
            </a:r>
            <a:r>
              <a:rPr lang="zh-CN" altLang="en-US" dirty="0" smtClean="0"/>
              <a:t>或者全局异步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，前者由优先级编码器控制，后者可由像素阵列全局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控制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</a:t>
            </a:r>
            <a:r>
              <a:rPr lang="en-US" altLang="zh-CN" dirty="0" smtClean="0"/>
              <a:t>bit</a:t>
            </a:r>
            <a:r>
              <a:rPr lang="zh-CN" altLang="en-US" dirty="0" smtClean="0"/>
              <a:t>异步</a:t>
            </a:r>
            <a:r>
              <a:rPr lang="en-US" altLang="zh-CN" dirty="0" smtClean="0"/>
              <a:t>SET</a:t>
            </a:r>
            <a:r>
              <a:rPr lang="zh-CN" altLang="en-US" dirty="0" smtClean="0"/>
              <a:t>，每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</a:t>
            </a:r>
            <a:r>
              <a:rPr lang="en-US" altLang="zh-CN" dirty="0" smtClean="0"/>
              <a:t>cell</a:t>
            </a:r>
            <a:r>
              <a:rPr lang="zh-CN" altLang="en-US" dirty="0" smtClean="0"/>
              <a:t>作为一组，由</a:t>
            </a:r>
            <a:r>
              <a:rPr lang="en-US" altLang="zh-CN" dirty="0" smtClean="0"/>
              <a:t>CACHE_BANK_SET[3:0]</a:t>
            </a:r>
            <a:r>
              <a:rPr lang="zh-CN" altLang="en-US" dirty="0" smtClean="0"/>
              <a:t>控制，用于提供重复周期为</a:t>
            </a:r>
            <a:r>
              <a:rPr lang="en-US" altLang="zh-CN" dirty="0" smtClean="0"/>
              <a:t>4-bit</a:t>
            </a:r>
            <a:r>
              <a:rPr lang="zh-CN" altLang="en-US" dirty="0" smtClean="0"/>
              <a:t>的测试</a:t>
            </a:r>
            <a:r>
              <a:rPr lang="en-US" altLang="zh-CN" dirty="0" smtClean="0"/>
              <a:t>pattern</a:t>
            </a:r>
          </a:p>
          <a:p>
            <a:r>
              <a:rPr lang="zh-CN" altLang="en-US" dirty="0"/>
              <a:t>信号</a:t>
            </a:r>
            <a:r>
              <a:rPr lang="zh-CN" altLang="en-US" dirty="0" smtClean="0"/>
              <a:t>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DVDD/DVSS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COL_IN</a:t>
            </a:r>
          </a:p>
          <a:p>
            <a:pPr lvl="1"/>
            <a:r>
              <a:rPr lang="zh-CN" altLang="en-US" dirty="0"/>
              <a:t>控制</a:t>
            </a:r>
            <a:r>
              <a:rPr lang="zh-CN" altLang="en-US" dirty="0" smtClean="0"/>
              <a:t>输入：</a:t>
            </a:r>
            <a:r>
              <a:rPr lang="en-US" altLang="zh-CN" dirty="0" smtClean="0"/>
              <a:t>CACHE_CLK, GRST, BIT_RST, BIT_SET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smtClean="0"/>
              <a:t>CACHE_OUT</a:t>
            </a:r>
          </a:p>
          <a:p>
            <a:r>
              <a:rPr lang="en-US" altLang="zh-CN" dirty="0" smtClean="0"/>
              <a:t>Pitch</a:t>
            </a:r>
            <a:r>
              <a:rPr lang="zh-CN" altLang="en-US" dirty="0" smtClean="0"/>
              <a:t>：暂定</a:t>
            </a:r>
            <a:r>
              <a:rPr lang="en-US" altLang="zh-CN" dirty="0" smtClean="0"/>
              <a:t>20um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7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08327"/>
              </p:ext>
            </p:extLst>
          </p:nvPr>
        </p:nvGraphicFramePr>
        <p:xfrm>
          <a:off x="5724128" y="3929464"/>
          <a:ext cx="331236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COL_IN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CACHE_CLK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正沿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GRST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CACHE_BIT_RST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CACHE_BIT_SET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CACHE_OUT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40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行扫描</a:t>
            </a:r>
            <a:r>
              <a:rPr lang="zh-CN" altLang="en-US" dirty="0"/>
              <a:t>控制</a:t>
            </a:r>
            <a:r>
              <a:rPr lang="zh-CN" altLang="en-US" dirty="0" smtClean="0"/>
              <a:t>时序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r>
              <a:rPr lang="zh-CN" altLang="en-US" dirty="0" smtClean="0"/>
              <a:t>主要设计依据：</a:t>
            </a:r>
            <a:endParaRPr lang="en-US" altLang="zh-CN" dirty="0"/>
          </a:p>
          <a:p>
            <a:pPr lvl="1"/>
            <a:r>
              <a:rPr lang="zh-CN" altLang="en-US" dirty="0"/>
              <a:t>周</a:t>
            </a:r>
            <a:r>
              <a:rPr lang="zh-CN" altLang="en-US" dirty="0" smtClean="0"/>
              <a:t>扬</a:t>
            </a:r>
            <a:r>
              <a:rPr lang="en-US" altLang="zh-CN" dirty="0" smtClean="0"/>
              <a:t>2018.11.23</a:t>
            </a:r>
            <a:r>
              <a:rPr lang="zh-CN" altLang="en-US" dirty="0" smtClean="0"/>
              <a:t>例会报告</a:t>
            </a:r>
            <a:endParaRPr lang="en-US" altLang="zh-CN" dirty="0" smtClean="0"/>
          </a:p>
          <a:p>
            <a:pPr lvl="1"/>
            <a:r>
              <a:rPr lang="zh-CN" altLang="en-US" dirty="0"/>
              <a:t>周</a:t>
            </a:r>
            <a:r>
              <a:rPr lang="zh-CN" altLang="en-US" dirty="0" smtClean="0"/>
              <a:t>扬</a:t>
            </a:r>
            <a:r>
              <a:rPr lang="en-US" altLang="zh-CN" dirty="0" smtClean="0"/>
              <a:t>2018.12.28</a:t>
            </a:r>
            <a:r>
              <a:rPr lang="zh-CN" altLang="en-US" dirty="0" smtClean="0"/>
              <a:t>例会报告</a:t>
            </a:r>
            <a:endParaRPr lang="en-US" altLang="zh-CN" dirty="0" smtClean="0"/>
          </a:p>
          <a:p>
            <a:r>
              <a:rPr lang="zh-CN" altLang="en-US" dirty="0" smtClean="0"/>
              <a:t>行扫描时间</a:t>
            </a:r>
            <a:r>
              <a:rPr lang="en-US" altLang="zh-CN" dirty="0" smtClean="0"/>
              <a:t>200ns</a:t>
            </a:r>
          </a:p>
          <a:p>
            <a:pPr lvl="1"/>
            <a:r>
              <a:rPr lang="zh-CN" altLang="en-US" dirty="0" smtClean="0"/>
              <a:t>寻址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输出</a:t>
            </a:r>
            <a:endParaRPr lang="en-US" altLang="zh-CN" dirty="0" smtClean="0"/>
          </a:p>
          <a:p>
            <a:pPr lvl="1"/>
            <a:r>
              <a:rPr lang="zh-CN" altLang="en-US" dirty="0"/>
              <a:t>锁</a:t>
            </a:r>
            <a:r>
              <a:rPr lang="zh-CN" altLang="en-US" dirty="0" smtClean="0"/>
              <a:t>存</a:t>
            </a:r>
            <a:endParaRPr lang="en-US" altLang="zh-CN" dirty="0" smtClean="0"/>
          </a:p>
          <a:p>
            <a:pPr lvl="1"/>
            <a:r>
              <a:rPr lang="zh-CN" altLang="en-US" dirty="0"/>
              <a:t>清零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8</a:t>
            </a:fld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1763688" y="46531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2123728" y="429309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123728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699792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275856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851920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763688" y="515719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2699792" y="47971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2699792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275856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851920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4427984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004048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763688" y="5733256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5580112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5580112" y="537321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6156176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6156176" y="573325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5580112" y="47971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4427984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004048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5580112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6156176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6732240" y="429309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6732240" y="46531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732240" y="429309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2123728" y="4653136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flipH="1">
            <a:off x="1763688" y="429309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5580112" y="515719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6156176" y="515719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55576" y="434535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RowAddr</a:t>
            </a:r>
            <a:r>
              <a:rPr lang="en-US" altLang="zh-CN" sz="1400" dirty="0" smtClean="0"/>
              <a:t>[8:0]</a:t>
            </a:r>
            <a:endParaRPr lang="zh-CN" alt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55576" y="484941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RD_EN</a:t>
            </a:r>
            <a:endParaRPr lang="zh-CN" alt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55576" y="542547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HIT_RST_x</a:t>
            </a:r>
            <a:endParaRPr lang="zh-CN" alt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3923928" y="434535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Row N</a:t>
            </a:r>
            <a:endParaRPr lang="zh-CN" alt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6732240" y="434535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Row N+1</a:t>
            </a:r>
            <a:endParaRPr lang="zh-CN" altLang="en-US" sz="1400" dirty="0"/>
          </a:p>
        </p:txBody>
      </p:sp>
      <p:cxnSp>
        <p:nvCxnSpPr>
          <p:cNvPr id="60" name="直接连接符 59"/>
          <p:cNvCxnSpPr/>
          <p:nvPr/>
        </p:nvCxnSpPr>
        <p:spPr>
          <a:xfrm>
            <a:off x="5004048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5580112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6156176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5004048" y="58772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2699792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3275856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3851920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4427984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V="1">
            <a:off x="2699792" y="58772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1763688" y="58772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2123728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5576" y="592953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CACHE_CLK</a:t>
            </a:r>
            <a:endParaRPr lang="zh-CN" altLang="en-US" sz="1400" dirty="0"/>
          </a:p>
        </p:txBody>
      </p:sp>
      <p:cxnSp>
        <p:nvCxnSpPr>
          <p:cNvPr id="75" name="直接连接符 74"/>
          <p:cNvCxnSpPr/>
          <p:nvPr/>
        </p:nvCxnSpPr>
        <p:spPr>
          <a:xfrm>
            <a:off x="2123728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2699792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5004048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5580112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156176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6732240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195736" y="484941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T0</a:t>
            </a:r>
            <a:endParaRPr lang="zh-CN" alt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3707904" y="592953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T1</a:t>
            </a:r>
            <a:endParaRPr lang="zh-CN" alt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5148064" y="484941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T2</a:t>
            </a:r>
            <a:endParaRPr lang="zh-CN" altLang="en-US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5652120" y="5425479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T3</a:t>
            </a:r>
            <a:endParaRPr lang="zh-CN" altLang="en-US" sz="1400" dirty="0"/>
          </a:p>
        </p:txBody>
      </p:sp>
      <p:graphicFrame>
        <p:nvGraphicFramePr>
          <p:cNvPr id="82" name="表格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138018"/>
              </p:ext>
            </p:extLst>
          </p:nvPr>
        </p:nvGraphicFramePr>
        <p:xfrm>
          <a:off x="3900264" y="1934840"/>
          <a:ext cx="5064224" cy="185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71736"/>
                <a:gridCol w="3384376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/>
                        <a:t>T0</a:t>
                      </a:r>
                      <a:endParaRPr lang="zh-CN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/>
                        <a:t>Row Address</a:t>
                      </a:r>
                      <a:r>
                        <a:rPr lang="zh-CN" altLang="en-US" sz="1400" b="0" baseline="0" dirty="0" smtClean="0"/>
                        <a:t> </a:t>
                      </a:r>
                      <a:r>
                        <a:rPr lang="en-US" altLang="zh-CN" sz="1400" b="0" baseline="0" dirty="0" smtClean="0"/>
                        <a:t>settle</a:t>
                      </a:r>
                      <a:r>
                        <a:rPr lang="zh-CN" altLang="en-US" sz="1400" b="0" baseline="0" dirty="0" smtClean="0"/>
                        <a:t> </a:t>
                      </a:r>
                      <a:r>
                        <a:rPr lang="en-US" altLang="zh-CN" sz="1400" b="0" baseline="0" dirty="0" smtClean="0"/>
                        <a:t>time</a:t>
                      </a:r>
                      <a:endParaRPr lang="zh-CN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/>
                        <a:t>25ns</a:t>
                      </a:r>
                      <a:endParaRPr lang="zh-CN" alt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T1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Column bus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en-US" altLang="zh-CN" sz="1400" baseline="0" dirty="0" smtClean="0"/>
                        <a:t>settle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100ns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T2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Column</a:t>
                      </a:r>
                      <a:r>
                        <a:rPr lang="en-US" altLang="zh-CN" sz="1400" baseline="0" dirty="0" smtClean="0"/>
                        <a:t> bus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en-US" altLang="zh-CN" sz="1400" baseline="0" dirty="0" smtClean="0"/>
                        <a:t>hold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25ns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T3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Row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reset assert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25ns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T4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Row reset de-assert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25ns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6228184" y="5425479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4991885"/>
      </p:ext>
    </p:extLst>
  </p:cSld>
  <p:clrMapOvr>
    <a:masterClrMapping/>
  </p:clrMapOvr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5940</TotalTime>
  <Words>754</Words>
  <Application>Microsoft Office PowerPoint</Application>
  <PresentationFormat>全屏显示(4:3)</PresentationFormat>
  <Paragraphs>283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IHEP</vt:lpstr>
      <vt:lpstr>PowerPoint 演示文稿</vt:lpstr>
      <vt:lpstr>设计模块完成情况</vt:lpstr>
      <vt:lpstr>PowerPoint 演示文稿</vt:lpstr>
      <vt:lpstr>Row_dec_512</vt:lpstr>
      <vt:lpstr>像素阵列S0</vt:lpstr>
      <vt:lpstr>PowerPoint 演示文稿</vt:lpstr>
      <vt:lpstr>Cache_bank</vt:lpstr>
      <vt:lpstr>行扫描控制时序</vt:lpstr>
    </vt:vector>
  </TitlesOfParts>
  <Company>soft.netnest.com.cn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蒙巍</dc:creator>
  <cp:lastModifiedBy>unknown</cp:lastModifiedBy>
  <cp:revision>726</cp:revision>
  <dcterms:created xsi:type="dcterms:W3CDTF">2011-06-10T07:16:01Z</dcterms:created>
  <dcterms:modified xsi:type="dcterms:W3CDTF">2019-03-14T06:56:30Z</dcterms:modified>
</cp:coreProperties>
</file>