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media/image37.jpg" ContentType="image/jpeg"/>
  <Override PartName="/ppt/media/image41.jpg" ContentType="image/jpeg"/>
  <Override PartName="/ppt/media/image42.jpg" ContentType="image/jpeg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1"/>
  </p:notesMasterIdLst>
  <p:sldIdLst>
    <p:sldId id="377" r:id="rId2"/>
    <p:sldId id="257" r:id="rId3"/>
    <p:sldId id="261" r:id="rId4"/>
    <p:sldId id="491" r:id="rId5"/>
    <p:sldId id="369" r:id="rId6"/>
    <p:sldId id="262" r:id="rId7"/>
    <p:sldId id="259" r:id="rId8"/>
    <p:sldId id="487" r:id="rId9"/>
    <p:sldId id="482" r:id="rId10"/>
    <p:sldId id="258" r:id="rId11"/>
    <p:sldId id="484" r:id="rId12"/>
    <p:sldId id="483" r:id="rId13"/>
    <p:sldId id="373" r:id="rId14"/>
    <p:sldId id="265" r:id="rId15"/>
    <p:sldId id="486" r:id="rId16"/>
    <p:sldId id="490" r:id="rId17"/>
    <p:sldId id="489" r:id="rId18"/>
    <p:sldId id="492" r:id="rId19"/>
    <p:sldId id="348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1"/>
    <p:restoredTop sz="94673"/>
  </p:normalViewPr>
  <p:slideViewPr>
    <p:cSldViewPr snapToGrid="0" snapToObjects="1">
      <p:cViewPr varScale="1">
        <p:scale>
          <a:sx n="88" d="100"/>
          <a:sy n="88" d="100"/>
        </p:scale>
        <p:origin x="54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45E768-2AAF-6E4A-9D4B-626B9FED67E7}" type="datetimeFigureOut">
              <a:rPr lang="en-US" smtClean="0"/>
              <a:t>4/26/2019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D263F4-B5E8-F94D-857E-7FD4E8BF3390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0460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7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fr-FR"/>
          </a:p>
        </p:txBody>
      </p:sp>
      <p:sp>
        <p:nvSpPr>
          <p:cNvPr id="36868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2DCD5E2-D7BC-48D1-B0B6-C04D54D30C22}" type="slidenum">
              <a:rPr lang="fr-FR" smtClean="0">
                <a:latin typeface="Arial" pitchFamily="34" charset="0"/>
              </a:rPr>
              <a:pPr/>
              <a:t>1</a:t>
            </a:fld>
            <a:endParaRPr lang="fr-FR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79250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Espace réservé du pied de page 5"/>
          <p:cNvSpPr>
            <a:spLocks noGrp="1"/>
          </p:cNvSpPr>
          <p:nvPr>
            <p:ph type="ftr" sz="quarter" idx="4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fr-FR" smtClean="0">
                <a:cs typeface="Arial" charset="0"/>
              </a:rPr>
              <a:t>19/3/2013</a:t>
            </a:r>
          </a:p>
        </p:txBody>
      </p:sp>
      <p:sp>
        <p:nvSpPr>
          <p:cNvPr id="1638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7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dirty="0" smtClean="0"/>
          </a:p>
        </p:txBody>
      </p:sp>
      <p:sp>
        <p:nvSpPr>
          <p:cNvPr id="16388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5968F3F-D593-4E22-88FF-818EC7FE0D8F}" type="slidenum">
              <a:rPr lang="fr-FR" smtClean="0">
                <a:solidFill>
                  <a:srgbClr val="000000"/>
                </a:solidFill>
                <a:cs typeface="Arial" charset="0"/>
              </a:rPr>
              <a:pPr/>
              <a:t>4</a:t>
            </a:fld>
            <a:endParaRPr lang="fr-FR" smtClean="0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14052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Espace réservé du pied de page 5"/>
          <p:cNvSpPr>
            <a:spLocks noGrp="1"/>
          </p:cNvSpPr>
          <p:nvPr>
            <p:ph type="ftr" sz="quarter" idx="4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fr-FR">
                <a:cs typeface="Arial" charset="0"/>
              </a:rPr>
              <a:t>19/3/2013</a:t>
            </a:r>
          </a:p>
        </p:txBody>
      </p:sp>
      <p:sp>
        <p:nvSpPr>
          <p:cNvPr id="1638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7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/>
          </a:p>
        </p:txBody>
      </p:sp>
      <p:sp>
        <p:nvSpPr>
          <p:cNvPr id="16388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5968F3F-D593-4E22-88FF-818EC7FE0D8F}" type="slidenum">
              <a:rPr lang="fr-FR" smtClean="0">
                <a:solidFill>
                  <a:srgbClr val="000000"/>
                </a:solidFill>
                <a:cs typeface="Arial" charset="0"/>
              </a:rPr>
              <a:pPr/>
              <a:t>5</a:t>
            </a:fld>
            <a:endParaRPr lang="fr-FR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66191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Espace réservé du pied de page 5"/>
          <p:cNvSpPr>
            <a:spLocks noGrp="1"/>
          </p:cNvSpPr>
          <p:nvPr>
            <p:ph type="ftr" sz="quarter" idx="4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fr-FR">
                <a:cs typeface="Arial" charset="0"/>
              </a:rPr>
              <a:t>19/3/2013</a:t>
            </a:r>
          </a:p>
        </p:txBody>
      </p:sp>
      <p:sp>
        <p:nvSpPr>
          <p:cNvPr id="1638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7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/>
          </a:p>
        </p:txBody>
      </p:sp>
      <p:sp>
        <p:nvSpPr>
          <p:cNvPr id="16388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5968F3F-D593-4E22-88FF-818EC7FE0D8F}" type="slidenum">
              <a:rPr lang="fr-FR" smtClean="0">
                <a:solidFill>
                  <a:srgbClr val="000000"/>
                </a:solidFill>
                <a:cs typeface="Arial" charset="0"/>
              </a:rPr>
              <a:pPr/>
              <a:t>9</a:t>
            </a:fld>
            <a:endParaRPr lang="fr-FR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91836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Espace réservé du pied de page 5"/>
          <p:cNvSpPr>
            <a:spLocks noGrp="1"/>
          </p:cNvSpPr>
          <p:nvPr>
            <p:ph type="ftr" sz="quarter" idx="4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fr-FR">
                <a:cs typeface="Arial" charset="0"/>
              </a:rPr>
              <a:t>19/3/2013</a:t>
            </a:r>
          </a:p>
        </p:txBody>
      </p:sp>
      <p:sp>
        <p:nvSpPr>
          <p:cNvPr id="1638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7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/>
          </a:p>
        </p:txBody>
      </p:sp>
      <p:sp>
        <p:nvSpPr>
          <p:cNvPr id="16388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5968F3F-D593-4E22-88FF-818EC7FE0D8F}" type="slidenum">
              <a:rPr lang="fr-FR" smtClean="0">
                <a:solidFill>
                  <a:srgbClr val="000000"/>
                </a:solidFill>
                <a:cs typeface="Arial" charset="0"/>
              </a:rPr>
              <a:pPr/>
              <a:t>12</a:t>
            </a:fld>
            <a:endParaRPr lang="fr-FR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77698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Espace réservé du pied de page 5"/>
          <p:cNvSpPr>
            <a:spLocks noGrp="1"/>
          </p:cNvSpPr>
          <p:nvPr>
            <p:ph type="ftr" sz="quarter" idx="4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fr-FR">
                <a:cs typeface="Arial" charset="0"/>
              </a:rPr>
              <a:t>19/3/2013</a:t>
            </a:r>
          </a:p>
        </p:txBody>
      </p:sp>
      <p:sp>
        <p:nvSpPr>
          <p:cNvPr id="1638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7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/>
          </a:p>
        </p:txBody>
      </p:sp>
      <p:sp>
        <p:nvSpPr>
          <p:cNvPr id="16388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5968F3F-D593-4E22-88FF-818EC7FE0D8F}" type="slidenum">
              <a:rPr lang="fr-FR" smtClean="0">
                <a:solidFill>
                  <a:srgbClr val="000000"/>
                </a:solidFill>
                <a:cs typeface="Arial" charset="0"/>
              </a:rPr>
              <a:pPr/>
              <a:t>15</a:t>
            </a:fld>
            <a:endParaRPr lang="fr-FR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36811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Espace réservé du pied de page 5"/>
          <p:cNvSpPr>
            <a:spLocks noGrp="1"/>
          </p:cNvSpPr>
          <p:nvPr>
            <p:ph type="ftr" sz="quarter" idx="4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fr-FR">
                <a:cs typeface="Arial" charset="0"/>
              </a:rPr>
              <a:t>19/3/2013</a:t>
            </a:r>
          </a:p>
        </p:txBody>
      </p:sp>
      <p:sp>
        <p:nvSpPr>
          <p:cNvPr id="1638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7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/>
          </a:p>
        </p:txBody>
      </p:sp>
      <p:sp>
        <p:nvSpPr>
          <p:cNvPr id="16388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5968F3F-D593-4E22-88FF-818EC7FE0D8F}" type="slidenum">
              <a:rPr lang="fr-FR" smtClean="0">
                <a:solidFill>
                  <a:srgbClr val="000000"/>
                </a:solidFill>
                <a:cs typeface="Arial" charset="0"/>
              </a:rPr>
              <a:pPr/>
              <a:t>19</a:t>
            </a:fld>
            <a:endParaRPr lang="fr-FR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87846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24E2D78-0E6A-AF49-BCE3-38523F8F96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3627B90C-A709-6E47-BB4A-C4BC6FB813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6644504-01AE-6A4D-AAEF-D1CE3A0E6E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AA9EF-50A7-2C46-9622-932E45549F46}" type="datetime1">
              <a:rPr lang="en-US" smtClean="0"/>
              <a:t>4/26/2019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E4FBB38-7D45-EB49-9F80-D4C336CEBD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A04FAEF-8722-AF44-A8F3-71E88A4CFA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1DE41-9114-5B42-9892-49DBF3708EC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9158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384801E-B7CB-FB41-A0F1-D8A563213D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13B6F358-AA09-2940-BF81-BEDE4C6CCF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1952CFC-AEBB-6549-B625-04AD903BED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C2E95-14D5-324F-9163-164AE6893F85}" type="datetime1">
              <a:rPr lang="en-US" smtClean="0"/>
              <a:t>4/26/2019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87BDCED-970D-E546-832D-7549B97011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272FEB4-B1C8-1541-8871-17DBF797BD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1DE41-9114-5B42-9892-49DBF3708EC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0029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F10F1D67-CD14-3E4A-8522-622BEAF72E8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158AF945-5AAD-3E49-8AA8-24A5B77AE7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AB76A09-745D-B147-809D-CCF73DB7A3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CD6BA-402B-AA44-935C-B467703231E1}" type="datetime1">
              <a:rPr lang="en-US" smtClean="0"/>
              <a:t>4/26/2019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EF71450-780C-B545-932B-1C950EF1FA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96769E7-A081-9244-A392-AF09C7BC6E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1DE41-9114-5B42-9892-49DBF3708EC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6631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ADA122C-1034-3F45-81B6-F537836210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3102E11-5BE7-F34F-B9AA-74BEF969DF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97A36A5-483F-4443-A305-E39A80E136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F26BC-0EA6-9F44-A7C9-C06837519DE7}" type="datetime1">
              <a:rPr lang="en-US" smtClean="0"/>
              <a:t>4/26/2019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6D6DA37-46F4-324E-A688-966E27F72E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99766FA-7DF4-794B-AAF1-5D0D8FAE4C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1DE41-9114-5B42-9892-49DBF3708EC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7500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354CD89-5031-3E44-BBFA-C647A18F0F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D835ACD-670F-5E4C-AB9F-D88426D4FF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2DD507C-D3C9-5E4C-963E-C131B0B56A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17555-1BC0-AE44-844C-B6848B33542E}" type="datetime1">
              <a:rPr lang="en-US" smtClean="0"/>
              <a:t>4/26/2019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779811B-B1E0-A040-83A9-D0C0ECF3C3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5D9656A-7914-9E49-9F3F-50A59FD442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1DE41-9114-5B42-9892-49DBF3708EC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25998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419ABA9-6F87-4143-98F2-F9F5469BF6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5181DD2-47B9-0442-AEE7-1140B7EB78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4A85C975-A2A1-4A43-8D9A-3AD5CCBEA0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833CA182-8E32-894C-ADC0-3411222183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61D55-536F-D340-B1D8-0A826B70DC2A}" type="datetime1">
              <a:rPr lang="en-US" smtClean="0"/>
              <a:t>4/26/2019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8933332F-BF59-DA44-89F0-D55673209B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135D611F-0FB8-5948-AA12-07100EEF72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1DE41-9114-5B42-9892-49DBF3708EC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06770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87208B2-9584-9845-8269-E3AD73ACF0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003FA3C8-AF4A-ED45-B0F6-A401CA1D31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FAAAC61C-1C27-0A4A-8897-00EC4ED6C1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FEB9D491-2561-944F-9D51-4BA95EA41A6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19AF6192-5A36-304C-BE43-B91E06EB95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A32FBF18-8698-CE4C-B5E7-6D7F4BC515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57326-B433-E943-98F7-4FCD9A01A8BF}" type="datetime1">
              <a:rPr lang="en-US" smtClean="0"/>
              <a:t>4/26/2019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50854F4B-7222-8346-8661-194D9A8D3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9DDDD07A-3F0C-994E-BEB2-207161BB8D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1DE41-9114-5B42-9892-49DBF3708EC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9534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73579E8-66E8-404D-B708-A141BB2003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C9E2142B-6EF6-CB48-A6E9-F15FCF048D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71FA1-AAE3-884A-80F7-E64414343846}" type="datetime1">
              <a:rPr lang="en-US" smtClean="0"/>
              <a:t>4/26/2019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D340EF49-6F97-AE41-9AC8-7FF8DF4518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C0960CAF-0EF6-B04F-AE23-1640317719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1DE41-9114-5B42-9892-49DBF3708EC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2737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2471FE1F-ED58-CF43-9000-F62BB9CFBE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4B6FA-6347-874F-B665-BA0328E412B3}" type="datetime1">
              <a:rPr lang="en-US" smtClean="0"/>
              <a:t>4/26/2019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CD0800DC-A73B-444E-8633-FB14ED9A8C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369673DF-1A6B-DD46-AEE1-CBB04FD026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1DE41-9114-5B42-9892-49DBF3708EC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7952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FE847DD-75BC-8E47-A2E8-03375A1F57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5B12888-24BD-8649-B28F-0D456CD597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74C219CD-21E9-CB41-AE8C-1A440A8691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DC8BD967-7A35-404A-8F76-AB2FA440B2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4D9E82-3420-C740-ACBE-606EB570D151}" type="datetime1">
              <a:rPr lang="en-US" smtClean="0"/>
              <a:t>4/26/2019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9549753B-FDD6-5440-A9B9-689AD2465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6EF960F1-6D64-134F-9C83-24A29510B0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1DE41-9114-5B42-9892-49DBF3708EC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6514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E517108-7528-5849-82A0-8F9CE9D71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7D87441E-9B0F-C443-AE47-20E0F4AE5A4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0C9F7EB1-F0AF-0749-97EB-985F1D347C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4464CC01-D69D-B349-A30C-77F9AD25C8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705C6-2B0B-4242-A7E4-9D50A4E4A639}" type="datetime1">
              <a:rPr lang="en-US" smtClean="0"/>
              <a:t>4/26/2019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E976ACE3-3D58-874F-9392-3BD5465F3C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CD657542-DCF1-B341-8F3E-BD2600717C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1DE41-9114-5B42-9892-49DBF3708EC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1976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67A204C4-BBA6-794C-B52B-02DBF510C4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3AA0C6FB-9074-C449-96BF-37BCB21C96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BA480DA-26E6-704E-83A0-7BD2336CB0E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1FE0AB-6A1F-434A-8C35-61EB30F757BA}" type="datetime1">
              <a:rPr lang="en-US" smtClean="0"/>
              <a:t>4/26/2019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FFE2F7E-9078-894A-8A4E-F134326608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E0B9444-4622-8F4D-8DCE-13A05912E3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B1DE41-9114-5B42-9892-49DBF3708EC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0840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10.png"/><Relationship Id="rId4" Type="http://schemas.openxmlformats.org/officeDocument/2006/relationships/image" Target="../media/image30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g"/><Relationship Id="rId4" Type="http://schemas.openxmlformats.org/officeDocument/2006/relationships/image" Target="../media/image1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g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2.jpg"/><Relationship Id="rId5" Type="http://schemas.openxmlformats.org/officeDocument/2006/relationships/image" Target="../media/image41.jpg"/><Relationship Id="rId4" Type="http://schemas.openxmlformats.org/officeDocument/2006/relationships/image" Target="../media/image40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tiff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itre 1"/>
          <p:cNvSpPr>
            <a:spLocks noGrp="1"/>
          </p:cNvSpPr>
          <p:nvPr>
            <p:ph type="ctrTitle"/>
          </p:nvPr>
        </p:nvSpPr>
        <p:spPr>
          <a:xfrm>
            <a:off x="1703512" y="2420888"/>
            <a:ext cx="8712968" cy="1900238"/>
          </a:xfrm>
        </p:spPr>
        <p:txBody>
          <a:bodyPr/>
          <a:lstStyle/>
          <a:p>
            <a:pPr eaLnBrk="1" hangingPunct="1"/>
            <a:r>
              <a:rPr lang="en-US" sz="4000" dirty="0"/>
              <a:t>Low background screening methods and cleaning scheme for JUNO calibration system</a:t>
            </a:r>
            <a:endParaRPr lang="fr-FR" sz="4000" dirty="0"/>
          </a:p>
        </p:txBody>
      </p:sp>
      <p:sp>
        <p:nvSpPr>
          <p:cNvPr id="1028" name="Rectangle 5"/>
          <p:cNvSpPr>
            <a:spLocks noChangeArrowheads="1"/>
          </p:cNvSpPr>
          <p:nvPr/>
        </p:nvSpPr>
        <p:spPr bwMode="auto">
          <a:xfrm>
            <a:off x="2279576" y="6308725"/>
            <a:ext cx="756084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55563" algn="ctr">
              <a:spcBef>
                <a:spcPts val="900"/>
              </a:spcBef>
            </a:pPr>
            <a:r>
              <a:rPr lang="en-US" dirty="0">
                <a:solidFill>
                  <a:srgbClr val="000000"/>
                </a:solidFill>
                <a:sym typeface="Arial" pitchFamily="34" charset="0"/>
              </a:rPr>
              <a:t>FCPPL, Shanghai, April 24</a:t>
            </a:r>
            <a:r>
              <a:rPr lang="en-US" baseline="30000" dirty="0">
                <a:solidFill>
                  <a:srgbClr val="000000"/>
                </a:solidFill>
                <a:sym typeface="Arial" pitchFamily="34" charset="0"/>
              </a:rPr>
              <a:t>th</a:t>
            </a:r>
            <a:r>
              <a:rPr lang="en-US" dirty="0">
                <a:solidFill>
                  <a:srgbClr val="000000"/>
                </a:solidFill>
                <a:sym typeface="Arial" pitchFamily="34" charset="0"/>
              </a:rPr>
              <a:t>-27</a:t>
            </a:r>
            <a:r>
              <a:rPr lang="en-US" baseline="30000" dirty="0">
                <a:solidFill>
                  <a:srgbClr val="000000"/>
                </a:solidFill>
                <a:sym typeface="Arial" pitchFamily="34" charset="0"/>
              </a:rPr>
              <a:t>th</a:t>
            </a:r>
            <a:r>
              <a:rPr lang="en-US" dirty="0">
                <a:solidFill>
                  <a:srgbClr val="000000"/>
                </a:solidFill>
                <a:sym typeface="Arial" pitchFamily="34" charset="0"/>
              </a:rPr>
              <a:t>,</a:t>
            </a:r>
            <a:r>
              <a:rPr lang="en-US" baseline="30000" dirty="0">
                <a:solidFill>
                  <a:srgbClr val="000000"/>
                </a:solidFill>
                <a:sym typeface="Arial" pitchFamily="34" charset="0"/>
              </a:rPr>
              <a:t> </a:t>
            </a:r>
            <a:r>
              <a:rPr lang="en-US" dirty="0">
                <a:solidFill>
                  <a:srgbClr val="000000"/>
                </a:solidFill>
                <a:sym typeface="Arial" pitchFamily="34" charset="0"/>
              </a:rPr>
              <a:t>2019</a:t>
            </a:r>
            <a:endParaRPr lang="en-US" baseline="30000" dirty="0">
              <a:solidFill>
                <a:srgbClr val="000000"/>
              </a:solidFill>
              <a:sym typeface="Arial" pitchFamily="34" charset="0"/>
            </a:endParaRPr>
          </a:p>
        </p:txBody>
      </p:sp>
      <p:sp>
        <p:nvSpPr>
          <p:cNvPr id="1029" name="Rectangle 8"/>
          <p:cNvSpPr>
            <a:spLocks noChangeArrowheads="1"/>
          </p:cNvSpPr>
          <p:nvPr/>
        </p:nvSpPr>
        <p:spPr bwMode="auto">
          <a:xfrm>
            <a:off x="2135188" y="4653137"/>
            <a:ext cx="7993062" cy="3951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spcBef>
                <a:spcPts val="900"/>
              </a:spcBef>
            </a:pPr>
            <a:r>
              <a:rPr lang="en-US" sz="2400" dirty="0">
                <a:ea typeface="Arial Unicode MS" pitchFamily="34" charset="-128"/>
                <a:cs typeface="Arial Unicode MS" pitchFamily="34" charset="-128"/>
                <a:sym typeface="Chalkboard"/>
              </a:rPr>
              <a:t>Frédéric Perrot</a:t>
            </a:r>
            <a:r>
              <a:rPr lang="en-US" altLang="zh-CN" sz="2400" dirty="0">
                <a:ea typeface="Arial Unicode MS" pitchFamily="34" charset="-128"/>
                <a:cs typeface="Arial Unicode MS" pitchFamily="34" charset="-128"/>
                <a:sym typeface="Chalkboard"/>
              </a:rPr>
              <a:t>,</a:t>
            </a:r>
            <a:r>
              <a:rPr lang="zh-CN" altLang="en-US" sz="2400" dirty="0">
                <a:ea typeface="Arial Unicode MS" pitchFamily="34" charset="-128"/>
                <a:cs typeface="Arial Unicode MS" pitchFamily="34" charset="-128"/>
                <a:sym typeface="Chalkboard"/>
              </a:rPr>
              <a:t> </a:t>
            </a:r>
            <a:r>
              <a:rPr lang="en-US" altLang="zh-CN" sz="2400" dirty="0">
                <a:ea typeface="Arial Unicode MS" pitchFamily="34" charset="-128"/>
                <a:cs typeface="Arial Unicode MS" pitchFamily="34" charset="-128"/>
                <a:sym typeface="Chalkboard"/>
              </a:rPr>
              <a:t>Lin</a:t>
            </a:r>
            <a:r>
              <a:rPr lang="zh-CN" altLang="en-US" sz="2400" dirty="0">
                <a:ea typeface="Arial Unicode MS" pitchFamily="34" charset="-128"/>
                <a:cs typeface="Arial Unicode MS" pitchFamily="34" charset="-128"/>
                <a:sym typeface="Chalkboard"/>
              </a:rPr>
              <a:t> </a:t>
            </a:r>
            <a:r>
              <a:rPr lang="en-US" altLang="zh-CN" sz="2400" dirty="0">
                <a:ea typeface="Arial Unicode MS" pitchFamily="34" charset="-128"/>
                <a:cs typeface="Arial Unicode MS" pitchFamily="34" charset="-128"/>
                <a:sym typeface="Chalkboard"/>
              </a:rPr>
              <a:t>Si</a:t>
            </a:r>
            <a:r>
              <a:rPr lang="zh-CN" altLang="en-US" sz="2400" dirty="0">
                <a:ea typeface="Arial Unicode MS" pitchFamily="34" charset="-128"/>
                <a:cs typeface="Arial Unicode MS" pitchFamily="34" charset="-128"/>
                <a:sym typeface="Chalkboard"/>
              </a:rPr>
              <a:t> </a:t>
            </a:r>
            <a:r>
              <a:rPr lang="en-US" altLang="zh-CN" sz="2400" dirty="0">
                <a:ea typeface="Arial Unicode MS" pitchFamily="34" charset="-128"/>
                <a:cs typeface="Arial Unicode MS" pitchFamily="34" charset="-128"/>
                <a:sym typeface="Chalkboard"/>
              </a:rPr>
              <a:t>and</a:t>
            </a:r>
            <a:r>
              <a:rPr lang="zh-CN" altLang="en-US" sz="2400" dirty="0">
                <a:ea typeface="Arial Unicode MS" pitchFamily="34" charset="-128"/>
                <a:cs typeface="Arial Unicode MS" pitchFamily="34" charset="-128"/>
                <a:sym typeface="Chalkboard"/>
              </a:rPr>
              <a:t> </a:t>
            </a:r>
            <a:r>
              <a:rPr lang="en-US" sz="2400" dirty="0">
                <a:ea typeface="Arial Unicode MS" pitchFamily="34" charset="-128"/>
                <a:cs typeface="Arial Unicode MS" pitchFamily="34" charset="-128"/>
                <a:sym typeface="Chalkboard"/>
              </a:rPr>
              <a:t>Yue Meng 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17797" y="288256"/>
            <a:ext cx="2079827" cy="1685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262" y="93344"/>
            <a:ext cx="3768840" cy="2456547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3ABC880B-B118-8F44-9E96-9BCB012E47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1DE41-9114-5B42-9892-49DBF3708EC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253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CCD088A-8F3A-2041-AABD-557FC65A43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" y="-106970"/>
            <a:ext cx="10515600" cy="1325563"/>
          </a:xfrm>
        </p:spPr>
        <p:txBody>
          <a:bodyPr>
            <a:normAutofit/>
          </a:bodyPr>
          <a:lstStyle/>
          <a:p>
            <a:r>
              <a:rPr lang="en-US" altLang="zh-CN" sz="3600" dirty="0"/>
              <a:t>SJTU </a:t>
            </a:r>
            <a:r>
              <a:rPr lang="en-US" altLang="zh-CN" sz="3600" dirty="0" err="1"/>
              <a:t>HPGe</a:t>
            </a:r>
            <a:r>
              <a:rPr lang="zh-CN" altLang="en-US" sz="3600" dirty="0"/>
              <a:t> </a:t>
            </a:r>
            <a:r>
              <a:rPr lang="en-US" altLang="zh-CN" sz="3600" dirty="0"/>
              <a:t>detectors</a:t>
            </a:r>
            <a:endParaRPr lang="en-US" sz="36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8B2AFBD0-4EDD-3547-95E9-10C31D3880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7C7C0-7BEF-2C43-B545-4FEC4BFA3AC4}" type="slidenum">
              <a:rPr lang="en-US" smtClean="0"/>
              <a:t>10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7D7D6FCC-AB95-0A45-B94B-26A4311CF97C}"/>
              </a:ext>
            </a:extLst>
          </p:cNvPr>
          <p:cNvSpPr txBox="1"/>
          <p:nvPr/>
        </p:nvSpPr>
        <p:spPr>
          <a:xfrm>
            <a:off x="454638" y="897991"/>
            <a:ext cx="730603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400" dirty="0"/>
              <a:t>Purpose:</a:t>
            </a:r>
            <a:r>
              <a:rPr lang="zh-CN" altLang="en-US" sz="2400" dirty="0"/>
              <a:t> </a:t>
            </a:r>
            <a:r>
              <a:rPr lang="en-US" altLang="zh-CN" sz="2400" dirty="0"/>
              <a:t>detect</a:t>
            </a:r>
            <a:r>
              <a:rPr lang="zh-CN" altLang="en-US" sz="2400" dirty="0"/>
              <a:t> </a:t>
            </a:r>
            <a:r>
              <a:rPr lang="en-US" altLang="zh-CN" sz="2400" dirty="0"/>
              <a:t>gamma</a:t>
            </a:r>
            <a:r>
              <a:rPr lang="zh-CN" altLang="en-US" sz="2400" dirty="0"/>
              <a:t> </a:t>
            </a:r>
            <a:r>
              <a:rPr lang="en-US" altLang="zh-CN" sz="2400" dirty="0"/>
              <a:t>rays(K-40, Co-60, Cs-137, U-235, U-238 and Th-232)</a:t>
            </a:r>
            <a:r>
              <a:rPr lang="zh-CN" altLang="en-US" sz="2400" dirty="0"/>
              <a:t> </a:t>
            </a:r>
            <a:r>
              <a:rPr lang="en-US" altLang="zh-CN" sz="2400" dirty="0"/>
              <a:t>by</a:t>
            </a:r>
            <a:r>
              <a:rPr lang="zh-CN" altLang="en-US" sz="2400" dirty="0"/>
              <a:t> </a:t>
            </a:r>
            <a:r>
              <a:rPr lang="en-US" altLang="zh-CN" sz="2400" dirty="0"/>
              <a:t>high purity Ge</a:t>
            </a:r>
            <a:r>
              <a:rPr lang="zh-CN" altLang="en-US" sz="2400" dirty="0"/>
              <a:t> </a:t>
            </a:r>
            <a:r>
              <a:rPr lang="en-US" altLang="zh-CN" sz="2400" dirty="0"/>
              <a:t>detectors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400" b="1" dirty="0" err="1"/>
              <a:t>HPGe</a:t>
            </a:r>
            <a:r>
              <a:rPr lang="zh-CN" altLang="en-US" sz="2400" b="1" dirty="0"/>
              <a:t> </a:t>
            </a:r>
            <a:r>
              <a:rPr lang="en-US" altLang="zh-CN" sz="2400" b="1" dirty="0"/>
              <a:t>detectors</a:t>
            </a:r>
            <a:r>
              <a:rPr lang="zh-CN" altLang="en-US" sz="2400" dirty="0"/>
              <a:t> </a:t>
            </a:r>
            <a:r>
              <a:rPr lang="en-US" altLang="zh-CN" sz="2400" dirty="0"/>
              <a:t>are</a:t>
            </a:r>
            <a:r>
              <a:rPr lang="zh-CN" altLang="en-US" sz="2400" dirty="0"/>
              <a:t> </a:t>
            </a:r>
            <a:r>
              <a:rPr lang="en-US" altLang="zh-CN" sz="2400" dirty="0"/>
              <a:t>located</a:t>
            </a:r>
            <a:r>
              <a:rPr lang="zh-CN" altLang="en-US" sz="2400" dirty="0"/>
              <a:t> </a:t>
            </a:r>
            <a:r>
              <a:rPr lang="en-US" altLang="zh-CN" sz="2400" dirty="0"/>
              <a:t>in</a:t>
            </a:r>
            <a:r>
              <a:rPr lang="zh-CN" altLang="en-US" sz="2400" dirty="0"/>
              <a:t> </a:t>
            </a:r>
            <a:r>
              <a:rPr lang="en-US" altLang="zh-CN" sz="2400" dirty="0"/>
              <a:t>the</a:t>
            </a:r>
            <a:r>
              <a:rPr lang="zh-CN" altLang="en-US" sz="2400" dirty="0"/>
              <a:t> </a:t>
            </a:r>
            <a:r>
              <a:rPr lang="en-US" altLang="zh-CN" sz="2400" dirty="0"/>
              <a:t>deep</a:t>
            </a:r>
            <a:r>
              <a:rPr lang="zh-CN" altLang="en-US" sz="2400" dirty="0"/>
              <a:t> </a:t>
            </a:r>
            <a:r>
              <a:rPr lang="en-US" altLang="zh-CN" sz="2400" dirty="0"/>
              <a:t>underground</a:t>
            </a:r>
            <a:r>
              <a:rPr lang="zh-CN" altLang="en-US" sz="2400" dirty="0"/>
              <a:t> </a:t>
            </a:r>
            <a:r>
              <a:rPr lang="en-US" altLang="zh-CN" sz="2400" dirty="0"/>
              <a:t>laboratory</a:t>
            </a:r>
            <a:r>
              <a:rPr lang="zh-CN" altLang="en-US" sz="2400" dirty="0"/>
              <a:t> </a:t>
            </a:r>
            <a:r>
              <a:rPr lang="en-US" altLang="zh-CN" sz="2400" dirty="0"/>
              <a:t>(Jinping).</a:t>
            </a:r>
          </a:p>
          <a:p>
            <a:pPr algn="just"/>
            <a:endParaRPr lang="en-US" altLang="zh-CN" sz="24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graphicFrame>
        <p:nvGraphicFramePr>
          <p:cNvPr id="6" name="Table 5">
            <a:extLst>
              <a:ext uri="{FF2B5EF4-FFF2-40B4-BE49-F238E27FC236}">
                <a16:creationId xmlns="" xmlns:a16="http://schemas.microsoft.com/office/drawing/2014/main" id="{AA777A10-C461-0848-8F17-2F9858525F0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2427068"/>
              </p:ext>
            </p:extLst>
          </p:nvPr>
        </p:nvGraphicFramePr>
        <p:xfrm>
          <a:off x="838200" y="2603500"/>
          <a:ext cx="10515600" cy="1651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33475">
                  <a:extLst>
                    <a:ext uri="{9D8B030D-6E8A-4147-A177-3AD203B41FA5}">
                      <a16:colId xmlns="" xmlns:a16="http://schemas.microsoft.com/office/drawing/2014/main" val="1171878262"/>
                    </a:ext>
                  </a:extLst>
                </a:gridCol>
                <a:gridCol w="1785938">
                  <a:extLst>
                    <a:ext uri="{9D8B030D-6E8A-4147-A177-3AD203B41FA5}">
                      <a16:colId xmlns="" xmlns:a16="http://schemas.microsoft.com/office/drawing/2014/main" val="2400599347"/>
                    </a:ext>
                  </a:extLst>
                </a:gridCol>
                <a:gridCol w="1157287">
                  <a:extLst>
                    <a:ext uri="{9D8B030D-6E8A-4147-A177-3AD203B41FA5}">
                      <a16:colId xmlns="" xmlns:a16="http://schemas.microsoft.com/office/drawing/2014/main" val="2259770035"/>
                    </a:ext>
                  </a:extLst>
                </a:gridCol>
                <a:gridCol w="1943100">
                  <a:extLst>
                    <a:ext uri="{9D8B030D-6E8A-4147-A177-3AD203B41FA5}">
                      <a16:colId xmlns="" xmlns:a16="http://schemas.microsoft.com/office/drawing/2014/main" val="2521627183"/>
                    </a:ext>
                  </a:extLst>
                </a:gridCol>
                <a:gridCol w="1599533">
                  <a:extLst>
                    <a:ext uri="{9D8B030D-6E8A-4147-A177-3AD203B41FA5}">
                      <a16:colId xmlns="" xmlns:a16="http://schemas.microsoft.com/office/drawing/2014/main" val="3408391981"/>
                    </a:ext>
                  </a:extLst>
                </a:gridCol>
                <a:gridCol w="2896267">
                  <a:extLst>
                    <a:ext uri="{9D8B030D-6E8A-4147-A177-3AD203B41FA5}">
                      <a16:colId xmlns="" xmlns:a16="http://schemas.microsoft.com/office/drawing/2014/main" val="27231074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solidFill>
                            <a:schemeClr val="tx1"/>
                          </a:solidFill>
                        </a:rPr>
                        <a:t>Type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solidFill>
                            <a:schemeClr val="tx1"/>
                          </a:solidFill>
                        </a:rPr>
                        <a:t>Energy</a:t>
                      </a:r>
                      <a:r>
                        <a:rPr lang="zh-CN" altLang="en-US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zh-CN" dirty="0">
                          <a:solidFill>
                            <a:schemeClr val="tx1"/>
                          </a:solidFill>
                        </a:rPr>
                        <a:t>scale</a:t>
                      </a:r>
                      <a:r>
                        <a:rPr lang="zh-CN" altLang="en-US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zh-CN" dirty="0">
                          <a:solidFill>
                            <a:schemeClr val="tx1"/>
                          </a:solidFill>
                        </a:rPr>
                        <a:t>[</a:t>
                      </a:r>
                      <a:r>
                        <a:rPr lang="en-US" altLang="zh-CN" dirty="0" err="1">
                          <a:solidFill>
                            <a:schemeClr val="tx1"/>
                          </a:solidFill>
                        </a:rPr>
                        <a:t>keV</a:t>
                      </a:r>
                      <a:r>
                        <a:rPr lang="en-US" altLang="zh-CN" dirty="0">
                          <a:solidFill>
                            <a:schemeClr val="tx1"/>
                          </a:solidFill>
                        </a:rPr>
                        <a:t>]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>
                          <a:solidFill>
                            <a:schemeClr val="tx1"/>
                          </a:solidFill>
                        </a:rPr>
                        <a:t>Weight</a:t>
                      </a:r>
                      <a:r>
                        <a:rPr lang="zh-CN" altLang="en-US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zh-CN" dirty="0">
                          <a:solidFill>
                            <a:schemeClr val="tx1"/>
                          </a:solidFill>
                        </a:rPr>
                        <a:t>of</a:t>
                      </a:r>
                      <a:r>
                        <a:rPr lang="zh-CN" altLang="en-US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zh-CN" dirty="0">
                          <a:solidFill>
                            <a:schemeClr val="tx1"/>
                          </a:solidFill>
                        </a:rPr>
                        <a:t>Crystal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zh-CN" dirty="0">
                          <a:solidFill>
                            <a:schemeClr val="tx1"/>
                          </a:solidFill>
                        </a:rPr>
                        <a:t>[kg]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solidFill>
                            <a:schemeClr val="tx1"/>
                          </a:solidFill>
                        </a:rPr>
                        <a:t>Relative</a:t>
                      </a:r>
                      <a:r>
                        <a:rPr lang="zh-CN" altLang="en-US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zh-CN" dirty="0">
                          <a:solidFill>
                            <a:schemeClr val="tx1"/>
                          </a:solidFill>
                        </a:rPr>
                        <a:t>efficiency</a:t>
                      </a:r>
                      <a:r>
                        <a:rPr lang="zh-CN" altLang="en-US" dirty="0">
                          <a:solidFill>
                            <a:schemeClr val="tx1"/>
                          </a:solidFill>
                        </a:rPr>
                        <a:t>  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solidFill>
                            <a:schemeClr val="tx1"/>
                          </a:solidFill>
                        </a:rPr>
                        <a:t>Chamber</a:t>
                      </a:r>
                      <a:r>
                        <a:rPr lang="zh-CN" altLang="en-US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zh-CN" dirty="0">
                          <a:solidFill>
                            <a:schemeClr val="tx1"/>
                          </a:solidFill>
                        </a:rPr>
                        <a:t>size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7567671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solidFill>
                            <a:schemeClr val="tx1"/>
                          </a:solidFill>
                        </a:rPr>
                        <a:t>detector1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ORTEC</a:t>
                      </a:r>
                      <a:r>
                        <a:rPr lang="zh-CN" altLang="en-US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zh-CN" dirty="0">
                          <a:solidFill>
                            <a:schemeClr val="tx1"/>
                          </a:solidFill>
                        </a:rPr>
                        <a:t>P-type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solidFill>
                            <a:schemeClr val="tx1"/>
                          </a:solidFill>
                        </a:rPr>
                        <a:t>10</a:t>
                      </a:r>
                      <a:r>
                        <a:rPr lang="zh-CN" altLang="en-US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zh-CN" dirty="0">
                          <a:solidFill>
                            <a:schemeClr val="tx1"/>
                          </a:solidFill>
                        </a:rPr>
                        <a:t>- 3000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solidFill>
                            <a:schemeClr val="tx1"/>
                          </a:solidFill>
                        </a:rPr>
                        <a:t>3.69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solidFill>
                            <a:schemeClr val="tx1"/>
                          </a:solidFill>
                        </a:rPr>
                        <a:t>175%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>
                          <a:solidFill>
                            <a:schemeClr val="tx1"/>
                          </a:solidFill>
                        </a:rPr>
                        <a:t>20cm</a:t>
                      </a:r>
                      <a:r>
                        <a:rPr lang="zh-CN" altLang="en-US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zh-CN" dirty="0">
                          <a:solidFill>
                            <a:schemeClr val="tx1"/>
                          </a:solidFill>
                        </a:rPr>
                        <a:t>x</a:t>
                      </a:r>
                      <a:r>
                        <a:rPr lang="zh-CN" altLang="en-US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zh-CN" dirty="0">
                          <a:solidFill>
                            <a:schemeClr val="tx1"/>
                          </a:solidFill>
                        </a:rPr>
                        <a:t>20cm</a:t>
                      </a:r>
                      <a:r>
                        <a:rPr lang="zh-CN" altLang="en-US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zh-CN" dirty="0">
                          <a:solidFill>
                            <a:schemeClr val="tx1"/>
                          </a:solidFill>
                        </a:rPr>
                        <a:t>x</a:t>
                      </a:r>
                      <a:r>
                        <a:rPr lang="zh-CN" altLang="en-US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zh-CN" dirty="0">
                          <a:solidFill>
                            <a:schemeClr val="tx1"/>
                          </a:solidFill>
                        </a:rPr>
                        <a:t>20cm</a:t>
                      </a:r>
                      <a:r>
                        <a:rPr lang="zh-CN" altLang="en-US" dirty="0">
                          <a:solidFill>
                            <a:schemeClr val="tx1"/>
                          </a:solidFill>
                        </a:rPr>
                        <a:t> 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6833731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solidFill>
                            <a:schemeClr val="tx1"/>
                          </a:solidFill>
                        </a:rPr>
                        <a:t>detector2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Ca</a:t>
                      </a:r>
                      <a:r>
                        <a:rPr lang="en-US" altLang="zh-CN" dirty="0">
                          <a:solidFill>
                            <a:schemeClr val="tx1"/>
                          </a:solidFill>
                        </a:rPr>
                        <a:t>nberra</a:t>
                      </a:r>
                      <a:r>
                        <a:rPr lang="zh-CN" altLang="en-US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zh-CN" dirty="0">
                          <a:solidFill>
                            <a:schemeClr val="tx1"/>
                          </a:solidFill>
                        </a:rPr>
                        <a:t>P-type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solidFill>
                            <a:schemeClr val="tx1"/>
                          </a:solidFill>
                        </a:rPr>
                        <a:t>3-3000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solidFill>
                            <a:schemeClr val="tx1"/>
                          </a:solidFill>
                        </a:rPr>
                        <a:t>0.63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>
                          <a:solidFill>
                            <a:schemeClr val="tx1"/>
                          </a:solidFill>
                        </a:rPr>
                        <a:t>34%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solidFill>
                            <a:schemeClr val="tx1"/>
                          </a:solidFill>
                        </a:rPr>
                        <a:t>20cm</a:t>
                      </a:r>
                      <a:r>
                        <a:rPr lang="zh-CN" altLang="en-US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zh-CN" dirty="0">
                          <a:solidFill>
                            <a:schemeClr val="tx1"/>
                          </a:solidFill>
                        </a:rPr>
                        <a:t>x</a:t>
                      </a:r>
                      <a:r>
                        <a:rPr lang="zh-CN" altLang="en-US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zh-CN" dirty="0">
                          <a:solidFill>
                            <a:schemeClr val="tx1"/>
                          </a:solidFill>
                        </a:rPr>
                        <a:t>20cm</a:t>
                      </a:r>
                      <a:r>
                        <a:rPr lang="zh-CN" altLang="en-US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zh-CN" dirty="0">
                          <a:solidFill>
                            <a:schemeClr val="tx1"/>
                          </a:solidFill>
                        </a:rPr>
                        <a:t>x</a:t>
                      </a:r>
                      <a:r>
                        <a:rPr lang="zh-CN" altLang="en-US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zh-CN" dirty="0">
                          <a:solidFill>
                            <a:schemeClr val="tx1"/>
                          </a:solidFill>
                        </a:rPr>
                        <a:t>20cm</a:t>
                      </a:r>
                      <a:r>
                        <a:rPr lang="zh-CN" altLang="en-US" dirty="0">
                          <a:solidFill>
                            <a:schemeClr val="tx1"/>
                          </a:solidFill>
                        </a:rPr>
                        <a:t> 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018571381"/>
                  </a:ext>
                </a:extLst>
              </a:tr>
            </a:tbl>
          </a:graphicData>
        </a:graphic>
      </p:graphicFrame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B2CADAAE-6730-4046-80D6-E40230DF61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20012" y="49985"/>
            <a:ext cx="3976688" cy="255351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51888FB-3173-9044-BBF8-66AD8C6F4F7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558"/>
          <a:stretch/>
        </p:blipFill>
        <p:spPr>
          <a:xfrm>
            <a:off x="1548890" y="4274741"/>
            <a:ext cx="2369594" cy="254152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B8041638-0105-D845-B1F6-B2AFD20A7B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10648" y="4274741"/>
            <a:ext cx="2577931" cy="256129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326A7B53-3AD4-184D-BB6B-0BB4D307765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0389"/>
          <a:stretch/>
        </p:blipFill>
        <p:spPr>
          <a:xfrm>
            <a:off x="6507475" y="4233009"/>
            <a:ext cx="3585650" cy="2600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874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93CB6-8B43-4E7A-8135-0A510C85CDD3}" type="slidenum">
              <a:rPr lang="fr-FR" smtClean="0">
                <a:solidFill>
                  <a:srgbClr val="000000"/>
                </a:solidFill>
              </a:rPr>
              <a:pPr/>
              <a:t>11</a:t>
            </a:fld>
            <a:endParaRPr lang="fr-FR">
              <a:solidFill>
                <a:srgbClr val="000000"/>
              </a:solidFill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559497" y="1052736"/>
            <a:ext cx="5539289" cy="3217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Image 1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83833" y="2090846"/>
            <a:ext cx="927085" cy="545263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3741056" y="1146230"/>
            <a:ext cx="278699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1600" b="1" dirty="0">
                <a:solidFill>
                  <a:srgbClr val="000000"/>
                </a:solidFill>
                <a:cs typeface="Arial" charset="0"/>
              </a:rPr>
              <a:t>Large </a:t>
            </a:r>
            <a:r>
              <a:rPr lang="fr-FR" sz="1600" b="1" dirty="0" err="1">
                <a:solidFill>
                  <a:srgbClr val="000000"/>
                </a:solidFill>
                <a:cs typeface="Arial" charset="0"/>
              </a:rPr>
              <a:t>emanation</a:t>
            </a:r>
            <a:r>
              <a:rPr lang="fr-FR" sz="1600" b="1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fr-FR" sz="1600" b="1" dirty="0" err="1">
                <a:solidFill>
                  <a:srgbClr val="000000"/>
                </a:solidFill>
                <a:cs typeface="Arial" charset="0"/>
              </a:rPr>
              <a:t>chamber</a:t>
            </a:r>
            <a:endParaRPr lang="fr-FR" sz="1600" b="1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935761" y="3933056"/>
            <a:ext cx="176970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fr-FR" sz="1600" b="1" dirty="0">
                <a:solidFill>
                  <a:srgbClr val="FFFFFF"/>
                </a:solidFill>
                <a:cs typeface="Arial" charset="0"/>
              </a:rPr>
              <a:t>Rn detector</a:t>
            </a:r>
          </a:p>
        </p:txBody>
      </p:sp>
      <p:sp>
        <p:nvSpPr>
          <p:cNvPr id="15" name="Forme libre 14"/>
          <p:cNvSpPr/>
          <p:nvPr/>
        </p:nvSpPr>
        <p:spPr>
          <a:xfrm rot="4379160">
            <a:off x="4295994" y="1997658"/>
            <a:ext cx="341831" cy="290557"/>
          </a:xfrm>
          <a:custGeom>
            <a:avLst/>
            <a:gdLst>
              <a:gd name="connsiteX0" fmla="*/ 341831 w 341831"/>
              <a:gd name="connsiteY0" fmla="*/ 0 h 290557"/>
              <a:gd name="connsiteX1" fmla="*/ 316194 w 341831"/>
              <a:gd name="connsiteY1" fmla="*/ 102550 h 290557"/>
              <a:gd name="connsiteX2" fmla="*/ 205099 w 341831"/>
              <a:gd name="connsiteY2" fmla="*/ 119641 h 290557"/>
              <a:gd name="connsiteX3" fmla="*/ 136732 w 341831"/>
              <a:gd name="connsiteY3" fmla="*/ 205099 h 290557"/>
              <a:gd name="connsiteX4" fmla="*/ 0 w 341831"/>
              <a:gd name="connsiteY4" fmla="*/ 290557 h 2905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1831" h="290557">
                <a:moveTo>
                  <a:pt x="341831" y="0"/>
                </a:moveTo>
                <a:cubicBezTo>
                  <a:pt x="340406" y="41305"/>
                  <a:pt x="338982" y="82610"/>
                  <a:pt x="316194" y="102550"/>
                </a:cubicBezTo>
                <a:cubicBezTo>
                  <a:pt x="293406" y="122490"/>
                  <a:pt x="235009" y="102550"/>
                  <a:pt x="205099" y="119641"/>
                </a:cubicBezTo>
                <a:cubicBezTo>
                  <a:pt x="175189" y="136732"/>
                  <a:pt x="170915" y="176613"/>
                  <a:pt x="136732" y="205099"/>
                </a:cubicBezTo>
                <a:cubicBezTo>
                  <a:pt x="102549" y="233585"/>
                  <a:pt x="51274" y="262071"/>
                  <a:pt x="0" y="290557"/>
                </a:cubicBezTo>
              </a:path>
            </a:pathLst>
          </a:custGeom>
          <a:noFill/>
          <a:ln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srgbClr val="FFFFFF"/>
              </a:solidFill>
            </a:endParaRPr>
          </a:p>
        </p:txBody>
      </p:sp>
      <p:sp>
        <p:nvSpPr>
          <p:cNvPr id="16" name="Forme libre 15"/>
          <p:cNvSpPr/>
          <p:nvPr/>
        </p:nvSpPr>
        <p:spPr>
          <a:xfrm rot="6012521">
            <a:off x="4584026" y="1833483"/>
            <a:ext cx="341831" cy="290557"/>
          </a:xfrm>
          <a:custGeom>
            <a:avLst/>
            <a:gdLst>
              <a:gd name="connsiteX0" fmla="*/ 341831 w 341831"/>
              <a:gd name="connsiteY0" fmla="*/ 0 h 290557"/>
              <a:gd name="connsiteX1" fmla="*/ 316194 w 341831"/>
              <a:gd name="connsiteY1" fmla="*/ 102550 h 290557"/>
              <a:gd name="connsiteX2" fmla="*/ 205099 w 341831"/>
              <a:gd name="connsiteY2" fmla="*/ 119641 h 290557"/>
              <a:gd name="connsiteX3" fmla="*/ 136732 w 341831"/>
              <a:gd name="connsiteY3" fmla="*/ 205099 h 290557"/>
              <a:gd name="connsiteX4" fmla="*/ 0 w 341831"/>
              <a:gd name="connsiteY4" fmla="*/ 290557 h 2905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1831" h="290557">
                <a:moveTo>
                  <a:pt x="341831" y="0"/>
                </a:moveTo>
                <a:cubicBezTo>
                  <a:pt x="340406" y="41305"/>
                  <a:pt x="338982" y="82610"/>
                  <a:pt x="316194" y="102550"/>
                </a:cubicBezTo>
                <a:cubicBezTo>
                  <a:pt x="293406" y="122490"/>
                  <a:pt x="235009" y="102550"/>
                  <a:pt x="205099" y="119641"/>
                </a:cubicBezTo>
                <a:cubicBezTo>
                  <a:pt x="175189" y="136732"/>
                  <a:pt x="170915" y="176613"/>
                  <a:pt x="136732" y="205099"/>
                </a:cubicBezTo>
                <a:cubicBezTo>
                  <a:pt x="102549" y="233585"/>
                  <a:pt x="51274" y="262071"/>
                  <a:pt x="0" y="290557"/>
                </a:cubicBezTo>
              </a:path>
            </a:pathLst>
          </a:custGeom>
          <a:noFill/>
          <a:ln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srgbClr val="FFFFFF"/>
              </a:solidFill>
            </a:endParaRPr>
          </a:p>
        </p:txBody>
      </p:sp>
      <p:sp>
        <p:nvSpPr>
          <p:cNvPr id="22" name="Forme libre 21"/>
          <p:cNvSpPr/>
          <p:nvPr/>
        </p:nvSpPr>
        <p:spPr>
          <a:xfrm rot="7495324">
            <a:off x="4973749" y="1810336"/>
            <a:ext cx="341831" cy="290557"/>
          </a:xfrm>
          <a:custGeom>
            <a:avLst/>
            <a:gdLst>
              <a:gd name="connsiteX0" fmla="*/ 341831 w 341831"/>
              <a:gd name="connsiteY0" fmla="*/ 0 h 290557"/>
              <a:gd name="connsiteX1" fmla="*/ 316194 w 341831"/>
              <a:gd name="connsiteY1" fmla="*/ 102550 h 290557"/>
              <a:gd name="connsiteX2" fmla="*/ 205099 w 341831"/>
              <a:gd name="connsiteY2" fmla="*/ 119641 h 290557"/>
              <a:gd name="connsiteX3" fmla="*/ 136732 w 341831"/>
              <a:gd name="connsiteY3" fmla="*/ 205099 h 290557"/>
              <a:gd name="connsiteX4" fmla="*/ 0 w 341831"/>
              <a:gd name="connsiteY4" fmla="*/ 290557 h 2905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1831" h="290557">
                <a:moveTo>
                  <a:pt x="341831" y="0"/>
                </a:moveTo>
                <a:cubicBezTo>
                  <a:pt x="340406" y="41305"/>
                  <a:pt x="338982" y="82610"/>
                  <a:pt x="316194" y="102550"/>
                </a:cubicBezTo>
                <a:cubicBezTo>
                  <a:pt x="293406" y="122490"/>
                  <a:pt x="235009" y="102550"/>
                  <a:pt x="205099" y="119641"/>
                </a:cubicBezTo>
                <a:cubicBezTo>
                  <a:pt x="175189" y="136732"/>
                  <a:pt x="170915" y="176613"/>
                  <a:pt x="136732" y="205099"/>
                </a:cubicBezTo>
                <a:cubicBezTo>
                  <a:pt x="102549" y="233585"/>
                  <a:pt x="51274" y="262071"/>
                  <a:pt x="0" y="290557"/>
                </a:cubicBezTo>
              </a:path>
            </a:pathLst>
          </a:custGeom>
          <a:noFill/>
          <a:ln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srgbClr val="FFFFFF"/>
              </a:solidFill>
            </a:endParaRPr>
          </a:p>
        </p:txBody>
      </p:sp>
      <p:sp>
        <p:nvSpPr>
          <p:cNvPr id="23" name="Forme libre 22"/>
          <p:cNvSpPr/>
          <p:nvPr/>
        </p:nvSpPr>
        <p:spPr>
          <a:xfrm rot="8901787">
            <a:off x="5343111" y="1918254"/>
            <a:ext cx="341831" cy="290557"/>
          </a:xfrm>
          <a:custGeom>
            <a:avLst/>
            <a:gdLst>
              <a:gd name="connsiteX0" fmla="*/ 341831 w 341831"/>
              <a:gd name="connsiteY0" fmla="*/ 0 h 290557"/>
              <a:gd name="connsiteX1" fmla="*/ 316194 w 341831"/>
              <a:gd name="connsiteY1" fmla="*/ 102550 h 290557"/>
              <a:gd name="connsiteX2" fmla="*/ 205099 w 341831"/>
              <a:gd name="connsiteY2" fmla="*/ 119641 h 290557"/>
              <a:gd name="connsiteX3" fmla="*/ 136732 w 341831"/>
              <a:gd name="connsiteY3" fmla="*/ 205099 h 290557"/>
              <a:gd name="connsiteX4" fmla="*/ 0 w 341831"/>
              <a:gd name="connsiteY4" fmla="*/ 290557 h 2905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1831" h="290557">
                <a:moveTo>
                  <a:pt x="341831" y="0"/>
                </a:moveTo>
                <a:cubicBezTo>
                  <a:pt x="340406" y="41305"/>
                  <a:pt x="338982" y="82610"/>
                  <a:pt x="316194" y="102550"/>
                </a:cubicBezTo>
                <a:cubicBezTo>
                  <a:pt x="293406" y="122490"/>
                  <a:pt x="235009" y="102550"/>
                  <a:pt x="205099" y="119641"/>
                </a:cubicBezTo>
                <a:cubicBezTo>
                  <a:pt x="175189" y="136732"/>
                  <a:pt x="170915" y="176613"/>
                  <a:pt x="136732" y="205099"/>
                </a:cubicBezTo>
                <a:cubicBezTo>
                  <a:pt x="102549" y="233585"/>
                  <a:pt x="51274" y="262071"/>
                  <a:pt x="0" y="290557"/>
                </a:cubicBezTo>
              </a:path>
            </a:pathLst>
          </a:custGeom>
          <a:noFill/>
          <a:ln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srgbClr val="FFFFFF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3863752" y="1772817"/>
            <a:ext cx="3818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1400" b="1" dirty="0">
                <a:solidFill>
                  <a:srgbClr val="808080"/>
                </a:solidFill>
                <a:cs typeface="Arial" charset="0"/>
              </a:rPr>
              <a:t>Rn</a:t>
            </a:r>
          </a:p>
        </p:txBody>
      </p:sp>
      <p:sp>
        <p:nvSpPr>
          <p:cNvPr id="24" name="ZoneTexte 23"/>
          <p:cNvSpPr txBox="1"/>
          <p:nvPr/>
        </p:nvSpPr>
        <p:spPr>
          <a:xfrm>
            <a:off x="4407316" y="1484785"/>
            <a:ext cx="3818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1400" b="1" dirty="0">
                <a:solidFill>
                  <a:srgbClr val="808080"/>
                </a:solidFill>
                <a:cs typeface="Arial" charset="0"/>
              </a:rPr>
              <a:t>Rn</a:t>
            </a:r>
          </a:p>
        </p:txBody>
      </p:sp>
      <p:sp>
        <p:nvSpPr>
          <p:cNvPr id="25" name="ZoneTexte 24"/>
          <p:cNvSpPr txBox="1"/>
          <p:nvPr/>
        </p:nvSpPr>
        <p:spPr>
          <a:xfrm>
            <a:off x="5009988" y="1412777"/>
            <a:ext cx="3818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1400" b="1" dirty="0">
                <a:solidFill>
                  <a:srgbClr val="808080"/>
                </a:solidFill>
                <a:cs typeface="Arial" charset="0"/>
              </a:rPr>
              <a:t>Rn</a:t>
            </a:r>
          </a:p>
        </p:txBody>
      </p:sp>
      <p:sp>
        <p:nvSpPr>
          <p:cNvPr id="26" name="ZoneTexte 25"/>
          <p:cNvSpPr txBox="1"/>
          <p:nvPr/>
        </p:nvSpPr>
        <p:spPr>
          <a:xfrm>
            <a:off x="5516775" y="1628801"/>
            <a:ext cx="3818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1400" b="1" dirty="0">
                <a:solidFill>
                  <a:srgbClr val="808080"/>
                </a:solidFill>
                <a:cs typeface="Arial" charset="0"/>
              </a:rPr>
              <a:t>Rn</a:t>
            </a:r>
          </a:p>
        </p:txBody>
      </p:sp>
      <p:sp>
        <p:nvSpPr>
          <p:cNvPr id="27" name="Rectangle 26"/>
          <p:cNvSpPr/>
          <p:nvPr/>
        </p:nvSpPr>
        <p:spPr>
          <a:xfrm>
            <a:off x="4678742" y="2627620"/>
            <a:ext cx="89955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b="1" dirty="0" err="1" smtClean="0">
                <a:solidFill>
                  <a:srgbClr val="000000"/>
                </a:solidFill>
                <a:cs typeface="Arial" charset="0"/>
              </a:rPr>
              <a:t>Sample</a:t>
            </a:r>
            <a:endParaRPr lang="fr-FR" b="1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6182148" y="3306470"/>
            <a:ext cx="99397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fr-FR" sz="1600" b="1" dirty="0" err="1">
                <a:solidFill>
                  <a:srgbClr val="FFFFFF"/>
                </a:solidFill>
                <a:cs typeface="Arial" charset="0"/>
              </a:rPr>
              <a:t>Pump</a:t>
            </a:r>
            <a:endParaRPr lang="fr-FR" sz="1600" b="1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29" name="ZoneTexte 28"/>
          <p:cNvSpPr txBox="1"/>
          <p:nvPr/>
        </p:nvSpPr>
        <p:spPr>
          <a:xfrm>
            <a:off x="4572048" y="3306471"/>
            <a:ext cx="3818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1400" b="1" dirty="0">
                <a:solidFill>
                  <a:srgbClr val="808080"/>
                </a:solidFill>
                <a:cs typeface="Arial" charset="0"/>
              </a:rPr>
              <a:t>Rn</a:t>
            </a:r>
          </a:p>
        </p:txBody>
      </p:sp>
      <p:sp>
        <p:nvSpPr>
          <p:cNvPr id="30" name="ZoneTexte 29"/>
          <p:cNvSpPr txBox="1"/>
          <p:nvPr/>
        </p:nvSpPr>
        <p:spPr>
          <a:xfrm>
            <a:off x="4367808" y="3563725"/>
            <a:ext cx="3818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1400" b="1" dirty="0">
                <a:solidFill>
                  <a:srgbClr val="808080"/>
                </a:solidFill>
                <a:cs typeface="Arial" charset="0"/>
              </a:rPr>
              <a:t>Rn</a:t>
            </a:r>
          </a:p>
        </p:txBody>
      </p:sp>
      <p:sp>
        <p:nvSpPr>
          <p:cNvPr id="31" name="ZoneTexte 30"/>
          <p:cNvSpPr txBox="1"/>
          <p:nvPr/>
        </p:nvSpPr>
        <p:spPr>
          <a:xfrm>
            <a:off x="4793964" y="3697288"/>
            <a:ext cx="3818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1400" b="1" dirty="0">
                <a:solidFill>
                  <a:srgbClr val="808080"/>
                </a:solidFill>
                <a:cs typeface="Arial" charset="0"/>
              </a:rPr>
              <a:t>Rn</a:t>
            </a:r>
          </a:p>
        </p:txBody>
      </p:sp>
      <p:sp>
        <p:nvSpPr>
          <p:cNvPr id="33" name="ZoneTexte 32"/>
          <p:cNvSpPr txBox="1"/>
          <p:nvPr/>
        </p:nvSpPr>
        <p:spPr>
          <a:xfrm>
            <a:off x="4727848" y="3481264"/>
            <a:ext cx="3818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1400" b="1" dirty="0">
                <a:solidFill>
                  <a:srgbClr val="808080"/>
                </a:solidFill>
                <a:cs typeface="Arial" charset="0"/>
              </a:rPr>
              <a:t>Rn</a:t>
            </a:r>
          </a:p>
        </p:txBody>
      </p:sp>
      <p:pic>
        <p:nvPicPr>
          <p:cNvPr id="34" name="Picture 2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166164" y="1420048"/>
            <a:ext cx="3428539" cy="265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Rectangle 34"/>
          <p:cNvSpPr/>
          <p:nvPr/>
        </p:nvSpPr>
        <p:spPr>
          <a:xfrm>
            <a:off x="9970206" y="3841304"/>
            <a:ext cx="73430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1400" b="1" dirty="0" err="1">
                <a:solidFill>
                  <a:srgbClr val="FFFFFF"/>
                </a:solidFill>
                <a:cs typeface="Arial" charset="0"/>
              </a:rPr>
              <a:t>Energy</a:t>
            </a:r>
            <a:endParaRPr lang="fr-FR" sz="1400" b="1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8961170" y="1556792"/>
            <a:ext cx="10767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fr-FR" sz="1400" baseline="30000" dirty="0">
                <a:solidFill>
                  <a:srgbClr val="FF0000"/>
                </a:solidFill>
                <a:cs typeface="Arial" charset="0"/>
              </a:rPr>
              <a:t>214</a:t>
            </a:r>
            <a:r>
              <a:rPr lang="fr-FR" sz="1400" dirty="0">
                <a:solidFill>
                  <a:srgbClr val="FF0000"/>
                </a:solidFill>
                <a:cs typeface="Arial" charset="0"/>
              </a:rPr>
              <a:t>Po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fr-FR" sz="1400" dirty="0">
                <a:solidFill>
                  <a:srgbClr val="FF0000"/>
                </a:solidFill>
                <a:cs typeface="Arial" charset="0"/>
              </a:rPr>
              <a:t>(7.7 MeV)</a:t>
            </a:r>
          </a:p>
        </p:txBody>
      </p:sp>
      <p:sp>
        <p:nvSpPr>
          <p:cNvPr id="37" name="Rectangle 36"/>
          <p:cNvSpPr/>
          <p:nvPr/>
        </p:nvSpPr>
        <p:spPr>
          <a:xfrm>
            <a:off x="8472265" y="1772816"/>
            <a:ext cx="97781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fr-FR" sz="1400" baseline="30000" dirty="0">
                <a:solidFill>
                  <a:srgbClr val="FFFFFF"/>
                </a:solidFill>
                <a:cs typeface="Arial" charset="0"/>
              </a:rPr>
              <a:t>218</a:t>
            </a:r>
            <a:r>
              <a:rPr lang="fr-FR" sz="1400" dirty="0">
                <a:solidFill>
                  <a:srgbClr val="FFFFFF"/>
                </a:solidFill>
                <a:cs typeface="Arial" charset="0"/>
              </a:rPr>
              <a:t>Po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fr-FR" sz="1400" dirty="0">
                <a:solidFill>
                  <a:srgbClr val="FFFFFF"/>
                </a:solidFill>
                <a:cs typeface="Arial" charset="0"/>
              </a:rPr>
              <a:t>(6.0 MeV)</a:t>
            </a:r>
          </a:p>
        </p:txBody>
      </p:sp>
      <p:sp>
        <p:nvSpPr>
          <p:cNvPr id="38" name="Rectangle 37"/>
          <p:cNvSpPr/>
          <p:nvPr/>
        </p:nvSpPr>
        <p:spPr>
          <a:xfrm>
            <a:off x="7680177" y="1649487"/>
            <a:ext cx="101757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fr-FR" sz="1400" baseline="30000" dirty="0">
                <a:solidFill>
                  <a:srgbClr val="FFFFFF"/>
                </a:solidFill>
                <a:cs typeface="Arial" charset="0"/>
              </a:rPr>
              <a:t>210</a:t>
            </a:r>
            <a:r>
              <a:rPr lang="fr-FR" sz="1400" dirty="0">
                <a:solidFill>
                  <a:srgbClr val="FFFFFF"/>
                </a:solidFill>
                <a:cs typeface="Arial" charset="0"/>
              </a:rPr>
              <a:t>Po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fr-FR" sz="1400" dirty="0">
                <a:solidFill>
                  <a:srgbClr val="FFFFFF"/>
                </a:solidFill>
                <a:cs typeface="Arial" charset="0"/>
              </a:rPr>
              <a:t>(5.3 MeV)</a:t>
            </a:r>
          </a:p>
        </p:txBody>
      </p:sp>
      <p:cxnSp>
        <p:nvCxnSpPr>
          <p:cNvPr id="39" name="Connecteur droit avec flèche 38"/>
          <p:cNvCxnSpPr/>
          <p:nvPr/>
        </p:nvCxnSpPr>
        <p:spPr>
          <a:xfrm>
            <a:off x="9768408" y="2029976"/>
            <a:ext cx="117252" cy="333501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847529" y="4437112"/>
            <a:ext cx="4298647" cy="193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" name="Rectangle 42"/>
          <p:cNvSpPr/>
          <p:nvPr/>
        </p:nvSpPr>
        <p:spPr>
          <a:xfrm>
            <a:off x="3215681" y="4530606"/>
            <a:ext cx="257803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fr-FR" sz="1600" b="1" dirty="0">
                <a:solidFill>
                  <a:srgbClr val="000000"/>
                </a:solidFill>
                <a:cs typeface="Arial" charset="0"/>
              </a:rPr>
              <a:t>Rn </a:t>
            </a:r>
            <a:r>
              <a:rPr lang="fr-FR" sz="1600" b="1" dirty="0" err="1">
                <a:solidFill>
                  <a:srgbClr val="000000"/>
                </a:solidFill>
                <a:cs typeface="Arial" charset="0"/>
              </a:rPr>
              <a:t>decay</a:t>
            </a:r>
            <a:r>
              <a:rPr lang="fr-FR" sz="1600" b="1" dirty="0">
                <a:solidFill>
                  <a:srgbClr val="000000"/>
                </a:solidFill>
                <a:cs typeface="Arial" charset="0"/>
              </a:rPr>
              <a:t> in the detector</a:t>
            </a:r>
          </a:p>
        </p:txBody>
      </p:sp>
      <p:sp>
        <p:nvSpPr>
          <p:cNvPr id="44" name="Rectangle 43"/>
          <p:cNvSpPr/>
          <p:nvPr/>
        </p:nvSpPr>
        <p:spPr>
          <a:xfrm>
            <a:off x="1771572" y="4994012"/>
            <a:ext cx="121778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fr-FR" sz="1400" b="1" dirty="0">
                <a:solidFill>
                  <a:srgbClr val="00B050"/>
                </a:solidFill>
                <a:cs typeface="Arial" charset="0"/>
              </a:rPr>
              <a:t>Background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fr-FR" sz="1400" b="1" dirty="0">
                <a:solidFill>
                  <a:srgbClr val="00B050"/>
                </a:solidFill>
                <a:cs typeface="Arial" charset="0"/>
              </a:rPr>
              <a:t>(~21 cts/d)</a:t>
            </a:r>
          </a:p>
        </p:txBody>
      </p:sp>
      <p:sp>
        <p:nvSpPr>
          <p:cNvPr id="45" name="Rectangle 44"/>
          <p:cNvSpPr/>
          <p:nvPr/>
        </p:nvSpPr>
        <p:spPr>
          <a:xfrm>
            <a:off x="1870785" y="4453754"/>
            <a:ext cx="108135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fr-FR" sz="1400" b="1" dirty="0" err="1">
                <a:solidFill>
                  <a:srgbClr val="FFC000"/>
                </a:solidFill>
                <a:cs typeface="Arial" charset="0"/>
              </a:rPr>
              <a:t>Sample</a:t>
            </a:r>
            <a:endParaRPr lang="fr-FR" sz="1400" b="1" dirty="0">
              <a:solidFill>
                <a:srgbClr val="FFC000"/>
              </a:solidFill>
              <a:cs typeface="Arial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3647728" y="5589241"/>
            <a:ext cx="2880320" cy="2769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fr-FR" sz="1200" b="1" dirty="0" err="1">
                <a:solidFill>
                  <a:srgbClr val="000000"/>
                </a:solidFill>
                <a:cs typeface="Arial" charset="0"/>
              </a:rPr>
              <a:t>Det</a:t>
            </a:r>
            <a:r>
              <a:rPr lang="fr-FR" sz="1200" b="1" dirty="0">
                <a:solidFill>
                  <a:srgbClr val="000000"/>
                </a:solidFill>
                <a:cs typeface="Arial" charset="0"/>
              </a:rPr>
              <a:t>. Background (~3 cts/d)</a:t>
            </a:r>
          </a:p>
        </p:txBody>
      </p:sp>
      <p:sp>
        <p:nvSpPr>
          <p:cNvPr id="47" name="Rectangle 46"/>
          <p:cNvSpPr/>
          <p:nvPr/>
        </p:nvSpPr>
        <p:spPr>
          <a:xfrm>
            <a:off x="3215680" y="5209456"/>
            <a:ext cx="196012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fr-FR" sz="1400" b="1" dirty="0">
                <a:solidFill>
                  <a:srgbClr val="000000"/>
                </a:solidFill>
                <a:cs typeface="Arial" charset="0"/>
              </a:rPr>
              <a:t>T</a:t>
            </a:r>
            <a:r>
              <a:rPr lang="fr-FR" sz="1400" b="1" baseline="-25000" dirty="0">
                <a:solidFill>
                  <a:srgbClr val="000000"/>
                </a:solidFill>
                <a:cs typeface="Arial" charset="0"/>
              </a:rPr>
              <a:t>1/2</a:t>
            </a:r>
            <a:r>
              <a:rPr lang="fr-FR" sz="1400" b="1" dirty="0">
                <a:solidFill>
                  <a:srgbClr val="000000"/>
                </a:solidFill>
                <a:cs typeface="Arial" charset="0"/>
              </a:rPr>
              <a:t>(Rn)~3.8d</a:t>
            </a:r>
          </a:p>
        </p:txBody>
      </p:sp>
      <p:sp>
        <p:nvSpPr>
          <p:cNvPr id="48" name="Rectangle 47"/>
          <p:cNvSpPr/>
          <p:nvPr/>
        </p:nvSpPr>
        <p:spPr>
          <a:xfrm>
            <a:off x="7320136" y="1124744"/>
            <a:ext cx="19442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b="1" dirty="0">
                <a:solidFill>
                  <a:srgbClr val="000000"/>
                </a:solidFill>
                <a:cs typeface="Arial" charset="0"/>
              </a:rPr>
              <a:t>Alpha </a:t>
            </a:r>
            <a:r>
              <a:rPr lang="fr-FR" b="1" dirty="0" err="1">
                <a:solidFill>
                  <a:srgbClr val="000000"/>
                </a:solidFill>
                <a:cs typeface="Arial" charset="0"/>
              </a:rPr>
              <a:t>spectrum</a:t>
            </a:r>
            <a:endParaRPr lang="fr-FR" b="1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" name="Flèche droite 9"/>
          <p:cNvSpPr/>
          <p:nvPr/>
        </p:nvSpPr>
        <p:spPr>
          <a:xfrm>
            <a:off x="5826154" y="5164140"/>
            <a:ext cx="1152128" cy="48463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srgbClr val="FFFFFF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6816080" y="5224293"/>
            <a:ext cx="38086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fr-FR" dirty="0" err="1">
                <a:solidFill>
                  <a:srgbClr val="000000"/>
                </a:solidFill>
                <a:cs typeface="Arial" charset="0"/>
              </a:rPr>
              <a:t>Determination</a:t>
            </a:r>
            <a:r>
              <a:rPr lang="fr-FR" dirty="0">
                <a:solidFill>
                  <a:srgbClr val="000000"/>
                </a:solidFill>
                <a:cs typeface="Arial" charset="0"/>
              </a:rPr>
              <a:t> of the Radon </a:t>
            </a:r>
            <a:r>
              <a:rPr lang="fr-FR" dirty="0" err="1">
                <a:solidFill>
                  <a:srgbClr val="000000"/>
                </a:solidFill>
                <a:cs typeface="Arial" charset="0"/>
              </a:rPr>
              <a:t>emanation</a:t>
            </a:r>
            <a:r>
              <a:rPr lang="fr-FR" dirty="0">
                <a:solidFill>
                  <a:srgbClr val="000000"/>
                </a:solidFill>
                <a:cs typeface="Arial" charset="0"/>
              </a:rPr>
              <a:t> rate </a:t>
            </a:r>
            <a:r>
              <a:rPr lang="fr-FR" dirty="0" err="1">
                <a:solidFill>
                  <a:srgbClr val="000000"/>
                </a:solidFill>
                <a:cs typeface="Arial" charset="0"/>
              </a:rPr>
              <a:t>from</a:t>
            </a:r>
            <a:r>
              <a:rPr lang="fr-FR" dirty="0">
                <a:solidFill>
                  <a:srgbClr val="000000"/>
                </a:solidFill>
                <a:cs typeface="Arial" charset="0"/>
              </a:rPr>
              <a:t> the </a:t>
            </a:r>
            <a:r>
              <a:rPr lang="fr-FR" dirty="0" err="1">
                <a:solidFill>
                  <a:srgbClr val="000000"/>
                </a:solidFill>
                <a:cs typeface="Arial" charset="0"/>
              </a:rPr>
              <a:t>sample</a:t>
            </a:r>
            <a:endParaRPr lang="fr-FR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40" name="Titre 1"/>
          <p:cNvSpPr txBox="1">
            <a:spLocks/>
          </p:cNvSpPr>
          <p:nvPr/>
        </p:nvSpPr>
        <p:spPr bwMode="auto">
          <a:xfrm>
            <a:off x="1524000" y="44452"/>
            <a:ext cx="9144000" cy="576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FR" sz="3600" kern="0" dirty="0" err="1">
                <a:solidFill>
                  <a:srgbClr val="7030A0"/>
                </a:solidFill>
              </a:rPr>
              <a:t>Principle</a:t>
            </a:r>
            <a:r>
              <a:rPr lang="fr-FR" sz="3600" kern="0" dirty="0">
                <a:solidFill>
                  <a:srgbClr val="7030A0"/>
                </a:solidFill>
              </a:rPr>
              <a:t> of the </a:t>
            </a:r>
            <a:r>
              <a:rPr lang="en-US" altLang="zh-CN" sz="3600" kern="0" dirty="0">
                <a:solidFill>
                  <a:srgbClr val="7030A0"/>
                </a:solidFill>
              </a:rPr>
              <a:t>radon</a:t>
            </a:r>
            <a:r>
              <a:rPr lang="zh-CN" altLang="en-US" sz="3600" kern="0" dirty="0">
                <a:solidFill>
                  <a:srgbClr val="7030A0"/>
                </a:solidFill>
              </a:rPr>
              <a:t> </a:t>
            </a:r>
            <a:r>
              <a:rPr lang="en-US" altLang="zh-CN" sz="3600" kern="0" dirty="0">
                <a:solidFill>
                  <a:srgbClr val="7030A0"/>
                </a:solidFill>
              </a:rPr>
              <a:t>emanation</a:t>
            </a:r>
            <a:r>
              <a:rPr lang="zh-CN" altLang="en-US" sz="3600" kern="0" dirty="0">
                <a:solidFill>
                  <a:srgbClr val="7030A0"/>
                </a:solidFill>
              </a:rPr>
              <a:t> </a:t>
            </a:r>
            <a:r>
              <a:rPr lang="fr-FR" sz="3600" kern="0" dirty="0" err="1">
                <a:solidFill>
                  <a:srgbClr val="7030A0"/>
                </a:solidFill>
              </a:rPr>
              <a:t>measurement</a:t>
            </a:r>
            <a:endParaRPr lang="fr-FR" sz="3600" kern="0" dirty="0">
              <a:solidFill>
                <a:srgbClr val="7030A0"/>
              </a:solidFill>
              <a:cs typeface="Arial" charset="0"/>
            </a:endParaRPr>
          </a:p>
        </p:txBody>
      </p:sp>
      <p:cxnSp>
        <p:nvCxnSpPr>
          <p:cNvPr id="41" name="Connecteur droit 40"/>
          <p:cNvCxnSpPr/>
          <p:nvPr/>
        </p:nvCxnSpPr>
        <p:spPr>
          <a:xfrm>
            <a:off x="1847850" y="692696"/>
            <a:ext cx="8496300" cy="0"/>
          </a:xfrm>
          <a:prstGeom prst="line">
            <a:avLst/>
          </a:prstGeom>
          <a:ln w="254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2230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22" grpId="0" animBg="1"/>
      <p:bldP spid="23" grpId="0" animBg="1"/>
      <p:bldP spid="4" grpId="0"/>
      <p:bldP spid="24" grpId="0"/>
      <p:bldP spid="25" grpId="0"/>
      <p:bldP spid="26" grpId="0"/>
      <p:bldP spid="29" grpId="0"/>
      <p:bldP spid="30" grpId="0"/>
      <p:bldP spid="31" grpId="0"/>
      <p:bldP spid="33" grpId="0"/>
      <p:bldP spid="35" grpId="0"/>
      <p:bldP spid="36" grpId="0"/>
      <p:bldP spid="37" grpId="0"/>
      <p:bldP spid="38" grpId="0"/>
      <p:bldP spid="43" grpId="0"/>
      <p:bldP spid="44" grpId="0"/>
      <p:bldP spid="45" grpId="0"/>
      <p:bldP spid="46" grpId="0" animBg="1"/>
      <p:bldP spid="47" grpId="0"/>
      <p:bldP spid="48" grpId="0"/>
      <p:bldP spid="10" grpId="0" animBg="1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itre 1"/>
          <p:cNvSpPr>
            <a:spLocks noGrp="1"/>
          </p:cNvSpPr>
          <p:nvPr>
            <p:ph type="title"/>
          </p:nvPr>
        </p:nvSpPr>
        <p:spPr>
          <a:xfrm>
            <a:off x="2405134" y="154781"/>
            <a:ext cx="9144000" cy="576237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fr-FR" sz="3600" dirty="0">
                <a:solidFill>
                  <a:srgbClr val="7030A0"/>
                </a:solidFill>
              </a:rPr>
              <a:t>Facility for Rn </a:t>
            </a:r>
            <a:r>
              <a:rPr lang="fr-FR" sz="3600" dirty="0" err="1">
                <a:solidFill>
                  <a:srgbClr val="7030A0"/>
                </a:solidFill>
              </a:rPr>
              <a:t>emanation</a:t>
            </a:r>
            <a:r>
              <a:rPr lang="fr-FR" sz="3600" dirty="0">
                <a:solidFill>
                  <a:srgbClr val="7030A0"/>
                </a:solidFill>
              </a:rPr>
              <a:t> </a:t>
            </a:r>
            <a:r>
              <a:rPr lang="fr-FR" sz="3600" dirty="0" err="1">
                <a:solidFill>
                  <a:srgbClr val="7030A0"/>
                </a:solidFill>
              </a:rPr>
              <a:t>measurements</a:t>
            </a:r>
            <a:endParaRPr lang="fr-FR" sz="3600" dirty="0">
              <a:solidFill>
                <a:srgbClr val="7030A0"/>
              </a:solidFill>
              <a:cs typeface="Arial" charset="0"/>
            </a:endParaRPr>
          </a:p>
        </p:txBody>
      </p:sp>
      <p:cxnSp>
        <p:nvCxnSpPr>
          <p:cNvPr id="8" name="Connecteur droit 7"/>
          <p:cNvCxnSpPr/>
          <p:nvPr/>
        </p:nvCxnSpPr>
        <p:spPr>
          <a:xfrm>
            <a:off x="1847850" y="692696"/>
            <a:ext cx="8496300" cy="0"/>
          </a:xfrm>
          <a:prstGeom prst="line">
            <a:avLst/>
          </a:prstGeom>
          <a:ln w="254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32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8077200" y="6520260"/>
            <a:ext cx="2133600" cy="365125"/>
          </a:xfrm>
          <a:noFill/>
        </p:spPr>
        <p:txBody>
          <a:bodyPr/>
          <a:lstStyle/>
          <a:p>
            <a:fld id="{E3DAACA1-9A8F-453A-BE9D-9F183679AE6F}" type="slidenum">
              <a:rPr lang="fr-FR" smtClean="0">
                <a:solidFill>
                  <a:srgbClr val="000000"/>
                </a:solidFill>
                <a:cs typeface="Arial" charset="0"/>
              </a:rPr>
              <a:pPr/>
              <a:t>12</a:t>
            </a:fld>
            <a:endParaRPr lang="fr-FR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" name="Espace réservé du contenu 2"/>
          <p:cNvSpPr>
            <a:spLocks noGrp="1"/>
          </p:cNvSpPr>
          <p:nvPr>
            <p:ph idx="1"/>
          </p:nvPr>
        </p:nvSpPr>
        <p:spPr>
          <a:xfrm>
            <a:off x="556053" y="841770"/>
            <a:ext cx="6608675" cy="1723135"/>
          </a:xfrm>
        </p:spPr>
        <p:txBody>
          <a:bodyPr>
            <a:noAutofit/>
          </a:bodyPr>
          <a:lstStyle/>
          <a:p>
            <a:r>
              <a:rPr lang="fr-FR" sz="2000" dirty="0">
                <a:solidFill>
                  <a:srgbClr val="0000FF"/>
                </a:solidFill>
              </a:rPr>
              <a:t>A 710L large </a:t>
            </a:r>
            <a:r>
              <a:rPr lang="fr-FR" sz="2000" dirty="0" err="1">
                <a:solidFill>
                  <a:srgbClr val="0000FF"/>
                </a:solidFill>
              </a:rPr>
              <a:t>chamber</a:t>
            </a:r>
            <a:r>
              <a:rPr lang="fr-FR" sz="2000" dirty="0">
                <a:solidFill>
                  <a:srgbClr val="0000FF"/>
                </a:solidFill>
              </a:rPr>
              <a:t> </a:t>
            </a:r>
            <a:r>
              <a:rPr lang="fr-FR" sz="2000" dirty="0"/>
              <a:t>in </a:t>
            </a:r>
            <a:r>
              <a:rPr lang="fr-FR" sz="2000" dirty="0" err="1"/>
              <a:t>stainless</a:t>
            </a:r>
            <a:r>
              <a:rPr lang="fr-FR" sz="2000" dirty="0"/>
              <a:t> </a:t>
            </a:r>
            <a:r>
              <a:rPr lang="fr-FR" sz="2000" dirty="0" err="1"/>
              <a:t>steel</a:t>
            </a:r>
            <a:r>
              <a:rPr lang="fr-FR" sz="2000" dirty="0"/>
              <a:t> for large </a:t>
            </a:r>
            <a:r>
              <a:rPr lang="fr-FR" sz="2000" dirty="0" err="1"/>
              <a:t>samples</a:t>
            </a:r>
            <a:r>
              <a:rPr lang="fr-FR" sz="2000" dirty="0"/>
              <a:t> to </a:t>
            </a:r>
            <a:r>
              <a:rPr lang="fr-FR" sz="2000" dirty="0" err="1"/>
              <a:t>be</a:t>
            </a:r>
            <a:r>
              <a:rPr lang="fr-FR" sz="2000" dirty="0"/>
              <a:t> </a:t>
            </a:r>
            <a:r>
              <a:rPr lang="fr-FR" sz="2000" dirty="0" err="1"/>
              <a:t>qualified</a:t>
            </a:r>
            <a:endParaRPr lang="fr-FR" sz="2000" dirty="0">
              <a:solidFill>
                <a:schemeClr val="bg1"/>
              </a:solidFill>
            </a:endParaRPr>
          </a:p>
          <a:p>
            <a:r>
              <a:rPr lang="fr-FR" sz="2000" dirty="0">
                <a:solidFill>
                  <a:srgbClr val="0000FF"/>
                </a:solidFill>
              </a:rPr>
              <a:t>An </a:t>
            </a:r>
            <a:r>
              <a:rPr lang="fr-FR" sz="2000" dirty="0" err="1">
                <a:solidFill>
                  <a:srgbClr val="0000FF"/>
                </a:solidFill>
              </a:rPr>
              <a:t>electrostatic</a:t>
            </a:r>
            <a:r>
              <a:rPr lang="fr-FR" sz="2000" dirty="0">
                <a:solidFill>
                  <a:srgbClr val="0000FF"/>
                </a:solidFill>
              </a:rPr>
              <a:t> detector</a:t>
            </a:r>
            <a:r>
              <a:rPr lang="fr-FR" sz="2000" dirty="0">
                <a:solidFill>
                  <a:schemeClr val="bg1"/>
                </a:solidFill>
              </a:rPr>
              <a:t> </a:t>
            </a:r>
            <a:r>
              <a:rPr lang="fr-FR" sz="2000" dirty="0" err="1"/>
              <a:t>using</a:t>
            </a:r>
            <a:r>
              <a:rPr lang="fr-FR" sz="2000" dirty="0"/>
              <a:t> a 70L </a:t>
            </a:r>
            <a:r>
              <a:rPr lang="fr-FR" sz="2000" dirty="0" err="1"/>
              <a:t>stainless</a:t>
            </a:r>
            <a:r>
              <a:rPr lang="fr-FR" sz="2000" dirty="0"/>
              <a:t> </a:t>
            </a:r>
            <a:r>
              <a:rPr lang="fr-FR" sz="2000" dirty="0" err="1"/>
              <a:t>steel</a:t>
            </a:r>
            <a:r>
              <a:rPr lang="fr-FR" sz="2000" dirty="0"/>
              <a:t> </a:t>
            </a:r>
            <a:r>
              <a:rPr lang="fr-FR" sz="2000" dirty="0" err="1"/>
              <a:t>vessel</a:t>
            </a:r>
            <a:r>
              <a:rPr lang="fr-FR" sz="2000" dirty="0"/>
              <a:t> and a PIN Si diode to </a:t>
            </a:r>
            <a:r>
              <a:rPr lang="fr-FR" sz="2000" dirty="0" err="1"/>
              <a:t>perform</a:t>
            </a:r>
            <a:r>
              <a:rPr lang="fr-FR" sz="2000" dirty="0"/>
              <a:t> alpha-</a:t>
            </a:r>
            <a:r>
              <a:rPr lang="fr-FR" sz="2000" dirty="0" err="1"/>
              <a:t>spectrometry</a:t>
            </a:r>
            <a:endParaRPr lang="fr-FR" sz="2000" baseline="30000" dirty="0">
              <a:cs typeface="Times New Roman" pitchFamily="18" charset="0"/>
            </a:endParaRPr>
          </a:p>
        </p:txBody>
      </p:sp>
      <p:pic>
        <p:nvPicPr>
          <p:cNvPr id="11" name="Picture 2" descr="Y:\thèses\2015-Benjamin\Photos\IMG_20151029_112707_870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67443" y="858062"/>
            <a:ext cx="3456384" cy="1948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Image 11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66427" y="2847878"/>
            <a:ext cx="1777723" cy="2644195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7612869" y="892587"/>
            <a:ext cx="33655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b="1" dirty="0">
                <a:solidFill>
                  <a:srgbClr val="FFFFFF"/>
                </a:solidFill>
                <a:cs typeface="Arial" charset="0"/>
              </a:rPr>
              <a:t>Large </a:t>
            </a:r>
            <a:r>
              <a:rPr lang="fr-FR" b="1" dirty="0" err="1">
                <a:solidFill>
                  <a:srgbClr val="FFFFFF"/>
                </a:solidFill>
                <a:cs typeface="Arial" charset="0"/>
              </a:rPr>
              <a:t>emanation</a:t>
            </a:r>
            <a:r>
              <a:rPr lang="fr-FR" b="1" dirty="0">
                <a:solidFill>
                  <a:srgbClr val="FFFFFF"/>
                </a:solidFill>
                <a:cs typeface="Arial" charset="0"/>
              </a:rPr>
              <a:t> </a:t>
            </a:r>
            <a:r>
              <a:rPr lang="fr-FR" b="1" dirty="0" err="1">
                <a:solidFill>
                  <a:srgbClr val="FFFFFF"/>
                </a:solidFill>
                <a:cs typeface="Arial" charset="0"/>
              </a:rPr>
              <a:t>chamber</a:t>
            </a:r>
            <a:endParaRPr lang="fr-FR" b="1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8454982" y="5103512"/>
            <a:ext cx="21705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fr-FR" b="1" dirty="0">
                <a:solidFill>
                  <a:srgbClr val="FFFFFF"/>
                </a:solidFill>
                <a:cs typeface="Arial" charset="0"/>
              </a:rPr>
              <a:t>Radon detector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437" y="2239584"/>
            <a:ext cx="5584273" cy="3410753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633218" y="5394936"/>
            <a:ext cx="884033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 b="1" dirty="0">
              <a:solidFill>
                <a:srgbClr val="FF0000"/>
              </a:solidFill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>
                <a:solidFill>
                  <a:prstClr val="black"/>
                </a:solidFill>
                <a:cs typeface="Times New Roman" panose="02020603050405020304" pitchFamily="18" charset="0"/>
              </a:rPr>
              <a:t>for 30 m</a:t>
            </a:r>
            <a:r>
              <a:rPr lang="fr-FR" b="1" baseline="30000" dirty="0">
                <a:solidFill>
                  <a:prstClr val="black"/>
                </a:solidFill>
                <a:cs typeface="Times New Roman" panose="02020603050405020304" pitchFamily="18" charset="0"/>
              </a:rPr>
              <a:t>2</a:t>
            </a:r>
            <a:r>
              <a:rPr lang="fr-FR" b="1" dirty="0">
                <a:solidFill>
                  <a:prstClr val="black"/>
                </a:solidFill>
                <a:cs typeface="Times New Roman" panose="02020603050405020304" pitchFamily="18" charset="0"/>
              </a:rPr>
              <a:t> surface </a:t>
            </a:r>
            <a:r>
              <a:rPr lang="fr-FR" b="1" dirty="0" err="1">
                <a:solidFill>
                  <a:prstClr val="black"/>
                </a:solidFill>
                <a:cs typeface="Times New Roman" panose="02020603050405020304" pitchFamily="18" charset="0"/>
              </a:rPr>
              <a:t>sample</a:t>
            </a:r>
            <a:r>
              <a:rPr lang="fr-FR" b="1" dirty="0">
                <a:solidFill>
                  <a:prstClr val="black"/>
                </a:solidFill>
                <a:cs typeface="Times New Roman" panose="02020603050405020304" pitchFamily="18" charset="0"/>
              </a:rPr>
              <a:t> → </a:t>
            </a:r>
            <a:r>
              <a:rPr lang="fr-FR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emanation</a:t>
            </a:r>
            <a:r>
              <a:rPr lang="fr-FR" b="1" dirty="0">
                <a:solidFill>
                  <a:srgbClr val="FF0000"/>
                </a:solidFill>
                <a:cs typeface="Times New Roman" panose="02020603050405020304" pitchFamily="18" charset="0"/>
              </a:rPr>
              <a:t> rate &lt; 12 Rn </a:t>
            </a:r>
            <a:r>
              <a:rPr lang="fr-FR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atoms</a:t>
            </a:r>
            <a:r>
              <a:rPr lang="fr-FR" b="1" dirty="0">
                <a:solidFill>
                  <a:srgbClr val="FF0000"/>
                </a:solidFill>
                <a:cs typeface="Times New Roman" panose="02020603050405020304" pitchFamily="18" charset="0"/>
              </a:rPr>
              <a:t>/</a:t>
            </a:r>
            <a:r>
              <a:rPr lang="fr-FR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day</a:t>
            </a:r>
            <a:r>
              <a:rPr lang="fr-FR" b="1" dirty="0">
                <a:solidFill>
                  <a:srgbClr val="FF0000"/>
                </a:solidFill>
                <a:cs typeface="Times New Roman" panose="02020603050405020304" pitchFamily="18" charset="0"/>
              </a:rPr>
              <a:t>/m</a:t>
            </a:r>
            <a:r>
              <a:rPr lang="fr-FR" b="1" baseline="30000" dirty="0">
                <a:solidFill>
                  <a:srgbClr val="FF0000"/>
                </a:solidFill>
                <a:cs typeface="Times New Roman" panose="02020603050405020304" pitchFamily="18" charset="0"/>
              </a:rPr>
              <a:t>2</a:t>
            </a:r>
            <a:r>
              <a:rPr lang="fr-FR" b="1" dirty="0">
                <a:solidFill>
                  <a:srgbClr val="FF0000"/>
                </a:solidFill>
                <a:cs typeface="Times New Roman" panose="02020603050405020304" pitchFamily="18" charset="0"/>
              </a:rPr>
              <a:t> (95% C.L.)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b="1" dirty="0">
              <a:solidFill>
                <a:srgbClr val="FF0000"/>
              </a:solidFill>
              <a:cs typeface="Times New Roman" panose="02020603050405020304" pitchFamily="18" charset="0"/>
            </a:endParaRPr>
          </a:p>
          <a:p>
            <a:r>
              <a:rPr lang="fr-FR" b="1" dirty="0">
                <a:solidFill>
                  <a:srgbClr val="008000"/>
                </a:solidFill>
                <a:latin typeface="+mj-lt"/>
                <a:cs typeface="Times New Roman" panose="02020603050405020304" pitchFamily="18" charset="0"/>
              </a:rPr>
              <a:t>→ High </a:t>
            </a:r>
            <a:r>
              <a:rPr lang="fr-FR" b="1" dirty="0" err="1">
                <a:solidFill>
                  <a:srgbClr val="008000"/>
                </a:solidFill>
                <a:latin typeface="+mj-lt"/>
                <a:cs typeface="Times New Roman" panose="02020603050405020304" pitchFamily="18" charset="0"/>
              </a:rPr>
              <a:t>sensitivity</a:t>
            </a:r>
            <a:r>
              <a:rPr lang="fr-FR" b="1" dirty="0">
                <a:solidFill>
                  <a:srgbClr val="008000"/>
                </a:solidFill>
                <a:latin typeface="+mj-lt"/>
                <a:cs typeface="Times New Roman" panose="02020603050405020304" pitchFamily="18" charset="0"/>
              </a:rPr>
              <a:t> for large surface </a:t>
            </a:r>
            <a:r>
              <a:rPr lang="fr-FR" b="1" dirty="0" err="1">
                <a:solidFill>
                  <a:srgbClr val="008000"/>
                </a:solidFill>
                <a:latin typeface="+mj-lt"/>
                <a:cs typeface="Times New Roman" panose="02020603050405020304" pitchFamily="18" charset="0"/>
              </a:rPr>
              <a:t>samples</a:t>
            </a:r>
            <a:r>
              <a:rPr lang="fr-FR" b="1" dirty="0">
                <a:solidFill>
                  <a:srgbClr val="008000"/>
                </a:solidFill>
                <a:latin typeface="+mj-lt"/>
                <a:cs typeface="Times New Roman" panose="02020603050405020304" pitchFamily="18" charset="0"/>
              </a:rPr>
              <a:t> for JUNO calibration house </a:t>
            </a:r>
          </a:p>
        </p:txBody>
      </p:sp>
    </p:spTree>
    <p:extLst>
      <p:ext uri="{BB962C8B-B14F-4D97-AF65-F5344CB8AC3E}">
        <p14:creationId xmlns:p14="http://schemas.microsoft.com/office/powerpoint/2010/main" val="3520599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9BDE7288-6B11-471F-8ABD-F2E25AD19F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504" y="-133111"/>
            <a:ext cx="10515600" cy="1325563"/>
          </a:xfrm>
        </p:spPr>
        <p:txBody>
          <a:bodyPr/>
          <a:lstStyle/>
          <a:p>
            <a:r>
              <a:rPr lang="en-US" altLang="zh-CN" dirty="0"/>
              <a:t>SJTU radon systems</a:t>
            </a:r>
            <a:endParaRPr lang="zh-CN" altLang="en-US" dirty="0"/>
          </a:p>
        </p:txBody>
      </p:sp>
      <p:sp>
        <p:nvSpPr>
          <p:cNvPr id="8" name="标题 1">
            <a:extLst>
              <a:ext uri="{FF2B5EF4-FFF2-40B4-BE49-F238E27FC236}">
                <a16:creationId xmlns="" xmlns:a16="http://schemas.microsoft.com/office/drawing/2014/main" id="{051C0D61-21F3-4D42-AB2A-0E2D01F41ADF}"/>
              </a:ext>
            </a:extLst>
          </p:cNvPr>
          <p:cNvSpPr txBox="1">
            <a:spLocks/>
          </p:cNvSpPr>
          <p:nvPr/>
        </p:nvSpPr>
        <p:spPr>
          <a:xfrm>
            <a:off x="699630" y="57128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800" dirty="0"/>
              <a:t>For small samples (0.7L and 7L chambers)</a:t>
            </a:r>
            <a:endParaRPr lang="zh-CN" altLang="en-US" sz="2800" dirty="0"/>
          </a:p>
        </p:txBody>
      </p:sp>
      <p:pic>
        <p:nvPicPr>
          <p:cNvPr id="9" name="图片 4">
            <a:extLst>
              <a:ext uri="{FF2B5EF4-FFF2-40B4-BE49-F238E27FC236}">
                <a16:creationId xmlns="" xmlns:a16="http://schemas.microsoft.com/office/drawing/2014/main" id="{5D9B29A4-ECE3-7741-8F4C-B29E9494D1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16687" y="0"/>
            <a:ext cx="1975313" cy="2624971"/>
          </a:xfrm>
          <a:prstGeom prst="rect">
            <a:avLst/>
          </a:prstGeom>
        </p:spPr>
      </p:pic>
      <p:pic>
        <p:nvPicPr>
          <p:cNvPr id="10" name="图片 5">
            <a:extLst>
              <a:ext uri="{FF2B5EF4-FFF2-40B4-BE49-F238E27FC236}">
                <a16:creationId xmlns="" xmlns:a16="http://schemas.microsoft.com/office/drawing/2014/main" id="{A6B4DB6F-B29D-B542-A135-2637B437779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742" t="-32" r="34511"/>
          <a:stretch/>
        </p:blipFill>
        <p:spPr>
          <a:xfrm>
            <a:off x="10216687" y="2396136"/>
            <a:ext cx="1997086" cy="2369618"/>
          </a:xfrm>
          <a:prstGeom prst="rect">
            <a:avLst/>
          </a:prstGeom>
        </p:spPr>
      </p:pic>
      <p:sp>
        <p:nvSpPr>
          <p:cNvPr id="11" name="文本框 6">
            <a:extLst>
              <a:ext uri="{FF2B5EF4-FFF2-40B4-BE49-F238E27FC236}">
                <a16:creationId xmlns="" xmlns:a16="http://schemas.microsoft.com/office/drawing/2014/main" id="{121B3447-2552-0B45-A7C4-4FF18238AC0F}"/>
              </a:ext>
            </a:extLst>
          </p:cNvPr>
          <p:cNvSpPr txBox="1"/>
          <p:nvPr/>
        </p:nvSpPr>
        <p:spPr>
          <a:xfrm>
            <a:off x="699629" y="1462781"/>
            <a:ext cx="90346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place the sample in the Tee chamber(sample volume is less than 0.2 L, and the length is less than 5 cm)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2" name="表格 7">
                <a:extLst>
                  <a:ext uri="{FF2B5EF4-FFF2-40B4-BE49-F238E27FC236}">
                    <a16:creationId xmlns="" xmlns:a16="http://schemas.microsoft.com/office/drawing/2014/main" id="{B7A55A0C-1C77-5F42-9637-F70D87687C5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789186377"/>
                  </p:ext>
                </p:extLst>
              </p:nvPr>
            </p:nvGraphicFramePr>
            <p:xfrm>
              <a:off x="2215390" y="1982316"/>
              <a:ext cx="5588262" cy="1112520"/>
            </p:xfrm>
            <a:graphic>
              <a:graphicData uri="http://schemas.openxmlformats.org/drawingml/2006/table">
                <a:tbl>
                  <a:tblPr firstRow="1" bandRow="1">
                    <a:tableStyleId>{616DA210-FB5B-4158-B5E0-FEB733F419BA}</a:tableStyleId>
                  </a:tblPr>
                  <a:tblGrid>
                    <a:gridCol w="2794131">
                      <a:extLst>
                        <a:ext uri="{9D8B030D-6E8A-4147-A177-3AD203B41FA5}">
                          <a16:colId xmlns="" xmlns:a16="http://schemas.microsoft.com/office/drawing/2014/main" val="809924616"/>
                        </a:ext>
                      </a:extLst>
                    </a:gridCol>
                    <a:gridCol w="2794131">
                      <a:extLst>
                        <a:ext uri="{9D8B030D-6E8A-4147-A177-3AD203B41FA5}">
                          <a16:colId xmlns="" xmlns:a16="http://schemas.microsoft.com/office/drawing/2014/main" val="446387625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b="1" dirty="0" err="1"/>
                            <a:t>bkg</a:t>
                          </a:r>
                          <a:endParaRPr lang="zh-CN" altLang="en-US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b="1" dirty="0"/>
                            <a:t>0.07mBq</a:t>
                          </a:r>
                          <a:endParaRPr lang="zh-CN" altLang="en-US" b="1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="" xmlns:a16="http://schemas.microsoft.com/office/drawing/2014/main" val="46328657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b="1" dirty="0"/>
                            <a:t>eff</a:t>
                          </a:r>
                          <a:endParaRPr lang="zh-CN" altLang="en-US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b="1" dirty="0"/>
                            <a:t>12.7%</a:t>
                          </a:r>
                          <a:endParaRPr lang="zh-CN" altLang="en-US" b="1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="" xmlns:a16="http://schemas.microsoft.com/office/drawing/2014/main" val="243555406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b="1" dirty="0"/>
                            <a:t>Up limit(3</a:t>
                          </a:r>
                          <a14:m>
                            <m:oMath xmlns:m="http://schemas.openxmlformats.org/officeDocument/2006/math">
                              <m:r>
                                <a:rPr lang="zh-CN" altLang="en-US" b="1" i="1" smtClean="0">
                                  <a:latin typeface="Cambria Math" panose="02040503050406030204" pitchFamily="18" charset="0"/>
                                </a:rPr>
                                <m:t>𝝈</m:t>
                              </m:r>
                            </m:oMath>
                          </a14:m>
                          <a:r>
                            <a:rPr lang="en-US" altLang="zh-CN" b="1" dirty="0"/>
                            <a:t>)</a:t>
                          </a:r>
                          <a:endParaRPr lang="zh-CN" altLang="en-US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b="1" dirty="0"/>
                            <a:t>1.65mBq</a:t>
                          </a:r>
                          <a:endParaRPr lang="zh-CN" altLang="en-US" b="1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="" xmlns:a16="http://schemas.microsoft.com/office/drawing/2014/main" val="394270159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2" name="表格 7">
                <a:extLst>
                  <a:ext uri="{FF2B5EF4-FFF2-40B4-BE49-F238E27FC236}">
                    <a16:creationId xmlns:a16="http://schemas.microsoft.com/office/drawing/2014/main" id="{B7A55A0C-1C77-5F42-9637-F70D87687C5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789186377"/>
                  </p:ext>
                </p:extLst>
              </p:nvPr>
            </p:nvGraphicFramePr>
            <p:xfrm>
              <a:off x="2215390" y="1982316"/>
              <a:ext cx="5588262" cy="1112520"/>
            </p:xfrm>
            <a:graphic>
              <a:graphicData uri="http://schemas.openxmlformats.org/drawingml/2006/table">
                <a:tbl>
                  <a:tblPr firstRow="1" bandRow="1">
                    <a:tableStyleId>{616DA210-FB5B-4158-B5E0-FEB733F419BA}</a:tableStyleId>
                  </a:tblPr>
                  <a:tblGrid>
                    <a:gridCol w="2794131">
                      <a:extLst>
                        <a:ext uri="{9D8B030D-6E8A-4147-A177-3AD203B41FA5}">
                          <a16:colId xmlns:a16="http://schemas.microsoft.com/office/drawing/2014/main" val="809924616"/>
                        </a:ext>
                      </a:extLst>
                    </a:gridCol>
                    <a:gridCol w="2794131">
                      <a:extLst>
                        <a:ext uri="{9D8B030D-6E8A-4147-A177-3AD203B41FA5}">
                          <a16:colId xmlns:a16="http://schemas.microsoft.com/office/drawing/2014/main" val="446387625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b="1" dirty="0" err="1"/>
                            <a:t>bkg</a:t>
                          </a:r>
                          <a:endParaRPr lang="zh-CN" altLang="en-US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b="1" dirty="0"/>
                            <a:t>0.07mBq</a:t>
                          </a:r>
                          <a:endParaRPr lang="zh-CN" altLang="en-US" b="1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6328657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b="1" dirty="0"/>
                            <a:t>eff</a:t>
                          </a:r>
                          <a:endParaRPr lang="zh-CN" altLang="en-US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b="1" dirty="0"/>
                            <a:t>12.7%</a:t>
                          </a:r>
                          <a:endParaRPr lang="zh-CN" altLang="en-US" b="1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43555406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452" t="-210345" r="-100000" b="-2413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b="1" dirty="0"/>
                            <a:t>1.65mBq</a:t>
                          </a:r>
                          <a:endParaRPr lang="zh-CN" altLang="en-US" b="1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942701592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3" name="文本框 8">
            <a:extLst>
              <a:ext uri="{FF2B5EF4-FFF2-40B4-BE49-F238E27FC236}">
                <a16:creationId xmlns="" xmlns:a16="http://schemas.microsoft.com/office/drawing/2014/main" id="{3CCCD286-DFF7-2342-BFB2-65374298FA97}"/>
              </a:ext>
            </a:extLst>
          </p:cNvPr>
          <p:cNvSpPr txBox="1"/>
          <p:nvPr/>
        </p:nvSpPr>
        <p:spPr>
          <a:xfrm>
            <a:off x="699629" y="3129737"/>
            <a:ext cx="90346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place the sample in the 7.4L chamber(sample volume is less than 0.7 L, and the length is less than 20 cm)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4" name="表格 9">
                <a:extLst>
                  <a:ext uri="{FF2B5EF4-FFF2-40B4-BE49-F238E27FC236}">
                    <a16:creationId xmlns="" xmlns:a16="http://schemas.microsoft.com/office/drawing/2014/main" id="{FB701731-DACA-8445-92D3-150C8ED2993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48041625"/>
                  </p:ext>
                </p:extLst>
              </p:nvPr>
            </p:nvGraphicFramePr>
            <p:xfrm>
              <a:off x="2215390" y="3723103"/>
              <a:ext cx="5588262" cy="1112520"/>
            </p:xfrm>
            <a:graphic>
              <a:graphicData uri="http://schemas.openxmlformats.org/drawingml/2006/table">
                <a:tbl>
                  <a:tblPr firstRow="1" bandRow="1">
                    <a:tableStyleId>{616DA210-FB5B-4158-B5E0-FEB733F419BA}</a:tableStyleId>
                  </a:tblPr>
                  <a:tblGrid>
                    <a:gridCol w="2794131">
                      <a:extLst>
                        <a:ext uri="{9D8B030D-6E8A-4147-A177-3AD203B41FA5}">
                          <a16:colId xmlns="" xmlns:a16="http://schemas.microsoft.com/office/drawing/2014/main" val="809924616"/>
                        </a:ext>
                      </a:extLst>
                    </a:gridCol>
                    <a:gridCol w="2794131">
                      <a:extLst>
                        <a:ext uri="{9D8B030D-6E8A-4147-A177-3AD203B41FA5}">
                          <a16:colId xmlns="" xmlns:a16="http://schemas.microsoft.com/office/drawing/2014/main" val="446387625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b="1" dirty="0" err="1"/>
                            <a:t>bkg</a:t>
                          </a:r>
                          <a:endParaRPr lang="zh-CN" altLang="en-US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b="1" dirty="0"/>
                            <a:t>3.03mBq</a:t>
                          </a:r>
                          <a:endParaRPr lang="zh-CN" altLang="en-US" b="1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="" xmlns:a16="http://schemas.microsoft.com/office/drawing/2014/main" val="46328657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b="1" dirty="0"/>
                            <a:t>eff</a:t>
                          </a:r>
                          <a:endParaRPr lang="zh-CN" altLang="en-US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b="1" dirty="0"/>
                            <a:t>15.4%</a:t>
                          </a:r>
                          <a:endParaRPr lang="zh-CN" altLang="en-US" b="1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="" xmlns:a16="http://schemas.microsoft.com/office/drawing/2014/main" val="243555406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b="1" dirty="0"/>
                            <a:t>Up limit(3</a:t>
                          </a:r>
                          <a14:m>
                            <m:oMath xmlns:m="http://schemas.openxmlformats.org/officeDocument/2006/math">
                              <m:r>
                                <a:rPr lang="zh-CN" altLang="en-US" b="1" i="1" smtClean="0">
                                  <a:latin typeface="Cambria Math" panose="02040503050406030204" pitchFamily="18" charset="0"/>
                                </a:rPr>
                                <m:t>𝝈</m:t>
                              </m:r>
                            </m:oMath>
                          </a14:m>
                          <a:r>
                            <a:rPr lang="en-US" altLang="zh-CN" b="1" dirty="0"/>
                            <a:t>)</a:t>
                          </a:r>
                          <a:endParaRPr lang="zh-CN" altLang="en-US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b="1" dirty="0"/>
                            <a:t>59.02mBq</a:t>
                          </a:r>
                          <a:endParaRPr lang="zh-CN" altLang="en-US" b="1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="" xmlns:a16="http://schemas.microsoft.com/office/drawing/2014/main" val="394270159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4" name="表格 9">
                <a:extLst>
                  <a:ext uri="{FF2B5EF4-FFF2-40B4-BE49-F238E27FC236}">
                    <a16:creationId xmlns:a16="http://schemas.microsoft.com/office/drawing/2014/main" id="{FB701731-DACA-8445-92D3-150C8ED2993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48041625"/>
                  </p:ext>
                </p:extLst>
              </p:nvPr>
            </p:nvGraphicFramePr>
            <p:xfrm>
              <a:off x="2215390" y="3723103"/>
              <a:ext cx="5588262" cy="1112520"/>
            </p:xfrm>
            <a:graphic>
              <a:graphicData uri="http://schemas.openxmlformats.org/drawingml/2006/table">
                <a:tbl>
                  <a:tblPr firstRow="1" bandRow="1">
                    <a:tableStyleId>{616DA210-FB5B-4158-B5E0-FEB733F419BA}</a:tableStyleId>
                  </a:tblPr>
                  <a:tblGrid>
                    <a:gridCol w="2794131">
                      <a:extLst>
                        <a:ext uri="{9D8B030D-6E8A-4147-A177-3AD203B41FA5}">
                          <a16:colId xmlns:a16="http://schemas.microsoft.com/office/drawing/2014/main" val="809924616"/>
                        </a:ext>
                      </a:extLst>
                    </a:gridCol>
                    <a:gridCol w="2794131">
                      <a:extLst>
                        <a:ext uri="{9D8B030D-6E8A-4147-A177-3AD203B41FA5}">
                          <a16:colId xmlns:a16="http://schemas.microsoft.com/office/drawing/2014/main" val="446387625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b="1" dirty="0" err="1"/>
                            <a:t>bkg</a:t>
                          </a:r>
                          <a:endParaRPr lang="zh-CN" altLang="en-US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b="1" dirty="0"/>
                            <a:t>3.03mBq</a:t>
                          </a:r>
                          <a:endParaRPr lang="zh-CN" altLang="en-US" b="1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6328657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b="1" dirty="0"/>
                            <a:t>eff</a:t>
                          </a:r>
                          <a:endParaRPr lang="zh-CN" altLang="en-US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b="1" dirty="0"/>
                            <a:t>15.4%</a:t>
                          </a:r>
                          <a:endParaRPr lang="zh-CN" altLang="en-US" b="1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43555406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452" t="-213793" r="-100000" b="-2413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b="1" dirty="0"/>
                            <a:t>59.02mBq</a:t>
                          </a:r>
                          <a:endParaRPr lang="zh-CN" altLang="en-US" b="1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942701592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5" name="标题 1">
            <a:extLst>
              <a:ext uri="{FF2B5EF4-FFF2-40B4-BE49-F238E27FC236}">
                <a16:creationId xmlns="" xmlns:a16="http://schemas.microsoft.com/office/drawing/2014/main" id="{61A9FCC5-9F14-3C49-AE8E-F33CFAEF27E9}"/>
              </a:ext>
            </a:extLst>
          </p:cNvPr>
          <p:cNvSpPr txBox="1">
            <a:spLocks/>
          </p:cNvSpPr>
          <p:nvPr/>
        </p:nvSpPr>
        <p:spPr>
          <a:xfrm>
            <a:off x="768504" y="459571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800" dirty="0"/>
              <a:t>For big samples (400L chambers)</a:t>
            </a:r>
            <a:endParaRPr lang="zh-CN" altLang="en-US" sz="2800" dirty="0"/>
          </a:p>
        </p:txBody>
      </p:sp>
      <p:pic>
        <p:nvPicPr>
          <p:cNvPr id="16" name="图片 4">
            <a:extLst>
              <a:ext uri="{FF2B5EF4-FFF2-40B4-BE49-F238E27FC236}">
                <a16:creationId xmlns="" xmlns:a16="http://schemas.microsoft.com/office/drawing/2014/main" id="{BE07DF21-E44A-7844-B80C-A044F699CEC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32492" r="-1276" b="14850"/>
          <a:stretch/>
        </p:blipFill>
        <p:spPr>
          <a:xfrm>
            <a:off x="10098729" y="4595714"/>
            <a:ext cx="2115043" cy="2262285"/>
          </a:xfrm>
          <a:prstGeom prst="rect">
            <a:avLst/>
          </a:prstGeom>
        </p:spPr>
      </p:pic>
      <p:graphicFrame>
        <p:nvGraphicFramePr>
          <p:cNvPr id="17" name="表格 9">
            <a:extLst>
              <a:ext uri="{FF2B5EF4-FFF2-40B4-BE49-F238E27FC236}">
                <a16:creationId xmlns="" xmlns:a16="http://schemas.microsoft.com/office/drawing/2014/main" id="{BE8D420F-2D00-1E42-8B6D-95E416D021F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4200776"/>
              </p:ext>
            </p:extLst>
          </p:nvPr>
        </p:nvGraphicFramePr>
        <p:xfrm>
          <a:off x="2215390" y="5581439"/>
          <a:ext cx="5588262" cy="741680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2794131">
                  <a:extLst>
                    <a:ext uri="{9D8B030D-6E8A-4147-A177-3AD203B41FA5}">
                      <a16:colId xmlns="" xmlns:a16="http://schemas.microsoft.com/office/drawing/2014/main" val="809924616"/>
                    </a:ext>
                  </a:extLst>
                </a:gridCol>
                <a:gridCol w="2794131">
                  <a:extLst>
                    <a:ext uri="{9D8B030D-6E8A-4147-A177-3AD203B41FA5}">
                      <a16:colId xmlns="" xmlns:a16="http://schemas.microsoft.com/office/drawing/2014/main" val="44638762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 err="1"/>
                        <a:t>bkg</a:t>
                      </a:r>
                      <a:endParaRPr lang="zh-CN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/>
                        <a:t>22.4mBq</a:t>
                      </a:r>
                      <a:endParaRPr lang="zh-CN" altLang="en-US" b="1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632865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/>
                        <a:t>eff</a:t>
                      </a:r>
                      <a:endParaRPr lang="zh-CN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/>
                        <a:t>measuring</a:t>
                      </a:r>
                      <a:endParaRPr lang="zh-CN" altLang="en-US" b="1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435554067"/>
                  </a:ext>
                </a:extLst>
              </a:tr>
            </a:tbl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6692E732-6641-CC41-9FE5-CA68F246C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1DE41-9114-5B42-9892-49DBF3708EC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357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A610FE84-A56E-4E20-9E98-B829225582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01" y="150766"/>
            <a:ext cx="10515600" cy="1325563"/>
          </a:xfrm>
        </p:spPr>
        <p:txBody>
          <a:bodyPr/>
          <a:lstStyle/>
          <a:p>
            <a:r>
              <a:rPr lang="en-US" altLang="zh-CN" dirty="0"/>
              <a:t>Measurement step(chamber sample)</a:t>
            </a:r>
            <a:endParaRPr lang="zh-CN" altLang="en-US" dirty="0"/>
          </a:p>
        </p:txBody>
      </p:sp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DB160E89-2209-4E36-AA63-FD39914D83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113" y="1342927"/>
            <a:ext cx="9194375" cy="221933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0" name="表格 9">
                <a:extLst>
                  <a:ext uri="{FF2B5EF4-FFF2-40B4-BE49-F238E27FC236}">
                    <a16:creationId xmlns="" xmlns:a16="http://schemas.microsoft.com/office/drawing/2014/main" id="{023E8F66-6B3A-46D3-ADC3-4D49A7B188B1}"/>
                  </a:ext>
                </a:extLst>
              </p:cNvPr>
              <p:cNvGraphicFramePr>
                <a:graphicFrameLocks noGrp="1"/>
              </p:cNvGraphicFramePr>
              <p:nvPr>
                <p:extLst/>
              </p:nvPr>
            </p:nvGraphicFramePr>
            <p:xfrm>
              <a:off x="609501" y="4076892"/>
              <a:ext cx="3049048" cy="1826598"/>
            </p:xfrm>
            <a:graphic>
              <a:graphicData uri="http://schemas.openxmlformats.org/drawingml/2006/table">
                <a:tbl>
                  <a:tblPr firstRow="1" bandRow="1">
                    <a:tableStyleId>{616DA210-FB5B-4158-B5E0-FEB733F419BA}</a:tableStyleId>
                  </a:tblPr>
                  <a:tblGrid>
                    <a:gridCol w="1524524">
                      <a:extLst>
                        <a:ext uri="{9D8B030D-6E8A-4147-A177-3AD203B41FA5}">
                          <a16:colId xmlns="" xmlns:a16="http://schemas.microsoft.com/office/drawing/2014/main" val="4286347879"/>
                        </a:ext>
                      </a:extLst>
                    </a:gridCol>
                    <a:gridCol w="1524524">
                      <a:extLst>
                        <a:ext uri="{9D8B030D-6E8A-4147-A177-3AD203B41FA5}">
                          <a16:colId xmlns="" xmlns:a16="http://schemas.microsoft.com/office/drawing/2014/main" val="2861768398"/>
                        </a:ext>
                      </a:extLst>
                    </a:gridCol>
                  </a:tblGrid>
                  <a:tr h="60886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b="1" dirty="0"/>
                            <a:t>Tot_bkg</a:t>
                          </a:r>
                          <a:endParaRPr lang="zh-CN" altLang="en-US" b="1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b="1" dirty="0"/>
                            <a:t>0.5mBq</a:t>
                          </a:r>
                          <a:endParaRPr lang="zh-CN" altLang="en-US" b="1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="" xmlns:a16="http://schemas.microsoft.com/office/drawing/2014/main" val="319097336"/>
                      </a:ext>
                    </a:extLst>
                  </a:tr>
                  <a:tr h="60886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b="1" dirty="0"/>
                            <a:t>Tot_eff</a:t>
                          </a:r>
                          <a:endParaRPr lang="zh-CN" altLang="en-US" b="1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b="1" dirty="0"/>
                            <a:t>5%</a:t>
                          </a:r>
                          <a:endParaRPr lang="zh-CN" altLang="en-US" b="1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="" xmlns:a16="http://schemas.microsoft.com/office/drawing/2014/main" val="813625323"/>
                      </a:ext>
                    </a:extLst>
                  </a:tr>
                  <a:tr h="60886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b="1" dirty="0"/>
                            <a:t>Up limit(3</a:t>
                          </a:r>
                          <a14:m>
                            <m:oMath xmlns:m="http://schemas.openxmlformats.org/officeDocument/2006/math">
                              <m:r>
                                <a:rPr lang="zh-CN" altLang="en-US" b="1" i="1" smtClean="0">
                                  <a:latin typeface="Cambria Math" panose="02040503050406030204" pitchFamily="18" charset="0"/>
                                </a:rPr>
                                <m:t>𝝈</m:t>
                              </m:r>
                            </m:oMath>
                          </a14:m>
                          <a:r>
                            <a:rPr lang="en-US" altLang="zh-CN" b="1" dirty="0"/>
                            <a:t>)</a:t>
                          </a:r>
                          <a:endParaRPr lang="zh-CN" altLang="en-US" b="1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b="1" dirty="0"/>
                            <a:t>30mBq</a:t>
                          </a:r>
                          <a:endParaRPr lang="zh-CN" altLang="en-US" b="1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="" xmlns:a16="http://schemas.microsoft.com/office/drawing/2014/main" val="259039407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0" name="表格 9">
                <a:extLst>
                  <a:ext uri="{FF2B5EF4-FFF2-40B4-BE49-F238E27FC236}">
                    <a16:creationId xmlns:a16="http://schemas.microsoft.com/office/drawing/2014/main" id="{023E8F66-6B3A-46D3-ADC3-4D49A7B188B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621507087"/>
                  </p:ext>
                </p:extLst>
              </p:nvPr>
            </p:nvGraphicFramePr>
            <p:xfrm>
              <a:off x="609501" y="4076892"/>
              <a:ext cx="3049048" cy="1826598"/>
            </p:xfrm>
            <a:graphic>
              <a:graphicData uri="http://schemas.openxmlformats.org/drawingml/2006/table">
                <a:tbl>
                  <a:tblPr firstRow="1" bandRow="1">
                    <a:tableStyleId>{616DA210-FB5B-4158-B5E0-FEB733F419BA}</a:tableStyleId>
                  </a:tblPr>
                  <a:tblGrid>
                    <a:gridCol w="1524524">
                      <a:extLst>
                        <a:ext uri="{9D8B030D-6E8A-4147-A177-3AD203B41FA5}">
                          <a16:colId xmlns:a16="http://schemas.microsoft.com/office/drawing/2014/main" val="4286347879"/>
                        </a:ext>
                      </a:extLst>
                    </a:gridCol>
                    <a:gridCol w="1524524">
                      <a:extLst>
                        <a:ext uri="{9D8B030D-6E8A-4147-A177-3AD203B41FA5}">
                          <a16:colId xmlns:a16="http://schemas.microsoft.com/office/drawing/2014/main" val="2861768398"/>
                        </a:ext>
                      </a:extLst>
                    </a:gridCol>
                  </a:tblGrid>
                  <a:tr h="60886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b="1" dirty="0"/>
                            <a:t>Tot_bkg</a:t>
                          </a:r>
                          <a:endParaRPr lang="zh-CN" altLang="en-US" b="1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b="1" dirty="0"/>
                            <a:t>0.5mBq</a:t>
                          </a:r>
                          <a:endParaRPr lang="zh-CN" altLang="en-US" b="1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19097336"/>
                      </a:ext>
                    </a:extLst>
                  </a:tr>
                  <a:tr h="60886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b="1" dirty="0"/>
                            <a:t>Tot_eff</a:t>
                          </a:r>
                          <a:endParaRPr lang="zh-CN" altLang="en-US" b="1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b="1" dirty="0"/>
                            <a:t>5%</a:t>
                          </a:r>
                          <a:endParaRPr lang="zh-CN" altLang="en-US" b="1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813625323"/>
                      </a:ext>
                    </a:extLst>
                  </a:tr>
                  <a:tr h="608866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4"/>
                          <a:stretch>
                            <a:fillRect l="-398" t="-202000" r="-101195" b="-2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b="1" dirty="0"/>
                            <a:t>30mBq</a:t>
                          </a:r>
                          <a:endParaRPr lang="zh-CN" altLang="en-US" b="1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590394077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AEDCBDF9-DA0D-244E-B9C3-3064538E24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05148" y="3490551"/>
            <a:ext cx="6984339" cy="3367449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84EC3FE4-7C7D-AE48-AF41-7923E2CDBB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1DE41-9114-5B42-9892-49DBF3708EC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785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itre 1"/>
          <p:cNvSpPr>
            <a:spLocks noGrp="1"/>
          </p:cNvSpPr>
          <p:nvPr>
            <p:ph type="title"/>
          </p:nvPr>
        </p:nvSpPr>
        <p:spPr>
          <a:xfrm>
            <a:off x="1991048" y="44451"/>
            <a:ext cx="8569449" cy="777875"/>
          </a:xfrm>
        </p:spPr>
        <p:txBody>
          <a:bodyPr/>
          <a:lstStyle/>
          <a:p>
            <a:pPr eaLnBrk="1" hangingPunct="1"/>
            <a:r>
              <a:rPr lang="fr-FR" sz="3600" dirty="0">
                <a:solidFill>
                  <a:srgbClr val="7030A0"/>
                </a:solidFill>
                <a:cs typeface="Arial" charset="0"/>
              </a:rPr>
              <a:t>Illustration of Rn </a:t>
            </a:r>
            <a:r>
              <a:rPr lang="fr-FR" sz="3600" dirty="0" err="1">
                <a:solidFill>
                  <a:srgbClr val="7030A0"/>
                </a:solidFill>
                <a:cs typeface="Arial" charset="0"/>
              </a:rPr>
              <a:t>facilities</a:t>
            </a:r>
            <a:r>
              <a:rPr lang="fr-FR" sz="3600" dirty="0">
                <a:solidFill>
                  <a:srgbClr val="7030A0"/>
                </a:solidFill>
                <a:cs typeface="Arial" charset="0"/>
              </a:rPr>
              <a:t> for </a:t>
            </a:r>
            <a:r>
              <a:rPr lang="fr-FR" sz="3600" dirty="0" err="1">
                <a:solidFill>
                  <a:srgbClr val="7030A0"/>
                </a:solidFill>
                <a:cs typeface="Arial" charset="0"/>
              </a:rPr>
              <a:t>experiments</a:t>
            </a:r>
            <a:endParaRPr lang="fr-FR" sz="3600" dirty="0">
              <a:solidFill>
                <a:srgbClr val="7030A0"/>
              </a:solidFill>
              <a:cs typeface="Arial" charset="0"/>
            </a:endParaRPr>
          </a:p>
        </p:txBody>
      </p:sp>
      <p:sp>
        <p:nvSpPr>
          <p:cNvPr id="4100" name="ZoneTexte 5"/>
          <p:cNvSpPr txBox="1">
            <a:spLocks noChangeArrowheads="1"/>
          </p:cNvSpPr>
          <p:nvPr/>
        </p:nvSpPr>
        <p:spPr bwMode="auto">
          <a:xfrm>
            <a:off x="6096000" y="1076270"/>
            <a:ext cx="1841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fr-FR">
              <a:solidFill>
                <a:srgbClr val="000000"/>
              </a:solidFill>
              <a:latin typeface="Calibri" pitchFamily="34" charset="0"/>
            </a:endParaRPr>
          </a:p>
        </p:txBody>
      </p:sp>
      <p:cxnSp>
        <p:nvCxnSpPr>
          <p:cNvPr id="8" name="Connecteur droit 7"/>
          <p:cNvCxnSpPr/>
          <p:nvPr/>
        </p:nvCxnSpPr>
        <p:spPr>
          <a:xfrm>
            <a:off x="1847850" y="836613"/>
            <a:ext cx="8496300" cy="0"/>
          </a:xfrm>
          <a:prstGeom prst="line">
            <a:avLst/>
          </a:prstGeom>
          <a:ln w="254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32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8077200" y="6381751"/>
            <a:ext cx="2133600" cy="365125"/>
          </a:xfrm>
          <a:noFill/>
        </p:spPr>
        <p:txBody>
          <a:bodyPr/>
          <a:lstStyle/>
          <a:p>
            <a:fld id="{E3DAACA1-9A8F-453A-BE9D-9F183679AE6F}" type="slidenum">
              <a:rPr lang="fr-FR" smtClean="0">
                <a:solidFill>
                  <a:srgbClr val="000000"/>
                </a:solidFill>
                <a:cs typeface="Arial" charset="0"/>
              </a:rPr>
              <a:pPr/>
              <a:t>15</a:t>
            </a:fld>
            <a:endParaRPr lang="fr-FR">
              <a:solidFill>
                <a:srgbClr val="000000"/>
              </a:solidFill>
              <a:cs typeface="Arial" charset="0"/>
            </a:endParaRPr>
          </a:p>
        </p:txBody>
      </p:sp>
      <p:pic>
        <p:nvPicPr>
          <p:cNvPr id="3" name="Picture 4" descr="F:\JUNO-Photos\20170713_10121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4517" y="3851388"/>
            <a:ext cx="5014702" cy="2820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5" descr="Y:\Radon-emanation\Lys\161214-nylon\20160929_163008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94984" y="850901"/>
            <a:ext cx="4603076" cy="2589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2063030" y="6194981"/>
            <a:ext cx="29583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2 x NNVT 20’’ </a:t>
            </a:r>
            <a:r>
              <a:rPr lang="fr-FR" b="1" dirty="0" err="1">
                <a:solidFill>
                  <a:schemeClr val="bg1"/>
                </a:solidFill>
              </a:rPr>
              <a:t>PMTs</a:t>
            </a:r>
            <a:r>
              <a:rPr lang="fr-FR" b="1" dirty="0">
                <a:solidFill>
                  <a:schemeClr val="bg1"/>
                </a:solidFill>
              </a:rPr>
              <a:t> for JUNO</a:t>
            </a:r>
          </a:p>
        </p:txBody>
      </p:sp>
      <p:sp>
        <p:nvSpPr>
          <p:cNvPr id="19" name="ZoneTexte 18"/>
          <p:cNvSpPr txBox="1"/>
          <p:nvPr/>
        </p:nvSpPr>
        <p:spPr>
          <a:xfrm>
            <a:off x="5864074" y="3083972"/>
            <a:ext cx="4264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Large surface nylon film for </a:t>
            </a:r>
            <a:r>
              <a:rPr lang="fr-FR" b="1" dirty="0" err="1">
                <a:solidFill>
                  <a:schemeClr val="bg1"/>
                </a:solidFill>
              </a:rPr>
              <a:t>SuperNEMO</a:t>
            </a:r>
            <a:r>
              <a:rPr lang="fr-FR" b="1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11" name="图片 6">
            <a:extLst>
              <a:ext uri="{FF2B5EF4-FFF2-40B4-BE49-F238E27FC236}">
                <a16:creationId xmlns="" xmlns:a16="http://schemas.microsoft.com/office/drawing/2014/main" id="{805582E6-386A-764F-9A4D-B34BE1AF279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242" r="31263"/>
          <a:stretch/>
        </p:blipFill>
        <p:spPr>
          <a:xfrm>
            <a:off x="2063030" y="836613"/>
            <a:ext cx="3090863" cy="29177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7AF9E266-26D5-064E-865F-8A64D201FD5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1892" r="5201"/>
          <a:stretch/>
        </p:blipFill>
        <p:spPr>
          <a:xfrm rot="5400000">
            <a:off x="7215574" y="4007130"/>
            <a:ext cx="3323935" cy="221628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E43AE378-CB24-E04C-A795-D844330172F1}"/>
              </a:ext>
            </a:extLst>
          </p:cNvPr>
          <p:cNvSpPr txBox="1"/>
          <p:nvPr/>
        </p:nvSpPr>
        <p:spPr>
          <a:xfrm>
            <a:off x="1991048" y="933616"/>
            <a:ext cx="30908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/>
              <a:t>Al</a:t>
            </a:r>
            <a:r>
              <a:rPr lang="en-US" altLang="zh-CN" b="1" baseline="-25000" dirty="0"/>
              <a:t>2</a:t>
            </a:r>
            <a:r>
              <a:rPr lang="en-US" altLang="zh-CN" b="1" dirty="0"/>
              <a:t>O</a:t>
            </a:r>
            <a:r>
              <a:rPr lang="en-US" altLang="zh-CN" b="1" baseline="-25000" dirty="0"/>
              <a:t>3</a:t>
            </a:r>
            <a:r>
              <a:rPr lang="zh-CN" altLang="en-US" b="1" dirty="0"/>
              <a:t> </a:t>
            </a:r>
            <a:r>
              <a:rPr lang="en-US" altLang="zh-CN" b="1" dirty="0"/>
              <a:t>for</a:t>
            </a:r>
            <a:r>
              <a:rPr lang="zh-CN" altLang="en-US" b="1" dirty="0"/>
              <a:t> </a:t>
            </a:r>
            <a:r>
              <a:rPr lang="en-US" altLang="zh-CN" b="1" dirty="0"/>
              <a:t>LS</a:t>
            </a:r>
            <a:r>
              <a:rPr lang="zh-CN" altLang="en-US" b="1" dirty="0"/>
              <a:t> </a:t>
            </a:r>
            <a:r>
              <a:rPr lang="en-US" altLang="zh-CN" b="1" dirty="0"/>
              <a:t>purification</a:t>
            </a:r>
            <a:r>
              <a:rPr lang="zh-CN" altLang="en-US" b="1" dirty="0"/>
              <a:t> </a:t>
            </a:r>
            <a:r>
              <a:rPr lang="en-US" altLang="zh-CN" b="1" dirty="0"/>
              <a:t>for</a:t>
            </a:r>
            <a:r>
              <a:rPr lang="zh-CN" altLang="en-US" b="1" dirty="0"/>
              <a:t> </a:t>
            </a:r>
            <a:r>
              <a:rPr lang="en-US" altLang="zh-CN" b="1" dirty="0"/>
              <a:t>JUNO</a:t>
            </a:r>
            <a:endParaRPr lang="en-US" b="1" dirty="0"/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F3F7A540-0E09-9744-B200-BF34BA3C4DFF}"/>
              </a:ext>
            </a:extLst>
          </p:cNvPr>
          <p:cNvSpPr txBox="1"/>
          <p:nvPr/>
        </p:nvSpPr>
        <p:spPr>
          <a:xfrm>
            <a:off x="7678448" y="6208060"/>
            <a:ext cx="2307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/>
              <a:t>Copper</a:t>
            </a:r>
            <a:r>
              <a:rPr lang="zh-CN" altLang="en-US" b="1" dirty="0"/>
              <a:t> </a:t>
            </a:r>
            <a:r>
              <a:rPr lang="en-US" altLang="zh-CN" b="1" dirty="0"/>
              <a:t>for</a:t>
            </a:r>
            <a:r>
              <a:rPr lang="zh-CN" altLang="en-US" b="1" dirty="0"/>
              <a:t> </a:t>
            </a:r>
            <a:r>
              <a:rPr lang="en-US" altLang="zh-CN" b="1" dirty="0"/>
              <a:t>PandaX-4T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130122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183DA0C-2265-2544-9919-F2495A3353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0029"/>
            <a:ext cx="10515600" cy="847562"/>
          </a:xfrm>
        </p:spPr>
        <p:txBody>
          <a:bodyPr/>
          <a:lstStyle/>
          <a:p>
            <a:r>
              <a:rPr lang="en-US" dirty="0"/>
              <a:t>Laser ablation ICPMS and alpha detector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3C3755B5-CFF1-A44B-8510-5334434C37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54842" y="2271662"/>
            <a:ext cx="2326959" cy="125539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169C7A77-A92D-354C-928F-47E3B60C5C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6654" y="2079565"/>
            <a:ext cx="1682741" cy="172081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FD7C6B0D-F070-9C4E-865E-D877E2C64FB0}"/>
              </a:ext>
            </a:extLst>
          </p:cNvPr>
          <p:cNvSpPr txBox="1"/>
          <p:nvPr/>
        </p:nvSpPr>
        <p:spPr>
          <a:xfrm>
            <a:off x="6489154" y="846058"/>
            <a:ext cx="57028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400" dirty="0"/>
              <a:t>Investigate</a:t>
            </a:r>
            <a:r>
              <a:rPr lang="zh-CN" altLang="en-US" sz="2400" dirty="0"/>
              <a:t> </a:t>
            </a:r>
            <a:r>
              <a:rPr lang="en-US" altLang="zh-CN" sz="2400" dirty="0"/>
              <a:t>the</a:t>
            </a:r>
            <a:r>
              <a:rPr lang="zh-CN" altLang="en-US" sz="2400" dirty="0"/>
              <a:t> </a:t>
            </a:r>
            <a:r>
              <a:rPr lang="en-US" altLang="zh-CN" sz="2400" dirty="0"/>
              <a:t>surface</a:t>
            </a:r>
            <a:r>
              <a:rPr lang="zh-CN" altLang="en-US" sz="2400" dirty="0"/>
              <a:t> </a:t>
            </a:r>
            <a:r>
              <a:rPr lang="en-US" altLang="zh-CN" sz="2400" dirty="0"/>
              <a:t>radon</a:t>
            </a:r>
            <a:r>
              <a:rPr lang="zh-CN" altLang="en-US" sz="2400" dirty="0"/>
              <a:t> </a:t>
            </a:r>
            <a:r>
              <a:rPr lang="en-US" altLang="zh-CN" sz="2400" dirty="0"/>
              <a:t>daughters</a:t>
            </a:r>
            <a:r>
              <a:rPr lang="zh-CN" altLang="en-US" sz="2400" dirty="0"/>
              <a:t> </a:t>
            </a:r>
            <a:r>
              <a:rPr lang="en-US" altLang="zh-CN" sz="2400" dirty="0"/>
              <a:t>(Pb-210</a:t>
            </a:r>
            <a:r>
              <a:rPr lang="zh-CN" altLang="en-US" sz="2400" dirty="0"/>
              <a:t> </a:t>
            </a:r>
            <a:r>
              <a:rPr lang="en-US" altLang="zh-CN" sz="2400" dirty="0"/>
              <a:t>and</a:t>
            </a:r>
            <a:r>
              <a:rPr lang="zh-CN" altLang="en-US" sz="2400" dirty="0"/>
              <a:t> </a:t>
            </a:r>
            <a:r>
              <a:rPr lang="en-US" altLang="zh-CN" sz="2400" dirty="0"/>
              <a:t>Po-210)</a:t>
            </a:r>
            <a:r>
              <a:rPr lang="zh-CN" altLang="en-US" sz="2400" dirty="0"/>
              <a:t> </a:t>
            </a:r>
            <a:r>
              <a:rPr lang="en-US" altLang="zh-CN" sz="2400" dirty="0"/>
              <a:t>before/after</a:t>
            </a:r>
            <a:r>
              <a:rPr lang="zh-CN" altLang="en-US" sz="2400" dirty="0"/>
              <a:t> </a:t>
            </a:r>
            <a:r>
              <a:rPr lang="en-US" altLang="zh-CN" sz="2400" dirty="0"/>
              <a:t>multiple</a:t>
            </a:r>
            <a:r>
              <a:rPr lang="zh-CN" altLang="en-US" sz="2400" dirty="0"/>
              <a:t> </a:t>
            </a:r>
            <a:r>
              <a:rPr lang="en-US" altLang="zh-CN" sz="2400" dirty="0"/>
              <a:t>cleaning</a:t>
            </a:r>
            <a:r>
              <a:rPr lang="zh-CN" altLang="en-US" sz="2400" dirty="0"/>
              <a:t> </a:t>
            </a:r>
            <a:r>
              <a:rPr lang="en-US" altLang="zh-CN" sz="2400" dirty="0"/>
              <a:t>methods or packing methods.</a:t>
            </a:r>
            <a:r>
              <a:rPr lang="zh-CN" altLang="en-US" sz="2400" dirty="0"/>
              <a:t> </a:t>
            </a:r>
            <a:endParaRPr lang="en-US" sz="2400" dirty="0"/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58BE8EFD-06CF-C943-90AC-972FEF0260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46834" y="3876125"/>
            <a:ext cx="3591242" cy="2693432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95374" y="809463"/>
            <a:ext cx="64032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Laser ablation ICPMS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Bordeaux group has </a:t>
            </a:r>
            <a:r>
              <a:rPr lang="fr-FR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started</a:t>
            </a:r>
            <a: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new collaboration </a:t>
            </a:r>
            <a:r>
              <a:rPr lang="fr-FR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with</a:t>
            </a:r>
            <a: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experts in laser ablation </a:t>
            </a:r>
            <a:r>
              <a:rPr lang="fr-FR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coupled</a:t>
            </a:r>
            <a: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 ICPMS </a:t>
            </a:r>
            <a:r>
              <a:rPr lang="fr-FR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detection</a:t>
            </a:r>
            <a: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fr-FR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measure</a:t>
            </a:r>
            <a: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U/Th contamination</a:t>
            </a:r>
          </a:p>
        </p:txBody>
      </p:sp>
      <p:sp>
        <p:nvSpPr>
          <p:cNvPr id="7" name="Rectangle 6"/>
          <p:cNvSpPr/>
          <p:nvPr/>
        </p:nvSpPr>
        <p:spPr>
          <a:xfrm>
            <a:off x="95374" y="3876125"/>
            <a:ext cx="640326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Advantages</a:t>
            </a:r>
            <a:r>
              <a:rPr lang="fr-FR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of the technique: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 </a:t>
            </a:r>
            <a:r>
              <a:rPr lang="fr-FR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chemical</a:t>
            </a:r>
            <a: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preparation</a:t>
            </a:r>
            <a: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the </a:t>
            </a:r>
            <a:r>
              <a:rPr lang="fr-FR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sample</a:t>
            </a:r>
            <a:endParaRPr lang="fr-F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Small </a:t>
            </a:r>
            <a:r>
              <a:rPr lang="fr-FR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risk</a:t>
            </a:r>
            <a: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contamination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Microanalysis</a:t>
            </a:r>
            <a: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at the </a:t>
            </a:r>
            <a:r>
              <a:rPr lang="fr-FR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level</a:t>
            </a:r>
            <a: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~10 µm </a:t>
            </a:r>
            <a:r>
              <a:rPr lang="fr-FR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precision</a:t>
            </a:r>
            <a:endParaRPr lang="fr-F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Possibility</a:t>
            </a:r>
            <a: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fr-FR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measure</a:t>
            </a:r>
            <a: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U/Th concentration </a:t>
            </a:r>
            <a:r>
              <a:rPr lang="fr-FR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both</a:t>
            </a:r>
            <a: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surface and </a:t>
            </a:r>
            <a:r>
              <a:rPr lang="fr-FR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bulk</a:t>
            </a:r>
            <a: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fr-FR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access</a:t>
            </a:r>
            <a: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to the U/Th profile</a:t>
            </a:r>
            <a:endParaRPr lang="fr-F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Opportunity</a:t>
            </a:r>
            <a: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 test the </a:t>
            </a:r>
            <a:r>
              <a:rPr lang="fr-FR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efficiency</a:t>
            </a:r>
            <a: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fr-FR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cleaning</a:t>
            </a:r>
            <a:r>
              <a:rPr lang="fr-F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process</a:t>
            </a:r>
            <a:endParaRPr lang="fr-FR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fr-F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very promising for the JUNO cleanliness strategy</a:t>
            </a:r>
            <a:endParaRPr lang="fr-FR" sz="20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08"/>
          <a:stretch/>
        </p:blipFill>
        <p:spPr>
          <a:xfrm>
            <a:off x="464001" y="2123872"/>
            <a:ext cx="2324776" cy="1707349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866" y="2123872"/>
            <a:ext cx="3035286" cy="1707349"/>
          </a:xfrm>
          <a:prstGeom prst="rect">
            <a:avLst/>
          </a:prstGeom>
        </p:spPr>
      </p:pic>
      <p:sp>
        <p:nvSpPr>
          <p:cNvPr id="11" name="Flèche gauche 10"/>
          <p:cNvSpPr/>
          <p:nvPr/>
        </p:nvSpPr>
        <p:spPr>
          <a:xfrm>
            <a:off x="2390407" y="3143140"/>
            <a:ext cx="978408" cy="252697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ZoneTexte 11"/>
          <p:cNvSpPr txBox="1"/>
          <p:nvPr/>
        </p:nvSpPr>
        <p:spPr>
          <a:xfrm>
            <a:off x="498711" y="3447311"/>
            <a:ext cx="801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ICPMS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3542813" y="3497136"/>
            <a:ext cx="32277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>
                <a:solidFill>
                  <a:schemeClr val="bg1"/>
                </a:solidFill>
              </a:rPr>
              <a:t>Chamber</a:t>
            </a:r>
            <a:r>
              <a:rPr lang="fr-FR" dirty="0">
                <a:solidFill>
                  <a:schemeClr val="bg1"/>
                </a:solidFill>
              </a:rPr>
              <a:t> for laser ablation</a:t>
            </a:r>
          </a:p>
        </p:txBody>
      </p:sp>
      <p:sp>
        <p:nvSpPr>
          <p:cNvPr id="14" name="ZoneTexte 13"/>
          <p:cNvSpPr txBox="1"/>
          <p:nvPr/>
        </p:nvSpPr>
        <p:spPr>
          <a:xfrm rot="20873096">
            <a:off x="3035286" y="2793533"/>
            <a:ext cx="1316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>
                <a:solidFill>
                  <a:schemeClr val="bg1"/>
                </a:solidFill>
              </a:rPr>
              <a:t>Gas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transfer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15" name="Slide Number Placeholder 14">
            <a:extLst>
              <a:ext uri="{FF2B5EF4-FFF2-40B4-BE49-F238E27FC236}">
                <a16:creationId xmlns="" xmlns:a16="http://schemas.microsoft.com/office/drawing/2014/main" id="{677AC25A-E0F8-5947-9201-1DFE6C655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1DE41-9114-5B42-9892-49DBF3708EC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634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D20B11F-5152-664F-B760-8610B8FAA8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10D0848-84CC-7041-9046-57C4615E43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Both of groups are involved in the JUNO experiment</a:t>
            </a:r>
          </a:p>
          <a:p>
            <a:r>
              <a:rPr lang="en-US" dirty="0"/>
              <a:t>Complementary facilities for low background assay </a:t>
            </a:r>
          </a:p>
          <a:p>
            <a:r>
              <a:rPr lang="en-US" dirty="0"/>
              <a:t>Share the expertise and experience about background control and cleanliness protocol</a:t>
            </a:r>
          </a:p>
          <a:p>
            <a:r>
              <a:rPr lang="en-US" dirty="0"/>
              <a:t>Project </a:t>
            </a:r>
            <a:r>
              <a:rPr lang="en-US" dirty="0" smtClean="0"/>
              <a:t>has just started</a:t>
            </a:r>
            <a:endParaRPr lang="en-US" dirty="0"/>
          </a:p>
          <a:p>
            <a:r>
              <a:rPr lang="en-US" dirty="0"/>
              <a:t>FCPPL </a:t>
            </a:r>
            <a:r>
              <a:rPr lang="en-US" dirty="0" err="1" smtClean="0"/>
              <a:t>radiopurity</a:t>
            </a:r>
            <a:r>
              <a:rPr lang="en-US" dirty="0" smtClean="0"/>
              <a:t> </a:t>
            </a:r>
            <a:r>
              <a:rPr lang="en-US" dirty="0"/>
              <a:t>studies for the JUNO calibration system project </a:t>
            </a:r>
            <a:r>
              <a:rPr lang="en-US" dirty="0" smtClean="0"/>
              <a:t>between Bordeaux and SJTU will be fruitful </a:t>
            </a:r>
            <a:r>
              <a:rPr lang="en-US" dirty="0"/>
              <a:t>for the JUNO experiment</a:t>
            </a:r>
            <a:r>
              <a:rPr lang="en-US" dirty="0" smtClean="0"/>
              <a:t>.</a:t>
            </a:r>
          </a:p>
          <a:p>
            <a:r>
              <a:rPr lang="en-US" dirty="0" smtClean="0"/>
              <a:t>Furthermore</a:t>
            </a:r>
            <a:r>
              <a:rPr lang="en-US" dirty="0"/>
              <a:t>, this is an opportunity to start a collaboration within two underground laboratories (Jinping and LSM)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738DA7C6-7DFE-464B-A2D4-DC14EBA71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1DE41-9114-5B42-9892-49DBF3708EC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0062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 smtClean="0"/>
              <a:t>Backups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1DE41-9114-5B42-9892-49DBF3708EC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7347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2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8077200" y="6520260"/>
            <a:ext cx="2133600" cy="365125"/>
          </a:xfrm>
          <a:noFill/>
        </p:spPr>
        <p:txBody>
          <a:bodyPr/>
          <a:lstStyle/>
          <a:p>
            <a:fld id="{E3DAACA1-9A8F-453A-BE9D-9F183679AE6F}" type="slidenum">
              <a:rPr lang="fr-FR" smtClean="0">
                <a:solidFill>
                  <a:srgbClr val="000000"/>
                </a:solidFill>
                <a:cs typeface="Arial" charset="0"/>
              </a:rPr>
              <a:pPr/>
              <a:t>19</a:t>
            </a:fld>
            <a:endParaRPr lang="fr-FR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8" name="Titre 1"/>
          <p:cNvSpPr txBox="1">
            <a:spLocks/>
          </p:cNvSpPr>
          <p:nvPr/>
        </p:nvSpPr>
        <p:spPr bwMode="auto">
          <a:xfrm>
            <a:off x="1524000" y="44452"/>
            <a:ext cx="9144000" cy="576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FR" dirty="0">
                <a:solidFill>
                  <a:schemeClr val="tx1"/>
                </a:solidFill>
              </a:rPr>
              <a:t>JUNO detector: size and concept</a:t>
            </a:r>
          </a:p>
        </p:txBody>
      </p:sp>
      <p:sp>
        <p:nvSpPr>
          <p:cNvPr id="10" name="Rectangle 13"/>
          <p:cNvSpPr>
            <a:spLocks noChangeArrowheads="1"/>
          </p:cNvSpPr>
          <p:nvPr/>
        </p:nvSpPr>
        <p:spPr bwMode="auto">
          <a:xfrm>
            <a:off x="4888491" y="1203881"/>
            <a:ext cx="666843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80975" indent="-180975" algn="just">
              <a:buFont typeface="Arial" panose="020B0604020202020204" pitchFamily="34" charset="0"/>
              <a:buChar char="•"/>
            </a:pPr>
            <a:r>
              <a:rPr lang="fr-FR" dirty="0"/>
              <a:t>100,000 </a:t>
            </a:r>
            <a:r>
              <a:rPr lang="fr-FR" dirty="0" err="1"/>
              <a:t>events</a:t>
            </a:r>
            <a:r>
              <a:rPr lang="fr-FR" dirty="0"/>
              <a:t> </a:t>
            </a:r>
            <a:r>
              <a:rPr lang="fr-FR" dirty="0" err="1"/>
              <a:t>required</a:t>
            </a:r>
            <a:r>
              <a:rPr lang="fr-FR" dirty="0"/>
              <a:t> in 6 </a:t>
            </a:r>
            <a:r>
              <a:rPr lang="fr-FR" dirty="0" err="1"/>
              <a:t>years</a:t>
            </a:r>
            <a:r>
              <a:rPr lang="fr-FR" dirty="0"/>
              <a:t> of data </a:t>
            </a:r>
            <a:r>
              <a:rPr lang="fr-FR" dirty="0" err="1"/>
              <a:t>taking</a:t>
            </a:r>
            <a:r>
              <a:rPr lang="fr-FR" dirty="0"/>
              <a:t> at 53 km distance</a:t>
            </a:r>
          </a:p>
          <a:p>
            <a:pPr lvl="0" algn="just"/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 </a:t>
            </a:r>
            <a:r>
              <a:rPr lang="fr-FR" dirty="0"/>
              <a:t>20 </a:t>
            </a:r>
            <a:r>
              <a:rPr lang="fr-FR" dirty="0" err="1"/>
              <a:t>ktons</a:t>
            </a:r>
            <a:r>
              <a:rPr lang="fr-FR" dirty="0"/>
              <a:t> of </a:t>
            </a:r>
            <a:r>
              <a:rPr lang="fr-FR" dirty="0" err="1"/>
              <a:t>target</a:t>
            </a:r>
            <a:r>
              <a:rPr lang="fr-FR" dirty="0"/>
              <a:t> detector </a:t>
            </a:r>
            <a:r>
              <a:rPr lang="fr-FR" dirty="0" err="1"/>
              <a:t>needed</a:t>
            </a:r>
            <a:r>
              <a:rPr lang="fr-FR" dirty="0"/>
              <a:t> (</a:t>
            </a:r>
            <a:r>
              <a:rPr lang="fr-FR" dirty="0" err="1"/>
              <a:t>liquid</a:t>
            </a:r>
            <a:r>
              <a:rPr lang="fr-FR" dirty="0"/>
              <a:t> </a:t>
            </a:r>
            <a:r>
              <a:rPr lang="fr-FR" dirty="0" err="1"/>
              <a:t>scintillator</a:t>
            </a:r>
            <a:r>
              <a:rPr lang="fr-FR" dirty="0"/>
              <a:t>) in a </a:t>
            </a:r>
            <a:r>
              <a:rPr lang="fr-FR" dirty="0" err="1"/>
              <a:t>sphere</a:t>
            </a:r>
            <a:r>
              <a:rPr lang="fr-FR" dirty="0"/>
              <a:t>  of ~35 m </a:t>
            </a:r>
            <a:r>
              <a:rPr lang="fr-FR" dirty="0" err="1"/>
              <a:t>diameter</a:t>
            </a:r>
            <a:endParaRPr lang="fr-FR" dirty="0"/>
          </a:p>
          <a:p>
            <a:pPr lvl="0" algn="just"/>
            <a:endParaRPr lang="fr-FR" dirty="0"/>
          </a:p>
          <a:p>
            <a:pPr marL="180975" indent="-180975" algn="just">
              <a:buFont typeface="Arial" panose="020B0604020202020204" pitchFamily="34" charset="0"/>
              <a:buChar char="•"/>
            </a:pPr>
            <a:r>
              <a:rPr lang="fr-FR" dirty="0" err="1"/>
              <a:t>Energy</a:t>
            </a:r>
            <a:r>
              <a:rPr lang="fr-FR" dirty="0"/>
              <a:t> </a:t>
            </a:r>
            <a:r>
              <a:rPr lang="fr-FR" dirty="0" err="1"/>
              <a:t>resolution</a:t>
            </a:r>
            <a:r>
              <a:rPr lang="fr-FR" dirty="0"/>
              <a:t> of 3%/√E(MeV) </a:t>
            </a:r>
          </a:p>
          <a:p>
            <a:pPr algn="just"/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 </a:t>
            </a:r>
            <a:r>
              <a:rPr lang="fr-FR" dirty="0"/>
              <a:t>high LS </a:t>
            </a:r>
            <a:r>
              <a:rPr lang="fr-FR" dirty="0" err="1"/>
              <a:t>transparency</a:t>
            </a:r>
            <a:r>
              <a:rPr lang="fr-FR" dirty="0"/>
              <a:t> + </a:t>
            </a:r>
            <a:r>
              <a:rPr lang="fr-FR" dirty="0" err="1"/>
              <a:t>very</a:t>
            </a:r>
            <a:r>
              <a:rPr lang="fr-FR" dirty="0"/>
              <a:t> high </a:t>
            </a:r>
            <a:r>
              <a:rPr lang="fr-FR" dirty="0" err="1"/>
              <a:t>photodetection</a:t>
            </a:r>
            <a:r>
              <a:rPr lang="fr-FR" dirty="0"/>
              <a:t> </a:t>
            </a:r>
            <a:r>
              <a:rPr lang="fr-FR" dirty="0" err="1"/>
              <a:t>coverage</a:t>
            </a:r>
            <a:r>
              <a:rPr lang="fr-FR" dirty="0"/>
              <a:t> (~78%)</a:t>
            </a:r>
          </a:p>
          <a:p>
            <a:pPr algn="just"/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 </a:t>
            </a:r>
            <a:r>
              <a:rPr lang="fr-FR" dirty="0"/>
              <a:t>1200 </a:t>
            </a:r>
            <a:r>
              <a:rPr lang="fr-FR" dirty="0" err="1"/>
              <a:t>p.e</a:t>
            </a:r>
            <a:r>
              <a:rPr lang="fr-FR" dirty="0"/>
              <a:t>. </a:t>
            </a:r>
            <a:r>
              <a:rPr lang="fr-FR" dirty="0" err="1"/>
              <a:t>with</a:t>
            </a:r>
            <a:r>
              <a:rPr lang="fr-FR" dirty="0"/>
              <a:t> 18,000 20-inch </a:t>
            </a:r>
            <a:r>
              <a:rPr lang="fr-FR" dirty="0" err="1"/>
              <a:t>PMTs</a:t>
            </a:r>
            <a:endParaRPr lang="fr-FR" dirty="0"/>
          </a:p>
          <a:p>
            <a:pPr algn="just"/>
            <a:endParaRPr lang="fr-FR" dirty="0"/>
          </a:p>
        </p:txBody>
      </p:sp>
      <p:sp>
        <p:nvSpPr>
          <p:cNvPr id="29" name="Rectangle 13"/>
          <p:cNvSpPr>
            <a:spLocks noChangeArrowheads="1"/>
          </p:cNvSpPr>
          <p:nvPr/>
        </p:nvSpPr>
        <p:spPr bwMode="auto">
          <a:xfrm>
            <a:off x="4944246" y="3855423"/>
            <a:ext cx="610467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/>
            <a:r>
              <a:rPr lang="fr-FR" b="1" dirty="0"/>
              <a:t>JUNO </a:t>
            </a:r>
            <a:r>
              <a:rPr lang="fr-FR" b="1" dirty="0" err="1"/>
              <a:t>will</a:t>
            </a:r>
            <a:r>
              <a:rPr lang="fr-FR" b="1" dirty="0"/>
              <a:t> </a:t>
            </a:r>
            <a:r>
              <a:rPr lang="fr-FR" b="1" dirty="0" err="1"/>
              <a:t>be</a:t>
            </a:r>
            <a:r>
              <a:rPr lang="fr-FR" b="1" dirty="0"/>
              <a:t> the </a:t>
            </a:r>
            <a:r>
              <a:rPr lang="fr-FR" b="1" dirty="0" err="1"/>
              <a:t>largest</a:t>
            </a:r>
            <a:r>
              <a:rPr lang="fr-FR" b="1" dirty="0"/>
              <a:t> </a:t>
            </a:r>
            <a:r>
              <a:rPr lang="fr-FR" b="1" dirty="0" err="1"/>
              <a:t>liquid</a:t>
            </a:r>
            <a:r>
              <a:rPr lang="fr-FR" b="1" dirty="0"/>
              <a:t> </a:t>
            </a:r>
            <a:r>
              <a:rPr lang="fr-FR" b="1" dirty="0" err="1"/>
              <a:t>scintillator</a:t>
            </a:r>
            <a:r>
              <a:rPr lang="fr-FR" b="1" dirty="0"/>
              <a:t> detector </a:t>
            </a:r>
            <a:r>
              <a:rPr lang="fr-FR" b="1" dirty="0" err="1"/>
              <a:t>ever</a:t>
            </a:r>
            <a:r>
              <a:rPr lang="fr-FR" b="1" dirty="0"/>
              <a:t> </a:t>
            </a:r>
            <a:r>
              <a:rPr lang="fr-FR" b="1" dirty="0" err="1"/>
              <a:t>built</a:t>
            </a:r>
            <a:r>
              <a:rPr lang="fr-FR" b="1" dirty="0"/>
              <a:t> !</a:t>
            </a:r>
          </a:p>
        </p:txBody>
      </p:sp>
      <p:graphicFrame>
        <p:nvGraphicFramePr>
          <p:cNvPr id="2" name="Tableau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9230542"/>
              </p:ext>
            </p:extLst>
          </p:nvPr>
        </p:nvGraphicFramePr>
        <p:xfrm>
          <a:off x="2123414" y="5375981"/>
          <a:ext cx="8736011" cy="1341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0543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45446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454467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454467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567180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230426"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err="1">
                          <a:solidFill>
                            <a:schemeClr val="tx1"/>
                          </a:solidFill>
                        </a:rPr>
                        <a:t>Experiment</a:t>
                      </a:r>
                      <a:endParaRPr lang="fr-FR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>
                          <a:solidFill>
                            <a:schemeClr val="tx1"/>
                          </a:solidFill>
                        </a:rPr>
                        <a:t>Daya </a:t>
                      </a:r>
                      <a:r>
                        <a:rPr lang="fr-FR" sz="1600" dirty="0" err="1">
                          <a:solidFill>
                            <a:schemeClr val="tx1"/>
                          </a:solidFill>
                        </a:rPr>
                        <a:t>Bay</a:t>
                      </a:r>
                      <a:endParaRPr lang="fr-FR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err="1">
                          <a:solidFill>
                            <a:schemeClr val="tx1"/>
                          </a:solidFill>
                        </a:rPr>
                        <a:t>Borexino</a:t>
                      </a:r>
                      <a:endParaRPr lang="fr-FR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err="1">
                          <a:solidFill>
                            <a:schemeClr val="tx1"/>
                          </a:solidFill>
                        </a:rPr>
                        <a:t>KamLAND</a:t>
                      </a:r>
                      <a:endParaRPr lang="fr-FR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>
                          <a:solidFill>
                            <a:schemeClr val="tx1"/>
                          </a:solidFill>
                        </a:rPr>
                        <a:t>JUNO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30426">
                <a:tc>
                  <a:txBody>
                    <a:bodyPr/>
                    <a:lstStyle/>
                    <a:p>
                      <a:pPr algn="ctr"/>
                      <a:r>
                        <a:rPr lang="fr-FR" sz="1600" dirty="0">
                          <a:solidFill>
                            <a:schemeClr val="tx1"/>
                          </a:solidFill>
                        </a:rPr>
                        <a:t>LS mass (tons)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>
                          <a:solidFill>
                            <a:schemeClr val="tx1"/>
                          </a:solidFill>
                        </a:rPr>
                        <a:t>20 /detector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>
                          <a:solidFill>
                            <a:schemeClr val="tx1"/>
                          </a:solidFill>
                        </a:rPr>
                        <a:t>~300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>
                          <a:solidFill>
                            <a:schemeClr val="tx1"/>
                          </a:solidFill>
                        </a:rPr>
                        <a:t>~1,000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0" dirty="0">
                          <a:solidFill>
                            <a:schemeClr val="tx1"/>
                          </a:solidFill>
                        </a:rPr>
                        <a:t>20,000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30426">
                <a:tc>
                  <a:txBody>
                    <a:bodyPr/>
                    <a:lstStyle/>
                    <a:p>
                      <a:pPr algn="ctr"/>
                      <a:r>
                        <a:rPr lang="fr-FR" sz="1600" dirty="0">
                          <a:solidFill>
                            <a:schemeClr val="tx1"/>
                          </a:solidFill>
                        </a:rPr>
                        <a:t>Nb of </a:t>
                      </a:r>
                      <a:r>
                        <a:rPr lang="fr-FR" sz="1600" dirty="0" err="1">
                          <a:solidFill>
                            <a:schemeClr val="tx1"/>
                          </a:solidFill>
                        </a:rPr>
                        <a:t>collected</a:t>
                      </a:r>
                      <a:r>
                        <a:rPr lang="fr-FR" sz="16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fr-FR" sz="1600" dirty="0" err="1">
                          <a:solidFill>
                            <a:schemeClr val="tx1"/>
                          </a:solidFill>
                        </a:rPr>
                        <a:t>p.e</a:t>
                      </a:r>
                      <a:r>
                        <a:rPr lang="fr-FR" sz="1600" dirty="0">
                          <a:solidFill>
                            <a:schemeClr val="tx1"/>
                          </a:solidFill>
                        </a:rPr>
                        <a:t>.</a:t>
                      </a:r>
                      <a:r>
                        <a:rPr lang="fr-FR" sz="1600" baseline="0" dirty="0">
                          <a:solidFill>
                            <a:schemeClr val="tx1"/>
                          </a:solidFill>
                        </a:rPr>
                        <a:t> per MeV</a:t>
                      </a:r>
                      <a:endParaRPr lang="fr-FR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>
                          <a:solidFill>
                            <a:schemeClr val="tx1"/>
                          </a:solidFill>
                        </a:rPr>
                        <a:t>~160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dirty="0">
                          <a:solidFill>
                            <a:schemeClr val="tx1"/>
                          </a:solidFill>
                        </a:rPr>
                        <a:t>~500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dirty="0">
                          <a:solidFill>
                            <a:schemeClr val="tx1"/>
                          </a:solidFill>
                        </a:rPr>
                        <a:t>~250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b="0" dirty="0">
                          <a:solidFill>
                            <a:schemeClr val="tx1"/>
                          </a:solidFill>
                        </a:rPr>
                        <a:t>~1200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30426"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err="1">
                          <a:solidFill>
                            <a:schemeClr val="tx1"/>
                          </a:solidFill>
                        </a:rPr>
                        <a:t>Energy</a:t>
                      </a:r>
                      <a:r>
                        <a:rPr lang="fr-FR" sz="16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fr-FR" sz="1600" dirty="0" err="1">
                          <a:solidFill>
                            <a:schemeClr val="tx1"/>
                          </a:solidFill>
                        </a:rPr>
                        <a:t>resolution</a:t>
                      </a:r>
                      <a:r>
                        <a:rPr lang="fr-FR" sz="1600" dirty="0">
                          <a:solidFill>
                            <a:schemeClr val="tx1"/>
                          </a:solidFill>
                        </a:rPr>
                        <a:t> @ 1 MeV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>
                          <a:solidFill>
                            <a:schemeClr val="tx1"/>
                          </a:solidFill>
                        </a:rPr>
                        <a:t>~7.5%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dirty="0">
                          <a:solidFill>
                            <a:schemeClr val="tx1"/>
                          </a:solidFill>
                        </a:rPr>
                        <a:t>~5%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dirty="0">
                          <a:solidFill>
                            <a:schemeClr val="tx1"/>
                          </a:solidFill>
                        </a:rPr>
                        <a:t>~6%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b="0" dirty="0">
                          <a:solidFill>
                            <a:schemeClr val="tx1"/>
                          </a:solidFill>
                        </a:rPr>
                        <a:t>~3%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15" name="图片 1">
            <a:extLst>
              <a:ext uri="{FF2B5EF4-FFF2-40B4-BE49-F238E27FC236}">
                <a16:creationId xmlns="" xmlns:a16="http://schemas.microsoft.com/office/drawing/2014/main" id="{385F9CE8-F540-C945-A076-ED28362BE5B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83667" y="834193"/>
            <a:ext cx="3858636" cy="4536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6" name="Connecteur droit avec flèche 8">
            <a:extLst>
              <a:ext uri="{FF2B5EF4-FFF2-40B4-BE49-F238E27FC236}">
                <a16:creationId xmlns="" xmlns:a16="http://schemas.microsoft.com/office/drawing/2014/main" id="{69662437-AFC9-C54E-8E21-6D04A59ADC4B}"/>
              </a:ext>
            </a:extLst>
          </p:cNvPr>
          <p:cNvCxnSpPr>
            <a:cxnSpLocks/>
          </p:cNvCxnSpPr>
          <p:nvPr/>
        </p:nvCxnSpPr>
        <p:spPr>
          <a:xfrm>
            <a:off x="1029855" y="3247988"/>
            <a:ext cx="3166260" cy="0"/>
          </a:xfrm>
          <a:prstGeom prst="straightConnector1">
            <a:avLst/>
          </a:prstGeom>
          <a:ln w="31750">
            <a:solidFill>
              <a:srgbClr val="008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ZoneTexte 9">
            <a:extLst>
              <a:ext uri="{FF2B5EF4-FFF2-40B4-BE49-F238E27FC236}">
                <a16:creationId xmlns="" xmlns:a16="http://schemas.microsoft.com/office/drawing/2014/main" id="{D742F41A-9E01-5F49-86F4-202EACF740CF}"/>
              </a:ext>
            </a:extLst>
          </p:cNvPr>
          <p:cNvSpPr txBox="1"/>
          <p:nvPr/>
        </p:nvSpPr>
        <p:spPr>
          <a:xfrm>
            <a:off x="1992555" y="2847200"/>
            <a:ext cx="14380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err="1">
                <a:solidFill>
                  <a:srgbClr val="008000"/>
                </a:solidFill>
              </a:rPr>
              <a:t>D</a:t>
            </a:r>
            <a:r>
              <a:rPr lang="fr-FR" b="1" baseline="-25000" dirty="0" err="1">
                <a:solidFill>
                  <a:srgbClr val="008000"/>
                </a:solidFill>
              </a:rPr>
              <a:t>in</a:t>
            </a:r>
            <a:r>
              <a:rPr lang="fr-FR" b="1" dirty="0">
                <a:solidFill>
                  <a:srgbClr val="008000"/>
                </a:solidFill>
              </a:rPr>
              <a:t>= 35.4 m</a:t>
            </a:r>
          </a:p>
        </p:txBody>
      </p:sp>
    </p:spTree>
    <p:extLst>
      <p:ext uri="{BB962C8B-B14F-4D97-AF65-F5344CB8AC3E}">
        <p14:creationId xmlns:p14="http://schemas.microsoft.com/office/powerpoint/2010/main" val="2148030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88ABAB4-8683-704E-83CD-F4F3971B03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07540CB-29D7-1344-BEF7-81A8029E40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JUNO experiment and calibration </a:t>
            </a:r>
            <a:r>
              <a:rPr lang="en-US" altLang="zh-CN" dirty="0" smtClean="0"/>
              <a:t>system</a:t>
            </a:r>
            <a:endParaRPr lang="en-US" dirty="0"/>
          </a:p>
          <a:p>
            <a:r>
              <a:rPr lang="en-US" dirty="0" smtClean="0"/>
              <a:t>Challenges </a:t>
            </a:r>
            <a:r>
              <a:rPr lang="en-US" dirty="0"/>
              <a:t>for low background assay </a:t>
            </a:r>
          </a:p>
          <a:p>
            <a:r>
              <a:rPr lang="en-US" dirty="0" smtClean="0"/>
              <a:t>Bordeaux </a:t>
            </a:r>
            <a:r>
              <a:rPr lang="en-US" dirty="0"/>
              <a:t>and SJTU </a:t>
            </a:r>
            <a:r>
              <a:rPr lang="en-US" dirty="0" smtClean="0"/>
              <a:t>groups</a:t>
            </a:r>
            <a:endParaRPr lang="en-US" dirty="0"/>
          </a:p>
          <a:p>
            <a:r>
              <a:rPr lang="en-US" altLang="zh-CN" dirty="0"/>
              <a:t>Low</a:t>
            </a:r>
            <a:r>
              <a:rPr lang="zh-CN" altLang="en-US" dirty="0"/>
              <a:t> </a:t>
            </a:r>
            <a:r>
              <a:rPr lang="en-US" altLang="zh-CN" dirty="0"/>
              <a:t>background</a:t>
            </a:r>
            <a:r>
              <a:rPr lang="en-US" dirty="0"/>
              <a:t> </a:t>
            </a:r>
            <a:r>
              <a:rPr lang="en-US" altLang="zh-CN" dirty="0"/>
              <a:t>t</a:t>
            </a:r>
            <a:r>
              <a:rPr lang="en-US" dirty="0"/>
              <a:t>echniques for JUNO calibration system</a:t>
            </a:r>
          </a:p>
          <a:p>
            <a:pPr lvl="1"/>
            <a:r>
              <a:rPr lang="en-US" altLang="zh-CN" dirty="0"/>
              <a:t>High</a:t>
            </a:r>
            <a:r>
              <a:rPr lang="zh-CN" altLang="en-US" dirty="0"/>
              <a:t> </a:t>
            </a:r>
            <a:r>
              <a:rPr lang="en-US" altLang="zh-CN" dirty="0"/>
              <a:t>purity</a:t>
            </a:r>
            <a:r>
              <a:rPr lang="en-US" dirty="0"/>
              <a:t> </a:t>
            </a:r>
            <a:r>
              <a:rPr lang="en-US" dirty="0" smtClean="0"/>
              <a:t>Germanium detectors</a:t>
            </a:r>
            <a:endParaRPr lang="en-US" dirty="0"/>
          </a:p>
          <a:p>
            <a:pPr lvl="1"/>
            <a:r>
              <a:rPr lang="en-US" dirty="0" smtClean="0"/>
              <a:t>Radon</a:t>
            </a:r>
            <a:r>
              <a:rPr lang="zh-CN" altLang="en-US" dirty="0" smtClean="0"/>
              <a:t> </a:t>
            </a:r>
            <a:r>
              <a:rPr lang="en-US" altLang="zh-CN" dirty="0"/>
              <a:t>emanation</a:t>
            </a:r>
            <a:r>
              <a:rPr lang="zh-CN" altLang="en-US" dirty="0"/>
              <a:t> </a:t>
            </a:r>
            <a:r>
              <a:rPr lang="en-US" altLang="zh-CN" dirty="0"/>
              <a:t>measurement</a:t>
            </a:r>
          </a:p>
          <a:p>
            <a:pPr lvl="1"/>
            <a:r>
              <a:rPr lang="en-US" altLang="zh-CN" dirty="0" smtClean="0"/>
              <a:t>L</a:t>
            </a:r>
            <a:r>
              <a:rPr lang="en-US" dirty="0" smtClean="0"/>
              <a:t>aser </a:t>
            </a:r>
            <a:r>
              <a:rPr lang="en-US" dirty="0"/>
              <a:t>ablation ICPMS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a</a:t>
            </a:r>
            <a:r>
              <a:rPr lang="en-US" dirty="0"/>
              <a:t>lpha</a:t>
            </a:r>
            <a:r>
              <a:rPr lang="zh-CN" altLang="en-US" dirty="0"/>
              <a:t> </a:t>
            </a:r>
            <a:r>
              <a:rPr lang="en-US" altLang="zh-CN" dirty="0"/>
              <a:t>detector</a:t>
            </a:r>
            <a:r>
              <a:rPr lang="zh-CN" altLang="en-US" dirty="0"/>
              <a:t> </a:t>
            </a:r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59BD35A2-E7D9-A547-9734-60FE82A9CF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1DE41-9114-5B42-9892-49DBF3708EC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331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8C0916F-EEEF-DE49-96F8-8B2DB0E7BA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9954" y="91890"/>
            <a:ext cx="10515600" cy="1325563"/>
          </a:xfrm>
        </p:spPr>
        <p:txBody>
          <a:bodyPr/>
          <a:lstStyle/>
          <a:p>
            <a:r>
              <a:rPr lang="en-US" dirty="0"/>
              <a:t>JUNO </a:t>
            </a:r>
            <a:r>
              <a:rPr lang="en-US" altLang="zh-CN" dirty="0"/>
              <a:t>experiment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62444233-4489-CA4E-9E5A-3669745082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905" t="31623" r="8841"/>
          <a:stretch/>
        </p:blipFill>
        <p:spPr>
          <a:xfrm>
            <a:off x="7582733" y="3078460"/>
            <a:ext cx="4444258" cy="2605758"/>
          </a:xfrm>
          <a:prstGeom prst="rect">
            <a:avLst/>
          </a:prstGeom>
        </p:spPr>
      </p:pic>
      <p:pic>
        <p:nvPicPr>
          <p:cNvPr id="4" name="Image 2">
            <a:extLst>
              <a:ext uri="{FF2B5EF4-FFF2-40B4-BE49-F238E27FC236}">
                <a16:creationId xmlns="" xmlns:a16="http://schemas.microsoft.com/office/drawing/2014/main" id="{8ABB3FCC-7414-4542-819E-D276B37131E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8070" y="3184427"/>
            <a:ext cx="2804040" cy="1800200"/>
          </a:xfrm>
          <a:prstGeom prst="rect">
            <a:avLst/>
          </a:prstGeom>
        </p:spPr>
      </p:pic>
      <p:cxnSp>
        <p:nvCxnSpPr>
          <p:cNvPr id="5" name="Connecteur droit avec flèche 4">
            <a:extLst>
              <a:ext uri="{FF2B5EF4-FFF2-40B4-BE49-F238E27FC236}">
                <a16:creationId xmlns="" xmlns:a16="http://schemas.microsoft.com/office/drawing/2014/main" id="{0A46ACD4-DE6C-0A43-9459-CEBE0FDCE18E}"/>
              </a:ext>
            </a:extLst>
          </p:cNvPr>
          <p:cNvCxnSpPr/>
          <p:nvPr/>
        </p:nvCxnSpPr>
        <p:spPr>
          <a:xfrm>
            <a:off x="3665824" y="3718571"/>
            <a:ext cx="1368152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cteur droit avec flèche 19">
            <a:extLst>
              <a:ext uri="{FF2B5EF4-FFF2-40B4-BE49-F238E27FC236}">
                <a16:creationId xmlns="" xmlns:a16="http://schemas.microsoft.com/office/drawing/2014/main" id="{12F3DFAB-2DBC-7F4B-B9A1-A1443854FEEA}"/>
              </a:ext>
            </a:extLst>
          </p:cNvPr>
          <p:cNvCxnSpPr/>
          <p:nvPr/>
        </p:nvCxnSpPr>
        <p:spPr>
          <a:xfrm>
            <a:off x="3665824" y="3870971"/>
            <a:ext cx="1368152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eur droit avec flèche 20">
            <a:extLst>
              <a:ext uri="{FF2B5EF4-FFF2-40B4-BE49-F238E27FC236}">
                <a16:creationId xmlns="" xmlns:a16="http://schemas.microsoft.com/office/drawing/2014/main" id="{67975C0F-D081-3B41-A53C-5A7091B5BC69}"/>
              </a:ext>
            </a:extLst>
          </p:cNvPr>
          <p:cNvCxnSpPr/>
          <p:nvPr/>
        </p:nvCxnSpPr>
        <p:spPr>
          <a:xfrm>
            <a:off x="3665824" y="4023371"/>
            <a:ext cx="1368152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avec flèche 21">
            <a:extLst>
              <a:ext uri="{FF2B5EF4-FFF2-40B4-BE49-F238E27FC236}">
                <a16:creationId xmlns="" xmlns:a16="http://schemas.microsoft.com/office/drawing/2014/main" id="{6365B6F6-02CD-C843-9B7E-235277C76CE9}"/>
              </a:ext>
            </a:extLst>
          </p:cNvPr>
          <p:cNvCxnSpPr/>
          <p:nvPr/>
        </p:nvCxnSpPr>
        <p:spPr>
          <a:xfrm>
            <a:off x="3665824" y="4175771"/>
            <a:ext cx="1368152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avec flèche 22">
            <a:extLst>
              <a:ext uri="{FF2B5EF4-FFF2-40B4-BE49-F238E27FC236}">
                <a16:creationId xmlns="" xmlns:a16="http://schemas.microsoft.com/office/drawing/2014/main" id="{1C2FF8CE-176A-454F-84DE-EDF76C527B70}"/>
              </a:ext>
            </a:extLst>
          </p:cNvPr>
          <p:cNvCxnSpPr/>
          <p:nvPr/>
        </p:nvCxnSpPr>
        <p:spPr>
          <a:xfrm>
            <a:off x="3665824" y="4328171"/>
            <a:ext cx="1368152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avec flèche 23">
            <a:extLst>
              <a:ext uri="{FF2B5EF4-FFF2-40B4-BE49-F238E27FC236}">
                <a16:creationId xmlns="" xmlns:a16="http://schemas.microsoft.com/office/drawing/2014/main" id="{A794630D-5FF0-E743-980C-DAA8BF1A5042}"/>
              </a:ext>
            </a:extLst>
          </p:cNvPr>
          <p:cNvCxnSpPr/>
          <p:nvPr/>
        </p:nvCxnSpPr>
        <p:spPr>
          <a:xfrm>
            <a:off x="3665824" y="4480571"/>
            <a:ext cx="1368152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2">
            <a:extLst>
              <a:ext uri="{FF2B5EF4-FFF2-40B4-BE49-F238E27FC236}">
                <a16:creationId xmlns="" xmlns:a16="http://schemas.microsoft.com/office/drawing/2014/main" id="{EE0F7060-7DB9-124D-BB5F-A59D21ECDC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07560" y="3184427"/>
            <a:ext cx="1956052" cy="18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ZoneTexte 5">
            <a:extLst>
              <a:ext uri="{FF2B5EF4-FFF2-40B4-BE49-F238E27FC236}">
                <a16:creationId xmlns="" xmlns:a16="http://schemas.microsoft.com/office/drawing/2014/main" id="{F970AC21-7C8D-DA4C-94E3-B25D072AD8C6}"/>
              </a:ext>
            </a:extLst>
          </p:cNvPr>
          <p:cNvSpPr txBox="1"/>
          <p:nvPr/>
        </p:nvSpPr>
        <p:spPr>
          <a:xfrm>
            <a:off x="3609954" y="3277230"/>
            <a:ext cx="14221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Neutrino flux</a:t>
            </a:r>
          </a:p>
        </p:txBody>
      </p:sp>
      <p:sp>
        <p:nvSpPr>
          <p:cNvPr id="13" name="ZoneTexte 25">
            <a:extLst>
              <a:ext uri="{FF2B5EF4-FFF2-40B4-BE49-F238E27FC236}">
                <a16:creationId xmlns="" xmlns:a16="http://schemas.microsoft.com/office/drawing/2014/main" id="{9D4029F3-B0DA-5543-9E2E-47A82EF70D03}"/>
              </a:ext>
            </a:extLst>
          </p:cNvPr>
          <p:cNvSpPr txBox="1"/>
          <p:nvPr/>
        </p:nvSpPr>
        <p:spPr>
          <a:xfrm>
            <a:off x="3476111" y="4579291"/>
            <a:ext cx="17123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0066CC"/>
                </a:solidFill>
              </a:rPr>
              <a:t>Baseline : 53 km</a:t>
            </a:r>
          </a:p>
        </p:txBody>
      </p:sp>
      <p:cxnSp>
        <p:nvCxnSpPr>
          <p:cNvPr id="14" name="Connecteur droit avec flèche 26">
            <a:extLst>
              <a:ext uri="{FF2B5EF4-FFF2-40B4-BE49-F238E27FC236}">
                <a16:creationId xmlns="" xmlns:a16="http://schemas.microsoft.com/office/drawing/2014/main" id="{E95BEDD4-7379-F844-9258-E5CDFE8A289B}"/>
              </a:ext>
            </a:extLst>
          </p:cNvPr>
          <p:cNvCxnSpPr>
            <a:cxnSpLocks/>
          </p:cNvCxnSpPr>
          <p:nvPr/>
        </p:nvCxnSpPr>
        <p:spPr>
          <a:xfrm>
            <a:off x="3460584" y="4948623"/>
            <a:ext cx="1946976" cy="0"/>
          </a:xfrm>
          <a:prstGeom prst="straightConnector1">
            <a:avLst/>
          </a:prstGeom>
          <a:ln w="41275">
            <a:solidFill>
              <a:srgbClr val="0066CC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ZoneTexte 28">
            <a:extLst>
              <a:ext uri="{FF2B5EF4-FFF2-40B4-BE49-F238E27FC236}">
                <a16:creationId xmlns="" xmlns:a16="http://schemas.microsoft.com/office/drawing/2014/main" id="{81CE1588-D869-664E-95AC-6A421AA7697B}"/>
              </a:ext>
            </a:extLst>
          </p:cNvPr>
          <p:cNvSpPr txBox="1"/>
          <p:nvPr/>
        </p:nvSpPr>
        <p:spPr>
          <a:xfrm>
            <a:off x="352315" y="5099607"/>
            <a:ext cx="2962414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Reactor</a:t>
            </a:r>
            <a:r>
              <a:rPr lang="fr-FR" dirty="0"/>
              <a:t> at 3 </a:t>
            </a:r>
            <a:r>
              <a:rPr lang="fr-FR" dirty="0" err="1"/>
              <a:t>GWth</a:t>
            </a:r>
            <a:r>
              <a:rPr lang="fr-FR" dirty="0"/>
              <a:t> ~ 10</a:t>
            </a:r>
            <a:r>
              <a:rPr lang="fr-FR" baseline="30000" dirty="0"/>
              <a:t>20</a:t>
            </a:r>
            <a:r>
              <a:rPr lang="fr-FR" dirty="0"/>
              <a:t> </a:t>
            </a:r>
            <a:r>
              <a:rPr lang="el-G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ν</a:t>
            </a:r>
            <a:r>
              <a:rPr lang="fr-FR" dirty="0"/>
              <a:t>/s</a:t>
            </a:r>
          </a:p>
          <a:p>
            <a:r>
              <a:rPr lang="fr-FR" dirty="0"/>
              <a:t>(26.6 </a:t>
            </a:r>
            <a:r>
              <a:rPr lang="fr-FR" dirty="0" err="1"/>
              <a:t>GWth</a:t>
            </a:r>
            <a:r>
              <a:rPr lang="fr-FR" dirty="0"/>
              <a:t> </a:t>
            </a:r>
            <a:r>
              <a:rPr lang="fr-FR" dirty="0" err="1"/>
              <a:t>available</a:t>
            </a:r>
            <a:r>
              <a:rPr lang="fr-FR" dirty="0"/>
              <a:t> in 2020)</a:t>
            </a:r>
          </a:p>
        </p:txBody>
      </p:sp>
      <p:sp>
        <p:nvSpPr>
          <p:cNvPr id="16" name="ZoneTexte 30">
            <a:extLst>
              <a:ext uri="{FF2B5EF4-FFF2-40B4-BE49-F238E27FC236}">
                <a16:creationId xmlns="" xmlns:a16="http://schemas.microsoft.com/office/drawing/2014/main" id="{51AE5649-7DA7-B144-B419-4C45FCDD60A5}"/>
              </a:ext>
            </a:extLst>
          </p:cNvPr>
          <p:cNvSpPr txBox="1"/>
          <p:nvPr/>
        </p:nvSpPr>
        <p:spPr>
          <a:xfrm>
            <a:off x="5249504" y="5144229"/>
            <a:ext cx="24677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Only</a:t>
            </a:r>
            <a:r>
              <a:rPr lang="fr-FR" dirty="0"/>
              <a:t> 60 neutrinos/</a:t>
            </a:r>
            <a:r>
              <a:rPr lang="fr-FR" dirty="0" err="1"/>
              <a:t>day</a:t>
            </a:r>
            <a:endParaRPr lang="fr-FR" dirty="0"/>
          </a:p>
          <a:p>
            <a:r>
              <a:rPr lang="fr-FR" dirty="0"/>
              <a:t>(or 0.0007 neutrino/s !!)</a:t>
            </a:r>
          </a:p>
        </p:txBody>
      </p:sp>
      <p:sp>
        <p:nvSpPr>
          <p:cNvPr id="17" name="ZoneTexte 33">
            <a:extLst>
              <a:ext uri="{FF2B5EF4-FFF2-40B4-BE49-F238E27FC236}">
                <a16:creationId xmlns="" xmlns:a16="http://schemas.microsoft.com/office/drawing/2014/main" id="{94F05CA3-28C5-FD4D-B7B2-87A4D58F583E}"/>
              </a:ext>
            </a:extLst>
          </p:cNvPr>
          <p:cNvSpPr txBox="1"/>
          <p:nvPr/>
        </p:nvSpPr>
        <p:spPr>
          <a:xfrm>
            <a:off x="784363" y="3237922"/>
            <a:ext cx="8306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Source</a:t>
            </a:r>
          </a:p>
        </p:txBody>
      </p:sp>
      <p:sp>
        <p:nvSpPr>
          <p:cNvPr id="18" name="ZoneTexte 34">
            <a:extLst>
              <a:ext uri="{FF2B5EF4-FFF2-40B4-BE49-F238E27FC236}">
                <a16:creationId xmlns="" xmlns:a16="http://schemas.microsoft.com/office/drawing/2014/main" id="{F794B1C7-073A-AB4C-ABC1-C8F1B19D3981}"/>
              </a:ext>
            </a:extLst>
          </p:cNvPr>
          <p:cNvSpPr txBox="1"/>
          <p:nvPr/>
        </p:nvSpPr>
        <p:spPr>
          <a:xfrm>
            <a:off x="5877403" y="3761362"/>
            <a:ext cx="10163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JUNO</a:t>
            </a:r>
          </a:p>
          <a:p>
            <a:pPr algn="ctr"/>
            <a:r>
              <a:rPr lang="fr-FR" b="1" dirty="0">
                <a:solidFill>
                  <a:schemeClr val="bg1"/>
                </a:solidFill>
              </a:rPr>
              <a:t>Detector</a:t>
            </a:r>
          </a:p>
        </p:txBody>
      </p:sp>
      <p:sp>
        <p:nvSpPr>
          <p:cNvPr id="19" name="Flèche droite 3">
            <a:extLst>
              <a:ext uri="{FF2B5EF4-FFF2-40B4-BE49-F238E27FC236}">
                <a16:creationId xmlns="" xmlns:a16="http://schemas.microsoft.com/office/drawing/2014/main" id="{79CF477B-332D-234F-8265-704DB5EDC499}"/>
              </a:ext>
            </a:extLst>
          </p:cNvPr>
          <p:cNvSpPr/>
          <p:nvPr/>
        </p:nvSpPr>
        <p:spPr>
          <a:xfrm>
            <a:off x="3302527" y="5225079"/>
            <a:ext cx="1946977" cy="484632"/>
          </a:xfrm>
          <a:prstGeom prst="rightArrow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13C726BC-12CC-D44C-AA31-649200CEC1A7}"/>
              </a:ext>
            </a:extLst>
          </p:cNvPr>
          <p:cNvSpPr/>
          <p:nvPr/>
        </p:nvSpPr>
        <p:spPr>
          <a:xfrm>
            <a:off x="550187" y="1149047"/>
            <a:ext cx="10604809" cy="17338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200"/>
              </a:lnSpc>
            </a:pPr>
            <a:r>
              <a:rPr lang="fr-FR" b="1" dirty="0">
                <a:solidFill>
                  <a:srgbClr val="0066CC"/>
                </a:solidFill>
              </a:rPr>
              <a:t>Main goal : </a:t>
            </a:r>
            <a:r>
              <a:rPr lang="fr-FR" b="1" dirty="0" err="1">
                <a:solidFill>
                  <a:srgbClr val="0066CC"/>
                </a:solidFill>
              </a:rPr>
              <a:t>determination</a:t>
            </a:r>
            <a:r>
              <a:rPr lang="fr-FR" b="1" dirty="0">
                <a:solidFill>
                  <a:srgbClr val="0066CC"/>
                </a:solidFill>
              </a:rPr>
              <a:t> of mass </a:t>
            </a:r>
            <a:r>
              <a:rPr lang="fr-FR" b="1" dirty="0" err="1">
                <a:solidFill>
                  <a:srgbClr val="0066CC"/>
                </a:solidFill>
              </a:rPr>
              <a:t>hierarchy</a:t>
            </a:r>
            <a:r>
              <a:rPr lang="fr-FR" b="1" dirty="0">
                <a:solidFill>
                  <a:srgbClr val="0066CC"/>
                </a:solidFill>
              </a:rPr>
              <a:t> at 3</a:t>
            </a:r>
            <a:r>
              <a:rPr lang="el-GR" b="1" dirty="0">
                <a:solidFill>
                  <a:srgbClr val="0066CC"/>
                </a:solidFill>
              </a:rPr>
              <a:t>σ</a:t>
            </a:r>
            <a:r>
              <a:rPr lang="fr-FR" b="1" dirty="0">
                <a:solidFill>
                  <a:srgbClr val="0066CC"/>
                </a:solidFill>
              </a:rPr>
              <a:t> </a:t>
            </a:r>
            <a:r>
              <a:rPr lang="fr-FR" b="1" dirty="0" err="1">
                <a:solidFill>
                  <a:srgbClr val="0066CC"/>
                </a:solidFill>
              </a:rPr>
              <a:t>sensitivity</a:t>
            </a:r>
            <a:r>
              <a:rPr lang="fr-FR" b="1" dirty="0">
                <a:solidFill>
                  <a:srgbClr val="0066CC"/>
                </a:solidFill>
              </a:rPr>
              <a:t> in 6 </a:t>
            </a:r>
            <a:r>
              <a:rPr lang="fr-FR" b="1" dirty="0" err="1">
                <a:solidFill>
                  <a:srgbClr val="0066CC"/>
                </a:solidFill>
              </a:rPr>
              <a:t>years</a:t>
            </a:r>
            <a:endParaRPr lang="fr-FR" b="1" dirty="0">
              <a:solidFill>
                <a:srgbClr val="0066CC"/>
              </a:solidFill>
            </a:endParaRPr>
          </a:p>
          <a:p>
            <a:pPr marL="285750" indent="-285750">
              <a:lnSpc>
                <a:spcPts val="3200"/>
              </a:lnSpc>
              <a:buFont typeface="Arial" panose="020B0604020202020204" pitchFamily="34" charset="0"/>
              <a:buChar char="•"/>
            </a:pP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fr-FR" baseline="30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events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required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 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20,000 tons of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liquid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scintillator</a:t>
            </a:r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ts val="3200"/>
              </a:lnSpc>
              <a:buFont typeface="Arial" panose="020B0604020202020204" pitchFamily="34" charset="0"/>
              <a:buChar char="•"/>
            </a:pP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number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photoelectrons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~1200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pe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/MeV 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 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large photon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coverage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78%) 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and high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liquid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scintillator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transparency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(&gt;20 m)</a:t>
            </a:r>
            <a:endParaRPr lang="fr-FR" dirty="0"/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4DB93918-2FB5-A647-87DF-8988CF64F844}"/>
              </a:ext>
            </a:extLst>
          </p:cNvPr>
          <p:cNvSpPr txBox="1"/>
          <p:nvPr/>
        </p:nvSpPr>
        <p:spPr>
          <a:xfrm>
            <a:off x="8585771" y="2749726"/>
            <a:ext cx="27685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Neutrino</a:t>
            </a:r>
            <a:r>
              <a:rPr lang="zh-CN" altLang="en-US" dirty="0"/>
              <a:t> </a:t>
            </a:r>
            <a:r>
              <a:rPr lang="en-US" altLang="zh-CN" dirty="0"/>
              <a:t>detection</a:t>
            </a:r>
            <a:r>
              <a:rPr lang="zh-CN" altLang="en-US" dirty="0"/>
              <a:t> </a:t>
            </a:r>
            <a:r>
              <a:rPr lang="en-US" altLang="zh-CN" dirty="0"/>
              <a:t>method</a:t>
            </a:r>
            <a:endParaRPr lang="en-US" dirty="0"/>
          </a:p>
        </p:txBody>
      </p:sp>
      <p:sp>
        <p:nvSpPr>
          <p:cNvPr id="25" name="Slide Number Placeholder 24">
            <a:extLst>
              <a:ext uri="{FF2B5EF4-FFF2-40B4-BE49-F238E27FC236}">
                <a16:creationId xmlns="" xmlns:a16="http://schemas.microsoft.com/office/drawing/2014/main" id="{49132B08-4016-6E46-A406-05F01E5600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1DE41-9114-5B42-9892-49DBF3708ECF}" type="slidenum">
              <a:rPr lang="en-US" smtClean="0"/>
              <a:t>3</a:t>
            </a:fld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="" xmlns:a16="http://schemas.microsoft.com/office/drawing/2014/main" id="{DE35BFC7-51C1-5940-BBAC-25859BC6340F}"/>
              </a:ext>
            </a:extLst>
          </p:cNvPr>
          <p:cNvSpPr/>
          <p:nvPr/>
        </p:nvSpPr>
        <p:spPr>
          <a:xfrm>
            <a:off x="1370347" y="6156625"/>
            <a:ext cx="8964488" cy="502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3200"/>
              </a:lnSpc>
            </a:pPr>
            <a:r>
              <a:rPr lang="fr-FR" sz="2400" b="1" dirty="0">
                <a:solidFill>
                  <a:srgbClr val="00B050"/>
                </a:solidFill>
              </a:rPr>
              <a:t>How to </a:t>
            </a:r>
            <a:r>
              <a:rPr lang="fr-FR" sz="2400" b="1" dirty="0" err="1">
                <a:solidFill>
                  <a:srgbClr val="00B050"/>
                </a:solidFill>
              </a:rPr>
              <a:t>identify</a:t>
            </a:r>
            <a:r>
              <a:rPr lang="fr-FR" sz="2400" b="1" dirty="0">
                <a:solidFill>
                  <a:srgbClr val="00B050"/>
                </a:solidFill>
              </a:rPr>
              <a:t> neutrinos </a:t>
            </a:r>
            <a:r>
              <a:rPr lang="fr-FR" sz="2400" b="1" dirty="0" err="1">
                <a:solidFill>
                  <a:srgbClr val="00B050"/>
                </a:solidFill>
              </a:rPr>
              <a:t>from</a:t>
            </a:r>
            <a:r>
              <a:rPr lang="fr-FR" sz="2400" b="1" dirty="0">
                <a:solidFill>
                  <a:srgbClr val="00B050"/>
                </a:solidFill>
              </a:rPr>
              <a:t> background </a:t>
            </a:r>
            <a:r>
              <a:rPr lang="fr-FR" sz="2400" b="1" dirty="0" err="1">
                <a:solidFill>
                  <a:srgbClr val="00B050"/>
                </a:solidFill>
              </a:rPr>
              <a:t>events</a:t>
            </a:r>
            <a:r>
              <a:rPr lang="fr-FR" sz="2400" b="1" dirty="0">
                <a:solidFill>
                  <a:srgbClr val="00B050"/>
                </a:solidFill>
              </a:rPr>
              <a:t> in JUNO ? </a:t>
            </a:r>
          </a:p>
        </p:txBody>
      </p:sp>
    </p:spTree>
    <p:extLst>
      <p:ext uri="{BB962C8B-B14F-4D97-AF65-F5344CB8AC3E}">
        <p14:creationId xmlns:p14="http://schemas.microsoft.com/office/powerpoint/2010/main" val="565940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e 23"/>
          <p:cNvGrpSpPr/>
          <p:nvPr/>
        </p:nvGrpSpPr>
        <p:grpSpPr>
          <a:xfrm>
            <a:off x="7307753" y="1568986"/>
            <a:ext cx="2300513" cy="2117216"/>
            <a:chOff x="177329" y="2492896"/>
            <a:chExt cx="4106639" cy="3779436"/>
          </a:xfrm>
        </p:grpSpPr>
        <p:grpSp>
          <p:nvGrpSpPr>
            <p:cNvPr id="25" name="Groupe 24"/>
            <p:cNvGrpSpPr/>
            <p:nvPr/>
          </p:nvGrpSpPr>
          <p:grpSpPr>
            <a:xfrm>
              <a:off x="177329" y="2492896"/>
              <a:ext cx="4106639" cy="3779436"/>
              <a:chOff x="177329" y="2241852"/>
              <a:chExt cx="4106639" cy="3779436"/>
            </a:xfrm>
          </p:grpSpPr>
          <p:pic>
            <p:nvPicPr>
              <p:cNvPr id="28" name="Picture 2"/>
              <p:cNvPicPr>
                <a:picLocks noChangeAspect="1" noChangeArrowheads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7329" y="2241852"/>
                <a:ext cx="4106639" cy="37794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9" name="Forme libre 28"/>
              <p:cNvSpPr/>
              <p:nvPr/>
            </p:nvSpPr>
            <p:spPr>
              <a:xfrm rot="17012595">
                <a:off x="1155268" y="3316585"/>
                <a:ext cx="341831" cy="290557"/>
              </a:xfrm>
              <a:custGeom>
                <a:avLst/>
                <a:gdLst>
                  <a:gd name="connsiteX0" fmla="*/ 341831 w 341831"/>
                  <a:gd name="connsiteY0" fmla="*/ 0 h 290557"/>
                  <a:gd name="connsiteX1" fmla="*/ 316194 w 341831"/>
                  <a:gd name="connsiteY1" fmla="*/ 102550 h 290557"/>
                  <a:gd name="connsiteX2" fmla="*/ 205099 w 341831"/>
                  <a:gd name="connsiteY2" fmla="*/ 119641 h 290557"/>
                  <a:gd name="connsiteX3" fmla="*/ 136732 w 341831"/>
                  <a:gd name="connsiteY3" fmla="*/ 205099 h 290557"/>
                  <a:gd name="connsiteX4" fmla="*/ 0 w 341831"/>
                  <a:gd name="connsiteY4" fmla="*/ 290557 h 2905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1831" h="290557">
                    <a:moveTo>
                      <a:pt x="341831" y="0"/>
                    </a:moveTo>
                    <a:cubicBezTo>
                      <a:pt x="340406" y="41305"/>
                      <a:pt x="338982" y="82610"/>
                      <a:pt x="316194" y="102550"/>
                    </a:cubicBezTo>
                    <a:cubicBezTo>
                      <a:pt x="293406" y="122490"/>
                      <a:pt x="235009" y="102550"/>
                      <a:pt x="205099" y="119641"/>
                    </a:cubicBezTo>
                    <a:cubicBezTo>
                      <a:pt x="175189" y="136732"/>
                      <a:pt x="170915" y="176613"/>
                      <a:pt x="136732" y="205099"/>
                    </a:cubicBezTo>
                    <a:cubicBezTo>
                      <a:pt x="102549" y="233585"/>
                      <a:pt x="51274" y="262071"/>
                      <a:pt x="0" y="290557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  <a:tailEnd type="triangle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0" name="Forme libre 29"/>
              <p:cNvSpPr/>
              <p:nvPr/>
            </p:nvSpPr>
            <p:spPr>
              <a:xfrm rot="19585393">
                <a:off x="1379970" y="3236877"/>
                <a:ext cx="297087" cy="434228"/>
              </a:xfrm>
              <a:custGeom>
                <a:avLst/>
                <a:gdLst>
                  <a:gd name="connsiteX0" fmla="*/ 341831 w 341831"/>
                  <a:gd name="connsiteY0" fmla="*/ 0 h 290557"/>
                  <a:gd name="connsiteX1" fmla="*/ 316194 w 341831"/>
                  <a:gd name="connsiteY1" fmla="*/ 102550 h 290557"/>
                  <a:gd name="connsiteX2" fmla="*/ 205099 w 341831"/>
                  <a:gd name="connsiteY2" fmla="*/ 119641 h 290557"/>
                  <a:gd name="connsiteX3" fmla="*/ 136732 w 341831"/>
                  <a:gd name="connsiteY3" fmla="*/ 205099 h 290557"/>
                  <a:gd name="connsiteX4" fmla="*/ 0 w 341831"/>
                  <a:gd name="connsiteY4" fmla="*/ 290557 h 2905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1831" h="290557">
                    <a:moveTo>
                      <a:pt x="341831" y="0"/>
                    </a:moveTo>
                    <a:cubicBezTo>
                      <a:pt x="340406" y="41305"/>
                      <a:pt x="338982" y="82610"/>
                      <a:pt x="316194" y="102550"/>
                    </a:cubicBezTo>
                    <a:cubicBezTo>
                      <a:pt x="293406" y="122490"/>
                      <a:pt x="235009" y="102550"/>
                      <a:pt x="205099" y="119641"/>
                    </a:cubicBezTo>
                    <a:cubicBezTo>
                      <a:pt x="175189" y="136732"/>
                      <a:pt x="170915" y="176613"/>
                      <a:pt x="136732" y="205099"/>
                    </a:cubicBezTo>
                    <a:cubicBezTo>
                      <a:pt x="102549" y="233585"/>
                      <a:pt x="51274" y="262071"/>
                      <a:pt x="0" y="290557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  <a:tailEnd type="triangle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1" name="ZoneTexte 30"/>
              <p:cNvSpPr txBox="1"/>
              <p:nvPr/>
            </p:nvSpPr>
            <p:spPr>
              <a:xfrm>
                <a:off x="1561306" y="3323494"/>
                <a:ext cx="501337" cy="60435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l-GR" sz="16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γ</a:t>
                </a:r>
                <a:endParaRPr lang="fr-FR" sz="1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2" name="ZoneTexte 31"/>
              <p:cNvSpPr txBox="1"/>
              <p:nvPr/>
            </p:nvSpPr>
            <p:spPr>
              <a:xfrm>
                <a:off x="1187624" y="3682011"/>
                <a:ext cx="501337" cy="60435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l-GR" sz="16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γ</a:t>
                </a:r>
                <a:endParaRPr lang="fr-FR" sz="1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26" name="Forme libre 25"/>
            <p:cNvSpPr/>
            <p:nvPr/>
          </p:nvSpPr>
          <p:spPr>
            <a:xfrm rot="19585393">
              <a:off x="3001628" y="3968771"/>
              <a:ext cx="560959" cy="232970"/>
            </a:xfrm>
            <a:custGeom>
              <a:avLst/>
              <a:gdLst>
                <a:gd name="connsiteX0" fmla="*/ 341831 w 341831"/>
                <a:gd name="connsiteY0" fmla="*/ 0 h 290557"/>
                <a:gd name="connsiteX1" fmla="*/ 316194 w 341831"/>
                <a:gd name="connsiteY1" fmla="*/ 102550 h 290557"/>
                <a:gd name="connsiteX2" fmla="*/ 205099 w 341831"/>
                <a:gd name="connsiteY2" fmla="*/ 119641 h 290557"/>
                <a:gd name="connsiteX3" fmla="*/ 136732 w 341831"/>
                <a:gd name="connsiteY3" fmla="*/ 205099 h 290557"/>
                <a:gd name="connsiteX4" fmla="*/ 0 w 341831"/>
                <a:gd name="connsiteY4" fmla="*/ 290557 h 2905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1831" h="290557">
                  <a:moveTo>
                    <a:pt x="341831" y="0"/>
                  </a:moveTo>
                  <a:cubicBezTo>
                    <a:pt x="340406" y="41305"/>
                    <a:pt x="338982" y="82610"/>
                    <a:pt x="316194" y="102550"/>
                  </a:cubicBezTo>
                  <a:cubicBezTo>
                    <a:pt x="293406" y="122490"/>
                    <a:pt x="235009" y="102550"/>
                    <a:pt x="205099" y="119641"/>
                  </a:cubicBezTo>
                  <a:cubicBezTo>
                    <a:pt x="175189" y="136732"/>
                    <a:pt x="170915" y="176613"/>
                    <a:pt x="136732" y="205099"/>
                  </a:cubicBezTo>
                  <a:cubicBezTo>
                    <a:pt x="102549" y="233585"/>
                    <a:pt x="51274" y="262071"/>
                    <a:pt x="0" y="290557"/>
                  </a:cubicBezTo>
                </a:path>
              </a:pathLst>
            </a:custGeom>
            <a:noFill/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7" name="ZoneTexte 26"/>
            <p:cNvSpPr txBox="1"/>
            <p:nvPr/>
          </p:nvSpPr>
          <p:spPr>
            <a:xfrm>
              <a:off x="2934040" y="4314582"/>
              <a:ext cx="501337" cy="6043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sz="1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γ</a:t>
              </a:r>
              <a:endParaRPr lang="fr-FR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8" name="Connecteur droit 7"/>
          <p:cNvCxnSpPr/>
          <p:nvPr/>
        </p:nvCxnSpPr>
        <p:spPr>
          <a:xfrm>
            <a:off x="1847850" y="692696"/>
            <a:ext cx="8496300" cy="0"/>
          </a:xfrm>
          <a:prstGeom prst="line">
            <a:avLst/>
          </a:prstGeom>
          <a:ln w="254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32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8077200" y="6520260"/>
            <a:ext cx="2133600" cy="365125"/>
          </a:xfrm>
          <a:noFill/>
        </p:spPr>
        <p:txBody>
          <a:bodyPr/>
          <a:lstStyle/>
          <a:p>
            <a:fld id="{E3DAACA1-9A8F-453A-BE9D-9F183679AE6F}" type="slidenum">
              <a:rPr lang="fr-FR" smtClean="0">
                <a:solidFill>
                  <a:srgbClr val="000000"/>
                </a:solidFill>
                <a:cs typeface="Arial" charset="0"/>
              </a:rPr>
              <a:pPr/>
              <a:t>4</a:t>
            </a:fld>
            <a:endParaRPr lang="fr-FR" dirty="0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8" name="Titre 1"/>
          <p:cNvSpPr txBox="1">
            <a:spLocks/>
          </p:cNvSpPr>
          <p:nvPr/>
        </p:nvSpPr>
        <p:spPr bwMode="auto">
          <a:xfrm>
            <a:off x="1415480" y="44625"/>
            <a:ext cx="9144000" cy="576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FR" sz="3600" kern="0" dirty="0" smtClean="0">
                <a:solidFill>
                  <a:srgbClr val="7030A0"/>
                </a:solidFill>
                <a:cs typeface="Arial" charset="0"/>
              </a:rPr>
              <a:t>B</a:t>
            </a:r>
            <a:r>
              <a:rPr lang="fr-FR" sz="3600" kern="0" dirty="0" smtClean="0">
                <a:solidFill>
                  <a:srgbClr val="7030A0"/>
                </a:solidFill>
                <a:cs typeface="Arial" charset="0"/>
              </a:rPr>
              <a:t>ackgrounds</a:t>
            </a:r>
            <a:endParaRPr lang="fr-FR" sz="3600" kern="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5" name="Connecteur droit 14"/>
          <p:cNvCxnSpPr/>
          <p:nvPr/>
        </p:nvCxnSpPr>
        <p:spPr>
          <a:xfrm>
            <a:off x="1847850" y="6477435"/>
            <a:ext cx="8496300" cy="0"/>
          </a:xfrm>
          <a:prstGeom prst="line">
            <a:avLst/>
          </a:prstGeom>
          <a:ln w="127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1726572" y="5673442"/>
            <a:ext cx="868990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Bef>
                <a:spcPct val="20000"/>
              </a:spcBef>
            </a:pPr>
            <a:r>
              <a:rPr lang="fr-FR" sz="2000" dirty="0">
                <a:solidFill>
                  <a:srgbClr val="0066CC"/>
                </a:solidFill>
              </a:rPr>
              <a:t>Rate of </a:t>
            </a:r>
            <a:r>
              <a:rPr lang="fr-FR" sz="2000" dirty="0" err="1">
                <a:solidFill>
                  <a:srgbClr val="0066CC"/>
                </a:solidFill>
              </a:rPr>
              <a:t>radioactivity</a:t>
            </a:r>
            <a:r>
              <a:rPr lang="fr-FR" sz="2000" dirty="0">
                <a:solidFill>
                  <a:srgbClr val="0066CC"/>
                </a:solidFill>
              </a:rPr>
              <a:t> </a:t>
            </a:r>
            <a:r>
              <a:rPr lang="fr-FR" sz="2000" dirty="0" err="1">
                <a:solidFill>
                  <a:srgbClr val="0066CC"/>
                </a:solidFill>
              </a:rPr>
              <a:t>events</a:t>
            </a:r>
            <a:r>
              <a:rPr lang="fr-FR" sz="2000" dirty="0">
                <a:solidFill>
                  <a:srgbClr val="0066CC"/>
                </a:solidFill>
              </a:rPr>
              <a:t> in the full active volume (20 </a:t>
            </a:r>
            <a:r>
              <a:rPr lang="fr-FR" sz="2000" dirty="0" err="1">
                <a:solidFill>
                  <a:srgbClr val="0066CC"/>
                </a:solidFill>
              </a:rPr>
              <a:t>ktons</a:t>
            </a:r>
            <a:r>
              <a:rPr lang="fr-FR" sz="2000" dirty="0">
                <a:solidFill>
                  <a:srgbClr val="0066CC"/>
                </a:solidFill>
              </a:rPr>
              <a:t>!) must </a:t>
            </a:r>
            <a:r>
              <a:rPr lang="fr-FR" sz="2000" dirty="0" err="1">
                <a:solidFill>
                  <a:srgbClr val="0066CC"/>
                </a:solidFill>
              </a:rPr>
              <a:t>be</a:t>
            </a:r>
            <a:r>
              <a:rPr lang="fr-FR" sz="2000" dirty="0">
                <a:solidFill>
                  <a:srgbClr val="0066CC"/>
                </a:solidFill>
              </a:rPr>
              <a:t> &lt;100 Hz to have &lt;1 </a:t>
            </a:r>
            <a:r>
              <a:rPr lang="fr-FR" sz="2000" dirty="0" err="1">
                <a:solidFill>
                  <a:srgbClr val="0066CC"/>
                </a:solidFill>
              </a:rPr>
              <a:t>event</a:t>
            </a:r>
            <a:r>
              <a:rPr lang="fr-FR" sz="2000" dirty="0">
                <a:solidFill>
                  <a:srgbClr val="0066CC"/>
                </a:solidFill>
              </a:rPr>
              <a:t>/</a:t>
            </a:r>
            <a:r>
              <a:rPr lang="fr-FR" sz="2000" dirty="0" err="1">
                <a:solidFill>
                  <a:srgbClr val="0066CC"/>
                </a:solidFill>
              </a:rPr>
              <a:t>day</a:t>
            </a:r>
            <a:r>
              <a:rPr lang="fr-FR" sz="2000" dirty="0">
                <a:solidFill>
                  <a:srgbClr val="0066CC"/>
                </a:solidFill>
              </a:rPr>
              <a:t> of </a:t>
            </a:r>
            <a:r>
              <a:rPr lang="fr-FR" sz="2000" dirty="0" err="1">
                <a:solidFill>
                  <a:srgbClr val="0066CC"/>
                </a:solidFill>
              </a:rPr>
              <a:t>accidental</a:t>
            </a:r>
            <a:r>
              <a:rPr lang="fr-FR" sz="2000" dirty="0">
                <a:solidFill>
                  <a:srgbClr val="0066CC"/>
                </a:solidFill>
              </a:rPr>
              <a:t> background ! 	</a:t>
            </a:r>
            <a:endParaRPr lang="fr-FR" sz="1600" i="1" dirty="0">
              <a:solidFill>
                <a:srgbClr val="0066CC"/>
              </a:solidFill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423592" y="3656696"/>
            <a:ext cx="7128792" cy="1932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6306438" y="3707102"/>
            <a:ext cx="1073696" cy="1581913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12"/>
          <p:cNvSpPr/>
          <p:nvPr/>
        </p:nvSpPr>
        <p:spPr>
          <a:xfrm>
            <a:off x="5133970" y="3731164"/>
            <a:ext cx="504056" cy="155785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/>
          <p:cNvSpPr/>
          <p:nvPr/>
        </p:nvSpPr>
        <p:spPr>
          <a:xfrm>
            <a:off x="2455802" y="3717424"/>
            <a:ext cx="1395941" cy="157159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Rectangle 16"/>
          <p:cNvSpPr/>
          <p:nvPr/>
        </p:nvSpPr>
        <p:spPr>
          <a:xfrm>
            <a:off x="1847529" y="1844824"/>
            <a:ext cx="4885435" cy="1477328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kern="0" dirty="0" err="1"/>
              <a:t>Criteria</a:t>
            </a:r>
            <a:r>
              <a:rPr lang="fr-FR" kern="0" dirty="0"/>
              <a:t> for IBD identification:</a:t>
            </a:r>
          </a:p>
          <a:p>
            <a:pPr marL="285750" indent="-285750">
              <a:buFontTx/>
              <a:buChar char="-"/>
              <a:defRPr/>
            </a:pPr>
            <a:r>
              <a:rPr lang="fr-FR" b="1" kern="0" dirty="0">
                <a:solidFill>
                  <a:srgbClr val="FF00FF"/>
                </a:solidFill>
              </a:rPr>
              <a:t>Prompt signal </a:t>
            </a:r>
            <a:r>
              <a:rPr lang="fr-FR" kern="0" dirty="0"/>
              <a:t>: 0.7 MeV &lt; E</a:t>
            </a:r>
            <a:r>
              <a:rPr lang="fr-FR" kern="0" baseline="-25000" dirty="0"/>
              <a:t>p</a:t>
            </a:r>
            <a:r>
              <a:rPr lang="fr-FR" kern="0" dirty="0"/>
              <a:t> &lt; 12 MeV</a:t>
            </a:r>
          </a:p>
          <a:p>
            <a:pPr marL="285750" indent="-285750">
              <a:buFontTx/>
              <a:buChar char="-"/>
              <a:defRPr/>
            </a:pPr>
            <a:r>
              <a:rPr lang="fr-FR" b="1" kern="0" dirty="0" err="1">
                <a:solidFill>
                  <a:srgbClr val="008000"/>
                </a:solidFill>
              </a:rPr>
              <a:t>Delayed</a:t>
            </a:r>
            <a:r>
              <a:rPr lang="fr-FR" b="1" kern="0" dirty="0">
                <a:solidFill>
                  <a:srgbClr val="008000"/>
                </a:solidFill>
              </a:rPr>
              <a:t> signal </a:t>
            </a:r>
            <a:r>
              <a:rPr lang="fr-FR" kern="0" dirty="0"/>
              <a:t>: 1.9 MeV &lt; E</a:t>
            </a:r>
            <a:r>
              <a:rPr lang="fr-FR" kern="0" baseline="-25000" dirty="0"/>
              <a:t>D</a:t>
            </a:r>
            <a:r>
              <a:rPr lang="fr-FR" kern="0" dirty="0"/>
              <a:t> &lt; 2.5 MeV</a:t>
            </a:r>
          </a:p>
          <a:p>
            <a:pPr marL="285750" indent="-285750">
              <a:buFontTx/>
              <a:buChar char="-"/>
              <a:defRPr/>
            </a:pPr>
            <a:r>
              <a:rPr lang="fr-FR" kern="0" dirty="0"/>
              <a:t>Time </a:t>
            </a:r>
            <a:r>
              <a:rPr lang="fr-FR" kern="0" dirty="0" err="1"/>
              <a:t>coincidence</a:t>
            </a:r>
            <a:r>
              <a:rPr lang="fr-FR" kern="0" dirty="0"/>
              <a:t> </a:t>
            </a:r>
            <a:r>
              <a:rPr lang="el-GR" kern="0" dirty="0"/>
              <a:t>Δ</a:t>
            </a:r>
            <a:r>
              <a:rPr lang="fr-FR" kern="0" dirty="0"/>
              <a:t>T &lt; 1 ms</a:t>
            </a:r>
          </a:p>
          <a:p>
            <a:pPr marL="285750" indent="-285750">
              <a:buFontTx/>
              <a:buChar char="-"/>
              <a:defRPr/>
            </a:pPr>
            <a:r>
              <a:rPr lang="fr-FR" kern="0" dirty="0"/>
              <a:t>Distance </a:t>
            </a:r>
            <a:r>
              <a:rPr lang="fr-FR" kern="0" dirty="0" err="1"/>
              <a:t>between</a:t>
            </a:r>
            <a:r>
              <a:rPr lang="fr-FR" kern="0" dirty="0"/>
              <a:t> </a:t>
            </a:r>
            <a:r>
              <a:rPr lang="fr-FR" kern="0" dirty="0" err="1"/>
              <a:t>two</a:t>
            </a:r>
            <a:r>
              <a:rPr lang="fr-FR" kern="0" dirty="0"/>
              <a:t> vertex &lt; 1.5 m</a:t>
            </a:r>
          </a:p>
        </p:txBody>
      </p:sp>
      <p:sp>
        <p:nvSpPr>
          <p:cNvPr id="2" name="Rectangle 1"/>
          <p:cNvSpPr/>
          <p:nvPr/>
        </p:nvSpPr>
        <p:spPr>
          <a:xfrm>
            <a:off x="1782144" y="855826"/>
            <a:ext cx="8279047" cy="4129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500"/>
              </a:lnSpc>
            </a:pPr>
            <a:r>
              <a:rPr lang="fr-FR" b="1" dirty="0" err="1"/>
              <a:t>Origin</a:t>
            </a:r>
            <a:r>
              <a:rPr lang="fr-FR" dirty="0"/>
              <a:t> : </a:t>
            </a:r>
            <a:r>
              <a:rPr lang="fr-FR" dirty="0" err="1"/>
              <a:t>natural</a:t>
            </a:r>
            <a:r>
              <a:rPr lang="fr-FR" dirty="0"/>
              <a:t> </a:t>
            </a:r>
            <a:r>
              <a:rPr lang="fr-FR" dirty="0" err="1"/>
              <a:t>radioactivity</a:t>
            </a:r>
            <a:r>
              <a:rPr lang="fr-FR" dirty="0"/>
              <a:t> of the JUNO </a:t>
            </a:r>
            <a:r>
              <a:rPr lang="fr-FR" dirty="0" err="1"/>
              <a:t>materials</a:t>
            </a:r>
            <a:r>
              <a:rPr lang="fr-FR" dirty="0"/>
              <a:t> in </a:t>
            </a:r>
            <a:r>
              <a:rPr lang="fr-FR" baseline="30000" dirty="0"/>
              <a:t>238</a:t>
            </a:r>
            <a:r>
              <a:rPr lang="fr-FR" dirty="0"/>
              <a:t>U/</a:t>
            </a:r>
            <a:r>
              <a:rPr lang="fr-FR" baseline="30000" dirty="0"/>
              <a:t>232</a:t>
            </a:r>
            <a:r>
              <a:rPr lang="fr-FR" dirty="0"/>
              <a:t>Th/</a:t>
            </a:r>
            <a:r>
              <a:rPr lang="fr-FR" baseline="30000" dirty="0"/>
              <a:t>40</a:t>
            </a:r>
            <a:r>
              <a:rPr lang="fr-FR" dirty="0"/>
              <a:t>K</a:t>
            </a:r>
          </a:p>
        </p:txBody>
      </p:sp>
      <p:sp>
        <p:nvSpPr>
          <p:cNvPr id="23" name="Rectangle 22"/>
          <p:cNvSpPr/>
          <p:nvPr/>
        </p:nvSpPr>
        <p:spPr>
          <a:xfrm>
            <a:off x="1787530" y="1210535"/>
            <a:ext cx="8712968" cy="4129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500"/>
              </a:lnSpc>
            </a:pPr>
            <a:r>
              <a:rPr lang="fr-FR" b="1" dirty="0"/>
              <a:t>Scenario</a:t>
            </a:r>
            <a:r>
              <a:rPr lang="fr-FR" dirty="0"/>
              <a:t> : 2 </a:t>
            </a:r>
            <a:r>
              <a:rPr lang="fr-FR" dirty="0" err="1"/>
              <a:t>events</a:t>
            </a:r>
            <a:r>
              <a:rPr lang="fr-FR" dirty="0"/>
              <a:t> in </a:t>
            </a:r>
            <a:r>
              <a:rPr lang="fr-FR" dirty="0" err="1"/>
              <a:t>coincidence</a:t>
            </a:r>
            <a:r>
              <a:rPr lang="fr-FR" dirty="0"/>
              <a:t> </a:t>
            </a:r>
            <a:r>
              <a:rPr lang="fr-FR" dirty="0" err="1"/>
              <a:t>that</a:t>
            </a:r>
            <a:r>
              <a:rPr lang="fr-FR" dirty="0"/>
              <a:t> </a:t>
            </a:r>
            <a:r>
              <a:rPr lang="fr-FR" dirty="0" err="1"/>
              <a:t>mimic</a:t>
            </a:r>
            <a:r>
              <a:rPr lang="fr-FR" dirty="0"/>
              <a:t> the </a:t>
            </a:r>
            <a:r>
              <a:rPr lang="fr-FR" b="1" dirty="0">
                <a:solidFill>
                  <a:srgbClr val="FF00FF"/>
                </a:solidFill>
              </a:rPr>
              <a:t>prompt </a:t>
            </a:r>
            <a:r>
              <a:rPr lang="fr-FR" dirty="0"/>
              <a:t>and </a:t>
            </a:r>
            <a:r>
              <a:rPr lang="fr-FR" b="1" dirty="0" err="1">
                <a:solidFill>
                  <a:srgbClr val="008000"/>
                </a:solidFill>
              </a:rPr>
              <a:t>delayed</a:t>
            </a:r>
            <a:r>
              <a:rPr lang="fr-FR" b="1" dirty="0">
                <a:solidFill>
                  <a:srgbClr val="008000"/>
                </a:solidFill>
              </a:rPr>
              <a:t> </a:t>
            </a:r>
            <a:r>
              <a:rPr lang="fr-FR" b="1" dirty="0"/>
              <a:t>signal</a:t>
            </a:r>
            <a:endParaRPr lang="fr-FR" dirty="0"/>
          </a:p>
        </p:txBody>
      </p:sp>
      <p:sp>
        <p:nvSpPr>
          <p:cNvPr id="3" name="ZoneTexte 2"/>
          <p:cNvSpPr txBox="1"/>
          <p:nvPr/>
        </p:nvSpPr>
        <p:spPr>
          <a:xfrm>
            <a:off x="2999656" y="3379457"/>
            <a:ext cx="36853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Number</a:t>
            </a:r>
            <a:r>
              <a:rPr lang="fr-FR" dirty="0"/>
              <a:t> of </a:t>
            </a:r>
            <a:r>
              <a:rPr lang="fr-FR" dirty="0" err="1"/>
              <a:t>events</a:t>
            </a:r>
            <a:r>
              <a:rPr lang="fr-FR" dirty="0"/>
              <a:t>/</a:t>
            </a:r>
            <a:r>
              <a:rPr lang="fr-FR" dirty="0" err="1"/>
              <a:t>day</a:t>
            </a:r>
            <a:r>
              <a:rPr lang="fr-FR" dirty="0"/>
              <a:t> for E&gt;0.7 MeV</a:t>
            </a:r>
          </a:p>
        </p:txBody>
      </p:sp>
    </p:spTree>
    <p:extLst>
      <p:ext uri="{BB962C8B-B14F-4D97-AF65-F5344CB8AC3E}">
        <p14:creationId xmlns:p14="http://schemas.microsoft.com/office/powerpoint/2010/main" val="2290688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 animBg="1"/>
      <p:bldP spid="13" grpId="0" animBg="1"/>
      <p:bldP spid="14" grpId="0" animBg="1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2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8077200" y="6520260"/>
            <a:ext cx="2133600" cy="365125"/>
          </a:xfrm>
          <a:noFill/>
        </p:spPr>
        <p:txBody>
          <a:bodyPr/>
          <a:lstStyle/>
          <a:p>
            <a:fld id="{E3DAACA1-9A8F-453A-BE9D-9F183679AE6F}" type="slidenum">
              <a:rPr lang="fr-FR" smtClean="0">
                <a:solidFill>
                  <a:srgbClr val="000000"/>
                </a:solidFill>
                <a:cs typeface="Arial" charset="0"/>
              </a:rPr>
              <a:pPr/>
              <a:t>5</a:t>
            </a:fld>
            <a:endParaRPr lang="fr-FR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8" name="Titre 1"/>
          <p:cNvSpPr txBox="1">
            <a:spLocks/>
          </p:cNvSpPr>
          <p:nvPr/>
        </p:nvSpPr>
        <p:spPr bwMode="auto">
          <a:xfrm>
            <a:off x="1223682" y="143377"/>
            <a:ext cx="9144000" cy="576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FR" dirty="0">
                <a:solidFill>
                  <a:schemeClr val="tx1"/>
                </a:solidFill>
              </a:rPr>
              <a:t>JUNO calibration </a:t>
            </a:r>
            <a:r>
              <a:rPr lang="fr-FR" dirty="0" err="1">
                <a:solidFill>
                  <a:schemeClr val="tx1"/>
                </a:solidFill>
              </a:rPr>
              <a:t>strategy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7" name="Espace réservé du contenu 2"/>
          <p:cNvSpPr>
            <a:spLocks noGrp="1"/>
          </p:cNvSpPr>
          <p:nvPr>
            <p:ph idx="1"/>
          </p:nvPr>
        </p:nvSpPr>
        <p:spPr>
          <a:xfrm>
            <a:off x="1765176" y="836713"/>
            <a:ext cx="8445624" cy="468003"/>
          </a:xfrm>
        </p:spPr>
        <p:txBody>
          <a:bodyPr>
            <a:no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The JUNO challenge </a:t>
            </a:r>
            <a:r>
              <a:rPr lang="fr-FR" sz="2000" dirty="0" err="1"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fr-FR" sz="2000" dirty="0" err="1">
                <a:latin typeface="Arial" panose="020B0604020202020204" pitchFamily="34" charset="0"/>
                <a:cs typeface="Arial" panose="020B0604020202020204" pitchFamily="34" charset="0"/>
              </a:rPr>
              <a:t>keep</a:t>
            </a: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latin typeface="Arial" panose="020B0604020202020204" pitchFamily="34" charset="0"/>
                <a:cs typeface="Arial" panose="020B0604020202020204" pitchFamily="34" charset="0"/>
              </a:rPr>
              <a:t>energy</a:t>
            </a: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latin typeface="Arial" panose="020B0604020202020204" pitchFamily="34" charset="0"/>
                <a:cs typeface="Arial" panose="020B0604020202020204" pitchFamily="34" charset="0"/>
              </a:rPr>
              <a:t>scale</a:t>
            </a: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latin typeface="Arial" panose="020B0604020202020204" pitchFamily="34" charset="0"/>
                <a:cs typeface="Arial" panose="020B0604020202020204" pitchFamily="34" charset="0"/>
              </a:rPr>
              <a:t>uncertainty</a:t>
            </a: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latin typeface="Arial" panose="020B0604020202020204" pitchFamily="34" charset="0"/>
                <a:cs typeface="Arial" panose="020B0604020202020204" pitchFamily="34" charset="0"/>
              </a:rPr>
              <a:t>below</a:t>
            </a: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 1%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583832" y="1340768"/>
            <a:ext cx="3175992" cy="923330"/>
          </a:xfrm>
          <a:prstGeom prst="rect">
            <a:avLst/>
          </a:prstGeom>
          <a:ln>
            <a:solidFill>
              <a:srgbClr val="0066CC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0066CC"/>
                </a:solidFill>
              </a:rPr>
              <a:t>5 complementary  calibration systems under development</a:t>
            </a:r>
          </a:p>
          <a:p>
            <a:pPr algn="ctr"/>
            <a:r>
              <a:rPr lang="en-US" dirty="0">
                <a:solidFill>
                  <a:srgbClr val="0066CC"/>
                </a:solidFill>
              </a:rPr>
              <a:t>using e</a:t>
            </a:r>
            <a:r>
              <a:rPr lang="en-US" baseline="30000" dirty="0">
                <a:solidFill>
                  <a:srgbClr val="0066CC"/>
                </a:solidFill>
              </a:rPr>
              <a:t>-</a:t>
            </a:r>
            <a:r>
              <a:rPr lang="en-US" dirty="0">
                <a:solidFill>
                  <a:srgbClr val="0066CC"/>
                </a:solidFill>
              </a:rPr>
              <a:t>, e</a:t>
            </a:r>
            <a:r>
              <a:rPr lang="en-US" baseline="30000" dirty="0">
                <a:solidFill>
                  <a:srgbClr val="0066CC"/>
                </a:solidFill>
              </a:rPr>
              <a:t>+</a:t>
            </a:r>
            <a:r>
              <a:rPr lang="en-US" dirty="0">
                <a:solidFill>
                  <a:srgbClr val="0066CC"/>
                </a:solidFill>
              </a:rPr>
              <a:t>, </a:t>
            </a:r>
            <a:r>
              <a:rPr lang="el-GR" dirty="0">
                <a:solidFill>
                  <a:srgbClr val="0066CC"/>
                </a:solidFill>
              </a:rPr>
              <a:t>γ</a:t>
            </a:r>
            <a:r>
              <a:rPr lang="en-US" dirty="0">
                <a:solidFill>
                  <a:srgbClr val="0066CC"/>
                </a:solidFill>
              </a:rPr>
              <a:t> and n sources</a:t>
            </a:r>
            <a:endParaRPr lang="fr-FR" dirty="0">
              <a:solidFill>
                <a:srgbClr val="0066CC"/>
              </a:solidFill>
            </a:endParaRPr>
          </a:p>
        </p:txBody>
      </p:sp>
      <p:sp>
        <p:nvSpPr>
          <p:cNvPr id="16" name="object 18"/>
          <p:cNvSpPr/>
          <p:nvPr/>
        </p:nvSpPr>
        <p:spPr>
          <a:xfrm>
            <a:off x="8112225" y="1325428"/>
            <a:ext cx="2255457" cy="1917652"/>
          </a:xfrm>
          <a:prstGeom prst="rect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200">
              <a:latin typeface="Book Antiqua" panose="020406020503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object 27"/>
          <p:cNvSpPr/>
          <p:nvPr/>
        </p:nvSpPr>
        <p:spPr>
          <a:xfrm>
            <a:off x="8503122" y="3875913"/>
            <a:ext cx="1337294" cy="1881811"/>
          </a:xfrm>
          <a:prstGeom prst="rect">
            <a:avLst/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342900" indent="-342900">
              <a:buFont typeface="Wingdings" pitchFamily="2" charset="2"/>
              <a:buChar char="p"/>
            </a:pPr>
            <a:endParaRPr lang="zh-CN" altLang="en-US" sz="22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object 4"/>
          <p:cNvSpPr/>
          <p:nvPr/>
        </p:nvSpPr>
        <p:spPr>
          <a:xfrm>
            <a:off x="2174122" y="3939996"/>
            <a:ext cx="2062566" cy="1853413"/>
          </a:xfrm>
          <a:prstGeom prst="rect">
            <a:avLst/>
          </a:prstGeom>
          <a:blipFill>
            <a:blip r:embed="rId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200">
              <a:latin typeface="Book Antiqua" panose="020406020503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7824192" y="3212977"/>
            <a:ext cx="277180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300" b="1" dirty="0"/>
              <a:t>Automatic calibration unit (ACU)</a:t>
            </a:r>
          </a:p>
          <a:p>
            <a:pPr algn="ctr"/>
            <a:r>
              <a:rPr lang="en-US" sz="1300" b="1" dirty="0"/>
              <a:t>1D along detector z-axis </a:t>
            </a:r>
            <a:endParaRPr lang="fr-FR" sz="1300" b="1" dirty="0"/>
          </a:p>
        </p:txBody>
      </p:sp>
      <p:pic>
        <p:nvPicPr>
          <p:cNvPr id="23" name="Picture 6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9857" y="2422137"/>
            <a:ext cx="2840199" cy="3228899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1703139" y="5770131"/>
            <a:ext cx="3004533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300" b="1" dirty="0"/>
              <a:t>Guide Tube (GT)</a:t>
            </a:r>
          </a:p>
          <a:p>
            <a:pPr algn="ctr"/>
            <a:r>
              <a:rPr lang="en-US" sz="1300" b="1" dirty="0"/>
              <a:t>2D around outer surface vessel</a:t>
            </a:r>
            <a:endParaRPr lang="fr-FR" sz="1300" b="1" dirty="0"/>
          </a:p>
        </p:txBody>
      </p:sp>
      <p:sp>
        <p:nvSpPr>
          <p:cNvPr id="25" name="Rectangle 24"/>
          <p:cNvSpPr/>
          <p:nvPr/>
        </p:nvSpPr>
        <p:spPr>
          <a:xfrm>
            <a:off x="7752184" y="5733257"/>
            <a:ext cx="2872928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300" b="1" dirty="0"/>
              <a:t>Remotely Operated Vehicle (ROV)</a:t>
            </a:r>
          </a:p>
          <a:p>
            <a:pPr algn="ctr"/>
            <a:r>
              <a:rPr lang="en-US" sz="1300" b="1" dirty="0"/>
              <a:t>3D anywhere in the vessel</a:t>
            </a:r>
            <a:endParaRPr lang="fr-FR" sz="1300" b="1" dirty="0"/>
          </a:p>
        </p:txBody>
      </p:sp>
      <p:sp>
        <p:nvSpPr>
          <p:cNvPr id="15" name="object 3"/>
          <p:cNvSpPr/>
          <p:nvPr/>
        </p:nvSpPr>
        <p:spPr>
          <a:xfrm>
            <a:off x="1795324" y="1344510"/>
            <a:ext cx="2767637" cy="1898571"/>
          </a:xfrm>
          <a:prstGeom prst="rect">
            <a:avLst/>
          </a:prstGeom>
          <a:blipFill>
            <a:blip r:embed="rId7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200">
              <a:latin typeface="Book Antiqua" panose="020406020503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847850" y="3182779"/>
            <a:ext cx="271511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300" b="1" dirty="0"/>
              <a:t>Cable Loop System (CLS)</a:t>
            </a:r>
          </a:p>
          <a:p>
            <a:pPr algn="ctr"/>
            <a:r>
              <a:rPr lang="en-US" sz="1300" b="1" dirty="0"/>
              <a:t>2D plane inside the vessel</a:t>
            </a:r>
            <a:endParaRPr lang="fr-FR" sz="1300" b="1" dirty="0"/>
          </a:p>
        </p:txBody>
      </p:sp>
      <p:sp>
        <p:nvSpPr>
          <p:cNvPr id="4" name="Rectangle à coins arrondis 3"/>
          <p:cNvSpPr/>
          <p:nvPr/>
        </p:nvSpPr>
        <p:spPr>
          <a:xfrm>
            <a:off x="1791738" y="1304715"/>
            <a:ext cx="2709558" cy="2370506"/>
          </a:xfrm>
          <a:prstGeom prst="roundRect">
            <a:avLst/>
          </a:prstGeom>
          <a:noFill/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Rectangle à coins arrondis 30"/>
          <p:cNvSpPr/>
          <p:nvPr/>
        </p:nvSpPr>
        <p:spPr>
          <a:xfrm>
            <a:off x="1791739" y="3853764"/>
            <a:ext cx="2856461" cy="2432087"/>
          </a:xfrm>
          <a:prstGeom prst="roundRect">
            <a:avLst/>
          </a:prstGeom>
          <a:noFill/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Rectangle à coins arrondis 31"/>
          <p:cNvSpPr/>
          <p:nvPr/>
        </p:nvSpPr>
        <p:spPr>
          <a:xfrm>
            <a:off x="7818014" y="3802585"/>
            <a:ext cx="2761954" cy="2432087"/>
          </a:xfrm>
          <a:prstGeom prst="roundRect">
            <a:avLst/>
          </a:prstGeom>
          <a:noFill/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Rectangle à coins arrondis 32"/>
          <p:cNvSpPr/>
          <p:nvPr/>
        </p:nvSpPr>
        <p:spPr>
          <a:xfrm>
            <a:off x="7824193" y="1314246"/>
            <a:ext cx="2755775" cy="2360976"/>
          </a:xfrm>
          <a:prstGeom prst="roundRect">
            <a:avLst/>
          </a:prstGeom>
          <a:noFill/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4" name="Connecteur droit avec flèche 33"/>
          <p:cNvCxnSpPr>
            <a:endCxn id="23" idx="1"/>
          </p:cNvCxnSpPr>
          <p:nvPr/>
        </p:nvCxnSpPr>
        <p:spPr>
          <a:xfrm>
            <a:off x="4377414" y="3579232"/>
            <a:ext cx="422442" cy="457354"/>
          </a:xfrm>
          <a:prstGeom prst="straightConnector1">
            <a:avLst/>
          </a:prstGeom>
          <a:ln w="25400">
            <a:solidFill>
              <a:srgbClr val="008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necteur droit avec flèche 38"/>
          <p:cNvCxnSpPr/>
          <p:nvPr/>
        </p:nvCxnSpPr>
        <p:spPr>
          <a:xfrm flipV="1">
            <a:off x="4648200" y="5453716"/>
            <a:ext cx="439689" cy="523542"/>
          </a:xfrm>
          <a:prstGeom prst="straightConnector1">
            <a:avLst/>
          </a:prstGeom>
          <a:ln w="25400">
            <a:solidFill>
              <a:srgbClr val="008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cteur droit avec flèche 39"/>
          <p:cNvCxnSpPr/>
          <p:nvPr/>
        </p:nvCxnSpPr>
        <p:spPr>
          <a:xfrm flipH="1">
            <a:off x="6219957" y="2685137"/>
            <a:ext cx="1598057" cy="15980"/>
          </a:xfrm>
          <a:prstGeom prst="straightConnector1">
            <a:avLst/>
          </a:prstGeom>
          <a:ln w="25400">
            <a:solidFill>
              <a:srgbClr val="008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necteur droit avec flèche 42"/>
          <p:cNvCxnSpPr/>
          <p:nvPr/>
        </p:nvCxnSpPr>
        <p:spPr>
          <a:xfrm flipH="1" flipV="1">
            <a:off x="6430555" y="5235762"/>
            <a:ext cx="1387458" cy="678274"/>
          </a:xfrm>
          <a:prstGeom prst="straightConnector1">
            <a:avLst/>
          </a:prstGeom>
          <a:ln w="25400">
            <a:solidFill>
              <a:srgbClr val="008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Rectangle 47"/>
          <p:cNvSpPr/>
          <p:nvPr/>
        </p:nvSpPr>
        <p:spPr>
          <a:xfrm>
            <a:off x="4583833" y="5816878"/>
            <a:ext cx="3004533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300" b="1" dirty="0"/>
              <a:t>+ Laser fiber system</a:t>
            </a:r>
          </a:p>
          <a:p>
            <a:pPr algn="ctr"/>
            <a:r>
              <a:rPr lang="en-US" sz="1300" b="1" dirty="0"/>
              <a:t>1D like, fixed position on PMT</a:t>
            </a:r>
            <a:endParaRPr lang="fr-FR" sz="1300" b="1" dirty="0"/>
          </a:p>
        </p:txBody>
      </p:sp>
    </p:spTree>
    <p:extLst>
      <p:ext uri="{BB962C8B-B14F-4D97-AF65-F5344CB8AC3E}">
        <p14:creationId xmlns:p14="http://schemas.microsoft.com/office/powerpoint/2010/main" val="2526553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2B45E7C-02AE-F548-8099-A011C93F08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altLang="zh-CN" dirty="0"/>
              <a:t>Calibration</a:t>
            </a:r>
            <a:r>
              <a:rPr lang="zh-CN" altLang="en-US" dirty="0"/>
              <a:t> </a:t>
            </a:r>
            <a:r>
              <a:rPr lang="en-US" altLang="zh-CN" dirty="0"/>
              <a:t>system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7E5B2158-5A81-4449-AB33-B9314A5938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865119"/>
            <a:ext cx="6276342" cy="462775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D71095F9-48F7-0E4A-B50F-1C1FDB8C4F1B}"/>
              </a:ext>
            </a:extLst>
          </p:cNvPr>
          <p:cNvSpPr txBox="1"/>
          <p:nvPr/>
        </p:nvSpPr>
        <p:spPr>
          <a:xfrm>
            <a:off x="7546460" y="1865119"/>
            <a:ext cx="403979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 dedicated calibration of the detector energy nonlinearity response is another critical factor to obtain reliable sensitivity of the </a:t>
            </a:r>
            <a:r>
              <a:rPr lang="fr-FR" dirty="0"/>
              <a:t>mass </a:t>
            </a:r>
            <a:r>
              <a:rPr lang="fr-FR" dirty="0" err="1"/>
              <a:t>hierarchy</a:t>
            </a:r>
            <a:r>
              <a:rPr lang="en-US" dirty="0"/>
              <a:t> determination.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86BA6C91-27F1-0042-A8B3-72475B079A9F}"/>
              </a:ext>
            </a:extLst>
          </p:cNvPr>
          <p:cNvSpPr txBox="1"/>
          <p:nvPr/>
        </p:nvSpPr>
        <p:spPr>
          <a:xfrm>
            <a:off x="7546460" y="3523901"/>
            <a:ext cx="390023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Risks: </a:t>
            </a:r>
          </a:p>
          <a:p>
            <a:r>
              <a:rPr lang="en-US" dirty="0"/>
              <a:t>1 .Direct contact the LS</a:t>
            </a:r>
          </a:p>
          <a:p>
            <a:r>
              <a:rPr lang="en-US" dirty="0"/>
              <a:t>2. Radon emanation may diffuse into LS</a:t>
            </a:r>
          </a:p>
          <a:p>
            <a:r>
              <a:rPr lang="en-US" dirty="0"/>
              <a:t>3. Radon daughters plate-out</a:t>
            </a:r>
          </a:p>
          <a:p>
            <a:r>
              <a:rPr lang="en-US" dirty="0"/>
              <a:t>4. Dust contamination </a:t>
            </a:r>
          </a:p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AD2A72F8-C1EE-7F43-B4C6-8372FC6849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1DE41-9114-5B42-9892-49DBF3708EC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736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6853AD9-1BD1-8D45-973B-E577D1F88E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Challenging for low background assay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F017496-ACBB-8343-8B51-5873436CEB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80298"/>
            <a:ext cx="10515600" cy="4351338"/>
          </a:xfrm>
        </p:spPr>
        <p:txBody>
          <a:bodyPr>
            <a:normAutofit/>
          </a:bodyPr>
          <a:lstStyle/>
          <a:p>
            <a:r>
              <a:rPr lang="en-US" dirty="0"/>
              <a:t>Neutrino event rate for JUNO experiment: 0.0007 neutrinos/s</a:t>
            </a:r>
          </a:p>
          <a:p>
            <a:pPr marL="457200" lvl="1" indent="0">
              <a:buNone/>
            </a:pPr>
            <a:r>
              <a:rPr lang="en-US" dirty="0"/>
              <a:t>Background </a:t>
            </a:r>
            <a:r>
              <a:rPr lang="en-US" dirty="0" smtClean="0"/>
              <a:t>single rate</a:t>
            </a:r>
            <a:r>
              <a:rPr lang="en-US" dirty="0"/>
              <a:t>: 100 events/s (&gt;0.7MeV without FV cut)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How to select radiopurity materials</a:t>
            </a:r>
            <a:r>
              <a:rPr lang="zh-CN" altLang="en-US" dirty="0"/>
              <a:t> </a:t>
            </a:r>
            <a:r>
              <a:rPr lang="en-US" dirty="0"/>
              <a:t>(bulk) </a:t>
            </a:r>
          </a:p>
          <a:p>
            <a:pPr marL="457200" lvl="1" indent="0">
              <a:buNone/>
            </a:pPr>
            <a:r>
              <a:rPr lang="en-US" altLang="zh-CN" dirty="0"/>
              <a:t>Need</a:t>
            </a:r>
            <a:r>
              <a:rPr lang="zh-CN" altLang="en-US" dirty="0"/>
              <a:t> </a:t>
            </a:r>
            <a:r>
              <a:rPr lang="en-US" altLang="zh-CN" dirty="0"/>
              <a:t>ppt/sub-ppt</a:t>
            </a:r>
            <a:r>
              <a:rPr lang="zh-CN" altLang="en-US" dirty="0"/>
              <a:t> </a:t>
            </a:r>
            <a:r>
              <a:rPr lang="en-US" altLang="zh-CN" dirty="0"/>
              <a:t>level</a:t>
            </a:r>
            <a:r>
              <a:rPr lang="zh-CN" altLang="en-US" dirty="0"/>
              <a:t> </a:t>
            </a:r>
            <a:r>
              <a:rPr lang="en-US" altLang="zh-CN" dirty="0"/>
              <a:t>measured</a:t>
            </a:r>
            <a:r>
              <a:rPr lang="zh-CN" altLang="en-US" dirty="0"/>
              <a:t> </a:t>
            </a:r>
            <a:r>
              <a:rPr lang="en-US" altLang="zh-CN" dirty="0"/>
              <a:t>techniques</a:t>
            </a:r>
            <a:r>
              <a:rPr lang="zh-CN" altLang="en-US" dirty="0"/>
              <a:t> </a:t>
            </a:r>
            <a:r>
              <a:rPr lang="en-US" altLang="zh-CN" dirty="0"/>
              <a:t>(</a:t>
            </a:r>
            <a:r>
              <a:rPr lang="en-US" dirty="0" err="1"/>
              <a:t>HPGe</a:t>
            </a:r>
            <a:r>
              <a:rPr lang="en-US" dirty="0"/>
              <a:t>, ICPMS, NAA</a:t>
            </a:r>
            <a:r>
              <a:rPr lang="zh-CN" altLang="en-US" dirty="0"/>
              <a:t> </a:t>
            </a:r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bulk</a:t>
            </a:r>
            <a:r>
              <a:rPr lang="zh-CN" altLang="en-US" dirty="0"/>
              <a:t> </a:t>
            </a:r>
            <a:r>
              <a:rPr lang="en-US" altLang="zh-CN" dirty="0"/>
              <a:t>radioactivity)</a:t>
            </a:r>
          </a:p>
          <a:p>
            <a:pPr marL="0" indent="0">
              <a:buNone/>
            </a:pPr>
            <a:endParaRPr lang="en-US" sz="2400" dirty="0"/>
          </a:p>
          <a:p>
            <a:r>
              <a:rPr lang="en-US" dirty="0"/>
              <a:t>How to ensure the cleanliness of the parts/materials (surface)</a:t>
            </a:r>
          </a:p>
          <a:p>
            <a:pPr lvl="1"/>
            <a:r>
              <a:rPr lang="en-US" dirty="0"/>
              <a:t>Better surface cleaning protocol and protection</a:t>
            </a:r>
          </a:p>
          <a:p>
            <a:pPr lvl="1"/>
            <a:r>
              <a:rPr lang="en-US" dirty="0"/>
              <a:t>How to measure (</a:t>
            </a:r>
            <a:r>
              <a:rPr lang="en-US" altLang="zh-CN" dirty="0"/>
              <a:t>r</a:t>
            </a:r>
            <a:r>
              <a:rPr lang="en-US" dirty="0"/>
              <a:t>adon</a:t>
            </a:r>
            <a:r>
              <a:rPr lang="zh-CN" altLang="en-US" dirty="0"/>
              <a:t> </a:t>
            </a:r>
            <a:r>
              <a:rPr lang="en-US" altLang="zh-CN" dirty="0"/>
              <a:t>emanation</a:t>
            </a:r>
            <a:r>
              <a:rPr lang="en-US" dirty="0"/>
              <a:t> and laser ablation ICPMS)</a:t>
            </a:r>
          </a:p>
          <a:p>
            <a:pPr lvl="1"/>
            <a:endParaRPr lang="en-US" dirty="0"/>
          </a:p>
          <a:p>
            <a:pPr lvl="1"/>
            <a:endParaRPr lang="en-US" sz="2800" dirty="0"/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A4E4C532-DC0D-704E-839B-E50AED60CB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1DE41-9114-5B42-9892-49DBF3708EC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065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5827B2C-CF2C-9647-905F-7EDF0801B5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131" y="0"/>
            <a:ext cx="11353800" cy="1325563"/>
          </a:xfrm>
        </p:spPr>
        <p:txBody>
          <a:bodyPr>
            <a:normAutofit/>
          </a:bodyPr>
          <a:lstStyle/>
          <a:p>
            <a:r>
              <a:rPr lang="en-US" sz="3600" dirty="0"/>
              <a:t>Bordeaux and SJTU collaboration on low background tasks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="" xmlns:a16="http://schemas.microsoft.com/office/drawing/2014/main" id="{7D003B2B-9035-3746-9732-AFD438F869A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3420282"/>
              </p:ext>
            </p:extLst>
          </p:nvPr>
        </p:nvGraphicFramePr>
        <p:xfrm>
          <a:off x="728662" y="1042359"/>
          <a:ext cx="10734675" cy="35232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78225">
                  <a:extLst>
                    <a:ext uri="{9D8B030D-6E8A-4147-A177-3AD203B41FA5}">
                      <a16:colId xmlns="" xmlns:a16="http://schemas.microsoft.com/office/drawing/2014/main" val="1020667072"/>
                    </a:ext>
                  </a:extLst>
                </a:gridCol>
                <a:gridCol w="3578225">
                  <a:extLst>
                    <a:ext uri="{9D8B030D-6E8A-4147-A177-3AD203B41FA5}">
                      <a16:colId xmlns="" xmlns:a16="http://schemas.microsoft.com/office/drawing/2014/main" val="3910336545"/>
                    </a:ext>
                  </a:extLst>
                </a:gridCol>
                <a:gridCol w="3578225">
                  <a:extLst>
                    <a:ext uri="{9D8B030D-6E8A-4147-A177-3AD203B41FA5}">
                      <a16:colId xmlns="" xmlns:a16="http://schemas.microsoft.com/office/drawing/2014/main" val="1233645909"/>
                    </a:ext>
                  </a:extLst>
                </a:gridCol>
              </a:tblGrid>
              <a:tr h="605473"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Bordeaux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SJTU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438968182"/>
                  </a:ext>
                </a:extLst>
              </a:tr>
              <a:tr h="605473">
                <a:tc>
                  <a:txBody>
                    <a:bodyPr/>
                    <a:lstStyle/>
                    <a:p>
                      <a:r>
                        <a:rPr lang="en-US" sz="2000" dirty="0"/>
                        <a:t>FCPPL project coordinator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Frederic Perrot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Yue Meng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906113920"/>
                  </a:ext>
                </a:extLst>
              </a:tr>
              <a:tr h="605473">
                <a:tc>
                  <a:txBody>
                    <a:bodyPr/>
                    <a:lstStyle/>
                    <a:p>
                      <a:r>
                        <a:rPr lang="en-US" sz="2000" dirty="0"/>
                        <a:t>People involved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782839792"/>
                  </a:ext>
                </a:extLst>
              </a:tr>
              <a:tr h="605473">
                <a:tc>
                  <a:txBody>
                    <a:bodyPr/>
                    <a:lstStyle/>
                    <a:p>
                      <a:r>
                        <a:rPr lang="en-US" sz="2000" dirty="0"/>
                        <a:t>Experiments worked 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JUNO</a:t>
                      </a:r>
                    </a:p>
                    <a:p>
                      <a:r>
                        <a:rPr lang="en-US" sz="2000" dirty="0"/>
                        <a:t>NEMO3/</a:t>
                      </a:r>
                      <a:r>
                        <a:rPr lang="en-US" sz="2000" dirty="0" err="1"/>
                        <a:t>SuperNEMO</a:t>
                      </a:r>
                      <a:endParaRPr lang="en-US" sz="2000" dirty="0"/>
                    </a:p>
                    <a:p>
                      <a:r>
                        <a:rPr lang="en-US" sz="2000" dirty="0"/>
                        <a:t>Double </a:t>
                      </a:r>
                      <a:r>
                        <a:rPr lang="en-US" sz="2000" dirty="0" err="1"/>
                        <a:t>Chooz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JUNO</a:t>
                      </a:r>
                    </a:p>
                    <a:p>
                      <a:r>
                        <a:rPr lang="en-US" sz="2000" dirty="0"/>
                        <a:t>PandaX-4T</a:t>
                      </a:r>
                    </a:p>
                    <a:p>
                      <a:r>
                        <a:rPr lang="en-US" sz="2000" dirty="0" err="1"/>
                        <a:t>Daya</a:t>
                      </a:r>
                      <a:r>
                        <a:rPr lang="en-US" sz="2000" dirty="0"/>
                        <a:t> Bay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43980110"/>
                  </a:ext>
                </a:extLst>
              </a:tr>
              <a:tr h="605473">
                <a:tc>
                  <a:txBody>
                    <a:bodyPr/>
                    <a:lstStyle/>
                    <a:p>
                      <a:r>
                        <a:rPr lang="en-US" sz="2000" dirty="0"/>
                        <a:t>Facilities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Bordeaux </a:t>
                      </a:r>
                      <a:r>
                        <a:rPr lang="en-US" sz="2000" dirty="0"/>
                        <a:t>campus and Modane Underground Laboratory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SJTU campus and Jinping Underground laboratory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600225705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ADB2B648-8846-0344-B05C-AA98D39EB660}"/>
              </a:ext>
            </a:extLst>
          </p:cNvPr>
          <p:cNvSpPr txBox="1"/>
          <p:nvPr/>
        </p:nvSpPr>
        <p:spPr>
          <a:xfrm>
            <a:off x="728662" y="4679088"/>
            <a:ext cx="1193006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Jan. 2019 -- kick-off meeting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Apr. 2019 -- 1</a:t>
            </a:r>
            <a:r>
              <a:rPr lang="en-US" sz="2000" baseline="30000" dirty="0"/>
              <a:t>st</a:t>
            </a:r>
            <a:r>
              <a:rPr lang="en-US" sz="2000" dirty="0"/>
              <a:t> meeting for project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May 2019 -- LRT conference discussion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Regular meeting and discussion, and concrete experience about the low background techniques, cross-calibration for </a:t>
            </a:r>
            <a:r>
              <a:rPr lang="en-US" sz="2000" dirty="0" err="1" smtClean="0"/>
              <a:t>surfacic</a:t>
            </a:r>
            <a:r>
              <a:rPr lang="en-US" sz="2000" dirty="0" smtClean="0"/>
              <a:t> radioactive contamination  </a:t>
            </a:r>
            <a:endParaRPr lang="en-US" sz="20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59DF9997-5074-8240-A208-45978BA38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1DE41-9114-5B42-9892-49DBF3708EC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0063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itre 1"/>
          <p:cNvSpPr>
            <a:spLocks noGrp="1"/>
          </p:cNvSpPr>
          <p:nvPr>
            <p:ph type="title"/>
          </p:nvPr>
        </p:nvSpPr>
        <p:spPr>
          <a:xfrm>
            <a:off x="1012369" y="136265"/>
            <a:ext cx="10270603" cy="576237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fr-FR" sz="3600" kern="0" dirty="0" err="1">
                <a:solidFill>
                  <a:srgbClr val="7030A0"/>
                </a:solidFill>
              </a:rPr>
              <a:t>Facilities</a:t>
            </a:r>
            <a:r>
              <a:rPr lang="fr-FR" sz="3600" kern="0" dirty="0">
                <a:solidFill>
                  <a:srgbClr val="7030A0"/>
                </a:solidFill>
              </a:rPr>
              <a:t> for </a:t>
            </a:r>
            <a:r>
              <a:rPr lang="fr-FR" sz="3600" kern="0" dirty="0" err="1">
                <a:solidFill>
                  <a:srgbClr val="7030A0"/>
                </a:solidFill>
              </a:rPr>
              <a:t>low</a:t>
            </a:r>
            <a:r>
              <a:rPr lang="fr-FR" sz="3600" kern="0" dirty="0">
                <a:solidFill>
                  <a:srgbClr val="7030A0"/>
                </a:solidFill>
              </a:rPr>
              <a:t>-background </a:t>
            </a:r>
            <a:r>
              <a:rPr lang="el-GR" sz="3600" kern="0" dirty="0">
                <a:solidFill>
                  <a:srgbClr val="7030A0"/>
                </a:solidFill>
              </a:rPr>
              <a:t>γ</a:t>
            </a:r>
            <a:r>
              <a:rPr lang="fr-FR" sz="3600" kern="0" dirty="0">
                <a:solidFill>
                  <a:srgbClr val="7030A0"/>
                </a:solidFill>
              </a:rPr>
              <a:t> </a:t>
            </a:r>
            <a:r>
              <a:rPr lang="fr-FR" sz="3600" kern="0" dirty="0" err="1" smtClean="0">
                <a:solidFill>
                  <a:srgbClr val="7030A0"/>
                </a:solidFill>
              </a:rPr>
              <a:t>spectrometry</a:t>
            </a:r>
            <a:r>
              <a:rPr lang="fr-FR" sz="3600" kern="0" dirty="0" smtClean="0">
                <a:solidFill>
                  <a:srgbClr val="7030A0"/>
                </a:solidFill>
              </a:rPr>
              <a:t> @ Bordeaux</a:t>
            </a:r>
            <a:endParaRPr lang="fr-FR" sz="3600" kern="0" dirty="0">
              <a:solidFill>
                <a:srgbClr val="7030A0"/>
              </a:solidFill>
            </a:endParaRPr>
          </a:p>
        </p:txBody>
      </p:sp>
      <p:sp>
        <p:nvSpPr>
          <p:cNvPr id="4100" name="ZoneTexte 5"/>
          <p:cNvSpPr txBox="1">
            <a:spLocks noChangeArrowheads="1"/>
          </p:cNvSpPr>
          <p:nvPr/>
        </p:nvSpPr>
        <p:spPr bwMode="auto">
          <a:xfrm>
            <a:off x="6096000" y="2852466"/>
            <a:ext cx="1841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fr-FR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4132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8077200" y="6448252"/>
            <a:ext cx="2133600" cy="365125"/>
          </a:xfrm>
          <a:noFill/>
        </p:spPr>
        <p:txBody>
          <a:bodyPr/>
          <a:lstStyle/>
          <a:p>
            <a:fld id="{E3DAACA1-9A8F-453A-BE9D-9F183679AE6F}" type="slidenum">
              <a:rPr lang="fr-FR" smtClean="0">
                <a:solidFill>
                  <a:srgbClr val="000000"/>
                </a:solidFill>
                <a:cs typeface="Arial" charset="0"/>
              </a:rPr>
              <a:pPr/>
              <a:t>9</a:t>
            </a:fld>
            <a:endParaRPr lang="fr-FR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703512" y="2328379"/>
            <a:ext cx="4392488" cy="12034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lnSpc>
                <a:spcPts val="2600"/>
              </a:lnSpc>
              <a:spcBef>
                <a:spcPct val="20000"/>
              </a:spcBef>
              <a:spcAft>
                <a:spcPct val="0"/>
              </a:spcAft>
            </a:pPr>
            <a:r>
              <a:rPr lang="fr-FR" b="1" dirty="0">
                <a:solidFill>
                  <a:srgbClr val="0000FF"/>
                </a:solidFill>
                <a:cs typeface="Arial" charset="0"/>
              </a:rPr>
              <a:t>PRISNA </a:t>
            </a:r>
            <a:r>
              <a:rPr lang="fr-FR" b="1" dirty="0" err="1">
                <a:solidFill>
                  <a:srgbClr val="0000FF"/>
                </a:solidFill>
                <a:cs typeface="Arial" charset="0"/>
              </a:rPr>
              <a:t>platform</a:t>
            </a:r>
            <a:r>
              <a:rPr lang="fr-FR" b="1" dirty="0">
                <a:solidFill>
                  <a:srgbClr val="0000FF"/>
                </a:solidFill>
                <a:cs typeface="Arial" charset="0"/>
              </a:rPr>
              <a:t> (Bordeaux)</a:t>
            </a:r>
          </a:p>
          <a:p>
            <a:pPr marL="285750" indent="-285750" fontAlgn="base">
              <a:lnSpc>
                <a:spcPts val="26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000000"/>
                </a:solidFill>
                <a:cs typeface="Arial" charset="0"/>
              </a:rPr>
              <a:t>Building </a:t>
            </a:r>
            <a:r>
              <a:rPr lang="fr-FR" dirty="0" err="1">
                <a:solidFill>
                  <a:srgbClr val="000000"/>
                </a:solidFill>
                <a:cs typeface="Arial" charset="0"/>
              </a:rPr>
              <a:t>with</a:t>
            </a:r>
            <a:r>
              <a:rPr lang="fr-FR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fr-FR" b="1" dirty="0">
                <a:solidFill>
                  <a:srgbClr val="000000"/>
                </a:solidFill>
                <a:cs typeface="Arial" charset="0"/>
              </a:rPr>
              <a:t>6 </a:t>
            </a:r>
            <a:r>
              <a:rPr lang="fr-FR" b="1" dirty="0" err="1">
                <a:solidFill>
                  <a:srgbClr val="000000"/>
                </a:solidFill>
                <a:cs typeface="Arial" charset="0"/>
              </a:rPr>
              <a:t>m.w.e</a:t>
            </a:r>
            <a:endParaRPr lang="fr-FR" b="1" dirty="0">
              <a:solidFill>
                <a:srgbClr val="000000"/>
              </a:solidFill>
              <a:cs typeface="Arial" charset="0"/>
            </a:endParaRPr>
          </a:p>
          <a:p>
            <a:pPr marL="285750" indent="-285750" fontAlgn="base">
              <a:lnSpc>
                <a:spcPts val="26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000000"/>
                </a:solidFill>
                <a:cs typeface="Arial" charset="0"/>
              </a:rPr>
              <a:t>Coaxial and </a:t>
            </a:r>
            <a:r>
              <a:rPr lang="fr-FR" dirty="0" err="1">
                <a:solidFill>
                  <a:srgbClr val="000000"/>
                </a:solidFill>
                <a:cs typeface="Arial" charset="0"/>
              </a:rPr>
              <a:t>well</a:t>
            </a:r>
            <a:r>
              <a:rPr lang="fr-FR" dirty="0">
                <a:solidFill>
                  <a:srgbClr val="000000"/>
                </a:solidFill>
                <a:cs typeface="Arial" charset="0"/>
              </a:rPr>
              <a:t>-type </a:t>
            </a:r>
            <a:r>
              <a:rPr lang="fr-FR" dirty="0" err="1">
                <a:solidFill>
                  <a:srgbClr val="000000"/>
                </a:solidFill>
                <a:cs typeface="Arial" charset="0"/>
              </a:rPr>
              <a:t>HPGe</a:t>
            </a:r>
            <a:r>
              <a:rPr lang="fr-FR" dirty="0">
                <a:solidFill>
                  <a:srgbClr val="000000"/>
                </a:solidFill>
                <a:cs typeface="Arial" charset="0"/>
              </a:rPr>
              <a:t> detectors</a:t>
            </a:r>
          </a:p>
        </p:txBody>
      </p:sp>
      <p:pic>
        <p:nvPicPr>
          <p:cNvPr id="15" name="Image 44" descr="DSC03087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76127" y="3585211"/>
            <a:ext cx="2998692" cy="23029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Rectangle 15"/>
          <p:cNvSpPr/>
          <p:nvPr/>
        </p:nvSpPr>
        <p:spPr>
          <a:xfrm>
            <a:off x="6240016" y="2348880"/>
            <a:ext cx="4248472" cy="12034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lnSpc>
                <a:spcPts val="2600"/>
              </a:lnSpc>
              <a:spcBef>
                <a:spcPct val="20000"/>
              </a:spcBef>
              <a:spcAft>
                <a:spcPct val="0"/>
              </a:spcAft>
            </a:pPr>
            <a:r>
              <a:rPr lang="fr-FR" b="1" dirty="0">
                <a:solidFill>
                  <a:srgbClr val="0000FF"/>
                </a:solidFill>
                <a:cs typeface="Arial" charset="0"/>
              </a:rPr>
              <a:t>LSM </a:t>
            </a:r>
            <a:r>
              <a:rPr lang="fr-FR" b="1" dirty="0" err="1">
                <a:solidFill>
                  <a:srgbClr val="0000FF"/>
                </a:solidFill>
                <a:cs typeface="Arial" charset="0"/>
              </a:rPr>
              <a:t>platform</a:t>
            </a:r>
            <a:r>
              <a:rPr lang="fr-FR" b="1" dirty="0">
                <a:solidFill>
                  <a:srgbClr val="0000FF"/>
                </a:solidFill>
                <a:cs typeface="Arial" charset="0"/>
              </a:rPr>
              <a:t> (Modane)</a:t>
            </a:r>
          </a:p>
          <a:p>
            <a:pPr marL="285750" indent="-285750" fontAlgn="base">
              <a:lnSpc>
                <a:spcPts val="26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000000"/>
                </a:solidFill>
                <a:cs typeface="Arial" charset="0"/>
              </a:rPr>
              <a:t>Underground lab. </a:t>
            </a:r>
            <a:r>
              <a:rPr lang="fr-FR" dirty="0" err="1">
                <a:solidFill>
                  <a:srgbClr val="000000"/>
                </a:solidFill>
                <a:cs typeface="Arial" charset="0"/>
              </a:rPr>
              <a:t>with</a:t>
            </a:r>
            <a:r>
              <a:rPr lang="fr-FR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fr-FR" b="1" dirty="0">
                <a:solidFill>
                  <a:srgbClr val="000000"/>
                </a:solidFill>
                <a:cs typeface="Arial" charset="0"/>
              </a:rPr>
              <a:t>4800 </a:t>
            </a:r>
            <a:r>
              <a:rPr lang="fr-FR" b="1" dirty="0" err="1">
                <a:solidFill>
                  <a:srgbClr val="000000"/>
                </a:solidFill>
                <a:cs typeface="Arial" charset="0"/>
              </a:rPr>
              <a:t>m.w.e</a:t>
            </a:r>
            <a:endParaRPr lang="fr-FR" b="1" dirty="0">
              <a:solidFill>
                <a:srgbClr val="000000"/>
              </a:solidFill>
              <a:cs typeface="Arial" charset="0"/>
            </a:endParaRPr>
          </a:p>
          <a:p>
            <a:pPr marL="285750" indent="-285750" fontAlgn="base">
              <a:lnSpc>
                <a:spcPts val="26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000000"/>
                </a:solidFill>
                <a:cs typeface="Arial" charset="0"/>
              </a:rPr>
              <a:t>Coaxial and </a:t>
            </a:r>
            <a:r>
              <a:rPr lang="fr-FR" dirty="0" err="1">
                <a:solidFill>
                  <a:srgbClr val="000000"/>
                </a:solidFill>
                <a:cs typeface="Arial" charset="0"/>
              </a:rPr>
              <a:t>planar</a:t>
            </a:r>
            <a:r>
              <a:rPr lang="fr-FR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fr-FR" dirty="0" err="1">
                <a:solidFill>
                  <a:srgbClr val="000000"/>
                </a:solidFill>
                <a:cs typeface="Arial" charset="0"/>
              </a:rPr>
              <a:t>HPGe</a:t>
            </a:r>
            <a:r>
              <a:rPr lang="fr-FR" dirty="0">
                <a:solidFill>
                  <a:srgbClr val="000000"/>
                </a:solidFill>
                <a:cs typeface="Arial" charset="0"/>
              </a:rPr>
              <a:t> detectors</a:t>
            </a:r>
          </a:p>
        </p:txBody>
      </p:sp>
      <p:sp>
        <p:nvSpPr>
          <p:cNvPr id="17" name="Rectangle 16"/>
          <p:cNvSpPr/>
          <p:nvPr/>
        </p:nvSpPr>
        <p:spPr>
          <a:xfrm>
            <a:off x="2416544" y="5579948"/>
            <a:ext cx="31033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lang="fr-FR" b="1" dirty="0">
                <a:solidFill>
                  <a:prstClr val="white"/>
                </a:solidFill>
                <a:cs typeface="Arial" charset="0"/>
              </a:rPr>
              <a:t>PRISNA </a:t>
            </a:r>
            <a:r>
              <a:rPr lang="fr-FR" b="1" dirty="0" err="1">
                <a:solidFill>
                  <a:prstClr val="white"/>
                </a:solidFill>
                <a:cs typeface="Arial" charset="0"/>
              </a:rPr>
              <a:t>HPGe</a:t>
            </a:r>
            <a:r>
              <a:rPr lang="fr-FR" b="1" dirty="0">
                <a:solidFill>
                  <a:prstClr val="white"/>
                </a:solidFill>
                <a:cs typeface="Arial" charset="0"/>
              </a:rPr>
              <a:t> main room</a:t>
            </a:r>
          </a:p>
        </p:txBody>
      </p:sp>
      <p:sp>
        <p:nvSpPr>
          <p:cNvPr id="18" name="Rectangle 17"/>
          <p:cNvSpPr/>
          <p:nvPr/>
        </p:nvSpPr>
        <p:spPr>
          <a:xfrm>
            <a:off x="2318656" y="5949281"/>
            <a:ext cx="310302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r>
              <a:rPr lang="fr-FR" sz="2000" b="1" dirty="0">
                <a:solidFill>
                  <a:srgbClr val="008000"/>
                </a:solidFill>
                <a:cs typeface="Arial" charset="0"/>
              </a:rPr>
              <a:t>→ </a:t>
            </a:r>
            <a:r>
              <a:rPr lang="fr-FR" sz="2000" b="1" dirty="0" err="1">
                <a:solidFill>
                  <a:srgbClr val="008000"/>
                </a:solidFill>
                <a:cs typeface="Arial" charset="0"/>
              </a:rPr>
              <a:t>sensitivity</a:t>
            </a:r>
            <a:r>
              <a:rPr lang="fr-FR" sz="2000" b="1" dirty="0">
                <a:solidFill>
                  <a:srgbClr val="008000"/>
                </a:solidFill>
                <a:cs typeface="Arial" charset="0"/>
              </a:rPr>
              <a:t> for </a:t>
            </a:r>
            <a:r>
              <a:rPr lang="fr-FR" sz="2000" b="1" baseline="30000" dirty="0">
                <a:solidFill>
                  <a:srgbClr val="008000"/>
                </a:solidFill>
                <a:cs typeface="Arial" charset="0"/>
              </a:rPr>
              <a:t>238</a:t>
            </a:r>
            <a:r>
              <a:rPr lang="fr-FR" sz="2000" b="1" dirty="0">
                <a:solidFill>
                  <a:srgbClr val="008000"/>
                </a:solidFill>
                <a:cs typeface="Arial" charset="0"/>
              </a:rPr>
              <a:t>U/</a:t>
            </a:r>
            <a:r>
              <a:rPr lang="fr-FR" sz="2000" b="1" baseline="30000" dirty="0">
                <a:solidFill>
                  <a:srgbClr val="008000"/>
                </a:solidFill>
                <a:cs typeface="Arial" charset="0"/>
              </a:rPr>
              <a:t>226</a:t>
            </a:r>
            <a:r>
              <a:rPr lang="fr-FR" sz="2000" b="1" dirty="0">
                <a:solidFill>
                  <a:srgbClr val="008000"/>
                </a:solidFill>
                <a:cs typeface="Arial" charset="0"/>
              </a:rPr>
              <a:t>Ra </a:t>
            </a:r>
          </a:p>
          <a:p>
            <a:pPr algn="ctr" fontAlgn="base">
              <a:spcBef>
                <a:spcPct val="20000"/>
              </a:spcBef>
              <a:spcAft>
                <a:spcPct val="0"/>
              </a:spcAft>
            </a:pPr>
            <a:r>
              <a:rPr lang="fr-FR" sz="2000" b="1" dirty="0">
                <a:solidFill>
                  <a:srgbClr val="008000"/>
                </a:solidFill>
                <a:cs typeface="Arial" charset="0"/>
              </a:rPr>
              <a:t>~ 50 </a:t>
            </a:r>
            <a:r>
              <a:rPr lang="fr-FR" sz="2000" b="1" dirty="0" err="1">
                <a:solidFill>
                  <a:srgbClr val="008000"/>
                </a:solidFill>
                <a:cs typeface="Arial" charset="0"/>
              </a:rPr>
              <a:t>mBq</a:t>
            </a:r>
            <a:r>
              <a:rPr lang="fr-FR" sz="2000" b="1" dirty="0">
                <a:solidFill>
                  <a:srgbClr val="008000"/>
                </a:solidFill>
                <a:cs typeface="Arial" charset="0"/>
              </a:rPr>
              <a:t>/kg</a:t>
            </a:r>
          </a:p>
        </p:txBody>
      </p:sp>
      <p:sp>
        <p:nvSpPr>
          <p:cNvPr id="19" name="Rectangle 18"/>
          <p:cNvSpPr/>
          <p:nvPr/>
        </p:nvSpPr>
        <p:spPr>
          <a:xfrm>
            <a:off x="6716998" y="5949281"/>
            <a:ext cx="310302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r>
              <a:rPr lang="fr-FR" sz="2000" b="1" dirty="0">
                <a:solidFill>
                  <a:srgbClr val="008000"/>
                </a:solidFill>
                <a:cs typeface="Arial" charset="0"/>
              </a:rPr>
              <a:t>→ </a:t>
            </a:r>
            <a:r>
              <a:rPr lang="fr-FR" sz="2000" b="1" dirty="0" err="1">
                <a:solidFill>
                  <a:srgbClr val="008000"/>
                </a:solidFill>
                <a:cs typeface="Arial" charset="0"/>
              </a:rPr>
              <a:t>sensitivity</a:t>
            </a:r>
            <a:r>
              <a:rPr lang="fr-FR" sz="2000" b="1" dirty="0">
                <a:solidFill>
                  <a:srgbClr val="008000"/>
                </a:solidFill>
                <a:cs typeface="Arial" charset="0"/>
              </a:rPr>
              <a:t> for </a:t>
            </a:r>
            <a:r>
              <a:rPr lang="fr-FR" sz="2000" b="1" baseline="30000" dirty="0">
                <a:solidFill>
                  <a:srgbClr val="008000"/>
                </a:solidFill>
                <a:cs typeface="Arial" charset="0"/>
              </a:rPr>
              <a:t>238</a:t>
            </a:r>
            <a:r>
              <a:rPr lang="fr-FR" sz="2000" b="1" dirty="0">
                <a:solidFill>
                  <a:srgbClr val="008000"/>
                </a:solidFill>
                <a:cs typeface="Arial" charset="0"/>
              </a:rPr>
              <a:t>U/</a:t>
            </a:r>
            <a:r>
              <a:rPr lang="fr-FR" sz="2000" b="1" baseline="30000" dirty="0">
                <a:solidFill>
                  <a:srgbClr val="008000"/>
                </a:solidFill>
                <a:cs typeface="Arial" charset="0"/>
              </a:rPr>
              <a:t>226</a:t>
            </a:r>
            <a:r>
              <a:rPr lang="fr-FR" sz="2000" b="1" dirty="0">
                <a:solidFill>
                  <a:srgbClr val="008000"/>
                </a:solidFill>
                <a:cs typeface="Arial" charset="0"/>
              </a:rPr>
              <a:t>Ra </a:t>
            </a:r>
          </a:p>
          <a:p>
            <a:pPr algn="ctr" fontAlgn="base">
              <a:spcBef>
                <a:spcPct val="20000"/>
              </a:spcBef>
              <a:spcAft>
                <a:spcPct val="0"/>
              </a:spcAft>
            </a:pPr>
            <a:r>
              <a:rPr lang="fr-FR" sz="2000" b="1" dirty="0">
                <a:solidFill>
                  <a:srgbClr val="008000"/>
                </a:solidFill>
                <a:cs typeface="Arial" charset="0"/>
              </a:rPr>
              <a:t>~ 0.5 </a:t>
            </a:r>
            <a:r>
              <a:rPr lang="fr-FR" sz="2000" b="1" dirty="0" err="1">
                <a:solidFill>
                  <a:srgbClr val="008000"/>
                </a:solidFill>
                <a:cs typeface="Arial" charset="0"/>
              </a:rPr>
              <a:t>mBq</a:t>
            </a:r>
            <a:r>
              <a:rPr lang="fr-FR" sz="2000" b="1" dirty="0">
                <a:solidFill>
                  <a:srgbClr val="008000"/>
                </a:solidFill>
                <a:cs typeface="Arial" charset="0"/>
              </a:rPr>
              <a:t>/kg</a:t>
            </a:r>
          </a:p>
        </p:txBody>
      </p:sp>
      <p:pic>
        <p:nvPicPr>
          <p:cNvPr id="20" name="Picture 188" descr="DSC02991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60565" y="3605711"/>
            <a:ext cx="3015893" cy="2315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Rectangle 20"/>
          <p:cNvSpPr/>
          <p:nvPr/>
        </p:nvSpPr>
        <p:spPr>
          <a:xfrm>
            <a:off x="6979178" y="3631598"/>
            <a:ext cx="264521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r>
              <a:rPr lang="fr-FR" b="1" dirty="0">
                <a:solidFill>
                  <a:prstClr val="white"/>
                </a:solidFill>
                <a:cs typeface="Arial" charset="0"/>
              </a:rPr>
              <a:t>LSM </a:t>
            </a:r>
            <a:r>
              <a:rPr lang="fr-FR" b="1" dirty="0" err="1">
                <a:solidFill>
                  <a:prstClr val="white"/>
                </a:solidFill>
                <a:cs typeface="Arial" charset="0"/>
              </a:rPr>
              <a:t>HPGe</a:t>
            </a:r>
            <a:r>
              <a:rPr lang="fr-FR" b="1" dirty="0">
                <a:solidFill>
                  <a:prstClr val="white"/>
                </a:solidFill>
                <a:cs typeface="Arial" charset="0"/>
              </a:rPr>
              <a:t> detector</a:t>
            </a:r>
          </a:p>
        </p:txBody>
      </p:sp>
      <p:sp>
        <p:nvSpPr>
          <p:cNvPr id="22" name="Rectangle à coins arrondis 21"/>
          <p:cNvSpPr/>
          <p:nvPr/>
        </p:nvSpPr>
        <p:spPr>
          <a:xfrm>
            <a:off x="1703512" y="2204864"/>
            <a:ext cx="4310136" cy="4608512"/>
          </a:xfrm>
          <a:prstGeom prst="roundRect">
            <a:avLst/>
          </a:prstGeom>
          <a:noFill/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srgbClr val="FFFFFF"/>
              </a:solidFill>
            </a:endParaRPr>
          </a:p>
        </p:txBody>
      </p:sp>
      <p:sp>
        <p:nvSpPr>
          <p:cNvPr id="23" name="Rectangle à coins arrondis 22"/>
          <p:cNvSpPr/>
          <p:nvPr/>
        </p:nvSpPr>
        <p:spPr>
          <a:xfrm>
            <a:off x="6168008" y="2204864"/>
            <a:ext cx="4310136" cy="4608512"/>
          </a:xfrm>
          <a:prstGeom prst="roundRect">
            <a:avLst/>
          </a:prstGeom>
          <a:noFill/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srgbClr val="FFFFFF"/>
              </a:solidFill>
            </a:endParaRPr>
          </a:p>
        </p:txBody>
      </p:sp>
      <p:pic>
        <p:nvPicPr>
          <p:cNvPr id="24" name="Picture 4" descr="ACCamera3-1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26939" y="816213"/>
            <a:ext cx="2486461" cy="1483193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5" name="Picture 3" descr="2-5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80495" y="743074"/>
            <a:ext cx="4086617" cy="1629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6" name="Connecteur droit 40">
            <a:extLst>
              <a:ext uri="{FF2B5EF4-FFF2-40B4-BE49-F238E27FC236}">
                <a16:creationId xmlns="" xmlns:a16="http://schemas.microsoft.com/office/drawing/2014/main" id="{CEFAD3D4-0B05-2C45-B4D7-16EC151F7DA3}"/>
              </a:ext>
            </a:extLst>
          </p:cNvPr>
          <p:cNvCxnSpPr/>
          <p:nvPr/>
        </p:nvCxnSpPr>
        <p:spPr>
          <a:xfrm>
            <a:off x="1847850" y="692696"/>
            <a:ext cx="8496300" cy="0"/>
          </a:xfrm>
          <a:prstGeom prst="line">
            <a:avLst/>
          </a:prstGeom>
          <a:ln w="254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47101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261</TotalTime>
  <Words>1300</Words>
  <Application>Microsoft Office PowerPoint</Application>
  <PresentationFormat>Grand écran</PresentationFormat>
  <Paragraphs>283</Paragraphs>
  <Slides>19</Slides>
  <Notes>7</Notes>
  <HiddenSlides>0</HiddenSlides>
  <MMClips>0</MMClips>
  <ScaleCrop>false</ScaleCrop>
  <HeadingPairs>
    <vt:vector size="6" baseType="variant">
      <vt:variant>
        <vt:lpstr>Polices utilisées</vt:lpstr>
      </vt:variant>
      <vt:variant>
        <vt:i4>11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19</vt:i4>
      </vt:variant>
    </vt:vector>
  </HeadingPairs>
  <TitlesOfParts>
    <vt:vector size="31" baseType="lpstr">
      <vt:lpstr>Arial Unicode MS</vt:lpstr>
      <vt:lpstr>Arial</vt:lpstr>
      <vt:lpstr>Book Antiqua</vt:lpstr>
      <vt:lpstr>Calibri</vt:lpstr>
      <vt:lpstr>Calibri Light</vt:lpstr>
      <vt:lpstr>Cambria Math</vt:lpstr>
      <vt:lpstr>Chalkboard</vt:lpstr>
      <vt:lpstr>等线</vt:lpstr>
      <vt:lpstr>等线 Light</vt:lpstr>
      <vt:lpstr>Times New Roman</vt:lpstr>
      <vt:lpstr>Wingdings</vt:lpstr>
      <vt:lpstr>Office Theme</vt:lpstr>
      <vt:lpstr>Low background screening methods and cleaning scheme for JUNO calibration system</vt:lpstr>
      <vt:lpstr>Content</vt:lpstr>
      <vt:lpstr>JUNO experiment</vt:lpstr>
      <vt:lpstr>Présentation PowerPoint</vt:lpstr>
      <vt:lpstr>Présentation PowerPoint</vt:lpstr>
      <vt:lpstr>Calibration system</vt:lpstr>
      <vt:lpstr>Challenging for low background assay </vt:lpstr>
      <vt:lpstr>Bordeaux and SJTU collaboration on low background tasks</vt:lpstr>
      <vt:lpstr>Facilities for low-background γ spectrometry @ Bordeaux</vt:lpstr>
      <vt:lpstr>SJTU HPGe detectors</vt:lpstr>
      <vt:lpstr>Présentation PowerPoint</vt:lpstr>
      <vt:lpstr>Facility for Rn emanation measurements</vt:lpstr>
      <vt:lpstr>SJTU radon systems</vt:lpstr>
      <vt:lpstr>Measurement step(chamber sample)</vt:lpstr>
      <vt:lpstr>Illustration of Rn facilities for experiments</vt:lpstr>
      <vt:lpstr>Laser ablation ICPMS and alpha detector</vt:lpstr>
      <vt:lpstr>Summary</vt:lpstr>
      <vt:lpstr>Backups</vt:lpstr>
      <vt:lpstr>Présentation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Radiopurity studies for the JUNO calibration system</dc:title>
  <dc:creator>孟月</dc:creator>
  <cp:lastModifiedBy>frederic perrot</cp:lastModifiedBy>
  <cp:revision>29</cp:revision>
  <dcterms:created xsi:type="dcterms:W3CDTF">2019-04-25T05:15:29Z</dcterms:created>
  <dcterms:modified xsi:type="dcterms:W3CDTF">2019-04-26T05:21:06Z</dcterms:modified>
</cp:coreProperties>
</file>