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00" r:id="rId3"/>
    <p:sldId id="393" r:id="rId4"/>
    <p:sldId id="399" r:id="rId5"/>
    <p:sldId id="398" r:id="rId6"/>
    <p:sldId id="397" r:id="rId7"/>
    <p:sldId id="396" r:id="rId8"/>
    <p:sldId id="313" r:id="rId9"/>
    <p:sldId id="4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92826" autoAdjust="0"/>
  </p:normalViewPr>
  <p:slideViewPr>
    <p:cSldViewPr snapToGrid="0">
      <p:cViewPr varScale="1">
        <p:scale>
          <a:sx n="59" d="100"/>
          <a:sy n="59" d="100"/>
        </p:scale>
        <p:origin x="10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29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AD5A-0816-474A-8F84-24A93FFA0DF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2476-472D-4676-82E9-92B12DAE4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2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67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8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, correct animation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, correct animation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09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9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0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4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7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11/03/2016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/>
              <a:t>S. GASCON-SHOTKIN  Les Rencontres de </a:t>
            </a:r>
            <a:r>
              <a:rPr lang="nl-NL" dirty="0" err="1" smtClean="0"/>
              <a:t>physique</a:t>
            </a:r>
            <a:r>
              <a:rPr lang="nl-NL" dirty="0" smtClean="0"/>
              <a:t> de la </a:t>
            </a:r>
            <a:r>
              <a:rPr lang="nl-NL" dirty="0" err="1" smtClean="0"/>
              <a:t>Vallee</a:t>
            </a:r>
            <a:r>
              <a:rPr lang="nl-NL" dirty="0" smtClean="0"/>
              <a:t> </a:t>
            </a:r>
            <a:r>
              <a:rPr lang="nl-NL" dirty="0" err="1" smtClean="0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25/04/2019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25/04/2019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25/04/2019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25/04/2019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25/04/2019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25/04/2019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25/04/2019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25/04/2019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25/04/2019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25/04/2019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25/04/2019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wmf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1.emf"/><Relationship Id="rId5" Type="http://schemas.openxmlformats.org/officeDocument/2006/relationships/image" Target="../media/image2.png"/><Relationship Id="rId10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790" y="3356893"/>
            <a:ext cx="1211043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Guoming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CHEN (1), 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Suzanne GASCON-SHOTKIN (2)</a:t>
            </a:r>
          </a:p>
          <a:p>
            <a:pPr algn="ctr"/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(1)IHEP/CAS Beijing , 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IPN Lyon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IP2I Lyon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(IN2P3-CNRS)/Université Claude Bernard Lyon 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</a:p>
          <a:p>
            <a:pPr algn="ctr"/>
            <a:r>
              <a:rPr lang="fr-F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Qiang 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LI(4), Nicolas CHANON (2), Jeremy ANDREA (3)</a:t>
            </a:r>
          </a:p>
          <a:p>
            <a:pPr algn="ctr"/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IPHC Strasbourg, (4) </a:t>
            </a:r>
            <a:r>
              <a:rPr lang="fr-FR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Peking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fr-F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Beijing</a:t>
            </a: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15315" y="5076992"/>
            <a:ext cx="6096001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FCPPL 2019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Shanghai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Jiao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Tong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Shanghai, China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 25 , 2019 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48638" y="682119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CMS in FCPPL: 12 years and counting! </a:t>
            </a:r>
            <a:endParaRPr lang="fr-F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8" y="2092028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7005923" y="2069833"/>
            <a:ext cx="1309689" cy="962750"/>
            <a:chOff x="7036801" y="2731259"/>
            <a:chExt cx="1309689" cy="96275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8" r="14650"/>
            <a:stretch>
              <a:fillRect/>
            </a:stretch>
          </p:blipFill>
          <p:spPr bwMode="auto">
            <a:xfrm>
              <a:off x="7863890" y="2731259"/>
              <a:ext cx="482600" cy="52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102" y="2750309"/>
              <a:ext cx="804863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801" y="3260621"/>
              <a:ext cx="13096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01" y="2043684"/>
            <a:ext cx="15176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12" y="2129408"/>
            <a:ext cx="1241425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01" y="211818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027" y="194088"/>
            <a:ext cx="19145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5315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12 years of exchanging </a:t>
            </a:r>
            <a:r>
              <a:rPr lang="sv-S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v-S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</a:t>
            </a:r>
            <a:endParaRPr lang="en-GB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95105" y="930667"/>
            <a:ext cx="12459098" cy="16295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IHEP-IPNL:  </a:t>
            </a:r>
            <a:r>
              <a:rPr lang="en-US" sz="2100" dirty="0" smtClean="0">
                <a:sym typeface="Wingdings" panose="05000000000000000000" pitchFamily="2" charset="2"/>
              </a:rPr>
              <a:t>Collaboration started in 2007 (one of the longest-lived </a:t>
            </a:r>
            <a:r>
              <a:rPr lang="en-US" sz="2100" dirty="0">
                <a:sym typeface="Wingdings" panose="05000000000000000000" pitchFamily="2" charset="2"/>
              </a:rPr>
              <a:t>in FCPPL), </a:t>
            </a:r>
            <a:r>
              <a:rPr lang="en-US" sz="2100" dirty="0" smtClean="0">
                <a:sym typeface="Wingdings" panose="05000000000000000000" pitchFamily="2" charset="2"/>
              </a:rPr>
              <a:t>on virtually </a:t>
            </a:r>
            <a:r>
              <a:rPr lang="en-US" sz="2100" b="1" dirty="0">
                <a:sym typeface="Wingdings" panose="05000000000000000000" pitchFamily="2" charset="2"/>
              </a:rPr>
              <a:t>all aspects touching photons in </a:t>
            </a:r>
            <a:r>
              <a:rPr lang="en-US" sz="2100" b="1" dirty="0" smtClean="0">
                <a:sym typeface="Wingdings" panose="05000000000000000000" pitchFamily="2" charset="2"/>
              </a:rPr>
              <a:t>CMS</a:t>
            </a:r>
            <a:r>
              <a:rPr lang="en-US" sz="2100" dirty="0" smtClean="0">
                <a:sym typeface="Wingdings" panose="05000000000000000000" pitchFamily="2" charset="2"/>
              </a:rPr>
              <a:t>. </a:t>
            </a:r>
            <a:r>
              <a:rPr lang="en-US" sz="2100" dirty="0">
                <a:sym typeface="Wingdings" panose="05000000000000000000" pitchFamily="2" charset="2"/>
              </a:rPr>
              <a:t>Current focus: </a:t>
            </a:r>
            <a:r>
              <a:rPr lang="en-US" sz="2100" dirty="0" smtClean="0">
                <a:sym typeface="Wingdings" panose="05000000000000000000" pitchFamily="2" charset="2"/>
              </a:rPr>
              <a:t> </a:t>
            </a:r>
            <a:r>
              <a:rPr lang="en-US" sz="2100" b="1" dirty="0" smtClean="0">
                <a:sym typeface="Wingdings" panose="05000000000000000000" pitchFamily="2" charset="2"/>
              </a:rPr>
              <a:t>Standard </a:t>
            </a:r>
            <a:r>
              <a:rPr lang="en-US" sz="2100" b="1" dirty="0">
                <a:sym typeface="Wingdings" panose="05000000000000000000" pitchFamily="2" charset="2"/>
              </a:rPr>
              <a:t>Model Higgs boson </a:t>
            </a:r>
            <a:r>
              <a:rPr lang="en-US" sz="2100" b="1" dirty="0" smtClean="0">
                <a:sym typeface="Wingdings" panose="05000000000000000000" pitchFamily="2" charset="2"/>
              </a:rPr>
              <a:t>measurements through </a:t>
            </a:r>
            <a:r>
              <a:rPr lang="en-US" sz="2100" b="1" dirty="0">
                <a:sym typeface="Wingdings" panose="05000000000000000000" pitchFamily="2" charset="2"/>
              </a:rPr>
              <a:t>the </a:t>
            </a:r>
            <a:r>
              <a:rPr lang="en-US" sz="2100" b="1" dirty="0" err="1">
                <a:sym typeface="Wingdings" panose="05000000000000000000" pitchFamily="2" charset="2"/>
              </a:rPr>
              <a:t>H</a:t>
            </a:r>
            <a:r>
              <a:rPr lang="en-US" sz="2100" b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gg</a:t>
            </a:r>
            <a:r>
              <a:rPr lang="en-US" sz="2100" b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100" b="1" dirty="0" smtClean="0">
                <a:sym typeface="Wingdings" panose="05000000000000000000" pitchFamily="2" charset="2"/>
              </a:rPr>
              <a:t>channel </a:t>
            </a:r>
            <a:r>
              <a:rPr lang="en-US" sz="2100" dirty="0" smtClean="0">
                <a:sym typeface="Wingdings" panose="05000000000000000000" pitchFamily="2" charset="2"/>
              </a:rPr>
              <a:t>and </a:t>
            </a:r>
            <a:r>
              <a:rPr lang="en-US" sz="2100" b="1" dirty="0" smtClean="0">
                <a:sym typeface="Wingdings" panose="05000000000000000000" pitchFamily="2" charset="2"/>
              </a:rPr>
              <a:t>searches for a second, low-mass (&lt;125 GeV) Higgs boson in that channel</a:t>
            </a:r>
            <a:r>
              <a:rPr lang="en-US" sz="2100" dirty="0" smtClean="0">
                <a:sym typeface="Wingdings" panose="05000000000000000000" pitchFamily="2" charset="2"/>
              </a:rPr>
              <a:t>.  Since 2007, FCPPL-financed exchanges have included: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00B050"/>
                </a:solidFill>
                <a:sym typeface="Wingdings" panose="05000000000000000000" pitchFamily="2" charset="2"/>
              </a:rPr>
              <a:t>8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IHEP doctoral students (some for multiple visits) </a:t>
            </a:r>
            <a:r>
              <a:rPr lang="en-US" sz="2100" dirty="0">
                <a:solidFill>
                  <a:srgbClr val="00B050"/>
                </a:solidFill>
                <a:sym typeface="Wingdings" panose="05000000000000000000" pitchFamily="2" charset="2"/>
              </a:rPr>
              <a:t>and 1 IHEP postdoc </a:t>
            </a:r>
            <a:r>
              <a:rPr lang="en-US" sz="2100" dirty="0" smtClean="0">
                <a:sym typeface="Wingdings" panose="05000000000000000000" pitchFamily="2" charset="2"/>
              </a:rPr>
              <a:t>to IPNL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6 </a:t>
            </a:r>
            <a:r>
              <a:rPr lang="en-US" sz="2100" dirty="0">
                <a:solidFill>
                  <a:srgbClr val="00B050"/>
                </a:solidFill>
                <a:sym typeface="Wingdings" panose="05000000000000000000" pitchFamily="2" charset="2"/>
              </a:rPr>
              <a:t>IPNL doctoral 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students (a first for FCPPL) and 2 IPNL postdocs to </a:t>
            </a:r>
            <a:r>
              <a:rPr lang="en-US" sz="2100" dirty="0" smtClean="0">
                <a:solidFill>
                  <a:prstClr val="black"/>
                </a:solidFill>
                <a:sym typeface="Wingdings" panose="05000000000000000000" pitchFamily="2" charset="2"/>
              </a:rPr>
              <a:t>IHEP</a:t>
            </a:r>
            <a:endParaRPr lang="en-US" sz="21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100" dirty="0" smtClean="0">
                <a:sym typeface="Wingdings" panose="05000000000000000000" pitchFamily="2" charset="2"/>
              </a:rPr>
              <a:t>Making possible significant contributions to 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35 CMS published papers/public results</a:t>
            </a:r>
          </a:p>
          <a:p>
            <a:pPr marL="457200" lvl="1" indent="0">
              <a:buNone/>
            </a:pPr>
            <a:r>
              <a:rPr lang="en-US" sz="2100" dirty="0" smtClean="0">
                <a:sym typeface="Wingdings" panose="05000000000000000000" pitchFamily="2" charset="2"/>
              </a:rPr>
              <a:t>And support in establishing 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 co-PhD theses financed by prestigious scholarships (CSC, Eiffel)</a:t>
            </a:r>
          </a:p>
          <a:p>
            <a:pPr marL="457200" lvl="1" indent="0">
              <a:buNone/>
            </a:pP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2018-2019 team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: 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IPNL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: </a:t>
            </a:r>
            <a:r>
              <a:rPr lang="en-US" sz="2100" dirty="0">
                <a:sym typeface="Wingdings" panose="05000000000000000000" pitchFamily="2" charset="2"/>
              </a:rPr>
              <a:t>Camille CAMEN, Linda FINCO,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 Suzanne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GASCON-SHOTKIN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sz="2100" dirty="0">
                <a:sym typeface="Wingdings" panose="05000000000000000000" pitchFamily="2" charset="2"/>
              </a:rPr>
              <a:t>Antoine LESAUVAGE, Morgan LETHUILLIER, </a:t>
            </a:r>
            <a:r>
              <a:rPr lang="en-US" sz="2100" dirty="0" err="1">
                <a:sym typeface="Wingdings" panose="05000000000000000000" pitchFamily="2" charset="2"/>
              </a:rPr>
              <a:t>Sijing</a:t>
            </a:r>
            <a:r>
              <a:rPr lang="en-US" sz="2100" dirty="0">
                <a:sym typeface="Wingdings" panose="05000000000000000000" pitchFamily="2" charset="2"/>
              </a:rPr>
              <a:t> ZHANG </a:t>
            </a:r>
            <a:r>
              <a:rPr lang="en-US" sz="2100" dirty="0" smtClean="0">
                <a:sym typeface="Wingdings" panose="05000000000000000000" pitchFamily="2" charset="2"/>
              </a:rPr>
              <a:t>(co-PhD)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IHEP Beijing 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: </a:t>
            </a:r>
            <a:r>
              <a:rPr lang="en-US" sz="2100" dirty="0" err="1">
                <a:solidFill>
                  <a:srgbClr val="0070C0"/>
                </a:solidFill>
                <a:sym typeface="Wingdings" panose="05000000000000000000" pitchFamily="2" charset="2"/>
              </a:rPr>
              <a:t>Guoming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  CHEN, </a:t>
            </a:r>
            <a:r>
              <a:rPr lang="en-US" sz="2100" dirty="0" err="1">
                <a:sym typeface="Wingdings" panose="05000000000000000000" pitchFamily="2" charset="2"/>
              </a:rPr>
              <a:t>Mingshui</a:t>
            </a:r>
            <a:r>
              <a:rPr lang="en-US" sz="2100" dirty="0">
                <a:sym typeface="Wingdings" panose="05000000000000000000" pitchFamily="2" charset="2"/>
              </a:rPr>
              <a:t> CHEN, </a:t>
            </a:r>
            <a:r>
              <a:rPr lang="en-US" sz="2100" dirty="0" smtClean="0">
                <a:sym typeface="Wingdings" panose="05000000000000000000" pitchFamily="2" charset="2"/>
              </a:rPr>
              <a:t>M. </a:t>
            </a:r>
            <a:r>
              <a:rPr lang="en-US" sz="2100" dirty="0" err="1" smtClean="0">
                <a:sym typeface="Wingdings" panose="05000000000000000000" pitchFamily="2" charset="2"/>
              </a:rPr>
              <a:t>Aamir</a:t>
            </a:r>
            <a:r>
              <a:rPr lang="en-US" sz="2100" dirty="0" smtClean="0">
                <a:sym typeface="Wingdings" panose="05000000000000000000" pitchFamily="2" charset="2"/>
              </a:rPr>
              <a:t> </a:t>
            </a:r>
            <a:r>
              <a:rPr lang="en-US" sz="2100" dirty="0">
                <a:sym typeface="Wingdings" panose="05000000000000000000" pitchFamily="2" charset="2"/>
              </a:rPr>
              <a:t>SHAHZAD, </a:t>
            </a:r>
            <a:r>
              <a:rPr lang="en-US" sz="2100" dirty="0" err="1">
                <a:sym typeface="Wingdings" panose="05000000000000000000" pitchFamily="2" charset="2"/>
              </a:rPr>
              <a:t>Junquan</a:t>
            </a:r>
            <a:r>
              <a:rPr lang="en-US" sz="2100" dirty="0">
                <a:sym typeface="Wingdings" panose="05000000000000000000" pitchFamily="2" charset="2"/>
              </a:rPr>
              <a:t> TAO, </a:t>
            </a:r>
            <a:r>
              <a:rPr lang="en-US" sz="2100" dirty="0" err="1">
                <a:sym typeface="Wingdings" panose="05000000000000000000" pitchFamily="2" charset="2"/>
              </a:rPr>
              <a:t>Jin</a:t>
            </a:r>
            <a:r>
              <a:rPr lang="en-US" sz="2100" dirty="0">
                <a:sym typeface="Wingdings" panose="05000000000000000000" pitchFamily="2" charset="2"/>
              </a:rPr>
              <a:t> WANG, </a:t>
            </a:r>
            <a:r>
              <a:rPr lang="en-US" sz="2100" dirty="0" err="1">
                <a:sym typeface="Wingdings" panose="05000000000000000000" pitchFamily="2" charset="2"/>
              </a:rPr>
              <a:t>Sijing</a:t>
            </a:r>
            <a:r>
              <a:rPr lang="en-US" sz="2100" dirty="0"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ym typeface="Wingdings" panose="05000000000000000000" pitchFamily="2" charset="2"/>
              </a:rPr>
              <a:t>ZHANG (co-PhD)</a:t>
            </a:r>
            <a:endParaRPr lang="en-US" sz="21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PKU-IPHC-IPNL: </a:t>
            </a:r>
            <a:r>
              <a:rPr lang="en-US" sz="2100" dirty="0" smtClean="0">
                <a:sym typeface="Wingdings" panose="05000000000000000000" pitchFamily="2" charset="2"/>
              </a:rPr>
              <a:t>Collaboration started  in 2015</a:t>
            </a:r>
            <a:r>
              <a:rPr lang="en-US" sz="2100" dirty="0"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ym typeface="Wingdings" panose="05000000000000000000" pitchFamily="2" charset="2"/>
              </a:rPr>
              <a:t>as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PKU-IPHC</a:t>
            </a:r>
            <a:r>
              <a:rPr lang="en-US" sz="2100" dirty="0" smtClean="0">
                <a:sym typeface="Wingdings" panose="05000000000000000000" pitchFamily="2" charset="2"/>
              </a:rPr>
              <a:t>, then added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IPNL </a:t>
            </a:r>
            <a:r>
              <a:rPr lang="en-US" sz="2100" dirty="0" smtClean="0">
                <a:sym typeface="Wingdings" panose="05000000000000000000" pitchFamily="2" charset="2"/>
              </a:rPr>
              <a:t>in 2017. Focus: </a:t>
            </a:r>
            <a:r>
              <a:rPr lang="en-US" sz="2100" b="1" dirty="0" smtClean="0">
                <a:sym typeface="Wingdings" panose="05000000000000000000" pitchFamily="2" charset="2"/>
              </a:rPr>
              <a:t>Matrix element and deep learning techniques for top-Higgs and WW scattering. </a:t>
            </a:r>
            <a:r>
              <a:rPr lang="en-US" sz="2100" dirty="0" smtClean="0">
                <a:sym typeface="Wingdings" panose="05000000000000000000" pitchFamily="2" charset="2"/>
              </a:rPr>
              <a:t>FCPPL-financed exchanges: 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 PKU students (2 visits each), 1 to each </a:t>
            </a:r>
            <a:r>
              <a:rPr lang="en-US" sz="2100" dirty="0" smtClean="0">
                <a:sym typeface="Wingdings" panose="05000000000000000000" pitchFamily="2" charset="2"/>
              </a:rPr>
              <a:t>of IPHC and IPNL making possible significant contributions to </a:t>
            </a:r>
            <a:r>
              <a:rPr lang="en-US" sz="2100" dirty="0">
                <a:solidFill>
                  <a:srgbClr val="00B050"/>
                </a:solidFill>
                <a:sym typeface="Wingdings" panose="05000000000000000000" pitchFamily="2" charset="2"/>
              </a:rPr>
              <a:t>6</a:t>
            </a:r>
            <a:r>
              <a:rPr lang="en-US" sz="2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published papers/public results </a:t>
            </a:r>
          </a:p>
          <a:p>
            <a:pPr marL="457200" lvl="1" indent="0">
              <a:buNone/>
            </a:pPr>
            <a:r>
              <a:rPr lang="en-US" sz="21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2018-2019 team: IPNL:  Nicolas CHANON IPHC: Jeremy ANDREA, </a:t>
            </a:r>
            <a:r>
              <a:rPr lang="en-US" sz="2100" dirty="0" smtClean="0">
                <a:sym typeface="Wingdings" panose="05000000000000000000" pitchFamily="2" charset="2"/>
              </a:rPr>
              <a:t>Nicolas TONON </a:t>
            </a: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PKU:  </a:t>
            </a:r>
            <a:r>
              <a:rPr lang="en-US" sz="2100" dirty="0">
                <a:sym typeface="Wingdings" panose="05000000000000000000" pitchFamily="2" charset="2"/>
              </a:rPr>
              <a:t>Junho LEE</a:t>
            </a:r>
            <a:r>
              <a:rPr lang="en-US" sz="2100" dirty="0" smtClean="0">
                <a:sym typeface="Wingdings" panose="05000000000000000000" pitchFamily="2" charset="2"/>
              </a:rPr>
              <a:t>,</a:t>
            </a:r>
            <a:r>
              <a:rPr lang="en-US" sz="2100" dirty="0" smtClean="0">
                <a:solidFill>
                  <a:prstClr val="black"/>
                </a:solidFill>
                <a:sym typeface="Wingdings" panose="05000000000000000000" pitchFamily="2" charset="2"/>
              </a:rPr>
              <a:t> Jing   LI</a:t>
            </a:r>
            <a:r>
              <a:rPr lang="en-US" sz="2100" dirty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en-US" sz="2100" dirty="0" err="1">
                <a:solidFill>
                  <a:srgbClr val="0070C0"/>
                </a:solidFill>
                <a:sym typeface="Wingdings" panose="05000000000000000000" pitchFamily="2" charset="2"/>
              </a:rPr>
              <a:t>Qiang</a:t>
            </a:r>
            <a:r>
              <a:rPr lang="en-US" sz="2100" dirty="0">
                <a:solidFill>
                  <a:srgbClr val="0070C0"/>
                </a:solidFill>
                <a:sym typeface="Wingdings" panose="05000000000000000000" pitchFamily="2" charset="2"/>
              </a:rPr>
              <a:t> LI</a:t>
            </a:r>
            <a:r>
              <a:rPr lang="en-US" sz="2100" dirty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en-US" sz="2100" dirty="0" err="1">
                <a:solidFill>
                  <a:prstClr val="black"/>
                </a:solidFill>
                <a:sym typeface="Wingdings" panose="05000000000000000000" pitchFamily="2" charset="2"/>
              </a:rPr>
              <a:t>Yajun</a:t>
            </a:r>
            <a:r>
              <a:rPr lang="en-US" sz="21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sym typeface="Wingdings" panose="05000000000000000000" pitchFamily="2" charset="2"/>
              </a:rPr>
              <a:t>MAO</a:t>
            </a:r>
            <a:endParaRPr lang="en-US" sz="2100" b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IHEP, IPNL and IPHC </a:t>
            </a:r>
            <a:r>
              <a:rPr lang="en-US" sz="2100" dirty="0" smtClean="0">
                <a:sym typeface="Wingdings" panose="05000000000000000000" pitchFamily="2" charset="2"/>
              </a:rPr>
              <a:t>have hosted FCPPL workshop, regularly contribute members of scientific committee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51313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7686676" y="6173798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  FCPPL2019, Shanghai Jiao Tong U..  Apr. 25  2019</a:t>
            </a:r>
            <a:endParaRPr lang="en-GB" sz="11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1"/>
          <a:stretch/>
        </p:blipFill>
        <p:spPr bwMode="auto">
          <a:xfrm>
            <a:off x="8780045" y="3418831"/>
            <a:ext cx="284844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9819" y="-398855"/>
            <a:ext cx="12481560" cy="1325563"/>
          </a:xfrm>
        </p:spPr>
        <p:txBody>
          <a:bodyPr>
            <a:norm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IHEP-IPNL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2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years of important results on photons and Higgs bosons: Run 1 (2007-2016)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17443" y="671601"/>
            <a:ext cx="2083855" cy="3742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Cluster/Photon commissioning, Runs 1&amp;2 (2008-…)</a:t>
            </a:r>
          </a:p>
          <a:p>
            <a:endParaRPr lang="en-US" sz="1600" b="1" dirty="0" smtClean="0">
              <a:sym typeface="Wingdings" panose="05000000000000000000" pitchFamily="2" charset="2"/>
            </a:endParaRPr>
          </a:p>
          <a:p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-2471357" y="1454518"/>
            <a:ext cx="5270659" cy="2386965"/>
            <a:chOff x="2658645" y="5375392"/>
            <a:chExt cx="5019675" cy="2273300"/>
          </a:xfrm>
        </p:grpSpPr>
        <p:pic>
          <p:nvPicPr>
            <p:cNvPr id="13" name="Picture 4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842" t="-2462" r="46842" b="2462"/>
            <a:stretch/>
          </p:blipFill>
          <p:spPr bwMode="auto">
            <a:xfrm>
              <a:off x="2658645" y="5375392"/>
              <a:ext cx="5019675" cy="227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52"/>
            <p:cNvSpPr>
              <a:spLocks noChangeArrowheads="1"/>
            </p:cNvSpPr>
            <p:nvPr/>
          </p:nvSpPr>
          <p:spPr bwMode="auto">
            <a:xfrm>
              <a:off x="6418093" y="6012085"/>
              <a:ext cx="7136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  <a:cs typeface="Arial" pitchFamily="34" charset="0"/>
                  <a:sym typeface="Symbol" pitchFamily="18" charset="2"/>
                </a:rPr>
                <a:t>s</a:t>
              </a:r>
              <a:r>
                <a:rPr lang="en-US" sz="1800" b="1" baseline="-25000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  <a:cs typeface="Arial" pitchFamily="34" charset="0"/>
                  <a:sym typeface="Symbol" pitchFamily="18" charset="2"/>
                </a:rPr>
                <a:t>j</a:t>
              </a:r>
              <a:r>
                <a:rPr lang="en-US" sz="18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Arial" pitchFamily="34" charset="0"/>
                  <a:sym typeface="Symbol" pitchFamily="18" charset="2"/>
                </a:rPr>
                <a:t>/</a:t>
              </a:r>
              <a:r>
                <a:rPr lang="en-US" sz="1800" b="1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  <a:cs typeface="Arial" pitchFamily="34" charset="0"/>
                  <a:sym typeface="Symbol" pitchFamily="18" charset="2"/>
                </a:rPr>
                <a:t>s</a:t>
              </a:r>
              <a:r>
                <a:rPr lang="en-US" sz="1800" b="1" baseline="-25000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  <a:cs typeface="Arial" pitchFamily="34" charset="0"/>
                  <a:sym typeface="Symbol" pitchFamily="18" charset="2"/>
                </a:rPr>
                <a:t>h</a:t>
              </a:r>
              <a:endParaRPr lang="fr-FR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2920110" y="1401178"/>
            <a:ext cx="2485875" cy="2449373"/>
            <a:chOff x="6120432" y="2977028"/>
            <a:chExt cx="3884180" cy="3827145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6"/>
            <a:stretch/>
          </p:blipFill>
          <p:spPr>
            <a:xfrm>
              <a:off x="6120432" y="2977028"/>
              <a:ext cx="3884180" cy="3827145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560" y="5075981"/>
              <a:ext cx="2499488" cy="739178"/>
            </a:xfrm>
            <a:prstGeom prst="rect">
              <a:avLst/>
            </a:prstGeom>
          </p:spPr>
        </p:pic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5581405" y="1458773"/>
            <a:ext cx="2760079" cy="2157527"/>
            <a:chOff x="6460176" y="1820319"/>
            <a:chExt cx="3450099" cy="299656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5" b="50000"/>
            <a:stretch/>
          </p:blipFill>
          <p:spPr bwMode="auto">
            <a:xfrm>
              <a:off x="6460176" y="1820319"/>
              <a:ext cx="3450099" cy="2996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09" t="91829" r="3268" b="2048"/>
            <a:stretch/>
          </p:blipFill>
          <p:spPr bwMode="auto">
            <a:xfrm>
              <a:off x="6855190" y="4235124"/>
              <a:ext cx="2841331" cy="36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847" y="1024757"/>
            <a:ext cx="3081528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21" y="3670457"/>
            <a:ext cx="2670048" cy="25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8" y="3795928"/>
            <a:ext cx="27725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"/>
          <a:stretch/>
        </p:blipFill>
        <p:spPr bwMode="auto">
          <a:xfrm>
            <a:off x="3271650" y="3731801"/>
            <a:ext cx="2828704" cy="25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2758037" y="617444"/>
            <a:ext cx="2823368" cy="4055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Photon energy scale extraction with  </a:t>
            </a:r>
            <a:r>
              <a:rPr lang="en-US" sz="1600" b="1" dirty="0" err="1" smtClean="0">
                <a:sym typeface="Wingdings" panose="05000000000000000000" pitchFamily="2" charset="2"/>
              </a:rPr>
              <a:t>Z</a:t>
            </a:r>
            <a:r>
              <a:rPr lang="en-US" sz="1600" b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mmg</a:t>
            </a:r>
            <a:r>
              <a:rPr lang="en-US" sz="1600" b="1" dirty="0" smtClean="0">
                <a:sym typeface="Wingdings" panose="05000000000000000000" pitchFamily="2" charset="2"/>
              </a:rPr>
              <a:t> (2007-…) . </a:t>
            </a:r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5501053" y="542434"/>
            <a:ext cx="3018463" cy="4075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en-US" sz="1600" b="1" dirty="0" smtClean="0">
                <a:sym typeface="Wingdings" panose="05000000000000000000" pitchFamily="2" charset="2"/>
              </a:rPr>
              <a:t>+ X differential cross section measurement (2010-…)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 </a:t>
            </a:r>
          </a:p>
        </p:txBody>
      </p:sp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9097204" y="454795"/>
            <a:ext cx="2771768" cy="411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latin typeface="Symbol" pitchFamily="18" charset="2"/>
              </a:rPr>
              <a:t>g/p</a:t>
            </a:r>
            <a:r>
              <a:rPr lang="en-US" sz="1600" b="1" baseline="30000" dirty="0">
                <a:latin typeface="Symbol" pitchFamily="18" charset="2"/>
              </a:rPr>
              <a:t>0 </a:t>
            </a:r>
            <a:r>
              <a:rPr lang="en-US" sz="1600" b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discrimination for photon ID (2008-…)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>
          <a:xfrm>
            <a:off x="329529" y="6148602"/>
            <a:ext cx="2977475" cy="4080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Discovery and measurement of a Higgs boson (2012-…)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29" name="Espace réservé du contenu 2"/>
          <p:cNvSpPr>
            <a:spLocks noGrp="1"/>
          </p:cNvSpPr>
          <p:nvPr>
            <p:ph idx="1"/>
          </p:nvPr>
        </p:nvSpPr>
        <p:spPr>
          <a:xfrm>
            <a:off x="3310966" y="6184228"/>
            <a:ext cx="2987431" cy="411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ym typeface="Wingdings" panose="05000000000000000000" pitchFamily="2" charset="2"/>
              </a:rPr>
              <a:t>Feasibility study for a 2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nd</a:t>
            </a:r>
            <a:r>
              <a:rPr lang="en-US" sz="1600" b="1" dirty="0" smtClean="0">
                <a:sym typeface="Wingdings" panose="05000000000000000000" pitchFamily="2" charset="2"/>
              </a:rPr>
              <a:t> lighter Higgs boson (2013-…)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6090119" y="6336628"/>
            <a:ext cx="3169858" cy="411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ym typeface="Wingdings" panose="05000000000000000000" pitchFamily="2" charset="2"/>
              </a:rPr>
              <a:t>Search for a 2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nd</a:t>
            </a:r>
            <a:r>
              <a:rPr lang="en-US" sz="1600" b="1" dirty="0" smtClean="0">
                <a:sym typeface="Wingdings" panose="05000000000000000000" pitchFamily="2" charset="2"/>
              </a:rPr>
              <a:t> lighter Higgs boson in 8 </a:t>
            </a:r>
            <a:r>
              <a:rPr lang="en-US" sz="1600" b="1" dirty="0" err="1" smtClean="0">
                <a:sym typeface="Wingdings" panose="05000000000000000000" pitchFamily="2" charset="2"/>
              </a:rPr>
              <a:t>TeV</a:t>
            </a:r>
            <a:r>
              <a:rPr lang="en-US" sz="1600" b="1" dirty="0" smtClean="0">
                <a:sym typeface="Wingdings" panose="05000000000000000000" pitchFamily="2" charset="2"/>
              </a:rPr>
              <a:t> data (2013-...…)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68658" y="3253603"/>
            <a:ext cx="1377300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CMS-DP-2012/024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25436" y="1068119"/>
            <a:ext cx="1794081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fr-FR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Eur.Phys.J</a:t>
            </a:r>
            <a:r>
              <a:rPr lang="fr-F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C74 (2014) </a:t>
            </a:r>
            <a:r>
              <a:rPr lang="fr-F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3129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857034" y="1139568"/>
            <a:ext cx="1386918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EPJ C 74 (2014) 3076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1372528"/>
            <a:ext cx="1494320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CMS-PAS-EGM-10-005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83636" y="4717836"/>
            <a:ext cx="1824344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fr-FR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Chinese</a:t>
            </a:r>
            <a:r>
              <a:rPr lang="fr-F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Phys. C 38 073101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23252" y="4400244"/>
            <a:ext cx="1428596" cy="261610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CMS-PAS-HIG-14-037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85617" y="3721698"/>
            <a:ext cx="1364476" cy="276999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JHEP12 (2016) 068</a:t>
            </a:r>
          </a:p>
        </p:txBody>
      </p:sp>
      <p:sp>
        <p:nvSpPr>
          <p:cNvPr id="3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1848397" y="660611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  FCPPL2019, Shanghai Jiao Tong U..  Apr. 25  2019</a:t>
            </a:r>
            <a:endParaRPr lang="en-GB" sz="11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02475" y="6356361"/>
            <a:ext cx="2743200" cy="365125"/>
          </a:xfrm>
        </p:spPr>
        <p:txBody>
          <a:bodyPr/>
          <a:lstStyle/>
          <a:p>
            <a:fld id="{4D9BCC52-54C2-4A43-AB59-DB8B18261A9B}" type="slidenum">
              <a:rPr lang="en-GB" smtClean="0"/>
              <a:t>3</a:t>
            </a:fld>
            <a:endParaRPr lang="en-GB" dirty="0"/>
          </a:p>
        </p:txBody>
      </p:sp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8804942" y="6183122"/>
            <a:ext cx="3506799" cy="1732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ym typeface="Wingdings" panose="05000000000000000000" pitchFamily="2" charset="2"/>
              </a:rPr>
              <a:t>2HDM </a:t>
            </a:r>
            <a:r>
              <a:rPr lang="en-US" sz="1600" b="1" dirty="0" smtClean="0">
                <a:sym typeface="Wingdings" panose="05000000000000000000" pitchFamily="2" charset="2"/>
              </a:rPr>
              <a:t>interpretation w/</a:t>
            </a:r>
            <a:r>
              <a:rPr lang="en-US" sz="1600" b="1" dirty="0" err="1" smtClean="0">
                <a:sym typeface="Wingdings" panose="05000000000000000000" pitchFamily="2" charset="2"/>
              </a:rPr>
              <a:t>Th</a:t>
            </a:r>
            <a:r>
              <a:rPr lang="en-US" sz="1600" b="1" dirty="0" smtClean="0">
                <a:sym typeface="Wingdings" panose="05000000000000000000" pitchFamily="2" charset="2"/>
              </a:rPr>
              <a:t>:  </a:t>
            </a:r>
            <a:r>
              <a:rPr lang="en-US" sz="1600" b="1" dirty="0" smtClean="0">
                <a:sym typeface="Wingdings" panose="05000000000000000000" pitchFamily="2" charset="2"/>
              </a:rPr>
              <a:t>Search for a 2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nd</a:t>
            </a:r>
            <a:r>
              <a:rPr lang="en-US" sz="1600" b="1" dirty="0" smtClean="0">
                <a:sym typeface="Wingdings" panose="05000000000000000000" pitchFamily="2" charset="2"/>
              </a:rPr>
              <a:t> lighter Higgs boson, 8 </a:t>
            </a:r>
            <a:r>
              <a:rPr lang="en-US" sz="1600" b="1" dirty="0" err="1" smtClean="0">
                <a:sym typeface="Wingdings" panose="05000000000000000000" pitchFamily="2" charset="2"/>
              </a:rPr>
              <a:t>TeV</a:t>
            </a:r>
            <a:r>
              <a:rPr lang="en-US" sz="1600" b="1" dirty="0" smtClean="0">
                <a:sym typeface="Wingdings" panose="05000000000000000000" pitchFamily="2" charset="2"/>
              </a:rPr>
              <a:t> data (2016) (orange excluded)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89008" y="3809994"/>
            <a:ext cx="1944763" cy="276999"/>
          </a:xfrm>
          <a:prstGeom prst="rect">
            <a:avLst/>
          </a:prstGeom>
          <a:blipFill>
            <a:blip r:embed="rId13">
              <a:extLst/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Phys. </a:t>
            </a:r>
            <a:r>
              <a:rPr lang="fr-FR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Lett</a:t>
            </a:r>
            <a:r>
              <a:rPr lang="fr-F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 B </a:t>
            </a:r>
            <a:r>
              <a:rPr lang="fr-F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716 </a:t>
            </a:r>
            <a:r>
              <a:rPr lang="fr-F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</a:t>
            </a:r>
            <a:r>
              <a:rPr lang="fr-F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2012) </a:t>
            </a:r>
            <a:endParaRPr lang="fr-F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0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5" grpId="0" build="p"/>
      <p:bldP spid="26" grpId="0" uiExpand="1" build="p"/>
      <p:bldP spid="27" grpId="0" build="p"/>
      <p:bldP spid="28" grpId="0" build="p"/>
      <p:bldP spid="29" grpId="0" build="p"/>
      <p:bldP spid="30" grpId="0" build="p"/>
      <p:bldP spid="4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1441" y="-398855"/>
            <a:ext cx="12481560" cy="1325563"/>
          </a:xfrm>
        </p:spPr>
        <p:txBody>
          <a:bodyPr>
            <a:normAutofit/>
          </a:bodyPr>
          <a:lstStyle/>
          <a:p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IHEP-IPNL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:</a:t>
            </a: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years of important results on photons and Higgs bosons: Run 2  (2013-2017)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02475" y="6356361"/>
            <a:ext cx="2743200" cy="365125"/>
          </a:xfrm>
        </p:spPr>
        <p:txBody>
          <a:bodyPr/>
          <a:lstStyle/>
          <a:p>
            <a:fld id="{4D9BCC52-54C2-4A43-AB59-DB8B18261A9B}" type="slidenum">
              <a:rPr lang="en-GB" smtClean="0"/>
              <a:t>4</a:t>
            </a:fld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1470135" y="1270548"/>
            <a:ext cx="2485875" cy="2449373"/>
            <a:chOff x="6120432" y="2977028"/>
            <a:chExt cx="3884180" cy="3827145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6"/>
            <a:stretch/>
          </p:blipFill>
          <p:spPr>
            <a:xfrm>
              <a:off x="6120432" y="2977028"/>
              <a:ext cx="3884180" cy="3827145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560" y="5075981"/>
              <a:ext cx="2499488" cy="739178"/>
            </a:xfrm>
            <a:prstGeom prst="rect">
              <a:avLst/>
            </a:prstGeom>
          </p:spPr>
        </p:pic>
      </p:grp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138243" y="607438"/>
            <a:ext cx="3182652" cy="4155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Photon energy scale extraction with  </a:t>
            </a:r>
            <a:r>
              <a:rPr lang="en-US" sz="1600" b="1" dirty="0" err="1" smtClean="0">
                <a:sym typeface="Wingdings" panose="05000000000000000000" pitchFamily="2" charset="2"/>
              </a:rPr>
              <a:t>Z</a:t>
            </a:r>
            <a:r>
              <a:rPr lang="en-US" sz="1600" b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mmg</a:t>
            </a:r>
            <a:r>
              <a:rPr lang="en-US" sz="1600" b="1" dirty="0" smtClean="0">
                <a:sym typeface="Wingdings" panose="05000000000000000000" pitchFamily="2" charset="2"/>
              </a:rPr>
              <a:t> (2007-…) . </a:t>
            </a:r>
          </a:p>
        </p:txBody>
      </p:sp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4499066" y="572362"/>
            <a:ext cx="2771768" cy="411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latin typeface="Symbol" pitchFamily="18" charset="2"/>
              </a:rPr>
              <a:t>g/p</a:t>
            </a:r>
            <a:r>
              <a:rPr lang="en-US" sz="1600" b="1" baseline="30000" dirty="0">
                <a:latin typeface="Symbol" pitchFamily="18" charset="2"/>
              </a:rPr>
              <a:t>0 </a:t>
            </a:r>
            <a:r>
              <a:rPr lang="en-US" sz="1600" b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discrimination for photon ID (2008-…)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>
          <a:xfrm>
            <a:off x="7498962" y="607438"/>
            <a:ext cx="3546990" cy="154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ReDiscovery and measurement of a Higgs boson (2015-…)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29" name="Espace réservé du contenu 2"/>
          <p:cNvSpPr>
            <a:spLocks noGrp="1"/>
          </p:cNvSpPr>
          <p:nvPr>
            <p:ph idx="1"/>
          </p:nvPr>
        </p:nvSpPr>
        <p:spPr>
          <a:xfrm>
            <a:off x="4438805" y="6116548"/>
            <a:ext cx="3181617" cy="395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 smtClean="0">
                <a:sym typeface="Wingdings" panose="05000000000000000000" pitchFamily="2" charset="2"/>
              </a:rPr>
              <a:t>Fiducial and differential cross section measurements (2016-…)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0849" y="2104004"/>
            <a:ext cx="1377300" cy="261610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CMS-DP-2012/024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659777" y="885852"/>
            <a:ext cx="1428596" cy="261610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CMS-PAS-HIG-15-005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5884" y="3950292"/>
            <a:ext cx="1428596" cy="261610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CMS-PAS-HIG-17-015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1404837" y="6552467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  FCPPL2019, Shanghai Jiao Tong U..  Apr. 25  2019</a:t>
            </a:r>
            <a:endParaRPr lang="en-GB" sz="11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14" y="1045862"/>
            <a:ext cx="2701195" cy="257775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296013" y="3005523"/>
            <a:ext cx="1399742" cy="276999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JHEP 11 (2018) 185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80" y="1173777"/>
            <a:ext cx="2701195" cy="2613755"/>
          </a:xfrm>
          <a:prstGeom prst="rect">
            <a:avLst/>
          </a:prstGeom>
        </p:spPr>
      </p:pic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148993" y="6179541"/>
            <a:ext cx="3546990" cy="154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ReDiscovery and measurement of a Higgs boson (2015-…)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 .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5" y="3814003"/>
            <a:ext cx="2401062" cy="232867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29553" y="3464619"/>
            <a:ext cx="1428596" cy="261610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CMS-PAS-HIG-16-020</a:t>
            </a:r>
            <a:endParaRPr lang="fr-F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89" y="3747381"/>
            <a:ext cx="2401062" cy="2303526"/>
          </a:xfr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99" y="3850551"/>
            <a:ext cx="3001328" cy="28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uiExpand="1" build="p"/>
      <p:bldP spid="28" grpId="0" build="p"/>
      <p:bldP spid="29" grpId="0" uiExpand="1" build="p"/>
      <p:bldP spid="2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781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IHEP-IPNL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2015-2018: Run2 H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measurements:</a:t>
            </a:r>
            <a:b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</a:t>
            </a:r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2018-2019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5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42852" y="1156302"/>
            <a:ext cx="5018613" cy="16295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Major contributions:  </a:t>
            </a:r>
            <a:r>
              <a:rPr lang="en-US" sz="2200" dirty="0" smtClean="0">
                <a:sym typeface="Wingdings" panose="05000000000000000000" pitchFamily="2" charset="2"/>
              </a:rPr>
              <a:t>High-level trigger development and maintenance, photon ID MVA development, electron veto efficiency, </a:t>
            </a:r>
            <a:r>
              <a:rPr lang="en-US" sz="2200" dirty="0" err="1" smtClean="0">
                <a:sym typeface="Wingdings" panose="05000000000000000000" pitchFamily="2" charset="2"/>
              </a:rPr>
              <a:t>Z</a:t>
            </a:r>
            <a:r>
              <a:rPr lang="en-US" sz="2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mmg</a:t>
            </a:r>
            <a:r>
              <a:rPr lang="en-US" sz="22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validation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i="1" dirty="0" smtClean="0">
                <a:sym typeface="Wingdings" panose="05000000000000000000" pitchFamily="2" charset="2"/>
              </a:rPr>
              <a:t>Public results:  2016 data </a:t>
            </a:r>
            <a:r>
              <a:rPr lang="en-US" sz="2200" b="1" i="1" dirty="0">
                <a:sym typeface="Wingdings" panose="05000000000000000000" pitchFamily="2" charset="2"/>
              </a:rPr>
              <a:t>(JHEP 11 (2018) </a:t>
            </a:r>
            <a:r>
              <a:rPr lang="en-US" sz="2200" b="1" i="1" dirty="0" smtClean="0">
                <a:sym typeface="Wingdings" panose="05000000000000000000" pitchFamily="2" charset="2"/>
              </a:rPr>
              <a:t>185), </a:t>
            </a:r>
            <a:r>
              <a:rPr lang="en-US" sz="2200" b="1" i="1" dirty="0" err="1" smtClean="0">
                <a:sym typeface="Wingdings" panose="05000000000000000000" pitchFamily="2" charset="2"/>
              </a:rPr>
              <a:t>ttH</a:t>
            </a:r>
            <a:r>
              <a:rPr lang="en-US" sz="2200" b="1" i="1" dirty="0" smtClean="0">
                <a:sym typeface="Wingdings" panose="05000000000000000000" pitchFamily="2" charset="2"/>
              </a:rPr>
              <a:t>, </a:t>
            </a:r>
            <a:r>
              <a:rPr lang="en-US" sz="2200" b="1" i="1" dirty="0" err="1" smtClean="0">
                <a:sym typeface="Wingdings" panose="05000000000000000000" pitchFamily="2" charset="2"/>
              </a:rPr>
              <a:t>H</a:t>
            </a:r>
            <a:r>
              <a:rPr lang="en-US" sz="2200" b="1" i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200" b="1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  </a:t>
            </a:r>
            <a:r>
              <a:rPr lang="en-US" sz="2200" b="1" i="1" dirty="0" smtClean="0">
                <a:sym typeface="Wingdings" panose="05000000000000000000" pitchFamily="2" charset="2"/>
              </a:rPr>
              <a:t>(CMS-PAS-HIG-18-018) and STXS (‘Simplified Template Cross Section’) results for </a:t>
            </a:r>
            <a:r>
              <a:rPr lang="en-US" sz="2200" b="1" i="1" dirty="0" err="1" smtClean="0">
                <a:sym typeface="Wingdings" panose="05000000000000000000" pitchFamily="2" charset="2"/>
              </a:rPr>
              <a:t>ggh+VBF</a:t>
            </a:r>
            <a:r>
              <a:rPr lang="en-US" sz="2200" b="1" i="1" dirty="0" smtClean="0">
                <a:sym typeface="Wingdings" panose="05000000000000000000" pitchFamily="2" charset="2"/>
              </a:rPr>
              <a:t> (CMS-PAS-HIG-18-029, </a:t>
            </a:r>
            <a:r>
              <a:rPr lang="en-US" sz="2200" b="1" i="1" dirty="0" err="1" smtClean="0">
                <a:sym typeface="Wingdings" panose="05000000000000000000" pitchFamily="2" charset="2"/>
              </a:rPr>
              <a:t>Moriond</a:t>
            </a:r>
            <a:r>
              <a:rPr lang="en-US" sz="2200" b="1" i="1" dirty="0" smtClean="0">
                <a:sym typeface="Wingdings" panose="05000000000000000000" pitchFamily="2" charset="2"/>
              </a:rPr>
              <a:t> 19</a:t>
            </a:r>
            <a:r>
              <a:rPr lang="en-US" sz="2200" b="1" i="1" dirty="0">
                <a:sym typeface="Wingdings" panose="05000000000000000000" pitchFamily="2" charset="2"/>
              </a:rPr>
              <a:t>) </a:t>
            </a:r>
            <a:r>
              <a:rPr lang="en-US" sz="2200" b="1" i="1" dirty="0" smtClean="0">
                <a:sym typeface="Wingdings" panose="05000000000000000000" pitchFamily="2" charset="2"/>
              </a:rPr>
              <a:t>both with 2016+2017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(see dedicated talk by </a:t>
            </a:r>
            <a:r>
              <a:rPr lang="en-US" sz="2200" dirty="0" err="1">
                <a:solidFill>
                  <a:srgbClr val="00B050"/>
                </a:solidFill>
                <a:sym typeface="Wingdings" panose="05000000000000000000" pitchFamily="2" charset="2"/>
              </a:rPr>
              <a:t>Sijing</a:t>
            </a:r>
            <a:r>
              <a:rPr 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 ZHANG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  <a:endParaRPr lang="en-US" sz="2200" b="1" i="1" dirty="0"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7689" y="6324004"/>
            <a:ext cx="1538370" cy="276999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PAS </a:t>
            </a:r>
            <a:r>
              <a:rPr lang="fr-F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HIG-18-029 </a:t>
            </a:r>
            <a:endParaRPr lang="fr-F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108" y="25302"/>
            <a:ext cx="1514378" cy="102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9396977" y="137811"/>
            <a:ext cx="1309689" cy="962750"/>
            <a:chOff x="7036801" y="2731259"/>
            <a:chExt cx="1309689" cy="962750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7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8" r="14650"/>
            <a:stretch>
              <a:fillRect/>
            </a:stretch>
          </p:blipFill>
          <p:spPr bwMode="auto">
            <a:xfrm>
              <a:off x="7863890" y="2731259"/>
              <a:ext cx="482600" cy="52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8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102" y="2750309"/>
              <a:ext cx="804863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801" y="3260621"/>
              <a:ext cx="13096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5912554" y="795085"/>
            <a:ext cx="1399742" cy="276999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JHEP 11 (2018) 185</a:t>
            </a:r>
          </a:p>
        </p:txBody>
      </p:sp>
      <p:sp>
        <p:nvSpPr>
          <p:cNvPr id="5" name="Rectangle 4"/>
          <p:cNvSpPr/>
          <p:nvPr/>
        </p:nvSpPr>
        <p:spPr>
          <a:xfrm>
            <a:off x="-26379" y="4785401"/>
            <a:ext cx="51078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sym typeface="Wingdings" panose="05000000000000000000" pitchFamily="2" charset="2"/>
              </a:rPr>
              <a:t>Future plans: </a:t>
            </a:r>
            <a:r>
              <a:rPr lang="en-US" sz="2200" dirty="0" smtClean="0">
                <a:sym typeface="Wingdings" panose="05000000000000000000" pitchFamily="2" charset="2"/>
              </a:rPr>
              <a:t>Run 2 legacy results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ym typeface="Wingdings" panose="05000000000000000000" pitchFamily="2" charset="2"/>
              </a:rPr>
              <a:t>Study </a:t>
            </a:r>
            <a:r>
              <a:rPr lang="en-US" sz="2200" dirty="0" err="1">
                <a:sym typeface="Wingdings" panose="05000000000000000000" pitchFamily="2" charset="2"/>
              </a:rPr>
              <a:t>gg</a:t>
            </a:r>
            <a:r>
              <a:rPr lang="en-US" sz="2200" dirty="0" err="1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200" dirty="0">
                <a:sym typeface="Wingdings" panose="05000000000000000000" pitchFamily="2" charset="2"/>
              </a:rPr>
              <a:t>/</a:t>
            </a:r>
            <a:r>
              <a:rPr lang="en-US" sz="2200" dirty="0" err="1">
                <a:sym typeface="Wingdings" panose="05000000000000000000" pitchFamily="2" charset="2"/>
              </a:rPr>
              <a:t>ggH</a:t>
            </a:r>
            <a:r>
              <a:rPr lang="en-US" sz="2200" dirty="0" err="1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200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interference: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ym typeface="Wingdings" panose="05000000000000000000" pitchFamily="2" charset="2"/>
              </a:rPr>
              <a:t>Run 2 legacy:  Mass measurement precision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ym typeface="Wingdings" panose="05000000000000000000" pitchFamily="2" charset="2"/>
              </a:rPr>
              <a:t>Run 3: Constrain width, measure spin (BSM?) </a:t>
            </a:r>
            <a:endParaRPr lang="en-US" sz="2200" dirty="0">
              <a:sym typeface="Wingdings" panose="05000000000000000000" pitchFamily="2" charset="2"/>
            </a:endParaRPr>
          </a:p>
        </p:txBody>
      </p:sp>
      <p:sp>
        <p:nvSpPr>
          <p:cNvPr id="2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989242" y="6476140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  FCPPL2019, Shanghai Jiao Tong U..  Apr. 25  2019</a:t>
            </a:r>
            <a:endParaRPr lang="en-GB" sz="11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61" y="3659515"/>
            <a:ext cx="3001328" cy="28794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76" y="3849405"/>
            <a:ext cx="3601593" cy="24391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b="2888"/>
          <a:stretch/>
        </p:blipFill>
        <p:spPr>
          <a:xfrm>
            <a:off x="4833256" y="1128071"/>
            <a:ext cx="3563112" cy="25661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00" y="1171542"/>
            <a:ext cx="3901726" cy="264242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586874" y="2291174"/>
            <a:ext cx="1538370" cy="276999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PAS </a:t>
            </a:r>
            <a:r>
              <a:rPr lang="fr-F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HIG-18-029 </a:t>
            </a:r>
            <a:endParaRPr lang="fr-F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21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156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IHEP-IPNL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2013-2019: Run 1/2 low-mass (&lt;125 GeV)                                                  H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search and interpretations: Progress in 2018-2019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6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700903" y="1085334"/>
            <a:ext cx="2428922" cy="46166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CMS-HIG-17-013,arXiv 1811.08459,</a:t>
            </a: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accepted</a:t>
            </a:r>
            <a:r>
              <a:rPr lang="fr-F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PLB </a:t>
            </a:r>
            <a:endParaRPr lang="fr-F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903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108" y="25302"/>
            <a:ext cx="1514378" cy="102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9396977" y="137811"/>
            <a:ext cx="1309689" cy="962750"/>
            <a:chOff x="7036801" y="2731259"/>
            <a:chExt cx="1309689" cy="962750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7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8" r="14650"/>
            <a:stretch>
              <a:fillRect/>
            </a:stretch>
          </p:blipFill>
          <p:spPr bwMode="auto">
            <a:xfrm>
              <a:off x="7863890" y="2731259"/>
              <a:ext cx="482600" cy="52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8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102" y="2750309"/>
              <a:ext cx="804863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801" y="3260621"/>
              <a:ext cx="13096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-42852" y="1031617"/>
            <a:ext cx="5018613" cy="16295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Initiators and leaders </a:t>
            </a:r>
            <a:r>
              <a:rPr lang="en-US" sz="2200" dirty="0" smtClean="0">
                <a:sym typeface="Wingdings" panose="05000000000000000000" pitchFamily="2" charset="2"/>
              </a:rPr>
              <a:t>of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this search in CMS (+ SINP Kolkata since 2016): any 2</a:t>
            </a:r>
            <a:r>
              <a:rPr lang="en-US" sz="2200" baseline="30000" dirty="0" smtClean="0">
                <a:sym typeface="Wingdings" panose="05000000000000000000" pitchFamily="2" charset="2"/>
              </a:rPr>
              <a:t>nd</a:t>
            </a:r>
            <a:r>
              <a:rPr lang="en-US" sz="2200" dirty="0" smtClean="0">
                <a:sym typeface="Wingdings" panose="05000000000000000000" pitchFamily="2" charset="2"/>
              </a:rPr>
              <a:t> Higgs </a:t>
            </a:r>
            <a:r>
              <a:rPr lang="en-US" sz="2200" dirty="0" err="1" smtClean="0">
                <a:sym typeface="Wingdings" panose="05000000000000000000" pitchFamily="2" charset="2"/>
              </a:rPr>
              <a:t>bosonunequivocal</a:t>
            </a:r>
            <a:r>
              <a:rPr lang="en-US" sz="2200" dirty="0" smtClean="0">
                <a:sym typeface="Wingdings" panose="05000000000000000000" pitchFamily="2" charset="2"/>
              </a:rPr>
              <a:t> proof of BSM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ym typeface="Wingdings" panose="05000000000000000000" pitchFamily="2" charset="2"/>
              </a:rPr>
              <a:t>Run 2 2016 results and Run1 (2012)/Run 2(2016) combination: </a:t>
            </a:r>
            <a:r>
              <a:rPr lang="en-US" sz="2200" b="1" i="1" dirty="0">
                <a:solidFill>
                  <a:prstClr val="black"/>
                </a:solidFill>
                <a:sym typeface="Wingdings" panose="05000000000000000000" pitchFamily="2" charset="2"/>
              </a:rPr>
              <a:t>Main result: </a:t>
            </a:r>
            <a:r>
              <a:rPr lang="el-GR" sz="2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2.8σ</a:t>
            </a:r>
            <a:r>
              <a:rPr lang="en-US" sz="2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observed </a:t>
            </a:r>
            <a:r>
              <a:rPr lang="en-US" sz="2200" b="1" i="1" dirty="0">
                <a:solidFill>
                  <a:prstClr val="black"/>
                </a:solidFill>
                <a:sym typeface="Wingdings" panose="05000000000000000000" pitchFamily="2" charset="2"/>
              </a:rPr>
              <a:t>at </a:t>
            </a:r>
            <a:r>
              <a:rPr lang="en-US" sz="2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m~95.3 GeV, CMS-HIG-17-013, </a:t>
            </a:r>
            <a:r>
              <a:rPr lang="en-US" sz="2200" b="1" i="1" dirty="0">
                <a:solidFill>
                  <a:prstClr val="black"/>
                </a:solidFill>
                <a:sym typeface="Wingdings" panose="05000000000000000000" pitchFamily="2" charset="2"/>
              </a:rPr>
              <a:t>arXiv </a:t>
            </a:r>
            <a:r>
              <a:rPr lang="en-US" sz="2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1811.08459, accepted by PLB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see dedicated talk by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Antoine LESAUVAGE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), cannot be excluded by preliminary ATLAS result (2016+2017)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Interpretations: Run 1 results using effective field theory parameters </a:t>
            </a:r>
            <a:r>
              <a:rPr lang="en-US" sz="2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(Les </a:t>
            </a:r>
            <a:r>
              <a:rPr lang="en-US" sz="2200" b="1" i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Houches</a:t>
            </a:r>
            <a:r>
              <a:rPr lang="en-US" sz="2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200" b="1" i="1" dirty="0">
                <a:solidFill>
                  <a:prstClr val="black"/>
                </a:solidFill>
                <a:sym typeface="Wingdings" panose="05000000000000000000" pitchFamily="2" charset="2"/>
              </a:rPr>
              <a:t>workshop proceedings, arXiv:1803.10379 [</a:t>
            </a:r>
            <a:r>
              <a:rPr lang="en-US" sz="2200" b="1" i="1" dirty="0" err="1">
                <a:solidFill>
                  <a:prstClr val="black"/>
                </a:solidFill>
                <a:sym typeface="Wingdings" panose="05000000000000000000" pitchFamily="2" charset="2"/>
              </a:rPr>
              <a:t>hep-ph</a:t>
            </a:r>
            <a:r>
              <a:rPr lang="en-US" sz="2200" b="1" i="1" dirty="0">
                <a:solidFill>
                  <a:prstClr val="black"/>
                </a:solidFill>
                <a:sym typeface="Wingdings" panose="05000000000000000000" pitchFamily="2" charset="2"/>
              </a:rPr>
              <a:t>] (2018</a:t>
            </a:r>
            <a:r>
              <a:rPr lang="en-US" sz="2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), </a:t>
            </a:r>
            <a:r>
              <a:rPr lang="en-US" sz="2200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first FR-CH CMS participation</a:t>
            </a:r>
            <a:r>
              <a:rPr lang="en-US" sz="2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)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and Run 2 results in the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NMSSM </a:t>
            </a:r>
            <a:r>
              <a:rPr lang="en-US" sz="2200" b="1" i="1" dirty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en-US" sz="2200" b="1" i="1" dirty="0" err="1">
                <a:solidFill>
                  <a:prstClr val="black"/>
                </a:solidFill>
                <a:sym typeface="Wingdings" panose="05000000000000000000" pitchFamily="2" charset="2"/>
              </a:rPr>
              <a:t>Chin.Phys</a:t>
            </a:r>
            <a:r>
              <a:rPr lang="en-US" sz="2200" b="1" i="1" dirty="0">
                <a:solidFill>
                  <a:prstClr val="black"/>
                </a:solidFill>
                <a:sym typeface="Wingdings" panose="05000000000000000000" pitchFamily="2" charset="2"/>
              </a:rPr>
              <a:t>. C42 (2018) </a:t>
            </a:r>
            <a:r>
              <a:rPr lang="en-US" sz="2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103107)</a:t>
            </a:r>
            <a:endParaRPr lang="en-US" sz="2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78104" y="1205425"/>
            <a:ext cx="2075696" cy="276999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Chin.Phys</a:t>
            </a:r>
            <a:r>
              <a:rPr lang="fr-F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C42 (2018) </a:t>
            </a:r>
            <a:r>
              <a:rPr lang="fr-F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103107</a:t>
            </a:r>
            <a:endParaRPr lang="fr-F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5351031" y="5909436"/>
            <a:ext cx="6496594" cy="6302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ym typeface="Wingdings" panose="05000000000000000000" pitchFamily="2" charset="2"/>
              </a:rPr>
              <a:t>2019 FCPPL </a:t>
            </a:r>
            <a:r>
              <a:rPr lang="en-US" sz="2200" dirty="0">
                <a:sym typeface="Wingdings" panose="05000000000000000000" pitchFamily="2" charset="2"/>
              </a:rPr>
              <a:t>grant will be used </a:t>
            </a:r>
            <a:r>
              <a:rPr lang="en-US" sz="2200" dirty="0" smtClean="0">
                <a:sym typeface="Wingdings" panose="05000000000000000000" pitchFamily="2" charset="2"/>
              </a:rPr>
              <a:t>to </a:t>
            </a:r>
            <a:r>
              <a:rPr lang="en-US" sz="2200" dirty="0">
                <a:sym typeface="Wingdings" panose="05000000000000000000" pitchFamily="2" charset="2"/>
              </a:rPr>
              <a:t>support a 3-month stay at IPNL in Autumn 2019 for </a:t>
            </a:r>
            <a:r>
              <a:rPr lang="en-US" sz="2200" dirty="0" smtClean="0">
                <a:sym typeface="Wingdings" panose="05000000000000000000" pitchFamily="2" charset="2"/>
              </a:rPr>
              <a:t>IHEP student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Aamir SHAHZAD </a:t>
            </a:r>
            <a:r>
              <a:rPr lang="en-US" sz="2200" dirty="0" smtClean="0">
                <a:sym typeface="Wingdings" panose="05000000000000000000" pitchFamily="2" charset="2"/>
              </a:rPr>
              <a:t> on </a:t>
            </a:r>
            <a:r>
              <a:rPr lang="en-US" sz="2200" dirty="0">
                <a:sym typeface="Wingdings" panose="05000000000000000000" pitchFamily="2" charset="2"/>
              </a:rPr>
              <a:t>these </a:t>
            </a:r>
            <a:r>
              <a:rPr lang="en-US" sz="2200" dirty="0" smtClean="0">
                <a:sym typeface="Wingdings" panose="05000000000000000000" pitchFamily="2" charset="2"/>
              </a:rPr>
              <a:t>topics</a:t>
            </a:r>
            <a:endParaRPr lang="en-US" sz="2200" dirty="0">
              <a:sym typeface="Wingdings" panose="05000000000000000000" pitchFamily="2" charset="2"/>
            </a:endParaRPr>
          </a:p>
        </p:txBody>
      </p:sp>
      <p:pic>
        <p:nvPicPr>
          <p:cNvPr id="20" name="Image 19" descr="http://cms-results.web.cern.ch/cms-results/public-results/publications/HIG-17-013/CMS-HIG-17-013_Figure_006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22" y="1620637"/>
            <a:ext cx="3586284" cy="3436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84714" y="649287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  FCPPL2019, Shanghai Jiao Tong U..  Apr. 25  2019</a:t>
            </a:r>
            <a:endParaRPr lang="en-GB" sz="11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557" y="4952721"/>
            <a:ext cx="670458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Future plans:  Results with 2017-2018 data in progress, plan for more interpretations (e.g. IPNL theorists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), prepare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Run 3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and prospects for HL-LHC</a:t>
            </a:r>
            <a:endParaRPr lang="en-US" sz="22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1854" y="1547348"/>
            <a:ext cx="3459780" cy="33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5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961" y="0"/>
            <a:ext cx="9918565" cy="1243263"/>
          </a:xfrm>
        </p:spPr>
        <p:txBody>
          <a:bodyPr>
            <a:noAutofit/>
          </a:bodyPr>
          <a:lstStyle/>
          <a:p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PKU-IPNL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2015-2019: Matrix element and </a:t>
            </a:r>
            <a:r>
              <a:rPr lang="sv-SE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top-</a:t>
            </a:r>
            <a:r>
              <a:rPr lang="sv-SE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Higgs</a:t>
            </a:r>
            <a:r>
              <a:rPr lang="sv-S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and WW </a:t>
            </a:r>
            <a:r>
              <a:rPr lang="sv-SE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scattering</a:t>
            </a:r>
            <a:endParaRPr lang="en-G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42852" y="1120676"/>
            <a:ext cx="6123018" cy="57373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ym typeface="Wingdings" panose="05000000000000000000" pitchFamily="2" charset="2"/>
              </a:rPr>
              <a:t>Matrix </a:t>
            </a:r>
            <a:r>
              <a:rPr lang="en-US" sz="2200" dirty="0">
                <a:sym typeface="Wingdings" panose="05000000000000000000" pitchFamily="2" charset="2"/>
              </a:rPr>
              <a:t>Element Method (MEM) </a:t>
            </a:r>
            <a:r>
              <a:rPr lang="en-US" sz="2200" dirty="0" smtClean="0">
                <a:sym typeface="Wingdings" panose="05000000000000000000" pitchFamily="2" charset="2"/>
              </a:rPr>
              <a:t> is complementary to usual multivariate methods, and was used to improve the discovery potential in </a:t>
            </a:r>
            <a:r>
              <a:rPr lang="en-US" sz="2200" dirty="0" err="1" smtClean="0">
                <a:sym typeface="Wingdings" panose="05000000000000000000" pitchFamily="2" charset="2"/>
              </a:rPr>
              <a:t>ttbarH</a:t>
            </a:r>
            <a:r>
              <a:rPr lang="en-US" sz="2200" i="1" dirty="0" smtClean="0">
                <a:sym typeface="Wingdings" panose="05000000000000000000" pitchFamily="2" charset="2"/>
              </a:rPr>
              <a:t>. </a:t>
            </a:r>
            <a:r>
              <a:rPr lang="en-US" sz="2200" b="1" i="1" dirty="0" smtClean="0">
                <a:sym typeface="Wingdings" panose="05000000000000000000" pitchFamily="2" charset="2"/>
              </a:rPr>
              <a:t>Main result: </a:t>
            </a:r>
            <a:r>
              <a:rPr lang="en-US" sz="2200" b="1" i="1" dirty="0" err="1" smtClean="0">
                <a:sym typeface="Wingdings" panose="05000000000000000000" pitchFamily="2" charset="2"/>
              </a:rPr>
              <a:t>ttbarH</a:t>
            </a:r>
            <a:r>
              <a:rPr lang="en-US" sz="2200" b="1" i="1" dirty="0" smtClean="0">
                <a:sym typeface="Wingdings" panose="05000000000000000000" pitchFamily="2" charset="2"/>
              </a:rPr>
              <a:t> observation, </a:t>
            </a:r>
            <a:r>
              <a:rPr lang="pt-BR" sz="2200" b="1" i="1" dirty="0" err="1"/>
              <a:t>Phys</a:t>
            </a:r>
            <a:r>
              <a:rPr lang="pt-BR" sz="2200" b="1" i="1" dirty="0"/>
              <a:t>. Rev. </a:t>
            </a:r>
            <a:r>
              <a:rPr lang="pt-BR" sz="2200" b="1" i="1" dirty="0" err="1"/>
              <a:t>Lett</a:t>
            </a:r>
            <a:r>
              <a:rPr lang="pt-BR" sz="2200" b="1" i="1" dirty="0"/>
              <a:t>. 120, 231801 (2018</a:t>
            </a:r>
            <a:r>
              <a:rPr lang="pt-BR" sz="2200" b="1" i="1" dirty="0" smtClean="0"/>
              <a:t>)</a:t>
            </a:r>
            <a:r>
              <a:rPr lang="pt-BR" sz="2200" i="1" dirty="0" smtClean="0"/>
              <a:t>: </a:t>
            </a:r>
            <a:r>
              <a:rPr lang="en-US" sz="2200" dirty="0" smtClean="0">
                <a:sym typeface="Wingdings" panose="05000000000000000000" pitchFamily="2" charset="2"/>
              </a:rPr>
              <a:t>direct </a:t>
            </a:r>
            <a:r>
              <a:rPr lang="en-US" sz="2200" dirty="0">
                <a:sym typeface="Wingdings" panose="05000000000000000000" pitchFamily="2" charset="2"/>
              </a:rPr>
              <a:t>measurement of the top-Higgs coupling 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ym typeface="Wingdings" panose="05000000000000000000" pitchFamily="2" charset="2"/>
              </a:rPr>
              <a:t>Also exploring the impact of Deep Learning in Neural Networks for HL-LHC. Published a phenomenology study “</a:t>
            </a:r>
            <a:r>
              <a:rPr lang="en-US" sz="2200" dirty="0" smtClean="0"/>
              <a:t>Polarization </a:t>
            </a:r>
            <a:r>
              <a:rPr lang="en-US" sz="2200" dirty="0"/>
              <a:t>Fraction Measurement in same sign WW scattering using Deep </a:t>
            </a:r>
            <a:r>
              <a:rPr lang="en-US" sz="2200" dirty="0" smtClean="0"/>
              <a:t>Learning</a:t>
            </a:r>
            <a:r>
              <a:rPr lang="en-US" sz="2200" dirty="0" smtClean="0">
                <a:sym typeface="Wingdings" panose="05000000000000000000" pitchFamily="2" charset="2"/>
              </a:rPr>
              <a:t>”, </a:t>
            </a:r>
            <a:r>
              <a:rPr lang="is-IS" sz="2200" b="1" i="1" dirty="0"/>
              <a:t>Phys. Rev. D 99, 033004 (2019</a:t>
            </a:r>
            <a:r>
              <a:rPr lang="is-IS" sz="2200" b="1" i="1" dirty="0" smtClean="0"/>
              <a:t>) </a:t>
            </a:r>
            <a:r>
              <a:rPr lang="is-IS" sz="2200" dirty="0" smtClean="0">
                <a:solidFill>
                  <a:srgbClr val="00B050"/>
                </a:solidFill>
              </a:rPr>
              <a:t>(see dedicated talk by Junho LEE)</a:t>
            </a:r>
            <a:endParaRPr lang="is-IS" sz="2200" dirty="0">
              <a:solidFill>
                <a:srgbClr val="00B050"/>
              </a:solidFill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37811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264762" y="5324324"/>
            <a:ext cx="5507789" cy="6302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>
                <a:sym typeface="Wingdings" panose="05000000000000000000" pitchFamily="2" charset="2"/>
              </a:rPr>
              <a:t>FCPPL grant will be used to support a 3-month stay at IPNL in Autumn 2019 for 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a PKU student </a:t>
            </a:r>
            <a:r>
              <a:rPr lang="en-US" sz="2200" dirty="0" smtClean="0">
                <a:sym typeface="Wingdings" panose="05000000000000000000" pitchFamily="2" charset="2"/>
              </a:rPr>
              <a:t>on these topics</a:t>
            </a: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78" y="1188057"/>
            <a:ext cx="1854564" cy="223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CMS-PAS-HIG-16-022_Figure-aux_001-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13" y="797955"/>
            <a:ext cx="2800485" cy="3392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505" y="4221480"/>
            <a:ext cx="3700481" cy="25246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93852" y="4984163"/>
            <a:ext cx="1824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WW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scattering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40986" y="1028523"/>
            <a:ext cx="166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ttH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multilepton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77027" y="6594274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  FCPPL2019, Shanghai Jiao Tong U..  Apr. 25  2019</a:t>
            </a:r>
            <a:endParaRPr lang="en-GB" sz="11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22327" y="3944481"/>
            <a:ext cx="1307818" cy="276999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</a:t>
            </a:r>
            <a:r>
              <a:rPr lang="fr-F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1812.07591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73078" y="4282818"/>
            <a:ext cx="1538370" cy="276999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PAS </a:t>
            </a:r>
            <a:r>
              <a:rPr lang="fr-F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HIG-17-004 </a:t>
            </a:r>
            <a:endParaRPr lang="fr-F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0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1868" y="-309800"/>
            <a:ext cx="6143905" cy="1325563"/>
          </a:xfrm>
        </p:spPr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5651868" y="761183"/>
            <a:ext cx="6258295" cy="19499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the FCPPL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are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support!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endParaRPr lang="fr-FR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8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282" y="153081"/>
            <a:ext cx="10429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276" y="849423"/>
            <a:ext cx="1161000" cy="4503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7843" y="2086746"/>
            <a:ext cx="2332320" cy="2213067"/>
          </a:xfrm>
          <a:prstGeom prst="rect">
            <a:avLst/>
          </a:prstGeom>
        </p:spPr>
      </p:pic>
      <p:sp>
        <p:nvSpPr>
          <p:cNvPr id="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637190" y="649287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100" dirty="0" smtClean="0">
                <a:latin typeface="Times New Roman" pitchFamily="18" charset="0"/>
              </a:rPr>
              <a:t>S. Gascon-</a:t>
            </a:r>
            <a:r>
              <a:rPr lang="en-US" sz="1100" dirty="0" err="1" smtClean="0">
                <a:latin typeface="Times New Roman" pitchFamily="18" charset="0"/>
              </a:rPr>
              <a:t>Shotkin</a:t>
            </a:r>
            <a:r>
              <a:rPr lang="en-US" sz="1100" dirty="0" smtClean="0">
                <a:latin typeface="Times New Roman" pitchFamily="18" charset="0"/>
              </a:rPr>
              <a:t>  FCPPL2019, Shanghai Jiao Tong U..  Apr. 25  2019</a:t>
            </a:r>
            <a:endParaRPr lang="en-GB" sz="11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Presentation of Results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4188" y="5008545"/>
            <a:ext cx="3878225" cy="677418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CMS:  Limit on total cross section  X B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23306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95" y="1143624"/>
            <a:ext cx="4035933" cy="29818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 bright="-20000" contrast="36000"/>
          </a:blip>
          <a:stretch>
            <a:fillRect/>
          </a:stretch>
        </p:blipFill>
        <p:spPr>
          <a:xfrm>
            <a:off x="9143700" y="4399052"/>
            <a:ext cx="1677000" cy="3538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lum bright="-20000" contrast="36000"/>
          </a:blip>
          <a:stretch>
            <a:fillRect/>
          </a:stretch>
        </p:blipFill>
        <p:spPr>
          <a:xfrm>
            <a:off x="8031666" y="4859697"/>
            <a:ext cx="4231200" cy="60473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65" y="1065524"/>
            <a:ext cx="4614863" cy="321230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4964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3822495" y="5026833"/>
            <a:ext cx="4208010" cy="677418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ATLAS:  Limit on fiducial cross section  X 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418" y="4219533"/>
            <a:ext cx="3303506" cy="584775"/>
          </a:xfrm>
          <a:prstGeom prst="rect">
            <a:avLst/>
          </a:prstGeom>
          <a:blipFill>
            <a:blip r:embed="rId9">
              <a:extLst/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CMS-HIG-17-013,  arXiv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1811.08459,</a:t>
            </a:r>
          </a:p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accepted by PLB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74831" y="4284623"/>
            <a:ext cx="2097177" cy="338554"/>
          </a:xfrm>
          <a:prstGeom prst="rect">
            <a:avLst/>
          </a:prstGeom>
          <a:blipFill>
            <a:blip r:embed="rId9">
              <a:extLst/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ATLAS-CONF-2018-025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8" y="1004941"/>
            <a:ext cx="3301460" cy="3167348"/>
          </a:xfrm>
          <a:prstGeom prst="rect">
            <a:avLst/>
          </a:prstGeom>
        </p:spPr>
      </p:pic>
      <p:sp>
        <p:nvSpPr>
          <p:cNvPr id="22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77027" y="6594274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</a:rPr>
              <a:t>  FCPPL2019, Shanghai Jiao Tong U..  Apr. 25  2019</a:t>
            </a:r>
            <a:endParaRPr lang="en-GB" sz="11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0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102940</TotalTime>
  <Words>1269</Words>
  <Application>Microsoft Office PowerPoint</Application>
  <PresentationFormat>Grand écran</PresentationFormat>
  <Paragraphs>127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Présentation PowerPoint</vt:lpstr>
      <vt:lpstr>               12 years of exchanging people and ideas</vt:lpstr>
      <vt:lpstr>                  IHEP-IPNL: 12 years of important results on photons and Higgs bosons: Run 1 (2007-2016)</vt:lpstr>
      <vt:lpstr>                 IHEP-IPNL: 12 years of important results on photons and Higgs bosons: Run 2  (2013-2017)</vt:lpstr>
      <vt:lpstr> IHEP-IPNL 2015-2018: Run2 Hgg measurements: Progress in 2018-2019 </vt:lpstr>
      <vt:lpstr> IHEP-IPNL 2013-2019: Run 1/2 low-mass (&lt;125 GeV)                                                  Hgg search and interpretations: Progress in 2018-2019 </vt:lpstr>
      <vt:lpstr> PKU-IPNL 2015-2019: Matrix element and deep learning for top-Higgs and WW scattering</vt:lpstr>
      <vt:lpstr>Acknowledgements</vt:lpstr>
      <vt:lpstr>           Presentation of Results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Susan Gascon</cp:lastModifiedBy>
  <cp:revision>1201</cp:revision>
  <dcterms:created xsi:type="dcterms:W3CDTF">2015-06-25T13:12:30Z</dcterms:created>
  <dcterms:modified xsi:type="dcterms:W3CDTF">2019-04-25T05:48:30Z</dcterms:modified>
</cp:coreProperties>
</file>