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40"/>
  </p:notesMasterIdLst>
  <p:handoutMasterIdLst>
    <p:handoutMasterId r:id="rId41"/>
  </p:handoutMasterIdLst>
  <p:sldIdLst>
    <p:sldId id="441" r:id="rId4"/>
    <p:sldId id="455" r:id="rId5"/>
    <p:sldId id="468" r:id="rId6"/>
    <p:sldId id="469" r:id="rId7"/>
    <p:sldId id="312" r:id="rId8"/>
    <p:sldId id="470" r:id="rId9"/>
    <p:sldId id="473" r:id="rId10"/>
    <p:sldId id="424" r:id="rId11"/>
    <p:sldId id="443" r:id="rId12"/>
    <p:sldId id="427" r:id="rId13"/>
    <p:sldId id="444" r:id="rId14"/>
    <p:sldId id="445" r:id="rId15"/>
    <p:sldId id="486" r:id="rId16"/>
    <p:sldId id="447" r:id="rId17"/>
    <p:sldId id="432" r:id="rId18"/>
    <p:sldId id="457" r:id="rId19"/>
    <p:sldId id="458" r:id="rId20"/>
    <p:sldId id="430" r:id="rId21"/>
    <p:sldId id="481" r:id="rId22"/>
    <p:sldId id="482" r:id="rId23"/>
    <p:sldId id="436" r:id="rId24"/>
    <p:sldId id="440" r:id="rId25"/>
    <p:sldId id="459" r:id="rId26"/>
    <p:sldId id="462" r:id="rId27"/>
    <p:sldId id="434" r:id="rId28"/>
    <p:sldId id="483" r:id="rId29"/>
    <p:sldId id="370" r:id="rId30"/>
    <p:sldId id="472" r:id="rId31"/>
    <p:sldId id="475" r:id="rId32"/>
    <p:sldId id="460" r:id="rId33"/>
    <p:sldId id="477" r:id="rId34"/>
    <p:sldId id="479" r:id="rId35"/>
    <p:sldId id="484" r:id="rId36"/>
    <p:sldId id="485" r:id="rId37"/>
    <p:sldId id="465" r:id="rId38"/>
    <p:sldId id="463" r:id="rId39"/>
  </p:sldIdLst>
  <p:sldSz cx="9144000" cy="6858000" type="screen4x3"/>
  <p:notesSz cx="9872663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BED537"/>
    <a:srgbClr val="9900CC"/>
    <a:srgbClr val="94D2D8"/>
    <a:srgbClr val="95C6D7"/>
    <a:srgbClr val="9DC7CF"/>
    <a:srgbClr val="93CDD9"/>
    <a:srgbClr val="85CDE7"/>
    <a:srgbClr val="990099"/>
    <a:srgbClr val="9DC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0" autoAdjust="0"/>
    <p:restoredTop sz="85024" autoAdjust="0"/>
  </p:normalViewPr>
  <p:slideViewPr>
    <p:cSldViewPr showGuides="1">
      <p:cViewPr varScale="1">
        <p:scale>
          <a:sx n="72" d="100"/>
          <a:sy n="72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-2718" y="-90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2D422-8EBF-4029-B57B-78FF26376656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2002-FE5B-470E-B55B-4FB42A099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960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57BFA-54EF-4627-BB9E-209E422488BC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70E25-4B30-4EEF-9ED8-A1AB51FCB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7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0E25-4B30-4EEF-9ED8-A1AB51FCB8D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2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0730"/>
          </a:xfrm>
          <a:solidFill>
            <a:srgbClr val="009ED6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97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84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23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6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78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029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98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9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903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781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64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6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63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497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053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000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207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474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901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511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050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76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73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80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38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185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64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25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25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90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4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44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47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-8194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6597352"/>
            <a:ext cx="611560" cy="231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3450E-4BBE-418D-B6CA-F6AA564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0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4288-9494-47C6-820A-5FE7560B4F3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D1F81-4723-4D62-94DE-C98B4B462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90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07F7-05A4-43D2-A3C4-3AC6CCD03830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F603-07FF-4FBF-8F41-A9F30FF0B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36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8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238" y="0"/>
            <a:ext cx="1028700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101299" y="404664"/>
            <a:ext cx="93465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622300" algn="l"/>
              </a:tabLst>
            </a:pPr>
            <a:r>
              <a:rPr lang="en-US" sz="32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“Study of QCD matter with the ALICE detector”</a:t>
            </a:r>
          </a:p>
          <a:p>
            <a:pPr algn="ctr">
              <a:tabLst>
                <a:tab pos="622300" algn="l"/>
              </a:tabLst>
            </a:pPr>
            <a:r>
              <a:rPr lang="en-US" sz="32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within the FCPPL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9540" y="4581128"/>
            <a:ext cx="79337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" pitchFamily="34" charset="0"/>
              </a:rPr>
              <a:t>Nicole Bastid, LPC, Clermont-Ferrand, France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Helvetica" pitchFamily="34" charset="0"/>
              </a:rPr>
              <a:t>Daicui</a:t>
            </a:r>
            <a:r>
              <a:rPr lang="en-US" sz="2400" b="1" dirty="0" smtClean="0">
                <a:solidFill>
                  <a:schemeClr val="bg1"/>
                </a:solidFill>
                <a:latin typeface="Helvetica" pitchFamily="34" charset="0"/>
              </a:rPr>
              <a:t> Zhou, CCNU, Wuhan, China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" pitchFamily="34" charset="0"/>
              </a:rPr>
              <a:t>12</a:t>
            </a:r>
            <a:r>
              <a:rPr lang="en-US" sz="2000" b="1" baseline="30000" dirty="0" smtClean="0">
                <a:solidFill>
                  <a:schemeClr val="bg1"/>
                </a:solidFill>
                <a:latin typeface="Helvetica" pitchFamily="34" charset="0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Helvetica" pitchFamily="34" charset="0"/>
              </a:rPr>
              <a:t> Workshop of the France China Particle Physics Laboratory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" pitchFamily="34" charset="0"/>
              </a:rPr>
              <a:t>Shanghai Jiao Tong University, China</a:t>
            </a:r>
            <a:endParaRPr lang="en-US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" pitchFamily="34" charset="0"/>
              </a:rPr>
              <a:t>April 24-27, 2019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822461" y="26093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2373" y="1855276"/>
            <a:ext cx="7243778" cy="224676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France and China in ALICE and FCPPL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FCPPL ALICE report (2018)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FCPPL ALICE project (2019)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Conclusion</a:t>
            </a:r>
            <a:endParaRPr lang="fr-FR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6" y="5239169"/>
            <a:ext cx="3539349" cy="15456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64073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  FCPPL-ALICE project: members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10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779912" y="934245"/>
            <a:ext cx="5308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PART-CCNU-IN2P3-ALICE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Study of QCD matter with the ALICE detector</a:t>
            </a:r>
            <a:endParaRPr lang="fr-FR" sz="2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91765" y="2266450"/>
            <a:ext cx="466345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Composed of several projects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Calorimeters: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EMCal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Dcal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PHOS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ITS-MFT upgrade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 members in 2009, …, </a:t>
            </a:r>
            <a:endParaRPr lang="en-US" sz="2000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Today: </a:t>
            </a: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74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members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China-France Collaboration</a:t>
            </a:r>
          </a:p>
          <a:p>
            <a:pPr lvl="2"/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still growing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6" y="721241"/>
            <a:ext cx="3539349" cy="45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9102" y="5165"/>
            <a:ext cx="9144000" cy="64073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   FCPPL-ALICE 2018 report: summary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11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 bwMode="auto">
          <a:xfrm>
            <a:off x="30325" y="794802"/>
            <a:ext cx="9113675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 exchanges (physics analyses):</a:t>
            </a:r>
            <a:endParaRPr lang="en-US" sz="2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Co-PhD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Zuman ZHANG: CCNU-LPC, 2015-2018 (2-year CSC grant)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Siyu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TANG, CCNU-LPC, 2018-2021 (3-year CSC grant)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Trainings (Master)</a:t>
            </a:r>
          </a:p>
          <a:p>
            <a:pPr marL="800100" lvl="2" indent="-342900"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Siyu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TANG: CCNU/LPC, Dec. 2017-Feb. 2018 (FCPPL, LPC-CCNU)</a:t>
            </a:r>
          </a:p>
          <a:p>
            <a:pPr marL="800100" lvl="2" indent="-342900"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Yuxing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DANG, CCNU/IPHC, Jan.-April 2019 (FCPPL, CCNU)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Yongzhen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HOU, CCNU/LPSC, Jan.-April 2019 (FCPPL, LPSC-CCNU)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Yanchun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DING, CCNU/IPNL and  LPC, ~5 weeks (FCPPL, IPNL-CCNU)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Visits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Several visits of senior physicists from France to China and vice-versa for common activities related to: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Physics analyses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Detector upgrades: MFT readout electronics, ITS silicon pixel design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Participation to the ITS upgrade, MFT and O2 workshop (each 6 months in Asia)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Future collaboration plans</a:t>
            </a:r>
          </a:p>
          <a:p>
            <a:pPr lvl="1">
              <a:defRPr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r>
              <a:rPr lang="en-US" sz="2000" baseline="30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FCPPL </a:t>
            </a: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workshop in Marseilles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physicists/PhDs/Post-docs in total and </a:t>
            </a:r>
            <a:r>
              <a:rPr lang="en-US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talks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2" y="452436"/>
            <a:ext cx="9156004" cy="64273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645538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  FCPPL-ALICE 2018 report: physics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12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1507" y="1933005"/>
            <a:ext cx="9118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Production and flow of open heavy 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flavours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via muons in pp, 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Xe-Xe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Pb-Pb</a:t>
            </a:r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(</a:t>
            </a:r>
            <a:r>
              <a:rPr lang="en-US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Z. Zhang PhD defense, S. Tang, X. Zhang,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with LPC/CCNU)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low of open heavy 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flavours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via muons in p-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Pb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Pb-Pb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S. Tang co-PhD,  X. Zhang, 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LPC/CCNU)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Strange D</a:t>
            </a:r>
            <a:r>
              <a:rPr lang="en-US" baseline="30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n-US" baseline="-25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-meson production in pp collisions,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</a:t>
            </a:r>
            <a:r>
              <a:rPr lang="en-US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s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= 13 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TeV</a:t>
            </a:r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Y. Dang Master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Y. Mao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with IPHC/CCNU)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Bottomonium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production vs. charged-particle multiplicity in pp collisions,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</a:t>
            </a:r>
            <a:r>
              <a:rPr lang="en-US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s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= 13 </a:t>
            </a:r>
            <a:r>
              <a:rPr lang="en-US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TeV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Y. </a:t>
            </a:r>
            <a:r>
              <a:rPr lang="en-US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Ding PhD CCNU, </a:t>
            </a:r>
            <a:r>
              <a:rPr lang="en-US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X. </a:t>
            </a:r>
            <a:r>
              <a:rPr lang="en-US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Zhang, </a:t>
            </a:r>
            <a:r>
              <a:rPr lang="en-US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IPNL/LPC/CCNU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Charged-jet production vs.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charged-particle multiplicity in pp collisions,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</a:t>
            </a:r>
            <a:r>
              <a:rPr lang="en-US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s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= 13 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TeV</a:t>
            </a:r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  <a:p>
            <a:r>
              <a:rPr lang="en-US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 (</a:t>
            </a:r>
            <a:r>
              <a:rPr lang="en-US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Y. </a:t>
            </a:r>
            <a:r>
              <a:rPr lang="en-US" b="1" dirty="0" err="1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Hou</a:t>
            </a:r>
            <a:r>
              <a:rPr lang="en-US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, Y. Mao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, with LPSC/CCNU)</a:t>
            </a: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4306888" algn="l"/>
              </a:tabLst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Isolated photons-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</a:t>
            </a:r>
            <a:r>
              <a:rPr lang="en-US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0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/jet correlations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pp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collisions,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</a:t>
            </a:r>
            <a:r>
              <a:rPr lang="en-US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s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= 13 </a:t>
            </a:r>
            <a:r>
              <a:rPr lang="en-US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TeV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(</a:t>
            </a:r>
            <a:r>
              <a:rPr lang="en-US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R. Xu PhD, Y. </a:t>
            </a:r>
            <a:r>
              <a:rPr lang="en-US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Mao, </a:t>
            </a:r>
            <a:r>
              <a:rPr lang="en-US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LPSC/CCNU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4306888" algn="l"/>
              </a:tabLst>
            </a:pP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Electroweak probes: W-boson production in p-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Pb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Pb-Pb</a:t>
            </a:r>
            <a:endParaRPr lang="en-US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tabLst>
                <a:tab pos="4306888" algn="l"/>
              </a:tabLst>
            </a:pPr>
            <a:r>
              <a:rPr lang="en-US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(M. Zhao PhD, X. Zhang</a:t>
            </a:r>
            <a:r>
              <a:rPr lang="en-US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with LPC/CIAE/CCNU)</a:t>
            </a:r>
          </a:p>
        </p:txBody>
      </p:sp>
    </p:spTree>
    <p:extLst>
      <p:ext uri="{BB962C8B-B14F-4D97-AF65-F5344CB8AC3E}">
        <p14:creationId xmlns:p14="http://schemas.microsoft.com/office/powerpoint/2010/main" val="26007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/>
          <p:cNvPicPr>
            <a:picLocks noChangeAspect="1"/>
          </p:cNvPicPr>
          <p:nvPr/>
        </p:nvPicPr>
        <p:blipFill rotWithShape="1">
          <a:blip r:embed="rId3"/>
          <a:srcRect l="2884" t="5502" r="3591" b="5405"/>
          <a:stretch/>
        </p:blipFill>
        <p:spPr>
          <a:xfrm>
            <a:off x="7120911" y="1256758"/>
            <a:ext cx="1989487" cy="1803127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-17443" y="0"/>
            <a:ext cx="9144000" cy="701092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        Why to study heavy quarks?  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600" smtClean="0"/>
              <a:t>13</a:t>
            </a:fld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0"/>
            <a:ext cx="467544" cy="6319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034" y="836451"/>
            <a:ext cx="894704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Heavy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</a:rPr>
              <a:t>quarks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(c, b) are important probes of the QGP properties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Heavy quarks produced early in the collision</a:t>
            </a:r>
            <a:endParaRPr lang="en-US" i="1" dirty="0">
              <a:solidFill>
                <a:srgbClr val="3366FF"/>
              </a:solidFill>
              <a:latin typeface="Helvetica" pitchFamily="34" charset="0"/>
              <a:sym typeface="Symbol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Helvetica" pitchFamily="34" charset="0"/>
                <a:sym typeface="Symbol"/>
              </a:rPr>
              <a:t>Flavour</a:t>
            </a:r>
            <a:r>
              <a:rPr lang="en-US" dirty="0">
                <a:latin typeface="Helvetica" pitchFamily="34" charset="0"/>
                <a:sym typeface="Symbol"/>
              </a:rPr>
              <a:t> conserved by the strong interaction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Helvetica" pitchFamily="34" charset="0"/>
                <a:sym typeface="Symbol"/>
              </a:rPr>
              <a:t>Experience the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  <a:sym typeface="Symbol"/>
              </a:rPr>
              <a:t>full collision history</a:t>
            </a:r>
            <a:r>
              <a:rPr lang="en-US" dirty="0">
                <a:latin typeface="Helvetica" pitchFamily="34" charset="0"/>
                <a:sym typeface="Symbol"/>
              </a:rPr>
              <a:t> </a:t>
            </a:r>
            <a:endParaRPr lang="en-US" dirty="0" smtClean="0">
              <a:latin typeface="Helvetica" pitchFamily="34" charset="0"/>
              <a:sym typeface="Symbol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Heavy quarks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loose energy </a:t>
            </a:r>
            <a:r>
              <a:rPr lang="en-US" dirty="0" smtClean="0">
                <a:latin typeface="Helvetica" pitchFamily="34" charset="0"/>
                <a:sym typeface="Symbol"/>
              </a:rPr>
              <a:t>by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collisional and/or radiative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    </a:t>
            </a:r>
            <a:r>
              <a:rPr lang="en-US" dirty="0" smtClean="0">
                <a:latin typeface="Helvetica" pitchFamily="34" charset="0"/>
                <a:sym typeface="Symbol"/>
              </a:rPr>
              <a:t>processes while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propagating</a:t>
            </a:r>
            <a:r>
              <a:rPr lang="en-US" dirty="0" smtClean="0">
                <a:latin typeface="Helvetica" pitchFamily="34" charset="0"/>
                <a:sym typeface="Symbol"/>
              </a:rPr>
              <a:t> through the medium</a:t>
            </a:r>
          </a:p>
          <a:p>
            <a:pPr lvl="1"/>
            <a:endParaRPr lang="en-US" dirty="0" smtClean="0">
              <a:latin typeface="Helvetica" pitchFamily="34" charset="0"/>
              <a:sym typeface="Symbol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A fraction of heavy-quark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pairs bind to form </a:t>
            </a: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quarkonia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Quarkonium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suppression</a:t>
            </a:r>
            <a:r>
              <a:rPr lang="en-US" dirty="0"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latin typeface="Helvetica" pitchFamily="34" charset="0"/>
                <a:sym typeface="Symbol"/>
              </a:rPr>
              <a:t>by </a:t>
            </a:r>
            <a:r>
              <a:rPr lang="en-US" dirty="0" err="1" smtClean="0">
                <a:latin typeface="Helvetica" pitchFamily="34" charset="0"/>
                <a:sym typeface="Symbol"/>
              </a:rPr>
              <a:t>colour</a:t>
            </a:r>
            <a:r>
              <a:rPr lang="en-US" dirty="0" smtClean="0">
                <a:latin typeface="Helvetica" pitchFamily="34" charset="0"/>
                <a:sym typeface="Symbol"/>
              </a:rPr>
              <a:t> screening in the QGP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Recombination of </a:t>
            </a: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deconfined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heavy quarks  </a:t>
            </a:r>
            <a:r>
              <a:rPr lang="en-US" dirty="0">
                <a:latin typeface="Helvetica" pitchFamily="34" charset="0"/>
                <a:sym typeface="Symbol"/>
              </a:rPr>
              <a:t>at </a:t>
            </a:r>
            <a:r>
              <a:rPr lang="en-US" dirty="0" smtClean="0">
                <a:latin typeface="Helvetica" pitchFamily="34" charset="0"/>
                <a:sym typeface="Symbol"/>
              </a:rPr>
              <a:t> </a:t>
            </a:r>
            <a:r>
              <a:rPr lang="en-US" dirty="0" err="1">
                <a:latin typeface="Helvetica" pitchFamily="34" charset="0"/>
                <a:sym typeface="Symbol"/>
              </a:rPr>
              <a:t>hadronization</a:t>
            </a:r>
            <a:r>
              <a:rPr lang="en-US" dirty="0">
                <a:latin typeface="Helvetica" pitchFamily="34" charset="0"/>
                <a:sym typeface="Symbol"/>
              </a:rPr>
              <a:t> (statistical approach) or in the QGP (kinetic approach) </a:t>
            </a:r>
            <a:endParaRPr lang="en-US" dirty="0" smtClean="0">
              <a:latin typeface="Helvetica" pitchFamily="34" charset="0"/>
              <a:sym typeface="Symbol"/>
            </a:endParaRPr>
          </a:p>
          <a:p>
            <a:pPr lvl="3"/>
            <a:endParaRPr lang="en-US" dirty="0" smtClean="0">
              <a:latin typeface="Helvetica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Measurements in pp collisions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Test QCD-based calculations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Crucial reference for p-</a:t>
            </a:r>
            <a:r>
              <a:rPr lang="en-US" dirty="0" err="1" smtClean="0">
                <a:latin typeface="Helvetica" pitchFamily="34" charset="0"/>
                <a:sym typeface="Symbol"/>
              </a:rPr>
              <a:t>Pb</a:t>
            </a:r>
            <a:r>
              <a:rPr lang="en-US" dirty="0" smtClean="0">
                <a:latin typeface="Helvetica" pitchFamily="34" charset="0"/>
                <a:sym typeface="Symbol"/>
              </a:rPr>
              <a:t>, </a:t>
            </a:r>
            <a:r>
              <a:rPr lang="en-US" dirty="0" err="1" smtClean="0">
                <a:latin typeface="Helvetica" pitchFamily="34" charset="0"/>
                <a:sym typeface="Symbol"/>
              </a:rPr>
              <a:t>Xe-Xe</a:t>
            </a:r>
            <a:r>
              <a:rPr lang="en-US" dirty="0" smtClean="0">
                <a:latin typeface="Helvetica" pitchFamily="34" charset="0"/>
                <a:sym typeface="Symbol"/>
              </a:rPr>
              <a:t> and </a:t>
            </a:r>
            <a:r>
              <a:rPr lang="en-US" dirty="0" err="1" smtClean="0">
                <a:latin typeface="Helvetica" pitchFamily="34" charset="0"/>
                <a:sym typeface="Symbol"/>
              </a:rPr>
              <a:t>Pb-Pb</a:t>
            </a:r>
            <a:r>
              <a:rPr lang="en-US" dirty="0" smtClean="0">
                <a:latin typeface="Helvetica" pitchFamily="34" charset="0"/>
                <a:sym typeface="Symbol"/>
              </a:rPr>
              <a:t> collisions</a:t>
            </a:r>
            <a:endParaRPr lang="en-US" dirty="0">
              <a:latin typeface="Helvetica" pitchFamily="34" charset="0"/>
              <a:sym typeface="Symbo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Measurements in p-</a:t>
            </a:r>
            <a:r>
              <a:rPr lang="en-US" sz="2000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Pb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collisions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Control experiment to study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cold nuclear matter </a:t>
            </a:r>
            <a:r>
              <a:rPr lang="en-US" dirty="0" smtClean="0">
                <a:latin typeface="Helvetica" pitchFamily="34" charset="0"/>
                <a:sym typeface="Symbol"/>
              </a:rPr>
              <a:t>(CNM) effects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rgbClr val="FF0000"/>
              </a:solidFill>
              <a:latin typeface="Helvetica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  <a:sym typeface="Symbol"/>
              </a:rPr>
              <a:t>pp and p-</a:t>
            </a:r>
            <a:r>
              <a:rPr lang="en-US" sz="2000" dirty="0" err="1" smtClean="0">
                <a:latin typeface="Helvetica" pitchFamily="34" charset="0"/>
                <a:sym typeface="Symbol"/>
              </a:rPr>
              <a:t>Pb</a:t>
            </a:r>
            <a:r>
              <a:rPr lang="en-US" sz="2000" dirty="0" smtClean="0">
                <a:latin typeface="Helvetica" pitchFamily="34" charset="0"/>
                <a:sym typeface="Symbol"/>
              </a:rPr>
              <a:t> </a:t>
            </a:r>
            <a:r>
              <a:rPr lang="en-US" sz="2000" dirty="0" err="1" smtClean="0">
                <a:latin typeface="Helvetica" pitchFamily="34" charset="0"/>
                <a:sym typeface="Symbol"/>
              </a:rPr>
              <a:t>colllisions</a:t>
            </a:r>
            <a:r>
              <a:rPr lang="en-US" sz="2000" dirty="0" smtClean="0">
                <a:latin typeface="Helvetica" pitchFamily="34" charset="0"/>
                <a:sym typeface="Symbol"/>
              </a:rPr>
              <a:t> not so “simple”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Multi-</a:t>
            </a: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parton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interactions </a:t>
            </a:r>
            <a:r>
              <a:rPr lang="en-US" dirty="0" smtClean="0">
                <a:latin typeface="Helvetica" pitchFamily="34" charset="0"/>
                <a:sym typeface="Symbol"/>
              </a:rPr>
              <a:t>(MPI)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Collectivity </a:t>
            </a:r>
            <a:r>
              <a:rPr lang="en-US" dirty="0" smtClean="0">
                <a:latin typeface="Helvetica" pitchFamily="34" charset="0"/>
                <a:sym typeface="Symbol"/>
              </a:rPr>
              <a:t>in small systems</a:t>
            </a:r>
            <a:endParaRPr lang="en-US" dirty="0">
              <a:latin typeface="Helvetica" pitchFamily="34" charset="0"/>
              <a:sym typeface="Symbol"/>
            </a:endParaRPr>
          </a:p>
        </p:txBody>
      </p:sp>
      <p:pic>
        <p:nvPicPr>
          <p:cNvPr id="9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-10144"/>
            <a:ext cx="1378293" cy="7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685" y="788988"/>
            <a:ext cx="1337724" cy="1386591"/>
          </a:xfrm>
          <a:prstGeom prst="rect">
            <a:avLst/>
          </a:prstGeom>
        </p:spPr>
      </p:pic>
      <p:pic>
        <p:nvPicPr>
          <p:cNvPr id="6146" name="Picture 2" descr="C:\Users\Nicole\Downloads\2018-May-08-model_RAA_Pb_Pb_XeXe_10_20_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29" y="3909527"/>
            <a:ext cx="3734171" cy="26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76" y="1481716"/>
            <a:ext cx="3706276" cy="266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9103" y="-21340"/>
            <a:ext cx="9144000" cy="810327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 fontScale="90000"/>
          </a:bodyPr>
          <a:lstStyle/>
          <a:p>
            <a:r>
              <a:rPr lang="en-US" b="1" dirty="0" smtClean="0"/>
              <a:t>      Heavy-</a:t>
            </a:r>
            <a:r>
              <a:rPr lang="en-US" b="1" dirty="0" err="1" smtClean="0"/>
              <a:t>flavour</a:t>
            </a:r>
            <a:r>
              <a:rPr lang="en-US" b="1" dirty="0" smtClean="0"/>
              <a:t> hadron decay </a:t>
            </a:r>
            <a:r>
              <a:rPr lang="en-US" b="1" dirty="0" smtClean="0">
                <a:sym typeface="Symbol"/>
              </a:rPr>
              <a:t>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      at forward</a:t>
            </a:r>
            <a:r>
              <a:rPr lang="en-US" b="1" i="1" dirty="0" smtClean="0"/>
              <a:t> y  </a:t>
            </a:r>
            <a:r>
              <a:rPr lang="en-US" b="1" dirty="0" smtClean="0"/>
              <a:t>in pp and AA collisions  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467883" y="6597352"/>
            <a:ext cx="611560" cy="231798"/>
          </a:xfrm>
        </p:spPr>
        <p:txBody>
          <a:bodyPr/>
          <a:lstStyle/>
          <a:p>
            <a:fld id="{1E73450E-4BBE-418D-B6CA-F6AA56419D87}" type="slidenum">
              <a:rPr lang="fr-FR" sz="1400" b="1" smtClean="0"/>
              <a:t>14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65"/>
            <a:ext cx="592458" cy="800823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072"/>
            <a:ext cx="1528967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894600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AutoShape 2" descr="0"/>
          <p:cNvSpPr>
            <a:spLocks noChangeAspect="1" noChangeArrowheads="1"/>
          </p:cNvSpPr>
          <p:nvPr/>
        </p:nvSpPr>
        <p:spPr bwMode="auto">
          <a:xfrm>
            <a:off x="1034215" y="-2979711"/>
            <a:ext cx="3249753" cy="23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5779379" y="1014291"/>
                <a:ext cx="3024336" cy="571438"/>
              </a:xfrm>
              <a:prstGeom prst="rect">
                <a:avLst/>
              </a:prstGeom>
              <a:solidFill>
                <a:srgbClr val="FFFF99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AA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type m:val="li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AA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&gt;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 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/>
                                          <a:ea typeface="Cambria Math"/>
                                        </a:rPr>
                                        <m:t>AA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/>
                                          <a:ea typeface="Cambria Math"/>
                                        </a:rPr>
                                        <m:t>pp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fr-FR" sz="1400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379" y="1014291"/>
                <a:ext cx="3024336" cy="571438"/>
              </a:xfrm>
              <a:prstGeom prst="rect">
                <a:avLst/>
              </a:prstGeom>
              <a:blipFill rotWithShape="1">
                <a:blip r:embed="rId8"/>
                <a:stretch>
                  <a:fillRect t="-54255" r="-4032" b="-925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73210" y="3716163"/>
            <a:ext cx="90364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 reference: crucial for A-A, well described by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pQCD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-based calculations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Strong suppression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in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Xe-Xe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, as in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Pb-Pb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Improved precision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w.r.t. to LHC Run-1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otential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to constrain transport models</a:t>
            </a: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pp: paper submission very soon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Pb-Pb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Xe-Xe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papers in preparation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Talk at HP2018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Aix-Les-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Bains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Oct. 2018)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Zuman Zhang: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co-PhD LPC/CCNU, defense on Nov 22</a:t>
            </a:r>
            <a:r>
              <a:rPr lang="en-US" sz="14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nd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, 2018, now position at HUE-Wuhan</a:t>
            </a:r>
            <a:endParaRPr lang="en-US" sz="14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AutoShape 2" descr="https://alice-figure.web.cern.ch/system/files/styles/medium/private/figures/zuzhang/2018-Jul-14-thumb-run2_compare_MC%40HQ_HF.gif?itok=PjJEi95q"/>
          <p:cNvSpPr>
            <a:spLocks noChangeAspect="1" noChangeArrowheads="1"/>
          </p:cNvSpPr>
          <p:nvPr/>
        </p:nvSpPr>
        <p:spPr bwMode="auto">
          <a:xfrm>
            <a:off x="155575" y="-715963"/>
            <a:ext cx="20955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5" descr="https://alice-figure.web.cern.ch/system/files/figures/zuzhang/2018-Jul-14-run2_compare_MC%40HQ_HF.gif"/>
          <p:cNvSpPr>
            <a:spLocks noChangeAspect="1" noChangeArrowheads="1"/>
          </p:cNvSpPr>
          <p:nvPr/>
        </p:nvSpPr>
        <p:spPr bwMode="auto">
          <a:xfrm>
            <a:off x="-36512" y="577991"/>
            <a:ext cx="59055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8" descr="https://alice-figure.web.cern.ch/system/files/figures/zuzhang/2018-May-08-pp_502.gif"/>
          <p:cNvSpPr>
            <a:spLocks noChangeAspect="1" noChangeArrowheads="1"/>
          </p:cNvSpPr>
          <p:nvPr/>
        </p:nvSpPr>
        <p:spPr bwMode="auto">
          <a:xfrm>
            <a:off x="137510" y="-2713935"/>
            <a:ext cx="59055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8" y="1000026"/>
            <a:ext cx="2898968" cy="27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043010" y="328164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Pb-Pb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6048050" y="5754770"/>
            <a:ext cx="166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Pb-Pb</a:t>
            </a:r>
            <a:r>
              <a:rPr lang="en-US" b="1" dirty="0" smtClean="0"/>
              <a:t> vs. </a:t>
            </a:r>
            <a:r>
              <a:rPr lang="en-US" b="1" dirty="0" err="1" smtClean="0"/>
              <a:t>Xe-Xe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2541776" y="164279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pp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685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78" y="759379"/>
            <a:ext cx="2340336" cy="147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165"/>
            <a:ext cx="9144000" cy="831547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 fontScale="90000"/>
          </a:bodyPr>
          <a:lstStyle/>
          <a:p>
            <a:r>
              <a:rPr lang="en-US" b="1" dirty="0" smtClean="0"/>
              <a:t>       Collectivity of heavy-</a:t>
            </a:r>
            <a:r>
              <a:rPr lang="en-US" b="1" dirty="0" err="1" smtClean="0"/>
              <a:t>flavour</a:t>
            </a:r>
            <a:r>
              <a:rPr lang="en-US" b="1" dirty="0" smtClean="0"/>
              <a:t> hadron </a:t>
            </a:r>
            <a:br>
              <a:rPr lang="en-US" b="1" dirty="0" smtClean="0"/>
            </a:br>
            <a:r>
              <a:rPr lang="en-US" b="1" dirty="0" smtClean="0"/>
              <a:t>        decay </a:t>
            </a:r>
            <a:r>
              <a:rPr lang="en-US" b="1" dirty="0" smtClean="0">
                <a:sym typeface="Symbol"/>
              </a:rPr>
              <a:t> </a:t>
            </a:r>
            <a:r>
              <a:rPr lang="en-US" b="1" dirty="0" smtClean="0"/>
              <a:t>in p-</a:t>
            </a:r>
            <a:r>
              <a:rPr lang="en-US" b="1" dirty="0" err="1" smtClean="0"/>
              <a:t>Pb</a:t>
            </a:r>
            <a:r>
              <a:rPr lang="en-US" b="1" dirty="0" smtClean="0"/>
              <a:t> collisions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15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18" y="5165"/>
            <a:ext cx="623779" cy="843160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" y="5165"/>
            <a:ext cx="1633948" cy="8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27630" y="945041"/>
            <a:ext cx="520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</a:rPr>
              <a:t>nitial spatial anisotropy </a:t>
            </a:r>
            <a:r>
              <a:rPr lang="en-US" dirty="0" smtClean="0">
                <a:latin typeface="Helvetica" pitchFamily="34" charset="0"/>
                <a:sym typeface="Symbol"/>
              </a:rPr>
              <a:t> momentum anisotropy</a:t>
            </a:r>
            <a:endParaRPr lang="fr-FR" dirty="0"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486597" y="1337827"/>
                <a:ext cx="3490544" cy="763671"/>
              </a:xfrm>
              <a:prstGeom prst="rect">
                <a:avLst/>
              </a:prstGeom>
              <a:solidFill>
                <a:srgbClr val="FFFF99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⁡[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597" y="1337827"/>
                <a:ext cx="3490544" cy="7636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4977141" y="1525505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en-US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= elliptic flow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077" y="4743064"/>
            <a:ext cx="89406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Evidence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for collectivity at high multiplicity </a:t>
            </a:r>
            <a:r>
              <a:rPr lang="en-US" dirty="0" smtClean="0">
                <a:latin typeface="Helvetica" pitchFamily="34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p-</a:t>
            </a:r>
            <a:r>
              <a:rPr lang="en-US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Pb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</a:t>
            </a:r>
            <a:r>
              <a:rPr lang="en-US" i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NN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=8.16 </a:t>
            </a:r>
            <a:r>
              <a:rPr lang="en-US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TeV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at forward</a:t>
            </a:r>
            <a:r>
              <a:rPr lang="en-US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i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y</a:t>
            </a:r>
            <a:endParaRPr lang="en-US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latin typeface="Helvetica" pitchFamily="34" charset="0"/>
                <a:sym typeface="Symbol"/>
              </a:rPr>
              <a:t>Positive muon </a:t>
            </a:r>
            <a:r>
              <a:rPr lang="en-US" i="1" dirty="0" smtClean="0">
                <a:latin typeface="Helvetica" pitchFamily="34" charset="0"/>
                <a:sym typeface="Symbol"/>
              </a:rPr>
              <a:t>v</a:t>
            </a:r>
            <a:r>
              <a:rPr lang="en-US" baseline="-25000" dirty="0" smtClean="0">
                <a:latin typeface="Helvetica" pitchFamily="34" charset="0"/>
                <a:sym typeface="Symbol"/>
              </a:rPr>
              <a:t>2</a:t>
            </a:r>
            <a:r>
              <a:rPr lang="en-US" dirty="0" smtClean="0">
                <a:latin typeface="Helvetica" pitchFamily="34" charset="0"/>
                <a:sym typeface="Symbol"/>
              </a:rPr>
              <a:t> with  &gt; 3 in 2 &lt; </a:t>
            </a:r>
            <a:r>
              <a:rPr lang="en-US" i="1" dirty="0" err="1" smtClean="0">
                <a:latin typeface="Helvetica" pitchFamily="34" charset="0"/>
                <a:sym typeface="Symbol"/>
              </a:rPr>
              <a:t>p</a:t>
            </a:r>
            <a:r>
              <a:rPr lang="en-US" baseline="-25000" dirty="0" err="1" smtClean="0">
                <a:latin typeface="Helvetica" pitchFamily="34" charset="0"/>
                <a:sym typeface="Symbol"/>
              </a:rPr>
              <a:t>T</a:t>
            </a:r>
            <a:r>
              <a:rPr lang="en-US" dirty="0" smtClean="0">
                <a:latin typeface="Helvetica" pitchFamily="34" charset="0"/>
                <a:sym typeface="Symbol"/>
              </a:rPr>
              <a:t> &lt; 6 GeV/</a:t>
            </a:r>
            <a:r>
              <a:rPr lang="en-US" i="1" dirty="0" smtClean="0">
                <a:latin typeface="Helvetica" pitchFamily="34" charset="0"/>
                <a:sym typeface="Symbol"/>
              </a:rPr>
              <a:t>c</a:t>
            </a:r>
          </a:p>
          <a:p>
            <a:pPr marL="457200" lvl="2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Results approved for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HP2018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(Aix-Les-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Bains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Oct. 2018)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Aim: analysis completed/paper proposal for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QM2019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(Wuhan, Nov. 2019)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Next: </a:t>
            </a:r>
            <a:r>
              <a:rPr lang="en-US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en-US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en-US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higher Fourier coefficients in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Pb-Pb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(high statistics 2018 sample)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</a:t>
            </a:r>
            <a:r>
              <a:rPr lang="en-US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Siyu</a:t>
            </a:r>
            <a:r>
              <a:rPr 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Tang: 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now co-PhD LPC/CCNU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(3-year CSC: 2018-2021) </a:t>
            </a:r>
            <a:r>
              <a:rPr lang="en-US" sz="1400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endParaRPr lang="en-US" sz="1400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AutoShape 2" descr="https://alice-figure.web.cern.ch/system/files/figures/sitang/2018-09-27-inclusive_muon_v2_with_CL1_0-10vs10-2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6" name="Picture 4" descr="C:\Users\Nicole\AppData\Local\Temp\2018-09-30-v2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61" y="2233182"/>
            <a:ext cx="3722374" cy="24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47927" y="3933599"/>
            <a:ext cx="267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Helvetica" pitchFamily="34" charset="0"/>
                <a:cs typeface="Helvetica" panose="020B0604020202020204" pitchFamily="34" charset="0"/>
              </a:rPr>
              <a:t>       </a:t>
            </a:r>
            <a:r>
              <a:rPr lang="en-US" sz="1400" i="1" dirty="0" smtClean="0">
                <a:latin typeface="Helvetica" pitchFamily="34" charset="0"/>
                <a:cs typeface="Helvetica" panose="020B0604020202020204" pitchFamily="34" charset="0"/>
              </a:rPr>
              <a:t>PRL 122 (2019) 072301</a:t>
            </a:r>
            <a:endParaRPr lang="en-US" sz="1400" i="1" dirty="0">
              <a:latin typeface="Helvetica" pitchFamily="34" charset="0"/>
              <a:cs typeface="Helvetica" panose="020B0604020202020204" pitchFamily="34" charset="0"/>
            </a:endParaRPr>
          </a:p>
        </p:txBody>
      </p:sp>
      <p:pic>
        <p:nvPicPr>
          <p:cNvPr id="8197" name="Picture 5" descr="C:\Users\Nicole\AppData\Local\Temp\2018-09-27-inclusive_muon_v2_with_CL1_0-10vs10-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8" y="2182392"/>
            <a:ext cx="3687961" cy="24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232776" y="3059668"/>
            <a:ext cx="218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-</a:t>
            </a:r>
            <a:r>
              <a:rPr lang="en-US" b="1" dirty="0" err="1" smtClean="0"/>
              <a:t>Pb</a:t>
            </a:r>
            <a:r>
              <a:rPr lang="en-US" b="1" dirty="0" smtClean="0"/>
              <a:t>,  </a:t>
            </a:r>
            <a:r>
              <a:rPr lang="en-US" b="1" dirty="0" smtClean="0">
                <a:sym typeface="Symbol"/>
              </a:rPr>
              <a:t></a:t>
            </a:r>
            <a:r>
              <a:rPr lang="en-US" b="1" i="1" dirty="0" err="1" smtClean="0">
                <a:sym typeface="Symbol"/>
              </a:rPr>
              <a:t>s</a:t>
            </a:r>
            <a:r>
              <a:rPr lang="en-US" b="1" baseline="-25000" dirty="0" err="1" smtClean="0">
                <a:sym typeface="Symbol"/>
              </a:rPr>
              <a:t>NN</a:t>
            </a:r>
            <a:r>
              <a:rPr lang="en-US" b="1" dirty="0" smtClean="0">
                <a:sym typeface="Symbol"/>
              </a:rPr>
              <a:t>= 8.16 </a:t>
            </a:r>
            <a:r>
              <a:rPr lang="en-US" b="1" dirty="0" err="1" smtClean="0">
                <a:sym typeface="Symbol"/>
              </a:rPr>
              <a:t>TeV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415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70207" cy="917116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      Strange D-meson production </a:t>
            </a:r>
          </a:p>
          <a:p>
            <a:r>
              <a:rPr lang="en-US" b="1" dirty="0" smtClean="0"/>
              <a:t>        in pp collisions, </a:t>
            </a:r>
            <a:r>
              <a:rPr lang="en-US" b="1" dirty="0" smtClean="0">
                <a:sym typeface="Symbol"/>
              </a:rPr>
              <a:t></a:t>
            </a:r>
            <a:r>
              <a:rPr lang="en-US" b="1" i="1" dirty="0" smtClean="0">
                <a:sym typeface="Symbol"/>
              </a:rPr>
              <a:t>s </a:t>
            </a:r>
            <a:r>
              <a:rPr lang="en-US" b="1" dirty="0" smtClean="0">
                <a:sym typeface="Symbol"/>
              </a:rPr>
              <a:t>= 13 </a:t>
            </a:r>
            <a:r>
              <a:rPr lang="en-US" b="1" dirty="0" err="1" smtClean="0">
                <a:sym typeface="Symbol"/>
              </a:rPr>
              <a:t>TeV</a:t>
            </a:r>
            <a:endParaRPr lang="fr-FR" b="1" i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" y="1516484"/>
            <a:ext cx="3994039" cy="387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16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5165"/>
            <a:ext cx="664466" cy="898156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" y="5164"/>
            <a:ext cx="1767258" cy="91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8577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207" y="1178168"/>
            <a:ext cx="35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34" charset="0"/>
                <a:sym typeface="Symbol"/>
              </a:rPr>
              <a:t>D</a:t>
            </a:r>
            <a:r>
              <a:rPr lang="en-US" baseline="-25000" dirty="0" smtClean="0">
                <a:latin typeface="Helvetica" pitchFamily="34" charset="0"/>
                <a:sym typeface="Symbol"/>
              </a:rPr>
              <a:t>s</a:t>
            </a:r>
            <a:r>
              <a:rPr lang="en-US" baseline="30000" dirty="0" smtClean="0">
                <a:latin typeface="Helvetica" pitchFamily="34" charset="0"/>
                <a:sym typeface="Symbol"/>
              </a:rPr>
              <a:t>+ </a:t>
            </a:r>
            <a:r>
              <a:rPr lang="en-US" dirty="0" smtClean="0">
                <a:latin typeface="Helvetica" pitchFamily="34" charset="0"/>
                <a:sym typeface="Symbol"/>
              </a:rPr>
              <a:t>  (K</a:t>
            </a:r>
            <a:r>
              <a:rPr lang="en-US" baseline="30000" dirty="0" smtClean="0">
                <a:latin typeface="Helvetica" pitchFamily="34" charset="0"/>
                <a:sym typeface="Symbol"/>
              </a:rPr>
              <a:t>+</a:t>
            </a:r>
            <a:r>
              <a:rPr lang="en-US" dirty="0" smtClean="0">
                <a:latin typeface="Helvetica" pitchFamily="34" charset="0"/>
                <a:sym typeface="Symbol"/>
              </a:rPr>
              <a:t>K</a:t>
            </a:r>
            <a:r>
              <a:rPr lang="en-US" baseline="30000" dirty="0" smtClean="0">
                <a:latin typeface="Helvetica" pitchFamily="34" charset="0"/>
                <a:sym typeface="Symbol"/>
              </a:rPr>
              <a:t>-</a:t>
            </a:r>
            <a:r>
              <a:rPr lang="en-US" dirty="0" smtClean="0">
                <a:latin typeface="Helvetica" pitchFamily="34" charset="0"/>
                <a:sym typeface="Symbol"/>
              </a:rPr>
              <a:t>) </a:t>
            </a:r>
            <a:r>
              <a:rPr lang="en-US" baseline="30000" dirty="0" smtClean="0">
                <a:latin typeface="Helvetica" pitchFamily="34" charset="0"/>
                <a:sym typeface="Symbol"/>
              </a:rPr>
              <a:t>+</a:t>
            </a:r>
            <a:r>
              <a:rPr lang="en-US" dirty="0" smtClean="0">
                <a:latin typeface="Helvetica" pitchFamily="34" charset="0"/>
                <a:sym typeface="Symbol"/>
              </a:rPr>
              <a:t> (BR ~ 2.27%)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621480" y="1694806"/>
            <a:ext cx="55642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Reference for measurements in  AA collisions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Test production mechanisms and  </a:t>
            </a:r>
            <a:r>
              <a:rPr lang="en-US" dirty="0" err="1" smtClean="0">
                <a:latin typeface="Helvetica" pitchFamily="34" charset="0"/>
              </a:rPr>
              <a:t>pQCD</a:t>
            </a:r>
            <a:r>
              <a:rPr lang="en-US" dirty="0" smtClean="0">
                <a:latin typeface="Helvetica" pitchFamily="34" charset="0"/>
              </a:rPr>
              <a:t>-based calculations</a:t>
            </a:r>
          </a:p>
          <a:p>
            <a:endParaRPr lang="en-US" dirty="0" smtClean="0">
              <a:latin typeface="Helvetic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Ongoing: measurement of the </a:t>
            </a:r>
            <a:r>
              <a:rPr lang="en-US" i="1" dirty="0" err="1" smtClean="0">
                <a:latin typeface="Helvetica" pitchFamily="34" charset="0"/>
              </a:rPr>
              <a:t>p</a:t>
            </a:r>
            <a:r>
              <a:rPr lang="en-US" baseline="-25000" dirty="0" err="1" smtClean="0">
                <a:latin typeface="Helvetica" pitchFamily="34" charset="0"/>
              </a:rPr>
              <a:t>T</a:t>
            </a:r>
            <a:r>
              <a:rPr lang="en-US" dirty="0" smtClean="0">
                <a:latin typeface="Helvetica" pitchFamily="34" charset="0"/>
              </a:rPr>
              <a:t>-differential D</a:t>
            </a:r>
            <a:r>
              <a:rPr lang="en-US" baseline="-25000" dirty="0" smtClean="0">
                <a:latin typeface="Helvetica" pitchFamily="34" charset="0"/>
              </a:rPr>
              <a:t>s</a:t>
            </a:r>
            <a:r>
              <a:rPr lang="en-US" baseline="30000" dirty="0" smtClean="0">
                <a:latin typeface="Helvetica" pitchFamily="34" charset="0"/>
              </a:rPr>
              <a:t>+</a:t>
            </a:r>
            <a:r>
              <a:rPr lang="en-US" dirty="0" smtClean="0">
                <a:latin typeface="Helvetica" pitchFamily="34" charset="0"/>
              </a:rPr>
              <a:t> production cross section at mid-rapidity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Analyzing the full </a:t>
            </a:r>
            <a:r>
              <a:rPr lang="en-US" dirty="0">
                <a:latin typeface="Helvetica" pitchFamily="34" charset="0"/>
              </a:rPr>
              <a:t>run-2 statistics</a:t>
            </a:r>
            <a:r>
              <a:rPr lang="en-US" baseline="30000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extend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    the </a:t>
            </a:r>
            <a:r>
              <a:rPr lang="en-US" i="1" dirty="0" err="1" smtClean="0">
                <a:solidFill>
                  <a:srgbClr val="FF0000"/>
                </a:solidFill>
                <a:latin typeface="Helvetica" pitchFamily="34" charset="0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latin typeface="Helvetica" pitchFamily="34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 interval down to lower </a:t>
            </a:r>
            <a:r>
              <a:rPr lang="en-US" i="1" dirty="0" err="1">
                <a:solidFill>
                  <a:srgbClr val="FF0000"/>
                </a:solidFill>
                <a:latin typeface="Helvetica" pitchFamily="34" charset="0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latin typeface="Helvetica" pitchFamily="34" charset="0"/>
              </a:rPr>
              <a:t>T</a:t>
            </a:r>
            <a:r>
              <a:rPr lang="en-US" baseline="-25000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baseline="-250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and up to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     higher </a:t>
            </a:r>
            <a:r>
              <a:rPr lang="en-US" i="1" dirty="0" err="1" smtClean="0">
                <a:solidFill>
                  <a:srgbClr val="FF0000"/>
                </a:solidFill>
                <a:latin typeface="Helvetica" pitchFamily="34" charset="0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latin typeface="Helvetica" pitchFamily="34" charset="0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Helvetica" pitchFamily="34" charset="0"/>
              </a:rPr>
              <a:t>  </a:t>
            </a:r>
            <a:r>
              <a:rPr lang="en-US" dirty="0" smtClean="0">
                <a:latin typeface="Helvetica" pitchFamily="34" charset="0"/>
              </a:rPr>
              <a:t>compared to approved results</a:t>
            </a:r>
            <a:endParaRPr lang="en-US" baseline="-25000" dirty="0" smtClean="0">
              <a:latin typeface="Helvetica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aseline="-25000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Using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machine learning techniques </a:t>
            </a:r>
            <a:r>
              <a:rPr lang="en-US" dirty="0" smtClean="0">
                <a:latin typeface="Helvetica" pitchFamily="34" charset="0"/>
              </a:rPr>
              <a:t>to further improve the statistical significance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Next: differential yields vs. charged-particle multiplicity, D-jet correlation measurements</a:t>
            </a:r>
          </a:p>
        </p:txBody>
      </p:sp>
      <p:sp>
        <p:nvSpPr>
          <p:cNvPr id="2" name="AutoShape 2" descr="https://alice-figure.web.cern.ch/system/files/figures/jhamon/2017-Sep-14-CrossSection_Ds13TeV_POWHEG.gif"/>
          <p:cNvSpPr>
            <a:spLocks noChangeAspect="1" noChangeArrowheads="1"/>
          </p:cNvSpPr>
          <p:nvPr/>
        </p:nvSpPr>
        <p:spPr bwMode="auto">
          <a:xfrm>
            <a:off x="153435" y="-2730362"/>
            <a:ext cx="59055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92061" y="5789165"/>
            <a:ext cx="793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Yuxing</a:t>
            </a:r>
            <a:r>
              <a:rPr 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Dang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master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student (CCNU), 3-month 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training at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IPHC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In discussion: CSC-grant application for co-PhD CCNU-IPHC in 2020</a:t>
            </a:r>
            <a:endParaRPr lang="en-US" sz="1400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8104" y="6488668"/>
            <a:ext cx="2787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More: see </a:t>
            </a:r>
            <a:r>
              <a:rPr lang="en-US" sz="1400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Xiaoming</a:t>
            </a:r>
            <a:r>
              <a:rPr lang="en-US" sz="1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Zhang’s </a:t>
            </a:r>
            <a:r>
              <a:rPr lang="en-US" sz="1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14693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Nicole\AppData\Local\Temp\2018-May-08-Dimuon_invariant_mass_performance_Ntrk_bin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3" y="835946"/>
            <a:ext cx="3802587" cy="27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0" y="-8088"/>
            <a:ext cx="9144000" cy="917116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      </a:t>
            </a:r>
            <a:r>
              <a:rPr lang="en-US" b="1" dirty="0" smtClean="0">
                <a:sym typeface="Symbol"/>
              </a:rPr>
              <a:t> </a:t>
            </a:r>
            <a:r>
              <a:rPr lang="en-US" b="1" dirty="0" smtClean="0"/>
              <a:t>production vs. multiplicity in </a:t>
            </a:r>
          </a:p>
          <a:p>
            <a:r>
              <a:rPr lang="en-US" b="1" dirty="0" smtClean="0"/>
              <a:t>pp collisions, </a:t>
            </a:r>
            <a:r>
              <a:rPr lang="en-US" b="1" dirty="0" smtClean="0">
                <a:sym typeface="Symbol"/>
              </a:rPr>
              <a:t></a:t>
            </a:r>
            <a:r>
              <a:rPr lang="en-US" b="1" i="1" dirty="0" smtClean="0">
                <a:sym typeface="Symbol"/>
              </a:rPr>
              <a:t>s </a:t>
            </a:r>
            <a:r>
              <a:rPr lang="en-US" b="1" dirty="0" smtClean="0">
                <a:sym typeface="Symbol"/>
              </a:rPr>
              <a:t>= 13 </a:t>
            </a:r>
            <a:r>
              <a:rPr lang="en-US" b="1" dirty="0" err="1" smtClean="0">
                <a:sym typeface="Symbol"/>
              </a:rPr>
              <a:t>TeV</a:t>
            </a:r>
            <a:endParaRPr lang="fr-FR" b="1" i="1" dirty="0"/>
          </a:p>
        </p:txBody>
      </p:sp>
      <p:pic>
        <p:nvPicPr>
          <p:cNvPr id="10243" name="Picture 3" descr="C:\Users\Nicole\AppData\Local\Temp\2018-09-29-bottomonium_vs_mul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92827"/>
            <a:ext cx="3581298" cy="27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17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165"/>
            <a:ext cx="664466" cy="898156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761593" cy="9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8577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1675" y="3631112"/>
            <a:ext cx="90256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</a:rPr>
              <a:t>Quarkonium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 production vs. charged-particle multiplicity</a:t>
            </a:r>
            <a:r>
              <a:rPr lang="en-US" dirty="0" smtClean="0">
                <a:latin typeface="Helvetica" pitchFamily="34" charset="0"/>
              </a:rPr>
              <a:t>: important observable for addressing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Multiple Parton Interactions</a:t>
            </a:r>
            <a:r>
              <a:rPr lang="en-US" dirty="0" smtClean="0">
                <a:latin typeface="Helvetica" pitchFamily="34" charset="0"/>
              </a:rPr>
              <a:t> (MPI) and studying interplay between </a:t>
            </a:r>
          </a:p>
          <a:p>
            <a:r>
              <a:rPr lang="en-US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hard and soft </a:t>
            </a:r>
            <a:r>
              <a:rPr lang="en-US" dirty="0" smtClean="0">
                <a:latin typeface="Helvetica" pitchFamily="34" charset="0"/>
              </a:rPr>
              <a:t>particle production mechanisms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Approximately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inear increase </a:t>
            </a:r>
            <a:r>
              <a:rPr lang="en-US" dirty="0" smtClean="0">
                <a:latin typeface="Helvetica" pitchFamily="34" charset="0"/>
              </a:rPr>
              <a:t>of </a:t>
            </a:r>
            <a:r>
              <a:rPr lang="en-US" dirty="0" err="1" smtClean="0">
                <a:latin typeface="Helvetica" pitchFamily="34" charset="0"/>
              </a:rPr>
              <a:t>bottomonium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yields in pp collisions at </a:t>
            </a:r>
            <a:r>
              <a:rPr lang="en-US" dirty="0" smtClean="0">
                <a:latin typeface="Helvetica" pitchFamily="34" charset="0"/>
                <a:sym typeface="Symbol"/>
              </a:rPr>
              <a:t></a:t>
            </a:r>
            <a:r>
              <a:rPr lang="en-US" i="1" dirty="0" smtClean="0">
                <a:latin typeface="Helvetica" pitchFamily="34" charset="0"/>
                <a:sym typeface="Symbol"/>
              </a:rPr>
              <a:t>s</a:t>
            </a:r>
            <a:r>
              <a:rPr lang="en-US" dirty="0" smtClean="0">
                <a:latin typeface="Helvetica" pitchFamily="34" charset="0"/>
                <a:sym typeface="Symbol"/>
              </a:rPr>
              <a:t> = 13 </a:t>
            </a:r>
            <a:r>
              <a:rPr lang="en-US" dirty="0" err="1" smtClean="0">
                <a:latin typeface="Helvetica" pitchFamily="34" charset="0"/>
                <a:sym typeface="Symbol"/>
              </a:rPr>
              <a:t>TeV</a:t>
            </a:r>
            <a:r>
              <a:rPr lang="en-US" dirty="0" smtClean="0">
                <a:latin typeface="Helvetica" pitchFamily="34" charset="0"/>
                <a:sym typeface="Symbol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Results approved for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HP2018</a:t>
            </a:r>
            <a:r>
              <a:rPr lang="en-US" dirty="0" smtClean="0">
                <a:latin typeface="Helvetica" pitchFamily="34" charset="0"/>
                <a:sym typeface="Symbol"/>
              </a:rPr>
              <a:t> (Aix-Les-</a:t>
            </a:r>
            <a:r>
              <a:rPr lang="en-US" dirty="0" err="1" smtClean="0">
                <a:latin typeface="Helvetica" pitchFamily="34" charset="0"/>
                <a:sym typeface="Symbol"/>
              </a:rPr>
              <a:t>Bains</a:t>
            </a:r>
            <a:r>
              <a:rPr lang="en-US" dirty="0" smtClean="0">
                <a:latin typeface="Helvetica" pitchFamily="34" charset="0"/>
                <a:sym typeface="Symbol"/>
              </a:rPr>
              <a:t>, Oct. 2018)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cs typeface="Helvetica" panose="020B0604020202020204" pitchFamily="34" charset="0"/>
                <a:sym typeface="Symbol"/>
              </a:rPr>
              <a:t>Presented at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anose="020B0604020202020204" pitchFamily="34" charset="0"/>
                <a:sym typeface="Symbol"/>
              </a:rPr>
              <a:t>ATHIC2018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cs typeface="Helvetica" panose="020B0604020202020204" pitchFamily="34" charset="0"/>
                <a:sym typeface="Symbol"/>
              </a:rPr>
              <a:t>Ongoing: analysis with full run-2 statistics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Yanchun</a:t>
            </a:r>
            <a:r>
              <a:rPr 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Ding: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PhD student CCNU working with LPC and IPNL, several weeks visit at IPNL &amp; LPC, 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2-year CSC grant application for co-PhD CCNU-IPNL submitted</a:t>
            </a:r>
            <a:endParaRPr lang="en-US" sz="1400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</a:t>
            </a:r>
            <a:endParaRPr lang="fr-FR" dirty="0">
              <a:latin typeface="Helvetic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0822" y="6519446"/>
            <a:ext cx="2593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More: see </a:t>
            </a:r>
            <a:r>
              <a:rPr lang="en-US" sz="1400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Yanchun</a:t>
            </a:r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Ding’s talk</a:t>
            </a:r>
            <a:endParaRPr lang="en-US" sz="1400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917116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 fontScale="90000"/>
          </a:bodyPr>
          <a:lstStyle/>
          <a:p>
            <a:r>
              <a:rPr lang="en-US" b="1" dirty="0" smtClean="0"/>
              <a:t>     	</a:t>
            </a:r>
            <a:r>
              <a:rPr lang="en-US" sz="3100" b="1" dirty="0"/>
              <a:t>J</a:t>
            </a:r>
            <a:r>
              <a:rPr lang="en-US" sz="3100" b="1" dirty="0" smtClean="0"/>
              <a:t>et production vs multiplicity </a:t>
            </a:r>
            <a:br>
              <a:rPr lang="en-US" sz="3100" b="1" dirty="0" smtClean="0"/>
            </a:br>
            <a:r>
              <a:rPr lang="en-US" sz="3100" b="1" dirty="0"/>
              <a:t> </a:t>
            </a:r>
            <a:r>
              <a:rPr lang="en-US" sz="3100" b="1" dirty="0" smtClean="0"/>
              <a:t>         in pp collisions, </a:t>
            </a:r>
            <a:r>
              <a:rPr lang="en-US" sz="3100" b="1" dirty="0" smtClean="0">
                <a:sym typeface="Symbol"/>
              </a:rPr>
              <a:t></a:t>
            </a:r>
            <a:r>
              <a:rPr lang="en-US" sz="3100" b="1" i="1" dirty="0" smtClean="0">
                <a:sym typeface="Symbol"/>
              </a:rPr>
              <a:t>s </a:t>
            </a:r>
            <a:r>
              <a:rPr lang="en-US" sz="3100" b="1" dirty="0" smtClean="0">
                <a:sym typeface="Symbol"/>
              </a:rPr>
              <a:t>= 13 </a:t>
            </a:r>
            <a:r>
              <a:rPr lang="en-US" sz="3100" b="1" dirty="0" err="1" smtClean="0">
                <a:sym typeface="Symbol"/>
              </a:rPr>
              <a:t>TeV</a:t>
            </a:r>
            <a:endParaRPr lang="fr-FR" sz="3100" b="1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18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165"/>
            <a:ext cx="664466" cy="898156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22"/>
            <a:ext cx="176099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8577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527756" y="6451845"/>
            <a:ext cx="2463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More: see </a:t>
            </a:r>
            <a:r>
              <a:rPr lang="en-US" sz="1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Yaxian</a:t>
            </a:r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Mao’s </a:t>
            </a:r>
            <a:r>
              <a:rPr lang="en-US" sz="1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talk</a:t>
            </a:r>
          </a:p>
        </p:txBody>
      </p:sp>
      <p:pic>
        <p:nvPicPr>
          <p:cNvPr id="11266" name="Picture 2" descr="C:\Users\Nicole\AppData\Local\Temp\2018-09-29-MultJetCSRatioRatiotoInclusiveR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9" y="1340768"/>
            <a:ext cx="3851920" cy="37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70789" y="1305341"/>
            <a:ext cx="517321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First measurement </a:t>
            </a:r>
            <a:r>
              <a:rPr lang="en-US" dirty="0" smtClean="0">
                <a:latin typeface="Helvetica" pitchFamily="34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charged-particle jet </a:t>
            </a:r>
          </a:p>
          <a:p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    production cross section in pp,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</a:t>
            </a:r>
            <a:r>
              <a:rPr lang="en-US" i="1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= 13 </a:t>
            </a: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TeV</a:t>
            </a:r>
            <a:endParaRPr lang="en-US" dirty="0">
              <a:solidFill>
                <a:srgbClr val="FF0000"/>
              </a:solidFill>
              <a:latin typeface="Helvetica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  <a:sym typeface="Symbol"/>
              </a:rPr>
              <a:t>Charged-particle jet yield with respect to </a:t>
            </a:r>
          </a:p>
          <a:p>
            <a:r>
              <a:rPr lang="en-US" dirty="0"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latin typeface="Helvetica" pitchFamily="34" charset="0"/>
                <a:sym typeface="Symbol"/>
              </a:rPr>
              <a:t>    inclusive one  increases with increasing </a:t>
            </a:r>
          </a:p>
          <a:p>
            <a:r>
              <a:rPr lang="en-US" dirty="0"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latin typeface="Helvetica" pitchFamily="34" charset="0"/>
                <a:sym typeface="Symbol"/>
              </a:rPr>
              <a:t>    multiplicity with no significant dependence on </a:t>
            </a:r>
          </a:p>
          <a:p>
            <a:r>
              <a:rPr lang="en-US" dirty="0"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latin typeface="Helvetica" pitchFamily="34" charset="0"/>
                <a:sym typeface="Symbol"/>
              </a:rPr>
              <a:t>    charged-particle jet </a:t>
            </a:r>
            <a:r>
              <a:rPr lang="en-US" i="1" dirty="0" err="1" smtClean="0">
                <a:latin typeface="Helvetica" pitchFamily="34" charset="0"/>
                <a:sym typeface="Symbol"/>
              </a:rPr>
              <a:t>p</a:t>
            </a:r>
            <a:r>
              <a:rPr lang="en-US" baseline="-25000" dirty="0" err="1" smtClean="0">
                <a:latin typeface="Helvetica" pitchFamily="34" charset="0"/>
                <a:sym typeface="Symbol"/>
              </a:rPr>
              <a:t>T</a:t>
            </a:r>
            <a:endParaRPr lang="en-US" baseline="-25000" dirty="0" smtClean="0">
              <a:latin typeface="Helvetica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  <a:sym typeface="Symbol"/>
              </a:rPr>
              <a:t> Can provide constraints on </a:t>
            </a:r>
            <a:r>
              <a:rPr lang="en-US" dirty="0" err="1" smtClean="0">
                <a:latin typeface="Helvetica" pitchFamily="34" charset="0"/>
                <a:sym typeface="Symbol"/>
              </a:rPr>
              <a:t>pQCD</a:t>
            </a:r>
            <a:r>
              <a:rPr lang="en-US" dirty="0" smtClean="0">
                <a:latin typeface="Helvetica" pitchFamily="34" charset="0"/>
                <a:sym typeface="Symbol"/>
              </a:rPr>
              <a:t>-based </a:t>
            </a:r>
          </a:p>
          <a:p>
            <a:r>
              <a:rPr lang="en-US" dirty="0" smtClean="0">
                <a:latin typeface="Helvetica" pitchFamily="34" charset="0"/>
                <a:sym typeface="Symbol"/>
              </a:rPr>
              <a:t>      calculations and jet-production mechanisms</a:t>
            </a:r>
          </a:p>
          <a:p>
            <a:endParaRPr lang="en-US" dirty="0" smtClean="0">
              <a:solidFill>
                <a:srgbClr val="FF0000"/>
              </a:solidFill>
              <a:latin typeface="Helvetica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Results approved for HP2018 </a:t>
            </a:r>
            <a:r>
              <a:rPr lang="en-US" dirty="0" smtClean="0">
                <a:latin typeface="Helvetica" pitchFamily="34" charset="0"/>
                <a:sym typeface="Symbol"/>
              </a:rPr>
              <a:t>(poster)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  <a:sym typeface="Symbol"/>
              </a:rPr>
              <a:t>Analysis being finalized (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aim: publication</a:t>
            </a:r>
            <a:r>
              <a:rPr lang="en-US" dirty="0" smtClean="0">
                <a:latin typeface="Helvetica" pitchFamily="34" charset="0"/>
                <a:sym typeface="Symbol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  <a:sym typeface="Symbol"/>
              </a:rPr>
              <a:t>Further plans: extend the study to hadron-jet </a:t>
            </a:r>
          </a:p>
          <a:p>
            <a:r>
              <a:rPr lang="en-US" dirty="0"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latin typeface="Helvetica" pitchFamily="34" charset="0"/>
                <a:sym typeface="Symbol"/>
              </a:rPr>
              <a:t>    and/or -jet correlations in </a:t>
            </a:r>
            <a:r>
              <a:rPr lang="en-US" dirty="0" err="1" smtClean="0">
                <a:latin typeface="Helvetica" pitchFamily="34" charset="0"/>
                <a:sym typeface="Symbol"/>
              </a:rPr>
              <a:t>Pb-Pb</a:t>
            </a:r>
            <a:endParaRPr lang="en-US" dirty="0" smtClean="0">
              <a:latin typeface="Helvetica" pitchFamily="34" charset="0"/>
              <a:sym typeface="Symbo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350" y="5604481"/>
            <a:ext cx="8523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Yongzhen</a:t>
            </a:r>
            <a:r>
              <a:rPr 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HOU: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Master student CCNU, 3-month training at LPSC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In discussion: CSC-grant application for co-PhD CCNU-LPSC in 2020</a:t>
            </a:r>
          </a:p>
        </p:txBody>
      </p:sp>
    </p:spTree>
    <p:extLst>
      <p:ext uri="{BB962C8B-B14F-4D97-AF65-F5344CB8AC3E}">
        <p14:creationId xmlns:p14="http://schemas.microsoft.com/office/powerpoint/2010/main" val="9004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7"/>
            <a:ext cx="9144000" cy="895531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 fontScale="90000"/>
          </a:bodyPr>
          <a:lstStyle/>
          <a:p>
            <a:r>
              <a:rPr lang="en-US" b="1" dirty="0" smtClean="0"/>
              <a:t>       2018 ALICE scientific production </a:t>
            </a:r>
            <a:br>
              <a:rPr lang="en-US" b="1" dirty="0" smtClean="0"/>
            </a:br>
            <a:r>
              <a:rPr lang="en-US" b="1" dirty="0" smtClean="0"/>
              <a:t>       (from students, post-docs)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19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 bwMode="auto">
          <a:xfrm>
            <a:off x="-31914" y="1052736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Publications with direct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contribution and/or conference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proceedings: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9</a:t>
            </a:r>
            <a:endParaRPr lang="en-US" sz="2000" dirty="0">
              <a:solidFill>
                <a:srgbClr val="FF0000"/>
              </a:solidFill>
              <a:latin typeface="Helvetica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</a:rPr>
              <a:t>With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5 publications </a:t>
            </a:r>
            <a:r>
              <a:rPr lang="en-US" dirty="0" smtClean="0">
                <a:latin typeface="Helvetica" pitchFamily="34" charset="0"/>
              </a:rPr>
              <a:t>in  preparation, expected to be submitted this year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Helvetica" pitchFamily="34" charset="0"/>
              </a:rPr>
              <a:t>H</a:t>
            </a:r>
            <a:r>
              <a:rPr lang="en-US" sz="1600" dirty="0" smtClean="0">
                <a:latin typeface="Helvetica" pitchFamily="34" charset="0"/>
              </a:rPr>
              <a:t>eavy-</a:t>
            </a:r>
            <a:r>
              <a:rPr lang="en-US" sz="1600" dirty="0" err="1" smtClean="0">
                <a:latin typeface="Helvetica" pitchFamily="34" charset="0"/>
              </a:rPr>
              <a:t>flavour</a:t>
            </a:r>
            <a:r>
              <a:rPr lang="en-US" sz="1600" dirty="0" smtClean="0">
                <a:latin typeface="Helvetica" pitchFamily="34" charset="0"/>
              </a:rPr>
              <a:t> hadron decay </a:t>
            </a:r>
            <a:r>
              <a:rPr lang="en-US" sz="1600" dirty="0" smtClean="0">
                <a:latin typeface="Helvetica" pitchFamily="34" charset="0"/>
                <a:sym typeface="Symbol"/>
              </a:rPr>
              <a:t> </a:t>
            </a:r>
            <a:r>
              <a:rPr lang="en-US" sz="1600" dirty="0" smtClean="0">
                <a:latin typeface="Helvetica" pitchFamily="34" charset="0"/>
              </a:rPr>
              <a:t>production in pp, </a:t>
            </a:r>
            <a:r>
              <a:rPr lang="en-US" sz="1600" dirty="0" err="1" smtClean="0">
                <a:latin typeface="Helvetica" pitchFamily="34" charset="0"/>
              </a:rPr>
              <a:t>Pb-Pb</a:t>
            </a:r>
            <a:r>
              <a:rPr lang="en-US" sz="1600" dirty="0" smtClean="0">
                <a:latin typeface="Helvetica" pitchFamily="34" charset="0"/>
              </a:rPr>
              <a:t>,</a:t>
            </a:r>
            <a:r>
              <a:rPr lang="en-US" sz="1600" dirty="0">
                <a:latin typeface="Helvetica" pitchFamily="34" charset="0"/>
              </a:rPr>
              <a:t> </a:t>
            </a:r>
            <a:r>
              <a:rPr lang="en-US" sz="1600" dirty="0" err="1" smtClean="0">
                <a:latin typeface="Helvetica" pitchFamily="34" charset="0"/>
              </a:rPr>
              <a:t>Xe-Xe</a:t>
            </a:r>
            <a:r>
              <a:rPr lang="en-US" sz="1600" dirty="0" smtClean="0">
                <a:latin typeface="Helvetica" pitchFamily="34" charset="0"/>
              </a:rPr>
              <a:t>  (run-2 data), 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</a:rPr>
              <a:t>3 papers  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</a:rPr>
              <a:t>    </a:t>
            </a:r>
            <a:r>
              <a:rPr lang="en-US" sz="1600" dirty="0" smtClean="0">
                <a:latin typeface="Helvetica" pitchFamily="34" charset="0"/>
              </a:rPr>
              <a:t>(Zuman Zhang, </a:t>
            </a:r>
            <a:r>
              <a:rPr lang="en-US" sz="1600" dirty="0" err="1" smtClean="0">
                <a:latin typeface="Helvetica" pitchFamily="34" charset="0"/>
              </a:rPr>
              <a:t>Xiaoming</a:t>
            </a:r>
            <a:r>
              <a:rPr lang="en-US" sz="1600" dirty="0" smtClean="0">
                <a:latin typeface="Helvetica" pitchFamily="34" charset="0"/>
              </a:rPr>
              <a:t> Zhang, </a:t>
            </a:r>
            <a:r>
              <a:rPr lang="en-US" sz="1600" dirty="0" err="1" smtClean="0">
                <a:latin typeface="Helvetica" pitchFamily="34" charset="0"/>
              </a:rPr>
              <a:t>Siyu</a:t>
            </a:r>
            <a:r>
              <a:rPr lang="en-US" sz="1600" dirty="0" smtClean="0">
                <a:latin typeface="Helvetica" pitchFamily="34" charset="0"/>
              </a:rPr>
              <a:t> Tang)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Helvetica" pitchFamily="34" charset="0"/>
              </a:rPr>
              <a:t>K</a:t>
            </a:r>
            <a:r>
              <a:rPr lang="en-US" sz="1600" baseline="30000" dirty="0" smtClean="0">
                <a:latin typeface="Helvetica" pitchFamily="34" charset="0"/>
              </a:rPr>
              <a:t>0</a:t>
            </a:r>
            <a:r>
              <a:rPr lang="en-US" sz="1600" baseline="-25000" dirty="0" smtClean="0">
                <a:latin typeface="Helvetica" pitchFamily="34" charset="0"/>
              </a:rPr>
              <a:t>S</a:t>
            </a:r>
            <a:r>
              <a:rPr lang="en-US" sz="1600" dirty="0" smtClean="0">
                <a:latin typeface="Helvetica" pitchFamily="34" charset="0"/>
              </a:rPr>
              <a:t> and </a:t>
            </a:r>
            <a:r>
              <a:rPr lang="en-US" sz="1600" dirty="0" smtClean="0">
                <a:latin typeface="Helvetica" pitchFamily="34" charset="0"/>
                <a:sym typeface="Symbol"/>
              </a:rPr>
              <a:t> production in jets in p-</a:t>
            </a:r>
            <a:r>
              <a:rPr lang="en-US" sz="1600" dirty="0" err="1" smtClean="0">
                <a:latin typeface="Helvetica" pitchFamily="34" charset="0"/>
                <a:sym typeface="Symbol"/>
              </a:rPr>
              <a:t>Pb</a:t>
            </a:r>
            <a:r>
              <a:rPr lang="en-US" sz="1600" dirty="0" smtClean="0">
                <a:latin typeface="Helvetica" pitchFamily="34" charset="0"/>
                <a:sym typeface="Symbol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1 paper </a:t>
            </a:r>
            <a:r>
              <a:rPr lang="en-US" sz="1600" dirty="0" smtClean="0">
                <a:latin typeface="Helvetica" pitchFamily="34" charset="0"/>
                <a:sym typeface="Symbol"/>
              </a:rPr>
              <a:t>(</a:t>
            </a:r>
            <a:r>
              <a:rPr lang="en-US" sz="1600" dirty="0" err="1" smtClean="0">
                <a:latin typeface="Helvetica" pitchFamily="34" charset="0"/>
                <a:sym typeface="Symbol"/>
              </a:rPr>
              <a:t>Xiaoming</a:t>
            </a:r>
            <a:r>
              <a:rPr lang="en-US" sz="1600" dirty="0" smtClean="0">
                <a:latin typeface="Helvetica" pitchFamily="34" charset="0"/>
                <a:sym typeface="Symbol"/>
              </a:rPr>
              <a:t> Zhang)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Helvetica" pitchFamily="34" charset="0"/>
                <a:sym typeface="Symbol"/>
              </a:rPr>
              <a:t>Charged-jet cross sections in  pp, 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1 paper </a:t>
            </a:r>
            <a:r>
              <a:rPr lang="en-US" sz="1600" dirty="0" smtClean="0">
                <a:latin typeface="Helvetica" pitchFamily="34" charset="0"/>
                <a:sym typeface="Symbol"/>
              </a:rPr>
              <a:t>(Y. Mao)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1400" dirty="0" smtClean="0">
              <a:sym typeface="Symbo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Several internal analysis notes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Many results approved as preliminary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Talks/posters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in international conferences &amp;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workshops: 27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Helvetica" pitchFamily="34" charset="0"/>
                <a:cs typeface="Arial" pitchFamily="34" charset="0"/>
              </a:rPr>
              <a:t>“Heavy-</a:t>
            </a:r>
            <a:r>
              <a:rPr lang="en-US" sz="1600" dirty="0" err="1" smtClean="0">
                <a:latin typeface="Helvetica" pitchFamily="34" charset="0"/>
                <a:cs typeface="Arial" pitchFamily="34" charset="0"/>
              </a:rPr>
              <a:t>flavour</a:t>
            </a:r>
            <a:r>
              <a:rPr lang="en-US" sz="1600" dirty="0" smtClean="0">
                <a:latin typeface="Helvetica" pitchFamily="34" charset="0"/>
                <a:cs typeface="Arial" pitchFamily="34" charset="0"/>
              </a:rPr>
              <a:t> production at LHC energies using the ALICE Muon Spectrometer” (India, Feb. 2018), ALICE Physics Week (Italy, Feb. 2018), LHCC (CERN, Feb. 2018), 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QM2018</a:t>
            </a:r>
            <a:r>
              <a:rPr lang="en-US" sz="1600" dirty="0" smtClean="0">
                <a:latin typeface="Helvetica" pitchFamily="34" charset="0"/>
                <a:cs typeface="Arial" pitchFamily="34" charset="0"/>
              </a:rPr>
              <a:t> (Italy, May 2018), FCPPL (May, 2018), </a:t>
            </a:r>
            <a:r>
              <a:rPr lang="en-US" sz="1600" dirty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Charm Physics  </a:t>
            </a:r>
            <a:r>
              <a:rPr lang="en-US" sz="1600" dirty="0">
                <a:latin typeface="Helvetica" pitchFamily="34" charset="0"/>
                <a:cs typeface="Arial" pitchFamily="34" charset="0"/>
              </a:rPr>
              <a:t>(Russia, May 2018), </a:t>
            </a:r>
            <a:r>
              <a:rPr lang="en-US" sz="1600" dirty="0" smtClean="0">
                <a:latin typeface="Helvetica" pitchFamily="34" charset="0"/>
                <a:cs typeface="Arial" pitchFamily="34" charset="0"/>
              </a:rPr>
              <a:t>“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Opportunities </a:t>
            </a:r>
            <a:r>
              <a:rPr lang="en-US" sz="1600" dirty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and Challenges with jets and 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beyond</a:t>
            </a:r>
            <a:r>
              <a:rPr lang="en-US" sz="1600" dirty="0" smtClean="0">
                <a:latin typeface="Helvetica" pitchFamily="34" charset="0"/>
                <a:cs typeface="Arial" pitchFamily="34" charset="0"/>
              </a:rPr>
              <a:t>” (China</a:t>
            </a:r>
            <a:r>
              <a:rPr lang="en-US" sz="1600" dirty="0">
                <a:latin typeface="Helvetica" pitchFamily="34" charset="0"/>
                <a:cs typeface="Arial" pitchFamily="34" charset="0"/>
              </a:rPr>
              <a:t>, June 2018), </a:t>
            </a:r>
            <a:r>
              <a:rPr lang="en-US" sz="1600" dirty="0" smtClean="0">
                <a:latin typeface="Helvetica" pitchFamily="34" charset="0"/>
                <a:cs typeface="Arial" pitchFamily="34" charset="0"/>
              </a:rPr>
              <a:t>QGP France (France, July 2018), “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Symposium </a:t>
            </a:r>
            <a:r>
              <a:rPr lang="en-US" sz="1600" dirty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on Multi-particle 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Dynamics</a:t>
            </a:r>
            <a:r>
              <a:rPr lang="en-US" sz="1600" dirty="0" smtClean="0">
                <a:latin typeface="Helvetica" pitchFamily="34" charset="0"/>
                <a:cs typeface="Arial" pitchFamily="34" charset="0"/>
              </a:rPr>
              <a:t>” </a:t>
            </a:r>
            <a:r>
              <a:rPr lang="en-US" sz="1600" dirty="0">
                <a:latin typeface="Helvetica" pitchFamily="34" charset="0"/>
                <a:cs typeface="Arial" pitchFamily="34" charset="0"/>
              </a:rPr>
              <a:t>(Singapore, Sep. </a:t>
            </a:r>
            <a:r>
              <a:rPr lang="en-US" sz="1600" dirty="0" smtClean="0">
                <a:latin typeface="Helvetica" pitchFamily="34" charset="0"/>
                <a:cs typeface="Arial" pitchFamily="34" charset="0"/>
              </a:rPr>
              <a:t>2018), 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HP2018</a:t>
            </a:r>
            <a:r>
              <a:rPr lang="en-US" sz="1600" dirty="0" smtClean="0">
                <a:latin typeface="Helvetica" pitchFamily="34" charset="0"/>
                <a:cs typeface="Arial" pitchFamily="34" charset="0"/>
              </a:rPr>
              <a:t> (France, Oct. 2018), 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ATHIC2018 </a:t>
            </a:r>
            <a:r>
              <a:rPr lang="en-US" sz="1600" dirty="0" smtClean="0">
                <a:latin typeface="Helvetica" pitchFamily="34" charset="0"/>
                <a:cs typeface="Arial" pitchFamily="34" charset="0"/>
              </a:rPr>
              <a:t>(China, Nov. 2018),  “ALICE </a:t>
            </a:r>
            <a:r>
              <a:rPr lang="en-US" sz="1600" dirty="0">
                <a:latin typeface="Helvetica" pitchFamily="34" charset="0"/>
                <a:cs typeface="Arial" pitchFamily="34" charset="0"/>
              </a:rPr>
              <a:t>ITS </a:t>
            </a:r>
            <a:r>
              <a:rPr lang="en-US" sz="1600" dirty="0" smtClean="0">
                <a:latin typeface="Helvetica" pitchFamily="34" charset="0"/>
                <a:cs typeface="Arial" pitchFamily="34" charset="0"/>
              </a:rPr>
              <a:t>Upgrade, MFT </a:t>
            </a:r>
            <a:r>
              <a:rPr lang="en-US" sz="1600" dirty="0">
                <a:latin typeface="Helvetica" pitchFamily="34" charset="0"/>
                <a:cs typeface="Arial" pitchFamily="34" charset="0"/>
              </a:rPr>
              <a:t>and O</a:t>
            </a:r>
            <a:r>
              <a:rPr lang="en-US" sz="1600" baseline="30000" dirty="0">
                <a:latin typeface="Helvetica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Helvetica" pitchFamily="34" charset="0"/>
                <a:cs typeface="Arial" pitchFamily="34" charset="0"/>
              </a:rPr>
              <a:t> Asian </a:t>
            </a:r>
            <a:r>
              <a:rPr lang="en-US" sz="1600" dirty="0" smtClean="0">
                <a:latin typeface="Helvetica" pitchFamily="34" charset="0"/>
                <a:cs typeface="Arial" pitchFamily="34" charset="0"/>
              </a:rPr>
              <a:t>Workshop” (Japan, June 2018; Korea, Nov. 2018)</a:t>
            </a:r>
          </a:p>
          <a:p>
            <a:pPr lvl="1">
              <a:defRPr/>
            </a:pPr>
            <a:endParaRPr lang="en-US" sz="1600" dirty="0">
              <a:latin typeface="Helvetica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Many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presentations in weekly ALICE Physics Analysis Group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meetings &amp; monthly ALICE 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Physics Working Group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pitchFamily="34" charset="0"/>
              </a:rPr>
              <a:t>meetings,  ALICE Physics Forum</a:t>
            </a:r>
          </a:p>
        </p:txBody>
      </p:sp>
    </p:spTree>
    <p:extLst>
      <p:ext uri="{BB962C8B-B14F-4D97-AF65-F5344CB8AC3E}">
        <p14:creationId xmlns:p14="http://schemas.microsoft.com/office/powerpoint/2010/main" val="37409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060915_1280.png" descr="060915_1280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78144" y="1084216"/>
            <a:ext cx="4014597" cy="250912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701092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    Quark-Gluon Plasma   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2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5166"/>
            <a:ext cx="520450" cy="7034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934" y="3803244"/>
            <a:ext cx="91248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 pitchFamily="34" charset="0"/>
              </a:rPr>
              <a:t>Characterization of </a:t>
            </a:r>
            <a:r>
              <a:rPr lang="en-US" sz="2000" dirty="0">
                <a:latin typeface="Helvetica" pitchFamily="34" charset="0"/>
              </a:rPr>
              <a:t>a</a:t>
            </a:r>
            <a:r>
              <a:rPr lang="en-US" sz="2000" dirty="0" smtClean="0">
                <a:latin typeface="Helvetica" pitchFamily="34" charset="0"/>
              </a:rPr>
              <a:t> state of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err="1" smtClean="0">
                <a:latin typeface="Helvetica" pitchFamily="34" charset="0"/>
              </a:rPr>
              <a:t>deconfined</a:t>
            </a:r>
            <a:r>
              <a:rPr lang="en-US" sz="2000" dirty="0" smtClean="0">
                <a:latin typeface="Helvetica" pitchFamily="34" charset="0"/>
              </a:rPr>
              <a:t> quarks and gluons in extreme conditions of temperature and net baryon density, </a:t>
            </a:r>
          </a:p>
          <a:p>
            <a:pPr algn="ctr"/>
            <a:r>
              <a:rPr lang="en-US" sz="2000" dirty="0" smtClean="0">
                <a:latin typeface="Helvetica" pitchFamily="34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Quark-Gluon Plasma (QGP)</a:t>
            </a:r>
            <a:r>
              <a:rPr lang="en-US" sz="2000" dirty="0" smtClean="0">
                <a:latin typeface="Helvetica" pitchFamily="34" charset="0"/>
              </a:rPr>
              <a:t>, predicted by QCD</a:t>
            </a:r>
          </a:p>
          <a:p>
            <a:r>
              <a:rPr lang="en-US" sz="2000" dirty="0">
                <a:latin typeface="Helvetica" pitchFamily="34" charset="0"/>
              </a:rPr>
              <a:t> </a:t>
            </a:r>
            <a:endParaRPr lang="en-US" sz="2000" dirty="0" smtClean="0">
              <a:latin typeface="Helvetica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How to create such matter?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Via ultra-relativistic heavy-ion collision experiments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Where to perform these experiments?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At the LHC </a:t>
            </a:r>
            <a:r>
              <a:rPr lang="en-US" sz="2000" dirty="0" smtClean="0">
                <a:latin typeface="Helvetica" pitchFamily="34" charset="0"/>
              </a:rPr>
              <a:t>(among others) with the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ALICE detector </a:t>
            </a:r>
            <a:r>
              <a:rPr lang="en-US" sz="2000" dirty="0" smtClean="0">
                <a:latin typeface="Helvetica" pitchFamily="34" charset="0"/>
              </a:rPr>
              <a:t>designed for the study of nucleus-nucleus collisions, among other experiments</a:t>
            </a:r>
            <a:endParaRPr lang="fr-FR" sz="2000" dirty="0">
              <a:latin typeface="Helvetica" pitchFamily="34" charset="0"/>
            </a:endParaRPr>
          </a:p>
        </p:txBody>
      </p:sp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73" y="1069960"/>
            <a:ext cx="4840927" cy="26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" y="1042915"/>
            <a:ext cx="4109018" cy="2550425"/>
          </a:xfrm>
          <a:prstGeom prst="rect">
            <a:avLst/>
          </a:prstGeom>
        </p:spPr>
      </p:pic>
      <p:pic>
        <p:nvPicPr>
          <p:cNvPr id="9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-10144"/>
            <a:ext cx="1392951" cy="7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84397" y="6009901"/>
            <a:ext cx="1896481" cy="707886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64073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  ALICE upgrade for run 3-4 (2021-2029)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478963" y="6572594"/>
            <a:ext cx="611560" cy="231798"/>
          </a:xfrm>
        </p:spPr>
        <p:txBody>
          <a:bodyPr/>
          <a:lstStyle/>
          <a:p>
            <a:fld id="{1E73450E-4BBE-418D-B6CA-F6AA56419D87}" type="slidenum">
              <a:rPr lang="fr-FR" sz="1400" b="1" smtClean="0"/>
              <a:t>20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0" y="726716"/>
            <a:ext cx="911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High precision measurements of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rare probes down to the low </a:t>
            </a:r>
            <a:r>
              <a:rPr lang="en-US" i="1" dirty="0" err="1" smtClean="0">
                <a:solidFill>
                  <a:srgbClr val="FF0000"/>
                </a:solidFill>
                <a:latin typeface="Helvetica" pitchFamily="34" charset="0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latin typeface="Helvetica" pitchFamily="34" charset="0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region</a:t>
            </a:r>
            <a:r>
              <a:rPr lang="en-US" baseline="300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 x 100 larger minimum-bias sample compared to Run 2 </a:t>
            </a:r>
            <a:r>
              <a:rPr lang="en-US" dirty="0" smtClean="0">
                <a:latin typeface="Helvetica" pitchFamily="34" charset="0"/>
                <a:sym typeface="Symbol"/>
              </a:rPr>
              <a:t>(~10</a:t>
            </a:r>
            <a:r>
              <a:rPr lang="en-US" baseline="30000" dirty="0" smtClean="0">
                <a:latin typeface="Helvetica" pitchFamily="34" charset="0"/>
                <a:sym typeface="Symbol"/>
              </a:rPr>
              <a:t>11</a:t>
            </a:r>
            <a:r>
              <a:rPr lang="en-US" dirty="0" smtClean="0">
                <a:latin typeface="Helvetica" pitchFamily="34" charset="0"/>
                <a:sym typeface="Symbol"/>
              </a:rPr>
              <a:t> events)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  <a:sym typeface="Symbol"/>
              </a:rPr>
              <a:t>Increase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readout rate to 50 kHz</a:t>
            </a:r>
            <a:r>
              <a:rPr lang="en-US" dirty="0" smtClean="0">
                <a:latin typeface="Helvetica" pitchFamily="34" charset="0"/>
                <a:sym typeface="Symbol"/>
              </a:rPr>
              <a:t>, presently limited to ~1 kHz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Improvement of pointing resolution at both central and forward rapidity </a:t>
            </a:r>
            <a:endParaRPr lang="en-US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4" name="AutoShape 4" descr="https://alice-figure.web.cern.ch/system/files/figures/General/atauro/2017-May-11-ALICE_RUN3_no_labels_no_ITS.jpg"/>
          <p:cNvSpPr>
            <a:spLocks noChangeAspect="1" noChangeArrowheads="1"/>
          </p:cNvSpPr>
          <p:nvPr/>
        </p:nvSpPr>
        <p:spPr bwMode="auto">
          <a:xfrm>
            <a:off x="155575" y="-3078163"/>
            <a:ext cx="11372850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alice-figure.web.cern.ch/system/files/figures/General/atauro/2017-May-11-ALICE_RUN3_no_labels_no_ITS.jpg"/>
          <p:cNvSpPr>
            <a:spLocks noChangeAspect="1" noChangeArrowheads="1"/>
          </p:cNvSpPr>
          <p:nvPr/>
        </p:nvSpPr>
        <p:spPr bwMode="auto">
          <a:xfrm>
            <a:off x="307975" y="-2925763"/>
            <a:ext cx="11372850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2" y="2250107"/>
            <a:ext cx="8233185" cy="464615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06170" y="2782669"/>
            <a:ext cx="2084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" pitchFamily="34" charset="0"/>
              </a:rPr>
              <a:t>New Inner</a:t>
            </a:r>
          </a:p>
          <a:p>
            <a:pPr algn="ctr"/>
            <a:r>
              <a:rPr lang="en-US" sz="2000" dirty="0" smtClean="0">
                <a:latin typeface="Helvetica" pitchFamily="34" charset="0"/>
              </a:rPr>
              <a:t>Tracking System</a:t>
            </a:r>
            <a:endParaRPr lang="fr-FR" sz="2000" dirty="0">
              <a:latin typeface="Helvetic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94343" y="3911435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" pitchFamily="34" charset="0"/>
              </a:rPr>
              <a:t>Muon Forward</a:t>
            </a:r>
          </a:p>
          <a:p>
            <a:pPr algn="ctr"/>
            <a:r>
              <a:rPr lang="en-US" sz="2000" dirty="0" smtClean="0">
                <a:latin typeface="Helvetica" pitchFamily="34" charset="0"/>
              </a:rPr>
              <a:t>Tracker</a:t>
            </a:r>
            <a:endParaRPr lang="fr-FR" sz="2000" dirty="0">
              <a:latin typeface="Helvetic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5575" y="3136612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" pitchFamily="34" charset="0"/>
              </a:rPr>
              <a:t>New </a:t>
            </a:r>
          </a:p>
          <a:p>
            <a:pPr algn="ctr"/>
            <a:r>
              <a:rPr lang="en-US" sz="2000" dirty="0" smtClean="0">
                <a:latin typeface="Helvetica" pitchFamily="34" charset="0"/>
              </a:rPr>
              <a:t>beam pipe</a:t>
            </a:r>
            <a:endParaRPr lang="fr-FR" sz="2000" dirty="0">
              <a:latin typeface="Helvetic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33920" y="2215930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" pitchFamily="34" charset="0"/>
              </a:rPr>
              <a:t>New MB </a:t>
            </a:r>
          </a:p>
          <a:p>
            <a:pPr algn="ctr"/>
            <a:r>
              <a:rPr lang="fr-FR" sz="2000" dirty="0" smtClean="0">
                <a:latin typeface="Helvetica" pitchFamily="34" charset="0"/>
              </a:rPr>
              <a:t>FIT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4286" y="2074783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" pitchFamily="34" charset="0"/>
              </a:rPr>
              <a:t>New Readout </a:t>
            </a:r>
          </a:p>
          <a:p>
            <a:pPr algn="ctr"/>
            <a:r>
              <a:rPr lang="en-US" sz="2000" dirty="0" smtClean="0">
                <a:latin typeface="Helvetica" pitchFamily="34" charset="0"/>
              </a:rPr>
              <a:t>Electronics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864606" y="4628881"/>
            <a:ext cx="2304256" cy="135141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1537685" y="3789040"/>
            <a:ext cx="671942" cy="36004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-167393" y="5984918"/>
            <a:ext cx="2184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 pitchFamily="34" charset="0"/>
              </a:rPr>
              <a:t>New TPC GEM </a:t>
            </a:r>
          </a:p>
          <a:p>
            <a:pPr algn="ctr"/>
            <a:r>
              <a:rPr lang="en-US" sz="2000" dirty="0" smtClean="0">
                <a:latin typeface="Helvetica" pitchFamily="34" charset="0"/>
              </a:rPr>
              <a:t>Chambers</a:t>
            </a:r>
            <a:endParaRPr lang="fr-FR" sz="2000" dirty="0">
              <a:latin typeface="Helvetic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89" y="6009901"/>
            <a:ext cx="1919452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194343" y="3844498"/>
            <a:ext cx="1896180" cy="7843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006170" y="2782669"/>
            <a:ext cx="2084353" cy="7114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>
            <a:stCxn id="28" idx="1"/>
          </p:cNvCxnSpPr>
          <p:nvPr/>
        </p:nvCxnSpPr>
        <p:spPr>
          <a:xfrm flipH="1">
            <a:off x="3059832" y="3138379"/>
            <a:ext cx="3946338" cy="112699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Connecteur droit avec flèche 2050"/>
          <p:cNvCxnSpPr>
            <a:stCxn id="27" idx="1"/>
          </p:cNvCxnSpPr>
          <p:nvPr/>
        </p:nvCxnSpPr>
        <p:spPr>
          <a:xfrm flipH="1">
            <a:off x="3168862" y="4236690"/>
            <a:ext cx="4025481" cy="12841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tangle 2053"/>
          <p:cNvSpPr/>
          <p:nvPr/>
        </p:nvSpPr>
        <p:spPr>
          <a:xfrm>
            <a:off x="4833920" y="2251047"/>
            <a:ext cx="1160480" cy="63765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6" name="Connecteur droit avec flèche 2055"/>
          <p:cNvCxnSpPr>
            <a:stCxn id="2054" idx="1"/>
          </p:cNvCxnSpPr>
          <p:nvPr/>
        </p:nvCxnSpPr>
        <p:spPr>
          <a:xfrm flipH="1">
            <a:off x="2915816" y="2569873"/>
            <a:ext cx="1918104" cy="166681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/>
          <p:cNvSpPr/>
          <p:nvPr/>
        </p:nvSpPr>
        <p:spPr>
          <a:xfrm>
            <a:off x="153599" y="3177414"/>
            <a:ext cx="1382110" cy="7061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61" name="Connecteur droit avec flèche 2060"/>
          <p:cNvCxnSpPr/>
          <p:nvPr/>
        </p:nvCxnSpPr>
        <p:spPr>
          <a:xfrm>
            <a:off x="1884397" y="2428726"/>
            <a:ext cx="3562030" cy="183665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Connecteur droit avec flèche 2062"/>
          <p:cNvCxnSpPr/>
          <p:nvPr/>
        </p:nvCxnSpPr>
        <p:spPr>
          <a:xfrm>
            <a:off x="1884397" y="2428726"/>
            <a:ext cx="948240" cy="91832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Connecteur droit avec flèche 2064"/>
          <p:cNvCxnSpPr>
            <a:stCxn id="22" idx="3"/>
          </p:cNvCxnSpPr>
          <p:nvPr/>
        </p:nvCxnSpPr>
        <p:spPr>
          <a:xfrm>
            <a:off x="1884397" y="2428726"/>
            <a:ext cx="671379" cy="110174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Connecteur droit avec flèche 2067"/>
          <p:cNvCxnSpPr/>
          <p:nvPr/>
        </p:nvCxnSpPr>
        <p:spPr>
          <a:xfrm>
            <a:off x="1884397" y="2428726"/>
            <a:ext cx="1535475" cy="127315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Connecteur droit avec flèche 2069"/>
          <p:cNvCxnSpPr>
            <a:stCxn id="22" idx="3"/>
          </p:cNvCxnSpPr>
          <p:nvPr/>
        </p:nvCxnSpPr>
        <p:spPr>
          <a:xfrm>
            <a:off x="1884397" y="2428726"/>
            <a:ext cx="1031419" cy="219059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Connecteur droit avec flèche 2071"/>
          <p:cNvCxnSpPr>
            <a:stCxn id="22" idx="3"/>
          </p:cNvCxnSpPr>
          <p:nvPr/>
        </p:nvCxnSpPr>
        <p:spPr>
          <a:xfrm>
            <a:off x="1884397" y="2428726"/>
            <a:ext cx="474120" cy="2584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Rectangle 2072"/>
          <p:cNvSpPr/>
          <p:nvPr/>
        </p:nvSpPr>
        <p:spPr>
          <a:xfrm>
            <a:off x="153599" y="2101498"/>
            <a:ext cx="1610089" cy="6811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319778" y="6496615"/>
            <a:ext cx="2510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More: see </a:t>
            </a:r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Antonio </a:t>
            </a:r>
            <a:r>
              <a:rPr lang="en-US" sz="1400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Uras’s</a:t>
            </a:r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talk</a:t>
            </a:r>
            <a:endParaRPr lang="en-US" sz="1400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20086" y="6410211"/>
            <a:ext cx="3453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Helvetica" pitchFamily="34" charset="0"/>
              </a:rPr>
              <a:t>Integrated Offline-Online O</a:t>
            </a:r>
            <a:r>
              <a:rPr lang="en-US" sz="2000" baseline="30000" dirty="0" smtClean="0">
                <a:latin typeface="Helvetica" pitchFamily="34" charset="0"/>
              </a:rPr>
              <a:t>2</a:t>
            </a:r>
          </a:p>
        </p:txBody>
      </p:sp>
      <p:sp>
        <p:nvSpPr>
          <p:cNvPr id="2075" name="Rectangle 2074"/>
          <p:cNvSpPr/>
          <p:nvPr/>
        </p:nvSpPr>
        <p:spPr>
          <a:xfrm>
            <a:off x="2289301" y="6410211"/>
            <a:ext cx="3314950" cy="40011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2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" y="3613535"/>
            <a:ext cx="4591571" cy="23781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64073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</a:t>
            </a:r>
            <a:r>
              <a:rPr lang="en-US" sz="2800" b="1" dirty="0" smtClean="0"/>
              <a:t>Common contributions to ALICE upgrade </a:t>
            </a:r>
            <a:endParaRPr lang="fr-FR" sz="28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21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694" y="657015"/>
            <a:ext cx="91182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Involvement of CCNU in the ITS-MFT upgrade: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Performance studies for both UITS &amp; MFT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charm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&amp; beauty measurements via muons with MFT-MUON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(LPC/CCNU) and D-meson fragmentation function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with UITS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Contribution to the global readout electronics </a:t>
            </a:r>
            <a:endParaRPr lang="en-US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of MFT,  Printed Circuit Boards (PCB):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 optimization, pre-series PCB produced/tested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Final production started end of 2018, will be finished 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in summer 2019 (with IPNL, in particular)</a:t>
            </a:r>
          </a:p>
          <a:p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531" y="6027003"/>
            <a:ext cx="905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 half-disks, 2 detection plane each in the muon spectrometer 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acceptance, between absorber &amp; interaction point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920 silicon pixel sensors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 </a:t>
            </a:r>
            <a:r>
              <a:rPr lang="en-US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280 ladders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2 to 5 sensors each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47" y="1079714"/>
            <a:ext cx="3284658" cy="24129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058912" y="1821263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CERN-LHCC-2015-001</a:t>
            </a:r>
            <a:endParaRPr lang="fr-FR" sz="1400" b="1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39331" y="80841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charm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6291645" y="6193521"/>
            <a:ext cx="2510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More: see </a:t>
            </a:r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Antonio </a:t>
            </a:r>
            <a:r>
              <a:rPr lang="en-US" sz="1400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Uras’s</a:t>
            </a:r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talk</a:t>
            </a:r>
            <a:endParaRPr lang="en-US" sz="1400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15" y="4293346"/>
            <a:ext cx="4095685" cy="122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177718" y="4273647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Ex: PCB disk 0/1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934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64073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  Prospects in 2019 (I)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22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-12306" y="927242"/>
            <a:ext cx="912618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ALICE China cluster-IN2P3/CEA  strongly involved in Run-2 analyses </a:t>
            </a: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(pp, </a:t>
            </a:r>
          </a:p>
          <a:p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p-</a:t>
            </a:r>
            <a:r>
              <a:rPr lang="en-US" sz="20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Pb</a:t>
            </a: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Xe-Xe</a:t>
            </a: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Pb-Pb</a:t>
            </a: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collisions) </a:t>
            </a:r>
            <a:endParaRPr lang="en-US" sz="2000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Open heavy-</a:t>
            </a:r>
            <a:r>
              <a:rPr lang="en-US" dirty="0" err="1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flavour</a:t>
            </a: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measurements in small and heavy systems at forward</a:t>
            </a:r>
            <a:r>
              <a:rPr lang="en-US" i="1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 </a:t>
            </a:r>
            <a:endParaRPr lang="en-US" dirty="0" smtClean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LPC/CCNU Collab.: </a:t>
            </a:r>
            <a:r>
              <a:rPr lang="en-US" sz="16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Siyu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Tang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(co-PhD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), </a:t>
            </a:r>
            <a:r>
              <a:rPr lang="en-US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WenJing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Zhang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Master), </a:t>
            </a:r>
            <a:r>
              <a:rPr lang="en-US" sz="16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Xiaoming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Zhang   </a:t>
            </a:r>
          </a:p>
          <a:p>
            <a:pPr lvl="1"/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(physicist),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Zuman Zhang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(physicist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HUE-CCNU)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Bottomonium</a:t>
            </a: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measurements at forward </a:t>
            </a:r>
            <a:r>
              <a:rPr lang="en-US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y</a:t>
            </a: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in pp and </a:t>
            </a:r>
            <a:r>
              <a:rPr lang="en-US" dirty="0" err="1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Pb-Pb</a:t>
            </a: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collisions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IPNL/CCNU Collab.: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Yanchun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Ding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(PhD, application for a CSC   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 grant submitted),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Xiaoming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Zhang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(physicist)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Quarkonia</a:t>
            </a: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-jet and open heavy-</a:t>
            </a:r>
            <a:r>
              <a:rPr lang="en-US" dirty="0" err="1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flavour</a:t>
            </a: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hadron-jet correlations in pp, </a:t>
            </a:r>
            <a:r>
              <a:rPr lang="en-US" dirty="0" err="1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Pb-Pb</a:t>
            </a:r>
            <a:endParaRPr lang="en-US" dirty="0" smtClean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IPHC/USTC Collab.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: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Yitao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Wu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(Master, co-PhD CSC application 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  submitted),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Zebo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Tang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(physicist)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Jet-hadron measurements at mid-rapidity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LPSC/IPHC/CCNU Collab.: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Yongzhen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HOU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(Master),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Yuxing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Dang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(Master), </a:t>
            </a:r>
          </a:p>
          <a:p>
            <a:pPr lvl="1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Yaxian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Mao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(physicist)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/</a:t>
            </a:r>
            <a:r>
              <a:rPr lang="en-US" baseline="30000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0</a:t>
            </a:r>
            <a:r>
              <a:rPr lang="en-US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-</a:t>
            </a: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jet correlation measurements in pp</a:t>
            </a:r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 LPSC/CCNU Collab.: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Ran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Xu (PhD, application for a CSC grant submitted), </a:t>
            </a:r>
          </a:p>
          <a:p>
            <a:pPr lvl="1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Yaxian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Mao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(physicist)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W-boson production in </a:t>
            </a:r>
            <a:r>
              <a:rPr lang="en-US" dirty="0" err="1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Pb-Pb</a:t>
            </a:r>
            <a:endParaRPr lang="en-US" dirty="0" smtClean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 LPC/CCNU/CIAE Collab.: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Mingrui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Zhao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(PhD),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Xiaoming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Zhang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(physicist)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Magnetic field effects on directed flow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SINAP/CCNU Collab.: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Qiye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Shou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(physicist),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Xiaoming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Zhang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(physicist)</a:t>
            </a:r>
          </a:p>
        </p:txBody>
      </p:sp>
    </p:spTree>
    <p:extLst>
      <p:ext uri="{BB962C8B-B14F-4D97-AF65-F5344CB8AC3E}">
        <p14:creationId xmlns:p14="http://schemas.microsoft.com/office/powerpoint/2010/main" val="13532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64073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  Prospects in 2019 (II)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23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08" y="966752"/>
            <a:ext cx="91261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Continue to strengthen the involvements in the ALICE upgrade projects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Technical involvements (UITS-MFT):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UITS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module assembly, IPHC/ LPSC and CCNU/USTC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MFT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LPC/IPNL/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Subatch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/IRFU-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Saclay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CCNU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Participation to production, Installation, commissioning of both UITS and MFT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Software developments (UITS with O</a:t>
            </a:r>
            <a:r>
              <a:rPr lang="en-US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framework): IHPC/CCNU Collaboration</a:t>
            </a:r>
            <a:endParaRPr lang="en-US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Preparation of physics program with Run-3 &amp; Run-4, ongoing performance studies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MFT: measurements of charm and beauty decay muons,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separetely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   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quarkonia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low mass resonances: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UITS: charmed baryons and mesons via hadronic and semi-electronic decays, jet measurements,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-neutral meson correlations with charged jets</a:t>
            </a:r>
          </a:p>
          <a:p>
            <a:pPr lvl="2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MFT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Siyu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Tang,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Yanchun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Ding,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Wenjing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Zhang,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Mingrui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Zhao + physicists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UITS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Yitao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Wu, Ran Xu,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Yongzhen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Hou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Yuxing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Dang + physicists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        FCPPL support  needed for student, senior physicist &amp; technician/engineer  exchanges between China-France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64073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  Prospects in 2019 (III)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24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817" y="1196752"/>
            <a:ext cx="912618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Funding from </a:t>
            </a:r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FCPPL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Travel and stay costs for attending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12</a:t>
            </a:r>
            <a:r>
              <a:rPr lang="en-US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FCPPL workshop (Shanghai)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Travel and stay costs for 4 Master students (2-3 month each, to be followed by co-PhDs end of  2020 if CSC grant successful)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Travel and stay costs for 2-3 PhDs depending on CSC results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Travel and stay costs for 3 senior physicists from China (CCNU, USTC) in French institutes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Travel and stay costs for 7 senior physicists from France to China </a:t>
            </a:r>
          </a:p>
          <a:p>
            <a:pPr lvl="1"/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Estimated costs to realize 2019 prospects~ 31kEuros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Other </a:t>
            </a:r>
            <a:r>
              <a:rPr lang="en-US" sz="20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fundings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Three ongoing co-PhD demands, CSC application submitted  (IPNL, IPHC, LPSC)</a:t>
            </a:r>
          </a:p>
        </p:txBody>
      </p:sp>
    </p:spTree>
    <p:extLst>
      <p:ext uri="{BB962C8B-B14F-4D97-AF65-F5344CB8AC3E}">
        <p14:creationId xmlns:p14="http://schemas.microsoft.com/office/powerpoint/2010/main" val="22944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64073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  Conclusion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25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1"/>
          <p:cNvSpPr txBox="1">
            <a:spLocks noChangeArrowheads="1"/>
          </p:cNvSpPr>
          <p:nvPr/>
        </p:nvSpPr>
        <p:spPr bwMode="auto">
          <a:xfrm>
            <a:off x="1122128" y="958142"/>
            <a:ext cx="68294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defRPr sz="2800" b="1">
                <a:solidFill>
                  <a:srgbClr val="000000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Helvetica" pitchFamily="34" charset="0"/>
              <a:buChar char="–"/>
              <a:defRPr sz="2400" b="1">
                <a:solidFill>
                  <a:srgbClr val="000000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defRPr sz="2000" b="1">
                <a:solidFill>
                  <a:srgbClr val="000000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Helvetica" pitchFamily="34" charset="0"/>
              <a:buChar char="–"/>
              <a:defRPr b="1">
                <a:solidFill>
                  <a:srgbClr val="000000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Helvetica" pitchFamily="34" charset="0"/>
              <a:buChar char="»"/>
              <a:defRPr sz="1600" b="1">
                <a:solidFill>
                  <a:srgbClr val="000000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Char char="»"/>
              <a:defRPr sz="1600" b="1">
                <a:solidFill>
                  <a:srgbClr val="000000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Char char="»"/>
              <a:defRPr sz="1600" b="1">
                <a:solidFill>
                  <a:srgbClr val="000000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Char char="»"/>
              <a:defRPr sz="1600" b="1">
                <a:solidFill>
                  <a:srgbClr val="000000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Char char="»"/>
              <a:defRPr sz="1600" b="1">
                <a:solidFill>
                  <a:srgbClr val="000000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dirty="0">
                <a:solidFill>
                  <a:srgbClr val="FF0000"/>
                </a:solidFill>
              </a:rPr>
              <a:t>Solid China-France cooperation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dirty="0">
                <a:solidFill>
                  <a:srgbClr val="FF0000"/>
                </a:solidFill>
              </a:rPr>
              <a:t>i</a:t>
            </a:r>
            <a:r>
              <a:rPr lang="en-US" altLang="fr-FR" sz="2400" dirty="0" smtClean="0">
                <a:solidFill>
                  <a:srgbClr val="FF0000"/>
                </a:solidFill>
              </a:rPr>
              <a:t>n </a:t>
            </a:r>
            <a:r>
              <a:rPr lang="en-US" altLang="fr-FR" sz="2400" dirty="0">
                <a:solidFill>
                  <a:srgbClr val="FF0000"/>
                </a:solidFill>
              </a:rPr>
              <a:t>the ALICE scientific program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dirty="0">
                <a:solidFill>
                  <a:srgbClr val="FF0000"/>
                </a:solidFill>
              </a:rPr>
              <a:t>with a recognized visibility within ALICE</a:t>
            </a: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-19102" y="2708920"/>
            <a:ext cx="9144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latin typeface="Helvetica" pitchFamily="34" charset="0"/>
                <a:cs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trong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contribution to data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taking, data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analysis and performance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studies</a:t>
            </a:r>
            <a:endParaRPr lang="en-US" sz="2000" dirty="0">
              <a:solidFill>
                <a:srgbClr val="FF0000"/>
              </a:solidFill>
              <a:latin typeface="Helvetica" pitchFamily="34" charset="0"/>
              <a:cs typeface="Arial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xcellent </a:t>
            </a: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contributions of </a:t>
            </a: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students</a:t>
            </a:r>
            <a:endParaRPr lang="en-US" sz="2000" dirty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Significant contributions to </a:t>
            </a: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scientific </a:t>
            </a: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production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Many talks in conferences</a:t>
            </a:r>
            <a:endParaRPr lang="en-US" sz="2000" dirty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latin typeface="Helvetica" pitchFamily="34" charset="0"/>
                <a:cs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ontributions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to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ALICE upgrades: detector and software developments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Preparation of the Run-3 &amp; Run-4 physics program </a:t>
            </a:r>
            <a:endParaRPr lang="en-US" sz="2000" dirty="0">
              <a:solidFill>
                <a:srgbClr val="FF0000"/>
              </a:solidFill>
              <a:latin typeface="Helvetica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charset="0"/>
              </a:rPr>
              <a:t>Continue to extend the collaboration in more and more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charset="0"/>
              </a:rPr>
              <a:t>common activities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charset="0"/>
                <a:sym typeface="Symbol"/>
              </a:rPr>
              <a:t> Need to strengthen manpower (new student exchanges and short stay physicists) and funding</a:t>
            </a:r>
            <a:endParaRPr lang="en-US" sz="2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64073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Timetable of the session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26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8" y="1290339"/>
            <a:ext cx="7259064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mtClean="0"/>
              <a:t>27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9" name="Picture 1" descr="Screen shot 2013-03-12 at 3.07.21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05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65313" y="1556792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Helvetica" pitchFamily="34" charset="0"/>
              </a:rPr>
              <a:t>Thank you for your attention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Helvetica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pPr algn="ctr"/>
            <a:endParaRPr lang="en-US" sz="4400" b="1" dirty="0">
              <a:solidFill>
                <a:schemeClr val="bg1"/>
              </a:solidFill>
              <a:latin typeface="Helvetica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Helvetica" pitchFamily="34" charset="0"/>
              </a:rPr>
              <a:t>Merci pour </a:t>
            </a:r>
            <a:r>
              <a:rPr lang="en-US" sz="4400" b="1" dirty="0" err="1" smtClean="0">
                <a:solidFill>
                  <a:schemeClr val="bg1"/>
                </a:solidFill>
                <a:latin typeface="Helvetica" pitchFamily="34" charset="0"/>
              </a:rPr>
              <a:t>votre</a:t>
            </a:r>
            <a:r>
              <a:rPr lang="en-US" sz="4400" b="1" dirty="0" smtClean="0">
                <a:solidFill>
                  <a:schemeClr val="bg1"/>
                </a:solidFill>
                <a:latin typeface="Helvetica" pitchFamily="34" charset="0"/>
              </a:rPr>
              <a:t> attention</a:t>
            </a:r>
          </a:p>
          <a:p>
            <a:pPr algn="ctr"/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2195736" y="280040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b="1" dirty="0" smtClean="0">
                <a:solidFill>
                  <a:schemeClr val="bg1"/>
                </a:solidFill>
                <a:latin typeface="Helvetica" pitchFamily="34" charset="0"/>
              </a:rPr>
              <a:t>感谢您的聆听</a:t>
            </a:r>
            <a:endParaRPr kumimoji="1" lang="zh-CN" altLang="en-US" sz="54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-17443" y="0"/>
            <a:ext cx="9144000" cy="701092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        Why to study heavy quarks?  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600" smtClean="0"/>
              <a:t>28</a:t>
            </a:fld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0"/>
            <a:ext cx="467544" cy="6319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477" y="803028"/>
            <a:ext cx="894704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Heavy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</a:rPr>
              <a:t>quarks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(c, b) are important probes of the QGP properties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Heavy quarks produced early in the collision</a:t>
            </a:r>
            <a:endParaRPr lang="en-US" i="1" dirty="0">
              <a:solidFill>
                <a:srgbClr val="3366FF"/>
              </a:solidFill>
              <a:latin typeface="Helvetica" pitchFamily="34" charset="0"/>
              <a:sym typeface="Symbol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Helvetica" pitchFamily="34" charset="0"/>
                <a:sym typeface="Symbol"/>
              </a:rPr>
              <a:t>Flavour</a:t>
            </a:r>
            <a:r>
              <a:rPr lang="en-US" dirty="0">
                <a:latin typeface="Helvetica" pitchFamily="34" charset="0"/>
                <a:sym typeface="Symbol"/>
              </a:rPr>
              <a:t> conserved by the strong interaction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Helvetica" pitchFamily="34" charset="0"/>
                <a:sym typeface="Symbol"/>
              </a:rPr>
              <a:t>Experience the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  <a:sym typeface="Symbol"/>
              </a:rPr>
              <a:t>full collision history</a:t>
            </a:r>
            <a:r>
              <a:rPr lang="en-US" dirty="0">
                <a:latin typeface="Helvetica" pitchFamily="34" charset="0"/>
                <a:sym typeface="Symbol"/>
              </a:rPr>
              <a:t> </a:t>
            </a:r>
            <a:endParaRPr lang="en-US" dirty="0" smtClean="0">
              <a:latin typeface="Helvetica" pitchFamily="34" charset="0"/>
              <a:sym typeface="Symbol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Heavy quarks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loose energy </a:t>
            </a:r>
            <a:r>
              <a:rPr lang="en-US" dirty="0" smtClean="0">
                <a:latin typeface="Helvetica" pitchFamily="34" charset="0"/>
                <a:sym typeface="Symbol"/>
              </a:rPr>
              <a:t>by collisional and/or radiative processes while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propagating</a:t>
            </a:r>
            <a:r>
              <a:rPr lang="en-US" dirty="0" smtClean="0">
                <a:latin typeface="Helvetica" pitchFamily="34" charset="0"/>
                <a:sym typeface="Symbol"/>
              </a:rPr>
              <a:t> through the medium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A fraction of heavy-quark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pairs bind to form </a:t>
            </a: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quarkonia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Quarkonium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suppression</a:t>
            </a:r>
            <a:r>
              <a:rPr lang="en-US" dirty="0" err="1" smtClean="0">
                <a:latin typeface="Helvetica" pitchFamily="34" charset="0"/>
                <a:sym typeface="Symbol"/>
              </a:rPr>
              <a:t>:by</a:t>
            </a:r>
            <a:r>
              <a:rPr lang="en-US" dirty="0" smtClean="0">
                <a:latin typeface="Helvetica" pitchFamily="34" charset="0"/>
                <a:sym typeface="Symbol"/>
              </a:rPr>
              <a:t> </a:t>
            </a:r>
            <a:r>
              <a:rPr lang="en-US" dirty="0" err="1" smtClean="0">
                <a:latin typeface="Helvetica" pitchFamily="34" charset="0"/>
                <a:sym typeface="Symbol"/>
              </a:rPr>
              <a:t>colour</a:t>
            </a:r>
            <a:r>
              <a:rPr lang="en-US" dirty="0" smtClean="0">
                <a:latin typeface="Helvetica" pitchFamily="34" charset="0"/>
                <a:sym typeface="Symbol"/>
              </a:rPr>
              <a:t> screening in the QGP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Recombination of </a:t>
            </a: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deconfined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heavy quarks  </a:t>
            </a:r>
            <a:r>
              <a:rPr lang="en-US" dirty="0">
                <a:latin typeface="Helvetica" pitchFamily="34" charset="0"/>
                <a:sym typeface="Symbol"/>
              </a:rPr>
              <a:t>at </a:t>
            </a:r>
            <a:r>
              <a:rPr lang="en-US" dirty="0" smtClean="0">
                <a:latin typeface="Helvetica" pitchFamily="34" charset="0"/>
                <a:sym typeface="Symbol"/>
              </a:rPr>
              <a:t> </a:t>
            </a:r>
            <a:r>
              <a:rPr lang="en-US" dirty="0" err="1">
                <a:latin typeface="Helvetica" pitchFamily="34" charset="0"/>
                <a:sym typeface="Symbol"/>
              </a:rPr>
              <a:t>hadronization</a:t>
            </a:r>
            <a:r>
              <a:rPr lang="en-US" dirty="0">
                <a:latin typeface="Helvetica" pitchFamily="34" charset="0"/>
                <a:sym typeface="Symbol"/>
              </a:rPr>
              <a:t> (statistical approach) or in the QGP (kinetic approach) </a:t>
            </a:r>
            <a:endParaRPr lang="en-US" dirty="0" smtClean="0">
              <a:latin typeface="Helvetica" pitchFamily="34" charset="0"/>
              <a:sym typeface="Symbol"/>
            </a:endParaRPr>
          </a:p>
          <a:p>
            <a:pPr lvl="3"/>
            <a:endParaRPr lang="en-US" dirty="0" smtClean="0">
              <a:latin typeface="Helvetica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Measurements in pp collisions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Test  QCD-based calculations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Crucial reference for p-</a:t>
            </a:r>
            <a:r>
              <a:rPr lang="en-US" dirty="0" err="1" smtClean="0">
                <a:latin typeface="Helvetica" pitchFamily="34" charset="0"/>
                <a:sym typeface="Symbol"/>
              </a:rPr>
              <a:t>Pb</a:t>
            </a:r>
            <a:r>
              <a:rPr lang="en-US" dirty="0" smtClean="0">
                <a:latin typeface="Helvetica" pitchFamily="34" charset="0"/>
                <a:sym typeface="Symbol"/>
              </a:rPr>
              <a:t>, </a:t>
            </a:r>
            <a:r>
              <a:rPr lang="en-US" dirty="0" err="1" smtClean="0">
                <a:latin typeface="Helvetica" pitchFamily="34" charset="0"/>
                <a:sym typeface="Symbol"/>
              </a:rPr>
              <a:t>Xe-Xe</a:t>
            </a:r>
            <a:r>
              <a:rPr lang="en-US" dirty="0" smtClean="0">
                <a:latin typeface="Helvetica" pitchFamily="34" charset="0"/>
                <a:sym typeface="Symbol"/>
              </a:rPr>
              <a:t> and </a:t>
            </a:r>
            <a:r>
              <a:rPr lang="en-US" dirty="0" err="1" smtClean="0">
                <a:latin typeface="Helvetica" pitchFamily="34" charset="0"/>
                <a:sym typeface="Symbol"/>
              </a:rPr>
              <a:t>Pb-Pb</a:t>
            </a:r>
            <a:r>
              <a:rPr lang="en-US" dirty="0" smtClean="0">
                <a:latin typeface="Helvetica" pitchFamily="34" charset="0"/>
                <a:sym typeface="Symbol"/>
              </a:rPr>
              <a:t> collisions</a:t>
            </a:r>
            <a:endParaRPr lang="en-US" dirty="0">
              <a:latin typeface="Helvetica" pitchFamily="34" charset="0"/>
              <a:sym typeface="Symbo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Measurements in p-</a:t>
            </a:r>
            <a:r>
              <a:rPr lang="en-US" sz="2000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Pb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collisions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Control experiment to study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cold nuclear matter </a:t>
            </a:r>
            <a:r>
              <a:rPr lang="en-US" dirty="0" smtClean="0">
                <a:latin typeface="Helvetica" pitchFamily="34" charset="0"/>
                <a:sym typeface="Symbol"/>
              </a:rPr>
              <a:t>(CNM) effects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Helvetica" pitchFamily="34" charset="0"/>
                <a:sym typeface="Symbol"/>
              </a:rPr>
              <a:t>Nuclear modification of </a:t>
            </a:r>
            <a:r>
              <a:rPr lang="en-US" dirty="0" err="1" smtClean="0">
                <a:latin typeface="Helvetica" pitchFamily="34" charset="0"/>
                <a:sym typeface="Symbol"/>
              </a:rPr>
              <a:t>parton</a:t>
            </a:r>
            <a:r>
              <a:rPr lang="en-US" dirty="0" smtClean="0">
                <a:latin typeface="Helvetica" pitchFamily="34" charset="0"/>
                <a:sym typeface="Symbol"/>
              </a:rPr>
              <a:t> distribution functions (PDF), </a:t>
            </a:r>
          </a:p>
          <a:p>
            <a:pPr lvl="3"/>
            <a:r>
              <a:rPr lang="en-US" i="1" dirty="0">
                <a:latin typeface="Helvetica" pitchFamily="34" charset="0"/>
                <a:sym typeface="Symbol"/>
              </a:rPr>
              <a:t> </a:t>
            </a:r>
            <a:r>
              <a:rPr lang="en-US" i="1" dirty="0" smtClean="0">
                <a:latin typeface="Helvetica" pitchFamily="34" charset="0"/>
                <a:sym typeface="Symbol"/>
              </a:rPr>
              <a:t>    </a:t>
            </a:r>
            <a:r>
              <a:rPr lang="en-US" i="1" dirty="0" err="1" smtClean="0">
                <a:latin typeface="Helvetica" pitchFamily="34" charset="0"/>
                <a:sym typeface="Symbol"/>
              </a:rPr>
              <a:t>k</a:t>
            </a:r>
            <a:r>
              <a:rPr lang="en-US" baseline="-25000" dirty="0" err="1" smtClean="0">
                <a:latin typeface="Helvetica" pitchFamily="34" charset="0"/>
                <a:sym typeface="Symbol"/>
              </a:rPr>
              <a:t>T</a:t>
            </a:r>
            <a:r>
              <a:rPr lang="en-US" baseline="-25000" dirty="0" smtClean="0"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latin typeface="Helvetica" pitchFamily="34" charset="0"/>
                <a:sym typeface="Symbol"/>
              </a:rPr>
              <a:t>broadening, energy loss, nuclear absorption...</a:t>
            </a:r>
            <a:endParaRPr lang="en-US" dirty="0">
              <a:latin typeface="Helvetica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sym typeface="Symbol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p and p-</a:t>
            </a:r>
            <a:r>
              <a:rPr lang="en-US" sz="2000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Pb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colllisions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not so “simple”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Multi-</a:t>
            </a: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parton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 interactions </a:t>
            </a:r>
            <a:r>
              <a:rPr lang="en-US" dirty="0" smtClean="0">
                <a:latin typeface="Helvetica" pitchFamily="34" charset="0"/>
                <a:sym typeface="Symbol"/>
              </a:rPr>
              <a:t>(MPI)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Collectivity </a:t>
            </a:r>
            <a:r>
              <a:rPr lang="en-US" dirty="0" smtClean="0">
                <a:latin typeface="Helvetica" pitchFamily="34" charset="0"/>
                <a:sym typeface="Symbol"/>
              </a:rPr>
              <a:t>in small systems</a:t>
            </a:r>
            <a:endParaRPr lang="en-US" dirty="0">
              <a:latin typeface="Helvetica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624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164"/>
            <a:ext cx="4377905" cy="29513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-10143"/>
            <a:ext cx="9144000" cy="918863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 fontScale="90000"/>
          </a:bodyPr>
          <a:lstStyle/>
          <a:p>
            <a:r>
              <a:rPr lang="en-US" b="1" dirty="0" smtClean="0"/>
              <a:t>        France and China in ALICE</a:t>
            </a:r>
            <a:br>
              <a:rPr lang="en-US" b="1" dirty="0" smtClean="0"/>
            </a:br>
            <a:r>
              <a:rPr lang="en-US" b="1" dirty="0" smtClean="0"/>
              <a:t>          involvements within FCPPL   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29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72040" y="908720"/>
            <a:ext cx="830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Very strong cooperation program between the ALICE groups from 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IN2P3/CEA (France) and  CCNU-Wuhan  since several years</a:t>
            </a:r>
            <a:endParaRPr lang="fr-FR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11960" y="1515060"/>
            <a:ext cx="511256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 analysis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Hard probes: open and hidden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flavours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jets,</a:t>
            </a:r>
          </a:p>
          <a:p>
            <a:pPr lvl="1"/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W bosons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Low mass resonances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/</a:t>
            </a:r>
            <a:r>
              <a:rPr lang="en-US" sz="1600" baseline="300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0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-jet correlations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Performance studies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Open heavy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flavours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with MUON &amp; MFT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(</a:t>
            </a:r>
            <a:r>
              <a:rPr lang="en-US" sz="1600" baseline="300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0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)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&amp;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jets with EMCAL,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DCal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&amp; PHOS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D fragmentation function with UITS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Data taking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Offline, online, computing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Detector: R&amp;D, installation, operation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Upgrade projects: UITS-MFT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 responsibilities: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Management Board, Conference Committee, Physics Analysis Group, Physics Working Group, detectors &amp; upgrades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-10143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0977" y="5949280"/>
            <a:ext cx="8825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Future: extend the collaboration between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rench &amp;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hinese institutes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LHC Run-2 analyses, detector upgrade &amp; preparation of physics program beyond   </a:t>
            </a:r>
          </a:p>
          <a:p>
            <a:r>
              <a:rPr lang="en-US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     2021 (Run-3 &amp; Run-4)</a:t>
            </a:r>
          </a:p>
        </p:txBody>
      </p:sp>
    </p:spTree>
    <p:extLst>
      <p:ext uri="{BB962C8B-B14F-4D97-AF65-F5344CB8AC3E}">
        <p14:creationId xmlns:p14="http://schemas.microsoft.com/office/powerpoint/2010/main" val="34975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-17443" y="0"/>
            <a:ext cx="9144000" cy="701092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        How to probe QCD matter?   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153194" y="906191"/>
            <a:ext cx="2232248" cy="61555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581598" y="3263043"/>
            <a:ext cx="2483768" cy="184665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600" smtClean="0"/>
              <a:t>3</a:t>
            </a:fld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0"/>
            <a:ext cx="467544" cy="6319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95367" y="3263041"/>
            <a:ext cx="29311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Hard probes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Open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heavy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flavours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(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charm &amp;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beauty)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High-</a:t>
            </a:r>
            <a:r>
              <a:rPr lang="en-US" sz="16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600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hadrons,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Quarkonia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Jets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sym typeface="Symbol"/>
              </a:rPr>
              <a:t>, W, Z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-305172" y="906191"/>
            <a:ext cx="31489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Soft probes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Low-</a:t>
            </a:r>
            <a:r>
              <a:rPr lang="en-US" sz="16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600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6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particles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4860032" y="4787450"/>
            <a:ext cx="1571578" cy="19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9017" y="4026456"/>
            <a:ext cx="3318847" cy="2831544"/>
          </a:xfrm>
          <a:prstGeom prst="rect">
            <a:avLst/>
          </a:prstGeom>
          <a:solidFill>
            <a:srgbClr val="F0F8FA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References: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itchFamily="34" charset="0"/>
              </a:rPr>
              <a:t>p-</a:t>
            </a:r>
            <a:r>
              <a:rPr lang="en-US" sz="1600" dirty="0" err="1" smtClean="0">
                <a:latin typeface="Helvetica" pitchFamily="34" charset="0"/>
              </a:rPr>
              <a:t>Pb</a:t>
            </a:r>
            <a:r>
              <a:rPr lang="en-US" sz="1600" dirty="0" smtClean="0">
                <a:latin typeface="Helvetica" pitchFamily="34" charset="0"/>
              </a:rPr>
              <a:t> collisions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 pitchFamily="34" charset="0"/>
              </a:rPr>
              <a:t>r</a:t>
            </a:r>
            <a:r>
              <a:rPr lang="en-US" sz="1600" dirty="0" smtClean="0">
                <a:latin typeface="Helvetica" pitchFamily="34" charset="0"/>
              </a:rPr>
              <a:t>eference for AA collisions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 pitchFamily="34" charset="0"/>
              </a:rPr>
              <a:t>c</a:t>
            </a:r>
            <a:r>
              <a:rPr lang="en-US" sz="1600" dirty="0" smtClean="0">
                <a:latin typeface="Helvetica" pitchFamily="34" charset="0"/>
              </a:rPr>
              <a:t>old nuclear matter effects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Helvetica" pitchFamily="34" charset="0"/>
              </a:rPr>
              <a:t>collectivity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" pitchFamily="34" charset="0"/>
              </a:rPr>
              <a:t>pp collisions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 pitchFamily="34" charset="0"/>
              </a:rPr>
              <a:t>reference for p-</a:t>
            </a:r>
            <a:r>
              <a:rPr lang="en-US" sz="1600" dirty="0" err="1">
                <a:latin typeface="Helvetica" pitchFamily="34" charset="0"/>
              </a:rPr>
              <a:t>Pb</a:t>
            </a:r>
            <a:r>
              <a:rPr lang="en-US" sz="1600" dirty="0">
                <a:latin typeface="Helvetica" pitchFamily="34" charset="0"/>
              </a:rPr>
              <a:t> and </a:t>
            </a:r>
            <a:r>
              <a:rPr lang="en-US" sz="1600" dirty="0" err="1">
                <a:latin typeface="Helvetica" pitchFamily="34" charset="0"/>
              </a:rPr>
              <a:t>Pb-Pb</a:t>
            </a:r>
            <a:r>
              <a:rPr lang="en-US" sz="1600" dirty="0">
                <a:latin typeface="Helvetica" pitchFamily="34" charset="0"/>
              </a:rPr>
              <a:t> collisions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Helvetica" pitchFamily="34" charset="0"/>
              </a:rPr>
              <a:t>test </a:t>
            </a:r>
            <a:r>
              <a:rPr lang="en-US" sz="1600" dirty="0" smtClean="0">
                <a:latin typeface="Helvetica" pitchFamily="34" charset="0"/>
              </a:rPr>
              <a:t>QCD</a:t>
            </a:r>
            <a:endParaRPr lang="en-US" sz="1600" dirty="0">
              <a:latin typeface="Helvetica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Helvetica" pitchFamily="34" charset="0"/>
              </a:rPr>
              <a:t>production mechanisms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Helvetica" pitchFamily="34" charset="0"/>
              </a:rPr>
              <a:t>collectivity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76" y="1213968"/>
            <a:ext cx="5729767" cy="505316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339104" y="3010090"/>
            <a:ext cx="2643713" cy="22881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-10144"/>
            <a:ext cx="1378293" cy="7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917116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 fontScale="90000"/>
          </a:bodyPr>
          <a:lstStyle/>
          <a:p>
            <a:r>
              <a:rPr lang="en-US" b="1" dirty="0" smtClean="0"/>
              <a:t>       Double-</a:t>
            </a:r>
            <a:r>
              <a:rPr lang="en-US" b="1" dirty="0" err="1" smtClean="0"/>
              <a:t>parton</a:t>
            </a:r>
            <a:r>
              <a:rPr lang="en-US" b="1" dirty="0" smtClean="0"/>
              <a:t> scattering measurements </a:t>
            </a:r>
            <a:br>
              <a:rPr lang="en-US" b="1" dirty="0" smtClean="0"/>
            </a:br>
            <a:r>
              <a:rPr lang="en-US" b="1" dirty="0" smtClean="0"/>
              <a:t>in p-</a:t>
            </a:r>
            <a:r>
              <a:rPr lang="en-US" b="1" dirty="0" err="1" smtClean="0"/>
              <a:t>Pb</a:t>
            </a:r>
            <a:r>
              <a:rPr lang="en-US" b="1" dirty="0" smtClean="0"/>
              <a:t> collisions with ALICE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30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8577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27667" y="1170351"/>
            <a:ext cx="6026009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solidFill>
                <a:srgbClr val="FF0000"/>
              </a:solidFill>
              <a:latin typeface="Helvetica" pitchFamily="34" charset="0"/>
            </a:endParaRPr>
          </a:p>
          <a:p>
            <a:endParaRPr lang="en-US" sz="2000" dirty="0" smtClean="0">
              <a:latin typeface="Helvetic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Particle yields vs. charged-particle multiplicity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Helvetica" pitchFamily="34" charset="0"/>
              </a:rPr>
              <a:t>Key observable to study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Multi-Parton Interactions </a:t>
            </a:r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Investigate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Double Parton Scattering (DPS</a:t>
            </a:r>
            <a:r>
              <a:rPr lang="en-US" dirty="0">
                <a:latin typeface="Helvetica" pitchFamily="34" charset="0"/>
              </a:rPr>
              <a:t>) 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  in the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heavy-</a:t>
            </a:r>
            <a:r>
              <a:rPr lang="en-US" dirty="0" err="1">
                <a:solidFill>
                  <a:srgbClr val="FF0000"/>
                </a:solidFill>
                <a:latin typeface="Helvetica" pitchFamily="34" charset="0"/>
              </a:rPr>
              <a:t>flavour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sector</a:t>
            </a:r>
            <a:r>
              <a:rPr lang="fr-FR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fr-FR" dirty="0" err="1">
                <a:latin typeface="Helvetica" pitchFamily="34" charset="0"/>
              </a:rPr>
              <a:t>focusing</a:t>
            </a:r>
            <a:r>
              <a:rPr lang="fr-FR" dirty="0">
                <a:latin typeface="Helvetica" pitchFamily="34" charset="0"/>
              </a:rPr>
              <a:t> </a:t>
            </a:r>
            <a:r>
              <a:rPr lang="fr-FR" dirty="0" smtClean="0">
                <a:latin typeface="Helvetica" pitchFamily="34" charset="0"/>
              </a:rPr>
              <a:t>on </a:t>
            </a:r>
          </a:p>
          <a:p>
            <a:r>
              <a:rPr lang="fr-FR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Helvetica" pitchFamily="34" charset="0"/>
              </a:rPr>
              <a:t>    p-Pb collisions</a:t>
            </a:r>
            <a:r>
              <a:rPr lang="fr-FR" dirty="0" smtClean="0">
                <a:latin typeface="Helvetica" pitchFamily="34" charset="0"/>
              </a:rPr>
              <a:t> (</a:t>
            </a:r>
            <a:r>
              <a:rPr lang="fr-FR" dirty="0">
                <a:latin typeface="Helvetica" pitchFamily="34" charset="0"/>
              </a:rPr>
              <a:t>e</a:t>
            </a:r>
            <a:r>
              <a:rPr lang="en-US" dirty="0" err="1">
                <a:latin typeface="Helvetica" pitchFamily="34" charset="0"/>
              </a:rPr>
              <a:t>nhanced</a:t>
            </a:r>
            <a:r>
              <a:rPr lang="en-US" dirty="0">
                <a:latin typeface="Helvetica" pitchFamily="34" charset="0"/>
              </a:rPr>
              <a:t> probability of DPS 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    compared </a:t>
            </a:r>
            <a:r>
              <a:rPr lang="en-US" dirty="0">
                <a:latin typeface="Helvetica" pitchFamily="34" charset="0"/>
              </a:rPr>
              <a:t>to pp </a:t>
            </a:r>
            <a:r>
              <a:rPr lang="en-US" dirty="0" smtClean="0">
                <a:latin typeface="Helvetica" pitchFamily="34" charset="0"/>
              </a:rPr>
              <a:t>collisions)</a:t>
            </a:r>
            <a:endParaRPr lang="en-US" dirty="0">
              <a:latin typeface="Helvetica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Helvetica" pitchFamily="34" charset="0"/>
                <a:sym typeface="Symbol"/>
              </a:rPr>
              <a:t>High-</a:t>
            </a:r>
            <a:r>
              <a:rPr lang="en-US" i="1" dirty="0" err="1" smtClean="0">
                <a:latin typeface="Helvetica" pitchFamily="34" charset="0"/>
                <a:sym typeface="Symbol"/>
              </a:rPr>
              <a:t>p</a:t>
            </a:r>
            <a:r>
              <a:rPr lang="en-US" baseline="-25000" dirty="0" err="1" smtClean="0">
                <a:latin typeface="Helvetica" pitchFamily="34" charset="0"/>
                <a:sym typeface="Symbol"/>
              </a:rPr>
              <a:t>T</a:t>
            </a:r>
            <a:r>
              <a:rPr lang="en-US" dirty="0" smtClean="0">
                <a:latin typeface="Helvetica" pitchFamily="34" charset="0"/>
                <a:sym typeface="Symbol"/>
              </a:rPr>
              <a:t> </a:t>
            </a:r>
            <a:r>
              <a:rPr lang="en-US" dirty="0">
                <a:latin typeface="Helvetica" pitchFamily="34" charset="0"/>
                <a:sym typeface="Symbol"/>
              </a:rPr>
              <a:t>muons </a:t>
            </a:r>
            <a:r>
              <a:rPr lang="en-US" dirty="0" smtClean="0">
                <a:latin typeface="Helvetica" pitchFamily="34" charset="0"/>
                <a:sym typeface="Symbol"/>
              </a:rPr>
              <a:t>at  forward rapidity </a:t>
            </a:r>
          </a:p>
          <a:p>
            <a:pPr lvl="1"/>
            <a:r>
              <a:rPr lang="en-US" dirty="0"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latin typeface="Helvetica" pitchFamily="34" charset="0"/>
                <a:sym typeface="Symbol"/>
              </a:rPr>
              <a:t>   (heavy-</a:t>
            </a:r>
            <a:r>
              <a:rPr lang="en-US" dirty="0" err="1" smtClean="0">
                <a:latin typeface="Helvetica" pitchFamily="34" charset="0"/>
                <a:sym typeface="Symbol"/>
              </a:rPr>
              <a:t>flavour</a:t>
            </a:r>
            <a:r>
              <a:rPr lang="en-US" dirty="0" smtClean="0">
                <a:latin typeface="Helvetica" pitchFamily="34" charset="0"/>
                <a:sym typeface="Symbol"/>
              </a:rPr>
              <a:t> decay muons, mainly)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itchFamily="34" charset="0"/>
                <a:sym typeface="Symbol"/>
              </a:rPr>
              <a:t>s</a:t>
            </a:r>
            <a:r>
              <a:rPr lang="en-US" dirty="0" smtClean="0">
                <a:latin typeface="Helvetica" pitchFamily="34" charset="0"/>
                <a:sym typeface="Symbol"/>
              </a:rPr>
              <a:t>earch for same-sign high-</a:t>
            </a:r>
            <a:r>
              <a:rPr lang="en-US" i="1" dirty="0" err="1" smtClean="0">
                <a:latin typeface="Helvetica" pitchFamily="34" charset="0"/>
                <a:sym typeface="Symbol"/>
              </a:rPr>
              <a:t>p</a:t>
            </a:r>
            <a:r>
              <a:rPr lang="en-US" baseline="-25000" dirty="0" err="1" smtClean="0">
                <a:latin typeface="Helvetica" pitchFamily="34" charset="0"/>
                <a:sym typeface="Symbol"/>
              </a:rPr>
              <a:t>T</a:t>
            </a:r>
            <a:r>
              <a:rPr lang="en-US" dirty="0" smtClean="0">
                <a:latin typeface="Helvetica" pitchFamily="34" charset="0"/>
                <a:sym typeface="Symbol"/>
              </a:rPr>
              <a:t> muons </a:t>
            </a:r>
            <a:endParaRPr lang="en-US" dirty="0">
              <a:latin typeface="Helvetica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Helvetica" pitchFamily="34" charset="0"/>
                <a:sym typeface="Symbol"/>
              </a:rPr>
              <a:t>Feasibility study ongoing with </a:t>
            </a:r>
            <a:r>
              <a:rPr lang="en-US" dirty="0" smtClean="0">
                <a:latin typeface="Helvetica" pitchFamily="34" charset="0"/>
                <a:sym typeface="Symbol"/>
              </a:rPr>
              <a:t>MC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Helvetica" pitchFamily="34" charset="0"/>
              <a:sym typeface="Symbol"/>
            </a:endParaRPr>
          </a:p>
          <a:p>
            <a:endParaRPr lang="en-US" dirty="0">
              <a:latin typeface="Helvetica" pitchFamily="34" charset="0"/>
              <a:sym typeface="Symbol"/>
            </a:endParaRPr>
          </a:p>
          <a:p>
            <a:endParaRPr lang="en-US" dirty="0" smtClean="0">
              <a:latin typeface="Helvetica" pitchFamily="34" charset="0"/>
            </a:endParaRPr>
          </a:p>
        </p:txBody>
      </p:sp>
      <p:pic>
        <p:nvPicPr>
          <p:cNvPr id="18" name="Image 17" descr="2012-Jun-06-fig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33" y="3964994"/>
            <a:ext cx="3675965" cy="24928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4799" y="57226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Paolo </a:t>
            </a:r>
            <a:r>
              <a:rPr lang="en-US" b="1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Bartalini</a:t>
            </a:r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(CCNU),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Diego </a:t>
            </a:r>
            <a:r>
              <a:rPr lang="en-US" b="1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Stocco</a:t>
            </a:r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Subatech</a:t>
            </a:r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42741" y="6457890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Helvetica" pitchFamily="34" charset="0"/>
              </a:rPr>
              <a:t>ALICE, PLB 708 </a:t>
            </a:r>
            <a:r>
              <a:rPr lang="fr-FR" sz="1600" b="1" i="1" dirty="0" smtClean="0">
                <a:latin typeface="Helvetica" pitchFamily="34" charset="0"/>
              </a:rPr>
              <a:t>(2012) 265</a:t>
            </a:r>
            <a:endParaRPr lang="en-US" sz="1600" b="1" i="1" dirty="0" smtClean="0">
              <a:latin typeface="Helvetica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82" y="1017642"/>
            <a:ext cx="2450264" cy="253704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915126" y="3595662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Helvetica" pitchFamily="34" charset="0"/>
              </a:rPr>
              <a:t>ALICE, JHEP 09 </a:t>
            </a:r>
            <a:r>
              <a:rPr lang="fr-FR" b="1" i="1" dirty="0" smtClean="0">
                <a:latin typeface="Helvetica" pitchFamily="34" charset="0"/>
              </a:rPr>
              <a:t>(2015) 148</a:t>
            </a:r>
            <a:endParaRPr lang="en-US" b="1" i="1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9103" y="-21339"/>
            <a:ext cx="9144000" cy="831548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 fontScale="90000"/>
          </a:bodyPr>
          <a:lstStyle/>
          <a:p>
            <a:r>
              <a:rPr lang="en-US" b="1" dirty="0" smtClean="0"/>
              <a:t>      Open heavy-</a:t>
            </a:r>
            <a:r>
              <a:rPr lang="en-US" b="1" dirty="0" err="1" smtClean="0"/>
              <a:t>flavour</a:t>
            </a:r>
            <a:r>
              <a:rPr lang="en-US" b="1" dirty="0" smtClean="0"/>
              <a:t> production</a:t>
            </a:r>
            <a:br>
              <a:rPr lang="en-US" b="1" dirty="0" smtClean="0"/>
            </a:br>
            <a:r>
              <a:rPr lang="en-US" b="1" dirty="0" smtClean="0"/>
              <a:t> in heavy-ion collisions 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57354" y="6597352"/>
            <a:ext cx="611560" cy="231798"/>
          </a:xfrm>
        </p:spPr>
        <p:txBody>
          <a:bodyPr/>
          <a:lstStyle/>
          <a:p>
            <a:fld id="{1E73450E-4BBE-418D-B6CA-F6AA56419D87}" type="slidenum">
              <a:rPr lang="fr-FR" sz="1400" b="1" smtClean="0"/>
              <a:t>31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" y="5165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894600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AutoShape 2" descr="0"/>
          <p:cNvSpPr>
            <a:spLocks noChangeAspect="1" noChangeArrowheads="1"/>
          </p:cNvSpPr>
          <p:nvPr/>
        </p:nvSpPr>
        <p:spPr bwMode="auto">
          <a:xfrm>
            <a:off x="1034215" y="-2979711"/>
            <a:ext cx="3249753" cy="23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-15088" y="958039"/>
            <a:ext cx="9139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34" charset="0"/>
              </a:rPr>
              <a:t>Charm and beauty quarks produced in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initial hard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scatterings</a:t>
            </a:r>
            <a:r>
              <a:rPr lang="en-US" dirty="0">
                <a:latin typeface="Helvetica" pitchFamily="34" charset="0"/>
              </a:rPr>
              <a:t> with a </a:t>
            </a:r>
            <a:r>
              <a:rPr lang="en-US" dirty="0" smtClean="0">
                <a:latin typeface="Helvetica" pitchFamily="34" charset="0"/>
              </a:rPr>
              <a:t>short </a:t>
            </a:r>
            <a:r>
              <a:rPr lang="en-US" dirty="0">
                <a:latin typeface="Helvetica" pitchFamily="34" charset="0"/>
              </a:rPr>
              <a:t>formation </a:t>
            </a:r>
            <a:r>
              <a:rPr lang="en-US" dirty="0" smtClean="0">
                <a:latin typeface="Helvetica" pitchFamily="34" charset="0"/>
              </a:rPr>
              <a:t>time, e</a:t>
            </a:r>
            <a:r>
              <a:rPr lang="en-US" dirty="0" smtClean="0">
                <a:latin typeface="Helvetica" pitchFamily="34" charset="0"/>
                <a:sym typeface="Symbol"/>
              </a:rPr>
              <a:t>xperience </a:t>
            </a:r>
            <a:r>
              <a:rPr lang="en-US" dirty="0">
                <a:latin typeface="Helvetica" pitchFamily="34" charset="0"/>
                <a:sym typeface="Symbol"/>
              </a:rPr>
              <a:t>the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  <a:sym typeface="Symbol"/>
              </a:rPr>
              <a:t>full collision history</a:t>
            </a:r>
            <a:r>
              <a:rPr lang="en-US" dirty="0">
                <a:latin typeface="Helvetica" pitchFamily="34" charset="0"/>
                <a:sym typeface="Symbol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sym typeface="Symbol"/>
              </a:rPr>
              <a:t>Se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</a:rPr>
              <a:t>nsitive probes of the medium properties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240" y="1921006"/>
            <a:ext cx="7435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34" charset="0"/>
              </a:rPr>
              <a:t>Open heavy </a:t>
            </a:r>
            <a:r>
              <a:rPr lang="en-US" b="1" dirty="0" err="1">
                <a:latin typeface="Helvetica" pitchFamily="34" charset="0"/>
              </a:rPr>
              <a:t>flavours</a:t>
            </a:r>
            <a:r>
              <a:rPr lang="en-US" b="1" dirty="0">
                <a:latin typeface="Helvetica" pitchFamily="34" charset="0"/>
              </a:rPr>
              <a:t> in </a:t>
            </a:r>
            <a:r>
              <a:rPr lang="en-US" b="1" dirty="0" smtClean="0">
                <a:latin typeface="Helvetica" pitchFamily="34" charset="0"/>
              </a:rPr>
              <a:t>heavy-ion collisions probe</a:t>
            </a:r>
            <a:endParaRPr lang="en-US" b="1" dirty="0">
              <a:latin typeface="Helvetica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>
                <a:latin typeface="Helvetica" pitchFamily="34" charset="0"/>
              </a:rPr>
              <a:t>In-medium </a:t>
            </a:r>
            <a:r>
              <a:rPr lang="en-US" dirty="0" err="1">
                <a:latin typeface="Helvetica" pitchFamily="34" charset="0"/>
              </a:rPr>
              <a:t>parton</a:t>
            </a:r>
            <a:r>
              <a:rPr lang="en-US" dirty="0">
                <a:latin typeface="Helvetica" pitchFamily="34" charset="0"/>
              </a:rPr>
              <a:t> energy loss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Heavy </a:t>
            </a:r>
            <a:r>
              <a:rPr lang="en-US" dirty="0">
                <a:latin typeface="Helvetica" pitchFamily="34" charset="0"/>
              </a:rPr>
              <a:t>quark participation in the collective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03078" y="3013320"/>
                <a:ext cx="3024336" cy="571438"/>
              </a:xfrm>
              <a:prstGeom prst="rect">
                <a:avLst/>
              </a:prstGeom>
              <a:solidFill>
                <a:srgbClr val="FFFF99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AA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type m:val="li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coll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&gt;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 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/>
                                          <a:ea typeface="Cambria Math"/>
                                        </a:rPr>
                                        <m:t>AA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/>
                                          <a:ea typeface="Cambria Math"/>
                                        </a:rPr>
                                        <m:t>pp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fr-FR" sz="1400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78" y="3013320"/>
                <a:ext cx="3024336" cy="571438"/>
              </a:xfrm>
              <a:prstGeom prst="rect">
                <a:avLst/>
              </a:prstGeom>
              <a:blipFill rotWithShape="1">
                <a:blip r:embed="rId7"/>
                <a:stretch>
                  <a:fillRect t="-54255" r="-5040" b="-925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4124961" y="2844336"/>
            <a:ext cx="501903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Strong suppression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of heavy-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flavour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hadron decay muons in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Xe-Xe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collisions, similar to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  that measured in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Pb-Pb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collisions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Improved precision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w.r.t. to LHC Run-1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New constraints on energy loss models</a:t>
            </a: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Results presented at QM2018 (Venice, Italy)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Publications of pp and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Pb-Pb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results in preparation</a:t>
            </a: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Zuman Zhang </a:t>
            </a:r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(co-PhD LPC/CCNU)</a:t>
            </a:r>
            <a:r>
              <a:rPr lang="en-US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Xiaoming</a:t>
            </a:r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Zhang </a:t>
            </a:r>
            <a:r>
              <a:rPr lang="en-US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(CCNU)</a:t>
            </a:r>
          </a:p>
          <a:p>
            <a:endParaRPr lang="en-US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sz="20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More: see Zuman Zhang’s talk</a:t>
            </a:r>
          </a:p>
        </p:txBody>
      </p:sp>
      <p:pic>
        <p:nvPicPr>
          <p:cNvPr id="6146" name="Picture 2" descr="C:\Users\Nicole\Downloads\2018-May-08-model_RAA_Pb_Pb_XeXe_10_20_n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8" y="3766067"/>
            <a:ext cx="4187403" cy="30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165"/>
            <a:ext cx="9144000" cy="831547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 fontScale="90000"/>
          </a:bodyPr>
          <a:lstStyle/>
          <a:p>
            <a:r>
              <a:rPr lang="en-US" b="1" dirty="0" smtClean="0"/>
              <a:t>       Collectivity of heavy-</a:t>
            </a:r>
            <a:r>
              <a:rPr lang="en-US" b="1" dirty="0" err="1" smtClean="0"/>
              <a:t>flavour</a:t>
            </a:r>
            <a:r>
              <a:rPr lang="en-US" b="1" dirty="0" smtClean="0"/>
              <a:t> hadron </a:t>
            </a:r>
            <a:br>
              <a:rPr lang="en-US" b="1" dirty="0" smtClean="0"/>
            </a:br>
            <a:r>
              <a:rPr lang="en-US" b="1" dirty="0" smtClean="0"/>
              <a:t>        decay </a:t>
            </a:r>
            <a:r>
              <a:rPr lang="en-US" b="1" dirty="0" smtClean="0">
                <a:sym typeface="Symbol"/>
              </a:rPr>
              <a:t> </a:t>
            </a:r>
            <a:r>
              <a:rPr lang="en-US" b="1" dirty="0" smtClean="0"/>
              <a:t>in small collision systems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32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" y="5165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0" y="1147012"/>
            <a:ext cx="2441519" cy="153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539132" y="1114883"/>
            <a:ext cx="520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</a:rPr>
              <a:t>nitial spatial anisotropy </a:t>
            </a:r>
            <a:r>
              <a:rPr lang="en-US" dirty="0" smtClean="0">
                <a:latin typeface="Helvetica" pitchFamily="34" charset="0"/>
                <a:sym typeface="Symbol"/>
              </a:rPr>
              <a:t> momentum anisotropy</a:t>
            </a:r>
            <a:endParaRPr lang="fr-FR" dirty="0"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360796" y="1719662"/>
                <a:ext cx="3490544" cy="763671"/>
              </a:xfrm>
              <a:prstGeom prst="rect">
                <a:avLst/>
              </a:prstGeom>
              <a:solidFill>
                <a:srgbClr val="FFFF99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⁡[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796" y="1719662"/>
                <a:ext cx="3490544" cy="7636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6981344" y="1911233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en-US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= elliptic flow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30772" y="2610683"/>
            <a:ext cx="49132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Complements </a:t>
            </a:r>
            <a:r>
              <a:rPr lang="en-US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pPb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measurements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Positive </a:t>
            </a:r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en-US" dirty="0" smtClean="0">
                <a:latin typeface="Helvetica" pitchFamily="34" charset="0"/>
              </a:rPr>
              <a:t> central (0-20%) collisions as</a:t>
            </a:r>
          </a:p>
          <a:p>
            <a:r>
              <a:rPr lang="en-US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    observed in </a:t>
            </a:r>
            <a:r>
              <a:rPr lang="en-US" dirty="0" err="1" smtClean="0">
                <a:latin typeface="Helvetica" pitchFamily="34" charset="0"/>
              </a:rPr>
              <a:t>Pb-Pb</a:t>
            </a:r>
            <a:r>
              <a:rPr lang="en-US" dirty="0" smtClean="0">
                <a:latin typeface="Helvetica" pitchFamily="34" charset="0"/>
              </a:rPr>
              <a:t> collisions</a:t>
            </a:r>
          </a:p>
          <a:p>
            <a:r>
              <a:rPr lang="en-US" dirty="0" smtClean="0">
                <a:latin typeface="Helvetica" pitchFamily="34" charset="0"/>
                <a:sym typeface="Symbol"/>
              </a:rPr>
              <a:t>     </a:t>
            </a:r>
            <a:r>
              <a:rPr lang="en-US" dirty="0" smtClean="0">
                <a:latin typeface="Helvetica" pitchFamily="34" charset="0"/>
              </a:rPr>
              <a:t> evidence for collectivity in small   </a:t>
            </a:r>
          </a:p>
          <a:p>
            <a:r>
              <a:rPr lang="en-US" dirty="0" smtClean="0">
                <a:latin typeface="Helvetica" pitchFamily="34" charset="0"/>
              </a:rPr>
              <a:t>          systems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Analysis ongoing with run-2 p-</a:t>
            </a:r>
            <a:r>
              <a:rPr lang="en-US" dirty="0" err="1" smtClean="0">
                <a:latin typeface="Helvetica" pitchFamily="34" charset="0"/>
              </a:rPr>
              <a:t>Pb</a:t>
            </a:r>
            <a:r>
              <a:rPr lang="en-US" dirty="0" smtClean="0">
                <a:latin typeface="Helvetica" pitchFamily="34" charset="0"/>
              </a:rPr>
              <a:t> data at </a:t>
            </a:r>
          </a:p>
          <a:p>
            <a:pPr marL="0" lvl="1"/>
            <a:r>
              <a:rPr lang="en-US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    8.16 </a:t>
            </a:r>
            <a:r>
              <a:rPr lang="en-US" dirty="0" err="1" smtClean="0">
                <a:latin typeface="Helvetica" pitchFamily="34" charset="0"/>
              </a:rPr>
              <a:t>TeV</a:t>
            </a:r>
            <a:r>
              <a:rPr lang="en-US" dirty="0" smtClean="0">
                <a:latin typeface="Helvetica" pitchFamily="34" charset="0"/>
              </a:rPr>
              <a:t> with </a:t>
            </a:r>
            <a:r>
              <a:rPr lang="en-US" dirty="0" err="1" smtClean="0">
                <a:latin typeface="Helvetica" pitchFamily="34" charset="0"/>
              </a:rPr>
              <a:t>cumulants</a:t>
            </a:r>
            <a:r>
              <a:rPr lang="en-US" dirty="0" smtClean="0">
                <a:latin typeface="Helvetica" pitchFamily="34" charset="0"/>
              </a:rPr>
              <a:t> by extending the </a:t>
            </a:r>
          </a:p>
          <a:p>
            <a:pPr marL="0" lvl="1"/>
            <a:r>
              <a:rPr lang="en-US" dirty="0" smtClean="0">
                <a:latin typeface="Helvetica" pitchFamily="34" charset="0"/>
              </a:rPr>
              <a:t>     measurement to </a:t>
            </a:r>
            <a:r>
              <a:rPr lang="en-US" dirty="0" smtClean="0">
                <a:latin typeface="Helvetica" pitchFamily="34" charset="0"/>
                <a:sym typeface="Symbol"/>
              </a:rPr>
              <a:t> higher </a:t>
            </a:r>
            <a:r>
              <a:rPr lang="en-US" i="1" dirty="0" err="1" smtClean="0">
                <a:latin typeface="Helvetica" pitchFamily="34" charset="0"/>
                <a:sym typeface="Symbol"/>
              </a:rPr>
              <a:t>p</a:t>
            </a:r>
            <a:r>
              <a:rPr lang="en-US" baseline="-25000" dirty="0" err="1" smtClean="0">
                <a:latin typeface="Helvetica" pitchFamily="34" charset="0"/>
                <a:sym typeface="Symbol"/>
              </a:rPr>
              <a:t>T</a:t>
            </a:r>
            <a:r>
              <a:rPr lang="en-US" dirty="0"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latin typeface="Helvetica" pitchFamily="34" charset="0"/>
                <a:sym typeface="Symbol"/>
              </a:rPr>
              <a:t>and  with </a:t>
            </a:r>
          </a:p>
          <a:p>
            <a:pPr marL="0" lvl="1"/>
            <a:r>
              <a:rPr lang="en-US" dirty="0" smtClean="0">
                <a:latin typeface="Helvetica" pitchFamily="34" charset="0"/>
                <a:sym typeface="Symbol"/>
              </a:rPr>
              <a:t>     improved precision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Aim: analysis to be approved for HP2018 (Oct. 2018, Aix Les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bains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)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Siyu</a:t>
            </a:r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Tang </a:t>
            </a:r>
            <a:r>
              <a:rPr lang="en-US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master II, 3-month </a:t>
            </a:r>
            <a:r>
              <a:rPr lang="en-US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training </a:t>
            </a:r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  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LPC then co-PhD (CSC grant application submitted), </a:t>
            </a:r>
            <a:r>
              <a:rPr lang="en-US" b="1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Xiaoming</a:t>
            </a:r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Zhang </a:t>
            </a:r>
            <a:r>
              <a:rPr lang="en-US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CCNU)</a:t>
            </a:r>
            <a:endParaRPr lang="en-US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796" y="6304161"/>
            <a:ext cx="3636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Helvetica" pitchFamily="34" charset="0"/>
                <a:cs typeface="Helvetica" panose="020B0604020202020204" pitchFamily="34" charset="0"/>
              </a:rPr>
              <a:t>       Phys. Lett. B 753 (2016) 126</a:t>
            </a:r>
            <a:endParaRPr lang="en-US" b="1" i="1" dirty="0">
              <a:latin typeface="Helvetica" pitchFamily="34" charset="0"/>
              <a:cs typeface="Helvetica" panose="020B0604020202020204" pitchFamily="34" charset="0"/>
            </a:endParaRPr>
          </a:p>
        </p:txBody>
      </p:sp>
      <p:pic>
        <p:nvPicPr>
          <p:cNvPr id="7170" name="Picture 2" descr="C:\Users\Nicole\Downloads\2015-Jul-06-v2_fin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4443"/>
            <a:ext cx="4216999" cy="33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917116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 fontScale="90000"/>
          </a:bodyPr>
          <a:lstStyle/>
          <a:p>
            <a:r>
              <a:rPr lang="en-US" b="1" dirty="0" smtClean="0"/>
              <a:t>       Isolated </a:t>
            </a:r>
            <a:r>
              <a:rPr lang="en-US" b="1" dirty="0" smtClean="0">
                <a:sym typeface="Symbol"/>
              </a:rPr>
              <a:t>photon -  </a:t>
            </a:r>
            <a:r>
              <a:rPr lang="en-US" b="1" baseline="30000" dirty="0" smtClean="0">
                <a:sym typeface="Symbol"/>
              </a:rPr>
              <a:t>0</a:t>
            </a:r>
            <a:r>
              <a:rPr lang="en-US" b="1" dirty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correlations in</a:t>
            </a:r>
            <a:br>
              <a:rPr lang="en-US" b="1" dirty="0" smtClean="0">
                <a:sym typeface="Symbol"/>
              </a:rPr>
            </a:br>
            <a:r>
              <a:rPr lang="en-US" b="1" dirty="0" smtClean="0">
                <a:sym typeface="Symbol"/>
              </a:rPr>
              <a:t> pp collisions,  13 </a:t>
            </a:r>
            <a:r>
              <a:rPr lang="en-US" b="1" dirty="0" err="1" smtClean="0">
                <a:sym typeface="Symbol"/>
              </a:rPr>
              <a:t>TeV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33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8577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689072" y="1700808"/>
            <a:ext cx="5520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Isolated -hadron correlations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in pp collisions: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Baseline for measurements in heavy-ion collisions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Study of 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parton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fragmentation function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C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onstraints on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pQCD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-based calculations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Measurement of isolated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-</a:t>
            </a:r>
            <a:r>
              <a:rPr lang="en-US" baseline="300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0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correlations  in pp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collisions at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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=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13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TeV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ongoing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Performance results approved and  shown as a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poster at HP2018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28793" y="6519446"/>
            <a:ext cx="2463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More: see </a:t>
            </a:r>
            <a:r>
              <a:rPr lang="en-US" sz="1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Yaxian</a:t>
            </a:r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Mao’s </a:t>
            </a:r>
            <a:r>
              <a:rPr lang="en-US" sz="14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talk</a:t>
            </a:r>
          </a:p>
        </p:txBody>
      </p:sp>
      <p:pic>
        <p:nvPicPr>
          <p:cNvPr id="12290" name="Picture 2" descr="C:\Users\Nicole\AppData\Local\Temp\2018-May-07-gamma_is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1557205"/>
            <a:ext cx="379495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021" y="5445224"/>
            <a:ext cx="8351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Ran Xu: 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PhD student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at CCNU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work in collaboration with LPSC 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2-year 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CSC grant application for co-PhD </a:t>
            </a:r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CCNU-LPSC submitted</a:t>
            </a:r>
            <a:endParaRPr lang="en-US" sz="1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23" y="13252"/>
            <a:ext cx="9144000" cy="113314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W-boson production via muons </a:t>
            </a:r>
            <a:br>
              <a:rPr lang="en-US" b="1" dirty="0" smtClean="0"/>
            </a:br>
            <a:r>
              <a:rPr lang="en-US" b="1" dirty="0" smtClean="0"/>
              <a:t>in p-</a:t>
            </a:r>
            <a:r>
              <a:rPr lang="en-US" b="1" dirty="0" err="1" smtClean="0"/>
              <a:t>Pb</a:t>
            </a:r>
            <a:r>
              <a:rPr lang="en-US" b="1" dirty="0" smtClean="0"/>
              <a:t> collisions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34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5893" y="2708920"/>
            <a:ext cx="58026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First measurement at forward &amp; backward rapidity in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p-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Pb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collisions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 agreement with model</a:t>
            </a:r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predictions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dirty="0" smtClean="0">
                <a:solidFill>
                  <a:srgbClr val="33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without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including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nPDFs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Calculations with </a:t>
            </a:r>
            <a:r>
              <a:rPr lang="en-US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nPDFs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describe ALICE &amp; CMS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 over the full rapidity range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Published in </a:t>
            </a:r>
            <a:r>
              <a:rPr lang="en-US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JHEP 02 (2017) 077</a:t>
            </a:r>
          </a:p>
          <a:p>
            <a:pPr algn="ctr"/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Jianhui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Zhu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(co-PhD </a:t>
            </a:r>
            <a:r>
              <a:rPr lang="en-US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Subatech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/CCNU)</a:t>
            </a:r>
          </a:p>
          <a:p>
            <a:pPr algn="ctr"/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PhD defense</a:t>
            </a: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April 1</a:t>
            </a:r>
            <a:r>
              <a:rPr lang="en-US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, 2017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Measurements in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Pb-Pb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ongoing</a:t>
            </a:r>
          </a:p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Mingrui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Zhao, PhD at CIAE Beijing</a:t>
            </a:r>
          </a:p>
          <a:p>
            <a:endParaRPr lang="en-US" i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</a:t>
            </a:r>
            <a:endParaRPr lang="en-US" sz="2000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6566" y="1224335"/>
            <a:ext cx="9118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W bosons in heavy-ion collisions</a:t>
            </a:r>
            <a:r>
              <a:rPr lang="en-US" dirty="0" smtClean="0">
                <a:latin typeface="Helvetica" pitchFamily="34" charset="0"/>
              </a:rPr>
              <a:t>: produced in initial hard scatterings, unaffected by the strong interaction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Helvetica" pitchFamily="34" charset="0"/>
              </a:rPr>
              <a:t>Sensitive to the nuclear modification of the PDFs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Helvetica" pitchFamily="34" charset="0"/>
              </a:rPr>
              <a:t>Reference for hard-probe measurements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33" y="1556792"/>
            <a:ext cx="2759491" cy="35772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90" y="4977772"/>
            <a:ext cx="2768434" cy="18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917116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 fontScale="90000"/>
          </a:bodyPr>
          <a:lstStyle/>
          <a:p>
            <a:r>
              <a:rPr lang="en-US" b="1" dirty="0" smtClean="0"/>
              <a:t>       Double-</a:t>
            </a:r>
            <a:r>
              <a:rPr lang="en-US" b="1" dirty="0" err="1" smtClean="0"/>
              <a:t>parton</a:t>
            </a:r>
            <a:r>
              <a:rPr lang="en-US" b="1" dirty="0" smtClean="0"/>
              <a:t> scattering measurements </a:t>
            </a:r>
            <a:br>
              <a:rPr lang="en-US" b="1" dirty="0" smtClean="0"/>
            </a:br>
            <a:r>
              <a:rPr lang="en-US" b="1" dirty="0" smtClean="0"/>
              <a:t>in p-</a:t>
            </a:r>
            <a:r>
              <a:rPr lang="en-US" b="1" dirty="0" err="1" smtClean="0"/>
              <a:t>Pb</a:t>
            </a:r>
            <a:r>
              <a:rPr lang="en-US" b="1" dirty="0" smtClean="0"/>
              <a:t> collisions with ALICE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35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8577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27667" y="1170351"/>
            <a:ext cx="6026009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solidFill>
                <a:srgbClr val="FF0000"/>
              </a:solidFill>
              <a:latin typeface="Helvetica" pitchFamily="34" charset="0"/>
            </a:endParaRPr>
          </a:p>
          <a:p>
            <a:endParaRPr lang="en-US" sz="2000" dirty="0" smtClean="0">
              <a:latin typeface="Helvetic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Particle yields vs. charged-particle multiplicity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Helvetica" pitchFamily="34" charset="0"/>
              </a:rPr>
              <a:t>Key observable to study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Multi-Parton Interactions </a:t>
            </a:r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Investigate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Double Parton Scattering (DPS</a:t>
            </a:r>
            <a:r>
              <a:rPr lang="en-US" dirty="0">
                <a:latin typeface="Helvetica" pitchFamily="34" charset="0"/>
              </a:rPr>
              <a:t>) 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  in the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heavy-</a:t>
            </a:r>
            <a:r>
              <a:rPr lang="en-US" dirty="0" err="1">
                <a:solidFill>
                  <a:srgbClr val="FF0000"/>
                </a:solidFill>
                <a:latin typeface="Helvetica" pitchFamily="34" charset="0"/>
              </a:rPr>
              <a:t>flavour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sector</a:t>
            </a:r>
            <a:r>
              <a:rPr lang="fr-FR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fr-FR" dirty="0" err="1">
                <a:latin typeface="Helvetica" pitchFamily="34" charset="0"/>
              </a:rPr>
              <a:t>focusing</a:t>
            </a:r>
            <a:r>
              <a:rPr lang="fr-FR" dirty="0">
                <a:latin typeface="Helvetica" pitchFamily="34" charset="0"/>
              </a:rPr>
              <a:t> </a:t>
            </a:r>
            <a:r>
              <a:rPr lang="fr-FR" dirty="0" smtClean="0">
                <a:latin typeface="Helvetica" pitchFamily="34" charset="0"/>
              </a:rPr>
              <a:t>on </a:t>
            </a:r>
          </a:p>
          <a:p>
            <a:r>
              <a:rPr lang="fr-FR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Helvetica" pitchFamily="34" charset="0"/>
              </a:rPr>
              <a:t>    p-Pb collisions</a:t>
            </a:r>
            <a:r>
              <a:rPr lang="fr-FR" dirty="0" smtClean="0">
                <a:latin typeface="Helvetica" pitchFamily="34" charset="0"/>
              </a:rPr>
              <a:t> (</a:t>
            </a:r>
            <a:r>
              <a:rPr lang="fr-FR" dirty="0">
                <a:latin typeface="Helvetica" pitchFamily="34" charset="0"/>
              </a:rPr>
              <a:t>e</a:t>
            </a:r>
            <a:r>
              <a:rPr lang="en-US" dirty="0" err="1">
                <a:latin typeface="Helvetica" pitchFamily="34" charset="0"/>
              </a:rPr>
              <a:t>nhanced</a:t>
            </a:r>
            <a:r>
              <a:rPr lang="en-US" dirty="0">
                <a:latin typeface="Helvetica" pitchFamily="34" charset="0"/>
              </a:rPr>
              <a:t> probability of DPS 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    compared </a:t>
            </a:r>
            <a:r>
              <a:rPr lang="en-US" dirty="0">
                <a:latin typeface="Helvetica" pitchFamily="34" charset="0"/>
              </a:rPr>
              <a:t>to pp </a:t>
            </a:r>
            <a:r>
              <a:rPr lang="en-US" dirty="0" smtClean="0">
                <a:latin typeface="Helvetica" pitchFamily="34" charset="0"/>
              </a:rPr>
              <a:t>collisions)</a:t>
            </a:r>
            <a:endParaRPr lang="en-US" dirty="0">
              <a:latin typeface="Helvetica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Helvetica" pitchFamily="34" charset="0"/>
                <a:sym typeface="Symbol"/>
              </a:rPr>
              <a:t>High-</a:t>
            </a:r>
            <a:r>
              <a:rPr lang="en-US" i="1" dirty="0" err="1" smtClean="0">
                <a:latin typeface="Helvetica" pitchFamily="34" charset="0"/>
                <a:sym typeface="Symbol"/>
              </a:rPr>
              <a:t>p</a:t>
            </a:r>
            <a:r>
              <a:rPr lang="en-US" baseline="-25000" dirty="0" err="1" smtClean="0">
                <a:latin typeface="Helvetica" pitchFamily="34" charset="0"/>
                <a:sym typeface="Symbol"/>
              </a:rPr>
              <a:t>T</a:t>
            </a:r>
            <a:r>
              <a:rPr lang="en-US" dirty="0" smtClean="0">
                <a:latin typeface="Helvetica" pitchFamily="34" charset="0"/>
                <a:sym typeface="Symbol"/>
              </a:rPr>
              <a:t> </a:t>
            </a:r>
            <a:r>
              <a:rPr lang="en-US" dirty="0">
                <a:latin typeface="Helvetica" pitchFamily="34" charset="0"/>
                <a:sym typeface="Symbol"/>
              </a:rPr>
              <a:t>muons </a:t>
            </a:r>
            <a:r>
              <a:rPr lang="en-US" dirty="0" smtClean="0">
                <a:latin typeface="Helvetica" pitchFamily="34" charset="0"/>
                <a:sym typeface="Symbol"/>
              </a:rPr>
              <a:t>at  forward rapidity </a:t>
            </a:r>
          </a:p>
          <a:p>
            <a:pPr lvl="1"/>
            <a:r>
              <a:rPr lang="en-US" dirty="0">
                <a:latin typeface="Helvetica" pitchFamily="34" charset="0"/>
                <a:sym typeface="Symbol"/>
              </a:rPr>
              <a:t> </a:t>
            </a:r>
            <a:r>
              <a:rPr lang="en-US" dirty="0" smtClean="0">
                <a:latin typeface="Helvetica" pitchFamily="34" charset="0"/>
                <a:sym typeface="Symbol"/>
              </a:rPr>
              <a:t>   (heavy-</a:t>
            </a:r>
            <a:r>
              <a:rPr lang="en-US" dirty="0" err="1" smtClean="0">
                <a:latin typeface="Helvetica" pitchFamily="34" charset="0"/>
                <a:sym typeface="Symbol"/>
              </a:rPr>
              <a:t>flavour</a:t>
            </a:r>
            <a:r>
              <a:rPr lang="en-US" dirty="0" smtClean="0">
                <a:latin typeface="Helvetica" pitchFamily="34" charset="0"/>
                <a:sym typeface="Symbol"/>
              </a:rPr>
              <a:t> decay muons, mainly)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itchFamily="34" charset="0"/>
                <a:sym typeface="Symbol"/>
              </a:rPr>
              <a:t>s</a:t>
            </a:r>
            <a:r>
              <a:rPr lang="en-US" dirty="0" smtClean="0">
                <a:latin typeface="Helvetica" pitchFamily="34" charset="0"/>
                <a:sym typeface="Symbol"/>
              </a:rPr>
              <a:t>earch for same-sign high-</a:t>
            </a:r>
            <a:r>
              <a:rPr lang="en-US" i="1" dirty="0" err="1" smtClean="0">
                <a:latin typeface="Helvetica" pitchFamily="34" charset="0"/>
                <a:sym typeface="Symbol"/>
              </a:rPr>
              <a:t>p</a:t>
            </a:r>
            <a:r>
              <a:rPr lang="en-US" baseline="-25000" dirty="0" err="1" smtClean="0">
                <a:latin typeface="Helvetica" pitchFamily="34" charset="0"/>
                <a:sym typeface="Symbol"/>
              </a:rPr>
              <a:t>T</a:t>
            </a:r>
            <a:r>
              <a:rPr lang="en-US" dirty="0" smtClean="0">
                <a:latin typeface="Helvetica" pitchFamily="34" charset="0"/>
                <a:sym typeface="Symbol"/>
              </a:rPr>
              <a:t> muons </a:t>
            </a:r>
            <a:endParaRPr lang="en-US" dirty="0">
              <a:latin typeface="Helvetica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Helvetica" pitchFamily="34" charset="0"/>
                <a:sym typeface="Symbol"/>
              </a:rPr>
              <a:t>Feasibility study ongoing with </a:t>
            </a:r>
            <a:r>
              <a:rPr lang="en-US" dirty="0" smtClean="0">
                <a:latin typeface="Helvetica" pitchFamily="34" charset="0"/>
                <a:sym typeface="Symbol"/>
              </a:rPr>
              <a:t>MC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Helvetica" pitchFamily="34" charset="0"/>
              <a:sym typeface="Symbol"/>
            </a:endParaRPr>
          </a:p>
          <a:p>
            <a:endParaRPr lang="en-US" dirty="0">
              <a:latin typeface="Helvetica" pitchFamily="34" charset="0"/>
              <a:sym typeface="Symbol"/>
            </a:endParaRPr>
          </a:p>
          <a:p>
            <a:endParaRPr lang="en-US" dirty="0" smtClean="0">
              <a:latin typeface="Helvetica" pitchFamily="34" charset="0"/>
            </a:endParaRPr>
          </a:p>
        </p:txBody>
      </p:sp>
      <p:pic>
        <p:nvPicPr>
          <p:cNvPr id="18" name="Image 17" descr="2012-Jun-06-fig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33" y="3964994"/>
            <a:ext cx="3675965" cy="24928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4799" y="57226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Paolo </a:t>
            </a:r>
            <a:r>
              <a:rPr lang="en-US" b="1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Bartalini</a:t>
            </a:r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(CCNU),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Diego </a:t>
            </a:r>
            <a:r>
              <a:rPr lang="en-US" b="1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Stocco</a:t>
            </a:r>
            <a:r>
              <a:rPr lang="en-US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Subatech</a:t>
            </a:r>
            <a:r>
              <a:rPr lang="en-US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42741" y="6457890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Helvetica" pitchFamily="34" charset="0"/>
              </a:rPr>
              <a:t>ALICE, PLB 708 </a:t>
            </a:r>
            <a:r>
              <a:rPr lang="fr-FR" sz="1600" b="1" i="1" dirty="0" smtClean="0">
                <a:latin typeface="Helvetica" pitchFamily="34" charset="0"/>
              </a:rPr>
              <a:t>(2012) 265</a:t>
            </a:r>
            <a:endParaRPr lang="en-US" sz="1600" b="1" i="1" dirty="0" smtClean="0">
              <a:latin typeface="Helvetica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82" y="1017642"/>
            <a:ext cx="2450264" cy="253704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915126" y="3595662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Helvetica" pitchFamily="34" charset="0"/>
              </a:rPr>
              <a:t>ALICE, JHEP 09 </a:t>
            </a:r>
            <a:r>
              <a:rPr lang="fr-FR" b="1" i="1" dirty="0" smtClean="0">
                <a:latin typeface="Helvetica" pitchFamily="34" charset="0"/>
              </a:rPr>
              <a:t>(2015) 148</a:t>
            </a:r>
            <a:endParaRPr lang="en-US" b="1" i="1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845108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         ALICE at the LHC CERN   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36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10" y="5165"/>
            <a:ext cx="615188" cy="83154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621453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6938" y="8367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3078" name="Picture 6" descr="History of the Universe Po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755"/>
            <a:ext cx="9176791" cy="69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420938"/>
            <a:ext cx="2536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Quark-hadron </a:t>
            </a:r>
          </a:p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hase transition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89426" y="1313322"/>
            <a:ext cx="1493305" cy="10609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 txBox="1">
            <a:spLocks/>
          </p:cNvSpPr>
          <p:nvPr/>
        </p:nvSpPr>
        <p:spPr>
          <a:xfrm>
            <a:off x="0" y="-8396"/>
            <a:ext cx="9144000" cy="701092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        A Large Ion Collider Experiment     </a:t>
            </a:r>
            <a:endParaRPr lang="fr-FR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" y="1587977"/>
            <a:ext cx="9140419" cy="52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600" smtClean="0"/>
              <a:t>4</a:t>
            </a:fld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0"/>
            <a:ext cx="467544" cy="63197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966519" y="3161939"/>
            <a:ext cx="241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</a:rPr>
              <a:t>   Muon </a:t>
            </a:r>
          </a:p>
          <a:p>
            <a:pPr algn="ctr"/>
            <a:r>
              <a:rPr lang="en-US" dirty="0" smtClean="0">
                <a:latin typeface="Helvetica" pitchFamily="34" charset="0"/>
              </a:rPr>
              <a:t>    Spectrometer </a:t>
            </a:r>
          </a:p>
          <a:p>
            <a:pPr algn="ctr"/>
            <a:r>
              <a:rPr lang="en-US" dirty="0" smtClean="0">
                <a:latin typeface="Helvetica" pitchFamily="34" charset="0"/>
                <a:sym typeface="Symbol"/>
              </a:rPr>
              <a:t>    -4&lt;  &lt; -2.5 </a:t>
            </a:r>
            <a:endParaRPr lang="fr-FR" dirty="0">
              <a:latin typeface="Helvetica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181293" y="703507"/>
            <a:ext cx="2577949" cy="10188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524328" y="3171879"/>
            <a:ext cx="1512169" cy="9233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3806249"/>
            <a:ext cx="19145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 Forward </a:t>
            </a:r>
          </a:p>
          <a:p>
            <a:r>
              <a:rPr lang="en-US" dirty="0" smtClean="0">
                <a:latin typeface="Helvetica" pitchFamily="34" charset="0"/>
              </a:rPr>
              <a:t>Detectors</a:t>
            </a:r>
          </a:p>
          <a:p>
            <a:r>
              <a:rPr lang="en-US" sz="1200" dirty="0" smtClean="0">
                <a:latin typeface="Helvetica" pitchFamily="34" charset="0"/>
              </a:rPr>
              <a:t>(V0, T0, ZDC): </a:t>
            </a:r>
          </a:p>
          <a:p>
            <a:r>
              <a:rPr lang="en-US" dirty="0" smtClean="0">
                <a:latin typeface="Helvetica" pitchFamily="34" charset="0"/>
                <a:sym typeface="Symbol"/>
              </a:rPr>
              <a:t>  T</a:t>
            </a:r>
            <a:r>
              <a:rPr lang="en-US" sz="1400" dirty="0" smtClean="0">
                <a:latin typeface="Helvetica" pitchFamily="34" charset="0"/>
                <a:sym typeface="Symbol"/>
              </a:rPr>
              <a:t>rigger </a:t>
            </a:r>
          </a:p>
          <a:p>
            <a:r>
              <a:rPr lang="en-US" sz="1400" dirty="0" smtClean="0">
                <a:latin typeface="Helvetica" pitchFamily="34" charset="0"/>
                <a:sym typeface="Symbol"/>
              </a:rPr>
              <a:t>   Timing</a:t>
            </a:r>
          </a:p>
          <a:p>
            <a:r>
              <a:rPr lang="en-US" sz="1400" dirty="0" smtClean="0">
                <a:latin typeface="Helvetica" pitchFamily="34" charset="0"/>
                <a:sym typeface="Symbol"/>
              </a:rPr>
              <a:t>   Multiplicity</a:t>
            </a:r>
          </a:p>
          <a:p>
            <a:r>
              <a:rPr lang="en-US" sz="1400" dirty="0" smtClean="0">
                <a:latin typeface="Helvetica" pitchFamily="34" charset="0"/>
                <a:sym typeface="Symbol"/>
              </a:rPr>
              <a:t>   </a:t>
            </a:r>
            <a:r>
              <a:rPr lang="en-US" sz="1400" dirty="0" smtClean="0">
                <a:latin typeface="Helvetica" pitchFamily="34" charset="0"/>
                <a:sym typeface="Symbol"/>
              </a:rPr>
              <a:t>Centrality</a:t>
            </a:r>
          </a:p>
          <a:p>
            <a:r>
              <a:rPr lang="en-US" sz="1400" dirty="0">
                <a:latin typeface="Helvetica" pitchFamily="34" charset="0"/>
                <a:sym typeface="Symbol"/>
              </a:rPr>
              <a:t> </a:t>
            </a:r>
            <a:r>
              <a:rPr lang="en-US" sz="1400" dirty="0" smtClean="0">
                <a:latin typeface="Helvetica" pitchFamily="34" charset="0"/>
                <a:sym typeface="Symbol"/>
              </a:rPr>
              <a:t>  Event plane</a:t>
            </a:r>
            <a:endParaRPr lang="en-US" sz="1400" dirty="0" smtClean="0">
              <a:latin typeface="Helvetica" pitchFamily="34" charset="0"/>
              <a:sym typeface="Symbol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07504" y="3789040"/>
            <a:ext cx="1080120" cy="20162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45525" y="658940"/>
            <a:ext cx="2577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</a:rPr>
              <a:t>Central Barrel, |</a:t>
            </a:r>
            <a:r>
              <a:rPr lang="en-US" dirty="0" smtClean="0">
                <a:latin typeface="Helvetica" pitchFamily="34" charset="0"/>
                <a:sym typeface="Symbol"/>
              </a:rPr>
              <a:t>| &lt; 0.9</a:t>
            </a:r>
          </a:p>
          <a:p>
            <a:pPr algn="ctr"/>
            <a:r>
              <a:rPr lang="en-US" sz="1200" dirty="0" err="1">
                <a:latin typeface="Helvetica" pitchFamily="34" charset="0"/>
                <a:sym typeface="Symbol"/>
              </a:rPr>
              <a:t>v</a:t>
            </a:r>
            <a:r>
              <a:rPr lang="en-US" sz="1200" dirty="0" err="1" smtClean="0">
                <a:latin typeface="Helvetica" pitchFamily="34" charset="0"/>
                <a:sym typeface="Symbol"/>
              </a:rPr>
              <a:t>ertexing</a:t>
            </a:r>
            <a:r>
              <a:rPr lang="en-US" sz="1200" dirty="0" smtClean="0">
                <a:latin typeface="Helvetica" pitchFamily="34" charset="0"/>
                <a:sym typeface="Symbol"/>
              </a:rPr>
              <a:t> (ITS), </a:t>
            </a:r>
          </a:p>
          <a:p>
            <a:pPr algn="ctr"/>
            <a:r>
              <a:rPr lang="en-US" sz="1200" dirty="0" smtClean="0">
                <a:latin typeface="Helvetica" pitchFamily="34" charset="0"/>
                <a:sym typeface="Symbol"/>
              </a:rPr>
              <a:t>tracking (ITS, TPC), </a:t>
            </a:r>
          </a:p>
          <a:p>
            <a:pPr algn="ctr"/>
            <a:r>
              <a:rPr lang="en-US" sz="1200" dirty="0" smtClean="0">
                <a:latin typeface="Helvetica" pitchFamily="34" charset="0"/>
                <a:sym typeface="Symbol"/>
              </a:rPr>
              <a:t>PID (ITS, TPC, TOF, TRD, HMPID,</a:t>
            </a:r>
          </a:p>
          <a:p>
            <a:pPr algn="ctr"/>
            <a:r>
              <a:rPr lang="en-US" sz="1200" dirty="0" smtClean="0">
                <a:latin typeface="Helvetica" pitchFamily="34" charset="0"/>
                <a:sym typeface="Symbol"/>
              </a:rPr>
              <a:t>Calorimeters)</a:t>
            </a:r>
          </a:p>
        </p:txBody>
      </p:sp>
      <p:pic>
        <p:nvPicPr>
          <p:cNvPr id="18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-10144"/>
            <a:ext cx="1362024" cy="7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586" y="5165"/>
            <a:ext cx="9144000" cy="64073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ALICE data sample collected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5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graphicFrame>
        <p:nvGraphicFramePr>
          <p:cNvPr id="14" name="Table"/>
          <p:cNvGraphicFramePr/>
          <p:nvPr>
            <p:extLst>
              <p:ext uri="{D42A27DB-BD31-4B8C-83A1-F6EECF244321}">
                <p14:modId xmlns:p14="http://schemas.microsoft.com/office/powerpoint/2010/main" val="826294225"/>
              </p:ext>
            </p:extLst>
          </p:nvPr>
        </p:nvGraphicFramePr>
        <p:xfrm>
          <a:off x="107504" y="908720"/>
          <a:ext cx="5706130" cy="2957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415"/>
                <a:gridCol w="1331323"/>
                <a:gridCol w="1296144"/>
                <a:gridCol w="2232248"/>
              </a:tblGrid>
              <a:tr h="34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>
                          <a:solidFill>
                            <a:schemeClr val="bg1"/>
                          </a:solidFill>
                          <a:uFill>
                            <a:solidFill>
                              <a:srgbClr val="FFFFFE"/>
                            </a:solidFill>
                          </a:uFill>
                          <a:latin typeface="Helvetica" pitchFamily="34" charset="0"/>
                        </a:rPr>
                        <a:t>System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>
                          <a:solidFill>
                            <a:schemeClr val="bg1"/>
                          </a:solidFill>
                          <a:uFill>
                            <a:solidFill>
                              <a:srgbClr val="FFFFFE"/>
                            </a:solidFill>
                          </a:uFill>
                          <a:latin typeface="Helvetica" pitchFamily="34" charset="0"/>
                        </a:rPr>
                        <a:t>Year(s)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500">
                          <a:uFill>
                            <a:solidFill>
                              <a:srgbClr val="FFFFFE"/>
                            </a:solidFill>
                          </a:uFill>
                        </a:defRPr>
                      </a:pPr>
                      <a:r>
                        <a:rPr sz="1600" dirty="0">
                          <a:latin typeface="Helvetica" pitchFamily="34" charset="0"/>
                        </a:rPr>
                        <a:t>√</a:t>
                      </a:r>
                      <a:r>
                        <a:rPr sz="1600" i="1" dirty="0" err="1">
                          <a:latin typeface="Helvetica" pitchFamily="34" charset="0"/>
                        </a:rPr>
                        <a:t>s</a:t>
                      </a:r>
                      <a:r>
                        <a:rPr sz="1600" baseline="-5999" dirty="0" err="1">
                          <a:latin typeface="Helvetica" pitchFamily="34" charset="0"/>
                        </a:rPr>
                        <a:t>NN</a:t>
                      </a:r>
                      <a:r>
                        <a:rPr sz="1600" dirty="0">
                          <a:latin typeface="Helvetica" pitchFamily="34" charset="0"/>
                        </a:rPr>
                        <a:t> (</a:t>
                      </a:r>
                      <a:r>
                        <a:rPr sz="1600" dirty="0" err="1">
                          <a:latin typeface="Helvetica" pitchFamily="34" charset="0"/>
                        </a:rPr>
                        <a:t>TeV</a:t>
                      </a:r>
                      <a:r>
                        <a:rPr sz="1600" dirty="0">
                          <a:latin typeface="Helvetica" pitchFamily="34" charset="0"/>
                        </a:rPr>
                        <a:t>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500">
                          <a:uFill>
                            <a:solidFill>
                              <a:srgbClr val="FFFFFE"/>
                            </a:solidFill>
                          </a:uFill>
                        </a:defRPr>
                      </a:pPr>
                      <a:r>
                        <a:rPr sz="1600" i="1" dirty="0">
                          <a:latin typeface="Helvetica" pitchFamily="34" charset="0"/>
                        </a:rPr>
                        <a:t>L</a:t>
                      </a:r>
                      <a:r>
                        <a:rPr sz="1600" baseline="-5999" dirty="0">
                          <a:latin typeface="Helvetica" pitchFamily="34" charset="0"/>
                        </a:rPr>
                        <a:t>int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004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dirty="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pp</a:t>
                      </a:r>
                      <a:endParaRPr sz="1600" dirty="0">
                        <a:solidFill>
                          <a:srgbClr val="1A1818"/>
                        </a:solidFill>
                        <a:uFill>
                          <a:solidFill>
                            <a:srgbClr val="1A1818"/>
                          </a:solidFill>
                        </a:uFill>
                        <a:latin typeface="Helvetica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dirty="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2009-2013
2015,2017
2015-2018</a:t>
                      </a:r>
                      <a:endParaRPr sz="1600" dirty="0">
                        <a:solidFill>
                          <a:srgbClr val="1A1818"/>
                        </a:solidFill>
                        <a:uFill>
                          <a:solidFill>
                            <a:srgbClr val="1A1818"/>
                          </a:solidFill>
                        </a:uFill>
                        <a:latin typeface="Helvetica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dirty="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0.9, 2.76,
 7, 8
5.02
13</a:t>
                      </a:r>
                      <a:endParaRPr sz="1600" dirty="0">
                        <a:solidFill>
                          <a:srgbClr val="1A1818"/>
                        </a:solidFill>
                        <a:uFill>
                          <a:solidFill>
                            <a:srgbClr val="1A1818"/>
                          </a:solidFill>
                        </a:uFill>
                        <a:latin typeface="Helvetica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 dirty="0">
                          <a:latin typeface="Helvetica" pitchFamily="34" charset="0"/>
                        </a:rPr>
                        <a:t>~200 μb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  <a:r>
                        <a:rPr sz="1600" dirty="0">
                          <a:latin typeface="Helvetica" pitchFamily="34" charset="0"/>
                        </a:rPr>
                        <a:t>, ~100 nb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  <a:r>
                        <a:rPr sz="1600" dirty="0">
                          <a:latin typeface="Helvetica" pitchFamily="34" charset="0"/>
                        </a:rPr>
                        <a:t>,</a:t>
                      </a:r>
                    </a:p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 dirty="0">
                          <a:latin typeface="Helvetica" pitchFamily="34" charset="0"/>
                        </a:rPr>
                        <a:t> ~1.5 nb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  <a:r>
                        <a:rPr sz="1600" dirty="0">
                          <a:latin typeface="Helvetica" pitchFamily="34" charset="0"/>
                        </a:rPr>
                        <a:t>, ~2.5 nb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</a:p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 dirty="0">
                          <a:latin typeface="Helvetica" pitchFamily="34" charset="0"/>
                        </a:rPr>
                        <a:t>~1.3 nb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</a:p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 dirty="0">
                          <a:latin typeface="Helvetica" pitchFamily="34" charset="0"/>
                        </a:rPr>
                        <a:t>~25 nb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  <a:r>
                        <a:rPr sz="1600" dirty="0">
                          <a:latin typeface="Helvetica" pitchFamily="34" charset="0"/>
                        </a:rPr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52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p-Pb</a:t>
                      </a:r>
                      <a:endParaRPr sz="1600">
                        <a:solidFill>
                          <a:srgbClr val="1A1818"/>
                        </a:solidFill>
                        <a:uFill>
                          <a:solidFill>
                            <a:srgbClr val="1A1818"/>
                          </a:solidFill>
                        </a:uFill>
                        <a:latin typeface="Helvetica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2013
2016</a:t>
                      </a:r>
                      <a:endParaRPr sz="1600">
                        <a:solidFill>
                          <a:srgbClr val="1A1818"/>
                        </a:solidFill>
                        <a:uFill>
                          <a:solidFill>
                            <a:srgbClr val="1A1818"/>
                          </a:solidFill>
                        </a:uFill>
                        <a:latin typeface="Helvetica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5.02
5.02, 8.16</a:t>
                      </a:r>
                      <a:endParaRPr sz="1600">
                        <a:solidFill>
                          <a:srgbClr val="1A1818"/>
                        </a:solidFill>
                        <a:uFill>
                          <a:solidFill>
                            <a:srgbClr val="1A1818"/>
                          </a:solidFill>
                        </a:uFill>
                        <a:latin typeface="Helvetica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 dirty="0">
                          <a:latin typeface="Helvetica" pitchFamily="34" charset="0"/>
                        </a:rPr>
                        <a:t>~15 nb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</a:p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 dirty="0">
                          <a:latin typeface="Helvetica" pitchFamily="34" charset="0"/>
                        </a:rPr>
                        <a:t>~3 nb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  <a:r>
                        <a:rPr sz="1600" dirty="0">
                          <a:latin typeface="Helvetica" pitchFamily="34" charset="0"/>
                        </a:rPr>
                        <a:t>, ~25 nb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56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Xe-Xe</a:t>
                      </a:r>
                      <a:endParaRPr sz="1600">
                        <a:solidFill>
                          <a:srgbClr val="1A1818"/>
                        </a:solidFill>
                        <a:uFill>
                          <a:solidFill>
                            <a:srgbClr val="1A1818"/>
                          </a:solidFill>
                        </a:uFill>
                        <a:latin typeface="Helvetica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2017</a:t>
                      </a:r>
                      <a:endParaRPr sz="1600">
                        <a:solidFill>
                          <a:srgbClr val="1A1818"/>
                        </a:solidFill>
                        <a:uFill>
                          <a:solidFill>
                            <a:srgbClr val="1A1818"/>
                          </a:solidFill>
                        </a:uFill>
                        <a:latin typeface="Helvetica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smtClean="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5</a:t>
                      </a:r>
                      <a:r>
                        <a:rPr lang="en-US" sz="1600" smtClean="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.</a:t>
                      </a:r>
                      <a:r>
                        <a:rPr sz="1600" smtClean="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44</a:t>
                      </a:r>
                      <a:endParaRPr sz="1600">
                        <a:solidFill>
                          <a:srgbClr val="1A1818"/>
                        </a:solidFill>
                        <a:uFill>
                          <a:solidFill>
                            <a:srgbClr val="1A1818"/>
                          </a:solidFill>
                        </a:uFill>
                        <a:latin typeface="Helvetica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 dirty="0">
                          <a:latin typeface="Helvetica" pitchFamily="34" charset="0"/>
                        </a:rPr>
                        <a:t>~0.3 μb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52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>
                          <a:uFill>
                            <a:solidFill>
                              <a:srgbClr val="1A1818"/>
                            </a:solidFill>
                          </a:uFill>
                          <a:latin typeface="Helvetica" pitchFamily="34" charset="0"/>
                        </a:rPr>
                        <a:t>Pb-Pb</a:t>
                      </a:r>
                      <a:endParaRPr sz="1600">
                        <a:solidFill>
                          <a:srgbClr val="1A1818"/>
                        </a:solidFill>
                        <a:uFill>
                          <a:solidFill>
                            <a:srgbClr val="1A1818"/>
                          </a:solidFill>
                        </a:uFill>
                        <a:latin typeface="Helvetica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>
                          <a:latin typeface="Helvetica" pitchFamily="34" charset="0"/>
                        </a:rPr>
                        <a:t>2010-2011</a:t>
                      </a:r>
                    </a:p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>
                          <a:latin typeface="Helvetica" pitchFamily="34" charset="0"/>
                        </a:rPr>
                        <a:t>2015-2018</a:t>
                      </a:r>
                      <a:endParaRPr sz="1600" b="1">
                        <a:solidFill>
                          <a:srgbClr val="D81E00"/>
                        </a:solidFill>
                        <a:latin typeface="Helvetica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 dirty="0">
                          <a:latin typeface="Helvetica" pitchFamily="34" charset="0"/>
                        </a:rPr>
                        <a:t>2.76</a:t>
                      </a:r>
                    </a:p>
                    <a:p>
                      <a:pPr algn="ctr">
                        <a:tabLst>
                          <a:tab pos="914400" algn="l"/>
                        </a:tabLst>
                        <a:defRPr sz="1500" b="1">
                          <a:solidFill>
                            <a:srgbClr val="D81E00"/>
                          </a:solidFill>
                        </a:defRPr>
                      </a:pPr>
                      <a:r>
                        <a:rPr sz="1600" dirty="0">
                          <a:latin typeface="Helvetica" pitchFamily="34" charset="0"/>
                        </a:rPr>
                        <a:t>5.02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 dirty="0">
                          <a:latin typeface="Helvetica" pitchFamily="34" charset="0"/>
                        </a:rPr>
                        <a:t>~75 μb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</a:p>
                    <a:p>
                      <a:pPr algn="ctr">
                        <a:tabLst>
                          <a:tab pos="914400" algn="l"/>
                        </a:tabLst>
                        <a:defRPr sz="1500"/>
                      </a:pPr>
                      <a:r>
                        <a:rPr sz="1600" dirty="0">
                          <a:latin typeface="Helvetica" pitchFamily="34" charset="0"/>
                        </a:rPr>
                        <a:t>~250 μb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  <a:r>
                        <a:rPr sz="1600" dirty="0">
                          <a:latin typeface="Helvetica" pitchFamily="34" charset="0"/>
                        </a:rPr>
                        <a:t>,~1 nb</a:t>
                      </a:r>
                      <a:r>
                        <a:rPr sz="1600" baseline="31999" dirty="0">
                          <a:latin typeface="Helvetica" pitchFamily="34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pic>
        <p:nvPicPr>
          <p:cNvPr id="15" name="2019-01-17-2019-01-17-lumi_Run2_PbPb_custom2.pdf" descr="2019-01-17-2019-01-17-lumi_Run2_PbPb_custom2.pdf"/>
          <p:cNvPicPr>
            <a:picLocks noChangeAspect="1"/>
          </p:cNvPicPr>
          <p:nvPr/>
        </p:nvPicPr>
        <p:blipFill>
          <a:blip r:embed="rId4">
            <a:extLst/>
          </a:blip>
          <a:srcRect t="6234" r="3033"/>
          <a:stretch>
            <a:fillRect/>
          </a:stretch>
        </p:blipFill>
        <p:spPr>
          <a:xfrm>
            <a:off x="3203848" y="4159141"/>
            <a:ext cx="3320491" cy="2718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2019-01-17-2019-01-17-stat_Run2_PbPb.pdf" descr="2019-01-17-2019-01-17-stat_Run2_PbPb.pdf"/>
          <p:cNvPicPr>
            <a:picLocks noChangeAspect="1"/>
          </p:cNvPicPr>
          <p:nvPr/>
        </p:nvPicPr>
        <p:blipFill>
          <a:blip r:embed="rId5">
            <a:extLst/>
          </a:blip>
          <a:srcRect t="5504" r="3205"/>
          <a:stretch>
            <a:fillRect/>
          </a:stretch>
        </p:blipFill>
        <p:spPr>
          <a:xfrm>
            <a:off x="1622" y="4139670"/>
            <a:ext cx="3289171" cy="271833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ZoneTexte 9"/>
          <p:cNvSpPr txBox="1"/>
          <p:nvPr/>
        </p:nvSpPr>
        <p:spPr>
          <a:xfrm>
            <a:off x="5900939" y="1149558"/>
            <a:ext cx="32239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LHC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run 2</a:t>
            </a:r>
            <a:r>
              <a:rPr lang="en-US" dirty="0" smtClean="0">
                <a:latin typeface="Helvetica" pitchFamily="34" charset="0"/>
              </a:rPr>
              <a:t> finished end </a:t>
            </a:r>
          </a:p>
          <a:p>
            <a:r>
              <a:rPr lang="en-US" dirty="0" smtClean="0">
                <a:latin typeface="Helvetica" pitchFamily="34" charset="0"/>
              </a:rPr>
              <a:t>of 2018 (December 2018)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itchFamily="34" charset="0"/>
              </a:rPr>
              <a:t>Rich trigger menu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Largest </a:t>
            </a:r>
            <a:r>
              <a:rPr lang="en-US" dirty="0" smtClean="0">
                <a:latin typeface="Helvetica" pitchFamily="34" charset="0"/>
              </a:rPr>
              <a:t>statistics collected</a:t>
            </a:r>
          </a:p>
          <a:p>
            <a:r>
              <a:rPr lang="en-US" dirty="0" smtClean="0">
                <a:latin typeface="Helvetica" pitchFamily="34" charset="0"/>
              </a:rPr>
              <a:t>for </a:t>
            </a:r>
            <a:r>
              <a:rPr lang="en-US" dirty="0" err="1" smtClean="0">
                <a:solidFill>
                  <a:srgbClr val="FF0000"/>
                </a:solidFill>
                <a:latin typeface="Helvetica" pitchFamily="34" charset="0"/>
              </a:rPr>
              <a:t>Pb-Pb</a:t>
            </a:r>
            <a:r>
              <a:rPr lang="en-US" dirty="0" smtClean="0">
                <a:latin typeface="Helvetica" pitchFamily="34" charset="0"/>
              </a:rPr>
              <a:t> in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the 2018 run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Min. bias: ~1 x 2015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Central: ~9 x 2015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Mid-central: ~4 x 2015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itchFamily="34" charset="0"/>
                <a:sym typeface="Symbol"/>
              </a:rPr>
              <a:t> high </a:t>
            </a:r>
            <a:r>
              <a:rPr lang="en-US" i="1" dirty="0" err="1" smtClean="0">
                <a:latin typeface="Helvetica" pitchFamily="34" charset="0"/>
                <a:sym typeface="Symbol"/>
              </a:rPr>
              <a:t>p</a:t>
            </a:r>
            <a:r>
              <a:rPr lang="en-US" baseline="-25000" dirty="0" err="1" smtClean="0">
                <a:latin typeface="Helvetica" pitchFamily="34" charset="0"/>
                <a:sym typeface="Symbol"/>
              </a:rPr>
              <a:t>T</a:t>
            </a:r>
            <a:r>
              <a:rPr lang="en-US" dirty="0" smtClean="0">
                <a:latin typeface="Helvetica" pitchFamily="34" charset="0"/>
                <a:sym typeface="Symbol"/>
              </a:rPr>
              <a:t>:</a:t>
            </a:r>
            <a:r>
              <a:rPr lang="en-US" dirty="0" smtClean="0">
                <a:latin typeface="Helvetica" pitchFamily="34" charset="0"/>
              </a:rPr>
              <a:t> ~3 x 2015</a:t>
            </a:r>
            <a:endParaRPr lang="fr-FR" dirty="0">
              <a:latin typeface="Helvetic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rot="-540000">
            <a:off x="6613728" y="4271170"/>
            <a:ext cx="226055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Many run 2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esults in which 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FCPPL@ALICE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cooperation 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 strongly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contributing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635892" y="5140762"/>
            <a:ext cx="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818518" y="5140762"/>
            <a:ext cx="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9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586" y="5165"/>
            <a:ext cx="9144000" cy="640730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China and France in ALICE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6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6" y="1196752"/>
            <a:ext cx="7507934" cy="350196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3212976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Helvetica" pitchFamily="34" charset="0"/>
              </a:rPr>
              <a:t>France (8 institutes</a:t>
            </a:r>
            <a:r>
              <a:rPr lang="en-US" sz="2400" dirty="0" smtClean="0">
                <a:solidFill>
                  <a:srgbClr val="00B0F0"/>
                </a:solidFill>
                <a:latin typeface="Helvetica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IPNL and CC-IN2P3, Lyon,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IPNO, </a:t>
            </a:r>
            <a:r>
              <a:rPr lang="en-US" sz="2000" dirty="0" err="1" smtClean="0">
                <a:latin typeface="Helvetica" pitchFamily="34" charset="0"/>
              </a:rPr>
              <a:t>Orsay</a:t>
            </a:r>
            <a:r>
              <a:rPr lang="en-US" sz="2000" dirty="0" smtClean="0">
                <a:latin typeface="Helvetica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IPHC, Strasbourg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LPC, Clermont-Ferrand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LPSC, Grenoble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Helvetica" pitchFamily="34" charset="0"/>
              </a:rPr>
              <a:t>Subatech</a:t>
            </a:r>
            <a:r>
              <a:rPr lang="en-US" sz="2000" dirty="0" smtClean="0">
                <a:latin typeface="Helvetica" pitchFamily="34" charset="0"/>
              </a:rPr>
              <a:t>, Nantes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IRFU, </a:t>
            </a:r>
            <a:r>
              <a:rPr lang="en-US" sz="2000" dirty="0" err="1" smtClean="0">
                <a:latin typeface="Helvetica" pitchFamily="34" charset="0"/>
              </a:rPr>
              <a:t>Saclay</a:t>
            </a:r>
            <a:endParaRPr lang="en-US" sz="2000" dirty="0" smtClean="0">
              <a:latin typeface="Helvetic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44 physicists, 4 Post-docs, 13 PhDs,  72 (~25 FTE) technical staff,</a:t>
            </a:r>
          </a:p>
          <a:p>
            <a:r>
              <a:rPr lang="en-US" sz="2000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    23 invited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66102" y="653046"/>
            <a:ext cx="8039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ALICE today: 41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countries, </a:t>
            </a:r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177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institutes, </a:t>
            </a:r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1800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members</a:t>
            </a:r>
            <a:r>
              <a:rPr lang="en-US" sz="2400" dirty="0" smtClean="0"/>
              <a:t> 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755231" y="3865374"/>
            <a:ext cx="43752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Helvetica" pitchFamily="34" charset="0"/>
              </a:rPr>
              <a:t>China (6 institutes</a:t>
            </a:r>
            <a:r>
              <a:rPr lang="en-US" sz="2400" dirty="0" smtClean="0">
                <a:solidFill>
                  <a:srgbClr val="00B0F0"/>
                </a:solidFill>
                <a:latin typeface="Helvetica" pitchFamily="34" charset="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IOPP-CCNU, Wuhan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CIAE, Beijing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HUST*, Wuhan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Helvetica" pitchFamily="34" charset="0"/>
              </a:rPr>
              <a:t>HBUT*, Hubei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Helvetica" pitchFamily="34" charset="0"/>
              </a:rPr>
              <a:t>USTC, Hefei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Helvetica" pitchFamily="34" charset="0"/>
              </a:rPr>
              <a:t>SINAP, Shanghai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18 physicists, 12 technical staff,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     14 </a:t>
            </a:r>
            <a:r>
              <a:rPr lang="en-US" sz="2000" smtClean="0">
                <a:solidFill>
                  <a:srgbClr val="FF0000"/>
                </a:solidFill>
                <a:latin typeface="Helvetica" pitchFamily="34" charset="0"/>
              </a:rPr>
              <a:t>PhDs </a:t>
            </a:r>
            <a:endParaRPr lang="en-US" sz="2000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-15586" y="5165"/>
            <a:ext cx="9144000" cy="64073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b="1" smtClean="0"/>
              <a:t>China and France in ALICE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7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64902" y="627657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Detector involvements</a:t>
            </a:r>
            <a:r>
              <a:rPr lang="en-US" dirty="0" smtClean="0">
                <a:latin typeface="Helvetica" pitchFamily="34" charset="0"/>
              </a:rPr>
              <a:t>: MUON, V0, ITS, Electromagnetic Calorimeters, </a:t>
            </a:r>
          </a:p>
          <a:p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                                        ITS &amp; MUON-MFT upgrades </a:t>
            </a:r>
            <a:endParaRPr lang="fr-FR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640730"/>
          </a:xfrm>
          <a:noFill/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China and France in ALICE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5797698" y="5720042"/>
            <a:ext cx="3107705" cy="1089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9" y="1273988"/>
            <a:ext cx="8211931" cy="5536012"/>
          </a:xfrm>
          <a:prstGeom prst="rect">
            <a:avLst/>
          </a:prstGeom>
        </p:spPr>
      </p:pic>
      <p:pic>
        <p:nvPicPr>
          <p:cNvPr id="1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-10143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8" y="2492896"/>
            <a:ext cx="5112087" cy="28848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-10143"/>
            <a:ext cx="9144000" cy="647285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en-US" b="1" dirty="0" smtClean="0"/>
              <a:t>ALICE France-China within FCPPL   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8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764704"/>
            <a:ext cx="8302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Very strong cooperation program between the ALICE Chinese Cluster and IN2P3/CEA institutes since several years</a:t>
            </a:r>
          </a:p>
        </p:txBody>
      </p:sp>
      <p:pic>
        <p:nvPicPr>
          <p:cNvPr id="12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-10143"/>
            <a:ext cx="1234709" cy="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4" y="5165"/>
            <a:ext cx="467544" cy="63197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9261" y="5822773"/>
            <a:ext cx="88254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Still room to extend the collaboration between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rench &amp; </a:t>
            </a:r>
            <a:r>
              <a:rPr lang="en-US" sz="2000" dirty="0">
                <a:solidFill>
                  <a:srgbClr val="FF0000"/>
                </a:solidFill>
                <a:latin typeface="Helvetica" pitchFamily="34" charset="0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</a:rPr>
              <a:t>hinese institutes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LHC Run-2 analyses, detector upgrade &amp; preparation of physics program beyond   </a:t>
            </a:r>
          </a:p>
          <a:p>
            <a:r>
              <a:rPr lang="en-US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     2021 (Run-3 &amp; Run-4)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67944" y="1575456"/>
            <a:ext cx="50569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 analysis</a:t>
            </a:r>
            <a:endParaRPr lang="en-US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Hard probes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/</a:t>
            </a:r>
            <a:r>
              <a:rPr lang="en-US" sz="1600" baseline="300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0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-jet correlations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Low mass resonances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Performance studies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Open heavy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flavours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with MUON &amp; </a:t>
            </a:r>
            <a:r>
              <a:rPr lang="en-US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MFT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(</a:t>
            </a:r>
            <a:r>
              <a:rPr lang="en-US" sz="1600" baseline="300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0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)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&amp;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jets with EMCAL,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DCal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&amp; PHOS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D fragmentation function with </a:t>
            </a:r>
            <a:r>
              <a:rPr lang="en-US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UITS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Offline, online, computing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Hardware: R&amp;D, production/installation, commissioning, operation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Upgrade projects: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UITS-MFT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 responsibilities: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Management Board, Conference Committee, Physics Analysis Group, Physics Working Group, detectors &amp; upgrades</a:t>
            </a:r>
            <a:endParaRPr lang="fr-FR" sz="1600" dirty="0">
              <a:solidFill>
                <a:schemeClr val="accent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8396"/>
            <a:ext cx="9144000" cy="845108"/>
          </a:xfrm>
          <a:solidFill>
            <a:srgbClr val="47CFFF"/>
          </a:solidFill>
          <a:effectLst/>
          <a:scene3d>
            <a:camera prst="perspectiveFront"/>
            <a:lightRig rig="balanced" dir="t">
              <a:rot lat="0" lon="0" rev="8700000"/>
            </a:lightRig>
          </a:scene3d>
          <a:sp3d/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ALICE within FCPPL: a brief history</a:t>
            </a:r>
            <a:br>
              <a:rPr lang="en-US" b="1" dirty="0" smtClean="0"/>
            </a:br>
            <a:r>
              <a:rPr lang="en-US" b="1" dirty="0" smtClean="0"/>
              <a:t>        of our collaboration   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450E-4BBE-418D-B6CA-F6AA56419D87}" type="slidenum">
              <a:rPr lang="fr-FR" sz="1400" b="1" smtClean="0"/>
              <a:t>9</a:t>
            </a:fld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10" y="5165"/>
            <a:ext cx="615188" cy="831547"/>
          </a:xfrm>
          <a:prstGeom prst="rect">
            <a:avLst/>
          </a:prstGeom>
        </p:spPr>
      </p:pic>
      <p:pic>
        <p:nvPicPr>
          <p:cNvPr id="2050" name="Picture 2" descr="Résultat de recherche d'images pour &quot;fcppl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0"/>
            <a:ext cx="1621453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-15957" y="1071801"/>
            <a:ext cx="913277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o-PhD students: </a:t>
            </a:r>
            <a:r>
              <a:rPr lang="en-US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since 2008, main funding from China (CSC, French embassy)</a:t>
            </a:r>
            <a:endParaRPr lang="fr-FR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co-PhD defended their PhD: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Y. Mao (LPSC-CCNU, 2011), R. Wan (IPHC-CCNU, 2011),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X. Zhang (LPC-CCNU, 2012), S. Li (LPC-CCNU, 2015), M. Wang (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Subatech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 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CCNU, 2016), J. Zhu (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Subatech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-CCNU, 2017), </a:t>
            </a:r>
            <a:r>
              <a:rPr lang="en-US" dirty="0" smtClean="0">
                <a:solidFill>
                  <a:srgbClr val="33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Z. Zhang (LPC-CCNU, 2018)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co-PhD in preparation: S. Tang (LPC, 2018-2021)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co-PhD CSC applications submitted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(IPNL-CCNU, LPSC-CCNU,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IPHC-USTC)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Post-docs: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since 2009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Master students: ~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since 2007 +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several ongoing demands for 2019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the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analysis of large amount of Run-2 data and ALICE run-3 &amp; 4 preparation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Several visits of senior physicists &amp; engineers/technicians: data analysis &amp; detector upgrade and physics performance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Numerous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presentations in international conferences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ALICE meetings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 contribution in several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publications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Numerous conference proceedings, internal analysis ALICE notes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Numerous approved analysis results</a:t>
            </a:r>
          </a:p>
          <a:p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Organization of the 2</a:t>
            </a:r>
            <a:r>
              <a:rPr lang="en-US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nd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FCPPL workshop (CCNU) &amp; 7</a:t>
            </a:r>
            <a:r>
              <a:rPr lang="en-US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FCPPL workshop (LPC) and co-organization of the 9</a:t>
            </a:r>
            <a:r>
              <a:rPr lang="en-US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FCPPL workshop (IPHC) </a:t>
            </a:r>
          </a:p>
        </p:txBody>
      </p:sp>
    </p:spTree>
    <p:extLst>
      <p:ext uri="{BB962C8B-B14F-4D97-AF65-F5344CB8AC3E}">
        <p14:creationId xmlns:p14="http://schemas.microsoft.com/office/powerpoint/2010/main" val="35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106549</TotalTime>
  <Words>4243</Words>
  <Application>Microsoft Office PowerPoint</Application>
  <PresentationFormat>Affichage à l'écran (4:3)</PresentationFormat>
  <Paragraphs>691</Paragraphs>
  <Slides>36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36</vt:i4>
      </vt:variant>
    </vt:vector>
  </HeadingPairs>
  <TitlesOfParts>
    <vt:vector size="39" baseType="lpstr">
      <vt:lpstr>Thème Office</vt:lpstr>
      <vt:lpstr>1_Conception personnalisée</vt:lpstr>
      <vt:lpstr>Conception personnalisée</vt:lpstr>
      <vt:lpstr>Présentation PowerPoint</vt:lpstr>
      <vt:lpstr>         Quark-Gluon Plasma    </vt:lpstr>
      <vt:lpstr>Présentation PowerPoint</vt:lpstr>
      <vt:lpstr>Présentation PowerPoint</vt:lpstr>
      <vt:lpstr>ALICE data sample collected</vt:lpstr>
      <vt:lpstr>China and France in ALICE</vt:lpstr>
      <vt:lpstr>China and France in ALICE</vt:lpstr>
      <vt:lpstr>ALICE France-China within FCPPL    </vt:lpstr>
      <vt:lpstr>         ALICE within FCPPL: a brief history         of our collaboration    </vt:lpstr>
      <vt:lpstr>       FCPPL-ALICE project: members</vt:lpstr>
      <vt:lpstr>        FCPPL-ALICE 2018 report: summary</vt:lpstr>
      <vt:lpstr>       FCPPL-ALICE 2018 report: physics </vt:lpstr>
      <vt:lpstr>Présentation PowerPoint</vt:lpstr>
      <vt:lpstr>      Heavy-flavour hadron decay         at forward y  in pp and AA collisions   </vt:lpstr>
      <vt:lpstr>       Collectivity of heavy-flavour hadron          decay  in p-Pb collisions </vt:lpstr>
      <vt:lpstr>Présentation PowerPoint</vt:lpstr>
      <vt:lpstr>Présentation PowerPoint</vt:lpstr>
      <vt:lpstr>      Jet production vs multiplicity            in pp collisions, s = 13 TeV</vt:lpstr>
      <vt:lpstr>       2018 ALICE scientific production         (from students, post-docs)</vt:lpstr>
      <vt:lpstr>       ALICE upgrade for run 3-4 (2021-2029)</vt:lpstr>
      <vt:lpstr>     Common contributions to ALICE upgrade </vt:lpstr>
      <vt:lpstr>       Prospects in 2019 (I)</vt:lpstr>
      <vt:lpstr>       Prospects in 2019 (II)</vt:lpstr>
      <vt:lpstr>       Prospects in 2019 (III)</vt:lpstr>
      <vt:lpstr>       Conclusion</vt:lpstr>
      <vt:lpstr>     Timetable of the session</vt:lpstr>
      <vt:lpstr>Présentation PowerPoint</vt:lpstr>
      <vt:lpstr>Présentation PowerPoint</vt:lpstr>
      <vt:lpstr>        France and China in ALICE           involvements within FCPPL    </vt:lpstr>
      <vt:lpstr>       Double-parton scattering measurements  in p-Pb collisions with ALICE</vt:lpstr>
      <vt:lpstr>      Open heavy-flavour production  in heavy-ion collisions  </vt:lpstr>
      <vt:lpstr>       Collectivity of heavy-flavour hadron          decay  in small collision systems </vt:lpstr>
      <vt:lpstr>       Isolated photon -  0 correlations in  pp collisions,  13 TeV</vt:lpstr>
      <vt:lpstr>    W-boson production via muons  in p-Pb collisions </vt:lpstr>
      <vt:lpstr>       Double-parton scattering measurements  in p-Pb collisions with ALICE</vt:lpstr>
      <vt:lpstr>         ALICE at the LHC CERN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Nicole</dc:creator>
  <cp:lastModifiedBy>Nicole</cp:lastModifiedBy>
  <cp:revision>1514</cp:revision>
  <cp:lastPrinted>2019-04-21T15:25:33Z</cp:lastPrinted>
  <dcterms:created xsi:type="dcterms:W3CDTF">2014-05-22T11:06:27Z</dcterms:created>
  <dcterms:modified xsi:type="dcterms:W3CDTF">2019-04-24T23:01:46Z</dcterms:modified>
</cp:coreProperties>
</file>