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57" r:id="rId5"/>
    <p:sldId id="261" r:id="rId6"/>
    <p:sldId id="258" r:id="rId7"/>
    <p:sldId id="259" r:id="rId8"/>
    <p:sldId id="260" r:id="rId9"/>
    <p:sldId id="266" r:id="rId10"/>
    <p:sldId id="267" r:id="rId11"/>
    <p:sldId id="268" r:id="rId12"/>
    <p:sldId id="269" r:id="rId13"/>
    <p:sldId id="270" r:id="rId14"/>
    <p:sldId id="286" r:id="rId15"/>
    <p:sldId id="277" r:id="rId16"/>
    <p:sldId id="271" r:id="rId17"/>
    <p:sldId id="272" r:id="rId18"/>
    <p:sldId id="273" r:id="rId19"/>
    <p:sldId id="274" r:id="rId20"/>
    <p:sldId id="296" r:id="rId21"/>
    <p:sldId id="275" r:id="rId22"/>
    <p:sldId id="276" r:id="rId23"/>
    <p:sldId id="280" r:id="rId24"/>
    <p:sldId id="281"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253"/>
        <p:guide pos="288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6.wmf"/><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49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2.jpeg"/><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2.xml"/><Relationship Id="rId7" Type="http://schemas.openxmlformats.org/officeDocument/2006/relationships/tags" Target="../tags/tag96.x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 Id="rId3" Type="http://schemas.openxmlformats.org/officeDocument/2006/relationships/oleObject" Target="../embeddings/oleObject12.bin"/><Relationship Id="rId2" Type="http://schemas.openxmlformats.org/officeDocument/2006/relationships/image" Target="../media/image13.wmf"/><Relationship Id="rId1"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image" Target="../media/image17.wmf"/><Relationship Id="rId3" Type="http://schemas.openxmlformats.org/officeDocument/2006/relationships/oleObject" Target="../embeddings/oleObject15.bin"/><Relationship Id="rId2" Type="http://schemas.openxmlformats.org/officeDocument/2006/relationships/image" Target="../media/image16.wmf"/><Relationship Id="rId1"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image" Target="../media/image21.wmf"/><Relationship Id="rId7" Type="http://schemas.openxmlformats.org/officeDocument/2006/relationships/oleObject" Target="../embeddings/oleObject19.bin"/><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wmf"/><Relationship Id="rId3" Type="http://schemas.openxmlformats.org/officeDocument/2006/relationships/oleObject" Target="../embeddings/oleObject17.bin"/><Relationship Id="rId2" Type="http://schemas.openxmlformats.org/officeDocument/2006/relationships/image" Target="../media/image18.wmf"/><Relationship Id="rId11" Type="http://schemas.openxmlformats.org/officeDocument/2006/relationships/vmlDrawing" Target="../drawings/vmlDrawing6.vml"/><Relationship Id="rId10" Type="http://schemas.openxmlformats.org/officeDocument/2006/relationships/slideLayout" Target="../slideLayouts/slideLayout2.xml"/><Relationship Id="rId1"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1.xml"/><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29.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image" Target="../media/image31.pn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slideLayout" Target="../slideLayouts/slideLayout2.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image" Target="../media/image43.wmf"/><Relationship Id="rId3" Type="http://schemas.openxmlformats.org/officeDocument/2006/relationships/oleObject" Target="../embeddings/oleObject21.bin"/><Relationship Id="rId2" Type="http://schemas.openxmlformats.org/officeDocument/2006/relationships/image" Target="../media/image42.wmf"/><Relationship Id="rId1"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5" Type="http://schemas.openxmlformats.org/officeDocument/2006/relationships/slideLayout" Target="../slideLayouts/slideLayout6.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7.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image" Target="../media/image6.wmf"/><Relationship Id="rId7" Type="http://schemas.openxmlformats.org/officeDocument/2006/relationships/oleObject" Target="../embeddings/oleObject4.bin"/><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 Id="rId3" Type="http://schemas.openxmlformats.org/officeDocument/2006/relationships/oleObject" Target="../embeddings/oleObject2.bin"/><Relationship Id="rId2" Type="http://schemas.openxmlformats.org/officeDocument/2006/relationships/image" Target="../media/image3.wmf"/><Relationship Id="rId12" Type="http://schemas.openxmlformats.org/officeDocument/2006/relationships/notesSlide" Target="../notesSlides/notesSlide2.xml"/><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tags" Target="../tags/tag94.x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 Id="rId3" Type="http://schemas.openxmlformats.org/officeDocument/2006/relationships/oleObject" Target="../embeddings/oleObject6.bin"/><Relationship Id="rId2" Type="http://schemas.openxmlformats.org/officeDocument/2006/relationships/image" Target="../media/image7.wmf"/><Relationship Id="rId1"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tags" Target="../tags/tag95.x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 Id="rId3" Type="http://schemas.openxmlformats.org/officeDocument/2006/relationships/oleObject" Target="../embeddings/oleObject9.bin"/><Relationship Id="rId2" Type="http://schemas.openxmlformats.org/officeDocument/2006/relationships/image" Target="../media/image10.wmf"/><Relationship Id="rId1"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502126" y="1286828"/>
            <a:ext cx="8081010" cy="828199"/>
          </a:xfrm>
        </p:spPr>
        <p:txBody>
          <a:bodyPr/>
          <a:lstStyle/>
          <a:p>
            <a:r>
              <a:rPr lang="en-US" altLang="zh-CN" sz="2400"/>
              <a:t>The initial and final temperatures in some high energy collisions</a:t>
            </a:r>
            <a:endParaRPr lang="en-US" altLang="zh-CN" sz="2400"/>
          </a:p>
        </p:txBody>
      </p:sp>
      <p:sp>
        <p:nvSpPr>
          <p:cNvPr id="3" name="副标题 2"/>
          <p:cNvSpPr>
            <a:spLocks noGrp="1"/>
          </p:cNvSpPr>
          <p:nvPr>
            <p:ph type="subTitle" idx="1"/>
            <p:custDataLst>
              <p:tags r:id="rId2"/>
            </p:custDataLst>
          </p:nvPr>
        </p:nvSpPr>
        <p:spPr>
          <a:xfrm>
            <a:off x="502285" y="2841625"/>
            <a:ext cx="8139430" cy="3025140"/>
          </a:xfrm>
        </p:spPr>
        <p:txBody>
          <a:bodyPr/>
          <a:lstStyle/>
          <a:p>
            <a:pPr algn="ctr"/>
            <a:r>
              <a:rPr lang="en-US" altLang="zh-CN"/>
              <a:t>      </a:t>
            </a:r>
            <a:endParaRPr lang="en-US" altLang="zh-CN"/>
          </a:p>
          <a:p>
            <a:pPr algn="ctr"/>
            <a:r>
              <a:rPr lang="en-US" altLang="zh-CN"/>
              <a:t>      Reporter    : Qi Wang(</a:t>
            </a:r>
            <a:r>
              <a:rPr lang="zh-CN" altLang="en-US"/>
              <a:t>王琪）</a:t>
            </a:r>
            <a:endParaRPr lang="zh-CN" altLang="en-US"/>
          </a:p>
          <a:p>
            <a:pPr algn="ctr"/>
            <a:r>
              <a:rPr lang="en-US" altLang="zh-CN"/>
              <a:t>           Supervisor : Fu-Hu Liu(</a:t>
            </a:r>
            <a:r>
              <a:rPr lang="zh-CN" altLang="en-US"/>
              <a:t>刘福虎）</a:t>
            </a:r>
            <a:endParaRPr lang="zh-CN" altLang="en-US"/>
          </a:p>
          <a:p>
            <a:r>
              <a:rPr lang="en-US" altLang="zh-CN"/>
              <a:t> The 18th national congress on medium and high energy nuclear physics</a:t>
            </a:r>
            <a:r>
              <a:rPr lang="zh-CN" altLang="en-US"/>
              <a:t>（</a:t>
            </a:r>
            <a:r>
              <a:rPr lang="en-US" altLang="zh-CN">
                <a:sym typeface="+mn-ea"/>
              </a:rPr>
              <a:t>2019.6.21</a:t>
            </a:r>
            <a:r>
              <a:rPr lang="zh-CN" altLang="en-US"/>
              <a:t>）</a:t>
            </a:r>
            <a:endParaRPr lang="zh-CN" altLang="en-US"/>
          </a:p>
        </p:txBody>
      </p:sp>
      <p:pic>
        <p:nvPicPr>
          <p:cNvPr id="5" name="图片 4" descr="b289[1]"/>
          <p:cNvPicPr>
            <a:picLocks noChangeAspect="1"/>
          </p:cNvPicPr>
          <p:nvPr/>
        </p:nvPicPr>
        <p:blipFill>
          <a:blip r:embed="rId3"/>
          <a:stretch>
            <a:fillRect/>
          </a:stretch>
        </p:blipFill>
        <p:spPr>
          <a:xfrm>
            <a:off x="7955915" y="8255"/>
            <a:ext cx="1181735" cy="116459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Formalism and method</a:t>
            </a:r>
            <a:endParaRPr lang="zh-CN" altLang="en-US"/>
          </a:p>
        </p:txBody>
      </p:sp>
      <p:sp>
        <p:nvSpPr>
          <p:cNvPr id="3" name="内容占位符 2"/>
          <p:cNvSpPr>
            <a:spLocks noGrp="1"/>
          </p:cNvSpPr>
          <p:nvPr>
            <p:ph idx="1"/>
          </p:nvPr>
        </p:nvSpPr>
        <p:spPr/>
        <p:txBody>
          <a:bodyPr/>
          <a:p>
            <a:r>
              <a:rPr lang="en-US" altLang="zh-CN" b="1">
                <a:solidFill>
                  <a:schemeClr val="tx1"/>
                </a:solidFill>
              </a:rPr>
              <a:t>The Erlang distribution</a:t>
            </a:r>
            <a:endParaRPr lang="en-US" altLang="zh-CN" b="1">
              <a:solidFill>
                <a:schemeClr val="tx1"/>
              </a:solidFill>
            </a:endParaRPr>
          </a:p>
          <a:p>
            <a:pPr marL="0" indent="0">
              <a:buNone/>
            </a:pPr>
            <a:endParaRPr lang="en-US" altLang="zh-CN" b="1">
              <a:solidFill>
                <a:schemeClr val="tx1"/>
              </a:solidFill>
            </a:endParaRPr>
          </a:p>
          <a:p>
            <a:pPr marL="0" indent="0">
              <a:buNone/>
            </a:pPr>
            <a:endParaRPr lang="en-US" altLang="zh-CN" b="1">
              <a:solidFill>
                <a:schemeClr val="tx1"/>
              </a:solidFill>
            </a:endParaRPr>
          </a:p>
          <a:p>
            <a:pPr marL="0" indent="0">
              <a:buNone/>
            </a:pPr>
            <a:endParaRPr lang="en-US" altLang="zh-CN" b="1">
              <a:solidFill>
                <a:schemeClr val="tx1"/>
              </a:solidFill>
            </a:endParaRPr>
          </a:p>
          <a:p>
            <a:pPr marL="0" indent="0">
              <a:buNone/>
            </a:pPr>
            <a:endParaRPr lang="en-US" altLang="zh-CN" b="1">
              <a:solidFill>
                <a:schemeClr val="tx1"/>
              </a:solidFill>
            </a:endParaRPr>
          </a:p>
          <a:p>
            <a:pPr marL="0" indent="0">
              <a:buNone/>
            </a:pPr>
            <a:endParaRPr lang="en-US" altLang="zh-CN" b="1">
              <a:solidFill>
                <a:schemeClr val="tx1"/>
              </a:solidFill>
            </a:endParaRPr>
          </a:p>
          <a:p>
            <a:pPr marL="0" indent="0">
              <a:buNone/>
            </a:pPr>
            <a:endParaRPr lang="en-US" altLang="zh-CN" b="1">
              <a:solidFill>
                <a:schemeClr val="tx1"/>
              </a:solidFill>
            </a:endParaRPr>
          </a:p>
          <a:p>
            <a:pPr marL="0" indent="0">
              <a:buNone/>
            </a:pPr>
            <a:r>
              <a:rPr lang="en-US" altLang="zh-CN" sz="1500">
                <a:solidFill>
                  <a:srgbClr val="FF0000"/>
                </a:solidFill>
              </a:rPr>
              <a:t>                             </a:t>
            </a:r>
            <a:endParaRPr lang="en-US" altLang="zh-CN" sz="1500">
              <a:solidFill>
                <a:srgbClr val="FF0000"/>
              </a:solidFill>
            </a:endParaRPr>
          </a:p>
          <a:p>
            <a:pPr marL="0" indent="0">
              <a:buNone/>
            </a:pPr>
            <a:r>
              <a:rPr lang="en-US" altLang="zh-CN" sz="1500">
                <a:solidFill>
                  <a:srgbClr val="FF0000"/>
                </a:solidFill>
              </a:rPr>
              <a:t>                                 </a:t>
            </a:r>
            <a:r>
              <a:rPr lang="en-US" altLang="zh-CN" sz="2000">
                <a:solidFill>
                  <a:srgbClr val="FF0000"/>
                </a:solidFill>
              </a:rPr>
              <a:t> The initial state temperature</a:t>
            </a:r>
            <a:endParaRPr lang="en-US" altLang="zh-CN" sz="2000">
              <a:solidFill>
                <a:srgbClr val="FF0000"/>
              </a:solidFill>
            </a:endParaRPr>
          </a:p>
        </p:txBody>
      </p:sp>
      <p:graphicFrame>
        <p:nvGraphicFramePr>
          <p:cNvPr id="6" name="对象 5">
            <a:hlinkClick r:id="" action="ppaction://ole?verb="/>
          </p:cNvPr>
          <p:cNvGraphicFramePr>
            <a:graphicFrameLocks noChangeAspect="1"/>
          </p:cNvGraphicFramePr>
          <p:nvPr/>
        </p:nvGraphicFramePr>
        <p:xfrm>
          <a:off x="1007031" y="2045176"/>
          <a:ext cx="2552700" cy="631508"/>
        </p:xfrm>
        <a:graphic>
          <a:graphicData uri="http://schemas.openxmlformats.org/presentationml/2006/ole">
            <mc:AlternateContent xmlns:mc="http://schemas.openxmlformats.org/markup-compatibility/2006">
              <mc:Choice xmlns:v="urn:schemas-microsoft-com:vml" Requires="v">
                <p:oleObj spid="_x0000_s1025" name="" r:id="rId1" imgW="1600200" imgH="508000" progId="Equation.KSEE3">
                  <p:embed/>
                </p:oleObj>
              </mc:Choice>
              <mc:Fallback>
                <p:oleObj name="" r:id="rId1" imgW="1600200" imgH="508000" progId="Equation.KSEE3">
                  <p:embed/>
                  <p:pic>
                    <p:nvPicPr>
                      <p:cNvPr id="0" name="图片 1024"/>
                      <p:cNvPicPr/>
                      <p:nvPr/>
                    </p:nvPicPr>
                    <p:blipFill>
                      <a:blip r:embed="rId2"/>
                      <a:stretch>
                        <a:fillRect/>
                      </a:stretch>
                    </p:blipFill>
                    <p:spPr>
                      <a:xfrm>
                        <a:off x="1007031" y="2045176"/>
                        <a:ext cx="2552700" cy="631508"/>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1006793" y="3211671"/>
          <a:ext cx="3379470" cy="647700"/>
        </p:xfrm>
        <a:graphic>
          <a:graphicData uri="http://schemas.openxmlformats.org/presentationml/2006/ole">
            <mc:AlternateContent xmlns:mc="http://schemas.openxmlformats.org/markup-compatibility/2006">
              <mc:Choice xmlns:v="urn:schemas-microsoft-com:vml" Requires="v">
                <p:oleObj spid="_x0000_s5" name="" r:id="rId3" imgW="2082800" imgH="520700" progId="Equation.KSEE3">
                  <p:embed/>
                </p:oleObj>
              </mc:Choice>
              <mc:Fallback>
                <p:oleObj name="" r:id="rId3" imgW="2082800" imgH="520700" progId="Equation.KSEE3">
                  <p:embed/>
                  <p:pic>
                    <p:nvPicPr>
                      <p:cNvPr id="0" name="图片 1024"/>
                      <p:cNvPicPr/>
                      <p:nvPr/>
                    </p:nvPicPr>
                    <p:blipFill>
                      <a:blip r:embed="rId4"/>
                      <a:stretch>
                        <a:fillRect/>
                      </a:stretch>
                    </p:blipFill>
                    <p:spPr>
                      <a:xfrm>
                        <a:off x="1006793" y="3211671"/>
                        <a:ext cx="3379470" cy="647700"/>
                      </a:xfrm>
                      <a:prstGeom prst="rect">
                        <a:avLst/>
                      </a:prstGeom>
                    </p:spPr>
                  </p:pic>
                </p:oleObj>
              </mc:Fallback>
            </mc:AlternateContent>
          </a:graphicData>
        </a:graphic>
      </p:graphicFrame>
      <p:sp>
        <p:nvSpPr>
          <p:cNvPr id="11" name="圆角矩形 10"/>
          <p:cNvSpPr/>
          <p:nvPr/>
        </p:nvSpPr>
        <p:spPr>
          <a:xfrm>
            <a:off x="4386739" y="2051526"/>
            <a:ext cx="3330416" cy="6253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F.-H. Liu, J.-S. Li, Phys. Rev. C 78, 044602 (2008).</a:t>
            </a:r>
            <a:endParaRPr lang="zh-CN" altLang="en-US" sz="1050"/>
          </a:p>
        </p:txBody>
      </p:sp>
      <p:graphicFrame>
        <p:nvGraphicFramePr>
          <p:cNvPr id="7" name="对象 6">
            <a:hlinkClick r:id="" action="ppaction://ole?verb="/>
          </p:cNvPr>
          <p:cNvGraphicFramePr>
            <a:graphicFrameLocks noChangeAspect="1"/>
          </p:cNvGraphicFramePr>
          <p:nvPr/>
        </p:nvGraphicFramePr>
        <p:xfrm>
          <a:off x="1007110" y="4511040"/>
          <a:ext cx="1187450" cy="701040"/>
        </p:xfrm>
        <a:graphic>
          <a:graphicData uri="http://schemas.openxmlformats.org/presentationml/2006/ole">
            <mc:AlternateContent xmlns:mc="http://schemas.openxmlformats.org/markup-compatibility/2006">
              <mc:Choice xmlns:v="urn:schemas-microsoft-com:vml" Requires="v">
                <p:oleObj spid="_x0000_s1026" name="" r:id="rId5" imgW="787400" imgH="533400" progId="Equation.KSEE3">
                  <p:embed/>
                </p:oleObj>
              </mc:Choice>
              <mc:Fallback>
                <p:oleObj name="" r:id="rId5" imgW="787400" imgH="533400" progId="Equation.KSEE3">
                  <p:embed/>
                  <p:pic>
                    <p:nvPicPr>
                      <p:cNvPr id="0" name="图片 1025"/>
                      <p:cNvPicPr/>
                      <p:nvPr/>
                    </p:nvPicPr>
                    <p:blipFill>
                      <a:blip r:embed="rId6"/>
                      <a:stretch>
                        <a:fillRect/>
                      </a:stretch>
                    </p:blipFill>
                    <p:spPr>
                      <a:xfrm>
                        <a:off x="1007110" y="4511040"/>
                        <a:ext cx="1187450" cy="701040"/>
                      </a:xfrm>
                      <a:prstGeom prst="rect">
                        <a:avLst/>
                      </a:prstGeom>
                    </p:spPr>
                  </p:pic>
                </p:oleObj>
              </mc:Fallback>
            </mc:AlternateContent>
          </a:graphicData>
        </a:graphic>
      </p:graphicFrame>
      <p:sp>
        <p:nvSpPr>
          <p:cNvPr id="8" name="圆角矩形 7"/>
          <p:cNvSpPr/>
          <p:nvPr/>
        </p:nvSpPr>
        <p:spPr>
          <a:xfrm>
            <a:off x="4791551" y="3005455"/>
            <a:ext cx="4152900" cy="12415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just">
              <a:lnSpc>
                <a:spcPct val="150000"/>
              </a:lnSpc>
            </a:pPr>
            <a:r>
              <a:rPr lang="en-US" altLang="zh-CN" sz="1050"/>
              <a:t>[1] </a:t>
            </a:r>
            <a:r>
              <a:rPr lang="zh-CN" altLang="en-US" sz="1050"/>
              <a:t>Gutay L G, Hirsch A S, Pajares C, Scharenberg R P and Srivastava B K 2015 Int. J. Mod. Phys. E 24 1550101</a:t>
            </a:r>
            <a:r>
              <a:rPr lang="en-US" altLang="zh-CN" sz="1050"/>
              <a:t>.</a:t>
            </a:r>
            <a:endParaRPr lang="zh-CN" altLang="en-US" sz="1050"/>
          </a:p>
          <a:p>
            <a:pPr algn="just">
              <a:lnSpc>
                <a:spcPct val="150000"/>
              </a:lnSpc>
            </a:pPr>
            <a:r>
              <a:rPr lang="en-US" altLang="zh-CN" sz="1050"/>
              <a:t>[2] </a:t>
            </a:r>
            <a:r>
              <a:rPr lang="zh-CN" altLang="en-US" sz="1050"/>
              <a:t>Hirsch A S, Pajares C, Scharenberg R P and Srivastava B K 2018 (arXiv:1803.02301 [hep-ph])</a:t>
            </a:r>
            <a:r>
              <a:rPr lang="en-US" altLang="zh-CN" sz="1050"/>
              <a:t>.</a:t>
            </a:r>
            <a:endParaRPr lang="en-US" altLang="zh-CN" sz="1050"/>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Formalism and method</a:t>
            </a:r>
            <a:endParaRPr lang="zh-CN" altLang="en-US"/>
          </a:p>
        </p:txBody>
      </p:sp>
      <p:sp>
        <p:nvSpPr>
          <p:cNvPr id="3" name="内容占位符 2"/>
          <p:cNvSpPr>
            <a:spLocks noGrp="1"/>
          </p:cNvSpPr>
          <p:nvPr>
            <p:ph idx="1"/>
          </p:nvPr>
        </p:nvSpPr>
        <p:spPr/>
        <p:txBody>
          <a:bodyPr/>
          <a:p>
            <a:r>
              <a:rPr lang="en-US" altLang="zh-CN" b="1">
                <a:solidFill>
                  <a:schemeClr val="tx1"/>
                </a:solidFill>
              </a:rPr>
              <a:t>The blast-wave fit</a:t>
            </a:r>
            <a:endParaRPr lang="en-US" altLang="zh-CN" b="1">
              <a:solidFill>
                <a:schemeClr val="tx1"/>
              </a:solidFill>
            </a:endParaRPr>
          </a:p>
          <a:p>
            <a:pPr marL="0" indent="0">
              <a:buNone/>
            </a:pPr>
            <a:r>
              <a:rPr lang="en-US" altLang="zh-CN">
                <a:solidFill>
                  <a:schemeClr val="tx1"/>
                </a:solidFill>
              </a:rPr>
              <a:t>     </a:t>
            </a:r>
            <a:r>
              <a:rPr lang="en-US" altLang="zh-CN">
                <a:solidFill>
                  <a:schemeClr val="tx1"/>
                </a:solidFill>
                <a:latin typeface="微软雅黑" panose="020B0503020204020204" charset="-122"/>
                <a:ea typeface="微软雅黑" panose="020B0503020204020204" charset="-122"/>
              </a:rPr>
              <a:t>Boltzmann-Gibbs statistics</a:t>
            </a:r>
            <a:endParaRPr lang="en-US" altLang="zh-CN">
              <a:solidFill>
                <a:schemeClr val="tx1"/>
              </a:solidFill>
              <a:latin typeface="微软雅黑" panose="020B0503020204020204" charset="-122"/>
              <a:ea typeface="微软雅黑" panose="020B0503020204020204" charset="-122"/>
            </a:endParaRPr>
          </a:p>
          <a:p>
            <a:pPr marL="0" indent="0">
              <a:buNone/>
            </a:pPr>
            <a:endParaRPr lang="en-US" altLang="zh-CN">
              <a:latin typeface="微软雅黑" panose="020B0503020204020204" charset="-122"/>
              <a:ea typeface="微软雅黑" panose="020B0503020204020204" charset="-122"/>
            </a:endParaRPr>
          </a:p>
          <a:p>
            <a:pPr marL="0" indent="0">
              <a:buNone/>
            </a:pPr>
            <a:endParaRPr lang="en-US" altLang="zh-CN">
              <a:latin typeface="微软雅黑" panose="020B0503020204020204" charset="-122"/>
              <a:ea typeface="微软雅黑" panose="020B0503020204020204" charset="-122"/>
            </a:endParaRPr>
          </a:p>
          <a:p>
            <a:pPr marL="0" indent="0">
              <a:buNone/>
            </a:pPr>
            <a:endParaRPr lang="en-US" altLang="zh-CN">
              <a:latin typeface="微软雅黑" panose="020B0503020204020204" charset="-122"/>
              <a:ea typeface="微软雅黑" panose="020B0503020204020204" charset="-122"/>
            </a:endParaRPr>
          </a:p>
          <a:p>
            <a:pPr marL="0" indent="0">
              <a:buNone/>
            </a:pPr>
            <a:endParaRPr lang="en-US" altLang="zh-CN">
              <a:latin typeface="微软雅黑" panose="020B0503020204020204" charset="-122"/>
              <a:ea typeface="微软雅黑" panose="020B0503020204020204" charset="-122"/>
            </a:endParaRPr>
          </a:p>
          <a:p>
            <a:pPr marL="0" indent="0">
              <a:buNone/>
            </a:pPr>
            <a:r>
              <a:rPr lang="en-US" altLang="zh-CN">
                <a:latin typeface="微软雅黑" panose="020B0503020204020204" charset="-122"/>
                <a:ea typeface="微软雅黑" panose="020B0503020204020204" charset="-122"/>
              </a:rPr>
              <a:t>    </a:t>
            </a:r>
            <a:r>
              <a:rPr lang="en-US" altLang="zh-CN">
                <a:solidFill>
                  <a:schemeClr val="tx1"/>
                </a:solidFill>
                <a:latin typeface="微软雅黑" panose="020B0503020204020204" charset="-122"/>
                <a:ea typeface="微软雅黑" panose="020B0503020204020204" charset="-122"/>
              </a:rPr>
              <a:t>Tsallis statistics</a:t>
            </a:r>
            <a:endParaRPr lang="en-US" altLang="zh-CN">
              <a:solidFill>
                <a:schemeClr val="tx1"/>
              </a:solidFill>
              <a:latin typeface="微软雅黑" panose="020B0503020204020204" charset="-122"/>
              <a:ea typeface="微软雅黑" panose="020B0503020204020204" charset="-122"/>
            </a:endParaRPr>
          </a:p>
          <a:p>
            <a:pPr marL="0" indent="0">
              <a:buNone/>
            </a:pPr>
            <a:r>
              <a:rPr lang="en-US" altLang="zh-CN">
                <a:latin typeface="微软雅黑" panose="020B0503020204020204" charset="-122"/>
                <a:ea typeface="微软雅黑" panose="020B0503020204020204" charset="-122"/>
              </a:rPr>
              <a:t>    </a:t>
            </a:r>
            <a:endParaRPr lang="en-US" altLang="zh-CN">
              <a:latin typeface="微软雅黑" panose="020B0503020204020204" charset="-122"/>
              <a:ea typeface="微软雅黑" panose="020B0503020204020204" charset="-122"/>
            </a:endParaRPr>
          </a:p>
        </p:txBody>
      </p:sp>
      <p:graphicFrame>
        <p:nvGraphicFramePr>
          <p:cNvPr id="4" name="对象 3">
            <a:hlinkClick r:id="" action="ppaction://ole?verb="/>
          </p:cNvPr>
          <p:cNvGraphicFramePr>
            <a:graphicFrameLocks noChangeAspect="1"/>
          </p:cNvGraphicFramePr>
          <p:nvPr/>
        </p:nvGraphicFramePr>
        <p:xfrm>
          <a:off x="846296" y="2272030"/>
          <a:ext cx="5508784" cy="625316"/>
        </p:xfrm>
        <a:graphic>
          <a:graphicData uri="http://schemas.openxmlformats.org/presentationml/2006/ole">
            <mc:AlternateContent xmlns:mc="http://schemas.openxmlformats.org/markup-compatibility/2006">
              <mc:Choice xmlns:v="urn:schemas-microsoft-com:vml" Requires="v">
                <p:oleObj spid="_x0000_s6" name="" r:id="rId1" imgW="3340100" imgH="482600" progId="Equation.KSEE3">
                  <p:embed/>
                </p:oleObj>
              </mc:Choice>
              <mc:Fallback>
                <p:oleObj name="" r:id="rId1" imgW="3340100" imgH="482600" progId="Equation.KSEE3">
                  <p:embed/>
                  <p:pic>
                    <p:nvPicPr>
                      <p:cNvPr id="0" name="图片 1024"/>
                      <p:cNvPicPr/>
                      <p:nvPr/>
                    </p:nvPicPr>
                    <p:blipFill>
                      <a:blip r:embed="rId2"/>
                      <a:stretch>
                        <a:fillRect/>
                      </a:stretch>
                    </p:blipFill>
                    <p:spPr>
                      <a:xfrm>
                        <a:off x="846296" y="2272030"/>
                        <a:ext cx="5508784" cy="625316"/>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846535" y="4335780"/>
          <a:ext cx="7660005" cy="658654"/>
        </p:xfrm>
        <a:graphic>
          <a:graphicData uri="http://schemas.openxmlformats.org/presentationml/2006/ole">
            <mc:AlternateContent xmlns:mc="http://schemas.openxmlformats.org/markup-compatibility/2006">
              <mc:Choice xmlns:v="urn:schemas-microsoft-com:vml" Requires="v">
                <p:oleObj spid="_x0000_s7" name="" r:id="rId3" imgW="4635500" imgH="508000" progId="Equation.KSEE3">
                  <p:embed/>
                </p:oleObj>
              </mc:Choice>
              <mc:Fallback>
                <p:oleObj name="" r:id="rId3" imgW="4635500" imgH="508000" progId="Equation.KSEE3">
                  <p:embed/>
                  <p:pic>
                    <p:nvPicPr>
                      <p:cNvPr id="0" name="图片 1024"/>
                      <p:cNvPicPr/>
                      <p:nvPr/>
                    </p:nvPicPr>
                    <p:blipFill>
                      <a:blip r:embed="rId4"/>
                      <a:stretch>
                        <a:fillRect/>
                      </a:stretch>
                    </p:blipFill>
                    <p:spPr>
                      <a:xfrm>
                        <a:off x="846535" y="4335780"/>
                        <a:ext cx="7660005" cy="658654"/>
                      </a:xfrm>
                      <a:prstGeom prst="rect">
                        <a:avLst/>
                      </a:prstGeom>
                    </p:spPr>
                  </p:pic>
                </p:oleObj>
              </mc:Fallback>
            </mc:AlternateContent>
          </a:graphicData>
        </a:graphic>
      </p:graphicFrame>
      <p:sp>
        <p:nvSpPr>
          <p:cNvPr id="11" name="圆角矩形 10"/>
          <p:cNvSpPr/>
          <p:nvPr/>
        </p:nvSpPr>
        <p:spPr>
          <a:xfrm>
            <a:off x="846296" y="3136106"/>
            <a:ext cx="3330416" cy="6505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E. Schnedermann, J. Sollfrank, U. Heinz</a:t>
            </a:r>
            <a:endParaRPr lang="zh-CN" altLang="en-US" sz="1050"/>
          </a:p>
          <a:p>
            <a:pPr algn="ctr"/>
            <a:r>
              <a:rPr lang="zh-CN" altLang="en-US" sz="1050"/>
              <a:t>Phys. Rev. C 48, 2462 (1993)</a:t>
            </a:r>
            <a:endParaRPr lang="zh-CN" altLang="en-US" sz="1050"/>
          </a:p>
        </p:txBody>
      </p:sp>
      <p:sp>
        <p:nvSpPr>
          <p:cNvPr id="8" name="圆角矩形 7"/>
          <p:cNvSpPr/>
          <p:nvPr/>
        </p:nvSpPr>
        <p:spPr>
          <a:xfrm>
            <a:off x="846296" y="5250498"/>
            <a:ext cx="3330416" cy="6057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Z.B. Tang, Y.C. Xu, L.J. Ruan, G. van Buren, F.Q.</a:t>
            </a:r>
            <a:endParaRPr lang="zh-CN" altLang="en-US" sz="1050"/>
          </a:p>
          <a:p>
            <a:pPr algn="ctr"/>
            <a:r>
              <a:rPr lang="zh-CN" altLang="en-US" sz="1050"/>
              <a:t>Wang, Z.B. Xu, Phys. Rev. C 79, 051901(R) (2009).</a:t>
            </a:r>
            <a:endParaRPr lang="zh-CN" altLang="en-US" sz="1050"/>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en-US" altLang="zh-CN">
                <a:sym typeface="+mn-ea"/>
              </a:rPr>
              <a:t>Formalism and method</a:t>
            </a:r>
            <a:endParaRPr lang="zh-CN" altLang="en-US" b="0"/>
          </a:p>
        </p:txBody>
      </p:sp>
      <p:sp>
        <p:nvSpPr>
          <p:cNvPr id="5" name="内容占位符 4"/>
          <p:cNvSpPr>
            <a:spLocks noGrp="1"/>
          </p:cNvSpPr>
          <p:nvPr>
            <p:ph idx="1"/>
          </p:nvPr>
        </p:nvSpPr>
        <p:spPr/>
        <p:txBody>
          <a:bodyPr/>
          <a:p>
            <a:pPr marL="0" indent="0">
              <a:buNone/>
            </a:pPr>
            <a:r>
              <a:rPr lang="en-US" altLang="zh-CN" b="1">
                <a:solidFill>
                  <a:schemeClr val="tx1"/>
                </a:solidFill>
                <a:sym typeface="+mn-ea"/>
              </a:rPr>
              <a:t>The blast-wave fit</a:t>
            </a:r>
            <a:endParaRPr lang="en-US" altLang="zh-CN" b="1">
              <a:solidFill>
                <a:schemeClr val="tx1"/>
              </a:solidFill>
              <a:sym typeface="+mn-ea"/>
            </a:endParaRPr>
          </a:p>
          <a:p>
            <a:pPr marL="0" indent="0">
              <a:lnSpc>
                <a:spcPct val="200000"/>
              </a:lnSpc>
              <a:buNone/>
            </a:pPr>
            <a:r>
              <a:rPr lang="en-US" altLang="zh-CN" sz="1500"/>
              <a:t>                                   The boost angle            </a:t>
            </a:r>
            <a:endParaRPr lang="en-US" altLang="zh-CN" sz="1500"/>
          </a:p>
          <a:p>
            <a:pPr marL="0" indent="0">
              <a:lnSpc>
                <a:spcPct val="200000"/>
              </a:lnSpc>
              <a:buNone/>
            </a:pPr>
            <a:r>
              <a:rPr lang="en-US" altLang="zh-CN" sz="1500"/>
              <a:t>                                   The self-similar flow profile</a:t>
            </a:r>
            <a:endParaRPr lang="en-US" altLang="zh-CN" sz="1500"/>
          </a:p>
          <a:p>
            <a:pPr marL="0" indent="0">
              <a:lnSpc>
                <a:spcPct val="200000"/>
              </a:lnSpc>
              <a:buNone/>
            </a:pPr>
            <a:r>
              <a:rPr lang="en-US" altLang="zh-CN" sz="1500"/>
              <a:t> </a:t>
            </a:r>
            <a:r>
              <a:rPr lang="en-US" altLang="zh-CN" sz="1500">
                <a:solidFill>
                  <a:srgbClr val="FF0000"/>
                </a:solidFill>
              </a:rPr>
              <a:t>The transverse flow velocity</a:t>
            </a:r>
            <a:endParaRPr lang="en-US" altLang="zh-CN" sz="1500">
              <a:solidFill>
                <a:srgbClr val="FF0000"/>
              </a:solidFill>
            </a:endParaRPr>
          </a:p>
          <a:p>
            <a:pPr marL="0" indent="0">
              <a:buNone/>
            </a:pPr>
            <a:endParaRPr lang="en-US" altLang="zh-CN" sz="1500">
              <a:solidFill>
                <a:srgbClr val="FF0000"/>
              </a:solidFill>
            </a:endParaRPr>
          </a:p>
          <a:p>
            <a:pPr marL="0" indent="0">
              <a:buNone/>
            </a:pPr>
            <a:r>
              <a:rPr lang="en-US" altLang="zh-CN" sz="1500">
                <a:solidFill>
                  <a:srgbClr val="FF0000"/>
                </a:solidFill>
              </a:rPr>
              <a:t>                                      </a:t>
            </a:r>
            <a:endParaRPr lang="en-US" altLang="zh-CN" sz="1500">
              <a:solidFill>
                <a:srgbClr val="FF0000"/>
              </a:solidFill>
            </a:endParaRPr>
          </a:p>
          <a:p>
            <a:pPr marL="0" indent="0">
              <a:buNone/>
            </a:pPr>
            <a:r>
              <a:rPr lang="en-US" altLang="zh-CN" sz="1500">
                <a:solidFill>
                  <a:srgbClr val="FF0000"/>
                </a:solidFill>
              </a:rPr>
              <a:t>                                  </a:t>
            </a:r>
            <a:endParaRPr lang="en-US" altLang="zh-CN" sz="1500">
              <a:solidFill>
                <a:srgbClr val="FF0000"/>
              </a:solidFill>
            </a:endParaRPr>
          </a:p>
          <a:p>
            <a:pPr marL="0" indent="0">
              <a:buNone/>
            </a:pPr>
            <a:endParaRPr lang="en-US" altLang="zh-CN" sz="1500">
              <a:solidFill>
                <a:srgbClr val="FF0000"/>
              </a:solidFill>
            </a:endParaRPr>
          </a:p>
          <a:p>
            <a:pPr marL="0" indent="0">
              <a:buNone/>
            </a:pPr>
            <a:r>
              <a:rPr lang="en-US" altLang="zh-CN" sz="1500">
                <a:solidFill>
                  <a:srgbClr val="FF0000"/>
                </a:solidFill>
              </a:rPr>
              <a:t>                             </a:t>
            </a:r>
            <a:r>
              <a:rPr lang="en-US" altLang="zh-CN" sz="1800">
                <a:solidFill>
                  <a:srgbClr val="FF0000"/>
                </a:solidFill>
              </a:rPr>
              <a:t>The final state temperature T</a:t>
            </a:r>
            <a:r>
              <a:rPr lang="en-US" altLang="zh-CN" sz="1800" baseline="-25000">
                <a:solidFill>
                  <a:srgbClr val="FF0000"/>
                </a:solidFill>
              </a:rPr>
              <a:t>0</a:t>
            </a:r>
            <a:endParaRPr lang="en-US" altLang="zh-CN" sz="1800" baseline="-25000">
              <a:solidFill>
                <a:srgbClr val="FF0000"/>
              </a:solidFill>
            </a:endParaRPr>
          </a:p>
        </p:txBody>
      </p:sp>
      <p:graphicFrame>
        <p:nvGraphicFramePr>
          <p:cNvPr id="6" name="对象 5">
            <a:hlinkClick r:id="" action="ppaction://ole?verb="/>
          </p:cNvPr>
          <p:cNvGraphicFramePr>
            <a:graphicFrameLocks noChangeAspect="1"/>
          </p:cNvGraphicFramePr>
          <p:nvPr/>
        </p:nvGraphicFramePr>
        <p:xfrm>
          <a:off x="794226" y="1834515"/>
          <a:ext cx="1718310" cy="381953"/>
        </p:xfrm>
        <a:graphic>
          <a:graphicData uri="http://schemas.openxmlformats.org/presentationml/2006/ole">
            <mc:AlternateContent xmlns:mc="http://schemas.openxmlformats.org/markup-compatibility/2006">
              <mc:Choice xmlns:v="urn:schemas-microsoft-com:vml" Requires="v">
                <p:oleObj spid="_x0000_s2049" name="" r:id="rId1" imgW="1028700" imgH="228600" progId="Equation.KSEE3">
                  <p:embed/>
                </p:oleObj>
              </mc:Choice>
              <mc:Fallback>
                <p:oleObj name="" r:id="rId1" imgW="1028700" imgH="228600" progId="Equation.KSEE3">
                  <p:embed/>
                  <p:pic>
                    <p:nvPicPr>
                      <p:cNvPr id="0" name="图片 2048"/>
                      <p:cNvPicPr/>
                      <p:nvPr/>
                    </p:nvPicPr>
                    <p:blipFill>
                      <a:blip r:embed="rId2"/>
                      <a:stretch>
                        <a:fillRect/>
                      </a:stretch>
                    </p:blipFill>
                    <p:spPr>
                      <a:xfrm>
                        <a:off x="794226" y="1834515"/>
                        <a:ext cx="1718310" cy="381953"/>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794226" y="2432685"/>
          <a:ext cx="1791653" cy="431959"/>
        </p:xfrm>
        <a:graphic>
          <a:graphicData uri="http://schemas.openxmlformats.org/presentationml/2006/ole">
            <mc:AlternateContent xmlns:mc="http://schemas.openxmlformats.org/markup-compatibility/2006">
              <mc:Choice xmlns:v="urn:schemas-microsoft-com:vml" Requires="v">
                <p:oleObj spid="_x0000_s2050" name="" r:id="rId3" imgW="1054100" imgH="254000" progId="Equation.KSEE3">
                  <p:embed/>
                </p:oleObj>
              </mc:Choice>
              <mc:Fallback>
                <p:oleObj name="" r:id="rId3" imgW="1054100" imgH="254000" progId="Equation.KSEE3">
                  <p:embed/>
                  <p:pic>
                    <p:nvPicPr>
                      <p:cNvPr id="0" name="图片 2049"/>
                      <p:cNvPicPr/>
                      <p:nvPr/>
                    </p:nvPicPr>
                    <p:blipFill>
                      <a:blip r:embed="rId4"/>
                      <a:stretch>
                        <a:fillRect/>
                      </a:stretch>
                    </p:blipFill>
                    <p:spPr>
                      <a:xfrm>
                        <a:off x="794226" y="2432685"/>
                        <a:ext cx="1791653" cy="431959"/>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2240280" y="3536950"/>
          <a:ext cx="4114165" cy="559435"/>
        </p:xfrm>
        <a:graphic>
          <a:graphicData uri="http://schemas.openxmlformats.org/presentationml/2006/ole">
            <mc:AlternateContent xmlns:mc="http://schemas.openxmlformats.org/markup-compatibility/2006">
              <mc:Choice xmlns:v="urn:schemas-microsoft-com:vml" Requires="v">
                <p:oleObj spid="_x0000_s2051" name="" r:id="rId5" imgW="2273300" imgH="330200" progId="Equation.KSEE3">
                  <p:embed/>
                </p:oleObj>
              </mc:Choice>
              <mc:Fallback>
                <p:oleObj name="" r:id="rId5" imgW="2273300" imgH="330200" progId="Equation.KSEE3">
                  <p:embed/>
                  <p:pic>
                    <p:nvPicPr>
                      <p:cNvPr id="0" name="图片 2050"/>
                      <p:cNvPicPr/>
                      <p:nvPr/>
                    </p:nvPicPr>
                    <p:blipFill>
                      <a:blip r:embed="rId6"/>
                      <a:stretch>
                        <a:fillRect/>
                      </a:stretch>
                    </p:blipFill>
                    <p:spPr>
                      <a:xfrm>
                        <a:off x="2240280" y="3536950"/>
                        <a:ext cx="4114165" cy="559435"/>
                      </a:xfrm>
                      <a:prstGeom prst="rect">
                        <a:avLst/>
                      </a:prstGeom>
                    </p:spPr>
                  </p:pic>
                </p:oleObj>
              </mc:Fallback>
            </mc:AlternateContent>
          </a:graphicData>
        </a:graphic>
      </p:graphicFrame>
      <p:sp>
        <p:nvSpPr>
          <p:cNvPr id="9" name="下箭头 8"/>
          <p:cNvSpPr/>
          <p:nvPr/>
        </p:nvSpPr>
        <p:spPr>
          <a:xfrm>
            <a:off x="4151630" y="4271645"/>
            <a:ext cx="479108" cy="664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圆角矩形 10"/>
          <p:cNvSpPr/>
          <p:nvPr/>
        </p:nvSpPr>
        <p:spPr>
          <a:xfrm>
            <a:off x="6209665" y="1079500"/>
            <a:ext cx="2795270" cy="2392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just">
              <a:lnSpc>
                <a:spcPct val="130000"/>
              </a:lnSpc>
            </a:pPr>
            <a:r>
              <a:rPr lang="zh-CN" altLang="en-US" sz="1050"/>
              <a:t>G. Agakishiev et al. (STAR Collaboration), Identified hadron compositions in p+p and Au+Au collisions at high transverse momenta at                            </a:t>
            </a:r>
            <a:r>
              <a:rPr lang="en-US" sz="1050"/>
              <a:t>.                                      </a:t>
            </a:r>
            <a:r>
              <a:rPr lang="zh-CN" altLang="en-US" sz="1050"/>
              <a:t>Phys. Rev. Lett. 108, 072302 (2012). https://doi.org/10.1103/PhysRevLett.108.072302</a:t>
            </a:r>
            <a:endParaRPr lang="zh-CN" altLang="en-US" sz="1050"/>
          </a:p>
        </p:txBody>
      </p:sp>
      <p:graphicFrame>
        <p:nvGraphicFramePr>
          <p:cNvPr id="10" name="对象 9">
            <a:hlinkClick r:id="" action="ppaction://ole?verb="/>
          </p:cNvPr>
          <p:cNvGraphicFramePr>
            <a:graphicFrameLocks noChangeAspect="1"/>
          </p:cNvGraphicFramePr>
          <p:nvPr/>
        </p:nvGraphicFramePr>
        <p:xfrm>
          <a:off x="6595110" y="2289175"/>
          <a:ext cx="934720" cy="236855"/>
        </p:xfrm>
        <a:graphic>
          <a:graphicData uri="http://schemas.openxmlformats.org/presentationml/2006/ole">
            <mc:AlternateContent xmlns:mc="http://schemas.openxmlformats.org/markup-compatibility/2006">
              <mc:Choice xmlns:v="urn:schemas-microsoft-com:vml" Requires="v">
                <p:oleObj spid="_x0000_s2052" name="" r:id="rId7" imgW="1054100" imgH="266700" progId="Equation.KSEE3">
                  <p:embed/>
                </p:oleObj>
              </mc:Choice>
              <mc:Fallback>
                <p:oleObj name="" r:id="rId7" imgW="1054100" imgH="266700" progId="Equation.KSEE3">
                  <p:embed/>
                  <p:pic>
                    <p:nvPicPr>
                      <p:cNvPr id="0" name="图片 2051"/>
                      <p:cNvPicPr/>
                      <p:nvPr/>
                    </p:nvPicPr>
                    <p:blipFill>
                      <a:blip r:embed="rId8"/>
                      <a:stretch>
                        <a:fillRect/>
                      </a:stretch>
                    </p:blipFill>
                    <p:spPr>
                      <a:xfrm>
                        <a:off x="6595110" y="2289175"/>
                        <a:ext cx="934720" cy="236855"/>
                      </a:xfrm>
                      <a:prstGeom prst="rect">
                        <a:avLst/>
                      </a:prstGeom>
                    </p:spPr>
                  </p:pic>
                </p:oleObj>
              </mc:Fallback>
            </mc:AlternateContent>
          </a:graphicData>
        </a:graphic>
      </p:graphicFrame>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Results and discussion</a:t>
            </a:r>
            <a:endParaRPr lang="en-US" altLang="zh-CN"/>
          </a:p>
        </p:txBody>
      </p:sp>
      <p:sp>
        <p:nvSpPr>
          <p:cNvPr id="3" name="内容占位符 2"/>
          <p:cNvSpPr>
            <a:spLocks noGrp="1"/>
          </p:cNvSpPr>
          <p:nvPr>
            <p:ph idx="1"/>
          </p:nvPr>
        </p:nvSpPr>
        <p:spPr/>
        <p:txBody>
          <a:bodyPr/>
          <a:p>
            <a:pPr marL="0" indent="0">
              <a:buNone/>
            </a:pPr>
            <a:r>
              <a:rPr lang="en-US" altLang="zh-CN" sz="1800">
                <a:solidFill>
                  <a:schemeClr val="tx1"/>
                </a:solidFill>
              </a:rPr>
              <a:t>The experiental data</a:t>
            </a:r>
            <a:endParaRPr lang="en-US" altLang="zh-CN" sz="2000">
              <a:solidFill>
                <a:schemeClr val="tx1"/>
              </a:solidFill>
            </a:endParaRPr>
          </a:p>
          <a:p>
            <a:pPr marL="0" indent="0">
              <a:buNone/>
            </a:pPr>
            <a:endParaRPr lang="en-US" altLang="zh-CN" sz="2000">
              <a:solidFill>
                <a:schemeClr val="tx1"/>
              </a:solidFill>
            </a:endParaRPr>
          </a:p>
        </p:txBody>
      </p:sp>
      <p:graphicFrame>
        <p:nvGraphicFramePr>
          <p:cNvPr id="4" name="表格 3"/>
          <p:cNvGraphicFramePr/>
          <p:nvPr/>
        </p:nvGraphicFramePr>
        <p:xfrm>
          <a:off x="1177290" y="2036445"/>
          <a:ext cx="6576060" cy="2784475"/>
        </p:xfrm>
        <a:graphic>
          <a:graphicData uri="http://schemas.openxmlformats.org/drawingml/2006/table">
            <a:tbl>
              <a:tblPr firstRow="1" bandRow="1">
                <a:tableStyleId>{5C22544A-7EE6-4342-B048-85BDC9FD1C3A}</a:tableStyleId>
              </a:tblPr>
              <a:tblGrid>
                <a:gridCol w="2132965"/>
                <a:gridCol w="2132965"/>
                <a:gridCol w="2310130"/>
              </a:tblGrid>
              <a:tr h="514350">
                <a:tc>
                  <a:txBody>
                    <a:bodyPr/>
                    <a:p>
                      <a:pPr algn="ctr">
                        <a:buNone/>
                      </a:pPr>
                      <a:r>
                        <a:rPr lang="en-US" altLang="zh-CN" sz="1350"/>
                        <a:t>Collabration</a:t>
                      </a:r>
                      <a:endParaRPr lang="en-US" altLang="zh-CN" sz="1350"/>
                    </a:p>
                  </a:txBody>
                  <a:tcPr marL="68580" marR="68580" marT="34290" marB="34290"/>
                </a:tc>
                <a:tc>
                  <a:txBody>
                    <a:bodyPr/>
                    <a:p>
                      <a:pPr algn="ctr">
                        <a:buNone/>
                      </a:pPr>
                      <a:r>
                        <a:rPr lang="en-US" altLang="zh-CN" sz="1350"/>
                        <a:t>Particles</a:t>
                      </a:r>
                      <a:endParaRPr lang="en-US" altLang="zh-CN" sz="1350"/>
                    </a:p>
                  </a:txBody>
                  <a:tcPr marL="68580" marR="68580" marT="34290" marB="34290"/>
                </a:tc>
                <a:tc>
                  <a:txBody>
                    <a:bodyPr/>
                    <a:p>
                      <a:pPr algn="ctr">
                        <a:buNone/>
                      </a:pPr>
                      <a:r>
                        <a:rPr lang="en-US" altLang="zh-CN" sz="1350"/>
                        <a:t>Energy</a:t>
                      </a:r>
                      <a:endParaRPr lang="en-US" altLang="zh-CN" sz="1350"/>
                    </a:p>
                  </a:txBody>
                  <a:tcPr marL="68580" marR="68580" marT="34290" marB="34290"/>
                </a:tc>
              </a:tr>
              <a:tr h="448945">
                <a:tc>
                  <a:txBody>
                    <a:bodyPr/>
                    <a:p>
                      <a:pPr algn="ctr">
                        <a:buNone/>
                      </a:pPr>
                      <a:r>
                        <a:rPr lang="en-US" altLang="zh-CN" sz="1350"/>
                        <a:t>STAR</a:t>
                      </a:r>
                      <a:endParaRPr lang="en-US" altLang="zh-CN" sz="1350"/>
                    </a:p>
                  </a:txBody>
                  <a:tcPr marL="68580" marR="68580" marT="34290" marB="34290"/>
                </a:tc>
                <a:tc>
                  <a:txBody>
                    <a:bodyPr/>
                    <a:p>
                      <a:pPr algn="ctr">
                        <a:buNone/>
                      </a:pPr>
                      <a:r>
                        <a:rPr lang="en-US" altLang="zh-CN" sz="1350"/>
                        <a:t>Au+Au</a:t>
                      </a:r>
                      <a:endParaRPr lang="en-US" altLang="zh-CN" sz="1350"/>
                    </a:p>
                  </a:txBody>
                  <a:tcPr marL="68580" marR="68580" marT="34290" marB="34290"/>
                </a:tc>
                <a:tc>
                  <a:txBody>
                    <a:bodyPr/>
                    <a:p>
                      <a:pPr algn="ctr">
                        <a:buNone/>
                      </a:pPr>
                      <a:r>
                        <a:rPr lang="en-US" altLang="zh-CN" sz="1350"/>
                        <a:t>7.7, 11.5, 19.6, 27, 36, </a:t>
                      </a:r>
                      <a:r>
                        <a:rPr lang="en-US" altLang="zh-CN" sz="1350">
                          <a:sym typeface="+mn-ea"/>
                        </a:rPr>
                        <a:t>62.4, 130 GeV</a:t>
                      </a:r>
                      <a:endParaRPr lang="en-US" altLang="zh-CN" sz="1350"/>
                    </a:p>
                  </a:txBody>
                  <a:tcPr marL="68580" marR="68580" marT="34290" marB="34290"/>
                </a:tc>
              </a:tr>
              <a:tr h="446405">
                <a:tc>
                  <a:txBody>
                    <a:bodyPr/>
                    <a:p>
                      <a:pPr algn="ctr">
                        <a:buNone/>
                      </a:pPr>
                      <a:r>
                        <a:rPr lang="en-US" altLang="zh-CN" sz="1350">
                          <a:sym typeface="+mn-ea"/>
                        </a:rPr>
                        <a:t>LHCB</a:t>
                      </a:r>
                      <a:endParaRPr lang="zh-CN" altLang="en-US" sz="1350"/>
                    </a:p>
                  </a:txBody>
                  <a:tcPr marL="68580" marR="68580" marT="34290" marB="34290"/>
                </a:tc>
                <a:tc>
                  <a:txBody>
                    <a:bodyPr/>
                    <a:p>
                      <a:pPr algn="ctr">
                        <a:buNone/>
                      </a:pPr>
                      <a:r>
                        <a:rPr lang="en-US" sz="1350"/>
                        <a:t>p+He</a:t>
                      </a:r>
                      <a:endParaRPr lang="en-US" sz="1350"/>
                    </a:p>
                  </a:txBody>
                  <a:tcPr marL="68580" marR="68580" marT="34290" marB="34290"/>
                </a:tc>
                <a:tc>
                  <a:txBody>
                    <a:bodyPr/>
                    <a:p>
                      <a:pPr algn="ctr">
                        <a:buNone/>
                      </a:pPr>
                      <a:r>
                        <a:rPr lang="en-US" altLang="zh-CN" sz="1350"/>
                        <a:t>110 </a:t>
                      </a:r>
                      <a:r>
                        <a:rPr lang="en-US" altLang="zh-CN" sz="1350">
                          <a:sym typeface="+mn-ea"/>
                        </a:rPr>
                        <a:t>GeV</a:t>
                      </a:r>
                      <a:endParaRPr lang="en-US" altLang="zh-CN" sz="1350"/>
                    </a:p>
                  </a:txBody>
                  <a:tcPr marL="68580" marR="68580" marT="34290" marB="34290"/>
                </a:tc>
              </a:tr>
              <a:tr h="447675">
                <a:tc>
                  <a:txBody>
                    <a:bodyPr/>
                    <a:p>
                      <a:pPr algn="ctr">
                        <a:buNone/>
                      </a:pPr>
                      <a:r>
                        <a:rPr lang="en-US" altLang="zh-CN" sz="1350">
                          <a:sym typeface="+mn-ea"/>
                        </a:rPr>
                        <a:t>STAR/PHENIX</a:t>
                      </a:r>
                      <a:endParaRPr lang="zh-CN" altLang="en-US" sz="1350"/>
                    </a:p>
                  </a:txBody>
                  <a:tcPr marL="68580" marR="68580" marT="34290" marB="34290"/>
                </a:tc>
                <a:tc>
                  <a:txBody>
                    <a:bodyPr/>
                    <a:p>
                      <a:pPr algn="ctr">
                        <a:buNone/>
                      </a:pPr>
                      <a:r>
                        <a:rPr lang="en-US" altLang="zh-CN" sz="1350">
                          <a:sym typeface="+mn-ea"/>
                        </a:rPr>
                        <a:t>Au+Au</a:t>
                      </a:r>
                      <a:endParaRPr lang="zh-CN" altLang="en-US" sz="1350"/>
                    </a:p>
                  </a:txBody>
                  <a:tcPr marL="68580" marR="68580" marT="34290" marB="34290"/>
                </a:tc>
                <a:tc>
                  <a:txBody>
                    <a:bodyPr/>
                    <a:p>
                      <a:pPr algn="ctr">
                        <a:buNone/>
                      </a:pPr>
                      <a:r>
                        <a:rPr lang="en-US" altLang="zh-CN" sz="1350"/>
                        <a:t>200 </a:t>
                      </a:r>
                      <a:r>
                        <a:rPr lang="en-US" altLang="zh-CN" sz="1350">
                          <a:sym typeface="+mn-ea"/>
                        </a:rPr>
                        <a:t>GeV</a:t>
                      </a:r>
                      <a:endParaRPr lang="en-US" altLang="zh-CN" sz="1350"/>
                    </a:p>
                  </a:txBody>
                  <a:tcPr marL="68580" marR="68580" marT="34290" marB="34290"/>
                </a:tc>
              </a:tr>
              <a:tr h="447675">
                <a:tc>
                  <a:txBody>
                    <a:bodyPr/>
                    <a:p>
                      <a:pPr algn="ctr">
                        <a:buNone/>
                      </a:pPr>
                      <a:r>
                        <a:rPr lang="en-US" altLang="zh-CN" sz="1350">
                          <a:sym typeface="+mn-ea"/>
                        </a:rPr>
                        <a:t>STAR</a:t>
                      </a:r>
                      <a:endParaRPr lang="zh-CN" altLang="en-US" sz="1350"/>
                    </a:p>
                  </a:txBody>
                  <a:tcPr marL="68580" marR="68580" marT="34290" marB="34290"/>
                </a:tc>
                <a:tc>
                  <a:txBody>
                    <a:bodyPr/>
                    <a:p>
                      <a:pPr algn="ctr">
                        <a:buNone/>
                      </a:pPr>
                      <a:r>
                        <a:rPr lang="en-US" altLang="zh-CN" sz="1350">
                          <a:sym typeface="+mn-ea"/>
                        </a:rPr>
                        <a:t>d+Au</a:t>
                      </a:r>
                      <a:endParaRPr lang="zh-CN" altLang="en-US" sz="1350"/>
                    </a:p>
                  </a:txBody>
                  <a:tcPr marL="68580" marR="68580" marT="34290" marB="34290"/>
                </a:tc>
                <a:tc>
                  <a:txBody>
                    <a:bodyPr/>
                    <a:p>
                      <a:pPr algn="ctr">
                        <a:buNone/>
                      </a:pPr>
                      <a:r>
                        <a:rPr lang="en-US" altLang="zh-CN" sz="1350"/>
                        <a:t>200 GeV</a:t>
                      </a:r>
                      <a:endParaRPr lang="en-US" altLang="zh-CN" sz="1350"/>
                    </a:p>
                  </a:txBody>
                  <a:tcPr marL="68580" marR="68580" marT="34290" marB="34290"/>
                </a:tc>
              </a:tr>
              <a:tr h="448310">
                <a:tc>
                  <a:txBody>
                    <a:bodyPr/>
                    <a:p>
                      <a:pPr algn="ctr">
                        <a:buNone/>
                      </a:pPr>
                      <a:r>
                        <a:rPr lang="en-US" altLang="zh-CN" sz="1350"/>
                        <a:t>ALICE</a:t>
                      </a:r>
                      <a:endParaRPr lang="en-US" altLang="zh-CN" sz="1350"/>
                    </a:p>
                  </a:txBody>
                  <a:tcPr marL="68580" marR="68580" marT="34290" marB="34290"/>
                </a:tc>
                <a:tc>
                  <a:txBody>
                    <a:bodyPr/>
                    <a:p>
                      <a:pPr algn="ctr">
                        <a:buNone/>
                      </a:pPr>
                      <a:r>
                        <a:rPr lang="en-US" altLang="zh-CN" sz="1350"/>
                        <a:t>Pb+</a:t>
                      </a:r>
                      <a:r>
                        <a:rPr lang="en-US" altLang="zh-CN" sz="1350">
                          <a:sym typeface="+mn-ea"/>
                        </a:rPr>
                        <a:t>Pb</a:t>
                      </a:r>
                      <a:endParaRPr lang="en-US" altLang="zh-CN" sz="1350"/>
                    </a:p>
                  </a:txBody>
                  <a:tcPr marL="68580" marR="68580" marT="34290" marB="34290"/>
                </a:tc>
                <a:tc>
                  <a:txBody>
                    <a:bodyPr/>
                    <a:p>
                      <a:pPr algn="ctr">
                        <a:buNone/>
                      </a:pPr>
                      <a:r>
                        <a:rPr lang="en-US" altLang="zh-CN" sz="1350"/>
                        <a:t>2.76 TeV</a:t>
                      </a:r>
                      <a:endParaRPr lang="en-US" altLang="zh-CN" sz="1350"/>
                    </a:p>
                  </a:txBody>
                  <a:tcPr marL="68580" marR="68580" marT="34290" marB="34290"/>
                </a:tc>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Results   </a:t>
            </a:r>
            <a:r>
              <a:rPr lang="en-US" altLang="zh-CN" sz="1350"/>
              <a:t>The</a:t>
            </a:r>
            <a:r>
              <a:rPr lang="en-US" altLang="zh-CN"/>
              <a:t> </a:t>
            </a:r>
            <a:r>
              <a:rPr lang="en-US" altLang="zh-CN" sz="1350"/>
              <a:t>hagedorn function( inverse power-law ) and its modified forms</a:t>
            </a:r>
            <a:endParaRPr lang="en-US" altLang="zh-CN" sz="1350"/>
          </a:p>
        </p:txBody>
      </p:sp>
      <p:pic>
        <p:nvPicPr>
          <p:cNvPr id="9" name="内容占位符 8" descr="hage1"/>
          <p:cNvPicPr>
            <a:picLocks noChangeAspect="1"/>
          </p:cNvPicPr>
          <p:nvPr>
            <p:ph idx="1"/>
          </p:nvPr>
        </p:nvPicPr>
        <p:blipFill>
          <a:blip r:embed="rId1"/>
          <a:stretch>
            <a:fillRect/>
          </a:stretch>
        </p:blipFill>
        <p:spPr>
          <a:xfrm>
            <a:off x="2047240" y="1198880"/>
            <a:ext cx="2388235" cy="2292985"/>
          </a:xfrm>
          <a:prstGeom prst="rect">
            <a:avLst/>
          </a:prstGeom>
        </p:spPr>
      </p:pic>
      <p:pic>
        <p:nvPicPr>
          <p:cNvPr id="10" name="图片 9" descr="hage2"/>
          <p:cNvPicPr>
            <a:picLocks noChangeAspect="1"/>
          </p:cNvPicPr>
          <p:nvPr/>
        </p:nvPicPr>
        <p:blipFill>
          <a:blip r:embed="rId2"/>
          <a:stretch>
            <a:fillRect/>
          </a:stretch>
        </p:blipFill>
        <p:spPr>
          <a:xfrm>
            <a:off x="4435475" y="1198880"/>
            <a:ext cx="2324735" cy="2292985"/>
          </a:xfrm>
          <a:prstGeom prst="rect">
            <a:avLst/>
          </a:prstGeom>
        </p:spPr>
      </p:pic>
      <p:pic>
        <p:nvPicPr>
          <p:cNvPr id="11" name="图片 10" descr="hage3"/>
          <p:cNvPicPr>
            <a:picLocks noChangeAspect="1"/>
          </p:cNvPicPr>
          <p:nvPr/>
        </p:nvPicPr>
        <p:blipFill>
          <a:blip r:embed="rId3"/>
          <a:stretch>
            <a:fillRect/>
          </a:stretch>
        </p:blipFill>
        <p:spPr>
          <a:xfrm>
            <a:off x="2047875" y="3491865"/>
            <a:ext cx="2387600" cy="2341880"/>
          </a:xfrm>
          <a:prstGeom prst="rect">
            <a:avLst/>
          </a:prstGeom>
        </p:spPr>
      </p:pic>
      <p:pic>
        <p:nvPicPr>
          <p:cNvPr id="12" name="图片 11" descr="hage4"/>
          <p:cNvPicPr>
            <a:picLocks noChangeAspect="1"/>
          </p:cNvPicPr>
          <p:nvPr/>
        </p:nvPicPr>
        <p:blipFill>
          <a:blip r:embed="rId4"/>
          <a:stretch>
            <a:fillRect/>
          </a:stretch>
        </p:blipFill>
        <p:spPr>
          <a:xfrm>
            <a:off x="4362450" y="3491865"/>
            <a:ext cx="2398395" cy="2341880"/>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Results   </a:t>
            </a:r>
            <a:r>
              <a:rPr lang="en-US" altLang="zh-CN" sz="1350">
                <a:sym typeface="+mn-ea"/>
              </a:rPr>
              <a:t>The simplest standard distribution and its modified forms</a:t>
            </a:r>
            <a:endParaRPr lang="en-US" altLang="zh-CN" sz="1350">
              <a:sym typeface="+mn-ea"/>
            </a:endParaRPr>
          </a:p>
        </p:txBody>
      </p:sp>
      <p:pic>
        <p:nvPicPr>
          <p:cNvPr id="4" name="内容占位符 3" descr="stand"/>
          <p:cNvPicPr>
            <a:picLocks noChangeAspect="1"/>
          </p:cNvPicPr>
          <p:nvPr>
            <p:ph idx="1"/>
          </p:nvPr>
        </p:nvPicPr>
        <p:blipFill>
          <a:blip r:embed="rId1"/>
          <a:stretch>
            <a:fillRect/>
          </a:stretch>
        </p:blipFill>
        <p:spPr>
          <a:xfrm>
            <a:off x="1041400" y="1136015"/>
            <a:ext cx="3649980" cy="4882515"/>
          </a:xfrm>
          <a:prstGeom prst="rect">
            <a:avLst/>
          </a:prstGeom>
        </p:spPr>
      </p:pic>
      <p:pic>
        <p:nvPicPr>
          <p:cNvPr id="5" name="图片 4" descr="stand2"/>
          <p:cNvPicPr>
            <a:picLocks noChangeAspect="1"/>
          </p:cNvPicPr>
          <p:nvPr/>
        </p:nvPicPr>
        <p:blipFill>
          <a:blip r:embed="rId2"/>
          <a:stretch>
            <a:fillRect/>
          </a:stretch>
        </p:blipFill>
        <p:spPr>
          <a:xfrm>
            <a:off x="4691380" y="1151890"/>
            <a:ext cx="3421380" cy="486664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Results      </a:t>
            </a:r>
            <a:r>
              <a:rPr lang="en-US" altLang="zh-CN" sz="1350">
                <a:sym typeface="+mn-ea"/>
              </a:rPr>
              <a:t>The simplest Boltzmann distribution and its modified forms</a:t>
            </a:r>
            <a:br>
              <a:rPr lang="en-US" altLang="zh-CN" sz="1350">
                <a:sym typeface="+mn-ea"/>
              </a:rPr>
            </a:br>
            <a:endParaRPr lang="en-US" altLang="zh-CN" sz="1350">
              <a:sym typeface="+mn-ea"/>
            </a:endParaRPr>
          </a:p>
        </p:txBody>
      </p:sp>
      <p:pic>
        <p:nvPicPr>
          <p:cNvPr id="4" name="内容占位符 3" descr="boltz"/>
          <p:cNvPicPr>
            <a:picLocks noChangeAspect="1"/>
          </p:cNvPicPr>
          <p:nvPr>
            <p:ph idx="1"/>
          </p:nvPr>
        </p:nvPicPr>
        <p:blipFill>
          <a:blip r:embed="rId1"/>
          <a:stretch>
            <a:fillRect/>
          </a:stretch>
        </p:blipFill>
        <p:spPr>
          <a:xfrm>
            <a:off x="2045335" y="1098550"/>
            <a:ext cx="4907280" cy="2428240"/>
          </a:xfrm>
          <a:prstGeom prst="rect">
            <a:avLst/>
          </a:prstGeom>
        </p:spPr>
      </p:pic>
      <p:pic>
        <p:nvPicPr>
          <p:cNvPr id="5" name="图片 4" descr="boltz2"/>
          <p:cNvPicPr>
            <a:picLocks noChangeAspect="1"/>
          </p:cNvPicPr>
          <p:nvPr/>
        </p:nvPicPr>
        <p:blipFill>
          <a:blip r:embed="rId2"/>
          <a:stretch>
            <a:fillRect/>
          </a:stretch>
        </p:blipFill>
        <p:spPr>
          <a:xfrm>
            <a:off x="2045335" y="3526790"/>
            <a:ext cx="4906645" cy="249047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4179" y="461645"/>
            <a:ext cx="8315801" cy="485775"/>
          </a:xfrm>
        </p:spPr>
        <p:txBody>
          <a:bodyPr/>
          <a:p>
            <a:r>
              <a:rPr lang="en-US" altLang="zh-CN">
                <a:sym typeface="+mn-ea"/>
              </a:rPr>
              <a:t>Results  </a:t>
            </a:r>
            <a:r>
              <a:rPr lang="en-US" altLang="zh-CN" sz="1350">
                <a:sym typeface="+mn-ea"/>
              </a:rPr>
              <a:t>The Erlang distribution, the inverse power-law and blast-wave model</a:t>
            </a:r>
            <a:endParaRPr lang="en-US" altLang="zh-CN" sz="1350">
              <a:sym typeface="+mn-ea"/>
            </a:endParaRPr>
          </a:p>
        </p:txBody>
      </p:sp>
      <p:pic>
        <p:nvPicPr>
          <p:cNvPr id="7" name="内容占位符 6" descr="all1"/>
          <p:cNvPicPr>
            <a:picLocks noChangeAspect="1"/>
          </p:cNvPicPr>
          <p:nvPr>
            <p:ph idx="1"/>
          </p:nvPr>
        </p:nvPicPr>
        <p:blipFill>
          <a:blip r:embed="rId1"/>
          <a:stretch>
            <a:fillRect/>
          </a:stretch>
        </p:blipFill>
        <p:spPr>
          <a:xfrm>
            <a:off x="2083435" y="1170305"/>
            <a:ext cx="4948555" cy="2459990"/>
          </a:xfrm>
          <a:prstGeom prst="rect">
            <a:avLst/>
          </a:prstGeom>
        </p:spPr>
      </p:pic>
      <p:pic>
        <p:nvPicPr>
          <p:cNvPr id="8" name="图片 7" descr="all2"/>
          <p:cNvPicPr>
            <a:picLocks noChangeAspect="1"/>
          </p:cNvPicPr>
          <p:nvPr/>
        </p:nvPicPr>
        <p:blipFill>
          <a:blip r:embed="rId2"/>
          <a:stretch>
            <a:fillRect/>
          </a:stretch>
        </p:blipFill>
        <p:spPr>
          <a:xfrm>
            <a:off x="2083435" y="3630295"/>
            <a:ext cx="4947920" cy="256413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Results </a:t>
            </a:r>
            <a:r>
              <a:rPr lang="en-US" altLang="zh-CN" sz="1400">
                <a:sym typeface="+mn-ea"/>
              </a:rPr>
              <a:t> The Erlang distribution, the inverse power-law and blast-wave model</a:t>
            </a:r>
            <a:br>
              <a:rPr lang="en-US" altLang="zh-CN">
                <a:sym typeface="+mn-ea"/>
              </a:rPr>
            </a:br>
            <a:endParaRPr lang="zh-CN" altLang="en-US"/>
          </a:p>
        </p:txBody>
      </p:sp>
      <p:pic>
        <p:nvPicPr>
          <p:cNvPr id="12" name="内容占位符 11" descr="all6"/>
          <p:cNvPicPr>
            <a:picLocks noChangeAspect="1"/>
          </p:cNvPicPr>
          <p:nvPr>
            <p:ph idx="1"/>
          </p:nvPr>
        </p:nvPicPr>
        <p:blipFill>
          <a:blip r:embed="rId1"/>
          <a:stretch>
            <a:fillRect/>
          </a:stretch>
        </p:blipFill>
        <p:spPr>
          <a:xfrm>
            <a:off x="878205" y="991235"/>
            <a:ext cx="2458085" cy="2568575"/>
          </a:xfrm>
          <a:prstGeom prst="rect">
            <a:avLst/>
          </a:prstGeom>
        </p:spPr>
      </p:pic>
      <p:pic>
        <p:nvPicPr>
          <p:cNvPr id="13" name="图片 12" descr="all7"/>
          <p:cNvPicPr>
            <a:picLocks noChangeAspect="1"/>
          </p:cNvPicPr>
          <p:nvPr/>
        </p:nvPicPr>
        <p:blipFill>
          <a:blip r:embed="rId2"/>
          <a:stretch>
            <a:fillRect/>
          </a:stretch>
        </p:blipFill>
        <p:spPr>
          <a:xfrm>
            <a:off x="878205" y="3559810"/>
            <a:ext cx="2458085" cy="2557145"/>
          </a:xfrm>
          <a:prstGeom prst="rect">
            <a:avLst/>
          </a:prstGeom>
        </p:spPr>
      </p:pic>
      <p:pic>
        <p:nvPicPr>
          <p:cNvPr id="10" name="图片 9" descr="all4"/>
          <p:cNvPicPr>
            <a:picLocks noChangeAspect="1"/>
          </p:cNvPicPr>
          <p:nvPr/>
        </p:nvPicPr>
        <p:blipFill>
          <a:blip r:embed="rId3"/>
          <a:stretch>
            <a:fillRect/>
          </a:stretch>
        </p:blipFill>
        <p:spPr>
          <a:xfrm>
            <a:off x="3336290" y="991235"/>
            <a:ext cx="4998085" cy="2568575"/>
          </a:xfrm>
          <a:prstGeom prst="rect">
            <a:avLst/>
          </a:prstGeom>
        </p:spPr>
      </p:pic>
      <p:pic>
        <p:nvPicPr>
          <p:cNvPr id="11" name="图片 10" descr="all5"/>
          <p:cNvPicPr>
            <a:picLocks noChangeAspect="1"/>
          </p:cNvPicPr>
          <p:nvPr/>
        </p:nvPicPr>
        <p:blipFill>
          <a:blip r:embed="rId4"/>
          <a:stretch>
            <a:fillRect/>
          </a:stretch>
        </p:blipFill>
        <p:spPr>
          <a:xfrm>
            <a:off x="3336290" y="3559810"/>
            <a:ext cx="4998720" cy="255714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4334" y="488950"/>
            <a:ext cx="8586311" cy="485775"/>
          </a:xfrm>
        </p:spPr>
        <p:txBody>
          <a:bodyPr/>
          <a:p>
            <a:r>
              <a:rPr lang="en-US" altLang="zh-CN">
                <a:sym typeface="+mn-ea"/>
              </a:rPr>
              <a:t>Results   </a:t>
            </a:r>
            <a:r>
              <a:rPr lang="en-US" altLang="zh-CN" sz="1350">
                <a:sym typeface="+mn-ea"/>
              </a:rPr>
              <a:t>Dependences of parameters on energy in different centrality intervals </a:t>
            </a:r>
            <a:endParaRPr lang="en-US" altLang="zh-CN" sz="1350">
              <a:sym typeface="+mn-ea"/>
            </a:endParaRPr>
          </a:p>
        </p:txBody>
      </p:sp>
      <p:pic>
        <p:nvPicPr>
          <p:cNvPr id="6" name="图片 5" descr="1111"/>
          <p:cNvPicPr>
            <a:picLocks noChangeAspect="1"/>
          </p:cNvPicPr>
          <p:nvPr/>
        </p:nvPicPr>
        <p:blipFill>
          <a:blip r:embed="rId1"/>
          <a:stretch>
            <a:fillRect/>
          </a:stretch>
        </p:blipFill>
        <p:spPr>
          <a:xfrm>
            <a:off x="702945" y="1187450"/>
            <a:ext cx="2636520" cy="4847590"/>
          </a:xfrm>
          <a:prstGeom prst="rect">
            <a:avLst/>
          </a:prstGeom>
        </p:spPr>
      </p:pic>
      <p:pic>
        <p:nvPicPr>
          <p:cNvPr id="10" name="图片 9" descr="211"/>
          <p:cNvPicPr>
            <a:picLocks noChangeAspect="1"/>
          </p:cNvPicPr>
          <p:nvPr/>
        </p:nvPicPr>
        <p:blipFill>
          <a:blip r:embed="rId2"/>
          <a:stretch>
            <a:fillRect/>
          </a:stretch>
        </p:blipFill>
        <p:spPr>
          <a:xfrm>
            <a:off x="3339465" y="1186815"/>
            <a:ext cx="2584450" cy="4846955"/>
          </a:xfrm>
          <a:prstGeom prst="rect">
            <a:avLst/>
          </a:prstGeom>
        </p:spPr>
      </p:pic>
      <p:pic>
        <p:nvPicPr>
          <p:cNvPr id="11" name="图片 10" descr="311"/>
          <p:cNvPicPr>
            <a:picLocks noChangeAspect="1"/>
          </p:cNvPicPr>
          <p:nvPr/>
        </p:nvPicPr>
        <p:blipFill>
          <a:blip r:embed="rId3"/>
          <a:stretch>
            <a:fillRect/>
          </a:stretch>
        </p:blipFill>
        <p:spPr>
          <a:xfrm>
            <a:off x="5923915" y="1186815"/>
            <a:ext cx="2645410" cy="484632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2405" y="1502093"/>
            <a:ext cx="8449151" cy="4108133"/>
          </a:xfrm>
        </p:spPr>
        <p:txBody>
          <a:bodyPr/>
          <a:p>
            <a:pPr marL="0" indent="0">
              <a:buNone/>
            </a:pPr>
            <a:endParaRPr lang="en-US" altLang="zh-CN" sz="1350"/>
          </a:p>
          <a:p>
            <a:pPr marL="0" indent="0">
              <a:buNone/>
            </a:pPr>
            <a:endParaRPr lang="en-US" altLang="zh-CN" sz="1350"/>
          </a:p>
          <a:p>
            <a:pPr marL="0" indent="0">
              <a:buNone/>
            </a:pPr>
            <a:endParaRPr lang="en-US" altLang="zh-CN" sz="1350"/>
          </a:p>
          <a:p>
            <a:pPr marL="0" indent="0">
              <a:buNone/>
            </a:pPr>
            <a:r>
              <a:rPr lang="en-US" altLang="zh-CN" sz="1350"/>
              <a:t> </a:t>
            </a:r>
            <a:endParaRPr lang="en-US" altLang="zh-CN" sz="1350"/>
          </a:p>
        </p:txBody>
      </p:sp>
      <p:sp>
        <p:nvSpPr>
          <p:cNvPr id="4098" name="矩形 27"/>
          <p:cNvSpPr>
            <a:spLocks noChangeArrowheads="1"/>
          </p:cNvSpPr>
          <p:nvPr>
            <p:custDataLst>
              <p:tags r:id="rId1"/>
            </p:custDataLst>
          </p:nvPr>
        </p:nvSpPr>
        <p:spPr bwMode="auto">
          <a:xfrm>
            <a:off x="854075" y="3049270"/>
            <a:ext cx="1737995" cy="52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Autofit/>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just" eaLnBrk="1" hangingPunct="1"/>
            <a:r>
              <a:rPr lang="en-US" altLang="zh-CN" sz="2400">
                <a:solidFill>
                  <a:schemeClr val="tx1"/>
                </a:solidFill>
                <a:sym typeface="+mn-ea"/>
              </a:rPr>
              <a:t>Background</a:t>
            </a:r>
            <a:endParaRPr lang="en-US" altLang="zh-CN" sz="2400" smtClean="0">
              <a:solidFill>
                <a:schemeClr val="tx1"/>
              </a:solidFill>
              <a:latin typeface="Calibri" panose="020F0502020204030204" charset="0"/>
              <a:ea typeface="+mn-ea"/>
              <a:sym typeface="+mn-ea"/>
            </a:endParaRPr>
          </a:p>
        </p:txBody>
      </p:sp>
      <p:sp>
        <p:nvSpPr>
          <p:cNvPr id="4099" name="矩形 49"/>
          <p:cNvSpPr>
            <a:spLocks noChangeArrowheads="1"/>
          </p:cNvSpPr>
          <p:nvPr>
            <p:custDataLst>
              <p:tags r:id="rId2"/>
            </p:custDataLst>
          </p:nvPr>
        </p:nvSpPr>
        <p:spPr bwMode="auto">
          <a:xfrm>
            <a:off x="2098993" y="1787208"/>
            <a:ext cx="1734979"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Autofit/>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tx1"/>
                </a:solidFill>
                <a:sym typeface="+mn-ea"/>
              </a:rPr>
              <a:t>Formalism and         method</a:t>
            </a:r>
            <a:endParaRPr lang="en-US" altLang="zh-CN" sz="2400">
              <a:solidFill>
                <a:schemeClr val="tx1"/>
              </a:solidFill>
            </a:endParaRPr>
          </a:p>
          <a:p>
            <a:pPr algn="just" eaLnBrk="1" hangingPunct="1"/>
            <a:endParaRPr lang="en-US" altLang="zh-CN" sz="2400" smtClean="0">
              <a:solidFill>
                <a:schemeClr val="tx1"/>
              </a:solidFill>
              <a:latin typeface="Calibri" panose="020F0502020204030204" charset="0"/>
              <a:ea typeface="+mn-ea"/>
              <a:sym typeface="Arial" panose="020B0604020202020204" pitchFamily="34" charset="0"/>
            </a:endParaRPr>
          </a:p>
        </p:txBody>
      </p:sp>
      <p:sp>
        <p:nvSpPr>
          <p:cNvPr id="4100" name="矩形 69"/>
          <p:cNvSpPr>
            <a:spLocks noChangeArrowheads="1"/>
          </p:cNvSpPr>
          <p:nvPr>
            <p:custDataLst>
              <p:tags r:id="rId3"/>
            </p:custDataLst>
          </p:nvPr>
        </p:nvSpPr>
        <p:spPr bwMode="auto">
          <a:xfrm flipH="1">
            <a:off x="6958171" y="3198495"/>
            <a:ext cx="1589246" cy="82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Autofit/>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tx1"/>
                </a:solidFill>
                <a:sym typeface="+mn-ea"/>
              </a:rPr>
              <a:t>Summary and conclusion</a:t>
            </a:r>
            <a:endParaRPr lang="en-US" altLang="zh-CN" sz="2400" smtClean="0">
              <a:solidFill>
                <a:schemeClr val="tx1"/>
              </a:solidFill>
              <a:latin typeface="Calibri" panose="020F0502020204030204" charset="0"/>
              <a:ea typeface="+mn-ea"/>
              <a:sym typeface="+mn-ea"/>
            </a:endParaRPr>
          </a:p>
        </p:txBody>
      </p:sp>
      <p:sp>
        <p:nvSpPr>
          <p:cNvPr id="4101" name="矩形 67"/>
          <p:cNvSpPr>
            <a:spLocks noChangeArrowheads="1"/>
          </p:cNvSpPr>
          <p:nvPr>
            <p:custDataLst>
              <p:tags r:id="rId4"/>
            </p:custDataLst>
          </p:nvPr>
        </p:nvSpPr>
        <p:spPr bwMode="auto">
          <a:xfrm flipH="1">
            <a:off x="5466715" y="1501775"/>
            <a:ext cx="1492250" cy="89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tx1"/>
                </a:solidFill>
                <a:sym typeface="+mn-ea"/>
              </a:rPr>
              <a:t>Results and discussion</a:t>
            </a:r>
            <a:endParaRPr lang="en-US" altLang="zh-CN" sz="2400" smtClean="0">
              <a:solidFill>
                <a:schemeClr val="tx1"/>
              </a:solidFill>
              <a:latin typeface="Calibri" panose="020F0502020204030204" charset="0"/>
              <a:ea typeface="+mn-ea"/>
              <a:sym typeface="+mn-ea"/>
            </a:endParaRPr>
          </a:p>
        </p:txBody>
      </p:sp>
      <p:sp>
        <p:nvSpPr>
          <p:cNvPr id="4102" name="任意多边形 28"/>
          <p:cNvSpPr>
            <a:spLocks noChangeArrowheads="1"/>
          </p:cNvSpPr>
          <p:nvPr>
            <p:custDataLst>
              <p:tags r:id="rId5"/>
            </p:custDataLst>
          </p:nvPr>
        </p:nvSpPr>
        <p:spPr bwMode="auto">
          <a:xfrm>
            <a:off x="2185035" y="2510155"/>
            <a:ext cx="4773930" cy="2136775"/>
          </a:xfrm>
          <a:custGeom>
            <a:avLst/>
            <a:gdLst>
              <a:gd name="T0" fmla="*/ 0 w 3848947"/>
              <a:gd name="T1" fmla="*/ 1416050 h 1415848"/>
              <a:gd name="T2" fmla="*/ 1924050 w 3848947"/>
              <a:gd name="T3" fmla="*/ 0 h 1415848"/>
              <a:gd name="T4" fmla="*/ 3848100 w 3848947"/>
              <a:gd name="T5" fmla="*/ 1416050 h 1415848"/>
              <a:gd name="T6" fmla="*/ 0 60000 65536"/>
              <a:gd name="T7" fmla="*/ 0 60000 65536"/>
              <a:gd name="T8" fmla="*/ 0 60000 65536"/>
              <a:gd name="T9" fmla="*/ 0 w 3848947"/>
              <a:gd name="T10" fmla="*/ 0 h 1415848"/>
              <a:gd name="T11" fmla="*/ 3848947 w 3848947"/>
              <a:gd name="T12" fmla="*/ 1415848 h 1415848"/>
            </a:gdLst>
            <a:ahLst/>
            <a:cxnLst>
              <a:cxn ang="T6">
                <a:pos x="T0" y="T1"/>
              </a:cxn>
              <a:cxn ang="T7">
                <a:pos x="T2" y="T3"/>
              </a:cxn>
              <a:cxn ang="T8">
                <a:pos x="T4" y="T5"/>
              </a:cxn>
            </a:cxnLst>
            <a:rect l="T9" t="T10" r="T11" b="T12"/>
            <a:pathLst>
              <a:path w="3848947" h="1415848">
                <a:moveTo>
                  <a:pt x="0" y="1415848"/>
                </a:moveTo>
                <a:cubicBezTo>
                  <a:pt x="255130" y="595577"/>
                  <a:pt x="1020249" y="0"/>
                  <a:pt x="1924473" y="0"/>
                </a:cubicBezTo>
                <a:cubicBezTo>
                  <a:pt x="2828697" y="0"/>
                  <a:pt x="3593816" y="595577"/>
                  <a:pt x="3848947" y="1415848"/>
                </a:cubicBezTo>
              </a:path>
            </a:pathLst>
          </a:custGeom>
          <a:noFill/>
          <a:ln w="38100" cap="flat" cmpd="sng">
            <a:solidFill>
              <a:srgbClr val="BFBFBF"/>
            </a:solidFill>
            <a:bevel/>
          </a:ln>
          <a:extLst>
            <a:ext uri="{909E8E84-426E-40DD-AFC4-6F175D3DCCD1}">
              <a14:hiddenFill xmlns:a14="http://schemas.microsoft.com/office/drawing/2010/main">
                <a:solidFill>
                  <a:srgbClr val="FFFFFF"/>
                </a:solidFill>
              </a14:hiddenFill>
            </a:ext>
          </a:extLst>
        </p:spPr>
        <p:txBody>
          <a:bodyPr anchor="ctr">
            <a:normAutofit/>
          </a:bodyPr>
          <a:lstStyle/>
          <a:p>
            <a:endParaRPr lang="zh-CN" altLang="en-US" sz="1350">
              <a:latin typeface="Calibri" panose="020F0502020204030204" charset="0"/>
              <a:ea typeface="宋体" panose="02010600030101010101" pitchFamily="2" charset="-122"/>
            </a:endParaRPr>
          </a:p>
        </p:txBody>
      </p:sp>
      <p:sp>
        <p:nvSpPr>
          <p:cNvPr id="4103" name="椭圆 15"/>
          <p:cNvSpPr>
            <a:spLocks noChangeArrowheads="1"/>
          </p:cNvSpPr>
          <p:nvPr>
            <p:custDataLst>
              <p:tags r:id="rId6"/>
            </p:custDataLst>
          </p:nvPr>
        </p:nvSpPr>
        <p:spPr bwMode="auto">
          <a:xfrm flipH="1">
            <a:off x="2353339" y="3753795"/>
            <a:ext cx="238691" cy="238691"/>
          </a:xfrm>
          <a:prstGeom prst="ellipse">
            <a:avLst/>
          </a:prstGeom>
          <a:solidFill>
            <a:srgbClr val="FFFFFF"/>
          </a:solidFill>
          <a:ln w="57150">
            <a:solidFill>
              <a:srgbClr val="F99F7B"/>
            </a:solidFill>
            <a:bevel/>
          </a:ln>
        </p:spPr>
        <p:txBody>
          <a:bodyPr anchor="ctr">
            <a:normAutofit fontScale="525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endParaRPr lang="zh-CN" altLang="zh-CN" sz="1350">
              <a:solidFill>
                <a:srgbClr val="FFFFFF"/>
              </a:solidFill>
              <a:latin typeface="Calibri" panose="020F0502020204030204" charset="0"/>
              <a:ea typeface="宋体" panose="02010600030101010101" pitchFamily="2" charset="-122"/>
            </a:endParaRPr>
          </a:p>
        </p:txBody>
      </p:sp>
      <p:sp>
        <p:nvSpPr>
          <p:cNvPr id="4104" name="椭圆 16"/>
          <p:cNvSpPr>
            <a:spLocks noChangeArrowheads="1"/>
          </p:cNvSpPr>
          <p:nvPr>
            <p:custDataLst>
              <p:tags r:id="rId7"/>
            </p:custDataLst>
          </p:nvPr>
        </p:nvSpPr>
        <p:spPr bwMode="auto">
          <a:xfrm flipH="1">
            <a:off x="3595554" y="2510292"/>
            <a:ext cx="238692" cy="238692"/>
          </a:xfrm>
          <a:prstGeom prst="ellipse">
            <a:avLst/>
          </a:prstGeom>
          <a:solidFill>
            <a:srgbClr val="FFFFFF"/>
          </a:solidFill>
          <a:ln w="57150">
            <a:solidFill>
              <a:srgbClr val="F5CA73"/>
            </a:solidFill>
            <a:bevel/>
          </a:ln>
        </p:spPr>
        <p:txBody>
          <a:bodyPr anchor="ctr">
            <a:normAutofit fontScale="525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endParaRPr lang="zh-CN" altLang="zh-CN" sz="1350">
              <a:solidFill>
                <a:srgbClr val="FFFFFF"/>
              </a:solidFill>
              <a:latin typeface="Calibri" panose="020F0502020204030204" charset="0"/>
              <a:ea typeface="宋体" panose="02010600030101010101" pitchFamily="2" charset="-122"/>
            </a:endParaRPr>
          </a:p>
        </p:txBody>
      </p:sp>
      <p:sp>
        <p:nvSpPr>
          <p:cNvPr id="4105" name="椭圆 17"/>
          <p:cNvSpPr>
            <a:spLocks noChangeArrowheads="1"/>
          </p:cNvSpPr>
          <p:nvPr>
            <p:custDataLst>
              <p:tags r:id="rId8"/>
            </p:custDataLst>
          </p:nvPr>
        </p:nvSpPr>
        <p:spPr bwMode="auto">
          <a:xfrm flipH="1">
            <a:off x="5228201" y="2510292"/>
            <a:ext cx="238692" cy="238692"/>
          </a:xfrm>
          <a:prstGeom prst="ellipse">
            <a:avLst/>
          </a:prstGeom>
          <a:solidFill>
            <a:srgbClr val="FFFFFF"/>
          </a:solidFill>
          <a:ln w="57150">
            <a:solidFill>
              <a:srgbClr val="F99F7B"/>
            </a:solidFill>
            <a:bevel/>
          </a:ln>
        </p:spPr>
        <p:txBody>
          <a:bodyPr anchor="ctr">
            <a:normAutofit fontScale="525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endParaRPr lang="zh-CN" altLang="zh-CN" sz="1350">
              <a:solidFill>
                <a:srgbClr val="FFFFFF"/>
              </a:solidFill>
              <a:latin typeface="Calibri" panose="020F0502020204030204" charset="0"/>
              <a:ea typeface="宋体" panose="02010600030101010101" pitchFamily="2" charset="-122"/>
            </a:endParaRPr>
          </a:p>
        </p:txBody>
      </p:sp>
      <p:sp>
        <p:nvSpPr>
          <p:cNvPr id="4106" name="椭圆 18"/>
          <p:cNvSpPr>
            <a:spLocks noChangeArrowheads="1"/>
          </p:cNvSpPr>
          <p:nvPr>
            <p:custDataLst>
              <p:tags r:id="rId9"/>
            </p:custDataLst>
          </p:nvPr>
        </p:nvSpPr>
        <p:spPr bwMode="auto">
          <a:xfrm flipH="1">
            <a:off x="6492173" y="3635050"/>
            <a:ext cx="238691" cy="238691"/>
          </a:xfrm>
          <a:prstGeom prst="ellipse">
            <a:avLst/>
          </a:prstGeom>
          <a:solidFill>
            <a:srgbClr val="FFFFFF"/>
          </a:solidFill>
          <a:ln w="57150">
            <a:solidFill>
              <a:srgbClr val="F5CA73"/>
            </a:solidFill>
            <a:bevel/>
          </a:ln>
        </p:spPr>
        <p:txBody>
          <a:bodyPr anchor="ctr">
            <a:normAutofit fontScale="525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hangingPunct="1"/>
            <a:endParaRPr lang="zh-CN" altLang="zh-CN" sz="1350">
              <a:solidFill>
                <a:srgbClr val="FFFFFF"/>
              </a:solidFill>
              <a:latin typeface="Calibri" panose="020F0502020204030204" charset="0"/>
              <a:ea typeface="宋体" panose="02010600030101010101" pitchFamily="2" charset="-122"/>
            </a:endParaRPr>
          </a:p>
        </p:txBody>
      </p:sp>
      <p:sp>
        <p:nvSpPr>
          <p:cNvPr id="5131" name="任意多边形 29"/>
          <p:cNvSpPr>
            <a:spLocks noChangeArrowheads="1"/>
          </p:cNvSpPr>
          <p:nvPr>
            <p:custDataLst>
              <p:tags r:id="rId10"/>
            </p:custDataLst>
          </p:nvPr>
        </p:nvSpPr>
        <p:spPr bwMode="auto">
          <a:xfrm>
            <a:off x="3181985" y="3232785"/>
            <a:ext cx="2779395" cy="1414145"/>
          </a:xfrm>
          <a:custGeom>
            <a:avLst/>
            <a:gdLst>
              <a:gd name="T0" fmla="*/ 0 w 3848947"/>
              <a:gd name="T1" fmla="*/ 1415848 h 1415848"/>
              <a:gd name="T2" fmla="*/ 1924473 w 3848947"/>
              <a:gd name="T3" fmla="*/ 0 h 1415848"/>
              <a:gd name="T4" fmla="*/ 3848947 w 3848947"/>
              <a:gd name="T5" fmla="*/ 1415848 h 1415848"/>
              <a:gd name="T6" fmla="*/ 0 60000 65536"/>
              <a:gd name="T7" fmla="*/ 0 60000 65536"/>
              <a:gd name="T8" fmla="*/ 0 60000 65536"/>
              <a:gd name="T9" fmla="*/ 0 w 3848947"/>
              <a:gd name="T10" fmla="*/ 0 h 1415848"/>
              <a:gd name="T11" fmla="*/ 3848947 w 3848947"/>
              <a:gd name="T12" fmla="*/ 1415848 h 1415848"/>
            </a:gdLst>
            <a:ahLst/>
            <a:cxnLst>
              <a:cxn ang="T6">
                <a:pos x="T0" y="T1"/>
              </a:cxn>
              <a:cxn ang="T7">
                <a:pos x="T2" y="T3"/>
              </a:cxn>
              <a:cxn ang="T8">
                <a:pos x="T4" y="T5"/>
              </a:cxn>
            </a:cxnLst>
            <a:rect l="T9" t="T10" r="T11" b="T12"/>
            <a:pathLst>
              <a:path w="3848947" h="1415848">
                <a:moveTo>
                  <a:pt x="0" y="1415848"/>
                </a:moveTo>
                <a:cubicBezTo>
                  <a:pt x="255130" y="595577"/>
                  <a:pt x="1020249" y="0"/>
                  <a:pt x="1924473" y="0"/>
                </a:cubicBezTo>
                <a:cubicBezTo>
                  <a:pt x="2828697" y="0"/>
                  <a:pt x="3593816" y="595577"/>
                  <a:pt x="3848947" y="1415848"/>
                </a:cubicBezTo>
              </a:path>
            </a:pathLst>
          </a:custGeom>
          <a:solidFill>
            <a:srgbClr val="B9DD55"/>
          </a:solidFill>
          <a:ln>
            <a:noFill/>
          </a:ln>
          <a:extLst>
            <a:ext uri="{91240B29-F687-4F45-9708-019B960494DF}">
              <a14:hiddenLine xmlns:a14="http://schemas.microsoft.com/office/drawing/2010/main" w="38100">
                <a:solidFill>
                  <a:srgbClr val="B6745A"/>
                </a:solidFill>
                <a:bevel/>
              </a14:hiddenLine>
            </a:ext>
          </a:extLst>
        </p:spPr>
        <p:txBody>
          <a:bodyPr lIns="108000" tIns="162000" rIns="108000" anchor="ctr"/>
          <a:lstStyle/>
          <a:p>
            <a:pPr algn="ctr" eaLnBrk="1" hangingPunct="1">
              <a:buFont typeface="Arial" panose="020B0604020202020204" pitchFamily="34" charset="0"/>
              <a:buNone/>
              <a:defRPr/>
            </a:pPr>
            <a:r>
              <a:rPr lang="en-US" altLang="zh-CN" sz="3000">
                <a:sym typeface="+mn-ea"/>
              </a:rPr>
              <a:t>Outline</a:t>
            </a:r>
            <a:endParaRPr lang="en-US" altLang="zh-CN" sz="3000" dirty="0">
              <a:solidFill>
                <a:srgbClr val="FFFFFF"/>
              </a:solidFill>
              <a:latin typeface="Calibri" panose="020F0502020204030204" charset="0"/>
              <a:ea typeface="宋体" panose="02010600030101010101" pitchFamily="2" charset="-122"/>
              <a:sym typeface="+mn-ea"/>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9414" y="425450"/>
            <a:ext cx="8794433" cy="485775"/>
          </a:xfrm>
        </p:spPr>
        <p:txBody>
          <a:bodyPr/>
          <a:p>
            <a:r>
              <a:rPr lang="en-US" altLang="zh-CN">
                <a:sym typeface="+mn-ea"/>
              </a:rPr>
              <a:t>Results  </a:t>
            </a:r>
            <a:r>
              <a:rPr lang="en-US" altLang="zh-CN" sz="1350">
                <a:sym typeface="+mn-ea"/>
              </a:rPr>
              <a:t>Dependences of parameters on centrality at different energies</a:t>
            </a:r>
            <a:endParaRPr lang="en-US" altLang="zh-CN" sz="1350">
              <a:sym typeface="+mn-ea"/>
            </a:endParaRPr>
          </a:p>
        </p:txBody>
      </p:sp>
      <p:pic>
        <p:nvPicPr>
          <p:cNvPr id="7" name="内容占位符 6" descr="121"/>
          <p:cNvPicPr>
            <a:picLocks noChangeAspect="1"/>
          </p:cNvPicPr>
          <p:nvPr>
            <p:ph idx="1"/>
          </p:nvPr>
        </p:nvPicPr>
        <p:blipFill>
          <a:blip r:embed="rId1"/>
          <a:stretch>
            <a:fillRect/>
          </a:stretch>
        </p:blipFill>
        <p:spPr>
          <a:xfrm>
            <a:off x="759460" y="1194435"/>
            <a:ext cx="2629535" cy="4898390"/>
          </a:xfrm>
          <a:prstGeom prst="rect">
            <a:avLst/>
          </a:prstGeom>
        </p:spPr>
      </p:pic>
      <p:pic>
        <p:nvPicPr>
          <p:cNvPr id="8" name="图片 7" descr="221"/>
          <p:cNvPicPr>
            <a:picLocks noChangeAspect="1"/>
          </p:cNvPicPr>
          <p:nvPr/>
        </p:nvPicPr>
        <p:blipFill>
          <a:blip r:embed="rId2"/>
          <a:stretch>
            <a:fillRect/>
          </a:stretch>
        </p:blipFill>
        <p:spPr>
          <a:xfrm>
            <a:off x="3388995" y="1195070"/>
            <a:ext cx="2586355" cy="4897755"/>
          </a:xfrm>
          <a:prstGeom prst="rect">
            <a:avLst/>
          </a:prstGeom>
        </p:spPr>
      </p:pic>
      <p:pic>
        <p:nvPicPr>
          <p:cNvPr id="9" name="图片 8" descr="321"/>
          <p:cNvPicPr>
            <a:picLocks noChangeAspect="1"/>
          </p:cNvPicPr>
          <p:nvPr/>
        </p:nvPicPr>
        <p:blipFill>
          <a:blip r:embed="rId3"/>
          <a:stretch>
            <a:fillRect/>
          </a:stretch>
        </p:blipFill>
        <p:spPr>
          <a:xfrm>
            <a:off x="5975350" y="1194435"/>
            <a:ext cx="2673350" cy="4897755"/>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Summary and conclusion</a:t>
            </a:r>
            <a:endParaRPr lang="zh-CN" altLang="en-US"/>
          </a:p>
        </p:txBody>
      </p:sp>
      <p:sp>
        <p:nvSpPr>
          <p:cNvPr id="3" name="内容占位符 2"/>
          <p:cNvSpPr>
            <a:spLocks noGrp="1"/>
          </p:cNvSpPr>
          <p:nvPr>
            <p:ph idx="1"/>
          </p:nvPr>
        </p:nvSpPr>
        <p:spPr>
          <a:xfrm>
            <a:off x="502285" y="1246505"/>
            <a:ext cx="8139430" cy="4937125"/>
          </a:xfrm>
        </p:spPr>
        <p:txBody>
          <a:bodyPr/>
          <a:p>
            <a:pPr algn="just">
              <a:lnSpc>
                <a:spcPct val="100000"/>
              </a:lnSpc>
            </a:pPr>
            <a:r>
              <a:rPr lang="zh-CN" altLang="en-US" sz="1800">
                <a:solidFill>
                  <a:schemeClr val="tx1"/>
                </a:solidFill>
              </a:rPr>
              <a:t>For the Hagedorn function, the effect of rest mass in the first modified form is very small due to large transverse momentum. The other two modified forms describe narrow transverse momentum range. For the simplest standard and Boltzmann distributions, the modified forms contribute a wider transverse momentum range than the original distributions</a:t>
            </a:r>
            <a:r>
              <a:rPr lang="en-US" altLang="zh-CN" sz="1800">
                <a:solidFill>
                  <a:schemeClr val="tx1"/>
                </a:solidFill>
              </a:rPr>
              <a:t>.</a:t>
            </a:r>
            <a:endParaRPr lang="en-US" altLang="zh-CN" sz="1800">
              <a:solidFill>
                <a:schemeClr val="tx1"/>
              </a:solidFill>
            </a:endParaRPr>
          </a:p>
          <a:p>
            <a:pPr algn="just">
              <a:lnSpc>
                <a:spcPct val="100000"/>
              </a:lnSpc>
            </a:pPr>
            <a:r>
              <a:rPr lang="en-US" altLang="zh-CN" sz="1800">
                <a:solidFill>
                  <a:schemeClr val="tx1"/>
                </a:solidFill>
              </a:rPr>
              <a:t>The excitation functions of     show a drop at 27 GeV, and an increase from dozens of GeV to 2.76 TeV. The excitation functions of     show an increase from 7.7 GeV to 2.76 TeV.</a:t>
            </a:r>
            <a:endParaRPr lang="en-US" altLang="zh-CN" sz="1800">
              <a:solidFill>
                <a:schemeClr val="tx1"/>
              </a:solidFill>
            </a:endParaRPr>
          </a:p>
          <a:p>
            <a:pPr algn="just">
              <a:lnSpc>
                <a:spcPct val="100000"/>
              </a:lnSpc>
            </a:pPr>
            <a:r>
              <a:rPr lang="en-US" altLang="zh-CN" sz="1800">
                <a:solidFill>
                  <a:schemeClr val="tx1"/>
                </a:solidFill>
              </a:rPr>
              <a:t>The mean transverse momentum and the initial state temperature increase approximately linearly with the increase of logarithmic collision energy.</a:t>
            </a:r>
            <a:endParaRPr lang="en-US" altLang="zh-CN" sz="1800">
              <a:solidFill>
                <a:schemeClr val="tx1"/>
              </a:solidFill>
            </a:endParaRPr>
          </a:p>
          <a:p>
            <a:pPr algn="just">
              <a:lnSpc>
                <a:spcPct val="100000"/>
              </a:lnSpc>
            </a:pPr>
            <a:r>
              <a:rPr lang="en-US" altLang="zh-CN" sz="1800">
                <a:solidFill>
                  <a:schemeClr val="tx1"/>
                </a:solidFill>
              </a:rPr>
              <a:t>It is a long-term target to search for the relation between the value of prameter and </a:t>
            </a:r>
            <a:r>
              <a:rPr lang="en-US" altLang="zh-CN" sz="1800">
                <a:solidFill>
                  <a:schemeClr val="tx1"/>
                </a:solidFill>
                <a:sym typeface="+mn-ea"/>
              </a:rPr>
              <a:t>logarithmic collision energy.</a:t>
            </a:r>
            <a:endParaRPr lang="en-US" altLang="zh-CN" sz="1800">
              <a:solidFill>
                <a:schemeClr val="tx1"/>
              </a:solidFill>
              <a:sym typeface="+mn-ea"/>
            </a:endParaRPr>
          </a:p>
        </p:txBody>
      </p:sp>
      <p:graphicFrame>
        <p:nvGraphicFramePr>
          <p:cNvPr id="6" name="对象 5">
            <a:hlinkClick r:id="" action="ppaction://ole?verb="/>
          </p:cNvPr>
          <p:cNvGraphicFramePr>
            <a:graphicFrameLocks noChangeAspect="1"/>
          </p:cNvGraphicFramePr>
          <p:nvPr/>
        </p:nvGraphicFramePr>
        <p:xfrm>
          <a:off x="2344420" y="3542030"/>
          <a:ext cx="250190" cy="346075"/>
        </p:xfrm>
        <a:graphic>
          <a:graphicData uri="http://schemas.openxmlformats.org/presentationml/2006/ole">
            <mc:AlternateContent xmlns:mc="http://schemas.openxmlformats.org/markup-compatibility/2006">
              <mc:Choice xmlns:v="urn:schemas-microsoft-com:vml" Requires="v">
                <p:oleObj spid="_x0000_s1026" name="" r:id="rId1" imgW="165100" imgH="228600" progId="Equation.KSEE3">
                  <p:embed/>
                </p:oleObj>
              </mc:Choice>
              <mc:Fallback>
                <p:oleObj name="" r:id="rId1" imgW="165100" imgH="228600" progId="Equation.KSEE3">
                  <p:embed/>
                  <p:pic>
                    <p:nvPicPr>
                      <p:cNvPr id="0" name="图片 1025"/>
                      <p:cNvPicPr/>
                      <p:nvPr/>
                    </p:nvPicPr>
                    <p:blipFill>
                      <a:blip r:embed="rId2"/>
                      <a:stretch>
                        <a:fillRect/>
                      </a:stretch>
                    </p:blipFill>
                    <p:spPr>
                      <a:xfrm>
                        <a:off x="2344420" y="3542030"/>
                        <a:ext cx="250190" cy="34607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4313555" y="3001010"/>
          <a:ext cx="284480" cy="303530"/>
        </p:xfrm>
        <a:graphic>
          <a:graphicData uri="http://schemas.openxmlformats.org/presentationml/2006/ole">
            <mc:AlternateContent xmlns:mc="http://schemas.openxmlformats.org/markup-compatibility/2006">
              <mc:Choice xmlns:v="urn:schemas-microsoft-com:vml" Requires="v">
                <p:oleObj spid="_x0000_s1027" name="" r:id="rId3" imgW="203200" imgH="215900" progId="Equation.KSEE3">
                  <p:embed/>
                </p:oleObj>
              </mc:Choice>
              <mc:Fallback>
                <p:oleObj name="" r:id="rId3" imgW="203200" imgH="215900" progId="Equation.KSEE3">
                  <p:embed/>
                  <p:pic>
                    <p:nvPicPr>
                      <p:cNvPr id="0" name="图片 1026"/>
                      <p:cNvPicPr/>
                      <p:nvPr/>
                    </p:nvPicPr>
                    <p:blipFill>
                      <a:blip r:embed="rId4"/>
                      <a:stretch>
                        <a:fillRect/>
                      </a:stretch>
                    </p:blipFill>
                    <p:spPr>
                      <a:xfrm>
                        <a:off x="4313555" y="3001010"/>
                        <a:ext cx="284480" cy="303530"/>
                      </a:xfrm>
                      <a:prstGeom prst="rect">
                        <a:avLst/>
                      </a:prstGeom>
                    </p:spPr>
                  </p:pic>
                </p:oleObj>
              </mc:Fallback>
            </mc:AlternateContent>
          </a:graphicData>
        </a:graphic>
      </p:graphicFrame>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444" y="1928813"/>
            <a:ext cx="8139113" cy="849154"/>
          </a:xfrm>
        </p:spPr>
        <p:txBody>
          <a:bodyPr/>
          <a:p>
            <a:pPr algn="ctr"/>
            <a:r>
              <a:rPr lang="en-US" altLang="zh-CN"/>
              <a:t>Thank for your attention!</a:t>
            </a:r>
            <a:endParaRPr lang="en-US" altLang="zh-CN"/>
          </a:p>
        </p:txBody>
      </p:sp>
      <p:sp>
        <p:nvSpPr>
          <p:cNvPr id="3" name="文本占位符 2"/>
          <p:cNvSpPr>
            <a:spLocks noGrp="1"/>
          </p:cNvSpPr>
          <p:nvPr>
            <p:ph type="body" idx="1"/>
          </p:nvPr>
        </p:nvSpPr>
        <p:spPr>
          <a:xfrm>
            <a:off x="643255" y="3236595"/>
            <a:ext cx="7578725" cy="1809750"/>
          </a:xfrm>
        </p:spPr>
        <p:txBody>
          <a:bodyPr/>
          <a:p>
            <a:pPr algn="just"/>
            <a:r>
              <a:rPr lang="zh-CN" altLang="en-US"/>
              <a:t>This work was supported by the National Natural Science Foundation of China under Grant Nos.11575103 and 11747319, the Shanxi Provincial Natural Science Foundation under Grant No. 201701D121005, and the Fund for Shanxi “1331 Project” Key Subjects Construction.</a:t>
            </a: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Background</a:t>
            </a:r>
            <a:endParaRPr lang="en-US" altLang="zh-CN"/>
          </a:p>
        </p:txBody>
      </p:sp>
      <p:sp>
        <p:nvSpPr>
          <p:cNvPr id="8" name="椭圆 7"/>
          <p:cNvSpPr/>
          <p:nvPr>
            <p:custDataLst>
              <p:tags r:id="rId1"/>
            </p:custDataLst>
          </p:nvPr>
        </p:nvSpPr>
        <p:spPr>
          <a:xfrm>
            <a:off x="3635851" y="2512378"/>
            <a:ext cx="1885474" cy="1784509"/>
          </a:xfrm>
          <a:prstGeom prst="ellipse">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lnSpc>
                <a:spcPct val="120000"/>
              </a:lnSpc>
            </a:pPr>
            <a:r>
              <a:rPr lang="en-US" altLang="zh-CN" sz="1500">
                <a:solidFill>
                  <a:schemeClr val="bg1"/>
                </a:solidFill>
                <a:sym typeface="+mn-ea"/>
              </a:rPr>
              <a:t>Distribution of transverse momentum</a:t>
            </a:r>
            <a:endParaRPr lang="en-US" altLang="zh-CN" sz="1500" b="1" spc="300">
              <a:solidFill>
                <a:schemeClr val="bg1"/>
              </a:solidFill>
              <a:latin typeface="微软雅黑" panose="020B0503020204020204" charset="-122"/>
              <a:ea typeface="微软雅黑" panose="020B0503020204020204" charset="-122"/>
              <a:cs typeface="+mn-ea"/>
              <a:sym typeface="+mn-ea"/>
            </a:endParaRPr>
          </a:p>
        </p:txBody>
      </p:sp>
      <p:sp>
        <p:nvSpPr>
          <p:cNvPr id="26" name="矩形 25"/>
          <p:cNvSpPr/>
          <p:nvPr>
            <p:custDataLst>
              <p:tags r:id="rId2"/>
            </p:custDataLst>
          </p:nvPr>
        </p:nvSpPr>
        <p:spPr>
          <a:xfrm>
            <a:off x="1179195" y="1858010"/>
            <a:ext cx="1212850" cy="1117600"/>
          </a:xfrm>
          <a:prstGeom prst="rect">
            <a:avLst/>
          </a:prstGeom>
          <a:noFill/>
        </p:spPr>
        <p:txBody>
          <a:bodyPr wrap="none" anchor="ctr"/>
          <a:p>
            <a:pPr algn="ctr">
              <a:lnSpc>
                <a:spcPct val="120000"/>
              </a:lnSpc>
            </a:pPr>
            <a:r>
              <a:rPr lang="en-US" altLang="zh-CN" sz="1400">
                <a:solidFill>
                  <a:srgbClr val="FF0000"/>
                </a:solidFill>
                <a:effectLst/>
                <a:sym typeface="+mn-ea"/>
              </a:rPr>
              <a:t>The initial </a:t>
            </a:r>
            <a:endParaRPr lang="en-US" altLang="zh-CN" sz="1400">
              <a:solidFill>
                <a:srgbClr val="FF0000"/>
              </a:solidFill>
              <a:effectLst/>
              <a:sym typeface="+mn-ea"/>
            </a:endParaRPr>
          </a:p>
          <a:p>
            <a:pPr algn="ctr">
              <a:lnSpc>
                <a:spcPct val="120000"/>
              </a:lnSpc>
            </a:pPr>
            <a:r>
              <a:rPr lang="en-US" altLang="zh-CN" sz="1400">
                <a:solidFill>
                  <a:srgbClr val="FF0000"/>
                </a:solidFill>
                <a:effectLst/>
                <a:sym typeface="+mn-ea"/>
              </a:rPr>
              <a:t>state temperature</a:t>
            </a:r>
            <a:endParaRPr lang="en-US" altLang="zh-CN" sz="1400" spc="150">
              <a:solidFill>
                <a:srgbClr val="FF0000"/>
              </a:solidFill>
              <a:effectLst/>
              <a:latin typeface="微软雅黑" panose="020B0503020204020204" charset="-122"/>
              <a:ea typeface="微软雅黑" panose="020B0503020204020204" charset="-122"/>
              <a:sym typeface="+mn-ea"/>
            </a:endParaRPr>
          </a:p>
        </p:txBody>
      </p:sp>
      <p:sp>
        <p:nvSpPr>
          <p:cNvPr id="30" name="矩形 29"/>
          <p:cNvSpPr/>
          <p:nvPr>
            <p:custDataLst>
              <p:tags r:id="rId3"/>
            </p:custDataLst>
          </p:nvPr>
        </p:nvSpPr>
        <p:spPr>
          <a:xfrm>
            <a:off x="6912928" y="2142808"/>
            <a:ext cx="1205865" cy="547688"/>
          </a:xfrm>
          <a:prstGeom prst="rect">
            <a:avLst/>
          </a:prstGeom>
          <a:noFill/>
        </p:spPr>
        <p:txBody>
          <a:bodyPr wrap="none" anchor="ctr">
            <a:normAutofit lnSpcReduction="20000"/>
          </a:bodyPr>
          <a:p>
            <a:pPr algn="ctr">
              <a:lnSpc>
                <a:spcPct val="120000"/>
              </a:lnSpc>
            </a:pPr>
            <a:r>
              <a:rPr lang="en-US" altLang="zh-CN" sz="1400">
                <a:sym typeface="+mn-ea"/>
              </a:rPr>
              <a:t> </a:t>
            </a:r>
            <a:r>
              <a:rPr lang="en-US" altLang="zh-CN" sz="1400">
                <a:solidFill>
                  <a:srgbClr val="FF0000"/>
                </a:solidFill>
                <a:effectLst/>
                <a:sym typeface="+mn-ea"/>
              </a:rPr>
              <a:t>The final </a:t>
            </a:r>
            <a:endParaRPr lang="en-US" altLang="zh-CN" sz="1400">
              <a:solidFill>
                <a:srgbClr val="FF0000"/>
              </a:solidFill>
              <a:effectLst/>
              <a:sym typeface="+mn-ea"/>
            </a:endParaRPr>
          </a:p>
          <a:p>
            <a:pPr algn="ctr">
              <a:lnSpc>
                <a:spcPct val="120000"/>
              </a:lnSpc>
            </a:pPr>
            <a:r>
              <a:rPr lang="en-US" altLang="zh-CN" sz="1400">
                <a:solidFill>
                  <a:srgbClr val="FF0000"/>
                </a:solidFill>
                <a:effectLst/>
                <a:sym typeface="+mn-ea"/>
              </a:rPr>
              <a:t>state temperature</a:t>
            </a:r>
            <a:endParaRPr lang="en-US" altLang="zh-CN" sz="1400" spc="150">
              <a:solidFill>
                <a:srgbClr val="FF0000"/>
              </a:solidFill>
              <a:effectLst/>
              <a:latin typeface="微软雅黑" panose="020B0503020204020204" charset="-122"/>
              <a:ea typeface="微软雅黑" panose="020B0503020204020204" charset="-122"/>
              <a:sym typeface="+mn-ea"/>
            </a:endParaRPr>
          </a:p>
        </p:txBody>
      </p:sp>
      <p:sp>
        <p:nvSpPr>
          <p:cNvPr id="17" name="文本框 16"/>
          <p:cNvSpPr txBox="1"/>
          <p:nvPr>
            <p:custDataLst>
              <p:tags r:id="rId4"/>
            </p:custDataLst>
          </p:nvPr>
        </p:nvSpPr>
        <p:spPr>
          <a:xfrm>
            <a:off x="3784600" y="1165860"/>
            <a:ext cx="1736090" cy="1129030"/>
          </a:xfrm>
          <a:prstGeom prst="rect">
            <a:avLst/>
          </a:prstGeom>
          <a:noFill/>
        </p:spPr>
        <p:txBody>
          <a:bodyPr wrap="square" rtlCol="0" anchor="ctr">
            <a:noAutofit/>
          </a:bodyPr>
          <a:p>
            <a:pPr algn="ctr"/>
            <a:r>
              <a:rPr lang="en-US" altLang="zh-CN" sz="1400">
                <a:solidFill>
                  <a:schemeClr val="tx1"/>
                </a:solidFill>
                <a:latin typeface="微软雅黑" panose="020B0503020204020204" charset="-122"/>
                <a:ea typeface="微软雅黑" panose="020B0503020204020204" charset="-122"/>
              </a:rPr>
              <a:t>The hagedorn function(inverse power-law)</a:t>
            </a:r>
            <a:endParaRPr lang="en-US" altLang="zh-CN" sz="1400">
              <a:solidFill>
                <a:schemeClr val="tx1"/>
              </a:solidFill>
              <a:latin typeface="微软雅黑" panose="020B0503020204020204" charset="-122"/>
              <a:ea typeface="微软雅黑" panose="020B0503020204020204" charset="-122"/>
            </a:endParaRPr>
          </a:p>
        </p:txBody>
      </p:sp>
      <p:sp>
        <p:nvSpPr>
          <p:cNvPr id="23" name="任意多边形 16"/>
          <p:cNvSpPr/>
          <p:nvPr>
            <p:custDataLst>
              <p:tags r:id="rId5"/>
            </p:custDataLst>
          </p:nvPr>
        </p:nvSpPr>
        <p:spPr>
          <a:xfrm>
            <a:off x="3902710" y="1166495"/>
            <a:ext cx="1482090" cy="134620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en-US" altLang="zh-CN" sz="2400" dirty="0">
              <a:solidFill>
                <a:srgbClr val="3498DB"/>
              </a:solidFill>
              <a:sym typeface="Arial" panose="020B0604020202020204" pitchFamily="34" charset="0"/>
            </a:endParaRPr>
          </a:p>
        </p:txBody>
      </p:sp>
      <p:sp>
        <p:nvSpPr>
          <p:cNvPr id="24" name="任意多边形 16"/>
          <p:cNvSpPr/>
          <p:nvPr>
            <p:custDataLst>
              <p:tags r:id="rId6"/>
            </p:custDataLst>
          </p:nvPr>
        </p:nvSpPr>
        <p:spPr>
          <a:xfrm rot="4320000">
            <a:off x="5356860" y="2169795"/>
            <a:ext cx="1337945" cy="1146175"/>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en-US" altLang="zh-CN" sz="2400" dirty="0">
              <a:solidFill>
                <a:srgbClr val="3498DB"/>
              </a:solidFill>
              <a:sym typeface="Arial" panose="020B0604020202020204" pitchFamily="34" charset="0"/>
            </a:endParaRPr>
          </a:p>
        </p:txBody>
      </p:sp>
      <p:sp>
        <p:nvSpPr>
          <p:cNvPr id="25" name="任意多边形 16"/>
          <p:cNvSpPr/>
          <p:nvPr>
            <p:custDataLst>
              <p:tags r:id="rId7"/>
            </p:custDataLst>
          </p:nvPr>
        </p:nvSpPr>
        <p:spPr>
          <a:xfrm rot="8640000">
            <a:off x="5001260" y="3832225"/>
            <a:ext cx="1329690" cy="120904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en-US" altLang="zh-CN" sz="2400" dirty="0">
              <a:solidFill>
                <a:srgbClr val="3498DB"/>
              </a:solidFill>
              <a:sym typeface="Arial" panose="020B0604020202020204" pitchFamily="34" charset="0"/>
            </a:endParaRPr>
          </a:p>
        </p:txBody>
      </p:sp>
      <p:sp>
        <p:nvSpPr>
          <p:cNvPr id="27" name="任意多边形 16"/>
          <p:cNvSpPr/>
          <p:nvPr>
            <p:custDataLst>
              <p:tags r:id="rId8"/>
            </p:custDataLst>
          </p:nvPr>
        </p:nvSpPr>
        <p:spPr>
          <a:xfrm rot="12960000">
            <a:off x="2733675" y="3839210"/>
            <a:ext cx="1324610" cy="1221105"/>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en-US" altLang="zh-CN" sz="2400" dirty="0">
              <a:solidFill>
                <a:srgbClr val="3498DB"/>
              </a:solidFill>
              <a:sym typeface="Arial" panose="020B0604020202020204" pitchFamily="34" charset="0"/>
            </a:endParaRPr>
          </a:p>
        </p:txBody>
      </p:sp>
      <p:sp>
        <p:nvSpPr>
          <p:cNvPr id="18" name="任意多边形 16"/>
          <p:cNvSpPr/>
          <p:nvPr>
            <p:custDataLst>
              <p:tags r:id="rId9"/>
            </p:custDataLst>
          </p:nvPr>
        </p:nvSpPr>
        <p:spPr>
          <a:xfrm rot="17280000">
            <a:off x="2527300" y="2176780"/>
            <a:ext cx="1306830" cy="117475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en-US" altLang="zh-CN" sz="2400" dirty="0">
              <a:solidFill>
                <a:srgbClr val="3498DB"/>
              </a:solidFill>
              <a:sym typeface="Arial" panose="020B0604020202020204" pitchFamily="34" charset="0"/>
            </a:endParaRPr>
          </a:p>
        </p:txBody>
      </p:sp>
      <p:sp>
        <p:nvSpPr>
          <p:cNvPr id="31" name="文本框 30"/>
          <p:cNvSpPr txBox="1"/>
          <p:nvPr>
            <p:custDataLst>
              <p:tags r:id="rId10"/>
            </p:custDataLst>
          </p:nvPr>
        </p:nvSpPr>
        <p:spPr>
          <a:xfrm>
            <a:off x="2593975" y="2239645"/>
            <a:ext cx="1134745" cy="1003300"/>
          </a:xfrm>
          <a:prstGeom prst="rect">
            <a:avLst/>
          </a:prstGeom>
          <a:noFill/>
        </p:spPr>
        <p:txBody>
          <a:bodyPr wrap="square" rtlCol="0" anchor="ctr"/>
          <a:p>
            <a:pPr algn="ctr"/>
            <a:r>
              <a:rPr lang="en-US" altLang="zh-CN" sz="1400">
                <a:sym typeface="+mn-ea"/>
              </a:rPr>
              <a:t>The Erlang distribution</a:t>
            </a:r>
            <a:endParaRPr lang="en-US" altLang="zh-CN" sz="1400">
              <a:solidFill>
                <a:srgbClr val="3498DB"/>
              </a:solidFill>
              <a:latin typeface="微软雅黑" panose="020B0503020204020204" charset="-122"/>
              <a:ea typeface="微软雅黑" panose="020B0503020204020204" charset="-122"/>
              <a:sym typeface="+mn-ea"/>
            </a:endParaRPr>
          </a:p>
        </p:txBody>
      </p:sp>
      <p:sp>
        <p:nvSpPr>
          <p:cNvPr id="32" name="文本框 31"/>
          <p:cNvSpPr txBox="1"/>
          <p:nvPr>
            <p:custDataLst>
              <p:tags r:id="rId11"/>
            </p:custDataLst>
          </p:nvPr>
        </p:nvSpPr>
        <p:spPr>
          <a:xfrm>
            <a:off x="5384800" y="2691130"/>
            <a:ext cx="1473200" cy="643890"/>
          </a:xfrm>
          <a:prstGeom prst="rect">
            <a:avLst/>
          </a:prstGeom>
          <a:noFill/>
        </p:spPr>
        <p:txBody>
          <a:bodyPr wrap="square" rtlCol="0" anchor="ctr">
            <a:normAutofit/>
          </a:bodyPr>
          <a:p>
            <a:pPr algn="ctr"/>
            <a:r>
              <a:rPr lang="en-US" altLang="zh-CN" sz="1400">
                <a:sym typeface="+mn-ea"/>
              </a:rPr>
              <a:t>The blast-wave model</a:t>
            </a:r>
            <a:endParaRPr lang="en-US" altLang="zh-CN" sz="2400"/>
          </a:p>
          <a:p>
            <a:pPr algn="ctr"/>
            <a:endParaRPr lang="zh-CN" altLang="en-US" sz="2400">
              <a:solidFill>
                <a:srgbClr val="3498DB"/>
              </a:solidFill>
              <a:latin typeface="微软雅黑" panose="020B0503020204020204" charset="-122"/>
              <a:ea typeface="微软雅黑" panose="020B0503020204020204" charset="-122"/>
            </a:endParaRPr>
          </a:p>
        </p:txBody>
      </p:sp>
      <p:sp>
        <p:nvSpPr>
          <p:cNvPr id="19" name="文本框 18"/>
          <p:cNvSpPr txBox="1"/>
          <p:nvPr>
            <p:custDataLst>
              <p:tags r:id="rId12"/>
            </p:custDataLst>
          </p:nvPr>
        </p:nvSpPr>
        <p:spPr>
          <a:xfrm rot="10800000" flipV="1">
            <a:off x="2804001" y="4103688"/>
            <a:ext cx="1254919" cy="811054"/>
          </a:xfrm>
          <a:prstGeom prst="rect">
            <a:avLst/>
          </a:prstGeom>
          <a:noFill/>
        </p:spPr>
        <p:txBody>
          <a:bodyPr wrap="square" rtlCol="0" anchor="ctr">
            <a:normAutofit/>
          </a:bodyPr>
          <a:p>
            <a:pPr algn="ctr"/>
            <a:r>
              <a:rPr lang="en-US" altLang="zh-CN" sz="1400">
                <a:solidFill>
                  <a:schemeClr val="tx1"/>
                </a:solidFill>
                <a:ea typeface="微软雅黑" panose="020B0503020204020204" charset="-122"/>
                <a:cs typeface="+mn-lt"/>
              </a:rPr>
              <a:t>The simplest standard distribution</a:t>
            </a:r>
            <a:endParaRPr lang="en-US" altLang="zh-CN" sz="1400">
              <a:solidFill>
                <a:schemeClr val="tx1"/>
              </a:solidFill>
              <a:ea typeface="微软雅黑" panose="020B0503020204020204" charset="-122"/>
              <a:cs typeface="+mn-lt"/>
            </a:endParaRPr>
          </a:p>
        </p:txBody>
      </p:sp>
      <p:sp>
        <p:nvSpPr>
          <p:cNvPr id="34" name="文本框 33"/>
          <p:cNvSpPr txBox="1"/>
          <p:nvPr>
            <p:custDataLst>
              <p:tags r:id="rId13"/>
            </p:custDataLst>
          </p:nvPr>
        </p:nvSpPr>
        <p:spPr>
          <a:xfrm rot="10800000" flipV="1">
            <a:off x="4975860" y="4103688"/>
            <a:ext cx="1393031" cy="811054"/>
          </a:xfrm>
          <a:prstGeom prst="rect">
            <a:avLst/>
          </a:prstGeom>
          <a:noFill/>
        </p:spPr>
        <p:txBody>
          <a:bodyPr wrap="square" rtlCol="0" anchor="ctr">
            <a:normAutofit/>
          </a:bodyPr>
          <a:p>
            <a:pPr algn="ctr"/>
            <a:r>
              <a:rPr lang="en-US" altLang="zh-CN" sz="1400">
                <a:latin typeface="微软雅黑" panose="020B0503020204020204" charset="-122"/>
                <a:ea typeface="微软雅黑" panose="020B0503020204020204" charset="-122"/>
                <a:sym typeface="+mn-ea"/>
              </a:rPr>
              <a:t>The simplest Boltzmann distribution</a:t>
            </a:r>
            <a:endParaRPr lang="en-US" altLang="zh-CN" sz="1400">
              <a:solidFill>
                <a:schemeClr val="tx1"/>
              </a:solidFill>
              <a:latin typeface="微软雅黑" panose="020B0503020204020204" charset="-122"/>
              <a:ea typeface="微软雅黑" panose="020B0503020204020204" charset="-122"/>
              <a:sym typeface="+mn-ea"/>
            </a:endParaRPr>
          </a:p>
        </p:txBody>
      </p:sp>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Background</a:t>
            </a:r>
            <a:endParaRPr lang="en-US" altLang="zh-CN"/>
          </a:p>
        </p:txBody>
      </p:sp>
      <p:sp>
        <p:nvSpPr>
          <p:cNvPr id="3" name="内容占位符 2"/>
          <p:cNvSpPr>
            <a:spLocks noGrp="1"/>
          </p:cNvSpPr>
          <p:nvPr>
            <p:ph idx="1"/>
          </p:nvPr>
        </p:nvSpPr>
        <p:spPr>
          <a:xfrm>
            <a:off x="274955" y="1320800"/>
            <a:ext cx="8139430" cy="3998595"/>
          </a:xfrm>
        </p:spPr>
        <p:txBody>
          <a:bodyPr>
            <a:scene3d>
              <a:camera prst="orthographicFront"/>
              <a:lightRig rig="threePt" dir="t"/>
            </a:scene3d>
          </a:bodyPr>
          <a:p>
            <a:pPr marL="0" indent="0">
              <a:buNone/>
            </a:pPr>
            <a:r>
              <a:rPr lang="en-US" altLang="zh-CN" sz="1500">
                <a:solidFill>
                  <a:schemeClr val="tx1"/>
                </a:solidFill>
                <a:effectLst>
                  <a:outerShdw blurRad="38100" dist="19050" dir="2700000" algn="tl" rotWithShape="0">
                    <a:schemeClr val="dk1">
                      <a:alpha val="40000"/>
                    </a:schemeClr>
                  </a:outerShdw>
                </a:effectLst>
              </a:rPr>
              <a:t>                   </a:t>
            </a:r>
            <a:r>
              <a:rPr lang="en-US" altLang="zh-CN" sz="2100">
                <a:solidFill>
                  <a:schemeClr val="tx1"/>
                </a:solidFill>
                <a:effectLst>
                  <a:outerShdw blurRad="38100" dist="19050" dir="2700000" algn="tl" rotWithShape="0">
                    <a:schemeClr val="dk1">
                      <a:alpha val="40000"/>
                    </a:schemeClr>
                  </a:outerShdw>
                </a:effectLst>
              </a:rPr>
              <a:t>Analysis of transverse momentum spectra</a:t>
            </a:r>
            <a:endParaRPr lang="en-US" altLang="zh-CN" sz="1500">
              <a:solidFill>
                <a:schemeClr val="tx1"/>
              </a:solidFill>
              <a:effectLst>
                <a:outerShdw blurRad="38100" dist="19050" dir="2700000" algn="tl" rotWithShape="0">
                  <a:schemeClr val="dk1">
                    <a:alpha val="40000"/>
                  </a:schemeClr>
                </a:outerShdw>
              </a:effectLst>
            </a:endParaRPr>
          </a:p>
          <a:p>
            <a:pPr marL="0" indent="0">
              <a:buNone/>
            </a:pPr>
            <a:endParaRPr lang="en-US" altLang="zh-CN" sz="1500">
              <a:solidFill>
                <a:schemeClr val="tx1"/>
              </a:solidFill>
              <a:effectLst>
                <a:outerShdw blurRad="38100" dist="19050" dir="2700000" algn="tl" rotWithShape="0">
                  <a:schemeClr val="dk1">
                    <a:alpha val="40000"/>
                  </a:schemeClr>
                </a:outerShdw>
              </a:effectLst>
              <a:sym typeface="+mn-ea"/>
            </a:endParaRPr>
          </a:p>
          <a:p>
            <a:pPr marL="0" indent="0">
              <a:lnSpc>
                <a:spcPct val="70000"/>
              </a:lnSpc>
              <a:buNone/>
            </a:pPr>
            <a:r>
              <a:rPr lang="en-US" altLang="zh-CN" sz="2100">
                <a:solidFill>
                  <a:schemeClr val="tx1"/>
                </a:solidFill>
                <a:effectLst>
                  <a:outerShdw blurRad="38100" dist="19050" dir="2700000" algn="tl" rotWithShape="0">
                    <a:schemeClr val="dk1">
                      <a:alpha val="40000"/>
                    </a:schemeClr>
                  </a:outerShdw>
                </a:effectLst>
                <a:sym typeface="+mn-ea"/>
              </a:rPr>
              <a:t>                            </a:t>
            </a:r>
            <a:endParaRPr lang="en-US" altLang="zh-CN" sz="2100">
              <a:solidFill>
                <a:schemeClr val="tx1"/>
              </a:solidFill>
              <a:effectLst>
                <a:outerShdw blurRad="38100" dist="19050" dir="2700000" algn="tl" rotWithShape="0">
                  <a:schemeClr val="dk1">
                    <a:alpha val="40000"/>
                  </a:schemeClr>
                </a:outerShdw>
              </a:effectLst>
              <a:sym typeface="+mn-ea"/>
            </a:endParaRPr>
          </a:p>
          <a:p>
            <a:pPr marL="0" indent="0">
              <a:lnSpc>
                <a:spcPct val="70000"/>
              </a:lnSpc>
              <a:buNone/>
            </a:pPr>
            <a:r>
              <a:rPr lang="en-US" altLang="zh-CN" sz="2100">
                <a:solidFill>
                  <a:schemeClr val="tx1"/>
                </a:solidFill>
                <a:effectLst>
                  <a:outerShdw blurRad="38100" dist="19050" dir="2700000" algn="tl" rotWithShape="0">
                    <a:schemeClr val="dk1">
                      <a:alpha val="40000"/>
                    </a:schemeClr>
                  </a:outerShdw>
                </a:effectLst>
                <a:sym typeface="+mn-ea"/>
              </a:rPr>
              <a:t>                            </a:t>
            </a:r>
            <a:endParaRPr lang="en-US" altLang="zh-CN" sz="2100">
              <a:solidFill>
                <a:schemeClr val="tx1"/>
              </a:solidFill>
              <a:effectLst>
                <a:outerShdw blurRad="38100" dist="19050" dir="2700000" algn="tl" rotWithShape="0">
                  <a:schemeClr val="dk1">
                    <a:alpha val="40000"/>
                  </a:schemeClr>
                </a:outerShdw>
              </a:effectLst>
              <a:sym typeface="+mn-ea"/>
            </a:endParaRPr>
          </a:p>
          <a:p>
            <a:pPr marL="0" indent="0">
              <a:lnSpc>
                <a:spcPct val="70000"/>
              </a:lnSpc>
              <a:buNone/>
            </a:pPr>
            <a:r>
              <a:rPr lang="en-US" altLang="zh-CN" sz="2100">
                <a:solidFill>
                  <a:schemeClr val="tx1"/>
                </a:solidFill>
                <a:effectLst>
                  <a:outerShdw blurRad="38100" dist="19050" dir="2700000" algn="tl" rotWithShape="0">
                    <a:schemeClr val="dk1">
                      <a:alpha val="40000"/>
                    </a:schemeClr>
                  </a:outerShdw>
                </a:effectLst>
                <a:sym typeface="+mn-ea"/>
              </a:rPr>
              <a:t>                            </a:t>
            </a:r>
            <a:r>
              <a:rPr lang="en-US" altLang="zh-CN" sz="2100">
                <a:solidFill>
                  <a:srgbClr val="7030A0"/>
                </a:solidFill>
                <a:effectLst>
                  <a:outerShdw blurRad="38100" dist="19050" dir="2700000" algn="tl" rotWithShape="0">
                    <a:schemeClr val="dk1">
                      <a:alpha val="40000"/>
                    </a:schemeClr>
                  </a:outerShdw>
                </a:effectLst>
                <a:sym typeface="+mn-ea"/>
              </a:rPr>
              <a:t>The Erlang distribution</a:t>
            </a:r>
            <a:endParaRPr lang="en-US" altLang="zh-CN" sz="2100">
              <a:solidFill>
                <a:schemeClr val="accent6">
                  <a:lumMod val="75000"/>
                </a:schemeClr>
              </a:solidFill>
              <a:effectLst>
                <a:outerShdw blurRad="38100" dist="19050" dir="2700000" algn="tl" rotWithShape="0">
                  <a:schemeClr val="dk1">
                    <a:alpha val="40000"/>
                  </a:schemeClr>
                </a:outerShdw>
              </a:effectLst>
              <a:sym typeface="+mn-ea"/>
            </a:endParaRPr>
          </a:p>
          <a:p>
            <a:pPr marL="0" indent="0">
              <a:lnSpc>
                <a:spcPct val="70000"/>
              </a:lnSpc>
              <a:buNone/>
            </a:pPr>
            <a:r>
              <a:rPr lang="en-US" altLang="zh-CN" sz="2100">
                <a:solidFill>
                  <a:schemeClr val="tx1"/>
                </a:solidFill>
                <a:effectLst>
                  <a:outerShdw blurRad="38100" dist="19050" dir="2700000" algn="tl" rotWithShape="0">
                    <a:schemeClr val="dk1">
                      <a:alpha val="40000"/>
                    </a:schemeClr>
                  </a:outerShdw>
                </a:effectLst>
                <a:sym typeface="+mn-ea"/>
              </a:rPr>
              <a:t>                    </a:t>
            </a:r>
            <a:r>
              <a:rPr lang="en-US" altLang="zh-CN" sz="1800">
                <a:solidFill>
                  <a:schemeClr val="tx1"/>
                </a:solidFill>
                <a:effectLst>
                  <a:outerShdw blurRad="38100" dist="19050" dir="2700000" algn="tl" rotWithShape="0">
                    <a:schemeClr val="dk1">
                      <a:alpha val="40000"/>
                    </a:schemeClr>
                  </a:outerShdw>
                </a:effectLst>
                <a:sym typeface="+mn-ea"/>
              </a:rPr>
              <a:t>(the </a:t>
            </a:r>
            <a:r>
              <a:rPr lang="en-US" altLang="zh-CN" sz="1800">
                <a:solidFill>
                  <a:srgbClr val="FF0000"/>
                </a:solidFill>
                <a:effectLst>
                  <a:outerShdw blurRad="38100" dist="19050" dir="2700000" algn="tl" rotWithShape="0">
                    <a:schemeClr val="dk1">
                      <a:alpha val="40000"/>
                    </a:schemeClr>
                  </a:outerShdw>
                </a:effectLst>
                <a:sym typeface="+mn-ea"/>
              </a:rPr>
              <a:t>folding</a:t>
            </a:r>
            <a:r>
              <a:rPr lang="en-US" altLang="zh-CN" sz="1800">
                <a:solidFill>
                  <a:schemeClr val="tx1"/>
                </a:solidFill>
                <a:effectLst>
                  <a:outerShdw blurRad="38100" dist="19050" dir="2700000" algn="tl" rotWithShape="0">
                    <a:schemeClr val="dk1">
                      <a:alpha val="40000"/>
                    </a:schemeClr>
                  </a:outerShdw>
                </a:effectLst>
                <a:sym typeface="+mn-ea"/>
              </a:rPr>
              <a:t> of n exponential functions)</a:t>
            </a:r>
            <a:endParaRPr lang="en-US" altLang="zh-CN" sz="1800">
              <a:solidFill>
                <a:schemeClr val="tx1"/>
              </a:solidFill>
              <a:effectLst>
                <a:outerShdw blurRad="38100" dist="19050" dir="2700000" algn="tl" rotWithShape="0">
                  <a:schemeClr val="dk1">
                    <a:alpha val="40000"/>
                  </a:schemeClr>
                </a:outerShdw>
              </a:effectLst>
              <a:sym typeface="+mn-ea"/>
            </a:endParaRPr>
          </a:p>
          <a:p>
            <a:pPr marL="0" indent="0">
              <a:buNone/>
            </a:pPr>
            <a:endParaRPr lang="en-US" altLang="zh-CN" sz="1500">
              <a:solidFill>
                <a:schemeClr val="tx1"/>
              </a:solidFill>
              <a:effectLst>
                <a:outerShdw blurRad="38100" dist="19050" dir="2700000" algn="tl" rotWithShape="0">
                  <a:schemeClr val="dk1">
                    <a:alpha val="40000"/>
                  </a:schemeClr>
                </a:outerShdw>
              </a:effectLst>
            </a:endParaRPr>
          </a:p>
          <a:p>
            <a:pPr marL="0" indent="0">
              <a:buNone/>
            </a:pPr>
            <a:r>
              <a:rPr lang="en-US" altLang="zh-CN" sz="1500">
                <a:solidFill>
                  <a:schemeClr val="tx1"/>
                </a:solidFill>
                <a:effectLst>
                  <a:outerShdw blurRad="38100" dist="19050" dir="2700000" algn="tl" rotWithShape="0">
                    <a:schemeClr val="dk1">
                      <a:alpha val="40000"/>
                    </a:schemeClr>
                  </a:outerShdw>
                </a:effectLst>
              </a:rPr>
              <a:t>                                     </a:t>
            </a:r>
            <a:endParaRPr lang="en-US" altLang="zh-CN" sz="1500">
              <a:solidFill>
                <a:schemeClr val="tx1"/>
              </a:solidFill>
              <a:effectLst>
                <a:outerShdw blurRad="38100" dist="19050" dir="2700000" algn="tl" rotWithShape="0">
                  <a:schemeClr val="dk1">
                    <a:alpha val="40000"/>
                  </a:schemeClr>
                </a:outerShdw>
              </a:effectLst>
            </a:endParaRPr>
          </a:p>
          <a:p>
            <a:pPr marL="0" indent="0">
              <a:buNone/>
            </a:pPr>
            <a:r>
              <a:rPr lang="en-US" altLang="zh-CN" sz="1500">
                <a:solidFill>
                  <a:schemeClr val="tx1"/>
                </a:solidFill>
                <a:effectLst>
                  <a:outerShdw blurRad="38100" dist="19050" dir="2700000" algn="tl" rotWithShape="0">
                    <a:schemeClr val="dk1">
                      <a:alpha val="40000"/>
                    </a:schemeClr>
                  </a:outerShdw>
                </a:effectLst>
              </a:rPr>
              <a:t>                            </a:t>
            </a:r>
            <a:r>
              <a:rPr lang="en-US" altLang="zh-CN" sz="2400">
                <a:solidFill>
                  <a:srgbClr val="FF0000"/>
                </a:solidFill>
                <a:effectLst>
                  <a:outerShdw blurRad="38100" dist="19050" dir="2700000" algn="tl" rotWithShape="0">
                    <a:schemeClr val="dk1">
                      <a:alpha val="40000"/>
                    </a:schemeClr>
                  </a:outerShdw>
                </a:effectLst>
              </a:rPr>
              <a:t>The initial state temperature</a:t>
            </a:r>
            <a:endParaRPr lang="en-US" altLang="zh-CN" sz="2400">
              <a:solidFill>
                <a:srgbClr val="FF0000"/>
              </a:solidFill>
              <a:effectLst>
                <a:outerShdw blurRad="38100" dist="19050" dir="2700000" algn="tl" rotWithShape="0">
                  <a:schemeClr val="dk1">
                    <a:alpha val="40000"/>
                  </a:schemeClr>
                </a:outerShdw>
              </a:effectLst>
            </a:endParaRPr>
          </a:p>
        </p:txBody>
      </p:sp>
      <p:sp>
        <p:nvSpPr>
          <p:cNvPr id="4" name="下箭头 3"/>
          <p:cNvSpPr/>
          <p:nvPr/>
        </p:nvSpPr>
        <p:spPr>
          <a:xfrm>
            <a:off x="4228148" y="1984851"/>
            <a:ext cx="526733" cy="74818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sz="1350"/>
          </a:p>
        </p:txBody>
      </p:sp>
      <p:sp>
        <p:nvSpPr>
          <p:cNvPr id="5" name="下箭头 4"/>
          <p:cNvSpPr/>
          <p:nvPr/>
        </p:nvSpPr>
        <p:spPr>
          <a:xfrm>
            <a:off x="4228148" y="3822383"/>
            <a:ext cx="527209" cy="72009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sz="135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Background</a:t>
            </a:r>
            <a:endParaRPr lang="en-US" altLang="zh-CN"/>
          </a:p>
        </p:txBody>
      </p:sp>
      <p:sp>
        <p:nvSpPr>
          <p:cNvPr id="3" name="内容占位符 2"/>
          <p:cNvSpPr>
            <a:spLocks noGrp="1"/>
          </p:cNvSpPr>
          <p:nvPr>
            <p:ph idx="1"/>
          </p:nvPr>
        </p:nvSpPr>
        <p:spPr>
          <a:xfrm>
            <a:off x="407162" y="1250915"/>
            <a:ext cx="8139178" cy="5041355"/>
          </a:xfrm>
        </p:spPr>
        <p:txBody>
          <a:bodyPr/>
          <a:p>
            <a:pPr marL="0" indent="0">
              <a:buNone/>
            </a:pPr>
            <a:r>
              <a:rPr lang="en-US" altLang="zh-CN" sz="2100"/>
              <a:t>              </a:t>
            </a:r>
            <a:r>
              <a:rPr lang="en-US" altLang="zh-CN" sz="2100">
                <a:solidFill>
                  <a:schemeClr val="tx1"/>
                </a:solidFill>
                <a:effectLst/>
                <a:sym typeface="+mn-ea"/>
              </a:rPr>
              <a:t> Analysis of transverse momentum spectra</a:t>
            </a:r>
            <a:r>
              <a:rPr lang="en-US" altLang="zh-CN" sz="2100"/>
              <a:t>  </a:t>
            </a:r>
            <a:endParaRPr lang="en-US" altLang="zh-CN" sz="2100"/>
          </a:p>
          <a:p>
            <a:pPr marL="0" indent="0">
              <a:buNone/>
            </a:pPr>
            <a:endParaRPr lang="en-US" altLang="zh-CN" sz="2100">
              <a:solidFill>
                <a:schemeClr val="tx1"/>
              </a:solidFill>
              <a:effectLst/>
              <a:sym typeface="+mn-ea"/>
            </a:endParaRPr>
          </a:p>
          <a:p>
            <a:pPr marL="0" indent="0">
              <a:buNone/>
            </a:pPr>
            <a:r>
              <a:rPr lang="en-US" altLang="zh-CN" sz="2100">
                <a:solidFill>
                  <a:schemeClr val="tx1"/>
                </a:solidFill>
                <a:effectLst/>
                <a:sym typeface="+mn-ea"/>
              </a:rPr>
              <a:t>                                                  </a:t>
            </a:r>
            <a:endParaRPr lang="en-US" altLang="zh-CN" sz="2100">
              <a:solidFill>
                <a:schemeClr val="tx1"/>
              </a:solidFill>
              <a:effectLst/>
              <a:sym typeface="+mn-ea"/>
            </a:endParaRPr>
          </a:p>
          <a:p>
            <a:pPr marL="0" indent="0">
              <a:buNone/>
            </a:pPr>
            <a:r>
              <a:rPr lang="en-US" altLang="zh-CN" sz="2100">
                <a:solidFill>
                  <a:schemeClr val="tx1"/>
                </a:solidFill>
                <a:effectLst/>
                <a:sym typeface="+mn-ea"/>
              </a:rPr>
              <a:t>                   </a:t>
            </a:r>
            <a:r>
              <a:rPr lang="en-US" altLang="zh-CN" sz="2100">
                <a:solidFill>
                  <a:srgbClr val="7030A0"/>
                </a:solidFill>
                <a:effectLst/>
                <a:sym typeface="+mn-ea"/>
              </a:rPr>
              <a:t>Blast-wave model</a:t>
            </a:r>
            <a:endParaRPr lang="en-US" altLang="zh-CN" sz="2100">
              <a:solidFill>
                <a:schemeClr val="tx1"/>
              </a:solidFill>
              <a:effectLst/>
              <a:sym typeface="+mn-ea"/>
            </a:endParaRPr>
          </a:p>
          <a:p>
            <a:pPr marL="0" indent="0">
              <a:buNone/>
            </a:pPr>
            <a:endParaRPr lang="en-US" altLang="zh-CN" sz="2100">
              <a:sym typeface="+mn-ea"/>
            </a:endParaRPr>
          </a:p>
          <a:p>
            <a:pPr marL="0" indent="0">
              <a:buNone/>
            </a:pPr>
            <a:r>
              <a:rPr lang="en-US" altLang="zh-CN" sz="2100">
                <a:sym typeface="+mn-ea"/>
              </a:rPr>
              <a:t>                          </a:t>
            </a:r>
            <a:endParaRPr lang="en-US" altLang="zh-CN" sz="2100">
              <a:sym typeface="+mn-ea"/>
            </a:endParaRPr>
          </a:p>
          <a:p>
            <a:pPr marL="0" indent="0">
              <a:buNone/>
            </a:pPr>
            <a:r>
              <a:rPr lang="en-US" altLang="zh-CN" sz="2100">
                <a:sym typeface="+mn-ea"/>
              </a:rPr>
              <a:t>                       </a:t>
            </a:r>
            <a:r>
              <a:rPr lang="en-US" altLang="zh-CN" sz="2400">
                <a:solidFill>
                  <a:srgbClr val="FF0000"/>
                </a:solidFill>
                <a:sym typeface="+mn-ea"/>
              </a:rPr>
              <a:t>The final state temperature</a:t>
            </a:r>
            <a:endParaRPr lang="en-US" altLang="zh-CN" sz="2400"/>
          </a:p>
          <a:p>
            <a:pPr marL="0" indent="0">
              <a:buNone/>
            </a:pPr>
            <a:endParaRPr lang="en-US" altLang="zh-CN" sz="2100">
              <a:solidFill>
                <a:schemeClr val="tx1"/>
              </a:solidFill>
              <a:effectLst/>
              <a:sym typeface="+mn-ea"/>
            </a:endParaRPr>
          </a:p>
          <a:p>
            <a:pPr marL="0" indent="0">
              <a:buNone/>
            </a:pPr>
            <a:r>
              <a:rPr lang="en-US" altLang="zh-CN" sz="2100">
                <a:solidFill>
                  <a:schemeClr val="tx1"/>
                </a:solidFill>
                <a:effectLst/>
                <a:sym typeface="+mn-ea"/>
              </a:rPr>
              <a:t>       </a:t>
            </a:r>
            <a:endParaRPr lang="en-US" altLang="zh-CN" sz="2100">
              <a:solidFill>
                <a:schemeClr val="tx1"/>
              </a:solidFill>
              <a:effectLst/>
              <a:sym typeface="+mn-ea"/>
            </a:endParaRPr>
          </a:p>
          <a:p>
            <a:pPr marL="0" indent="0">
              <a:buNone/>
            </a:pPr>
            <a:r>
              <a:rPr lang="en-US" altLang="zh-CN" sz="2100">
                <a:solidFill>
                  <a:schemeClr val="tx1"/>
                </a:solidFill>
                <a:effectLst/>
                <a:sym typeface="+mn-ea"/>
              </a:rPr>
              <a:t>               </a:t>
            </a:r>
            <a:endParaRPr lang="en-US" altLang="zh-CN" sz="2100">
              <a:solidFill>
                <a:schemeClr val="tx1"/>
              </a:solidFill>
              <a:effectLst/>
              <a:sym typeface="+mn-ea"/>
            </a:endParaRPr>
          </a:p>
        </p:txBody>
      </p:sp>
      <p:sp>
        <p:nvSpPr>
          <p:cNvPr id="4" name="下箭头 3"/>
          <p:cNvSpPr/>
          <p:nvPr/>
        </p:nvSpPr>
        <p:spPr>
          <a:xfrm>
            <a:off x="4213384" y="1978184"/>
            <a:ext cx="526733" cy="74818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sz="1350"/>
          </a:p>
        </p:txBody>
      </p:sp>
      <p:sp>
        <p:nvSpPr>
          <p:cNvPr id="5" name="下箭头 4"/>
          <p:cNvSpPr/>
          <p:nvPr/>
        </p:nvSpPr>
        <p:spPr>
          <a:xfrm>
            <a:off x="4213384" y="3614261"/>
            <a:ext cx="526733" cy="74818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sz="1350"/>
          </a:p>
        </p:txBody>
      </p:sp>
      <p:sp>
        <p:nvSpPr>
          <p:cNvPr id="6" name="左大括号 5"/>
          <p:cNvSpPr/>
          <p:nvPr/>
        </p:nvSpPr>
        <p:spPr>
          <a:xfrm>
            <a:off x="4958556" y="2726055"/>
            <a:ext cx="115729"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7" name="圆角矩形 6"/>
          <p:cNvSpPr/>
          <p:nvPr/>
        </p:nvSpPr>
        <p:spPr>
          <a:xfrm>
            <a:off x="5293519" y="2179796"/>
            <a:ext cx="1852613" cy="648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50">
                <a:solidFill>
                  <a:schemeClr val="tx1"/>
                </a:solidFill>
              </a:rPr>
              <a:t>Boltzmann-Gibbs statistics</a:t>
            </a:r>
            <a:endParaRPr lang="zh-CN" altLang="en-US" sz="1350">
              <a:solidFill>
                <a:schemeClr val="tx1"/>
              </a:solidFill>
            </a:endParaRPr>
          </a:p>
        </p:txBody>
      </p:sp>
      <p:sp>
        <p:nvSpPr>
          <p:cNvPr id="8" name="圆角矩形 7"/>
          <p:cNvSpPr/>
          <p:nvPr/>
        </p:nvSpPr>
        <p:spPr>
          <a:xfrm>
            <a:off x="5293519" y="3322161"/>
            <a:ext cx="1852613" cy="7015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50">
                <a:solidFill>
                  <a:srgbClr val="00B050"/>
                </a:solidFill>
              </a:rPr>
              <a:t>Tsallis statisics</a:t>
            </a:r>
            <a:endParaRPr lang="zh-CN" altLang="en-US" sz="1350">
              <a:solidFill>
                <a:srgbClr val="00B05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Background</a:t>
            </a:r>
            <a:endParaRPr lang="en-US" altLang="zh-CN"/>
          </a:p>
        </p:txBody>
      </p:sp>
      <p:sp>
        <p:nvSpPr>
          <p:cNvPr id="3" name="内容占位符 2"/>
          <p:cNvSpPr>
            <a:spLocks noGrp="1"/>
          </p:cNvSpPr>
          <p:nvPr>
            <p:ph idx="1"/>
          </p:nvPr>
        </p:nvSpPr>
        <p:spPr>
          <a:xfrm>
            <a:off x="502444" y="1355566"/>
            <a:ext cx="7275671" cy="3780949"/>
          </a:xfrm>
        </p:spPr>
        <p:txBody>
          <a:bodyPr/>
          <a:p>
            <a:pPr algn="just">
              <a:lnSpc>
                <a:spcPct val="150000"/>
              </a:lnSpc>
            </a:pPr>
            <a:r>
              <a:rPr lang="en-US" altLang="zh-CN">
                <a:solidFill>
                  <a:schemeClr val="tx1"/>
                </a:solidFill>
                <a:cs typeface="+mn-lt"/>
                <a:sym typeface="+mn-ea"/>
              </a:rPr>
              <a:t>The comparisons between a few</a:t>
            </a:r>
            <a:r>
              <a:rPr>
                <a:solidFill>
                  <a:schemeClr val="tx1"/>
                </a:solidFill>
                <a:cs typeface="+mn-lt"/>
                <a:sym typeface="+mn-ea"/>
              </a:rPr>
              <a:t> </a:t>
            </a:r>
            <a:r>
              <a:rPr lang="en-US" altLang="zh-CN">
                <a:solidFill>
                  <a:schemeClr val="tx1"/>
                </a:solidFill>
                <a:cs typeface="+mn-lt"/>
                <a:sym typeface="+mn-ea"/>
              </a:rPr>
              <a:t>distributions</a:t>
            </a:r>
            <a:r>
              <a:rPr>
                <a:solidFill>
                  <a:schemeClr val="tx1"/>
                </a:solidFill>
                <a:cs typeface="+mn-lt"/>
                <a:sym typeface="+mn-ea"/>
              </a:rPr>
              <a:t> </a:t>
            </a:r>
            <a:r>
              <a:rPr lang="en-US" altLang="zh-CN">
                <a:solidFill>
                  <a:schemeClr val="tx1"/>
                </a:solidFill>
                <a:cs typeface="+mn-lt"/>
                <a:sym typeface="+mn-ea"/>
              </a:rPr>
              <a:t>of transverse momenta are useful to understand carefully different distributions in high energy collisions.</a:t>
            </a:r>
            <a:endParaRPr lang="en-US" altLang="zh-CN">
              <a:solidFill>
                <a:schemeClr val="tx1"/>
              </a:solidFill>
              <a:cs typeface="+mn-lt"/>
            </a:endParaRPr>
          </a:p>
          <a:p>
            <a:pPr algn="just">
              <a:lnSpc>
                <a:spcPct val="150000"/>
              </a:lnSpc>
            </a:pPr>
            <a:r>
              <a:rPr lang="zh-CN" altLang="en-US">
                <a:solidFill>
                  <a:schemeClr val="tx1"/>
                </a:solidFill>
                <a:cs typeface="+mn-lt"/>
              </a:rPr>
              <a:t>The excitation function</a:t>
            </a:r>
            <a:r>
              <a:rPr lang="en-US" altLang="zh-CN">
                <a:solidFill>
                  <a:schemeClr val="tx1"/>
                </a:solidFill>
                <a:cs typeface="+mn-lt"/>
              </a:rPr>
              <a:t>s</a:t>
            </a:r>
            <a:r>
              <a:rPr lang="zh-CN" altLang="en-US">
                <a:solidFill>
                  <a:schemeClr val="tx1"/>
                </a:solidFill>
                <a:cs typeface="+mn-lt"/>
              </a:rPr>
              <a:t> of the </a:t>
            </a:r>
            <a:r>
              <a:rPr lang="en-US" altLang="zh-CN">
                <a:solidFill>
                  <a:schemeClr val="tx1"/>
                </a:solidFill>
                <a:cs typeface="+mn-lt"/>
              </a:rPr>
              <a:t>initial and final state</a:t>
            </a:r>
            <a:r>
              <a:rPr lang="zh-CN" altLang="en-US">
                <a:solidFill>
                  <a:schemeClr val="tx1"/>
                </a:solidFill>
                <a:cs typeface="+mn-lt"/>
              </a:rPr>
              <a:t> temperature</a:t>
            </a:r>
            <a:r>
              <a:rPr lang="en-US" altLang="zh-CN">
                <a:solidFill>
                  <a:schemeClr val="tx1"/>
                </a:solidFill>
                <a:cs typeface="+mn-lt"/>
              </a:rPr>
              <a:t>s</a:t>
            </a:r>
            <a:r>
              <a:rPr lang="zh-CN" altLang="en-US">
                <a:solidFill>
                  <a:schemeClr val="tx1"/>
                </a:solidFill>
                <a:cs typeface="+mn-lt"/>
              </a:rPr>
              <a:t> </a:t>
            </a:r>
            <a:r>
              <a:rPr lang="en-US" altLang="zh-CN">
                <a:solidFill>
                  <a:schemeClr val="tx1"/>
                </a:solidFill>
                <a:cs typeface="+mn-lt"/>
              </a:rPr>
              <a:t>are</a:t>
            </a:r>
            <a:r>
              <a:rPr lang="zh-CN" altLang="en-US">
                <a:solidFill>
                  <a:schemeClr val="tx1"/>
                </a:solidFill>
                <a:cs typeface="+mn-lt"/>
              </a:rPr>
              <a:t> very interesting for us to study the properties of high energy collisions.</a:t>
            </a:r>
            <a:endParaRPr lang="zh-CN" altLang="en-US">
              <a:solidFill>
                <a:schemeClr val="tx1"/>
              </a:solidFill>
              <a:cs typeface="+mn-lt"/>
            </a:endParaRPr>
          </a:p>
          <a:p>
            <a:pPr algn="just">
              <a:lnSpc>
                <a:spcPct val="150000"/>
              </a:lnSpc>
            </a:pPr>
            <a:r>
              <a:rPr lang="zh-CN" altLang="en-US">
                <a:solidFill>
                  <a:schemeClr val="tx1"/>
                </a:solidFill>
                <a:cs typeface="+mn-lt"/>
              </a:rPr>
              <a:t>Althoug</a:t>
            </a:r>
            <a:r>
              <a:rPr lang="en-US" altLang="zh-CN">
                <a:solidFill>
                  <a:schemeClr val="tx1"/>
                </a:solidFill>
                <a:cs typeface="+mn-lt"/>
              </a:rPr>
              <a:t>h</a:t>
            </a:r>
            <a:r>
              <a:rPr lang="zh-CN" altLang="en-US">
                <a:solidFill>
                  <a:schemeClr val="tx1"/>
                </a:solidFill>
                <a:cs typeface="+mn-lt"/>
              </a:rPr>
              <a:t> there are many similar studies on this topic, the results seem to be inconsistent.</a:t>
            </a:r>
            <a:endParaRPr lang="zh-CN" altLang="en-US">
              <a:solidFill>
                <a:schemeClr val="tx1"/>
              </a:solidFill>
              <a:cs typeface="+mn-lt"/>
            </a:endParaRPr>
          </a:p>
          <a:p>
            <a:pPr marL="0" indent="0" algn="just">
              <a:buNone/>
            </a:pPr>
            <a:endParaRPr lang="zh-CN" altLang="en-US">
              <a:solidFill>
                <a:schemeClr val="tx1"/>
              </a:solidFill>
              <a:cs typeface="+mn-l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Formalism and method</a:t>
            </a:r>
            <a:endParaRPr lang="zh-CN" altLang="en-US"/>
          </a:p>
        </p:txBody>
      </p:sp>
      <p:sp>
        <p:nvSpPr>
          <p:cNvPr id="3" name="内容占位符 2"/>
          <p:cNvSpPr>
            <a:spLocks noGrp="1"/>
          </p:cNvSpPr>
          <p:nvPr>
            <p:ph idx="1"/>
          </p:nvPr>
        </p:nvSpPr>
        <p:spPr/>
        <p:txBody>
          <a:bodyPr/>
          <a:p>
            <a:r>
              <a:rPr lang="en-US" altLang="zh-CN" b="1">
                <a:solidFill>
                  <a:schemeClr val="tx1"/>
                </a:solidFill>
              </a:rPr>
              <a:t>The hagedorn function( inverse power-law ) and its modified forms</a:t>
            </a:r>
            <a:endParaRPr lang="en-US" altLang="zh-CN" b="1">
              <a:solidFill>
                <a:schemeClr val="tx1"/>
              </a:solidFill>
            </a:endParaRPr>
          </a:p>
          <a:p>
            <a:pPr marL="0" indent="0">
              <a:buNone/>
            </a:pPr>
            <a:r>
              <a:rPr lang="en-US" altLang="zh-CN" b="1"/>
              <a:t>                                                         </a:t>
            </a:r>
            <a:endParaRPr lang="en-US" altLang="zh-CN" b="1"/>
          </a:p>
          <a:p>
            <a:pPr marL="0" indent="0">
              <a:buNone/>
            </a:pPr>
            <a:r>
              <a:rPr lang="en-US" altLang="zh-CN" b="1"/>
              <a:t>                                                           </a:t>
            </a:r>
            <a:endParaRPr lang="en-US" altLang="zh-CN" b="1"/>
          </a:p>
        </p:txBody>
      </p:sp>
      <p:graphicFrame>
        <p:nvGraphicFramePr>
          <p:cNvPr id="5" name="对象 4">
            <a:hlinkClick r:id="" action="ppaction://ole?verb="/>
          </p:cNvPr>
          <p:cNvGraphicFramePr>
            <a:graphicFrameLocks noChangeAspect="1"/>
          </p:cNvGraphicFramePr>
          <p:nvPr/>
        </p:nvGraphicFramePr>
        <p:xfrm>
          <a:off x="1131094" y="2007394"/>
          <a:ext cx="2291715" cy="573881"/>
        </p:xfrm>
        <a:graphic>
          <a:graphicData uri="http://schemas.openxmlformats.org/presentationml/2006/ole">
            <mc:AlternateContent xmlns:mc="http://schemas.openxmlformats.org/markup-compatibility/2006">
              <mc:Choice xmlns:v="urn:schemas-microsoft-com:vml" Requires="v">
                <p:oleObj spid="_x0000_s1025" name="" r:id="rId1" imgW="1562100" imgH="508000" progId="Equation.KSEE3">
                  <p:embed/>
                </p:oleObj>
              </mc:Choice>
              <mc:Fallback>
                <p:oleObj name="" r:id="rId1" imgW="1562100" imgH="508000" progId="Equation.KSEE3">
                  <p:embed/>
                  <p:pic>
                    <p:nvPicPr>
                      <p:cNvPr id="0" name="图片 1024"/>
                      <p:cNvPicPr/>
                      <p:nvPr/>
                    </p:nvPicPr>
                    <p:blipFill>
                      <a:blip r:embed="rId2"/>
                      <a:stretch>
                        <a:fillRect/>
                      </a:stretch>
                    </p:blipFill>
                    <p:spPr>
                      <a:xfrm>
                        <a:off x="1131094" y="2007394"/>
                        <a:ext cx="2291715" cy="573881"/>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1131015" y="2865438"/>
          <a:ext cx="2733675" cy="651510"/>
        </p:xfrm>
        <a:graphic>
          <a:graphicData uri="http://schemas.openxmlformats.org/presentationml/2006/ole">
            <mc:AlternateContent xmlns:mc="http://schemas.openxmlformats.org/markup-compatibility/2006">
              <mc:Choice xmlns:v="urn:schemas-microsoft-com:vml" Requires="v">
                <p:oleObj spid="_x0000_s4" name="" r:id="rId3" imgW="2209800" imgH="545465" progId="Equation.KSEE3">
                  <p:embed/>
                </p:oleObj>
              </mc:Choice>
              <mc:Fallback>
                <p:oleObj name="" r:id="rId3" imgW="2209800" imgH="545465" progId="Equation.KSEE3">
                  <p:embed/>
                  <p:pic>
                    <p:nvPicPr>
                      <p:cNvPr id="0" name="图片 1024"/>
                      <p:cNvPicPr/>
                      <p:nvPr/>
                    </p:nvPicPr>
                    <p:blipFill>
                      <a:blip r:embed="rId4"/>
                      <a:stretch>
                        <a:fillRect/>
                      </a:stretch>
                    </p:blipFill>
                    <p:spPr>
                      <a:xfrm>
                        <a:off x="1131015" y="2865438"/>
                        <a:ext cx="2733675" cy="65151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1130935" y="3837623"/>
          <a:ext cx="2420779" cy="661035"/>
        </p:xfrm>
        <a:graphic>
          <a:graphicData uri="http://schemas.openxmlformats.org/presentationml/2006/ole">
            <mc:AlternateContent xmlns:mc="http://schemas.openxmlformats.org/markup-compatibility/2006">
              <mc:Choice xmlns:v="urn:schemas-microsoft-com:vml" Requires="v">
                <p:oleObj spid="_x0000_s8" name="" r:id="rId5" imgW="1777365" imgH="596900" progId="Equation.KSEE3">
                  <p:embed/>
                </p:oleObj>
              </mc:Choice>
              <mc:Fallback>
                <p:oleObj name="" r:id="rId5" imgW="1777365" imgH="596900" progId="Equation.KSEE3">
                  <p:embed/>
                  <p:pic>
                    <p:nvPicPr>
                      <p:cNvPr id="0" name="图片 1024"/>
                      <p:cNvPicPr/>
                      <p:nvPr/>
                    </p:nvPicPr>
                    <p:blipFill>
                      <a:blip r:embed="rId6"/>
                      <a:stretch>
                        <a:fillRect/>
                      </a:stretch>
                    </p:blipFill>
                    <p:spPr>
                      <a:xfrm>
                        <a:off x="1130935" y="3837623"/>
                        <a:ext cx="2420779" cy="661035"/>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1130935" y="4705033"/>
          <a:ext cx="2382203" cy="706279"/>
        </p:xfrm>
        <a:graphic>
          <a:graphicData uri="http://schemas.openxmlformats.org/presentationml/2006/ole">
            <mc:AlternateContent xmlns:mc="http://schemas.openxmlformats.org/markup-compatibility/2006">
              <mc:Choice xmlns:v="urn:schemas-microsoft-com:vml" Requires="v">
                <p:oleObj spid="_x0000_s10" name="" r:id="rId7" imgW="1625600" imgH="596900" progId="Equation.KSEE3">
                  <p:embed/>
                </p:oleObj>
              </mc:Choice>
              <mc:Fallback>
                <p:oleObj name="" r:id="rId7" imgW="1625600" imgH="596900" progId="Equation.KSEE3">
                  <p:embed/>
                  <p:pic>
                    <p:nvPicPr>
                      <p:cNvPr id="0" name="图片 1024"/>
                      <p:cNvPicPr/>
                      <p:nvPr/>
                    </p:nvPicPr>
                    <p:blipFill>
                      <a:blip r:embed="rId8"/>
                      <a:stretch>
                        <a:fillRect/>
                      </a:stretch>
                    </p:blipFill>
                    <p:spPr>
                      <a:xfrm>
                        <a:off x="1130935" y="4705033"/>
                        <a:ext cx="2382203" cy="706279"/>
                      </a:xfrm>
                      <a:prstGeom prst="rect">
                        <a:avLst/>
                      </a:prstGeom>
                    </p:spPr>
                  </p:pic>
                </p:oleObj>
              </mc:Fallback>
            </mc:AlternateContent>
          </a:graphicData>
        </a:graphic>
      </p:graphicFrame>
      <p:sp>
        <p:nvSpPr>
          <p:cNvPr id="11" name="圆角矩形 10"/>
          <p:cNvSpPr/>
          <p:nvPr/>
        </p:nvSpPr>
        <p:spPr>
          <a:xfrm>
            <a:off x="4916170" y="2065655"/>
            <a:ext cx="1976755" cy="5149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R. Odorico, Phys. Lett. B</a:t>
            </a:r>
            <a:endParaRPr lang="zh-CN" altLang="en-US" sz="1050"/>
          </a:p>
          <a:p>
            <a:pPr algn="ctr"/>
            <a:r>
              <a:rPr lang="zh-CN" altLang="en-US" sz="1050"/>
              <a:t>118, 151 (1982).</a:t>
            </a:r>
            <a:endParaRPr lang="zh-CN" altLang="en-US" sz="1050"/>
          </a:p>
        </p:txBody>
      </p:sp>
      <p:sp>
        <p:nvSpPr>
          <p:cNvPr id="12" name="圆角矩形 11"/>
          <p:cNvSpPr/>
          <p:nvPr/>
        </p:nvSpPr>
        <p:spPr>
          <a:xfrm>
            <a:off x="4672330" y="2963545"/>
            <a:ext cx="2692400" cy="5537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K.Aamodt et al.(ALICE Collaboration) Phys. Lett. B 693, 53 (2010).</a:t>
            </a:r>
            <a:endParaRPr lang="zh-CN" altLang="en-US" sz="1050"/>
          </a:p>
        </p:txBody>
      </p:sp>
      <p:sp>
        <p:nvSpPr>
          <p:cNvPr id="13" name="圆角矩形 12"/>
          <p:cNvSpPr/>
          <p:nvPr/>
        </p:nvSpPr>
        <p:spPr>
          <a:xfrm>
            <a:off x="4672965" y="3940175"/>
            <a:ext cx="2691130" cy="55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A.De Falco (for the ALICE Collaboration) </a:t>
            </a:r>
            <a:endParaRPr lang="zh-CN" altLang="en-US" sz="1050"/>
          </a:p>
          <a:p>
            <a:pPr algn="ctr"/>
            <a:r>
              <a:rPr lang="zh-CN" altLang="en-US" sz="1050"/>
              <a:t>J. Phys. G 38, 124083 (2011).</a:t>
            </a:r>
            <a:endParaRPr lang="zh-CN" altLang="en-US" sz="1050"/>
          </a:p>
        </p:txBody>
      </p:sp>
      <p:sp>
        <p:nvSpPr>
          <p:cNvPr id="14" name="圆角矩形 13"/>
          <p:cNvSpPr/>
          <p:nvPr/>
        </p:nvSpPr>
        <p:spPr>
          <a:xfrm>
            <a:off x="4761865" y="4853940"/>
            <a:ext cx="2601595" cy="5581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B</a:t>
            </a:r>
            <a:r>
              <a:rPr lang="en-US" altLang="zh-CN" sz="1050"/>
              <a:t>.</a:t>
            </a:r>
            <a:r>
              <a:rPr lang="zh-CN" altLang="en-US" sz="1050"/>
              <a:t>Abelev et al.(ALICE Collaboration)</a:t>
            </a:r>
            <a:endParaRPr lang="zh-CN" altLang="en-US" sz="1050"/>
          </a:p>
          <a:p>
            <a:pPr algn="ctr"/>
            <a:r>
              <a:rPr lang="zh-CN" altLang="en-US" sz="1050"/>
              <a:t> Phys. Lett. B 708,265 (2012).</a:t>
            </a:r>
            <a:endParaRPr lang="zh-CN" altLang="en-US" sz="1050"/>
          </a:p>
        </p:txBody>
      </p:sp>
    </p:spTree>
    <p:custDataLst>
      <p:tags r:id="rId9"/>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Formalism and method</a:t>
            </a:r>
            <a:endParaRPr lang="zh-CN" altLang="en-US"/>
          </a:p>
        </p:txBody>
      </p:sp>
      <p:sp>
        <p:nvSpPr>
          <p:cNvPr id="3" name="内容占位符 2"/>
          <p:cNvSpPr>
            <a:spLocks noGrp="1"/>
          </p:cNvSpPr>
          <p:nvPr>
            <p:ph idx="1"/>
          </p:nvPr>
        </p:nvSpPr>
        <p:spPr/>
        <p:txBody>
          <a:bodyPr/>
          <a:p>
            <a:r>
              <a:rPr lang="en-US" altLang="zh-CN" b="1">
                <a:solidFill>
                  <a:schemeClr val="tx1"/>
                </a:solidFill>
                <a:sym typeface="+mn-ea"/>
              </a:rPr>
              <a:t>The simplest standard distribution and its modified forms</a:t>
            </a:r>
            <a:endParaRPr lang="en-US" altLang="zh-CN" b="1">
              <a:solidFill>
                <a:schemeClr val="tx1"/>
              </a:solidFill>
              <a:sym typeface="+mn-ea"/>
            </a:endParaRPr>
          </a:p>
          <a:p>
            <a:pPr marL="0" indent="0">
              <a:buNone/>
            </a:pPr>
            <a:endParaRPr lang="en-US" altLang="zh-CN" b="1">
              <a:solidFill>
                <a:schemeClr val="tx1"/>
              </a:solidFill>
              <a:sym typeface="+mn-ea"/>
            </a:endParaRPr>
          </a:p>
        </p:txBody>
      </p:sp>
      <p:graphicFrame>
        <p:nvGraphicFramePr>
          <p:cNvPr id="5" name="对象 4">
            <a:hlinkClick r:id="" action="ppaction://ole?verb="/>
          </p:cNvPr>
          <p:cNvGraphicFramePr>
            <a:graphicFrameLocks noChangeAspect="1"/>
          </p:cNvGraphicFramePr>
          <p:nvPr/>
        </p:nvGraphicFramePr>
        <p:xfrm>
          <a:off x="796290" y="2074545"/>
          <a:ext cx="4625340" cy="821531"/>
        </p:xfrm>
        <a:graphic>
          <a:graphicData uri="http://schemas.openxmlformats.org/presentationml/2006/ole">
            <mc:AlternateContent xmlns:mc="http://schemas.openxmlformats.org/markup-compatibility/2006">
              <mc:Choice xmlns:v="urn:schemas-microsoft-com:vml" Requires="v">
                <p:oleObj spid="_x0000_s1025" name="" r:id="rId1" imgW="3517265" imgH="647700" progId="Equation.KSEE3">
                  <p:embed/>
                </p:oleObj>
              </mc:Choice>
              <mc:Fallback>
                <p:oleObj name="" r:id="rId1" imgW="3517265" imgH="647700" progId="Equation.KSEE3">
                  <p:embed/>
                  <p:pic>
                    <p:nvPicPr>
                      <p:cNvPr id="0" name="图片 1024"/>
                      <p:cNvPicPr/>
                      <p:nvPr/>
                    </p:nvPicPr>
                    <p:blipFill>
                      <a:blip r:embed="rId2"/>
                      <a:stretch>
                        <a:fillRect/>
                      </a:stretch>
                    </p:blipFill>
                    <p:spPr>
                      <a:xfrm>
                        <a:off x="796290" y="2074545"/>
                        <a:ext cx="4625340" cy="821531"/>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796290" y="3188811"/>
          <a:ext cx="6271260" cy="798195"/>
        </p:xfrm>
        <a:graphic>
          <a:graphicData uri="http://schemas.openxmlformats.org/presentationml/2006/ole">
            <mc:AlternateContent xmlns:mc="http://schemas.openxmlformats.org/markup-compatibility/2006">
              <mc:Choice xmlns:v="urn:schemas-microsoft-com:vml" Requires="v">
                <p:oleObj spid="_x0000_s6" name="" r:id="rId3" imgW="4648200" imgH="647700" progId="Equation.KSEE3">
                  <p:embed/>
                </p:oleObj>
              </mc:Choice>
              <mc:Fallback>
                <p:oleObj name="" r:id="rId3" imgW="4648200" imgH="647700" progId="Equation.KSEE3">
                  <p:embed/>
                  <p:pic>
                    <p:nvPicPr>
                      <p:cNvPr id="0" name="图片 1024"/>
                      <p:cNvPicPr/>
                      <p:nvPr/>
                    </p:nvPicPr>
                    <p:blipFill>
                      <a:blip r:embed="rId4"/>
                      <a:stretch>
                        <a:fillRect/>
                      </a:stretch>
                    </p:blipFill>
                    <p:spPr>
                      <a:xfrm>
                        <a:off x="796290" y="3188811"/>
                        <a:ext cx="6271260" cy="79819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894874" y="4350226"/>
          <a:ext cx="4208621" cy="792480"/>
        </p:xfrm>
        <a:graphic>
          <a:graphicData uri="http://schemas.openxmlformats.org/presentationml/2006/ole">
            <mc:AlternateContent xmlns:mc="http://schemas.openxmlformats.org/markup-compatibility/2006">
              <mc:Choice xmlns:v="urn:schemas-microsoft-com:vml" Requires="v">
                <p:oleObj spid="_x0000_s8" name="" r:id="rId5" imgW="3594100" imgH="647700" progId="Equation.KSEE3">
                  <p:embed/>
                </p:oleObj>
              </mc:Choice>
              <mc:Fallback>
                <p:oleObj name="" r:id="rId5" imgW="3594100" imgH="647700" progId="Equation.KSEE3">
                  <p:embed/>
                  <p:pic>
                    <p:nvPicPr>
                      <p:cNvPr id="0" name="图片 1024"/>
                      <p:cNvPicPr/>
                      <p:nvPr/>
                    </p:nvPicPr>
                    <p:blipFill>
                      <a:blip r:embed="rId6"/>
                      <a:stretch>
                        <a:fillRect/>
                      </a:stretch>
                    </p:blipFill>
                    <p:spPr>
                      <a:xfrm>
                        <a:off x="894874" y="4350226"/>
                        <a:ext cx="4208621" cy="792480"/>
                      </a:xfrm>
                      <a:prstGeom prst="rect">
                        <a:avLst/>
                      </a:prstGeom>
                    </p:spPr>
                  </p:pic>
                </p:oleObj>
              </mc:Fallback>
            </mc:AlternateContent>
          </a:graphicData>
        </a:graphic>
      </p:graphicFrame>
      <p:sp>
        <p:nvSpPr>
          <p:cNvPr id="11" name="圆角矩形 10"/>
          <p:cNvSpPr/>
          <p:nvPr/>
        </p:nvSpPr>
        <p:spPr>
          <a:xfrm>
            <a:off x="5581015" y="2211705"/>
            <a:ext cx="2626360" cy="6838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J. Cleymans, D. Worku</a:t>
            </a:r>
            <a:endParaRPr lang="zh-CN" altLang="en-US" sz="1050"/>
          </a:p>
          <a:p>
            <a:pPr algn="ctr"/>
            <a:r>
              <a:rPr lang="zh-CN" altLang="en-US" sz="1050"/>
              <a:t>Eur. Phys. J. A 48, 160 (2012).</a:t>
            </a:r>
            <a:endParaRPr lang="zh-CN" altLang="en-US" sz="1050"/>
          </a:p>
        </p:txBody>
      </p:sp>
      <p:sp>
        <p:nvSpPr>
          <p:cNvPr id="9" name="圆角矩形 8"/>
          <p:cNvSpPr/>
          <p:nvPr/>
        </p:nvSpPr>
        <p:spPr>
          <a:xfrm>
            <a:off x="7161213" y="3114675"/>
            <a:ext cx="1846421" cy="9458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E. Schnedermann, J. Sollfrank, U. W. Heinz</a:t>
            </a:r>
            <a:endParaRPr lang="zh-CN" altLang="en-US" sz="1050"/>
          </a:p>
          <a:p>
            <a:pPr algn="ctr"/>
            <a:r>
              <a:rPr lang="zh-CN" altLang="en-US" sz="1050"/>
              <a:t>Phys. Rev. C 48, 2462 (1993).</a:t>
            </a:r>
            <a:endParaRPr lang="zh-CN" altLang="en-US" sz="1050"/>
          </a:p>
        </p:txBody>
      </p:sp>
      <p:sp>
        <p:nvSpPr>
          <p:cNvPr id="10" name="圆角矩形 9"/>
          <p:cNvSpPr/>
          <p:nvPr/>
        </p:nvSpPr>
        <p:spPr>
          <a:xfrm>
            <a:off x="5581174" y="4463574"/>
            <a:ext cx="3330416" cy="5667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H. Zhao, F.-H. Liu</a:t>
            </a:r>
            <a:endParaRPr lang="zh-CN" altLang="en-US" sz="1050"/>
          </a:p>
          <a:p>
            <a:pPr algn="ctr"/>
            <a:r>
              <a:rPr lang="zh-CN" altLang="en-US" sz="1050"/>
              <a:t>Adv.High Energy Phys. 2014, 742193 (2014).</a:t>
            </a:r>
            <a:endParaRPr lang="zh-CN" altLang="en-US" sz="1050"/>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Formalism and method</a:t>
            </a:r>
            <a:endParaRPr lang="zh-CN" altLang="en-US"/>
          </a:p>
        </p:txBody>
      </p:sp>
      <p:sp>
        <p:nvSpPr>
          <p:cNvPr id="3" name="内容占位符 2"/>
          <p:cNvSpPr>
            <a:spLocks noGrp="1"/>
          </p:cNvSpPr>
          <p:nvPr>
            <p:ph idx="1"/>
          </p:nvPr>
        </p:nvSpPr>
        <p:spPr/>
        <p:txBody>
          <a:bodyPr/>
          <a:p>
            <a:r>
              <a:rPr lang="en-US" altLang="zh-CN" b="1">
                <a:solidFill>
                  <a:schemeClr val="tx1"/>
                </a:solidFill>
                <a:sym typeface="+mn-ea"/>
              </a:rPr>
              <a:t>The simplest Boltzmann distribution and its modified forms</a:t>
            </a:r>
            <a:endParaRPr lang="en-US" altLang="zh-CN" b="1">
              <a:solidFill>
                <a:schemeClr val="tx1"/>
              </a:solidFill>
              <a:sym typeface="+mn-ea"/>
            </a:endParaRPr>
          </a:p>
          <a:p>
            <a:pPr marL="0" indent="0">
              <a:buNone/>
            </a:pPr>
            <a:endParaRPr lang="en-US" altLang="zh-CN" b="1">
              <a:solidFill>
                <a:schemeClr val="tx1"/>
              </a:solidFill>
              <a:sym typeface="+mn-ea"/>
            </a:endParaRPr>
          </a:p>
        </p:txBody>
      </p:sp>
      <p:graphicFrame>
        <p:nvGraphicFramePr>
          <p:cNvPr id="6" name="对象 5">
            <a:hlinkClick r:id="" action="ppaction://ole?verb="/>
          </p:cNvPr>
          <p:cNvGraphicFramePr>
            <a:graphicFrameLocks noChangeAspect="1"/>
          </p:cNvGraphicFramePr>
          <p:nvPr/>
        </p:nvGraphicFramePr>
        <p:xfrm>
          <a:off x="987266" y="2130425"/>
          <a:ext cx="3341846" cy="725805"/>
        </p:xfrm>
        <a:graphic>
          <a:graphicData uri="http://schemas.openxmlformats.org/presentationml/2006/ole">
            <mc:AlternateContent xmlns:mc="http://schemas.openxmlformats.org/markup-compatibility/2006">
              <mc:Choice xmlns:v="urn:schemas-microsoft-com:vml" Requires="v">
                <p:oleObj spid="_x0000_s1025" name="" r:id="rId1" imgW="2095500" imgH="584200" progId="Equation.KSEE3">
                  <p:embed/>
                </p:oleObj>
              </mc:Choice>
              <mc:Fallback>
                <p:oleObj name="" r:id="rId1" imgW="2095500" imgH="584200" progId="Equation.KSEE3">
                  <p:embed/>
                  <p:pic>
                    <p:nvPicPr>
                      <p:cNvPr id="0" name="图片 1024"/>
                      <p:cNvPicPr/>
                      <p:nvPr/>
                    </p:nvPicPr>
                    <p:blipFill>
                      <a:blip r:embed="rId2"/>
                      <a:stretch>
                        <a:fillRect/>
                      </a:stretch>
                    </p:blipFill>
                    <p:spPr>
                      <a:xfrm>
                        <a:off x="987266" y="2130425"/>
                        <a:ext cx="3341846" cy="725805"/>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987266" y="3188653"/>
          <a:ext cx="4144804" cy="782955"/>
        </p:xfrm>
        <a:graphic>
          <a:graphicData uri="http://schemas.openxmlformats.org/presentationml/2006/ole">
            <mc:AlternateContent xmlns:mc="http://schemas.openxmlformats.org/markup-compatibility/2006">
              <mc:Choice xmlns:v="urn:schemas-microsoft-com:vml" Requires="v">
                <p:oleObj spid="_x0000_s5" name="" r:id="rId3" imgW="2831465" imgH="584200" progId="Equation.KSEE3">
                  <p:embed/>
                </p:oleObj>
              </mc:Choice>
              <mc:Fallback>
                <p:oleObj name="" r:id="rId3" imgW="2831465" imgH="584200" progId="Equation.KSEE3">
                  <p:embed/>
                  <p:pic>
                    <p:nvPicPr>
                      <p:cNvPr id="0" name="图片 1024"/>
                      <p:cNvPicPr/>
                      <p:nvPr/>
                    </p:nvPicPr>
                    <p:blipFill>
                      <a:blip r:embed="rId4"/>
                      <a:stretch>
                        <a:fillRect/>
                      </a:stretch>
                    </p:blipFill>
                    <p:spPr>
                      <a:xfrm>
                        <a:off x="987266" y="3188653"/>
                        <a:ext cx="4144804" cy="78295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987266" y="4230846"/>
          <a:ext cx="3485198" cy="718661"/>
        </p:xfrm>
        <a:graphic>
          <a:graphicData uri="http://schemas.openxmlformats.org/presentationml/2006/ole">
            <mc:AlternateContent xmlns:mc="http://schemas.openxmlformats.org/markup-compatibility/2006">
              <mc:Choice xmlns:v="urn:schemas-microsoft-com:vml" Requires="v">
                <p:oleObj spid="_x0000_s8" name="" r:id="rId5" imgW="2171700" imgH="584200" progId="Equation.KSEE3">
                  <p:embed/>
                </p:oleObj>
              </mc:Choice>
              <mc:Fallback>
                <p:oleObj name="" r:id="rId5" imgW="2171700" imgH="584200" progId="Equation.KSEE3">
                  <p:embed/>
                  <p:pic>
                    <p:nvPicPr>
                      <p:cNvPr id="0" name="图片 1024"/>
                      <p:cNvPicPr/>
                      <p:nvPr/>
                    </p:nvPicPr>
                    <p:blipFill>
                      <a:blip r:embed="rId6"/>
                      <a:stretch>
                        <a:fillRect/>
                      </a:stretch>
                    </p:blipFill>
                    <p:spPr>
                      <a:xfrm>
                        <a:off x="987266" y="4230846"/>
                        <a:ext cx="3485198" cy="718661"/>
                      </a:xfrm>
                      <a:prstGeom prst="rect">
                        <a:avLst/>
                      </a:prstGeom>
                    </p:spPr>
                  </p:pic>
                </p:oleObj>
              </mc:Fallback>
            </mc:AlternateContent>
          </a:graphicData>
        </a:graphic>
      </p:graphicFrame>
      <p:sp>
        <p:nvSpPr>
          <p:cNvPr id="11" name="圆角矩形 10"/>
          <p:cNvSpPr/>
          <p:nvPr/>
        </p:nvSpPr>
        <p:spPr>
          <a:xfrm>
            <a:off x="5329555" y="2265045"/>
            <a:ext cx="2294890" cy="8566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050"/>
              <a:t>J. Cleymans, D. Worku, </a:t>
            </a:r>
            <a:endParaRPr lang="zh-CN" altLang="en-US" sz="1050"/>
          </a:p>
          <a:p>
            <a:pPr algn="ctr"/>
            <a:r>
              <a:rPr lang="zh-CN" altLang="en-US" sz="1050"/>
              <a:t>Eur. Phys. J. A 48, 160 (2012).</a:t>
            </a:r>
            <a:endParaRPr lang="zh-CN" altLang="en-US" sz="1050"/>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h_f"/>
  <p:tag name="KSO_WM_UNIT_INDEX" val="1_2_1"/>
  <p:tag name="KSO_WM_UNIT_ID" val="diagram160100_3*n_h_f*1_2_1"/>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5"/>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h_f"/>
  <p:tag name="KSO_WM_UNIT_INDEX" val="1_2_2"/>
  <p:tag name="KSO_WM_UNIT_ID" val="diagram160100_3*n_h_f*1_2_2"/>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6"/>
  <p:tag name="KSO_WM_UNIT_TEX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h_f"/>
  <p:tag name="KSO_WM_UNIT_INDEX" val="1_2_4"/>
  <p:tag name="KSO_WM_UNIT_ID" val="diagram160100_3*n_h_f*1_2_4"/>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6"/>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h_f"/>
  <p:tag name="KSO_WM_UNIT_INDEX" val="1_2_3"/>
  <p:tag name="KSO_WM_UNIT_ID" val="diagram160100_3*n_h_f*1_2_3"/>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5"/>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i"/>
  <p:tag name="KSO_WM_UNIT_INDEX" val="1_1"/>
  <p:tag name="KSO_WM_UNIT_ID" val="diagram160100_3*n_i*1_1"/>
  <p:tag name="KSO_WM_UNIT_CLEAR" val="1"/>
  <p:tag name="KSO_WM_UNIT_LAYERLEVEL" val="1_1"/>
  <p:tag name="KSO_WM_DIAGRAM_GROUP_CODE" val="n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i"/>
  <p:tag name="KSO_WM_UNIT_INDEX" val="1_2"/>
  <p:tag name="KSO_WM_UNIT_ID" val="diagram160100_3*n_i*1_2"/>
  <p:tag name="KSO_WM_UNIT_CLEAR" val="1"/>
  <p:tag name="KSO_WM_UNIT_LAYERLEVEL" val="1_1"/>
  <p:tag name="KSO_WM_DIAGRAM_GROUP_CODE" val="n1-1"/>
  <p:tag name="KSO_WM_UNIT_LINE_FORE_SCHEMECOLOR_INDEX" val="5"/>
  <p:tag name="KSO_WM_UNIT_LINE_FILL_TYPE" val="2"/>
</p:tagLst>
</file>

<file path=ppt/tags/tag71.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i"/>
  <p:tag name="KSO_WM_UNIT_INDEX" val="1_3"/>
  <p:tag name="KSO_WM_UNIT_ID" val="diagram160100_3*n_i*1_3"/>
  <p:tag name="KSO_WM_UNIT_CLEAR" val="1"/>
  <p:tag name="KSO_WM_UNIT_LAYERLEVEL" val="1_1"/>
  <p:tag name="KSO_WM_DIAGRAM_GROUP_CODE" val="n1-1"/>
  <p:tag name="KSO_WM_UNIT_LINE_FORE_SCHEMECOLOR_INDEX" val="6"/>
  <p:tag name="KSO_WM_UNIT_LINE_FILL_TYPE" val="2"/>
</p:tagLst>
</file>

<file path=ppt/tags/tag72.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i"/>
  <p:tag name="KSO_WM_UNIT_INDEX" val="1_4"/>
  <p:tag name="KSO_WM_UNIT_ID" val="diagram160100_3*n_i*1_4"/>
  <p:tag name="KSO_WM_UNIT_CLEAR" val="1"/>
  <p:tag name="KSO_WM_UNIT_LAYERLEVEL" val="1_1"/>
  <p:tag name="KSO_WM_DIAGRAM_GROUP_CODE" val="n1-1"/>
  <p:tag name="KSO_WM_UNIT_LINE_FORE_SCHEMECOLOR_INDEX" val="5"/>
  <p:tag name="KSO_WM_UNIT_LINE_FILL_TYPE" val="2"/>
</p:tagLst>
</file>

<file path=ppt/tags/tag73.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i"/>
  <p:tag name="KSO_WM_UNIT_INDEX" val="1_5"/>
  <p:tag name="KSO_WM_UNIT_ID" val="diagram160100_3*n_i*1_5"/>
  <p:tag name="KSO_WM_UNIT_CLEAR" val="1"/>
  <p:tag name="KSO_WM_UNIT_LAYERLEVEL" val="1_1"/>
  <p:tag name="KSO_WM_DIAGRAM_GROUP_CODE" val="n1-1"/>
  <p:tag name="KSO_WM_UNIT_LINE_FORE_SCHEMECOLOR_INDEX" val="6"/>
  <p:tag name="KSO_WM_UNIT_LINE_FILL_TYPE" val="2"/>
</p:tagLst>
</file>

<file path=ppt/tags/tag74.xml><?xml version="1.0" encoding="utf-8"?>
<p:tagLst xmlns:p="http://schemas.openxmlformats.org/presentationml/2006/main">
  <p:tag name="KSO_WM_TAG_VERSION" val="1.0"/>
  <p:tag name="KSO_WM_BEAUTIFY_FLAG" val="#wm#"/>
  <p:tag name="KSO_WM_TEMPLATE_CATEGORY" val="diagram"/>
  <p:tag name="KSO_WM_TEMPLATE_INDEX" val="160100"/>
  <p:tag name="KSO_WM_UNIT_TYPE" val="n_h_f"/>
  <p:tag name="KSO_WM_UNIT_INDEX" val="1_1_1"/>
  <p:tag name="KSO_WM_UNIT_ID" val="diagram160100_3*n_h_f*1_1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n1-1"/>
  <p:tag name="KSO_WM_UNIT_TEXT_FILL_FORE_SCHEMECOLOR_INDEX" val="14"/>
  <p:tag name="KSO_WM_UNIT_TEXT_FILL_TYPE" val="1"/>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DIAGRAM_GROUP_CODE" val="n1-1"/>
  <p:tag name="KSO_WM_TEMPLATE_CATEGORY" val="diagram"/>
  <p:tag name="KSO_WM_TEMPLATE_INDEX" val="160165"/>
  <p:tag name="KSO_WM_UNIT_TYPE" val="n_h_f"/>
  <p:tag name="KSO_WM_UNIT_INDEX" val="1_1_1"/>
  <p:tag name="KSO_WM_UNIT_ID" val="diagram160165_4*n_h_f*1_1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NOCLEAR" val="0"/>
  <p:tag name="KSO_WM_UNIT_DIAGRAM_ISNUMVISUAL" val="0"/>
  <p:tag name="KSO_WM_UNIT_DIAGRAM_ISREFERUNIT" val="0"/>
  <p:tag name="KSO_WM_UNIT_PRESET_TEXT" val="添加标题"/>
  <p:tag name="KSO_WM_UNIT_FILL_FORE_SCHEMECOLOR_INDEX" val="5"/>
  <p:tag name="KSO_WM_UNIT_FILL_TYPE" val="1"/>
  <p:tag name="KSO_WM_UNIT_TEXT_FILL_FORE_SCHEMECOLOR_INDEX" val="14"/>
  <p:tag name="KSO_WM_UNIT_TEXT_FILL_TYPE" val="1"/>
</p:tagLst>
</file>

<file path=ppt/tags/tag77.xml><?xml version="1.0" encoding="utf-8"?>
<p:tagLst xmlns:p="http://schemas.openxmlformats.org/presentationml/2006/main">
  <p:tag name="KSO_WM_TEMPLATE_CATEGORY" val="diagram"/>
  <p:tag name="KSO_WM_TEMPLATE_INDEX" val="160165"/>
  <p:tag name="KSO_WM_UNIT_TYPE" val="n_h_h_f"/>
  <p:tag name="KSO_WM_UNIT_INDEX" val="1_2_2_1"/>
  <p:tag name="KSO_WM_UNIT_ID" val="diagram160165_4*n_h_h_f*1_2_2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Lst>
</file>

<file path=ppt/tags/tag78.xml><?xml version="1.0" encoding="utf-8"?>
<p:tagLst xmlns:p="http://schemas.openxmlformats.org/presentationml/2006/main">
  <p:tag name="KSO_WM_TEMPLATE_CATEGORY" val="diagram"/>
  <p:tag name="KSO_WM_TEMPLATE_INDEX" val="160165"/>
  <p:tag name="KSO_WM_UNIT_TYPE" val="n_h_h_f"/>
  <p:tag name="KSO_WM_UNIT_INDEX" val="1_2_3_1"/>
  <p:tag name="KSO_WM_UNIT_ID" val="diagram160165_4*n_h_h_f*1_2_3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1_1"/>
  <p:tag name="KSO_WM_TEMPLATE_CATEGORY" val="diagram"/>
  <p:tag name="KSO_WM_TEMPLATE_INDEX" val="160165"/>
  <p:tag name="KSO_WM_UNIT_LAYERLEVEL" val="1_1_1_1"/>
  <p:tag name="KSO_WM_TAG_VERSION" val="1.0"/>
  <p:tag name="KSO_WM_BEAUTIFY_FLAG" val="#wm#"/>
  <p:tag name="KSO_WM_UNIT_TYPE" val="n_h_h_i"/>
  <p:tag name="KSO_WM_UNIT_INDEX" val="1_2_1_1"/>
  <p:tag name="KSO_WM_UNIT_TEXT_FILL_FORE_SCHEMECOLOR_INDEX" val="6"/>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CATEGORY" val="diagram"/>
  <p:tag name="KSO_WM_TEMPLATE_INDEX" val="160165"/>
  <p:tag name="KSO_WM_UNIT_TYPE" val="n_h_h_i"/>
  <p:tag name="KSO_WM_UNIT_INDEX" val="1_2_1_2"/>
  <p:tag name="KSO_WM_UNIT_ID" val="diagram160165_4*n_h_h_i*1_2_1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Lst>
</file>

<file path=ppt/tags/tag81.xml><?xml version="1.0" encoding="utf-8"?>
<p:tagLst xmlns:p="http://schemas.openxmlformats.org/presentationml/2006/main">
  <p:tag name="KSO_WM_TEMPLATE_CATEGORY" val="diagram"/>
  <p:tag name="KSO_WM_TEMPLATE_INDEX" val="160165"/>
  <p:tag name="KSO_WM_UNIT_TYPE" val="n_h_h_i"/>
  <p:tag name="KSO_WM_UNIT_INDEX" val="1_2_3_2"/>
  <p:tag name="KSO_WM_UNIT_ID" val="diagram160165_4*n_h_h_i*1_2_3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Lst>
</file>

<file path=ppt/tags/tag82.xml><?xml version="1.0" encoding="utf-8"?>
<p:tagLst xmlns:p="http://schemas.openxmlformats.org/presentationml/2006/main">
  <p:tag name="KSO_WM_TEMPLATE_CATEGORY" val="diagram"/>
  <p:tag name="KSO_WM_TEMPLATE_INDEX" val="160165"/>
  <p:tag name="KSO_WM_UNIT_TYPE" val="n_h_h_i"/>
  <p:tag name="KSO_WM_UNIT_INDEX" val="1_2_5_2"/>
  <p:tag name="KSO_WM_UNIT_ID" val="diagram160165_4*n_h_h_i*1_2_5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Lst>
</file>

<file path=ppt/tags/tag83.xml><?xml version="1.0" encoding="utf-8"?>
<p:tagLst xmlns:p="http://schemas.openxmlformats.org/presentationml/2006/main">
  <p:tag name="KSO_WM_TEMPLATE_CATEGORY" val="diagram"/>
  <p:tag name="KSO_WM_TEMPLATE_INDEX" val="160165"/>
  <p:tag name="KSO_WM_UNIT_TYPE" val="n_h_h_f"/>
  <p:tag name="KSO_WM_UNIT_INDEX" val="1_2_4_1"/>
  <p:tag name="KSO_WM_UNIT_ID" val="diagram160165_4*n_h_h_f*1_2_4_1"/>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PRESET_TEXT_INDEX" val="0"/>
  <p:tag name="KSO_WM_UNIT_PRESET_TEXT_LEN" val="0"/>
  <p:tag name="KSO_WM_UNIT_NOCLEAR" val="0"/>
  <p:tag name="KSO_WM_UNIT_FILL_FORE_SCHEMECOLOR_INDEX" val="6"/>
  <p:tag name="KSO_WM_UNIT_FILL_TYPE" val="1"/>
  <p:tag name="KSO_WM_UNIT_TEXT_FILL_FORE_SCHEMECOLOR_INDEX" val="6"/>
  <p:tag name="KSO_WM_UNIT_TEXT_FILL_TYPE" val="1"/>
</p:tagLst>
</file>

<file path=ppt/tags/tag84.xml><?xml version="1.0" encoding="utf-8"?>
<p:tagLst xmlns:p="http://schemas.openxmlformats.org/presentationml/2006/main">
  <p:tag name="KSO_WM_TEMPLATE_CATEGORY" val="diagram"/>
  <p:tag name="KSO_WM_TEMPLATE_INDEX" val="160165"/>
  <p:tag name="KSO_WM_UNIT_TYPE" val="n_h_h_i"/>
  <p:tag name="KSO_WM_UNIT_INDEX" val="1_2_2_2"/>
  <p:tag name="KSO_WM_UNIT_ID" val="diagram160165_4*n_h_h_i*1_2_2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2_1"/>
  <p:tag name="KSO_WM_TEMPLATE_CATEGORY" val="diagram"/>
  <p:tag name="KSO_WM_TEMPLATE_INDEX" val="160165"/>
  <p:tag name="KSO_WM_UNIT_LAYERLEVEL" val="1_1_1_1"/>
  <p:tag name="KSO_WM_TAG_VERSION" val="1.0"/>
  <p:tag name="KSO_WM_BEAUTIFY_FLAG" val="#wm#"/>
  <p:tag name="KSO_WM_UNIT_TYPE" val="n_h_h_i"/>
  <p:tag name="KSO_WM_UNIT_INDEX" val="1_2_2_1"/>
  <p:tag name="KSO_WM_UNIT_TEXT_FILL_FORE_SCHEMECOLOR_INDEX" val="6"/>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3_1"/>
  <p:tag name="KSO_WM_TEMPLATE_CATEGORY" val="diagram"/>
  <p:tag name="KSO_WM_TEMPLATE_INDEX" val="160165"/>
  <p:tag name="KSO_WM_UNIT_LAYERLEVEL" val="1_1_1_1"/>
  <p:tag name="KSO_WM_TAG_VERSION" val="1.0"/>
  <p:tag name="KSO_WM_BEAUTIFY_FLAG" val="#wm#"/>
  <p:tag name="KSO_WM_UNIT_TYPE" val="n_h_h_i"/>
  <p:tag name="KSO_WM_UNIT_INDEX" val="1_2_3_1"/>
  <p:tag name="KSO_WM_UNIT_TEXT_FILL_FORE_SCHEMECOLOR_INDEX" val="6"/>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4_1"/>
  <p:tag name="KSO_WM_TEMPLATE_CATEGORY" val="diagram"/>
  <p:tag name="KSO_WM_TEMPLATE_INDEX" val="160165"/>
  <p:tag name="KSO_WM_UNIT_LAYERLEVEL" val="1_1_1_1"/>
  <p:tag name="KSO_WM_TAG_VERSION" val="1.0"/>
  <p:tag name="KSO_WM_BEAUTIFY_FLAG" val="#wm#"/>
  <p:tag name="KSO_WM_UNIT_TYPE" val="n_h_h_i"/>
  <p:tag name="KSO_WM_UNIT_INDEX" val="1_2_4_1"/>
  <p:tag name="KSO_WM_UNIT_TEXT_FILL_FORE_SCHEMECOLOR_INDEX" val="6"/>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5_1"/>
  <p:tag name="KSO_WM_TEMPLATE_CATEGORY" val="diagram"/>
  <p:tag name="KSO_WM_TEMPLATE_INDEX" val="160165"/>
  <p:tag name="KSO_WM_UNIT_LAYERLEVEL" val="1_1_1_1"/>
  <p:tag name="KSO_WM_TAG_VERSION" val="1.0"/>
  <p:tag name="KSO_WM_BEAUTIFY_FLAG" val="#wm#"/>
  <p:tag name="KSO_WM_UNIT_TYPE" val="n_h_h_i"/>
  <p:tag name="KSO_WM_UNIT_INDEX" val="1_2_5_1"/>
  <p:tag name="KSO_WM_UNIT_TEXT_FILL_FORE_SCHEMECOLOR_INDEX" val="6"/>
  <p:tag name="KSO_WM_UNIT_TEXT_FILL_TYPE" val="1"/>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5475</Words>
  <Application>WPS 演示</Application>
  <PresentationFormat>宽屏</PresentationFormat>
  <Paragraphs>232</Paragraphs>
  <Slides>22</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21</vt:i4>
      </vt:variant>
      <vt:variant>
        <vt:lpstr>幻灯片标题</vt:lpstr>
      </vt:variant>
      <vt:variant>
        <vt:i4>22</vt:i4>
      </vt:variant>
    </vt:vector>
  </HeadingPairs>
  <TitlesOfParts>
    <vt:vector size="50" baseType="lpstr">
      <vt:lpstr>Arial</vt:lpstr>
      <vt:lpstr>宋体</vt:lpstr>
      <vt:lpstr>Wingdings</vt:lpstr>
      <vt:lpstr>微软雅黑</vt:lpstr>
      <vt:lpstr>Calibri</vt:lpstr>
      <vt:lpstr>Arial Unicode MS</vt:lpstr>
      <vt:lpstr>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The initial and final temperatures in some high energy collisions</vt:lpstr>
      <vt:lpstr>PowerPoint 演示文稿</vt:lpstr>
      <vt:lpstr>Background</vt:lpstr>
      <vt:lpstr>Background</vt:lpstr>
      <vt:lpstr>Background</vt:lpstr>
      <vt:lpstr>Background</vt:lpstr>
      <vt:lpstr>Formalism and method</vt:lpstr>
      <vt:lpstr>Formalism and method</vt:lpstr>
      <vt:lpstr>Formalism and method</vt:lpstr>
      <vt:lpstr>Formalism and method</vt:lpstr>
      <vt:lpstr>Formalism and method</vt:lpstr>
      <vt:lpstr>Formalism and method</vt:lpstr>
      <vt:lpstr>Results and discussion</vt:lpstr>
      <vt:lpstr>Results   The hagedorn function(inverse power-law) and its modified forms</vt:lpstr>
      <vt:lpstr>Results   The simplest standard distribution and its modified forms</vt:lpstr>
      <vt:lpstr>Results      The simplest Boltzmann distribution and its modified forms </vt:lpstr>
      <vt:lpstr>Results  The Erlang distribution, the inverse power-law and blast-wave model</vt:lpstr>
      <vt:lpstr>Results  The Erlang distribution, the inverse power-law and blast-wave model </vt:lpstr>
      <vt:lpstr>Results   Dependences of parameters on energy in different centrality intervals </vt:lpstr>
      <vt:lpstr>Results  Dependences of parameters on centrality at different energies</vt:lpstr>
      <vt:lpstr>Summary and conclusion</vt:lpstr>
      <vt:lpstr>Thank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82</cp:revision>
  <dcterms:created xsi:type="dcterms:W3CDTF">2019-05-18T09:20:00Z</dcterms:created>
  <dcterms:modified xsi:type="dcterms:W3CDTF">2019-06-16T07:50:21Z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