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0" r:id="rId5"/>
    <p:sldId id="261" r:id="rId6"/>
    <p:sldId id="269" r:id="rId7"/>
    <p:sldId id="265" r:id="rId8"/>
    <p:sldId id="267" r:id="rId9"/>
    <p:sldId id="272" r:id="rId10"/>
    <p:sldId id="273" r:id="rId11"/>
    <p:sldId id="271" r:id="rId12"/>
    <p:sldId id="278" r:id="rId13"/>
    <p:sldId id="274" r:id="rId14"/>
    <p:sldId id="275" r:id="rId15"/>
    <p:sldId id="277" r:id="rId16"/>
    <p:sldId id="279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>
        <p:guide orient="horz" pos="213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2019/6/23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5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1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4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9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4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4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7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4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1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0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2019/6/23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7605" y="4003675"/>
            <a:ext cx="4796155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400" dirty="0"/>
              <a:t>Rui Wen</a:t>
            </a:r>
          </a:p>
          <a:p>
            <a:pPr algn="ctr" fontAlgn="auto">
              <a:lnSpc>
                <a:spcPct val="150000"/>
              </a:lnSpc>
            </a:pPr>
            <a:r>
              <a:rPr lang="en-US" altLang="zh-CN" sz="2000" dirty="0"/>
              <a:t>wwrr09@mail.dlut.edu.cn</a:t>
            </a:r>
            <a:r>
              <a:rPr lang="zh-CN" altLang="en-US" sz="2000" dirty="0"/>
              <a:t>    </a:t>
            </a:r>
            <a:endParaRPr lang="en-US" altLang="zh-CN" sz="2000" dirty="0"/>
          </a:p>
          <a:p>
            <a:pPr algn="ctr" fontAlgn="auto">
              <a:lnSpc>
                <a:spcPct val="150000"/>
              </a:lnSpc>
            </a:pPr>
            <a:r>
              <a:rPr lang="en-US" altLang="zh-CN" sz="2400" dirty="0"/>
              <a:t>2019.6.24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8FADB6-0417-4787-A830-0F44149D1E10}"/>
              </a:ext>
            </a:extLst>
          </p:cNvPr>
          <p:cNvSpPr txBox="1"/>
          <p:nvPr/>
        </p:nvSpPr>
        <p:spPr>
          <a:xfrm>
            <a:off x="437322" y="1908313"/>
            <a:ext cx="1146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Fluctuations and correlations of conserved charges in the 2 + 1 flavor low energy effective model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02BC58-3D2F-4A05-ADB0-81C3C440E872}"/>
              </a:ext>
            </a:extLst>
          </p:cNvPr>
          <p:cNvSpPr/>
          <p:nvPr/>
        </p:nvSpPr>
        <p:spPr>
          <a:xfrm>
            <a:off x="889267" y="106068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第十八届全国中高能核物理大会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9CD6C-ADB5-45C3-977E-0C4FF5CABC71}"/>
              </a:ext>
            </a:extLst>
          </p:cNvPr>
          <p:cNvSpPr txBox="1"/>
          <p:nvPr/>
        </p:nvSpPr>
        <p:spPr>
          <a:xfrm>
            <a:off x="889266" y="5981501"/>
            <a:ext cx="842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Based on: R.W. , </a:t>
            </a:r>
            <a:r>
              <a:rPr lang="en-US" altLang="zh-CN" dirty="0" err="1"/>
              <a:t>Hunag</a:t>
            </a:r>
            <a:r>
              <a:rPr lang="en-US" altLang="zh-CN" dirty="0"/>
              <a:t> Chuang, Wei-</a:t>
            </a:r>
            <a:r>
              <a:rPr lang="en-US" altLang="zh-CN" dirty="0" err="1"/>
              <a:t>jie</a:t>
            </a:r>
            <a:r>
              <a:rPr lang="en-US" altLang="zh-CN" dirty="0"/>
              <a:t> Fu, Phys. Rev. D </a:t>
            </a:r>
            <a:r>
              <a:rPr lang="en-US" altLang="zh-CN" b="1" dirty="0"/>
              <a:t>99</a:t>
            </a:r>
            <a:r>
              <a:rPr lang="en-US" altLang="zh-CN" dirty="0"/>
              <a:t>, 094019</a:t>
            </a:r>
          </a:p>
          <a:p>
            <a:r>
              <a:rPr lang="en-US" altLang="zh-CN" dirty="0"/>
              <a:t>                 R.W. , Wei-</a:t>
            </a:r>
            <a:r>
              <a:rPr lang="en-US" altLang="zh-CN" dirty="0" err="1"/>
              <a:t>jie</a:t>
            </a:r>
            <a:r>
              <a:rPr lang="en-US" altLang="zh-CN" dirty="0"/>
              <a:t> Fu,  in preparation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476395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Baryon number fluctuations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0EC287-79A2-4A7E-AB99-AC11E27B9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6" y="2428557"/>
            <a:ext cx="8993147" cy="36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9D47DE-F6C1-4CA7-A7DA-32DA34AF4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65" y="1408953"/>
            <a:ext cx="2895238" cy="7428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D6EEB5-18DD-491F-9DF6-F4552F4B51D1}"/>
              </a:ext>
            </a:extLst>
          </p:cNvPr>
          <p:cNvSpPr/>
          <p:nvPr/>
        </p:nvSpPr>
        <p:spPr>
          <a:xfrm>
            <a:off x="1002665" y="62334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HotQCD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[arXiv:1708.04897]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Wuppertal-Budapest[arXiv:1305.5161]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11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439097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The quarks fluctuations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381342-8F87-4E65-A908-24564F37E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5" y="2507815"/>
            <a:ext cx="8993148" cy="36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CF8A2E-5BE2-480E-AFF6-E5C268E80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65" y="1448582"/>
            <a:ext cx="2733333" cy="742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28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26734" y="491598"/>
            <a:ext cx="620929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Arial"/>
                <a:ea typeface="微软雅黑"/>
              </a:rPr>
              <a:t>Phase diagram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792622-845D-427C-9CA1-518E2FA7C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0" y="1471398"/>
            <a:ext cx="6440557" cy="46862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BF2EB5-5475-4763-B38B-5214E524B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734" y="6157601"/>
            <a:ext cx="3828571" cy="41904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7C25534-55FD-46DD-9C44-10F5DA8A4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8227" y="1640840"/>
            <a:ext cx="1438095" cy="1028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21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620929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Ratios of baryon number fluctuations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77A5EA-7777-4B25-A23E-862CB41C2E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85" y="1247180"/>
            <a:ext cx="7217148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32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8008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Strange neutrality and fixed electric-baryon ratio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E67048-84C6-4C15-8BAE-3DDE2A926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5" y="2149473"/>
            <a:ext cx="9257143" cy="36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8FC3AE-68D2-4325-92F5-0DD837719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279" y="1355807"/>
            <a:ext cx="1865453" cy="5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A1A9C1-6554-4733-A439-8E4F735F8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665" y="1355807"/>
            <a:ext cx="1228501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62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8008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prstClr val="black"/>
                </a:solidFill>
              </a:rPr>
              <a:t>Convergence radius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A5052-3DC7-49B5-8FCD-C04EB7D5B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" y="2787643"/>
            <a:ext cx="9257143" cy="360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05524F0-489B-4372-959D-7296EB3B0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65" y="1416910"/>
            <a:ext cx="3744000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54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8008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prstClr val="black"/>
                </a:solidFill>
              </a:rPr>
              <a:t>Convergence radius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343C13-DC64-47F5-BC66-EAC9AD66A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22" y="2412750"/>
            <a:ext cx="5554286" cy="43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090917-9095-4537-95E7-C903B7BF6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65" y="1267716"/>
            <a:ext cx="4333333" cy="100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87462" y="547226"/>
            <a:ext cx="480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  <a:ea typeface="微软雅黑"/>
              </a:rPr>
              <a:t>Summary and Outlook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7462" y="1703157"/>
            <a:ext cx="9799210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Bef>
                <a:spcPts val="200"/>
              </a:spcBef>
              <a:buFont typeface="Wingdings" panose="05000000000000000000" charset="0"/>
              <a:buChar char="l"/>
              <a:defRPr/>
            </a:pPr>
            <a:r>
              <a:rPr lang="en-US" altLang="zh-CN" sz="2800" dirty="0">
                <a:solidFill>
                  <a:prstClr val="black"/>
                </a:solidFill>
                <a:sym typeface="+mn-ea"/>
              </a:rPr>
              <a:t>The equation of state and baryon number fluctuations up to  6th order agree with the lattice results.</a:t>
            </a:r>
          </a:p>
          <a:p>
            <a:pPr marL="342900" lvl="0" indent="-342900">
              <a:buFont typeface="Wingdings" panose="05000000000000000000" charset="0"/>
              <a:buChar char="l"/>
              <a:defRPr/>
            </a:pPr>
            <a:r>
              <a:rPr lang="en-US" altLang="zh-CN" sz="2800" dirty="0">
                <a:solidFill>
                  <a:prstClr val="black"/>
                </a:solidFill>
                <a:sym typeface="+mn-ea"/>
              </a:rPr>
              <a:t>Strange neutrality and fixed electric-baryon ratio r=0.4 conditions are considered. 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B56ED7-29C3-49AB-AA47-CFB83D88A5DC}"/>
              </a:ext>
            </a:extLst>
          </p:cNvPr>
          <p:cNvSpPr/>
          <p:nvPr/>
        </p:nvSpPr>
        <p:spPr>
          <a:xfrm>
            <a:off x="4921051" y="5725795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Thank you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6425E6-932D-48B2-BA89-927C57C1B3A8}"/>
              </a:ext>
            </a:extLst>
          </p:cNvPr>
          <p:cNvSpPr txBox="1"/>
          <p:nvPr/>
        </p:nvSpPr>
        <p:spPr>
          <a:xfrm>
            <a:off x="1287462" y="4089990"/>
            <a:ext cx="979921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Bef>
                <a:spcPts val="200"/>
              </a:spcBef>
              <a:buFont typeface="Wingdings" panose="05000000000000000000" charset="0"/>
              <a:buChar char="l"/>
              <a:defRPr/>
            </a:pPr>
            <a:r>
              <a:rPr lang="en-US" altLang="zh-CN" sz="2800" dirty="0">
                <a:solidFill>
                  <a:prstClr val="black"/>
                </a:solidFill>
                <a:sym typeface="+mn-ea"/>
              </a:rPr>
              <a:t>Going beyond the LPA truncation and extending the low energy effective theory to the 2+1 flavor rebosonized QCD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5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92860" y="548640"/>
            <a:ext cx="1974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Outline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1292860" y="1963420"/>
            <a:ext cx="9595485" cy="2955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1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3200" dirty="0">
                <a:sym typeface="+mn-ea"/>
              </a:rPr>
              <a:t>Introduction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3200" dirty="0"/>
              <a:t>Effective action and flow equation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eaLnBrk="1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3200" dirty="0">
                <a:sym typeface="+mn-ea"/>
              </a:rPr>
              <a:t>Result</a:t>
            </a:r>
          </a:p>
          <a:p>
            <a:pPr marL="342900" indent="-342900" eaLnBrk="1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3200" dirty="0">
                <a:sym typeface="+mn-ea"/>
              </a:rPr>
              <a:t>Summary and outlook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89" y="1763288"/>
            <a:ext cx="3982720" cy="39160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1909" y="5987200"/>
            <a:ext cx="3708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The Hot QCD White Paper (2015)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3630" y="302260"/>
            <a:ext cx="2324675" cy="7397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eaLnBrk="1" latinLnBrk="0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FFC11E1-EB1C-4EC8-A235-DA069A8F9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057" y="1763288"/>
            <a:ext cx="4360607" cy="13168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CF09BB4-3E45-4F6C-ADF6-98E38529787A}"/>
              </a:ext>
            </a:extLst>
          </p:cNvPr>
          <p:cNvSpPr/>
          <p:nvPr/>
        </p:nvSpPr>
        <p:spPr>
          <a:xfrm>
            <a:off x="5671520" y="3511165"/>
            <a:ext cx="2900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zh-CN" sz="2000" dirty="0" err="1"/>
              <a:t>Wetterich</a:t>
            </a:r>
            <a:r>
              <a:rPr lang="en-US" altLang="zh-CN" sz="2000" dirty="0"/>
              <a:t> equation:</a:t>
            </a:r>
            <a:endParaRPr lang="zh-CN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9EB38A-C8BB-4C9D-8CC5-6BF5F3C75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866" y="3346835"/>
            <a:ext cx="2447619" cy="6666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F42A4A8-AF07-4F96-AFEA-6EA19EEE8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057" y="4444529"/>
            <a:ext cx="5422031" cy="12348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02665" y="470357"/>
            <a:ext cx="886326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2 + 1 flavor PQM scale-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dependant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effective action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87C906-C384-417D-9168-9FBBA340DE1D}"/>
              </a:ext>
            </a:extLst>
          </p:cNvPr>
          <p:cNvSpPr/>
          <p:nvPr/>
        </p:nvSpPr>
        <p:spPr>
          <a:xfrm>
            <a:off x="710655" y="3017594"/>
            <a:ext cx="462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>
                <a:latin typeface="NimbusSanL-Regu"/>
              </a:rPr>
              <a:t>local potential approximation (LPA):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DC550A9-F5DE-41D6-9837-A2B2F50A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55" y="1826735"/>
            <a:ext cx="10752939" cy="892265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10FB19E8-D7A2-41EF-8923-98B5941D185E}"/>
              </a:ext>
            </a:extLst>
          </p:cNvPr>
          <p:cNvSpPr/>
          <p:nvPr/>
        </p:nvSpPr>
        <p:spPr>
          <a:xfrm>
            <a:off x="710655" y="3852160"/>
            <a:ext cx="4033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</a:t>
            </a:r>
            <a:r>
              <a:rPr lang="en-US" altLang="zh-CN" sz="2400" dirty="0">
                <a:latin typeface="CMR10"/>
              </a:rPr>
              <a:t>quark chemical potential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D73749-C05B-463A-8FD8-C8BA5E9F7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397" y="3017594"/>
            <a:ext cx="2819678" cy="5359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69A6AB-FA76-4876-8C78-B68E28563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596" y="3828572"/>
            <a:ext cx="2587106" cy="531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CFCC53-35FE-4008-B127-C428206BE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515" y="4686727"/>
            <a:ext cx="3127145" cy="1227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9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02665" y="470357"/>
            <a:ext cx="886326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/>
              <a:t>The 2 + 1 flavor PQM scale-</a:t>
            </a:r>
            <a:r>
              <a:rPr lang="en-US" altLang="zh-CN" sz="2800" dirty="0" err="1"/>
              <a:t>dependant</a:t>
            </a:r>
            <a:r>
              <a:rPr lang="en-US" altLang="zh-CN" sz="2800" dirty="0"/>
              <a:t> effective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587C906-C384-417D-9168-9FBBA340DE1D}"/>
                  </a:ext>
                </a:extLst>
              </p:cNvPr>
              <p:cNvSpPr/>
              <p:nvPr/>
            </p:nvSpPr>
            <p:spPr>
              <a:xfrm>
                <a:off x="710655" y="3017594"/>
                <a:ext cx="33217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/>
                  <a:t>means the meson field: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587C906-C384-417D-9168-9FBBA340D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5" y="3017594"/>
                <a:ext cx="3321743" cy="430887"/>
              </a:xfrm>
              <a:prstGeom prst="rect">
                <a:avLst/>
              </a:prstGeom>
              <a:blipFill>
                <a:blip r:embed="rId5"/>
                <a:stretch>
                  <a:fillRect l="-184" t="-8451" r="-2022" b="-29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D8D24BF2-77B8-4A2A-99CA-5685BEDD5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398" y="3017594"/>
            <a:ext cx="2237842" cy="5147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2FE8930-A97D-4459-9BC6-F1C21FCB1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794" y="3017594"/>
            <a:ext cx="2595895" cy="51470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DC550A9-F5DE-41D6-9837-A2B2F50AA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55" y="1826735"/>
            <a:ext cx="10752939" cy="89226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8BECF9D-0A5B-4A4E-A040-7D89986A4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7123" y="3830891"/>
            <a:ext cx="2819679" cy="514703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DF86FD1E-AC9C-442D-B929-58D672E9DA4E}"/>
              </a:ext>
            </a:extLst>
          </p:cNvPr>
          <p:cNvSpPr/>
          <p:nvPr/>
        </p:nvSpPr>
        <p:spPr>
          <a:xfrm>
            <a:off x="710655" y="3830891"/>
            <a:ext cx="5226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/>
              <a:t>The</a:t>
            </a:r>
            <a:r>
              <a:rPr lang="en-US" altLang="zh-CN" dirty="0"/>
              <a:t> </a:t>
            </a:r>
            <a:r>
              <a:rPr lang="en-US" altLang="zh-CN" sz="2200" dirty="0"/>
              <a:t>covariant derivative of meson fields:</a:t>
            </a:r>
            <a:endParaRPr lang="zh-CN" altLang="en-US" sz="22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0FB19E8-D7A2-41EF-8923-98B5941D185E}"/>
              </a:ext>
            </a:extLst>
          </p:cNvPr>
          <p:cNvSpPr/>
          <p:nvPr/>
        </p:nvSpPr>
        <p:spPr>
          <a:xfrm>
            <a:off x="710655" y="46441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200" dirty="0"/>
              <a:t>The meson </a:t>
            </a:r>
            <a:r>
              <a:rPr lang="en-US" altLang="zh-CN" sz="2200" dirty="0" err="1"/>
              <a:t>effctive</a:t>
            </a:r>
            <a:r>
              <a:rPr lang="en-US" altLang="zh-CN" sz="2200" dirty="0"/>
              <a:t> potential:</a:t>
            </a:r>
            <a:endParaRPr lang="zh-CN" altLang="en-US" sz="2200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16372BE9-3352-4978-81F7-3687A20D4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2289" y="5373669"/>
            <a:ext cx="4742912" cy="51044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F19D85A-A8A1-4FC0-AC4C-0198938290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0991" y="5373669"/>
            <a:ext cx="2503153" cy="5104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02665" y="470357"/>
            <a:ext cx="886326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2 + 1 flavor PQM scale-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dependant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effective action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587C906-C384-417D-9168-9FBBA340DE1D}"/>
              </a:ext>
            </a:extLst>
          </p:cNvPr>
          <p:cNvSpPr/>
          <p:nvPr/>
        </p:nvSpPr>
        <p:spPr>
          <a:xfrm>
            <a:off x="710655" y="3154531"/>
            <a:ext cx="27270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200" dirty="0">
                <a:solidFill>
                  <a:prstClr val="black"/>
                </a:solidFill>
                <a:latin typeface="Arial"/>
                <a:ea typeface="微软雅黑"/>
              </a:rPr>
              <a:t>The Polyakov loops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DC550A9-F5DE-41D6-9837-A2B2F50A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55" y="1826735"/>
            <a:ext cx="10752939" cy="892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5073AB-BA5C-4901-90EE-DF17BD978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475" y="3017594"/>
            <a:ext cx="5019048" cy="7047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9EA727-CCE5-462C-B185-C78EFD356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475" y="3722356"/>
            <a:ext cx="3580952" cy="7619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356795-A5DE-49BA-80DB-A1DC82BE8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7786" y="5061431"/>
            <a:ext cx="5652186" cy="13262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8D34CD5-49D8-4C0F-AB1C-E14FDDF57335}"/>
              </a:ext>
            </a:extLst>
          </p:cNvPr>
          <p:cNvSpPr/>
          <p:nvPr/>
        </p:nvSpPr>
        <p:spPr>
          <a:xfrm>
            <a:off x="710655" y="4630544"/>
            <a:ext cx="1927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prstClr val="black"/>
                </a:solidFill>
                <a:latin typeface="Arial"/>
                <a:ea typeface="微软雅黑"/>
              </a:rPr>
              <a:t>Glue potential</a:t>
            </a:r>
            <a:endParaRPr lang="zh-CN" altLang="en-US" sz="220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20ABE5-49E0-424A-B368-612589678828}"/>
              </a:ext>
            </a:extLst>
          </p:cNvPr>
          <p:cNvSpPr/>
          <p:nvPr/>
        </p:nvSpPr>
        <p:spPr>
          <a:xfrm>
            <a:off x="2573175" y="6321086"/>
            <a:ext cx="3513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dirty="0"/>
              <a:t>[arXiv:1307.5958] Pok Man Lo et al.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5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02665" y="470357"/>
            <a:ext cx="242566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/>
              <a:t>Flow equation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52751C2-7F7F-43EC-BB99-5EC76FA6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43" y="1165662"/>
            <a:ext cx="7243747" cy="429019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639E728-E5B1-43EB-855D-9F8D610F8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143" y="5429429"/>
            <a:ext cx="7619048" cy="14285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502413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/>
              <a:t>The meson and quark masses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F17836-285E-4255-A441-90D8A9A2F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8" y="1331792"/>
            <a:ext cx="7331904" cy="540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011" t="10206" r="27441" b="19617"/>
          <a:stretch>
            <a:fillRect/>
          </a:stretch>
        </p:blipFill>
        <p:spPr>
          <a:xfrm>
            <a:off x="10492105" y="130175"/>
            <a:ext cx="1581150" cy="15106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02665" y="1132205"/>
            <a:ext cx="9000000" cy="0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02665" y="470357"/>
            <a:ext cx="6096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The pressure and the trace anomaly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D6EEB5-18DD-491F-9DF6-F4552F4B51D1}"/>
              </a:ext>
            </a:extLst>
          </p:cNvPr>
          <p:cNvSpPr/>
          <p:nvPr/>
        </p:nvSpPr>
        <p:spPr>
          <a:xfrm>
            <a:off x="1002665" y="57441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1600" dirty="0"/>
              <a:t>Tc=194[MeV]</a:t>
            </a:r>
          </a:p>
          <a:p>
            <a:pPr lvl="0"/>
            <a:r>
              <a:rPr lang="en-US" altLang="zh-CN" sz="1600" dirty="0" err="1"/>
              <a:t>HotQCD</a:t>
            </a:r>
            <a:r>
              <a:rPr lang="en-US" altLang="zh-CN" sz="1600" dirty="0"/>
              <a:t> [arXiv:1407.6387]  Tc=154[MeV]</a:t>
            </a:r>
          </a:p>
          <a:p>
            <a:pPr lvl="0"/>
            <a:r>
              <a:rPr lang="en-US" altLang="zh-CN" sz="1600" dirty="0"/>
              <a:t>Wuppertal-Budapest [arXiv:1309.5258] Tc=156[MeV]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85EF19-F444-4206-BCD3-76F2256C6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5" y="1390124"/>
            <a:ext cx="1879611" cy="5847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2397BFF-CAAB-475B-901F-E47941B6F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5" y="1974892"/>
            <a:ext cx="8993147" cy="36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82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314</Words>
  <Application>Microsoft Office PowerPoint</Application>
  <PresentationFormat>宽屏</PresentationFormat>
  <Paragraphs>63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CMR10</vt:lpstr>
      <vt:lpstr>NimbusSanL-Regu</vt:lpstr>
      <vt:lpstr>宋体</vt:lpstr>
      <vt:lpstr>微软雅黑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重离子碰撞中重子数的几率分布</dc:title>
  <dc:creator/>
  <cp:lastModifiedBy>wwrr09</cp:lastModifiedBy>
  <cp:revision>105</cp:revision>
  <dcterms:created xsi:type="dcterms:W3CDTF">2019-06-03T14:06:00Z</dcterms:created>
  <dcterms:modified xsi:type="dcterms:W3CDTF">2019-06-23T12:39:22Z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