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ppt/notesSlides/notesSlide2.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3.xml" ContentType="application/vnd.openxmlformats-officedocument.presentationml.notesSlide+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507" r:id="rId3"/>
    <p:sldId id="261" r:id="rId4"/>
    <p:sldId id="493" r:id="rId5"/>
    <p:sldId id="506" r:id="rId6"/>
    <p:sldId id="267" r:id="rId7"/>
    <p:sldId id="518" r:id="rId8"/>
    <p:sldId id="523" r:id="rId9"/>
    <p:sldId id="525" r:id="rId10"/>
    <p:sldId id="491" r:id="rId11"/>
    <p:sldId id="503" r:id="rId12"/>
    <p:sldId id="504" r:id="rId13"/>
    <p:sldId id="511" r:id="rId14"/>
    <p:sldId id="505" r:id="rId15"/>
    <p:sldId id="28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51" clrIdx="0">
    <p:extLst>
      <p:ext uri="{19B8F6BF-5375-455C-9EA6-DF929625EA0E}">
        <p15:presenceInfo xmlns:p15="http://schemas.microsoft.com/office/powerpoint/2012/main" userId="f5b39484068d47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CC"/>
    <a:srgbClr val="CCFFCC"/>
    <a:srgbClr val="00CC66"/>
    <a:srgbClr val="FF00FF"/>
    <a:srgbClr val="FFFFFF"/>
    <a:srgbClr val="99FFCC"/>
    <a:srgbClr val="33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50" autoAdjust="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4T18:59:50.011" idx="2">
    <p:pos x="10" y="10"/>
    <p:text>今天我报告的题目是：根据LHCB最近的实验，利用重夸克自旋对称性，一个完整的7个五夸克多重态分子态谱呈现。</p:text>
    <p:extLst>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6-21T01:50:36.853" idx="48">
    <p:pos x="146" y="146"/>
    <p:text>我们求解束缚能用的方程是Ls方程，其中用了一个分离势将ls方程化简为， 我们利用这个方程进行数值计算。现在我们要将LHCB最新发现的3个五夸克态假设为分子态，意味着我们有3个束缚能的实验输入值，可以选2个可以带入方程定下ca和cb, 然后计算其它系统，另一个计算出来的实验数据可以帮我们检测理论的正确性。而且可以计算其它系统的束缚能，这样我们将前面7个系统的束缚能都可以确定下来。</p:text>
    <p:extLst>
      <p:ext uri="{C676402C-5697-4E1C-873F-D02D1690AC5C}">
        <p15:threadingInfo xmlns:p15="http://schemas.microsoft.com/office/powerpoint/2012/main" timeZoneBias="-4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6-21T09:19:49.621" idx="49">
    <p:pos x="10" y="10"/>
    <p:text>在具体计算时我们以4440和4457这两个态作为实验的输入量，由于它们的自旋量子数实验没有确定，所以我们假设了这样两种情况进行拟合ca和cb.然后看哪一种情况更合理。</p:text>
    <p:extLst>
      <p:ext uri="{C676402C-5697-4E1C-873F-D02D1690AC5C}">
        <p15:threadingInfo xmlns:p15="http://schemas.microsoft.com/office/powerpoint/2012/main" timeZoneBias="-4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6-21T09:25:58.159" idx="50">
    <p:pos x="10" y="10"/>
    <p:text>这是我们计算的结果，在Ab两种情况下，有一个参数Lambda,我们取0.5和1GeV,计算结果可以显示它几乎是与参数无关的， 我们还用了不同形状因子，计算结果也是不依赖于形状因子的。这样我们将实验上新发现的3个发多夸克态根据质量纳入了一个分子态的框架，最令我们兴奋的是我们这里出现了一个完整的强子分子多重态的图像。这样的一个多重态图像，我们可以看到，这7个分子态，，而这两个和3个态是自旋的一个自旋的二重态和三重态，这样整个由重夸克自旋对称性得到的分子态由4个变为7个。这是一个完整的强子分子态图像。</p:text>
    <p:extLst>
      <p:ext uri="{C676402C-5697-4E1C-873F-D02D1690AC5C}">
        <p15:threadingInfo xmlns:p15="http://schemas.microsoft.com/office/powerpoint/2012/main" timeZoneBias="-4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6-21T10:16:22.414" idx="51">
    <p:pos x="10" y="10"/>
    <p:text>将我们的计算结果放到LHCb的图上，可以看到在我们目前体系下A这种情况更靠近实验值，从图上看到4380附近很有可能有一个分子态，并且在D*S*阈值附近三个多重态也是存在的，需要实验进一步去探索。</p:text>
    <p:extLst>
      <p:ext uri="{C676402C-5697-4E1C-873F-D02D1690AC5C}">
        <p15:threadingInfo xmlns:p15="http://schemas.microsoft.com/office/powerpoint/2012/main" timeZoneBias="-4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5-06T14:58:37.787" idx="38">
    <p:pos x="10" y="10"/>
    <p:text>I give a summary for my presentation. 1 we use effective field theory of  contanct potential constraint by  Heavy quark spin symmetry to explore three new pc states  in terms of molecule picture.</p:text>
    <p:extLst>
      <p:ext uri="{C676402C-5697-4E1C-873F-D02D1690AC5C}">
        <p15:threadingInfo xmlns:p15="http://schemas.microsoft.com/office/powerpoint/2012/main" timeZoneBias="-480"/>
      </p:ext>
    </p:extLst>
  </p:cm>
  <p:cm authorId="1" dt="2019-05-06T15:06:12.879" idx="39">
    <p:pos x="10" y="146"/>
    <p:text>In our calculation, we think Pc(4312), Pc(4440) and Pc(4450) are molecules near DSc, D*Sc threshold, respectively. we also think Pc(4440) is 1/2, and Pc(4457) is 3/2.</p:text>
    <p:extLst>
      <p:ext uri="{C676402C-5697-4E1C-873F-D02D1690AC5C}">
        <p15:threadingInfo xmlns:p15="http://schemas.microsoft.com/office/powerpoint/2012/main" timeZoneBias="-480">
          <p15:parentCm authorId="1" idx="38"/>
        </p15:threadingInfo>
      </p:ext>
    </p:extLst>
  </p:cm>
  <p:cm authorId="1" dt="2019-05-06T15:08:45.140" idx="40">
    <p:pos x="10" y="282"/>
    <p:text>Besides we predict other 4 molecules, one is near DSic* threshold ,which may be corresponds to prevous Pc(4380). and the other three molecules near D*Sigamc* threshold are also predicted.</p:text>
    <p:extLst>
      <p:ext uri="{C676402C-5697-4E1C-873F-D02D1690AC5C}">
        <p15:threadingInfo xmlns:p15="http://schemas.microsoft.com/office/powerpoint/2012/main" timeZoneBias="-480">
          <p15:parentCm authorId="1" idx="3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04T19:09:26.543" idx="3">
    <p:pos x="10" y="10"/>
    <p:text/>
    <p:extLst>
      <p:ext uri="{C676402C-5697-4E1C-873F-D02D1690AC5C}">
        <p15:threadingInfo xmlns:p15="http://schemas.microsoft.com/office/powerpoint/2012/main" timeZoneBias="-480"/>
      </p:ext>
    </p:extLst>
  </p:cm>
  <p:cm authorId="1" dt="2019-06-21T00:48:01.906" idx="41">
    <p:pos x="10" y="146"/>
    <p:text>这是我今天报告的一个目录，包括这样三部分。首先从导论开始。</p:text>
    <p:extLst>
      <p:ext uri="{C676402C-5697-4E1C-873F-D02D1690AC5C}">
        <p15:threadingInfo xmlns:p15="http://schemas.microsoft.com/office/powerpoint/2012/main" timeZoneBias="-480">
          <p15:parentCm authorId="1"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5-04T19:14:18.739" idx="5">
    <p:pos x="10" y="10"/>
    <p:text/>
    <p:extLst>
      <p:ext uri="{C676402C-5697-4E1C-873F-D02D1690AC5C}">
        <p15:threadingInfo xmlns:p15="http://schemas.microsoft.com/office/powerpoint/2012/main" timeZoneBias="-480"/>
      </p:ext>
    </p:extLst>
  </p:cm>
  <p:cm authorId="1" dt="2019-06-21T00:57:21.550" idx="42">
    <p:pos x="10" y="146"/>
    <p:text>首先看一下强子分子态的背景，对于我们熟知的介子和重子，它们的性质可以用传统夸克模型解释。除此之外，还有一些强子是奇特强子态，奇特强子态有多夸克态，胶球和混杂态，对于多夸克态也可以看作是分子态。强子分子态是我这个报告的主要内容</p:text>
    <p:extLst>
      <p:ext uri="{C676402C-5697-4E1C-873F-D02D1690AC5C}">
        <p15:threadingInfo xmlns:p15="http://schemas.microsoft.com/office/powerpoint/2012/main" timeZoneBias="-480">
          <p15:parentCm authorId="1" idx="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6-21T00:57:37.551" idx="43">
    <p:pos x="10" y="10"/>
    <p:text>这里我列举了三个强子，它们很可能是一个分子态，这个结论也得到了Lattice QCD支持。 通常一个强子分子态是由两个传统的强子束缚而成的。 一个强子分子态和它的组成元形成的系统在质量，同位旋，总自旋和宇称都满足一些基本守恒条件。</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5-05T07:19:00.151" idx="13">
    <p:pos x="10" y="10"/>
    <p:text>今年LHCb实验有新的进展，在Jpsi p不变质量普上发现3个五夸克态，这是它们的实验数据，我们把它和2015年的实验数据做一个对比。这里把15年实验的能量范围截图并且和19年的范围一样，可以看到，原来4450劈裂成两个，很有意思的是15年跳出的这个点对应的目前的Pc(4312).对于这三个态，一个很明显特点就是它们位于这两个道的阈值附近。所以我们首先猜想它很可能是分子态。</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6-21T01:15:24.108" idx="44">
    <p:pos x="10" y="10"/>
    <p:text>要把它们解释为分子态，那么接下来我们将研究一个重介子和重重子之间相互作用，而研究它们相互作用时，重夸克自旋对称性起到很重要作用。重夸克自旋对称性是在重夸克质量无穷大时，重夸克与真空中的轻夸克或者胶子之间相互作用与重夸克自旋无关。这个对称性就从D介子和B介子二重态的质量差得到体现。在重子二重态也可以体现。我们的势能是根据有效场论得到的，通常根据有效场论，势能可以分为领头和此领头，零    oPe是微扰。因此我们的势能只是contact图</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6-21T01:29:06.065" idx="45">
    <p:pos x="10" y="10"/>
    <p:text>这是congtact图的拉氏量，它们之间相互作用只由两个低能常数决定，而拉氏量中的场是根据重夸克自旋对称性定义的一个复合场。只考虑单道时，就有这样4个过程，自旋轨道是S.   求解contact图势能，我们可以从强子层次直接求解。也可以从夸克层次。</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6-21T01:38:51.551" idx="46">
    <p:pos x="10" y="10"/>
    <p:text>对于这样一个系统，根据重夸克自旋对称性，从夸克层次，根据重夸克自旋对称性，它们之间相互作用只依赖于系统的轻夸克自旋，这样我们将强子系统的自旋转换到轻夸克耦合和重夸克耦合的一个表象。这样相互作用表示为只依赖于轻夸克自旋1/2和3/2。</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6-21T01:45:23.191" idx="47">
    <p:pos x="10" y="10"/>
    <p:text>这样所有系统的势能都表示为只依赖于轻夸克自旋1/2和自旋3/2的，它们和ca和cb之间有这样关系，进而得到势能，可以看出和直接从拉氏量得到的结果是一样的。</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F6ABF-FD56-4CDD-9F09-9548E05B7200}" type="datetimeFigureOut">
              <a:rPr lang="zh-CN" altLang="en-US" smtClean="0"/>
              <a:t>2019/6/23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696AE-8876-4F52-A479-1F78D47B64A8}" type="slidenum">
              <a:rPr lang="zh-CN" altLang="en-US" smtClean="0"/>
              <a:t>‹#›</a:t>
            </a:fld>
            <a:endParaRPr lang="zh-CN" altLang="en-US"/>
          </a:p>
        </p:txBody>
      </p:sp>
    </p:spTree>
    <p:extLst>
      <p:ext uri="{BB962C8B-B14F-4D97-AF65-F5344CB8AC3E}">
        <p14:creationId xmlns:p14="http://schemas.microsoft.com/office/powerpoint/2010/main" val="339505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4696AE-8876-4F52-A479-1F78D47B64A8}" type="slidenum">
              <a:rPr lang="zh-CN" altLang="en-US" smtClean="0"/>
              <a:t>4</a:t>
            </a:fld>
            <a:endParaRPr lang="zh-CN" altLang="en-US"/>
          </a:p>
        </p:txBody>
      </p:sp>
    </p:spTree>
    <p:extLst>
      <p:ext uri="{BB962C8B-B14F-4D97-AF65-F5344CB8AC3E}">
        <p14:creationId xmlns:p14="http://schemas.microsoft.com/office/powerpoint/2010/main" val="41076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4696AE-8876-4F52-A479-1F78D47B64A8}" type="slidenum">
              <a:rPr lang="zh-CN" altLang="en-US" smtClean="0"/>
              <a:t>5</a:t>
            </a:fld>
            <a:endParaRPr lang="zh-CN" altLang="en-US"/>
          </a:p>
        </p:txBody>
      </p:sp>
    </p:spTree>
    <p:extLst>
      <p:ext uri="{BB962C8B-B14F-4D97-AF65-F5344CB8AC3E}">
        <p14:creationId xmlns:p14="http://schemas.microsoft.com/office/powerpoint/2010/main" val="130563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4696AE-8876-4F52-A479-1F78D47B64A8}" type="slidenum">
              <a:rPr lang="zh-CN" altLang="en-US" smtClean="0"/>
              <a:t>10</a:t>
            </a:fld>
            <a:endParaRPr lang="zh-CN" altLang="en-US"/>
          </a:p>
        </p:txBody>
      </p:sp>
    </p:spTree>
    <p:extLst>
      <p:ext uri="{BB962C8B-B14F-4D97-AF65-F5344CB8AC3E}">
        <p14:creationId xmlns:p14="http://schemas.microsoft.com/office/powerpoint/2010/main" val="385676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632B2B-B6C3-4180-B2EA-AD595DBF85B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5B8312C-8DB3-406A-845B-F01C945D6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5EF8ABC-B817-4926-8954-AE4C09790AF2}"/>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5" name="页脚占位符 4">
            <a:extLst>
              <a:ext uri="{FF2B5EF4-FFF2-40B4-BE49-F238E27FC236}">
                <a16:creationId xmlns:a16="http://schemas.microsoft.com/office/drawing/2014/main" id="{9FD3F089-74A6-452D-A6F9-9B7C2E413B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A372D4-A95F-4E15-BBB7-01B24923A667}"/>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280782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84DD02-DEFD-4D94-BED6-D4F4B1607EC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CD20F0-886E-4238-A7C1-C55FE3D45B2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0796E8-F8E7-48EE-B849-3D17CEF2E226}"/>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5" name="页脚占位符 4">
            <a:extLst>
              <a:ext uri="{FF2B5EF4-FFF2-40B4-BE49-F238E27FC236}">
                <a16:creationId xmlns:a16="http://schemas.microsoft.com/office/drawing/2014/main" id="{E1CB382F-5B69-4BC4-AF48-554E47D3C9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AEA9C1-B360-40CC-92BE-177836282A31}"/>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187565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E599078-CBA1-4FF6-8616-BD926A5062D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D7B0BE9-C9F1-46A6-A610-02504651BFB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F22DEDB-FCC6-4806-9F62-EB34DB697F92}"/>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5" name="页脚占位符 4">
            <a:extLst>
              <a:ext uri="{FF2B5EF4-FFF2-40B4-BE49-F238E27FC236}">
                <a16:creationId xmlns:a16="http://schemas.microsoft.com/office/drawing/2014/main" id="{7E70792D-D09E-4480-ABF4-F3010B03AA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AFDB65-1F95-464D-85B1-32E7977EF401}"/>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81844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214006-B6BC-468E-974F-CE4219C22B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AE64A25-9ED1-4323-BE5F-81764679A76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2B8DD8-45FB-48ED-9892-F94926C4F792}"/>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5" name="页脚占位符 4">
            <a:extLst>
              <a:ext uri="{FF2B5EF4-FFF2-40B4-BE49-F238E27FC236}">
                <a16:creationId xmlns:a16="http://schemas.microsoft.com/office/drawing/2014/main" id="{1C0FE6BF-7EE9-434B-8B44-B34785AAC9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5673A1-7D07-4EAB-B810-63188A7D322C}"/>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328353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8D9A38-AE3F-49D8-BB82-23064483BE1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04A4996-3232-4D46-B280-37812F6E4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FFA3500-3D62-44B9-9D1F-78B1F2DAEB21}"/>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5" name="页脚占位符 4">
            <a:extLst>
              <a:ext uri="{FF2B5EF4-FFF2-40B4-BE49-F238E27FC236}">
                <a16:creationId xmlns:a16="http://schemas.microsoft.com/office/drawing/2014/main" id="{FCACD6FB-0083-4D5B-8292-4EBDDE7643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96A80A-43D4-4723-B1EF-2B2CC379023D}"/>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169464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105FF1-491F-453A-B27C-5B4D8B9A5A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5BE14A-3AF6-4D79-9365-EA5611CFBF1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C0A34DF-7871-47F8-BADE-9DB3228DC71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D8DE65C-6C80-4125-9D64-2B219B979E79}"/>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6" name="页脚占位符 5">
            <a:extLst>
              <a:ext uri="{FF2B5EF4-FFF2-40B4-BE49-F238E27FC236}">
                <a16:creationId xmlns:a16="http://schemas.microsoft.com/office/drawing/2014/main" id="{5B2C7677-C7DC-44A8-8446-CB99FC4BEB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C0E9FB-2250-4B2E-A41B-C3396998FBD4}"/>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94943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E678E2-628B-489D-91E2-0974133BCA9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701B460-5733-49D4-A3F8-32130DE67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F345284-EEF8-4087-847B-81E656B5697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3A348F3-0223-4A79-9357-BB213549E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AE1BDA0-C4EB-48C0-8DF2-C5100344AA0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FEC4DFC-B8DA-4A3A-AC5B-CAFD70ED8BD2}"/>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8" name="页脚占位符 7">
            <a:extLst>
              <a:ext uri="{FF2B5EF4-FFF2-40B4-BE49-F238E27FC236}">
                <a16:creationId xmlns:a16="http://schemas.microsoft.com/office/drawing/2014/main" id="{A3C55146-3277-4B11-8AF9-780946E8F4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7A76231-CE79-4DF9-9B6C-6B6C006A1EB4}"/>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373326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82B90A-6A27-4430-BD88-8195655316D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E5E1E58-9E10-4E31-91BF-D1EC57A2DDA8}"/>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4" name="页脚占位符 3">
            <a:extLst>
              <a:ext uri="{FF2B5EF4-FFF2-40B4-BE49-F238E27FC236}">
                <a16:creationId xmlns:a16="http://schemas.microsoft.com/office/drawing/2014/main" id="{A055F011-6A71-4873-AADE-02D625CCCA2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8EEB571-94B8-40D1-8A32-82F4CCE09014}"/>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206649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A92F2C3-D751-4C9A-B982-EA7AA2C6B288}"/>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3" name="页脚占位符 2">
            <a:extLst>
              <a:ext uri="{FF2B5EF4-FFF2-40B4-BE49-F238E27FC236}">
                <a16:creationId xmlns:a16="http://schemas.microsoft.com/office/drawing/2014/main" id="{61C26D35-36CB-4170-99FB-8A9D3766714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F8B583D-C19B-4657-8EBD-6029589D43A7}"/>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35879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B79554-22C7-4CD9-8D44-4E5FCB915BA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9BCC831-C8DF-4E48-9497-83FD332BF8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C416C2-914A-49F3-AD9B-57491CC8C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C58104F-CB35-44CC-8FBC-ED04A05D4286}"/>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6" name="页脚占位符 5">
            <a:extLst>
              <a:ext uri="{FF2B5EF4-FFF2-40B4-BE49-F238E27FC236}">
                <a16:creationId xmlns:a16="http://schemas.microsoft.com/office/drawing/2014/main" id="{5D3407A3-43B1-4446-AAA6-CF47438509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A65095-81D1-45CE-9AD3-4EDF2C34B737}"/>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247465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6B7A0E-2D6D-4C1B-910B-04B7A3047FD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81AFAF5-BEDB-455F-9B24-B2D8197A5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4B1906B-FE84-4A43-81C7-8C4684589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B392BA9-EE93-4025-ABC4-85C19A1DB561}"/>
              </a:ext>
            </a:extLst>
          </p:cNvPr>
          <p:cNvSpPr>
            <a:spLocks noGrp="1"/>
          </p:cNvSpPr>
          <p:nvPr>
            <p:ph type="dt" sz="half" idx="10"/>
          </p:nvPr>
        </p:nvSpPr>
        <p:spPr/>
        <p:txBody>
          <a:bodyPr/>
          <a:lstStyle/>
          <a:p>
            <a:fld id="{E6350D55-F9E4-4EDB-BA1A-428C2973CE2D}" type="datetimeFigureOut">
              <a:rPr lang="zh-CN" altLang="en-US" smtClean="0"/>
              <a:t>2019/6/23</a:t>
            </a:fld>
            <a:endParaRPr lang="zh-CN" altLang="en-US"/>
          </a:p>
        </p:txBody>
      </p:sp>
      <p:sp>
        <p:nvSpPr>
          <p:cNvPr id="6" name="页脚占位符 5">
            <a:extLst>
              <a:ext uri="{FF2B5EF4-FFF2-40B4-BE49-F238E27FC236}">
                <a16:creationId xmlns:a16="http://schemas.microsoft.com/office/drawing/2014/main" id="{52F5F85B-EAA8-485A-AFFF-3652A38A0A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C2C6F9-4F14-483A-8411-F47F9D05C750}"/>
              </a:ext>
            </a:extLst>
          </p:cNvPr>
          <p:cNvSpPr>
            <a:spLocks noGrp="1"/>
          </p:cNvSpPr>
          <p:nvPr>
            <p:ph type="sldNum" sz="quarter" idx="12"/>
          </p:nvPr>
        </p:nvSpPr>
        <p:spPr/>
        <p:txBody>
          <a:body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68354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0BB8806-6CCE-48B8-9E26-6BC5C7F90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AF0BBA6-73AB-4A98-B8DC-DFBD85724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7A21EA-84B0-4448-9915-2C11CAA15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50D55-F9E4-4EDB-BA1A-428C2973CE2D}" type="datetimeFigureOut">
              <a:rPr lang="zh-CN" altLang="en-US" smtClean="0"/>
              <a:t>2019/6/23</a:t>
            </a:fld>
            <a:endParaRPr lang="zh-CN" altLang="en-US"/>
          </a:p>
        </p:txBody>
      </p:sp>
      <p:sp>
        <p:nvSpPr>
          <p:cNvPr id="5" name="页脚占位符 4">
            <a:extLst>
              <a:ext uri="{FF2B5EF4-FFF2-40B4-BE49-F238E27FC236}">
                <a16:creationId xmlns:a16="http://schemas.microsoft.com/office/drawing/2014/main" id="{B17EA180-63AC-48DE-B83A-307492E06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ABFC8A1-9C2E-4DEC-9AFB-18009D950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42386-0B3A-47AB-8788-B376FB785E1A}" type="slidenum">
              <a:rPr lang="zh-CN" altLang="en-US" smtClean="0"/>
              <a:t>‹#›</a:t>
            </a:fld>
            <a:endParaRPr lang="zh-CN" altLang="en-US"/>
          </a:p>
        </p:txBody>
      </p:sp>
    </p:spTree>
    <p:extLst>
      <p:ext uri="{BB962C8B-B14F-4D97-AF65-F5344CB8AC3E}">
        <p14:creationId xmlns:p14="http://schemas.microsoft.com/office/powerpoint/2010/main" val="188940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8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comments" Target="../comments/commen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tmp"/><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comments" Target="../comments/commen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tmp"/><Relationship Id="rId3" Type="http://schemas.openxmlformats.org/officeDocument/2006/relationships/image" Target="../media/image31.png"/><Relationship Id="rId7" Type="http://schemas.openxmlformats.org/officeDocument/2006/relationships/image" Target="../media/image8.png"/><Relationship Id="rId12"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comments" Target="../comments/comment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6.tmp"/><Relationship Id="rId10" Type="http://schemas.openxmlformats.org/officeDocument/2006/relationships/image" Target="../media/image11.png"/><Relationship Id="rId4" Type="http://schemas.openxmlformats.org/officeDocument/2006/relationships/image" Target="../media/image40.png"/><Relationship Id="rId9" Type="http://schemas.openxmlformats.org/officeDocument/2006/relationships/image" Target="../media/image10.png"/><Relationship Id="rId14" Type="http://schemas.openxmlformats.org/officeDocument/2006/relationships/image" Target="../media/image610.png"/></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5.png"/><Relationship Id="rId3" Type="http://schemas.openxmlformats.org/officeDocument/2006/relationships/image" Target="../media/image7.tmp"/><Relationship Id="rId7" Type="http://schemas.openxmlformats.org/officeDocument/2006/relationships/image" Target="../media/image17.png"/><Relationship Id="rId12" Type="http://schemas.openxmlformats.org/officeDocument/2006/relationships/image" Target="../media/image19.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comments" Target="../comments/comment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image" Target="../media/image20.png"/><Relationship Id="rId19" Type="http://schemas.openxmlformats.org/officeDocument/2006/relationships/image" Target="../media/image26.png"/><Relationship Id="rId4" Type="http://schemas.openxmlformats.org/officeDocument/2006/relationships/image" Target="../media/image13.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2.tmp"/><Relationship Id="rId13" Type="http://schemas.openxmlformats.org/officeDocument/2006/relationships/comments" Target="../comments/comment6.xml"/><Relationship Id="rId3" Type="http://schemas.openxmlformats.org/officeDocument/2006/relationships/image" Target="../media/image28.png"/><Relationship Id="rId7" Type="http://schemas.openxmlformats.org/officeDocument/2006/relationships/image" Target="../media/image31.tmp"/><Relationship Id="rId12"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0.pn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0.png"/><Relationship Id="rId7" Type="http://schemas.openxmlformats.org/officeDocument/2006/relationships/image" Target="../media/image39.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comments" Target="../comments/comment7.xml"/><Relationship Id="rId5" Type="http://schemas.openxmlformats.org/officeDocument/2006/relationships/image" Target="../media/image33.png"/><Relationship Id="rId10"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77.png"/><Relationship Id="rId7" Type="http://schemas.openxmlformats.org/officeDocument/2006/relationships/image" Target="../media/image600.png"/><Relationship Id="rId12" Type="http://schemas.openxmlformats.org/officeDocument/2006/relationships/image" Target="../media/image7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90.png"/><Relationship Id="rId11" Type="http://schemas.openxmlformats.org/officeDocument/2006/relationships/image" Target="../media/image75.png"/><Relationship Id="rId5" Type="http://schemas.openxmlformats.org/officeDocument/2006/relationships/image" Target="../media/image580.png"/><Relationship Id="rId15" Type="http://schemas.openxmlformats.org/officeDocument/2006/relationships/comments" Target="../comments/comment8.xml"/><Relationship Id="rId10" Type="http://schemas.openxmlformats.org/officeDocument/2006/relationships/image" Target="../media/image65.png"/><Relationship Id="rId4" Type="http://schemas.openxmlformats.org/officeDocument/2006/relationships/image" Target="../media/image570.png"/><Relationship Id="rId9" Type="http://schemas.openxmlformats.org/officeDocument/2006/relationships/image" Target="../media/image64.png"/><Relationship Id="rId14" Type="http://schemas.openxmlformats.org/officeDocument/2006/relationships/image" Target="../media/image44.tmp"/></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comments" Target="../comments/comment9.xml"/><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1046D9-962B-40E2-8C94-6FA6DD1F15EB}"/>
              </a:ext>
            </a:extLst>
          </p:cNvPr>
          <p:cNvSpPr>
            <a:spLocks noGrp="1"/>
          </p:cNvSpPr>
          <p:nvPr>
            <p:ph type="ctrTitle"/>
          </p:nvPr>
        </p:nvSpPr>
        <p:spPr>
          <a:xfrm>
            <a:off x="234860" y="162814"/>
            <a:ext cx="11722280" cy="2502119"/>
          </a:xfrm>
        </p:spPr>
        <p:txBody>
          <a:bodyPr>
            <a:normAutofit/>
          </a:bodyPr>
          <a:lstStyle/>
          <a:p>
            <a:r>
              <a:rPr lang="en-US" altLang="zh-CN" sz="4000" b="1" dirty="0">
                <a:latin typeface="Arial" panose="020B0604020202020204" pitchFamily="34" charset="0"/>
                <a:cs typeface="Arial" panose="020B0604020202020204" pitchFamily="34" charset="0"/>
              </a:rPr>
              <a:t>Emergence of</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complete heavy-quark spin symmetry </a:t>
            </a:r>
            <a:r>
              <a:rPr lang="en-US" altLang="zh-CN" sz="4000" b="1" dirty="0" err="1">
                <a:latin typeface="Arial" panose="020B0604020202020204" pitchFamily="34" charset="0"/>
                <a:cs typeface="Arial" panose="020B0604020202020204" pitchFamily="34" charset="0"/>
              </a:rPr>
              <a:t>multiplet</a:t>
            </a:r>
            <a:r>
              <a:rPr lang="en-US" altLang="zh-CN" sz="4000" b="1" dirty="0">
                <a:latin typeface="Arial" panose="020B0604020202020204" pitchFamily="34" charset="0"/>
                <a:cs typeface="Arial" panose="020B0604020202020204" pitchFamily="34" charset="0"/>
              </a:rPr>
              <a:t>: seven molecular pentaquarks in light of the latest </a:t>
            </a:r>
            <a:r>
              <a:rPr lang="en-US" altLang="zh-CN" sz="4000" b="1" dirty="0" err="1">
                <a:latin typeface="Arial" panose="020B0604020202020204" pitchFamily="34" charset="0"/>
                <a:cs typeface="Arial" panose="020B0604020202020204" pitchFamily="34" charset="0"/>
              </a:rPr>
              <a:t>LHCb</a:t>
            </a:r>
            <a:r>
              <a:rPr lang="en-US" altLang="zh-CN" sz="4000" b="1" dirty="0">
                <a:latin typeface="Arial" panose="020B0604020202020204" pitchFamily="34" charset="0"/>
                <a:cs typeface="Arial" panose="020B0604020202020204" pitchFamily="34" charset="0"/>
              </a:rPr>
              <a:t> analysis</a:t>
            </a:r>
            <a:endParaRPr lang="zh-CN" altLang="en-US" sz="4000" b="1" dirty="0">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78A5FBFC-A280-4FFE-840F-221AF2EEC8F4}"/>
              </a:ext>
            </a:extLst>
          </p:cNvPr>
          <p:cNvSpPr>
            <a:spLocks noGrp="1"/>
          </p:cNvSpPr>
          <p:nvPr>
            <p:ph type="subTitle" idx="1"/>
          </p:nvPr>
        </p:nvSpPr>
        <p:spPr>
          <a:xfrm>
            <a:off x="1215887" y="3361084"/>
            <a:ext cx="9538252" cy="1204844"/>
          </a:xfrm>
        </p:spPr>
        <p:txBody>
          <a:bodyPr>
            <a:normAutofit/>
          </a:bodyPr>
          <a:lstStyle/>
          <a:p>
            <a:r>
              <a:rPr lang="en-US" altLang="zh-CN" sz="3600" b="1" dirty="0"/>
              <a:t>Ming-Zhu Liu(</a:t>
            </a:r>
            <a:r>
              <a:rPr lang="zh-CN" altLang="en-US" sz="3600" b="1" dirty="0"/>
              <a:t>刘明珠</a:t>
            </a:r>
            <a:r>
              <a:rPr lang="en-US" altLang="zh-CN" sz="3600" b="1" dirty="0"/>
              <a:t>)</a:t>
            </a:r>
          </a:p>
          <a:p>
            <a:r>
              <a:rPr lang="en-US" altLang="zh-CN" sz="2800" b="1" dirty="0" err="1"/>
              <a:t>Beihang</a:t>
            </a:r>
            <a:r>
              <a:rPr lang="en-US" altLang="zh-CN" sz="2800" b="1" dirty="0"/>
              <a:t> University </a:t>
            </a:r>
          </a:p>
        </p:txBody>
      </p:sp>
      <p:sp>
        <p:nvSpPr>
          <p:cNvPr id="4" name="矩形 3">
            <a:extLst>
              <a:ext uri="{FF2B5EF4-FFF2-40B4-BE49-F238E27FC236}">
                <a16:creationId xmlns:a16="http://schemas.microsoft.com/office/drawing/2014/main" id="{4710B625-A792-401C-AF67-F08A461E1357}"/>
              </a:ext>
            </a:extLst>
          </p:cNvPr>
          <p:cNvSpPr/>
          <p:nvPr/>
        </p:nvSpPr>
        <p:spPr>
          <a:xfrm>
            <a:off x="1215887" y="4683508"/>
            <a:ext cx="10163146" cy="1569660"/>
          </a:xfrm>
          <a:prstGeom prst="rect">
            <a:avLst/>
          </a:prstGeom>
        </p:spPr>
        <p:txBody>
          <a:bodyPr wrap="square">
            <a:spAutoFit/>
          </a:bodyPr>
          <a:lstStyle/>
          <a:p>
            <a:pPr algn="ctr"/>
            <a:r>
              <a:rPr lang="en-US" altLang="zh-CN" sz="2400" b="1" dirty="0"/>
              <a:t>Collaborators: </a:t>
            </a:r>
            <a:r>
              <a:rPr lang="en-US" altLang="zh-CN" sz="2400" b="1" dirty="0">
                <a:solidFill>
                  <a:srgbClr val="0000FF"/>
                </a:solidFill>
              </a:rPr>
              <a:t>Li-Sheng </a:t>
            </a:r>
            <a:r>
              <a:rPr lang="en-US" altLang="zh-CN" sz="2400" b="1" dirty="0" err="1">
                <a:solidFill>
                  <a:srgbClr val="0000FF"/>
                </a:solidFill>
              </a:rPr>
              <a:t>Geng</a:t>
            </a:r>
            <a:r>
              <a:rPr lang="en-US" altLang="zh-CN" sz="2400" b="1" dirty="0"/>
              <a:t>,</a:t>
            </a:r>
            <a:r>
              <a:rPr lang="en-US" altLang="zh-CN" sz="2400" b="1" dirty="0">
                <a:solidFill>
                  <a:srgbClr val="0000FF"/>
                </a:solidFill>
              </a:rPr>
              <a:t> </a:t>
            </a:r>
            <a:r>
              <a:rPr lang="en-US" altLang="zh-CN" sz="2400" b="1" dirty="0" err="1">
                <a:solidFill>
                  <a:srgbClr val="0000FF"/>
                </a:solidFill>
              </a:rPr>
              <a:t>Ya</a:t>
            </a:r>
            <a:r>
              <a:rPr lang="en-US" altLang="zh-CN" sz="2400" b="1" dirty="0">
                <a:solidFill>
                  <a:srgbClr val="0000FF"/>
                </a:solidFill>
              </a:rPr>
              <a:t>-Wen Pan</a:t>
            </a:r>
            <a:r>
              <a:rPr lang="en-US" altLang="zh-CN" sz="2400" b="1" dirty="0"/>
              <a:t>, </a:t>
            </a:r>
            <a:r>
              <a:rPr lang="en-US" altLang="zh-CN" sz="2400" b="1" dirty="0">
                <a:solidFill>
                  <a:srgbClr val="0000FF"/>
                </a:solidFill>
              </a:rPr>
              <a:t>Fang-Zheng Peng</a:t>
            </a:r>
            <a:r>
              <a:rPr lang="en-US" altLang="zh-CN" sz="2400" b="1" dirty="0"/>
              <a:t> and </a:t>
            </a:r>
            <a:r>
              <a:rPr lang="en-US" altLang="zh-CN" sz="2400" b="1" dirty="0">
                <a:solidFill>
                  <a:srgbClr val="0000FF"/>
                </a:solidFill>
              </a:rPr>
              <a:t>Manuel </a:t>
            </a:r>
            <a:r>
              <a:rPr lang="en-US" altLang="zh-CN" sz="2400" b="1" dirty="0" err="1">
                <a:solidFill>
                  <a:srgbClr val="0000FF"/>
                </a:solidFill>
              </a:rPr>
              <a:t>Pavon</a:t>
            </a:r>
            <a:r>
              <a:rPr lang="en-US" altLang="zh-CN" sz="2400" b="1" dirty="0">
                <a:solidFill>
                  <a:srgbClr val="0000FF"/>
                </a:solidFill>
              </a:rPr>
              <a:t> Valderrama </a:t>
            </a:r>
            <a:r>
              <a:rPr lang="en-US" altLang="zh-CN" sz="2400" b="1" dirty="0"/>
              <a:t>(</a:t>
            </a:r>
            <a:r>
              <a:rPr lang="en-US" altLang="zh-CN" sz="2400" b="1" dirty="0" err="1"/>
              <a:t>Beihang</a:t>
            </a:r>
            <a:r>
              <a:rPr lang="en-US" altLang="zh-CN" sz="2400" b="1" dirty="0"/>
              <a:t> University)</a:t>
            </a:r>
          </a:p>
          <a:p>
            <a:pPr algn="ctr"/>
            <a:r>
              <a:rPr lang="en-US" altLang="zh-CN" sz="2400" b="1" dirty="0" err="1">
                <a:solidFill>
                  <a:srgbClr val="0000FF"/>
                </a:solidFill>
              </a:rPr>
              <a:t>Atushi</a:t>
            </a:r>
            <a:r>
              <a:rPr lang="en-US" altLang="zh-CN" sz="2400" b="1" dirty="0">
                <a:solidFill>
                  <a:srgbClr val="0000FF"/>
                </a:solidFill>
              </a:rPr>
              <a:t> </a:t>
            </a:r>
            <a:r>
              <a:rPr lang="en-US" altLang="zh-CN" sz="2400" b="1" dirty="0" err="1">
                <a:solidFill>
                  <a:srgbClr val="0000FF"/>
                </a:solidFill>
              </a:rPr>
              <a:t>Hosaka</a:t>
            </a:r>
            <a:r>
              <a:rPr lang="en-US" altLang="zh-CN" sz="2400" b="1" dirty="0"/>
              <a:t>(Osaka </a:t>
            </a:r>
            <a:r>
              <a:rPr lang="en-US" altLang="zh-CN" sz="2400" b="1" dirty="0" err="1"/>
              <a:t>University,Japan</a:t>
            </a:r>
            <a:r>
              <a:rPr lang="en-US" altLang="zh-CN" sz="2400" b="1" dirty="0"/>
              <a:t>)</a:t>
            </a:r>
          </a:p>
          <a:p>
            <a:pPr algn="ctr"/>
            <a:r>
              <a:rPr lang="en-US" altLang="zh-CN" sz="2400" b="1" dirty="0">
                <a:solidFill>
                  <a:srgbClr val="0000FF"/>
                </a:solidFill>
              </a:rPr>
              <a:t>Mario Sánchez Sánchez</a:t>
            </a:r>
            <a:r>
              <a:rPr lang="en-US" altLang="zh-CN" sz="2400" b="1" dirty="0"/>
              <a:t>(Bordeaux University, France)</a:t>
            </a:r>
          </a:p>
        </p:txBody>
      </p:sp>
      <p:sp>
        <p:nvSpPr>
          <p:cNvPr id="7" name="矩形 6">
            <a:extLst>
              <a:ext uri="{FF2B5EF4-FFF2-40B4-BE49-F238E27FC236}">
                <a16:creationId xmlns:a16="http://schemas.microsoft.com/office/drawing/2014/main" id="{ABD78A32-3D89-4B20-9086-987C86B518B9}"/>
              </a:ext>
            </a:extLst>
          </p:cNvPr>
          <p:cNvSpPr/>
          <p:nvPr/>
        </p:nvSpPr>
        <p:spPr>
          <a:xfrm>
            <a:off x="4412970" y="6302864"/>
            <a:ext cx="3768980" cy="461665"/>
          </a:xfrm>
          <a:prstGeom prst="rect">
            <a:avLst/>
          </a:prstGeom>
        </p:spPr>
        <p:txBody>
          <a:bodyPr wrap="none">
            <a:spAutoFit/>
          </a:bodyPr>
          <a:lstStyle/>
          <a:p>
            <a:r>
              <a:rPr lang="en-US" altLang="zh-CN" sz="2400" b="1" dirty="0">
                <a:latin typeface="Bahnschrift Light" panose="020B0502040204020203" pitchFamily="34" charset="0"/>
              </a:rPr>
              <a:t>Phys. Rev. Lett. 122, 242001</a:t>
            </a:r>
            <a:endParaRPr lang="zh-CN" altLang="en-US" sz="2400" b="1" dirty="0">
              <a:latin typeface="Bahnschrift Light" panose="020B0502040204020203" pitchFamily="34" charset="0"/>
            </a:endParaRPr>
          </a:p>
        </p:txBody>
      </p:sp>
    </p:spTree>
    <p:extLst>
      <p:ext uri="{BB962C8B-B14F-4D97-AF65-F5344CB8AC3E}">
        <p14:creationId xmlns:p14="http://schemas.microsoft.com/office/powerpoint/2010/main" val="2838630344"/>
      </p:ext>
    </p:extLst>
  </p:cSld>
  <p:clrMapOvr>
    <a:masterClrMapping/>
  </p:clrMapOvr>
  <mc:AlternateContent xmlns:mc="http://schemas.openxmlformats.org/markup-compatibility/2006">
    <mc:Choice xmlns:p14="http://schemas.microsoft.com/office/powerpoint/2010/main" Requires="p14">
      <p:transition spd="slow" p14:dur="2000" advTm="41487"/>
    </mc:Choice>
    <mc:Fallback>
      <p:transition spd="slow" advTm="414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CFE96BB-66D5-4FA2-B2C1-FBF7818FD631}"/>
              </a:ext>
            </a:extLst>
          </p:cNvPr>
          <p:cNvSpPr txBox="1"/>
          <p:nvPr/>
        </p:nvSpPr>
        <p:spPr>
          <a:xfrm>
            <a:off x="0" y="0"/>
            <a:ext cx="12192000" cy="584775"/>
          </a:xfrm>
          <a:prstGeom prst="rect">
            <a:avLst/>
          </a:prstGeom>
          <a:solidFill>
            <a:srgbClr val="99FFCC"/>
          </a:solidFill>
        </p:spPr>
        <p:txBody>
          <a:bodyPr wrap="square" rtlCol="0">
            <a:spAutoFit/>
          </a:bodyPr>
          <a:lstStyle/>
          <a:p>
            <a:pPr>
              <a:lnSpc>
                <a:spcPts val="4000"/>
              </a:lnSpc>
            </a:pPr>
            <a:r>
              <a:rPr lang="en-US" altLang="zh-CN" sz="3200" b="1" dirty="0">
                <a:solidFill>
                  <a:srgbClr val="FF0000"/>
                </a:solidFill>
              </a:rPr>
              <a:t>Results and Discussion</a:t>
            </a:r>
          </a:p>
        </p:txBody>
      </p:sp>
      <p:sp>
        <p:nvSpPr>
          <p:cNvPr id="8" name="文本框 7">
            <a:extLst>
              <a:ext uri="{FF2B5EF4-FFF2-40B4-BE49-F238E27FC236}">
                <a16:creationId xmlns:a16="http://schemas.microsoft.com/office/drawing/2014/main" id="{C95B1745-EB42-46F3-838A-12DAF20F34A0}"/>
              </a:ext>
            </a:extLst>
          </p:cNvPr>
          <p:cNvSpPr txBox="1"/>
          <p:nvPr/>
        </p:nvSpPr>
        <p:spPr>
          <a:xfrm>
            <a:off x="497109" y="618633"/>
            <a:ext cx="8716618" cy="523220"/>
          </a:xfrm>
          <a:prstGeom prst="rect">
            <a:avLst/>
          </a:prstGeom>
          <a:noFill/>
        </p:spPr>
        <p:txBody>
          <a:bodyPr wrap="square" rtlCol="0">
            <a:spAutoFit/>
          </a:bodyPr>
          <a:lstStyle/>
          <a:p>
            <a:r>
              <a:rPr lang="en-US" altLang="zh-CN" sz="2800" b="1" dirty="0">
                <a:solidFill>
                  <a:srgbClr val="0000FF"/>
                </a:solidFill>
              </a:rPr>
              <a:t>Lippmann-Schwinger Equation</a:t>
            </a:r>
            <a:endParaRPr lang="zh-CN" altLang="en-US" sz="2800" b="1" dirty="0">
              <a:solidFill>
                <a:srgbClr val="0000FF"/>
              </a:solidFill>
            </a:endParaRPr>
          </a:p>
        </p:txBody>
      </p:sp>
      <p:sp>
        <p:nvSpPr>
          <p:cNvPr id="9" name="文本框 8">
            <a:extLst>
              <a:ext uri="{FF2B5EF4-FFF2-40B4-BE49-F238E27FC236}">
                <a16:creationId xmlns:a16="http://schemas.microsoft.com/office/drawing/2014/main" id="{70532103-8EA3-4B63-97D3-AB44635157E3}"/>
              </a:ext>
            </a:extLst>
          </p:cNvPr>
          <p:cNvSpPr txBox="1"/>
          <p:nvPr/>
        </p:nvSpPr>
        <p:spPr>
          <a:xfrm>
            <a:off x="432154" y="2061666"/>
            <a:ext cx="8716618" cy="523220"/>
          </a:xfrm>
          <a:prstGeom prst="rect">
            <a:avLst/>
          </a:prstGeom>
          <a:noFill/>
        </p:spPr>
        <p:txBody>
          <a:bodyPr wrap="square" rtlCol="0">
            <a:spAutoFit/>
          </a:bodyPr>
          <a:lstStyle/>
          <a:p>
            <a:r>
              <a:rPr lang="en-US" altLang="zh-CN" sz="2800" b="1" dirty="0">
                <a:solidFill>
                  <a:srgbClr val="0000FF"/>
                </a:solidFill>
              </a:rPr>
              <a:t>Separate potential</a:t>
            </a:r>
            <a:endParaRPr lang="zh-CN" altLang="en-US" sz="2800" b="1" dirty="0">
              <a:solidFill>
                <a:srgbClr val="0000FF"/>
              </a:solidFill>
            </a:endParaRPr>
          </a:p>
        </p:txBody>
      </p:sp>
      <p:pic>
        <p:nvPicPr>
          <p:cNvPr id="44" name="图片 43">
            <a:extLst>
              <a:ext uri="{FF2B5EF4-FFF2-40B4-BE49-F238E27FC236}">
                <a16:creationId xmlns:a16="http://schemas.microsoft.com/office/drawing/2014/main" id="{97ED9897-9A34-4FF5-BF88-5AEDBA8ED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88" y="3450135"/>
            <a:ext cx="2422118" cy="2070956"/>
          </a:xfrm>
          <a:prstGeom prst="rect">
            <a:avLst/>
          </a:prstGeom>
        </p:spPr>
      </p:pic>
      <p:pic>
        <p:nvPicPr>
          <p:cNvPr id="57" name="图片 56">
            <a:extLst>
              <a:ext uri="{FF2B5EF4-FFF2-40B4-BE49-F238E27FC236}">
                <a16:creationId xmlns:a16="http://schemas.microsoft.com/office/drawing/2014/main" id="{057985C7-93A9-45DE-A1FB-17F1FE617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570" y="3496605"/>
            <a:ext cx="2313123" cy="2070956"/>
          </a:xfrm>
          <a:prstGeom prst="rect">
            <a:avLst/>
          </a:prstGeom>
        </p:spPr>
      </p:pic>
      <p:sp>
        <p:nvSpPr>
          <p:cNvPr id="58" name="箭头: 右 57">
            <a:extLst>
              <a:ext uri="{FF2B5EF4-FFF2-40B4-BE49-F238E27FC236}">
                <a16:creationId xmlns:a16="http://schemas.microsoft.com/office/drawing/2014/main" id="{C651D911-D581-44D6-8F80-8B23BC871DAD}"/>
              </a:ext>
            </a:extLst>
          </p:cNvPr>
          <p:cNvSpPr/>
          <p:nvPr/>
        </p:nvSpPr>
        <p:spPr>
          <a:xfrm>
            <a:off x="2491671" y="4461129"/>
            <a:ext cx="1528143" cy="226687"/>
          </a:xfrm>
          <a:prstGeom prst="righ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id="{F5869CC2-F62E-48DD-AA8D-AFAC8FCB1BD2}"/>
              </a:ext>
            </a:extLst>
          </p:cNvPr>
          <p:cNvSpPr txBox="1"/>
          <p:nvPr/>
        </p:nvSpPr>
        <p:spPr>
          <a:xfrm>
            <a:off x="134630" y="5748231"/>
            <a:ext cx="3051432" cy="523220"/>
          </a:xfrm>
          <a:prstGeom prst="rect">
            <a:avLst/>
          </a:prstGeom>
          <a:noFill/>
        </p:spPr>
        <p:txBody>
          <a:bodyPr wrap="square" rtlCol="0">
            <a:spAutoFit/>
          </a:bodyPr>
          <a:lstStyle/>
          <a:p>
            <a:r>
              <a:rPr lang="en-US" altLang="zh-CN" sz="2800" b="1" dirty="0" err="1">
                <a:latin typeface="Arial Narrow" panose="020B0606020202030204" pitchFamily="34" charset="0"/>
              </a:rPr>
              <a:t>LHCb</a:t>
            </a:r>
            <a:r>
              <a:rPr lang="en-US" altLang="zh-CN" sz="2800" b="1" dirty="0">
                <a:latin typeface="Arial Narrow" panose="020B0606020202030204" pitchFamily="34" charset="0"/>
              </a:rPr>
              <a:t> Experiment</a:t>
            </a:r>
            <a:endParaRPr lang="zh-CN" altLang="en-US" sz="2800" b="1" dirty="0">
              <a:latin typeface="Arial Narrow" panose="020B0606020202030204" pitchFamily="34" charset="0"/>
            </a:endParaRPr>
          </a:p>
        </p:txBody>
      </p:sp>
      <p:sp>
        <p:nvSpPr>
          <p:cNvPr id="61" name="文本框 60">
            <a:extLst>
              <a:ext uri="{FF2B5EF4-FFF2-40B4-BE49-F238E27FC236}">
                <a16:creationId xmlns:a16="http://schemas.microsoft.com/office/drawing/2014/main" id="{F009922B-B20B-4757-8C1F-8F92CF878C60}"/>
              </a:ext>
            </a:extLst>
          </p:cNvPr>
          <p:cNvSpPr txBox="1"/>
          <p:nvPr/>
        </p:nvSpPr>
        <p:spPr>
          <a:xfrm>
            <a:off x="3957589" y="5651514"/>
            <a:ext cx="3051432" cy="954107"/>
          </a:xfrm>
          <a:prstGeom prst="rect">
            <a:avLst/>
          </a:prstGeom>
          <a:noFill/>
        </p:spPr>
        <p:txBody>
          <a:bodyPr wrap="square" rtlCol="0">
            <a:spAutoFit/>
          </a:bodyPr>
          <a:lstStyle/>
          <a:p>
            <a:r>
              <a:rPr lang="en-US" altLang="zh-CN" sz="2800" b="1" dirty="0">
                <a:latin typeface="Arial Narrow" panose="020B0606020202030204" pitchFamily="34" charset="0"/>
              </a:rPr>
              <a:t>Hadronic molecule picture</a:t>
            </a:r>
            <a:endParaRPr lang="zh-CN" altLang="en-US" sz="2800" b="1"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6A3E63D-21A4-47AA-8481-36146450DF71}"/>
                  </a:ext>
                </a:extLst>
              </p:cNvPr>
              <p:cNvSpPr txBox="1"/>
              <p:nvPr/>
            </p:nvSpPr>
            <p:spPr>
              <a:xfrm>
                <a:off x="1905328" y="988024"/>
                <a:ext cx="8807787" cy="12324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d>
                            <m:dPr>
                              <m:begChr m:val="⟨"/>
                              <m:endChr m:val=""/>
                              <m:ctrlPr>
                                <a:rPr lang="en-US" altLang="zh-CN" sz="2400" i="1">
                                  <a:solidFill>
                                    <a:schemeClr val="tx1"/>
                                  </a:solidFill>
                                  <a:latin typeface="Cambria Math" panose="02040503050406030204" pitchFamily="18" charset="0"/>
                                </a:rPr>
                              </m:ctrlPr>
                            </m:dPr>
                            <m:e>
                              <m:sSup>
                                <m:sSupPr>
                                  <m:ctrlPr>
                                    <a:rPr lang="en-US" altLang="zh-CN" sz="2400" i="1" smtClean="0">
                                      <a:solidFill>
                                        <a:schemeClr val="tx1"/>
                                      </a:solidFill>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sup>
                                  <m:r>
                                    <a:rPr lang="en-US" altLang="zh-CN" sz="2400" b="0" i="1" smtClean="0">
                                      <a:solidFill>
                                        <a:schemeClr val="tx1"/>
                                      </a:solidFill>
                                      <a:latin typeface="Cambria Math" panose="02040503050406030204" pitchFamily="18" charset="0"/>
                                    </a:rPr>
                                    <m:t>′</m:t>
                                  </m:r>
                                </m:sup>
                              </m:sSup>
                            </m:e>
                          </m:d>
                          <m:r>
                            <a:rPr lang="en-US" altLang="zh-CN" sz="2400" i="1">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𝑇</m:t>
                          </m:r>
                          <m:r>
                            <a:rPr lang="en-US" altLang="zh-CN" sz="2400" i="1">
                              <a:solidFill>
                                <a:schemeClr val="tx1"/>
                              </a:solidFill>
                              <a:latin typeface="Cambria Math" panose="02040503050406030204" pitchFamily="18" charset="0"/>
                            </a:rPr>
                            <m:t>|</m:t>
                          </m:r>
                          <m:acc>
                            <m:accPr>
                              <m:chr m:val="⃗"/>
                              <m:ctrlPr>
                                <a:rPr lang="en-US" altLang="zh-CN" sz="2400" i="1" smtClean="0">
                                  <a:solidFill>
                                    <a:schemeClr val="tx1"/>
                                  </a:solidFill>
                                  <a:latin typeface="Cambria Math" panose="02040503050406030204" pitchFamily="18" charset="0"/>
                                </a:rPr>
                              </m:ctrlPr>
                            </m:accPr>
                            <m:e>
                              <m:r>
                                <a:rPr lang="en-US" altLang="zh-CN" sz="2400" b="0" i="1" smtClean="0">
                                  <a:solidFill>
                                    <a:schemeClr val="tx1"/>
                                  </a:solidFill>
                                  <a:latin typeface="Cambria Math" panose="02040503050406030204" pitchFamily="18" charset="0"/>
                                </a:rPr>
                                <m:t>𝑘</m:t>
                              </m:r>
                            </m:e>
                          </m:acc>
                        </m:e>
                      </m:d>
                      <m:r>
                        <a:rPr lang="en-US" altLang="zh-CN" sz="2400" b="0" i="1" smtClean="0">
                          <a:solidFill>
                            <a:schemeClr val="tx1"/>
                          </a:solidFill>
                          <a:latin typeface="Cambria Math" panose="02040503050406030204" pitchFamily="18" charset="0"/>
                        </a:rPr>
                        <m:t>=</m:t>
                      </m:r>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r>
                            <a:rPr lang="en-US" altLang="zh-CN" sz="2400" i="1">
                              <a:latin typeface="Cambria Math" panose="02040503050406030204" pitchFamily="18" charset="0"/>
                            </a:rPr>
                            <m:t>𝑇</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d>
                      <m:r>
                        <a:rPr lang="en-US" altLang="zh-CN" sz="2400" b="0" i="1" smtClean="0">
                          <a:latin typeface="Cambria Math" panose="02040503050406030204" pitchFamily="18" charset="0"/>
                        </a:rPr>
                        <m:t>+</m:t>
                      </m:r>
                      <m:nary>
                        <m:naryPr>
                          <m:limLoc m:val="undOvr"/>
                          <m:subHide m:val="on"/>
                          <m:supHide m:val="on"/>
                          <m:ctrlPr>
                            <a:rPr lang="en-US" altLang="zh-CN" sz="2400" b="0" i="1" smtClean="0">
                              <a:latin typeface="Cambria Math" panose="02040503050406030204" pitchFamily="18" charset="0"/>
                            </a:rPr>
                          </m:ctrlPr>
                        </m:naryPr>
                        <m:sub/>
                        <m:sup/>
                        <m:e>
                          <m:f>
                            <m:fPr>
                              <m:ctrlPr>
                                <a:rPr lang="en-US" altLang="zh-CN" sz="2400" b="0" i="1" smtClean="0">
                                  <a:latin typeface="Cambria Math" panose="02040503050406030204" pitchFamily="18" charset="0"/>
                                </a:rPr>
                              </m:ctrlPr>
                            </m:fPr>
                            <m:num>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𝑑</m:t>
                                  </m:r>
                                </m:e>
                                <m:sup>
                                  <m:r>
                                    <a:rPr lang="en-US" altLang="zh-CN" sz="2400" b="0" i="1" smtClean="0">
                                      <a:latin typeface="Cambria Math" panose="02040503050406030204" pitchFamily="18" charset="0"/>
                                    </a:rPr>
                                    <m:t>3</m:t>
                                  </m:r>
                                </m:sup>
                              </m:sSup>
                              <m:acc>
                                <m:accPr>
                                  <m:chr m:val="⃗"/>
                                  <m:ctrlPr>
                                    <a:rPr lang="en-US" altLang="zh-CN" sz="2400" i="1">
                                      <a:latin typeface="Cambria Math" panose="02040503050406030204" pitchFamily="18" charset="0"/>
                                    </a:rPr>
                                  </m:ctrlPr>
                                </m:accPr>
                                <m:e>
                                  <m:r>
                                    <a:rPr lang="en-US" altLang="zh-CN" sz="2400" b="0" i="1" smtClean="0">
                                      <a:latin typeface="Cambria Math" panose="02040503050406030204" pitchFamily="18" charset="0"/>
                                    </a:rPr>
                                    <m:t>𝑞</m:t>
                                  </m:r>
                                </m:e>
                              </m:acc>
                            </m:num>
                            <m:den>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(2</m:t>
                                  </m:r>
                                  <m:r>
                                    <a:rPr lang="zh-CN" altLang="en-US" sz="2400" i="1">
                                      <a:latin typeface="Cambria Math" panose="02040503050406030204" pitchFamily="18" charset="0"/>
                                    </a:rPr>
                                    <m:t>𝜋</m:t>
                                  </m:r>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3</m:t>
                                  </m:r>
                                </m:sup>
                              </m:sSup>
                            </m:den>
                          </m:f>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r>
                                <a:rPr lang="en-US" altLang="zh-CN" sz="2400" b="0" i="1" smtClean="0">
                                  <a:latin typeface="Cambria Math" panose="02040503050406030204" pitchFamily="18" charset="0"/>
                                </a:rPr>
                                <m:t>𝑉</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b="0" i="1" smtClean="0">
                                      <a:latin typeface="Cambria Math" panose="02040503050406030204" pitchFamily="18" charset="0"/>
                                    </a:rPr>
                                    <m:t>𝑞</m:t>
                                  </m:r>
                                </m:e>
                              </m:acc>
                            </m:e>
                          </m:d>
                        </m:e>
                      </m:nary>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p>
                                <m:sSupPr>
                                  <m:ctrlPr>
                                    <a:rPr lang="en-US" altLang="zh-CN" sz="2400" b="0" i="1" smtClean="0">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𝑞</m:t>
                                      </m:r>
                                    </m:e>
                                  </m:acc>
                                </m:e>
                                <m:sup>
                                  <m:r>
                                    <a:rPr lang="en-US" altLang="zh-CN" sz="2400" b="0" i="1" smtClean="0">
                                      <a:latin typeface="Cambria Math" panose="02040503050406030204" pitchFamily="18" charset="0"/>
                                    </a:rPr>
                                    <m:t>2</m:t>
                                  </m:r>
                                </m:sup>
                              </m:sSup>
                            </m:num>
                            <m:den>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𝜇</m:t>
                              </m:r>
                            </m:den>
                          </m:f>
                        </m:den>
                      </m:f>
                      <m:d>
                        <m:dPr>
                          <m:begChr m:val=""/>
                          <m:endChr m:val="⟩"/>
                          <m:ctrlPr>
                            <a:rPr lang="en-US" altLang="zh-CN" sz="2400" i="1">
                              <a:latin typeface="Cambria Math" panose="02040503050406030204" pitchFamily="18" charset="0"/>
                            </a:rPr>
                          </m:ctrlPr>
                        </m:dPr>
                        <m:e>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𝑞</m:t>
                                  </m:r>
                                </m:e>
                              </m:acc>
                            </m:e>
                          </m:d>
                          <m:r>
                            <a:rPr lang="en-US" altLang="zh-CN" sz="2400" i="1">
                              <a:latin typeface="Cambria Math" panose="02040503050406030204" pitchFamily="18" charset="0"/>
                            </a:rPr>
                            <m:t>|</m:t>
                          </m:r>
                          <m:r>
                            <a:rPr lang="en-US" altLang="zh-CN" sz="2400" i="1">
                              <a:latin typeface="Cambria Math" panose="02040503050406030204" pitchFamily="18" charset="0"/>
                            </a:rPr>
                            <m:t>𝑇</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𝑘</m:t>
                              </m:r>
                            </m:e>
                          </m:acc>
                        </m:e>
                      </m:d>
                    </m:oMath>
                  </m:oMathPara>
                </a14:m>
                <a:endParaRPr lang="zh-CN" altLang="en-US" sz="2400" dirty="0"/>
              </a:p>
            </p:txBody>
          </p:sp>
        </mc:Choice>
        <mc:Fallback xmlns="">
          <p:sp>
            <p:nvSpPr>
              <p:cNvPr id="24" name="文本框 23">
                <a:extLst>
                  <a:ext uri="{FF2B5EF4-FFF2-40B4-BE49-F238E27FC236}">
                    <a16:creationId xmlns:a16="http://schemas.microsoft.com/office/drawing/2014/main" id="{56A3E63D-21A4-47AA-8481-36146450DF71}"/>
                  </a:ext>
                </a:extLst>
              </p:cNvPr>
              <p:cNvSpPr txBox="1">
                <a:spLocks noRot="1" noChangeAspect="1" noMove="1" noResize="1" noEditPoints="1" noAdjustHandles="1" noChangeArrowheads="1" noChangeShapeType="1" noTextEdit="1"/>
              </p:cNvSpPr>
              <p:nvPr/>
            </p:nvSpPr>
            <p:spPr>
              <a:xfrm>
                <a:off x="1905328" y="988024"/>
                <a:ext cx="8807787" cy="123245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6AC68A0D-D997-4060-85A8-698FF5B98743}"/>
                  </a:ext>
                </a:extLst>
              </p:cNvPr>
              <p:cNvSpPr txBox="1"/>
              <p:nvPr/>
            </p:nvSpPr>
            <p:spPr>
              <a:xfrm>
                <a:off x="1454447" y="2753257"/>
                <a:ext cx="4732563" cy="1035605"/>
              </a:xfrm>
              <a:prstGeom prst="rect">
                <a:avLst/>
              </a:prstGeom>
              <a:noFill/>
            </p:spPr>
            <p:txBody>
              <a:bodyPr wrap="square" rtlCol="0">
                <a:spAutoFit/>
              </a:bodyPr>
              <a:lstStyle/>
              <a:p>
                <a14:m>
                  <m:oMath xmlns:m="http://schemas.openxmlformats.org/officeDocument/2006/math">
                    <m:r>
                      <a:rPr lang="en-US" altLang="zh-CN" sz="2800" b="0" i="1" smtClean="0">
                        <a:solidFill>
                          <a:schemeClr val="tx1"/>
                        </a:solidFill>
                        <a:latin typeface="Cambria Math" panose="02040503050406030204" pitchFamily="18" charset="0"/>
                      </a:rPr>
                      <m:t>1</m:t>
                    </m:r>
                    <m:r>
                      <a:rPr lang="en-US" altLang="zh-CN" sz="2800" b="0" i="1" smtClean="0">
                        <a:latin typeface="Cambria Math" panose="02040503050406030204" pitchFamily="18" charset="0"/>
                      </a:rPr>
                      <m:t>+</m:t>
                    </m:r>
                    <m:nary>
                      <m:naryPr>
                        <m:limLoc m:val="undOvr"/>
                        <m:subHide m:val="on"/>
                        <m:supHide m:val="on"/>
                        <m:ctrlPr>
                          <a:rPr lang="en-US" altLang="zh-CN" sz="2800" b="0" i="1" smtClean="0">
                            <a:latin typeface="Cambria Math" panose="02040503050406030204" pitchFamily="18" charset="0"/>
                          </a:rPr>
                        </m:ctrlPr>
                      </m:naryPr>
                      <m:sub/>
                      <m:sup/>
                      <m:e>
                        <m:f>
                          <m:fPr>
                            <m:ctrlPr>
                              <a:rPr lang="en-US" altLang="zh-CN" sz="2800" b="0" i="1" smtClean="0">
                                <a:latin typeface="Cambria Math" panose="02040503050406030204" pitchFamily="18" charset="0"/>
                              </a:rPr>
                            </m:ctrlPr>
                          </m:fPr>
                          <m:num>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𝑑</m:t>
                                </m:r>
                              </m:e>
                              <m:sup>
                                <m:r>
                                  <a:rPr lang="en-US" altLang="zh-CN" sz="2800" b="0" i="1" smtClean="0">
                                    <a:latin typeface="Cambria Math" panose="02040503050406030204" pitchFamily="18" charset="0"/>
                                  </a:rPr>
                                  <m:t>3</m:t>
                                </m:r>
                              </m:sup>
                            </m:sSup>
                            <m:acc>
                              <m:accPr>
                                <m:chr m:val="⃗"/>
                                <m:ctrlPr>
                                  <a:rPr lang="en-US" altLang="zh-CN" sz="2800" i="1">
                                    <a:latin typeface="Cambria Math" panose="02040503050406030204" pitchFamily="18" charset="0"/>
                                  </a:rPr>
                                </m:ctrlPr>
                              </m:accPr>
                              <m:e>
                                <m:r>
                                  <a:rPr lang="en-US" altLang="zh-CN" sz="2800" b="0" i="1" smtClean="0">
                                    <a:latin typeface="Cambria Math" panose="02040503050406030204" pitchFamily="18" charset="0"/>
                                  </a:rPr>
                                  <m:t>𝑞</m:t>
                                </m:r>
                              </m:e>
                            </m:acc>
                          </m:num>
                          <m:den>
                            <m:sSup>
                              <m:sSupPr>
                                <m:ctrlPr>
                                  <a:rPr lang="en-US" altLang="zh-CN" sz="2800" b="0" i="1" smtClean="0">
                                    <a:latin typeface="Cambria Math" panose="02040503050406030204" pitchFamily="18" charset="0"/>
                                  </a:rPr>
                                </m:ctrlPr>
                              </m:sSupPr>
                              <m:e>
                                <m:r>
                                  <a:rPr lang="en-US" altLang="zh-CN" sz="2800" i="1">
                                    <a:latin typeface="Cambria Math" panose="02040503050406030204" pitchFamily="18" charset="0"/>
                                  </a:rPr>
                                  <m:t>(2</m:t>
                                </m:r>
                                <m:r>
                                  <a:rPr lang="zh-CN" altLang="en-US" sz="2800" i="1">
                                    <a:latin typeface="Cambria Math" panose="02040503050406030204" pitchFamily="18" charset="0"/>
                                  </a:rPr>
                                  <m:t>𝜋</m:t>
                                </m:r>
                                <m:r>
                                  <a:rPr lang="en-US" altLang="zh-CN" sz="2800" b="0" i="1" smtClean="0">
                                    <a:latin typeface="Cambria Math" panose="02040503050406030204" pitchFamily="18" charset="0"/>
                                  </a:rPr>
                                  <m:t>)</m:t>
                                </m:r>
                              </m:e>
                              <m:sup>
                                <m:r>
                                  <a:rPr lang="en-US" altLang="zh-CN" sz="2800" b="0" i="1" smtClean="0">
                                    <a:latin typeface="Cambria Math" panose="02040503050406030204" pitchFamily="18" charset="0"/>
                                  </a:rPr>
                                  <m:t>3</m:t>
                                </m:r>
                              </m:sup>
                            </m:sSup>
                          </m:den>
                        </m:f>
                      </m:e>
                    </m:nary>
                    <m:f>
                      <m:fPr>
                        <m:ctrlPr>
                          <a:rPr lang="en-US" altLang="zh-CN" sz="2800" b="0" i="1" smtClean="0">
                            <a:latin typeface="Cambria Math" panose="02040503050406030204" pitchFamily="18" charset="0"/>
                          </a:rPr>
                        </m:ctrlPr>
                      </m:fPr>
                      <m:num>
                        <m:sSup>
                          <m:sSupPr>
                            <m:ctrlPr>
                              <a:rPr lang="en-US" altLang="zh-CN" sz="2800" b="0" i="1" smtClean="0">
                                <a:latin typeface="Cambria Math" panose="02040503050406030204" pitchFamily="18" charset="0"/>
                              </a:rPr>
                            </m:ctrlPr>
                          </m:sSupPr>
                          <m:e>
                            <m:r>
                              <a:rPr lang="zh-CN" altLang="el-GR" sz="2800" i="1">
                                <a:latin typeface="Cambria Math" panose="02040503050406030204" pitchFamily="18" charset="0"/>
                              </a:rPr>
                              <m:t>𝐶</m:t>
                            </m:r>
                            <m:r>
                              <a:rPr lang="el-GR" altLang="zh-CN" sz="2800" i="1">
                                <a:latin typeface="Cambria Math" panose="02040503050406030204" pitchFamily="18" charset="0"/>
                              </a:rPr>
                              <m:t>(</m:t>
                            </m:r>
                            <m:r>
                              <a:rPr lang="el-GR" altLang="zh-CN" sz="2800" i="1">
                                <a:latin typeface="Cambria Math" panose="02040503050406030204" pitchFamily="18" charset="0"/>
                              </a:rPr>
                              <m:t>𝛬</m:t>
                            </m:r>
                            <m:r>
                              <a:rPr lang="el-GR" altLang="zh-CN" sz="2800" i="1">
                                <a:latin typeface="Cambria Math" panose="02040503050406030204" pitchFamily="18" charset="0"/>
                              </a:rPr>
                              <m:t>)</m:t>
                            </m:r>
                            <m:r>
                              <a:rPr lang="zh-CN" altLang="en-US" sz="2800" b="0" i="1" smtClean="0">
                                <a:latin typeface="Cambria Math" panose="02040503050406030204" pitchFamily="18" charset="0"/>
                              </a:rPr>
                              <m:t>𝜃</m:t>
                            </m:r>
                          </m:e>
                          <m:sup>
                            <m:r>
                              <a:rPr lang="en-US" altLang="zh-CN" sz="2800" b="0" i="1" smtClean="0">
                                <a:latin typeface="Cambria Math" panose="02040503050406030204" pitchFamily="18" charset="0"/>
                              </a:rPr>
                              <m:t>2</m:t>
                            </m:r>
                          </m:sup>
                        </m:sSup>
                        <m:r>
                          <a:rPr lang="en-US" altLang="zh-CN" sz="2800" b="0" i="1" smtClean="0">
                            <a:latin typeface="Cambria Math" panose="02040503050406030204" pitchFamily="18" charset="0"/>
                          </a:rPr>
                          <m:t>(</m:t>
                        </m:r>
                        <m:r>
                          <m:rPr>
                            <m:sty m:val="p"/>
                          </m:rPr>
                          <a:rPr lang="el-GR" altLang="zh-CN" sz="2800" b="0" i="1" smtClean="0">
                            <a:latin typeface="Cambria Math" panose="02040503050406030204" pitchFamily="18" charset="0"/>
                            <a:ea typeface="Cambria Math" panose="02040503050406030204" pitchFamily="18" charset="0"/>
                          </a:rPr>
                          <m:t>Λ</m:t>
                        </m:r>
                        <m:r>
                          <a:rPr lang="en-US" altLang="zh-CN" sz="2800" b="0" i="1" smtClean="0">
                            <a:latin typeface="Cambria Math" panose="02040503050406030204" pitchFamily="18" charset="0"/>
                            <a:ea typeface="Cambria Math" panose="02040503050406030204" pitchFamily="18" charset="0"/>
                          </a:rPr>
                          <m:t>−</m:t>
                        </m:r>
                        <m:d>
                          <m:dPr>
                            <m:begChr m:val="|"/>
                            <m:endChr m:val="|"/>
                            <m:ctrlPr>
                              <a:rPr lang="en-US" altLang="zh-CN" sz="2800" b="0" i="1" smtClean="0">
                                <a:latin typeface="Cambria Math" panose="02040503050406030204" pitchFamily="18" charset="0"/>
                                <a:ea typeface="Cambria Math" panose="02040503050406030204" pitchFamily="18" charset="0"/>
                              </a:rPr>
                            </m:ctrlPr>
                          </m:dPr>
                          <m:e>
                            <m:acc>
                              <m:accPr>
                                <m:chr m:val="⃗"/>
                                <m:ctrlPr>
                                  <a:rPr lang="en-US" altLang="zh-CN" sz="2800" b="0" i="1" smtClean="0">
                                    <a:solidFill>
                                      <a:schemeClr val="tx1"/>
                                    </a:solidFill>
                                    <a:latin typeface="Cambria Math" panose="02040503050406030204" pitchFamily="18" charset="0"/>
                                    <a:ea typeface="Cambria Math" panose="02040503050406030204" pitchFamily="18" charset="0"/>
                                  </a:rPr>
                                </m:ctrlPr>
                              </m:accPr>
                              <m:e>
                                <m:r>
                                  <a:rPr lang="en-US" altLang="zh-CN" sz="2800" b="0" i="1" smtClean="0">
                                    <a:solidFill>
                                      <a:schemeClr val="tx1"/>
                                    </a:solidFill>
                                    <a:latin typeface="Cambria Math" panose="02040503050406030204" pitchFamily="18" charset="0"/>
                                    <a:ea typeface="Cambria Math" panose="02040503050406030204" pitchFamily="18" charset="0"/>
                                  </a:rPr>
                                  <m:t>𝑞</m:t>
                                </m:r>
                              </m:e>
                            </m:acc>
                          </m:e>
                        </m:d>
                        <m:r>
                          <a:rPr lang="en-US" altLang="zh-CN" sz="2800" b="0" i="1" smtClean="0">
                            <a:latin typeface="Cambria Math" panose="02040503050406030204" pitchFamily="18" charset="0"/>
                          </a:rPr>
                          <m:t>)</m:t>
                        </m:r>
                      </m:num>
                      <m:den>
                        <m:r>
                          <a:rPr lang="en-US" altLang="zh-CN" sz="2800" b="0" i="1" smtClean="0">
                            <a:latin typeface="Cambria Math" panose="02040503050406030204" pitchFamily="18" charset="0"/>
                          </a:rPr>
                          <m:t>𝐵</m:t>
                        </m:r>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sSup>
                              <m:sSupPr>
                                <m:ctrlPr>
                                  <a:rPr lang="en-US" altLang="zh-CN" sz="2800" b="0" i="1" smtClean="0">
                                    <a:latin typeface="Cambria Math" panose="02040503050406030204" pitchFamily="18" charset="0"/>
                                  </a:rPr>
                                </m:ctrlPr>
                              </m:sSupPr>
                              <m:e>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𝑞</m:t>
                                    </m:r>
                                  </m:e>
                                </m:acc>
                              </m:e>
                              <m:sup>
                                <m:r>
                                  <a:rPr lang="en-US" altLang="zh-CN" sz="2800" b="0" i="1" smtClean="0">
                                    <a:latin typeface="Cambria Math" panose="02040503050406030204" pitchFamily="18" charset="0"/>
                                  </a:rPr>
                                  <m:t>2</m:t>
                                </m:r>
                              </m:sup>
                            </m:sSup>
                          </m:num>
                          <m:den>
                            <m:r>
                              <a:rPr lang="en-US" altLang="zh-CN" sz="2800" b="0" i="1" smtClean="0">
                                <a:latin typeface="Cambria Math" panose="02040503050406030204" pitchFamily="18" charset="0"/>
                              </a:rPr>
                              <m:t>2</m:t>
                            </m:r>
                            <m:r>
                              <a:rPr lang="zh-CN" altLang="en-US" sz="2800" b="0" i="1" smtClean="0">
                                <a:latin typeface="Cambria Math" panose="02040503050406030204" pitchFamily="18" charset="0"/>
                              </a:rPr>
                              <m:t>𝜇</m:t>
                            </m:r>
                          </m:den>
                        </m:f>
                      </m:den>
                    </m:f>
                  </m:oMath>
                </a14:m>
                <a:r>
                  <a:rPr lang="en-US" altLang="zh-CN" sz="2800" dirty="0"/>
                  <a:t>=0</a:t>
                </a:r>
                <a:endParaRPr lang="zh-CN" altLang="en-US" sz="2800" dirty="0"/>
              </a:p>
            </p:txBody>
          </p:sp>
        </mc:Choice>
        <mc:Fallback xmlns="">
          <p:sp>
            <p:nvSpPr>
              <p:cNvPr id="25" name="文本框 24">
                <a:extLst>
                  <a:ext uri="{FF2B5EF4-FFF2-40B4-BE49-F238E27FC236}">
                    <a16:creationId xmlns:a16="http://schemas.microsoft.com/office/drawing/2014/main" id="{6AC68A0D-D997-4060-85A8-698FF5B98743}"/>
                  </a:ext>
                </a:extLst>
              </p:cNvPr>
              <p:cNvSpPr txBox="1">
                <a:spLocks noRot="1" noChangeAspect="1" noMove="1" noResize="1" noEditPoints="1" noAdjustHandles="1" noChangeArrowheads="1" noChangeShapeType="1" noTextEdit="1"/>
              </p:cNvSpPr>
              <p:nvPr/>
            </p:nvSpPr>
            <p:spPr>
              <a:xfrm>
                <a:off x="1454447" y="2753257"/>
                <a:ext cx="4732563" cy="1035605"/>
              </a:xfrm>
              <a:prstGeom prst="rect">
                <a:avLst/>
              </a:prstGeom>
              <a:blipFill>
                <a:blip r:embed="rId6"/>
                <a:stretch>
                  <a:fillRect/>
                </a:stretch>
              </a:blipFill>
            </p:spPr>
            <p:txBody>
              <a:bodyPr/>
              <a:lstStyle/>
              <a:p>
                <a:r>
                  <a:rPr lang="zh-CN" altLang="en-US">
                    <a:noFill/>
                  </a:rPr>
                  <a:t> </a:t>
                </a:r>
              </a:p>
            </p:txBody>
          </p:sp>
        </mc:Fallback>
      </mc:AlternateContent>
      <p:sp>
        <p:nvSpPr>
          <p:cNvPr id="2" name="矩形: 折角 1">
            <a:extLst>
              <a:ext uri="{FF2B5EF4-FFF2-40B4-BE49-F238E27FC236}">
                <a16:creationId xmlns:a16="http://schemas.microsoft.com/office/drawing/2014/main" id="{1D327B74-6A76-414D-B7C5-18C3B85CA929}"/>
              </a:ext>
            </a:extLst>
          </p:cNvPr>
          <p:cNvSpPr/>
          <p:nvPr/>
        </p:nvSpPr>
        <p:spPr>
          <a:xfrm>
            <a:off x="7087786" y="2808190"/>
            <a:ext cx="4251883" cy="3717560"/>
          </a:xfrm>
          <a:prstGeom prst="foldedCorner">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AE9C2E04-02D2-45EF-A3FF-57BAA35537DD}"/>
              </a:ext>
            </a:extLst>
          </p:cNvPr>
          <p:cNvSpPr txBox="1"/>
          <p:nvPr/>
        </p:nvSpPr>
        <p:spPr>
          <a:xfrm>
            <a:off x="8179523" y="3441220"/>
            <a:ext cx="2341902" cy="461665"/>
          </a:xfrm>
          <a:prstGeom prst="rect">
            <a:avLst/>
          </a:prstGeom>
          <a:noFill/>
        </p:spPr>
        <p:txBody>
          <a:bodyPr wrap="square" rtlCol="0">
            <a:spAutoFit/>
          </a:bodyPr>
          <a:lstStyle/>
          <a:p>
            <a:r>
              <a:rPr lang="en-US" altLang="zh-CN" sz="2400" b="1" dirty="0">
                <a:latin typeface="Arial Narrow" panose="020B0606020202030204" pitchFamily="34" charset="0"/>
              </a:rPr>
              <a:t>Binding energy </a:t>
            </a:r>
            <a:endParaRPr lang="zh-CN" altLang="en-US" sz="2400" b="1" dirty="0">
              <a:latin typeface="Arial Narrow" panose="020B0606020202030204" pitchFamily="34" charset="0"/>
            </a:endParaRPr>
          </a:p>
        </p:txBody>
      </p:sp>
      <p:sp>
        <p:nvSpPr>
          <p:cNvPr id="32" name="箭头: 下 31">
            <a:extLst>
              <a:ext uri="{FF2B5EF4-FFF2-40B4-BE49-F238E27FC236}">
                <a16:creationId xmlns:a16="http://schemas.microsoft.com/office/drawing/2014/main" id="{CE8A857B-518F-4DCD-91C7-6A88FCBEF166}"/>
              </a:ext>
            </a:extLst>
          </p:cNvPr>
          <p:cNvSpPr/>
          <p:nvPr/>
        </p:nvSpPr>
        <p:spPr>
          <a:xfrm>
            <a:off x="9138694" y="3827015"/>
            <a:ext cx="270428" cy="785647"/>
          </a:xfrm>
          <a:prstGeom prst="down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37FAA76F-8823-4BEE-942B-E15235CC54A3}"/>
              </a:ext>
            </a:extLst>
          </p:cNvPr>
          <p:cNvSpPr txBox="1"/>
          <p:nvPr/>
        </p:nvSpPr>
        <p:spPr>
          <a:xfrm>
            <a:off x="9350474" y="4001757"/>
            <a:ext cx="927333" cy="400110"/>
          </a:xfrm>
          <a:prstGeom prst="rect">
            <a:avLst/>
          </a:prstGeom>
          <a:noFill/>
        </p:spPr>
        <p:txBody>
          <a:bodyPr wrap="square" rtlCol="0">
            <a:spAutoFit/>
          </a:bodyPr>
          <a:lstStyle/>
          <a:p>
            <a:r>
              <a:rPr lang="en-US" altLang="zh-CN" sz="2000" dirty="0">
                <a:solidFill>
                  <a:srgbClr val="FF0000"/>
                </a:solidFill>
              </a:rPr>
              <a:t>Input</a:t>
            </a:r>
            <a:endParaRPr lang="zh-CN" altLang="en-US" sz="2000" dirty="0">
              <a:solidFill>
                <a:srgbClr val="FF0000"/>
              </a:solidFill>
            </a:endParaRPr>
          </a:p>
        </p:txBody>
      </p:sp>
      <p:sp>
        <p:nvSpPr>
          <p:cNvPr id="34" name="文本框 33">
            <a:extLst>
              <a:ext uri="{FF2B5EF4-FFF2-40B4-BE49-F238E27FC236}">
                <a16:creationId xmlns:a16="http://schemas.microsoft.com/office/drawing/2014/main" id="{A64B1ACC-536B-457C-BF61-45F9265905B4}"/>
              </a:ext>
            </a:extLst>
          </p:cNvPr>
          <p:cNvSpPr txBox="1"/>
          <p:nvPr/>
        </p:nvSpPr>
        <p:spPr>
          <a:xfrm>
            <a:off x="7385123" y="4436138"/>
            <a:ext cx="4179325" cy="461665"/>
          </a:xfrm>
          <a:prstGeom prst="rect">
            <a:avLst/>
          </a:prstGeom>
          <a:noFill/>
        </p:spPr>
        <p:txBody>
          <a:bodyPr wrap="square" rtlCol="0">
            <a:spAutoFit/>
          </a:bodyPr>
          <a:lstStyle/>
          <a:p>
            <a:r>
              <a:rPr lang="en-US" altLang="zh-CN" sz="2400" b="1" dirty="0">
                <a:latin typeface="Arial Narrow" panose="020B0606020202030204" pitchFamily="34" charset="0"/>
              </a:rPr>
              <a:t>Determine coupling constants</a:t>
            </a:r>
            <a:endParaRPr lang="zh-CN" altLang="en-US" sz="2400" b="1" dirty="0">
              <a:latin typeface="Arial Narrow" panose="020B0606020202030204" pitchFamily="34" charset="0"/>
            </a:endParaRPr>
          </a:p>
        </p:txBody>
      </p:sp>
      <p:sp>
        <p:nvSpPr>
          <p:cNvPr id="35" name="文本框 34">
            <a:extLst>
              <a:ext uri="{FF2B5EF4-FFF2-40B4-BE49-F238E27FC236}">
                <a16:creationId xmlns:a16="http://schemas.microsoft.com/office/drawing/2014/main" id="{E3EF6F40-00E4-4CD7-A9BC-02586732493E}"/>
              </a:ext>
            </a:extLst>
          </p:cNvPr>
          <p:cNvSpPr txBox="1"/>
          <p:nvPr/>
        </p:nvSpPr>
        <p:spPr>
          <a:xfrm>
            <a:off x="7577012" y="5007962"/>
            <a:ext cx="1353929" cy="400110"/>
          </a:xfrm>
          <a:prstGeom prst="rect">
            <a:avLst/>
          </a:prstGeom>
          <a:noFill/>
        </p:spPr>
        <p:txBody>
          <a:bodyPr wrap="square" rtlCol="0">
            <a:spAutoFit/>
          </a:bodyPr>
          <a:lstStyle/>
          <a:p>
            <a:r>
              <a:rPr lang="en-US" altLang="zh-CN" sz="2000" dirty="0">
                <a:solidFill>
                  <a:srgbClr val="FF0000"/>
                </a:solidFill>
              </a:rPr>
              <a:t>Test</a:t>
            </a:r>
            <a:endParaRPr lang="zh-CN" altLang="en-US" sz="2000" dirty="0">
              <a:solidFill>
                <a:srgbClr val="FF0000"/>
              </a:solidFill>
            </a:endParaRPr>
          </a:p>
        </p:txBody>
      </p:sp>
      <p:sp>
        <p:nvSpPr>
          <p:cNvPr id="36" name="箭头: 下 35">
            <a:extLst>
              <a:ext uri="{FF2B5EF4-FFF2-40B4-BE49-F238E27FC236}">
                <a16:creationId xmlns:a16="http://schemas.microsoft.com/office/drawing/2014/main" id="{3EE15DDE-BAF1-4DFB-B316-93F2E4B9E4C9}"/>
              </a:ext>
            </a:extLst>
          </p:cNvPr>
          <p:cNvSpPr/>
          <p:nvPr/>
        </p:nvSpPr>
        <p:spPr>
          <a:xfrm rot="2700000">
            <a:off x="8193943" y="4749662"/>
            <a:ext cx="241348" cy="1269225"/>
          </a:xfrm>
          <a:prstGeom prst="down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箭头: 下 36">
            <a:extLst>
              <a:ext uri="{FF2B5EF4-FFF2-40B4-BE49-F238E27FC236}">
                <a16:creationId xmlns:a16="http://schemas.microsoft.com/office/drawing/2014/main" id="{8E58434E-24CC-45EB-93C4-5A936434662F}"/>
              </a:ext>
            </a:extLst>
          </p:cNvPr>
          <p:cNvSpPr/>
          <p:nvPr/>
        </p:nvSpPr>
        <p:spPr>
          <a:xfrm rot="-2700000">
            <a:off x="9890018" y="4870890"/>
            <a:ext cx="189890" cy="895345"/>
          </a:xfrm>
          <a:prstGeom prst="down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a:extLst>
              <a:ext uri="{FF2B5EF4-FFF2-40B4-BE49-F238E27FC236}">
                <a16:creationId xmlns:a16="http://schemas.microsoft.com/office/drawing/2014/main" id="{FD402356-8FB3-4F5E-A30B-FCDFF5087BDB}"/>
              </a:ext>
            </a:extLst>
          </p:cNvPr>
          <p:cNvSpPr txBox="1"/>
          <p:nvPr/>
        </p:nvSpPr>
        <p:spPr>
          <a:xfrm>
            <a:off x="9933562" y="4929355"/>
            <a:ext cx="1353929" cy="400110"/>
          </a:xfrm>
          <a:prstGeom prst="rect">
            <a:avLst/>
          </a:prstGeom>
          <a:noFill/>
        </p:spPr>
        <p:txBody>
          <a:bodyPr wrap="square" rtlCol="0">
            <a:spAutoFit/>
          </a:bodyPr>
          <a:lstStyle/>
          <a:p>
            <a:r>
              <a:rPr lang="en-US" altLang="zh-CN" sz="2000" dirty="0">
                <a:solidFill>
                  <a:srgbClr val="FF0000"/>
                </a:solidFill>
              </a:rPr>
              <a:t>Predict</a:t>
            </a:r>
            <a:endParaRPr lang="zh-CN" altLang="en-US" sz="2000" dirty="0">
              <a:solidFill>
                <a:srgbClr val="FF0000"/>
              </a:solidFill>
            </a:endParaRPr>
          </a:p>
        </p:txBody>
      </p:sp>
      <p:sp>
        <p:nvSpPr>
          <p:cNvPr id="39" name="文本框 38">
            <a:extLst>
              <a:ext uri="{FF2B5EF4-FFF2-40B4-BE49-F238E27FC236}">
                <a16:creationId xmlns:a16="http://schemas.microsoft.com/office/drawing/2014/main" id="{89E05EFA-73A3-44F4-991B-8C51B03FAA19}"/>
              </a:ext>
            </a:extLst>
          </p:cNvPr>
          <p:cNvSpPr txBox="1"/>
          <p:nvPr/>
        </p:nvSpPr>
        <p:spPr>
          <a:xfrm>
            <a:off x="7283418" y="5918342"/>
            <a:ext cx="2707797" cy="461665"/>
          </a:xfrm>
          <a:prstGeom prst="rect">
            <a:avLst/>
          </a:prstGeom>
          <a:noFill/>
        </p:spPr>
        <p:txBody>
          <a:bodyPr wrap="square" rtlCol="0">
            <a:spAutoFit/>
          </a:bodyPr>
          <a:lstStyle/>
          <a:p>
            <a:r>
              <a:rPr lang="en-US" altLang="zh-CN" sz="2400" b="1" dirty="0">
                <a:latin typeface="Arial Narrow" panose="020B0606020202030204" pitchFamily="34" charset="0"/>
              </a:rPr>
              <a:t>Experimental  data</a:t>
            </a:r>
            <a:endParaRPr lang="zh-CN" altLang="en-US" sz="2400" b="1" dirty="0">
              <a:latin typeface="Arial Narrow" panose="020B0606020202030204" pitchFamily="34" charset="0"/>
            </a:endParaRPr>
          </a:p>
        </p:txBody>
      </p:sp>
      <p:sp>
        <p:nvSpPr>
          <p:cNvPr id="40" name="文本框 39">
            <a:extLst>
              <a:ext uri="{FF2B5EF4-FFF2-40B4-BE49-F238E27FC236}">
                <a16:creationId xmlns:a16="http://schemas.microsoft.com/office/drawing/2014/main" id="{80E84870-B2DB-4656-85E9-4B9053C767D9}"/>
              </a:ext>
            </a:extLst>
          </p:cNvPr>
          <p:cNvSpPr txBox="1"/>
          <p:nvPr/>
        </p:nvSpPr>
        <p:spPr>
          <a:xfrm>
            <a:off x="9660098" y="5531710"/>
            <a:ext cx="1722655" cy="461665"/>
          </a:xfrm>
          <a:prstGeom prst="rect">
            <a:avLst/>
          </a:prstGeom>
          <a:noFill/>
        </p:spPr>
        <p:txBody>
          <a:bodyPr wrap="square" rtlCol="0">
            <a:spAutoFit/>
          </a:bodyPr>
          <a:lstStyle/>
          <a:p>
            <a:r>
              <a:rPr lang="en-US" altLang="zh-CN" sz="2400" b="1" dirty="0">
                <a:latin typeface="Arial Narrow" panose="020B0606020202030204" pitchFamily="34" charset="0"/>
              </a:rPr>
              <a:t>New states</a:t>
            </a:r>
            <a:endParaRPr lang="zh-CN" altLang="en-US" sz="2400" b="1" dirty="0">
              <a:latin typeface="Arial Narrow" panose="020B0606020202030204" pitchFamily="34" charset="0"/>
            </a:endParaRPr>
          </a:p>
        </p:txBody>
      </p:sp>
      <p:sp>
        <p:nvSpPr>
          <p:cNvPr id="4" name="文本框 3">
            <a:extLst>
              <a:ext uri="{FF2B5EF4-FFF2-40B4-BE49-F238E27FC236}">
                <a16:creationId xmlns:a16="http://schemas.microsoft.com/office/drawing/2014/main" id="{8474147B-4098-4818-9F79-FCB27C5F7198}"/>
              </a:ext>
            </a:extLst>
          </p:cNvPr>
          <p:cNvSpPr txBox="1"/>
          <p:nvPr/>
        </p:nvSpPr>
        <p:spPr>
          <a:xfrm>
            <a:off x="8323456" y="2903499"/>
            <a:ext cx="2054035" cy="523220"/>
          </a:xfrm>
          <a:prstGeom prst="rect">
            <a:avLst/>
          </a:prstGeom>
          <a:noFill/>
        </p:spPr>
        <p:txBody>
          <a:bodyPr wrap="square" rtlCol="0">
            <a:spAutoFit/>
          </a:bodyPr>
          <a:lstStyle/>
          <a:p>
            <a:r>
              <a:rPr lang="en-US" altLang="zh-CN" sz="2800" b="1" dirty="0">
                <a:solidFill>
                  <a:srgbClr val="0000FF"/>
                </a:solidFill>
              </a:rPr>
              <a:t>Strategy</a:t>
            </a:r>
            <a:endParaRPr lang="zh-CN" altLang="en-US" sz="2800" b="1" dirty="0">
              <a:solidFill>
                <a:srgbClr val="0000FF"/>
              </a:solidFill>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BBD0A447-432B-4A01-9D28-4410D7A199E5}"/>
                  </a:ext>
                </a:extLst>
              </p:cNvPr>
              <p:cNvSpPr txBox="1"/>
              <p:nvPr/>
            </p:nvSpPr>
            <p:spPr>
              <a:xfrm>
                <a:off x="3400966" y="1937244"/>
                <a:ext cx="5693454" cy="732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rgbClr val="0000FF"/>
                              </a:solidFill>
                              <a:latin typeface="Cambria Math" panose="02040503050406030204" pitchFamily="18" charset="0"/>
                            </a:rPr>
                          </m:ctrlPr>
                        </m:dPr>
                        <m:e>
                          <m:d>
                            <m:dPr>
                              <m:begChr m:val="⟨"/>
                              <m:endChr m:val=""/>
                              <m:ctrlPr>
                                <a:rPr lang="en-US" altLang="zh-CN" sz="2400" i="1">
                                  <a:solidFill>
                                    <a:srgbClr val="0000FF"/>
                                  </a:solidFill>
                                  <a:latin typeface="Cambria Math" panose="02040503050406030204" pitchFamily="18" charset="0"/>
                                </a:rPr>
                              </m:ctrlPr>
                            </m:dPr>
                            <m:e>
                              <m:acc>
                                <m:accPr>
                                  <m:chr m:val="⃗"/>
                                  <m:ctrlPr>
                                    <a:rPr lang="en-US" altLang="zh-CN" sz="2400" i="1">
                                      <a:solidFill>
                                        <a:srgbClr val="0000FF"/>
                                      </a:solidFill>
                                      <a:latin typeface="Cambria Math" panose="02040503050406030204" pitchFamily="18" charset="0"/>
                                    </a:rPr>
                                  </m:ctrlPr>
                                </m:accPr>
                                <m:e>
                                  <m:r>
                                    <a:rPr lang="en-US" altLang="zh-CN" sz="2400" i="1">
                                      <a:solidFill>
                                        <a:srgbClr val="0000FF"/>
                                      </a:solidFill>
                                      <a:latin typeface="Cambria Math" panose="02040503050406030204" pitchFamily="18" charset="0"/>
                                    </a:rPr>
                                    <m:t>𝑘</m:t>
                                  </m:r>
                                </m:e>
                              </m:acc>
                            </m:e>
                          </m:d>
                          <m:r>
                            <a:rPr lang="en-US" altLang="zh-CN" sz="2400" i="1">
                              <a:solidFill>
                                <a:srgbClr val="0000FF"/>
                              </a:solidFill>
                              <a:latin typeface="Cambria Math" panose="02040503050406030204" pitchFamily="18" charset="0"/>
                            </a:rPr>
                            <m:t>|</m:t>
                          </m:r>
                          <m:r>
                            <a:rPr lang="en-US" altLang="zh-CN" sz="2400" i="1">
                              <a:solidFill>
                                <a:srgbClr val="0000FF"/>
                              </a:solidFill>
                              <a:latin typeface="Cambria Math" panose="02040503050406030204" pitchFamily="18" charset="0"/>
                            </a:rPr>
                            <m:t>𝑉</m:t>
                          </m:r>
                          <m:r>
                            <a:rPr lang="en-US" altLang="zh-CN" sz="2400" i="1">
                              <a:solidFill>
                                <a:srgbClr val="0000FF"/>
                              </a:solidFill>
                              <a:latin typeface="Cambria Math" panose="02040503050406030204" pitchFamily="18" charset="0"/>
                            </a:rPr>
                            <m:t>|</m:t>
                          </m:r>
                          <m:acc>
                            <m:accPr>
                              <m:chr m:val="⃗"/>
                              <m:ctrlPr>
                                <a:rPr lang="en-US" altLang="zh-CN" sz="2400" i="1">
                                  <a:solidFill>
                                    <a:srgbClr val="0000FF"/>
                                  </a:solidFill>
                                  <a:latin typeface="Cambria Math" panose="02040503050406030204" pitchFamily="18" charset="0"/>
                                </a:rPr>
                              </m:ctrlPr>
                            </m:accPr>
                            <m:e>
                              <m:r>
                                <a:rPr lang="en-US" altLang="zh-CN" sz="2400" i="1">
                                  <a:solidFill>
                                    <a:srgbClr val="0000FF"/>
                                  </a:solidFill>
                                  <a:latin typeface="Cambria Math" panose="02040503050406030204" pitchFamily="18" charset="0"/>
                                </a:rPr>
                                <m:t>𝑞</m:t>
                              </m:r>
                            </m:e>
                          </m:acc>
                        </m:e>
                      </m:d>
                      <m:r>
                        <a:rPr lang="en-US" altLang="zh-CN" sz="2400" b="0" i="1" smtClean="0">
                          <a:solidFill>
                            <a:srgbClr val="0000FF"/>
                          </a:solidFill>
                          <a:latin typeface="Cambria Math" panose="02040503050406030204" pitchFamily="18" charset="0"/>
                        </a:rPr>
                        <m:t>=</m:t>
                      </m:r>
                      <m:r>
                        <a:rPr lang="en-US" altLang="zh-CN" sz="2400" b="0" i="1" smtClean="0">
                          <a:solidFill>
                            <a:srgbClr val="0000FF"/>
                          </a:solidFill>
                          <a:latin typeface="Cambria Math" panose="02040503050406030204" pitchFamily="18" charset="0"/>
                        </a:rPr>
                        <m:t>𝐶</m:t>
                      </m:r>
                      <m:r>
                        <a:rPr lang="en-US" altLang="zh-CN" sz="2400" b="0" i="1" smtClean="0">
                          <a:solidFill>
                            <a:srgbClr val="0000FF"/>
                          </a:solidFill>
                          <a:latin typeface="Cambria Math" panose="02040503050406030204" pitchFamily="18" charset="0"/>
                        </a:rPr>
                        <m:t>(</m:t>
                      </m:r>
                      <m:r>
                        <m:rPr>
                          <m:sty m:val="p"/>
                        </m:rPr>
                        <a:rPr lang="el-GR" altLang="zh-CN" sz="2400" b="0" i="1" smtClean="0">
                          <a:solidFill>
                            <a:srgbClr val="0000FF"/>
                          </a:solidFill>
                          <a:latin typeface="Cambria Math" panose="02040503050406030204" pitchFamily="18" charset="0"/>
                          <a:ea typeface="Cambria Math" panose="02040503050406030204" pitchFamily="18" charset="0"/>
                        </a:rPr>
                        <m:t>Λ</m:t>
                      </m:r>
                      <m:r>
                        <a:rPr lang="en-US" altLang="zh-CN" sz="2400" b="0" i="1" smtClean="0">
                          <a:solidFill>
                            <a:srgbClr val="0000FF"/>
                          </a:solidFill>
                          <a:latin typeface="Cambria Math" panose="02040503050406030204" pitchFamily="18" charset="0"/>
                        </a:rPr>
                        <m:t>)</m:t>
                      </m:r>
                      <m:r>
                        <a:rPr lang="zh-CN" altLang="en-US" sz="2400" b="0" i="1" smtClean="0">
                          <a:solidFill>
                            <a:srgbClr val="0000FF"/>
                          </a:solidFill>
                          <a:latin typeface="Cambria Math" panose="02040503050406030204" pitchFamily="18" charset="0"/>
                        </a:rPr>
                        <m:t>𝜃</m:t>
                      </m:r>
                      <m:r>
                        <a:rPr lang="en-US" altLang="zh-CN" sz="2400" b="0" i="1" smtClean="0">
                          <a:solidFill>
                            <a:srgbClr val="0000FF"/>
                          </a:solidFill>
                          <a:latin typeface="Cambria Math" panose="02040503050406030204" pitchFamily="18" charset="0"/>
                        </a:rPr>
                        <m:t>(</m:t>
                      </m:r>
                      <m:r>
                        <m:rPr>
                          <m:sty m:val="p"/>
                        </m:rPr>
                        <a:rPr lang="el-GR" altLang="zh-CN" sz="2400" b="0" i="1" smtClean="0">
                          <a:solidFill>
                            <a:srgbClr val="0000FF"/>
                          </a:solidFill>
                          <a:latin typeface="Cambria Math" panose="02040503050406030204" pitchFamily="18" charset="0"/>
                          <a:ea typeface="Cambria Math" panose="02040503050406030204" pitchFamily="18" charset="0"/>
                        </a:rPr>
                        <m:t>Λ</m:t>
                      </m:r>
                      <m:r>
                        <a:rPr lang="en-US" altLang="zh-CN" sz="2400" b="0" i="1" smtClean="0">
                          <a:solidFill>
                            <a:srgbClr val="0000FF"/>
                          </a:solidFill>
                          <a:latin typeface="Cambria Math" panose="02040503050406030204" pitchFamily="18" charset="0"/>
                          <a:ea typeface="Cambria Math" panose="02040503050406030204" pitchFamily="18" charset="0"/>
                        </a:rPr>
                        <m:t>−</m:t>
                      </m:r>
                      <m:d>
                        <m:dPr>
                          <m:begChr m:val="|"/>
                          <m:endChr m:val="|"/>
                          <m:ctrlPr>
                            <a:rPr lang="en-US" altLang="zh-CN" sz="2400" b="0" i="1" smtClean="0">
                              <a:solidFill>
                                <a:srgbClr val="0000FF"/>
                              </a:solidFill>
                              <a:latin typeface="Cambria Math" panose="02040503050406030204" pitchFamily="18" charset="0"/>
                              <a:ea typeface="Cambria Math" panose="02040503050406030204" pitchFamily="18" charset="0"/>
                            </a:rPr>
                          </m:ctrlPr>
                        </m:dPr>
                        <m:e>
                          <m:acc>
                            <m:accPr>
                              <m:chr m:val="⃗"/>
                              <m:ctrlPr>
                                <a:rPr lang="en-US" altLang="zh-CN" sz="2400" i="1">
                                  <a:solidFill>
                                    <a:srgbClr val="0000FF"/>
                                  </a:solidFill>
                                  <a:latin typeface="Cambria Math" panose="02040503050406030204" pitchFamily="18" charset="0"/>
                                </a:rPr>
                              </m:ctrlPr>
                            </m:accPr>
                            <m:e>
                              <m:r>
                                <a:rPr lang="en-US" altLang="zh-CN" sz="2400" i="1">
                                  <a:solidFill>
                                    <a:srgbClr val="0000FF"/>
                                  </a:solidFill>
                                  <a:latin typeface="Cambria Math" panose="02040503050406030204" pitchFamily="18" charset="0"/>
                                </a:rPr>
                                <m:t>𝑘</m:t>
                              </m:r>
                            </m:e>
                          </m:acc>
                        </m:e>
                      </m:d>
                      <m:r>
                        <a:rPr lang="en-US" altLang="zh-CN" sz="2400" b="0" i="1" smtClean="0">
                          <a:solidFill>
                            <a:srgbClr val="0000FF"/>
                          </a:solidFill>
                          <a:latin typeface="Cambria Math" panose="02040503050406030204" pitchFamily="18" charset="0"/>
                        </a:rPr>
                        <m:t>)</m:t>
                      </m:r>
                      <m:r>
                        <a:rPr lang="zh-CN" altLang="en-US" sz="2400" i="1">
                          <a:solidFill>
                            <a:srgbClr val="0000FF"/>
                          </a:solidFill>
                          <a:latin typeface="Cambria Math" panose="02040503050406030204" pitchFamily="18" charset="0"/>
                        </a:rPr>
                        <m:t>𝜃</m:t>
                      </m:r>
                      <m:r>
                        <a:rPr lang="en-US" altLang="zh-CN" sz="2400" i="1">
                          <a:solidFill>
                            <a:srgbClr val="0000FF"/>
                          </a:solidFill>
                          <a:latin typeface="Cambria Math" panose="02040503050406030204" pitchFamily="18" charset="0"/>
                        </a:rPr>
                        <m:t>(</m:t>
                      </m:r>
                      <m:r>
                        <m:rPr>
                          <m:sty m:val="p"/>
                        </m:rPr>
                        <a:rPr lang="el-GR" altLang="zh-CN" sz="2400" i="1">
                          <a:solidFill>
                            <a:srgbClr val="0000FF"/>
                          </a:solidFill>
                          <a:latin typeface="Cambria Math" panose="02040503050406030204" pitchFamily="18" charset="0"/>
                          <a:ea typeface="Cambria Math" panose="02040503050406030204" pitchFamily="18" charset="0"/>
                        </a:rPr>
                        <m:t>Λ</m:t>
                      </m:r>
                      <m:r>
                        <a:rPr lang="en-US" altLang="zh-CN" sz="2400" i="1">
                          <a:solidFill>
                            <a:srgbClr val="0000FF"/>
                          </a:solidFill>
                          <a:latin typeface="Cambria Math" panose="02040503050406030204" pitchFamily="18" charset="0"/>
                          <a:ea typeface="Cambria Math" panose="02040503050406030204" pitchFamily="18" charset="0"/>
                        </a:rPr>
                        <m:t>−</m:t>
                      </m:r>
                      <m:d>
                        <m:dPr>
                          <m:begChr m:val="|"/>
                          <m:endChr m:val="|"/>
                          <m:ctrlPr>
                            <a:rPr lang="en-US" altLang="zh-CN" sz="2400" i="1">
                              <a:solidFill>
                                <a:srgbClr val="0000FF"/>
                              </a:solidFill>
                              <a:latin typeface="Cambria Math" panose="02040503050406030204" pitchFamily="18" charset="0"/>
                              <a:ea typeface="Cambria Math" panose="02040503050406030204" pitchFamily="18" charset="0"/>
                            </a:rPr>
                          </m:ctrlPr>
                        </m:dPr>
                        <m:e>
                          <m:acc>
                            <m:accPr>
                              <m:chr m:val="⃗"/>
                              <m:ctrlPr>
                                <a:rPr lang="en-US" altLang="zh-CN" sz="2400" i="1">
                                  <a:solidFill>
                                    <a:srgbClr val="0000FF"/>
                                  </a:solidFill>
                                  <a:latin typeface="Cambria Math" panose="02040503050406030204" pitchFamily="18" charset="0"/>
                                </a:rPr>
                              </m:ctrlPr>
                            </m:accPr>
                            <m:e>
                              <m:r>
                                <a:rPr lang="en-US" altLang="zh-CN" sz="2400" b="0" i="1" smtClean="0">
                                  <a:solidFill>
                                    <a:srgbClr val="0000FF"/>
                                  </a:solidFill>
                                  <a:latin typeface="Cambria Math" panose="02040503050406030204" pitchFamily="18" charset="0"/>
                                </a:rPr>
                                <m:t>𝑞</m:t>
                              </m:r>
                            </m:e>
                          </m:acc>
                        </m:e>
                      </m:d>
                      <m:r>
                        <a:rPr lang="en-US" altLang="zh-CN" sz="2400" i="1">
                          <a:solidFill>
                            <a:srgbClr val="0000FF"/>
                          </a:solidFill>
                          <a:latin typeface="Cambria Math" panose="02040503050406030204" pitchFamily="18" charset="0"/>
                        </a:rPr>
                        <m:t>)</m:t>
                      </m:r>
                    </m:oMath>
                  </m:oMathPara>
                </a14:m>
                <a:endParaRPr lang="zh-CN" altLang="en-US" sz="2400" dirty="0"/>
              </a:p>
            </p:txBody>
          </p:sp>
        </mc:Choice>
        <mc:Fallback xmlns="">
          <p:sp>
            <p:nvSpPr>
              <p:cNvPr id="26" name="文本框 25">
                <a:extLst>
                  <a:ext uri="{FF2B5EF4-FFF2-40B4-BE49-F238E27FC236}">
                    <a16:creationId xmlns:a16="http://schemas.microsoft.com/office/drawing/2014/main" id="{BBD0A447-432B-4A01-9D28-4410D7A199E5}"/>
                  </a:ext>
                </a:extLst>
              </p:cNvPr>
              <p:cNvSpPr txBox="1">
                <a:spLocks noRot="1" noChangeAspect="1" noMove="1" noResize="1" noEditPoints="1" noAdjustHandles="1" noChangeArrowheads="1" noChangeShapeType="1" noTextEdit="1"/>
              </p:cNvSpPr>
              <p:nvPr/>
            </p:nvSpPr>
            <p:spPr>
              <a:xfrm>
                <a:off x="3400966" y="1937244"/>
                <a:ext cx="5693454" cy="732060"/>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76187128"/>
      </p:ext>
    </p:extLst>
  </p:cSld>
  <p:clrMapOvr>
    <a:masterClrMapping/>
  </p:clrMapOvr>
  <mc:AlternateContent xmlns:mc="http://schemas.openxmlformats.org/markup-compatibility/2006">
    <mc:Choice xmlns:p14="http://schemas.microsoft.com/office/powerpoint/2010/main" Requires="p14">
      <p:transition spd="slow" p14:dur="2000" advTm="68821"/>
    </mc:Choice>
    <mc:Fallback>
      <p:transition spd="slow" advTm="688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a:extLst>
              <a:ext uri="{FF2B5EF4-FFF2-40B4-BE49-F238E27FC236}">
                <a16:creationId xmlns:a16="http://schemas.microsoft.com/office/drawing/2014/main" id="{6F1C77C9-4351-4C98-9BAB-85BFE1194348}"/>
              </a:ext>
            </a:extLst>
          </p:cNvPr>
          <p:cNvSpPr/>
          <p:nvPr/>
        </p:nvSpPr>
        <p:spPr>
          <a:xfrm>
            <a:off x="5073987" y="1093825"/>
            <a:ext cx="6769606" cy="211249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过程 4">
            <a:extLst>
              <a:ext uri="{FF2B5EF4-FFF2-40B4-BE49-F238E27FC236}">
                <a16:creationId xmlns:a16="http://schemas.microsoft.com/office/drawing/2014/main" id="{B79419EA-8D8F-4480-A605-6CCF4D672255}"/>
              </a:ext>
            </a:extLst>
          </p:cNvPr>
          <p:cNvSpPr/>
          <p:nvPr/>
        </p:nvSpPr>
        <p:spPr>
          <a:xfrm>
            <a:off x="379938" y="1082678"/>
            <a:ext cx="3836012" cy="4247275"/>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1CFE96BB-66D5-4FA2-B2C1-FBF7818FD631}"/>
              </a:ext>
            </a:extLst>
          </p:cNvPr>
          <p:cNvSpPr txBox="1"/>
          <p:nvPr/>
        </p:nvSpPr>
        <p:spPr>
          <a:xfrm>
            <a:off x="0" y="0"/>
            <a:ext cx="12192000" cy="584775"/>
          </a:xfrm>
          <a:prstGeom prst="rect">
            <a:avLst/>
          </a:prstGeom>
          <a:solidFill>
            <a:srgbClr val="99FFCC"/>
          </a:solidFill>
        </p:spPr>
        <p:txBody>
          <a:bodyPr wrap="square" rtlCol="0">
            <a:spAutoFit/>
          </a:bodyPr>
          <a:lstStyle/>
          <a:p>
            <a:pPr>
              <a:lnSpc>
                <a:spcPts val="4000"/>
              </a:lnSpc>
            </a:pPr>
            <a:r>
              <a:rPr lang="en-US" altLang="zh-CN" sz="3200" b="1" dirty="0">
                <a:solidFill>
                  <a:srgbClr val="FF0000"/>
                </a:solidFill>
              </a:rPr>
              <a:t>Results and Discussion</a:t>
            </a:r>
          </a:p>
        </p:txBody>
      </p:sp>
      <p:sp>
        <p:nvSpPr>
          <p:cNvPr id="16" name="文本框 15">
            <a:extLst>
              <a:ext uri="{FF2B5EF4-FFF2-40B4-BE49-F238E27FC236}">
                <a16:creationId xmlns:a16="http://schemas.microsoft.com/office/drawing/2014/main" id="{83E4AEFC-BD61-40B0-864A-8685E0CA728E}"/>
              </a:ext>
            </a:extLst>
          </p:cNvPr>
          <p:cNvSpPr txBox="1"/>
          <p:nvPr/>
        </p:nvSpPr>
        <p:spPr>
          <a:xfrm>
            <a:off x="272717" y="548786"/>
            <a:ext cx="4438266" cy="523220"/>
          </a:xfrm>
          <a:prstGeom prst="rect">
            <a:avLst/>
          </a:prstGeom>
          <a:noFill/>
        </p:spPr>
        <p:txBody>
          <a:bodyPr wrap="square" rtlCol="0">
            <a:spAutoFit/>
          </a:bodyPr>
          <a:lstStyle/>
          <a:p>
            <a:r>
              <a:rPr lang="en-US" altLang="zh-CN" sz="2800" b="1" dirty="0">
                <a:solidFill>
                  <a:srgbClr val="0000FF"/>
                </a:solidFill>
              </a:rPr>
              <a:t>Contact-range potential</a:t>
            </a:r>
            <a:endParaRPr lang="zh-CN" altLang="en-US" sz="2800" b="1" dirty="0">
              <a:solidFill>
                <a:srgbClr val="0000FF"/>
              </a:solidFill>
            </a:endParaRPr>
          </a:p>
        </p:txBody>
      </p:sp>
      <p:sp>
        <p:nvSpPr>
          <p:cNvPr id="22" name="文本框 21">
            <a:extLst>
              <a:ext uri="{FF2B5EF4-FFF2-40B4-BE49-F238E27FC236}">
                <a16:creationId xmlns:a16="http://schemas.microsoft.com/office/drawing/2014/main" id="{26C805F0-86CA-490C-80B6-03FC96B5C21F}"/>
              </a:ext>
            </a:extLst>
          </p:cNvPr>
          <p:cNvSpPr txBox="1"/>
          <p:nvPr/>
        </p:nvSpPr>
        <p:spPr>
          <a:xfrm>
            <a:off x="6952081" y="570605"/>
            <a:ext cx="3352800" cy="523220"/>
          </a:xfrm>
          <a:prstGeom prst="rect">
            <a:avLst/>
          </a:prstGeom>
          <a:noFill/>
        </p:spPr>
        <p:txBody>
          <a:bodyPr wrap="square" rtlCol="0">
            <a:spAutoFit/>
          </a:bodyPr>
          <a:lstStyle/>
          <a:p>
            <a:r>
              <a:rPr lang="en-US" altLang="zh-CN" sz="2800" b="1" dirty="0">
                <a:solidFill>
                  <a:srgbClr val="0000FF"/>
                </a:solidFill>
              </a:rPr>
              <a:t>Experimental data</a:t>
            </a:r>
            <a:endParaRPr lang="zh-CN" altLang="en-US" sz="2800" b="1" dirty="0">
              <a:solidFill>
                <a:srgbClr val="0000FF"/>
              </a:solidFill>
            </a:endParaRPr>
          </a:p>
        </p:txBody>
      </p:sp>
      <p:sp>
        <p:nvSpPr>
          <p:cNvPr id="23" name="文本框 22">
            <a:extLst>
              <a:ext uri="{FF2B5EF4-FFF2-40B4-BE49-F238E27FC236}">
                <a16:creationId xmlns:a16="http://schemas.microsoft.com/office/drawing/2014/main" id="{63C2B815-417A-464D-AA19-451C12F64D39}"/>
              </a:ext>
            </a:extLst>
          </p:cNvPr>
          <p:cNvSpPr txBox="1"/>
          <p:nvPr/>
        </p:nvSpPr>
        <p:spPr>
          <a:xfrm>
            <a:off x="5651077" y="3366292"/>
            <a:ext cx="6020600" cy="954107"/>
          </a:xfrm>
          <a:prstGeom prst="rect">
            <a:avLst/>
          </a:prstGeom>
          <a:noFill/>
        </p:spPr>
        <p:txBody>
          <a:bodyPr wrap="square" rtlCol="0">
            <a:spAutoFit/>
          </a:bodyPr>
          <a:lstStyle/>
          <a:p>
            <a:r>
              <a:rPr lang="en-US" altLang="zh-CN" sz="2800" b="1" dirty="0"/>
              <a:t>Three experimental data and two unknown coupling constants</a:t>
            </a:r>
            <a:endParaRPr lang="zh-CN" altLang="en-US" sz="2800" b="1" dirty="0"/>
          </a:p>
        </p:txBody>
      </p:sp>
      <p:sp>
        <p:nvSpPr>
          <p:cNvPr id="24" name="箭头: 下 23">
            <a:extLst>
              <a:ext uri="{FF2B5EF4-FFF2-40B4-BE49-F238E27FC236}">
                <a16:creationId xmlns:a16="http://schemas.microsoft.com/office/drawing/2014/main" id="{4D854EC8-9E90-4529-B78D-DDFC61A885BA}"/>
              </a:ext>
            </a:extLst>
          </p:cNvPr>
          <p:cNvSpPr/>
          <p:nvPr/>
        </p:nvSpPr>
        <p:spPr>
          <a:xfrm>
            <a:off x="8159142" y="4283155"/>
            <a:ext cx="177524" cy="462566"/>
          </a:xfrm>
          <a:prstGeom prst="down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7F14EDBA-E0CB-41F5-9AB4-603C1A63C018}"/>
              </a:ext>
            </a:extLst>
          </p:cNvPr>
          <p:cNvSpPr txBox="1"/>
          <p:nvPr/>
        </p:nvSpPr>
        <p:spPr>
          <a:xfrm>
            <a:off x="5851361" y="4672898"/>
            <a:ext cx="5525849" cy="523220"/>
          </a:xfrm>
          <a:prstGeom prst="rect">
            <a:avLst/>
          </a:prstGeom>
          <a:noFill/>
        </p:spPr>
        <p:txBody>
          <a:bodyPr wrap="square" rtlCol="0">
            <a:spAutoFit/>
          </a:bodyPr>
          <a:lstStyle/>
          <a:p>
            <a:r>
              <a:rPr lang="en-US" altLang="zh-CN" sz="2800" b="1" dirty="0"/>
              <a:t>Ca and </a:t>
            </a:r>
            <a:r>
              <a:rPr lang="en-US" altLang="zh-CN" sz="2800" b="1" dirty="0" err="1"/>
              <a:t>Cb</a:t>
            </a:r>
            <a:r>
              <a:rPr lang="en-US" altLang="zh-CN" sz="2800" b="1" dirty="0"/>
              <a:t> can be determined </a:t>
            </a:r>
            <a:r>
              <a:rPr lang="en-US" altLang="zh-CN" sz="2800" b="1" dirty="0">
                <a:solidFill>
                  <a:srgbClr val="FF0000"/>
                </a:solidFill>
              </a:rPr>
              <a:t>!</a:t>
            </a:r>
            <a:endParaRPr lang="zh-CN" altLang="en-US" sz="2800" b="1" dirty="0">
              <a:solidFill>
                <a:srgbClr val="FF0000"/>
              </a:solidFill>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1231BCDF-58F8-4A25-8EBA-50497DEB386E}"/>
                  </a:ext>
                </a:extLst>
              </p:cNvPr>
              <p:cNvSpPr txBox="1"/>
              <p:nvPr/>
            </p:nvSpPr>
            <p:spPr>
              <a:xfrm>
                <a:off x="2966986" y="5539736"/>
                <a:ext cx="87046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i="1" smtClean="0">
                              <a:latin typeface="Cambria Math" panose="02040503050406030204" pitchFamily="18" charset="0"/>
                            </a:rPr>
                          </m:ctrlPr>
                        </m:sSupPr>
                        <m:e>
                          <m:r>
                            <a:rPr lang="en-US" altLang="zh-CN" sz="2800" b="0" i="1" smtClean="0">
                              <a:solidFill>
                                <a:srgbClr val="FF0000"/>
                              </a:solidFill>
                              <a:latin typeface="Cambria Math" panose="02040503050406030204" pitchFamily="18" charset="0"/>
                            </a:rPr>
                            <m:t>𝐴</m:t>
                          </m:r>
                          <m:r>
                            <a:rPr lang="en-US" altLang="zh-CN" sz="2800" b="0" i="1" smtClean="0">
                              <a:latin typeface="Cambria Math" panose="02040503050406030204" pitchFamily="18" charset="0"/>
                            </a:rPr>
                            <m:t>       </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𝐷</m:t>
                              </m:r>
                            </m:e>
                          </m:acc>
                        </m:e>
                        <m:sup>
                          <m:r>
                            <a:rPr lang="en-US" altLang="zh-CN" sz="2800" b="0" i="1" smtClean="0">
                              <a:latin typeface="Cambria Math" panose="02040503050406030204" pitchFamily="18" charset="0"/>
                            </a:rPr>
                            <m:t>∗</m:t>
                          </m:r>
                        </m:sup>
                      </m:sSup>
                      <m:sSub>
                        <m:sSubPr>
                          <m:ctrlPr>
                            <a:rPr lang="en-US" altLang="zh-CN" sz="2800" i="1" smtClean="0">
                              <a:latin typeface="Cambria Math" panose="02040503050406030204" pitchFamily="18" charset="0"/>
                            </a:rPr>
                          </m:ctrlPr>
                        </m:sSubPr>
                        <m:e>
                          <m:r>
                            <m:rPr>
                              <m:sty m:val="p"/>
                            </m:rPr>
                            <a:rPr lang="el-GR" altLang="zh-CN" sz="2800" i="1" smtClean="0">
                              <a:latin typeface="Cambria Math" panose="02040503050406030204" pitchFamily="18" charset="0"/>
                              <a:ea typeface="Cambria Math" panose="02040503050406030204" pitchFamily="18" charset="0"/>
                            </a:rPr>
                            <m:t>Σ</m:t>
                          </m:r>
                        </m:e>
                        <m:sub>
                          <m:r>
                            <a:rPr lang="en-US" altLang="zh-CN" sz="2800" b="0" i="1" smtClean="0">
                              <a:latin typeface="Cambria Math" panose="02040503050406030204" pitchFamily="18" charset="0"/>
                            </a:rPr>
                            <m:t>𝑐</m:t>
                          </m:r>
                        </m:sub>
                      </m:sSub>
                      <m:r>
                        <a:rPr lang="en-US" altLang="zh-CN" sz="2800" i="1" smtClean="0">
                          <a:latin typeface="Cambria Math" panose="02040503050406030204" pitchFamily="18" charset="0"/>
                        </a:rPr>
                        <m:t> </m:t>
                      </m:r>
                      <m:d>
                        <m:dPr>
                          <m:ctrlPr>
                            <a:rPr lang="en-US" altLang="zh-CN" sz="2800" b="0" i="1" smtClean="0">
                              <a:latin typeface="Cambria Math" panose="02040503050406030204" pitchFamily="18" charset="0"/>
                            </a:rPr>
                          </m:ctrlPr>
                        </m:dPr>
                        <m:e>
                          <m:sSup>
                            <m:sSupPr>
                              <m:ctrlPr>
                                <a:rPr lang="en-US" altLang="zh-CN" sz="2800" i="1" smtClean="0">
                                  <a:latin typeface="Cambria Math" panose="02040503050406030204" pitchFamily="18" charset="0"/>
                                </a:rPr>
                              </m:ctrlPr>
                            </m:sSupPr>
                            <m:e>
                              <m:r>
                                <a:rPr lang="en-US" altLang="zh-CN" sz="2800" b="0" i="1" smtClean="0">
                                  <a:latin typeface="Cambria Math" panose="02040503050406030204" pitchFamily="18" charset="0"/>
                                </a:rPr>
                                <m:t>3/2</m:t>
                              </m:r>
                            </m:e>
                            <m:sup>
                              <m:r>
                                <a:rPr lang="en-US" altLang="zh-CN" sz="2800" b="0" i="1" smtClean="0">
                                  <a:latin typeface="Cambria Math" panose="02040503050406030204" pitchFamily="18" charset="0"/>
                                </a:rPr>
                                <m:t>−</m:t>
                              </m:r>
                            </m:sup>
                          </m:sSup>
                        </m:e>
                      </m:d>
                      <m:r>
                        <a:rPr lang="en-US" altLang="zh-CN" sz="2800" b="0" i="1" smtClean="0">
                          <a:latin typeface="Cambria Math" panose="02040503050406030204" pitchFamily="18" charset="0"/>
                        </a:rPr>
                        <m:t> </m:t>
                      </m:r>
                      <m:r>
                        <a:rPr lang="en-US" altLang="zh-CN" sz="2800" b="0" i="1" smtClean="0">
                          <a:latin typeface="Cambria Math" panose="02040503050406030204" pitchFamily="18" charset="0"/>
                        </a:rPr>
                        <m:t>𝑃𝑐</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4457</m:t>
                          </m:r>
                        </m:e>
                      </m:d>
                      <m:r>
                        <a:rPr lang="en-US" altLang="zh-CN" sz="2800" b="0" i="1" smtClean="0">
                          <a:latin typeface="Cambria Math" panose="02040503050406030204" pitchFamily="18" charset="0"/>
                        </a:rPr>
                        <m:t>           </m:t>
                      </m:r>
                      <m:sSup>
                        <m:sSupPr>
                          <m:ctrlPr>
                            <a:rPr lang="en-US" altLang="zh-CN" sz="2800" i="1">
                              <a:latin typeface="Cambria Math" panose="02040503050406030204" pitchFamily="18" charset="0"/>
                            </a:rPr>
                          </m:ctrlPr>
                        </m:sSupPr>
                        <m:e>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𝐷</m:t>
                              </m:r>
                            </m:e>
                          </m:acc>
                        </m:e>
                        <m:sup>
                          <m:r>
                            <a:rPr lang="en-US" altLang="zh-CN" sz="2800" i="1">
                              <a:latin typeface="Cambria Math" panose="02040503050406030204" pitchFamily="18" charset="0"/>
                            </a:rPr>
                            <m:t>∗</m:t>
                          </m:r>
                        </m:sup>
                      </m:sSup>
                      <m:sSub>
                        <m:sSubPr>
                          <m:ctrlPr>
                            <a:rPr lang="en-US" altLang="zh-CN" sz="2800" i="1">
                              <a:latin typeface="Cambria Math" panose="02040503050406030204" pitchFamily="18" charset="0"/>
                            </a:rPr>
                          </m:ctrlPr>
                        </m:sSubPr>
                        <m:e>
                          <m:r>
                            <m:rPr>
                              <m:sty m:val="p"/>
                            </m:rPr>
                            <a:rPr lang="el-GR" altLang="zh-CN" sz="2800" i="1">
                              <a:latin typeface="Cambria Math" panose="02040503050406030204" pitchFamily="18" charset="0"/>
                              <a:ea typeface="Cambria Math" panose="02040503050406030204" pitchFamily="18" charset="0"/>
                            </a:rPr>
                            <m:t>Σ</m:t>
                          </m:r>
                        </m:e>
                        <m:sub>
                          <m:r>
                            <a:rPr lang="en-US" altLang="zh-CN" sz="2800" i="1">
                              <a:latin typeface="Cambria Math" panose="02040503050406030204" pitchFamily="18" charset="0"/>
                            </a:rPr>
                            <m:t>𝑐</m:t>
                          </m:r>
                        </m:sub>
                      </m:sSub>
                      <m:r>
                        <a:rPr lang="en-US" altLang="zh-CN" sz="2800" i="1">
                          <a:latin typeface="Cambria Math" panose="02040503050406030204" pitchFamily="18" charset="0"/>
                        </a:rPr>
                        <m:t> </m:t>
                      </m:r>
                      <m:d>
                        <m:dPr>
                          <m:ctrlPr>
                            <a:rPr lang="en-US" altLang="zh-CN" sz="2800" i="1">
                              <a:latin typeface="Cambria Math" panose="02040503050406030204" pitchFamily="18" charset="0"/>
                            </a:rPr>
                          </m:ctrlPr>
                        </m:dPr>
                        <m:e>
                          <m:sSup>
                            <m:sSupPr>
                              <m:ctrlPr>
                                <a:rPr lang="en-US" altLang="zh-CN" sz="2800" i="1">
                                  <a:latin typeface="Cambria Math" panose="02040503050406030204" pitchFamily="18" charset="0"/>
                                </a:rPr>
                              </m:ctrlPr>
                            </m:sSupPr>
                            <m:e>
                              <m:r>
                                <a:rPr lang="en-US" altLang="zh-CN" sz="2800" i="1">
                                  <a:latin typeface="Cambria Math" panose="02040503050406030204" pitchFamily="18" charset="0"/>
                                </a:rPr>
                                <m:t>1/2</m:t>
                              </m:r>
                            </m:e>
                            <m:sup>
                              <m:r>
                                <a:rPr lang="en-US" altLang="zh-CN" sz="2800" i="1">
                                  <a:latin typeface="Cambria Math" panose="02040503050406030204" pitchFamily="18" charset="0"/>
                                </a:rPr>
                                <m:t>−</m:t>
                              </m:r>
                            </m:sup>
                          </m:sSup>
                        </m:e>
                      </m:d>
                      <m:r>
                        <a:rPr lang="en-US" altLang="zh-CN" sz="2800" i="1">
                          <a:latin typeface="Cambria Math" panose="02040503050406030204" pitchFamily="18" charset="0"/>
                        </a:rPr>
                        <m:t> </m:t>
                      </m:r>
                      <m:r>
                        <a:rPr lang="en-US" altLang="zh-CN" sz="2800" i="1">
                          <a:latin typeface="Cambria Math" panose="02040503050406030204" pitchFamily="18" charset="0"/>
                        </a:rPr>
                        <m:t>𝑃𝑐</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4440</m:t>
                          </m:r>
                        </m:e>
                      </m:d>
                    </m:oMath>
                  </m:oMathPara>
                </a14:m>
                <a:endParaRPr lang="zh-CN" altLang="en-US" sz="2800" dirty="0"/>
              </a:p>
            </p:txBody>
          </p:sp>
        </mc:Choice>
        <mc:Fallback xmlns="">
          <p:sp>
            <p:nvSpPr>
              <p:cNvPr id="26" name="文本框 25">
                <a:extLst>
                  <a:ext uri="{FF2B5EF4-FFF2-40B4-BE49-F238E27FC236}">
                    <a16:creationId xmlns:a16="http://schemas.microsoft.com/office/drawing/2014/main" id="{1231BCDF-58F8-4A25-8EBA-50497DEB386E}"/>
                  </a:ext>
                </a:extLst>
              </p:cNvPr>
              <p:cNvSpPr txBox="1">
                <a:spLocks noRot="1" noChangeAspect="1" noMove="1" noResize="1" noEditPoints="1" noAdjustHandles="1" noChangeArrowheads="1" noChangeShapeType="1" noTextEdit="1"/>
              </p:cNvSpPr>
              <p:nvPr/>
            </p:nvSpPr>
            <p:spPr>
              <a:xfrm>
                <a:off x="2966986" y="5539736"/>
                <a:ext cx="8704691" cy="430887"/>
              </a:xfrm>
              <a:prstGeom prst="rect">
                <a:avLst/>
              </a:prstGeom>
              <a:blipFill>
                <a:blip r:embed="rId2"/>
                <a:stretch>
                  <a:fillRect/>
                </a:stretch>
              </a:blipFill>
            </p:spPr>
            <p:txBody>
              <a:bodyPr/>
              <a:lstStyle/>
              <a:p>
                <a:r>
                  <a:rPr lang="zh-CN" altLang="en-US">
                    <a:noFill/>
                  </a:rPr>
                  <a:t> </a:t>
                </a:r>
              </a:p>
            </p:txBody>
          </p:sp>
        </mc:Fallback>
      </mc:AlternateContent>
      <p:sp>
        <p:nvSpPr>
          <p:cNvPr id="28" name="左大括号 27">
            <a:extLst>
              <a:ext uri="{FF2B5EF4-FFF2-40B4-BE49-F238E27FC236}">
                <a16:creationId xmlns:a16="http://schemas.microsoft.com/office/drawing/2014/main" id="{BA5A6154-2BF4-48FB-9C7A-853FD69DE9E1}"/>
              </a:ext>
            </a:extLst>
          </p:cNvPr>
          <p:cNvSpPr/>
          <p:nvPr/>
        </p:nvSpPr>
        <p:spPr>
          <a:xfrm>
            <a:off x="2736205" y="5725219"/>
            <a:ext cx="236574" cy="831753"/>
          </a:xfrm>
          <a:prstGeom prst="leftBrace">
            <a:avLst/>
          </a:prstGeom>
          <a:noFill/>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9" name="文本框 28">
            <a:extLst>
              <a:ext uri="{FF2B5EF4-FFF2-40B4-BE49-F238E27FC236}">
                <a16:creationId xmlns:a16="http://schemas.microsoft.com/office/drawing/2014/main" id="{88789644-2E11-44D9-A799-522071AFEA2E}"/>
              </a:ext>
            </a:extLst>
          </p:cNvPr>
          <p:cNvSpPr txBox="1"/>
          <p:nvPr/>
        </p:nvSpPr>
        <p:spPr>
          <a:xfrm>
            <a:off x="1435819" y="5842492"/>
            <a:ext cx="1418673" cy="523220"/>
          </a:xfrm>
          <a:prstGeom prst="rect">
            <a:avLst/>
          </a:prstGeom>
          <a:noFill/>
        </p:spPr>
        <p:txBody>
          <a:bodyPr wrap="square" rtlCol="0">
            <a:spAutoFit/>
          </a:bodyPr>
          <a:lstStyle/>
          <a:p>
            <a:r>
              <a:rPr lang="en-US" altLang="zh-CN" sz="2800" b="1" dirty="0">
                <a:solidFill>
                  <a:srgbClr val="FF0000"/>
                </a:solidFill>
              </a:rPr>
              <a:t>Input</a:t>
            </a:r>
            <a:endParaRPr lang="zh-CN" altLang="en-US" sz="2800" b="1" dirty="0">
              <a:solidFill>
                <a:srgbClr val="FF0000"/>
              </a:solidFill>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EFB7D625-66C1-4720-A9DE-91534C8ACD57}"/>
                  </a:ext>
                </a:extLst>
              </p:cNvPr>
              <p:cNvSpPr txBox="1"/>
              <p:nvPr/>
            </p:nvSpPr>
            <p:spPr>
              <a:xfrm>
                <a:off x="3026920" y="6267768"/>
                <a:ext cx="870469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i="1" smtClean="0">
                              <a:latin typeface="Cambria Math" panose="02040503050406030204" pitchFamily="18" charset="0"/>
                            </a:rPr>
                          </m:ctrlPr>
                        </m:sSupPr>
                        <m:e>
                          <m:r>
                            <a:rPr lang="en-US" altLang="zh-CN" sz="2800" b="0" i="1" smtClean="0">
                              <a:solidFill>
                                <a:srgbClr val="FF0000"/>
                              </a:solidFill>
                              <a:latin typeface="Cambria Math" panose="02040503050406030204" pitchFamily="18" charset="0"/>
                            </a:rPr>
                            <m:t>𝐵</m:t>
                          </m:r>
                          <m:r>
                            <a:rPr lang="en-US" altLang="zh-CN" sz="2800" b="0" i="1" smtClean="0">
                              <a:latin typeface="Cambria Math" panose="02040503050406030204" pitchFamily="18" charset="0"/>
                            </a:rPr>
                            <m:t>       </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𝐷</m:t>
                              </m:r>
                            </m:e>
                          </m:acc>
                        </m:e>
                        <m:sup>
                          <m:r>
                            <a:rPr lang="en-US" altLang="zh-CN" sz="2800" b="0" i="1" smtClean="0">
                              <a:latin typeface="Cambria Math" panose="02040503050406030204" pitchFamily="18" charset="0"/>
                            </a:rPr>
                            <m:t>∗</m:t>
                          </m:r>
                        </m:sup>
                      </m:sSup>
                      <m:sSub>
                        <m:sSubPr>
                          <m:ctrlPr>
                            <a:rPr lang="en-US" altLang="zh-CN" sz="2800" i="1" smtClean="0">
                              <a:latin typeface="Cambria Math" panose="02040503050406030204" pitchFamily="18" charset="0"/>
                            </a:rPr>
                          </m:ctrlPr>
                        </m:sSubPr>
                        <m:e>
                          <m:r>
                            <m:rPr>
                              <m:sty m:val="p"/>
                            </m:rPr>
                            <a:rPr lang="el-GR" altLang="zh-CN" sz="2800" i="1" smtClean="0">
                              <a:latin typeface="Cambria Math" panose="02040503050406030204" pitchFamily="18" charset="0"/>
                              <a:ea typeface="Cambria Math" panose="02040503050406030204" pitchFamily="18" charset="0"/>
                            </a:rPr>
                            <m:t>Σ</m:t>
                          </m:r>
                        </m:e>
                        <m:sub>
                          <m:r>
                            <a:rPr lang="en-US" altLang="zh-CN" sz="2800" b="0" i="1" smtClean="0">
                              <a:latin typeface="Cambria Math" panose="02040503050406030204" pitchFamily="18" charset="0"/>
                            </a:rPr>
                            <m:t>𝑐</m:t>
                          </m:r>
                        </m:sub>
                      </m:sSub>
                      <m:r>
                        <a:rPr lang="en-US" altLang="zh-CN" sz="2800" i="1" smtClean="0">
                          <a:latin typeface="Cambria Math" panose="02040503050406030204" pitchFamily="18" charset="0"/>
                        </a:rPr>
                        <m:t> </m:t>
                      </m:r>
                      <m:d>
                        <m:dPr>
                          <m:ctrlPr>
                            <a:rPr lang="en-US" altLang="zh-CN" sz="2800" b="0" i="1" smtClean="0">
                              <a:latin typeface="Cambria Math" panose="02040503050406030204" pitchFamily="18" charset="0"/>
                            </a:rPr>
                          </m:ctrlPr>
                        </m:dPr>
                        <m:e>
                          <m:sSup>
                            <m:sSupPr>
                              <m:ctrlPr>
                                <a:rPr lang="en-US" altLang="zh-CN" sz="2800" i="1" smtClean="0">
                                  <a:latin typeface="Cambria Math" panose="02040503050406030204" pitchFamily="18" charset="0"/>
                                </a:rPr>
                              </m:ctrlPr>
                            </m:sSupPr>
                            <m:e>
                              <m:r>
                                <a:rPr lang="en-US" altLang="zh-CN" sz="2800" b="0" i="1" smtClean="0">
                                  <a:latin typeface="Cambria Math" panose="02040503050406030204" pitchFamily="18" charset="0"/>
                                </a:rPr>
                                <m:t>1/2</m:t>
                              </m:r>
                            </m:e>
                            <m:sup>
                              <m:r>
                                <a:rPr lang="en-US" altLang="zh-CN" sz="2800" b="0" i="1" smtClean="0">
                                  <a:latin typeface="Cambria Math" panose="02040503050406030204" pitchFamily="18" charset="0"/>
                                </a:rPr>
                                <m:t>−</m:t>
                              </m:r>
                            </m:sup>
                          </m:sSup>
                        </m:e>
                      </m:d>
                      <m:r>
                        <a:rPr lang="en-US" altLang="zh-CN" sz="2800" b="0" i="1" smtClean="0">
                          <a:latin typeface="Cambria Math" panose="02040503050406030204" pitchFamily="18" charset="0"/>
                        </a:rPr>
                        <m:t> </m:t>
                      </m:r>
                      <m:r>
                        <a:rPr lang="en-US" altLang="zh-CN" sz="2800" b="0" i="1" smtClean="0">
                          <a:latin typeface="Cambria Math" panose="02040503050406030204" pitchFamily="18" charset="0"/>
                        </a:rPr>
                        <m:t>𝑃𝑐</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4457</m:t>
                          </m:r>
                        </m:e>
                      </m:d>
                      <m:sSup>
                        <m:sSupPr>
                          <m:ctrlPr>
                            <a:rPr lang="en-US" altLang="zh-CN" sz="2800" i="1">
                              <a:latin typeface="Cambria Math" panose="02040503050406030204" pitchFamily="18" charset="0"/>
                            </a:rPr>
                          </m:ctrlPr>
                        </m:sSupPr>
                        <m:e>
                          <m:r>
                            <a:rPr lang="en-US" altLang="zh-CN" sz="2800" i="1">
                              <a:latin typeface="Cambria Math" panose="02040503050406030204" pitchFamily="18" charset="0"/>
                            </a:rPr>
                            <m:t>          </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𝐷</m:t>
                              </m:r>
                            </m:e>
                          </m:acc>
                        </m:e>
                        <m:sup>
                          <m:r>
                            <a:rPr lang="en-US" altLang="zh-CN" sz="2800" i="1">
                              <a:latin typeface="Cambria Math" panose="02040503050406030204" pitchFamily="18" charset="0"/>
                            </a:rPr>
                            <m:t>∗</m:t>
                          </m:r>
                        </m:sup>
                      </m:sSup>
                      <m:sSub>
                        <m:sSubPr>
                          <m:ctrlPr>
                            <a:rPr lang="en-US" altLang="zh-CN" sz="2800" i="1">
                              <a:latin typeface="Cambria Math" panose="02040503050406030204" pitchFamily="18" charset="0"/>
                            </a:rPr>
                          </m:ctrlPr>
                        </m:sSubPr>
                        <m:e>
                          <m:r>
                            <m:rPr>
                              <m:sty m:val="p"/>
                            </m:rPr>
                            <a:rPr lang="el-GR" altLang="zh-CN" sz="2800" i="1">
                              <a:latin typeface="Cambria Math" panose="02040503050406030204" pitchFamily="18" charset="0"/>
                              <a:ea typeface="Cambria Math" panose="02040503050406030204" pitchFamily="18" charset="0"/>
                            </a:rPr>
                            <m:t>Σ</m:t>
                          </m:r>
                        </m:e>
                        <m:sub>
                          <m:r>
                            <a:rPr lang="en-US" altLang="zh-CN" sz="2800" i="1">
                              <a:latin typeface="Cambria Math" panose="02040503050406030204" pitchFamily="18" charset="0"/>
                            </a:rPr>
                            <m:t>𝑐</m:t>
                          </m:r>
                        </m:sub>
                      </m:sSub>
                      <m:r>
                        <a:rPr lang="en-US" altLang="zh-CN" sz="2800" i="1">
                          <a:latin typeface="Cambria Math" panose="02040503050406030204" pitchFamily="18" charset="0"/>
                        </a:rPr>
                        <m:t> </m:t>
                      </m:r>
                      <m:d>
                        <m:dPr>
                          <m:ctrlPr>
                            <a:rPr lang="en-US" altLang="zh-CN" sz="2800" i="1">
                              <a:latin typeface="Cambria Math" panose="02040503050406030204" pitchFamily="18" charset="0"/>
                            </a:rPr>
                          </m:ctrlPr>
                        </m:dPr>
                        <m:e>
                          <m:sSup>
                            <m:sSupPr>
                              <m:ctrlPr>
                                <a:rPr lang="en-US" altLang="zh-CN" sz="2800" i="1">
                                  <a:latin typeface="Cambria Math" panose="02040503050406030204" pitchFamily="18" charset="0"/>
                                </a:rPr>
                              </m:ctrlPr>
                            </m:sSupPr>
                            <m:e>
                              <m:r>
                                <a:rPr lang="en-US" altLang="zh-CN" sz="2800" i="1">
                                  <a:latin typeface="Cambria Math" panose="02040503050406030204" pitchFamily="18" charset="0"/>
                                </a:rPr>
                                <m:t>3/2</m:t>
                              </m:r>
                            </m:e>
                            <m:sup>
                              <m:r>
                                <a:rPr lang="en-US" altLang="zh-CN" sz="2800" i="1">
                                  <a:latin typeface="Cambria Math" panose="02040503050406030204" pitchFamily="18" charset="0"/>
                                </a:rPr>
                                <m:t>−</m:t>
                              </m:r>
                            </m:sup>
                          </m:sSup>
                        </m:e>
                      </m:d>
                      <m:r>
                        <a:rPr lang="en-US" altLang="zh-CN" sz="2800" i="1">
                          <a:latin typeface="Cambria Math" panose="02040503050406030204" pitchFamily="18" charset="0"/>
                        </a:rPr>
                        <m:t> </m:t>
                      </m:r>
                      <m:r>
                        <a:rPr lang="en-US" altLang="zh-CN" sz="2800" i="1">
                          <a:latin typeface="Cambria Math" panose="02040503050406030204" pitchFamily="18" charset="0"/>
                        </a:rPr>
                        <m:t>𝑃𝑐</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4440</m:t>
                          </m:r>
                        </m:e>
                      </m:d>
                      <m:r>
                        <a:rPr lang="en-US" altLang="zh-CN" sz="2800" i="1">
                          <a:latin typeface="Cambria Math" panose="02040503050406030204" pitchFamily="18" charset="0"/>
                        </a:rPr>
                        <m:t> </m:t>
                      </m:r>
                    </m:oMath>
                  </m:oMathPara>
                </a14:m>
                <a:endParaRPr lang="zh-CN" altLang="en-US" sz="2800" dirty="0"/>
              </a:p>
            </p:txBody>
          </p:sp>
        </mc:Choice>
        <mc:Fallback xmlns="">
          <p:sp>
            <p:nvSpPr>
              <p:cNvPr id="30" name="文本框 29">
                <a:extLst>
                  <a:ext uri="{FF2B5EF4-FFF2-40B4-BE49-F238E27FC236}">
                    <a16:creationId xmlns:a16="http://schemas.microsoft.com/office/drawing/2014/main" id="{EFB7D625-66C1-4720-A9DE-91534C8ACD57}"/>
                  </a:ext>
                </a:extLst>
              </p:cNvPr>
              <p:cNvSpPr txBox="1">
                <a:spLocks noRot="1" noChangeAspect="1" noMove="1" noResize="1" noEditPoints="1" noAdjustHandles="1" noChangeArrowheads="1" noChangeShapeType="1" noTextEdit="1"/>
              </p:cNvSpPr>
              <p:nvPr/>
            </p:nvSpPr>
            <p:spPr>
              <a:xfrm>
                <a:off x="3026920" y="6267768"/>
                <a:ext cx="8704691"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D42AC74-4BCB-4DA4-AF51-038FD27BD3A3}"/>
                  </a:ext>
                </a:extLst>
              </p:cNvPr>
              <p:cNvSpPr txBox="1"/>
              <p:nvPr/>
            </p:nvSpPr>
            <p:spPr>
              <a:xfrm>
                <a:off x="0" y="1157318"/>
                <a:ext cx="36960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FF"/>
                              </a:solidFill>
                              <a:latin typeface="Cambria Math" panose="02040503050406030204" pitchFamily="18" charset="0"/>
                            </a:rPr>
                          </m:ctrlPr>
                        </m:sSubPr>
                        <m:e>
                          <m:r>
                            <a:rPr lang="en-US" altLang="zh-CN" sz="2400" i="1">
                              <a:solidFill>
                                <a:srgbClr val="FF00FF"/>
                              </a:solidFill>
                              <a:latin typeface="Cambria Math" panose="02040503050406030204" pitchFamily="18" charset="0"/>
                            </a:rPr>
                            <m:t>𝑉</m:t>
                          </m:r>
                          <m:r>
                            <a:rPr lang="en-US" altLang="zh-CN" sz="2400" i="1">
                              <a:solidFill>
                                <a:srgbClr val="FF00FF"/>
                              </a:solidFill>
                              <a:latin typeface="Cambria Math" panose="02040503050406030204" pitchFamily="18" charset="0"/>
                            </a:rPr>
                            <m:t>(</m:t>
                          </m:r>
                          <m:sSup>
                            <m:sSupPr>
                              <m:ctrlPr>
                                <a:rPr lang="en-US" altLang="zh-CN" sz="2400" i="1">
                                  <a:solidFill>
                                    <a:srgbClr val="FF00FF"/>
                                  </a:solidFill>
                                  <a:latin typeface="Cambria Math" panose="02040503050406030204" pitchFamily="18" charset="0"/>
                                </a:rPr>
                              </m:ctrlPr>
                            </m:sSupPr>
                            <m:e>
                              <m:r>
                                <a:rPr lang="en-US" altLang="zh-CN" sz="2400" b="0" i="1" smtClean="0">
                                  <a:solidFill>
                                    <a:srgbClr val="FF00FF"/>
                                  </a:solidFill>
                                  <a:latin typeface="Cambria Math" panose="02040503050406030204" pitchFamily="18" charset="0"/>
                                </a:rPr>
                                <m:t>1/2</m:t>
                              </m:r>
                            </m:e>
                            <m:sup>
                              <m:r>
                                <a:rPr lang="en-US" altLang="zh-CN" sz="2400" i="1">
                                  <a:solidFill>
                                    <a:srgbClr val="FF00FF"/>
                                  </a:solidFill>
                                  <a:latin typeface="Cambria Math" panose="02040503050406030204" pitchFamily="18" charset="0"/>
                                </a:rPr>
                                <m:t>−</m:t>
                              </m:r>
                            </m:sup>
                          </m:sSup>
                          <m:r>
                            <a:rPr lang="en-US" altLang="zh-CN" sz="2400" i="1">
                              <a:solidFill>
                                <a:srgbClr val="FF00FF"/>
                              </a:solidFill>
                              <a:latin typeface="Cambria Math" panose="02040503050406030204" pitchFamily="18" charset="0"/>
                            </a:rPr>
                            <m:t>,</m:t>
                          </m:r>
                          <m:r>
                            <m:rPr>
                              <m:sty m:val="p"/>
                            </m:rPr>
                            <a:rPr lang="el-GR" altLang="zh-CN" sz="2400" i="1">
                              <a:solidFill>
                                <a:srgbClr val="FF00FF"/>
                              </a:solidFill>
                              <a:latin typeface="Cambria Math" panose="02040503050406030204" pitchFamily="18" charset="0"/>
                              <a:ea typeface="Cambria Math" panose="02040503050406030204" pitchFamily="18" charset="0"/>
                            </a:rPr>
                            <m:t>Σ</m:t>
                          </m:r>
                        </m:e>
                        <m:sub>
                          <m:r>
                            <m:rPr>
                              <m:sty m:val="p"/>
                            </m:rPr>
                            <a:rPr lang="en-US" altLang="zh-CN" sz="2400" i="1">
                              <a:solidFill>
                                <a:srgbClr val="FF00FF"/>
                              </a:solidFill>
                              <a:latin typeface="Cambria Math" panose="02040503050406030204" pitchFamily="18" charset="0"/>
                            </a:rPr>
                            <m:t>c</m:t>
                          </m:r>
                        </m:sub>
                      </m:sSub>
                      <m:acc>
                        <m:accPr>
                          <m:chr m:val="̅"/>
                          <m:ctrlPr>
                            <a:rPr lang="en-US" altLang="zh-CN" sz="2400" i="1">
                              <a:solidFill>
                                <a:srgbClr val="FF00FF"/>
                              </a:solidFill>
                              <a:latin typeface="Cambria Math" panose="02040503050406030204" pitchFamily="18" charset="0"/>
                            </a:rPr>
                          </m:ctrlPr>
                        </m:accPr>
                        <m:e>
                          <m:r>
                            <a:rPr lang="en-US" altLang="zh-CN" sz="2400" i="1">
                              <a:solidFill>
                                <a:srgbClr val="FF00FF"/>
                              </a:solidFill>
                              <a:latin typeface="Cambria Math" panose="02040503050406030204" pitchFamily="18" charset="0"/>
                            </a:rPr>
                            <m:t>𝐷</m:t>
                          </m:r>
                        </m:e>
                      </m:acc>
                      <m:r>
                        <a:rPr lang="en-US" altLang="zh-CN" sz="2400" i="1">
                          <a:solidFill>
                            <a:srgbClr val="FF00FF"/>
                          </a:solidFill>
                          <a:latin typeface="Cambria Math" panose="02040503050406030204" pitchFamily="18" charset="0"/>
                        </a:rPr>
                        <m:t> </m:t>
                      </m:r>
                      <m:r>
                        <a:rPr lang="en-US" altLang="zh-CN" sz="2400" b="0" i="1" smtClean="0">
                          <a:solidFill>
                            <a:srgbClr val="FF00FF"/>
                          </a:solidFill>
                          <a:latin typeface="Cambria Math" panose="02040503050406030204" pitchFamily="18" charset="0"/>
                        </a:rPr>
                        <m:t>)=</m:t>
                      </m:r>
                      <m:sSub>
                        <m:sSubPr>
                          <m:ctrlPr>
                            <a:rPr lang="en-US" altLang="zh-CN" sz="2400" b="0" i="1" smtClean="0">
                              <a:solidFill>
                                <a:srgbClr val="FF00FF"/>
                              </a:solidFill>
                              <a:latin typeface="Cambria Math" panose="02040503050406030204" pitchFamily="18" charset="0"/>
                            </a:rPr>
                          </m:ctrlPr>
                        </m:sSubPr>
                        <m:e>
                          <m:r>
                            <a:rPr lang="en-US" altLang="zh-CN" sz="2400" b="0" i="1" smtClean="0">
                              <a:solidFill>
                                <a:srgbClr val="FF00FF"/>
                              </a:solidFill>
                              <a:latin typeface="Cambria Math" panose="02040503050406030204" pitchFamily="18" charset="0"/>
                            </a:rPr>
                            <m:t>𝐶</m:t>
                          </m:r>
                        </m:e>
                        <m:sub>
                          <m:r>
                            <a:rPr lang="en-US" altLang="zh-CN" sz="2400" b="0" i="1" smtClean="0">
                              <a:solidFill>
                                <a:srgbClr val="FF00FF"/>
                              </a:solidFill>
                              <a:latin typeface="Cambria Math" panose="02040503050406030204" pitchFamily="18" charset="0"/>
                            </a:rPr>
                            <m:t>𝑎</m:t>
                          </m:r>
                        </m:sub>
                      </m:sSub>
                    </m:oMath>
                  </m:oMathPara>
                </a14:m>
                <a:endParaRPr lang="zh-CN" altLang="en-US" sz="2400" dirty="0"/>
              </a:p>
            </p:txBody>
          </p:sp>
        </mc:Choice>
        <mc:Fallback xmlns="">
          <p:sp>
            <p:nvSpPr>
              <p:cNvPr id="20" name="文本框 19">
                <a:extLst>
                  <a:ext uri="{FF2B5EF4-FFF2-40B4-BE49-F238E27FC236}">
                    <a16:creationId xmlns:a16="http://schemas.microsoft.com/office/drawing/2014/main" id="{7D42AC74-4BCB-4DA4-AF51-038FD27BD3A3}"/>
                  </a:ext>
                </a:extLst>
              </p:cNvPr>
              <p:cNvSpPr txBox="1">
                <a:spLocks noRot="1" noChangeAspect="1" noMove="1" noResize="1" noEditPoints="1" noAdjustHandles="1" noChangeArrowheads="1" noChangeShapeType="1" noTextEdit="1"/>
              </p:cNvSpPr>
              <p:nvPr/>
            </p:nvSpPr>
            <p:spPr>
              <a:xfrm>
                <a:off x="0" y="1157318"/>
                <a:ext cx="3696082" cy="461665"/>
              </a:xfrm>
              <a:prstGeom prst="rect">
                <a:avLst/>
              </a:prstGeom>
              <a:blipFill>
                <a:blip r:embed="rId4"/>
                <a:stretch>
                  <a:fillRect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72EDB7A-34FB-4E1F-8D1E-C12CE7BB9AE1}"/>
                  </a:ext>
                </a:extLst>
              </p:cNvPr>
              <p:cNvSpPr txBox="1"/>
              <p:nvPr/>
            </p:nvSpPr>
            <p:spPr>
              <a:xfrm>
                <a:off x="501066" y="1612434"/>
                <a:ext cx="269395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chemeClr val="tx1"/>
                          </a:solidFill>
                          <a:latin typeface="Cambria Math" panose="02040503050406030204" pitchFamily="18" charset="0"/>
                        </a:rPr>
                        <m:t>𝑉</m:t>
                      </m:r>
                      <m:r>
                        <a:rPr lang="en-US" altLang="zh-CN" sz="2400" i="1" smtClean="0">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b="0" i="1" smtClean="0">
                              <a:solidFill>
                                <a:schemeClr val="tx1"/>
                              </a:solidFill>
                              <a:latin typeface="Cambria Math" panose="02040503050406030204" pitchFamily="18" charset="0"/>
                            </a:rPr>
                            <m:t>3/2</m:t>
                          </m:r>
                        </m:e>
                        <m:sup>
                          <m:r>
                            <a:rPr lang="en-US" altLang="zh-CN" sz="2400" i="1">
                              <a:solidFill>
                                <a:schemeClr val="tx1"/>
                              </a:solidFill>
                              <a:latin typeface="Cambria Math" panose="02040503050406030204" pitchFamily="18" charset="0"/>
                            </a:rPr>
                            <m:t>−</m:t>
                          </m:r>
                        </m:sup>
                      </m:sSup>
                      <m:r>
                        <a:rPr lang="en-US" altLang="zh-CN" sz="2400" b="0" i="1" smtClean="0">
                          <a:solidFill>
                            <a:schemeClr val="tx1"/>
                          </a:solidFill>
                          <a:latin typeface="Cambria Math" panose="02040503050406030204" pitchFamily="18" charset="0"/>
                        </a:rPr>
                        <m:t>,</m:t>
                      </m:r>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oMath>
                  </m:oMathPara>
                </a14:m>
                <a:endParaRPr lang="zh-CN" altLang="en-US" sz="2400" dirty="0">
                  <a:solidFill>
                    <a:schemeClr val="tx1"/>
                  </a:solidFill>
                </a:endParaRPr>
              </a:p>
            </p:txBody>
          </p:sp>
        </mc:Choice>
        <mc:Fallback xmlns="">
          <p:sp>
            <p:nvSpPr>
              <p:cNvPr id="32" name="文本框 31">
                <a:extLst>
                  <a:ext uri="{FF2B5EF4-FFF2-40B4-BE49-F238E27FC236}">
                    <a16:creationId xmlns:a16="http://schemas.microsoft.com/office/drawing/2014/main" id="{B72EDB7A-34FB-4E1F-8D1E-C12CE7BB9AE1}"/>
                  </a:ext>
                </a:extLst>
              </p:cNvPr>
              <p:cNvSpPr txBox="1">
                <a:spLocks noRot="1" noChangeAspect="1" noMove="1" noResize="1" noEditPoints="1" noAdjustHandles="1" noChangeArrowheads="1" noChangeShapeType="1" noTextEdit="1"/>
              </p:cNvSpPr>
              <p:nvPr/>
            </p:nvSpPr>
            <p:spPr>
              <a:xfrm>
                <a:off x="501066" y="1612434"/>
                <a:ext cx="2693950" cy="461665"/>
              </a:xfrm>
              <a:prstGeom prst="rect">
                <a:avLst/>
              </a:prstGeom>
              <a:blipFill>
                <a:blip r:embed="rId5"/>
                <a:stretch>
                  <a:fillRect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996CA1F2-190D-456D-888A-3B99A28D8BFB}"/>
                  </a:ext>
                </a:extLst>
              </p:cNvPr>
              <p:cNvSpPr txBox="1"/>
              <p:nvPr/>
            </p:nvSpPr>
            <p:spPr>
              <a:xfrm>
                <a:off x="225856" y="1917776"/>
                <a:ext cx="4100433" cy="7848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rgbClr val="FF0000"/>
                          </a:solidFill>
                          <a:latin typeface="Cambria Math" panose="02040503050406030204" pitchFamily="18" charset="0"/>
                        </a:rPr>
                        <m:t>𝑉</m:t>
                      </m:r>
                      <m:r>
                        <a:rPr lang="en-US" altLang="zh-CN" sz="2400" i="1" smtClean="0">
                          <a:solidFill>
                            <a:srgbClr val="FF0000"/>
                          </a:solidFill>
                          <a:latin typeface="Cambria Math" panose="02040503050406030204" pitchFamily="18" charset="0"/>
                        </a:rPr>
                        <m:t>(</m:t>
                      </m:r>
                      <m:sSup>
                        <m:sSupPr>
                          <m:ctrlPr>
                            <a:rPr lang="en-US" altLang="zh-CN" sz="2400" i="1">
                              <a:solidFill>
                                <a:srgbClr val="FF0000"/>
                              </a:solidFill>
                              <a:latin typeface="Cambria Math" panose="02040503050406030204" pitchFamily="18" charset="0"/>
                            </a:rPr>
                          </m:ctrlPr>
                        </m:sSupPr>
                        <m:e>
                          <m:r>
                            <a:rPr lang="en-US" altLang="zh-CN" sz="2400" b="0" i="1" smtClean="0">
                              <a:solidFill>
                                <a:srgbClr val="FF0000"/>
                              </a:solidFill>
                              <a:latin typeface="Cambria Math" panose="02040503050406030204" pitchFamily="18" charset="0"/>
                            </a:rPr>
                            <m:t>1/2</m:t>
                          </m:r>
                        </m:e>
                        <m:sup>
                          <m:r>
                            <a:rPr lang="en-US" altLang="zh-CN" sz="2400" i="1">
                              <a:solidFill>
                                <a:srgbClr val="FF0000"/>
                              </a:solidFill>
                              <a:latin typeface="Cambria Math" panose="02040503050406030204" pitchFamily="18" charset="0"/>
                            </a:rPr>
                            <m:t>−</m:t>
                          </m:r>
                        </m:sup>
                      </m:sSup>
                      <m:r>
                        <a:rPr lang="en-US" altLang="zh-CN" sz="2400" b="0" i="1" smtClean="0">
                          <a:solidFill>
                            <a:srgbClr val="FF0000"/>
                          </a:solidFill>
                          <a:latin typeface="Cambria Math" panose="02040503050406030204" pitchFamily="18" charset="0"/>
                        </a:rPr>
                        <m:t>,</m:t>
                      </m:r>
                      <m:sSub>
                        <m:sSubPr>
                          <m:ctrlPr>
                            <a:rPr lang="en-US" altLang="zh-CN" sz="2400" i="1">
                              <a:solidFill>
                                <a:srgbClr val="FF0000"/>
                              </a:solidFill>
                              <a:latin typeface="Cambria Math" panose="02040503050406030204" pitchFamily="18" charset="0"/>
                            </a:rPr>
                          </m:ctrlPr>
                        </m:sSubPr>
                        <m:e>
                          <m:r>
                            <m:rPr>
                              <m:sty m:val="p"/>
                            </m:rPr>
                            <a:rPr lang="el-GR" altLang="zh-CN" sz="2400" i="1">
                              <a:solidFill>
                                <a:srgbClr val="FF0000"/>
                              </a:solidFill>
                              <a:latin typeface="Cambria Math" panose="02040503050406030204" pitchFamily="18" charset="0"/>
                              <a:ea typeface="Cambria Math" panose="02040503050406030204" pitchFamily="18" charset="0"/>
                            </a:rPr>
                            <m:t>Σ</m:t>
                          </m:r>
                        </m:e>
                        <m:sub>
                          <m:r>
                            <m:rPr>
                              <m:sty m:val="p"/>
                            </m:rPr>
                            <a:rPr lang="en-US" altLang="zh-CN" sz="2400" i="1">
                              <a:solidFill>
                                <a:srgbClr val="FF0000"/>
                              </a:solidFill>
                              <a:latin typeface="Cambria Math" panose="02040503050406030204" pitchFamily="18" charset="0"/>
                            </a:rPr>
                            <m:t>c</m:t>
                          </m:r>
                        </m:sub>
                      </m:sSub>
                      <m:sSup>
                        <m:sSupPr>
                          <m:ctrlPr>
                            <a:rPr lang="en-US" altLang="zh-CN" sz="2400" i="1">
                              <a:solidFill>
                                <a:srgbClr val="FF0000"/>
                              </a:solidFill>
                              <a:latin typeface="Cambria Math" panose="02040503050406030204" pitchFamily="18" charset="0"/>
                            </a:rPr>
                          </m:ctrlPr>
                        </m:sSupPr>
                        <m:e>
                          <m:acc>
                            <m:accPr>
                              <m:chr m:val="̅"/>
                              <m:ctrlPr>
                                <a:rPr lang="en-US" altLang="zh-CN" sz="2400" i="1">
                                  <a:solidFill>
                                    <a:srgbClr val="FF0000"/>
                                  </a:solidFill>
                                  <a:latin typeface="Cambria Math" panose="02040503050406030204" pitchFamily="18" charset="0"/>
                                </a:rPr>
                              </m:ctrlPr>
                            </m:accPr>
                            <m:e>
                              <m:r>
                                <a:rPr lang="en-US" altLang="zh-CN" sz="2400" i="1">
                                  <a:solidFill>
                                    <a:srgbClr val="FF0000"/>
                                  </a:solidFill>
                                  <a:latin typeface="Cambria Math" panose="02040503050406030204" pitchFamily="18" charset="0"/>
                                </a:rPr>
                                <m:t>𝐷</m:t>
                              </m:r>
                            </m:e>
                          </m:acc>
                        </m:e>
                        <m:sup>
                          <m:r>
                            <a:rPr lang="en-US" altLang="zh-CN" sz="2400" i="1">
                              <a:solidFill>
                                <a:srgbClr val="FF0000"/>
                              </a:solidFill>
                              <a:latin typeface="Cambria Math" panose="02040503050406030204" pitchFamily="18" charset="0"/>
                            </a:rPr>
                            <m:t>∗</m:t>
                          </m:r>
                        </m:sup>
                      </m:sSup>
                      <m:r>
                        <a:rPr lang="en-US" altLang="zh-CN" sz="2400" b="0" i="1" smtClean="0">
                          <a:solidFill>
                            <a:srgbClr val="FF0000"/>
                          </a:solidFill>
                          <a:latin typeface="Cambria Math" panose="02040503050406030204" pitchFamily="18" charset="0"/>
                        </a:rPr>
                        <m:t>)=</m:t>
                      </m:r>
                      <m:sSub>
                        <m:sSubPr>
                          <m:ctrlPr>
                            <a:rPr lang="en-US" altLang="zh-CN"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𝐶</m:t>
                          </m:r>
                        </m:e>
                        <m:sub>
                          <m:r>
                            <a:rPr lang="en-US" altLang="zh-CN" sz="2400" i="1">
                              <a:solidFill>
                                <a:srgbClr val="FF0000"/>
                              </a:solidFill>
                              <a:latin typeface="Cambria Math" panose="02040503050406030204" pitchFamily="18" charset="0"/>
                            </a:rPr>
                            <m:t>𝑎</m:t>
                          </m:r>
                        </m:sub>
                      </m:sSub>
                      <m:r>
                        <a:rPr lang="en-US" altLang="zh-CN" sz="2400" i="1">
                          <a:solidFill>
                            <a:srgbClr val="FF0000"/>
                          </a:solidFill>
                          <a:latin typeface="Cambria Math" panose="02040503050406030204" pitchFamily="18" charset="0"/>
                        </a:rPr>
                        <m:t>−</m:t>
                      </m:r>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4</m:t>
                          </m:r>
                        </m:num>
                        <m:den>
                          <m:r>
                            <a:rPr lang="en-US" altLang="zh-CN" sz="2400" i="1">
                              <a:solidFill>
                                <a:srgbClr val="FF0000"/>
                              </a:solidFill>
                              <a:latin typeface="Cambria Math" panose="02040503050406030204" pitchFamily="18" charset="0"/>
                            </a:rPr>
                            <m:t>3</m:t>
                          </m:r>
                        </m:den>
                      </m:f>
                      <m:r>
                        <m:rPr>
                          <m:nor/>
                        </m:rPr>
                        <a:rPr lang="en-US" altLang="zh-CN" sz="2400" dirty="0">
                          <a:solidFill>
                            <a:srgbClr val="FF0000"/>
                          </a:solidFill>
                        </a:rPr>
                        <m:t> </m:t>
                      </m:r>
                      <m:sSub>
                        <m:sSubPr>
                          <m:ctrlPr>
                            <a:rPr lang="en-US" altLang="zh-CN"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𝐶</m:t>
                          </m:r>
                        </m:e>
                        <m:sub>
                          <m:r>
                            <a:rPr lang="en-US" altLang="zh-CN" sz="2400" i="1">
                              <a:solidFill>
                                <a:srgbClr val="FF0000"/>
                              </a:solidFill>
                              <a:latin typeface="Cambria Math" panose="02040503050406030204" pitchFamily="18" charset="0"/>
                            </a:rPr>
                            <m:t>𝑏</m:t>
                          </m:r>
                        </m:sub>
                      </m:sSub>
                    </m:oMath>
                  </m:oMathPara>
                </a14:m>
                <a:endParaRPr lang="zh-CN" altLang="en-US" sz="2400" dirty="0">
                  <a:solidFill>
                    <a:srgbClr val="FF0000"/>
                  </a:solidFill>
                </a:endParaRPr>
              </a:p>
            </p:txBody>
          </p:sp>
        </mc:Choice>
        <mc:Fallback xmlns="">
          <p:sp>
            <p:nvSpPr>
              <p:cNvPr id="33" name="文本框 32">
                <a:extLst>
                  <a:ext uri="{FF2B5EF4-FFF2-40B4-BE49-F238E27FC236}">
                    <a16:creationId xmlns:a16="http://schemas.microsoft.com/office/drawing/2014/main" id="{996CA1F2-190D-456D-888A-3B99A28D8BFB}"/>
                  </a:ext>
                </a:extLst>
              </p:cNvPr>
              <p:cNvSpPr txBox="1">
                <a:spLocks noRot="1" noChangeAspect="1" noMove="1" noResize="1" noEditPoints="1" noAdjustHandles="1" noChangeArrowheads="1" noChangeShapeType="1" noTextEdit="1"/>
              </p:cNvSpPr>
              <p:nvPr/>
            </p:nvSpPr>
            <p:spPr>
              <a:xfrm>
                <a:off x="225856" y="1917776"/>
                <a:ext cx="4100433" cy="78483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417A0FFE-CA15-40E0-8D8D-8525BBC64474}"/>
                  </a:ext>
                </a:extLst>
              </p:cNvPr>
              <p:cNvSpPr txBox="1"/>
              <p:nvPr/>
            </p:nvSpPr>
            <p:spPr>
              <a:xfrm>
                <a:off x="98990" y="3284508"/>
                <a:ext cx="4305639"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𝑉</m:t>
                      </m:r>
                      <m:d>
                        <m:dPr>
                          <m:ctrlPr>
                            <a:rPr lang="en-US" altLang="zh-CN" sz="2400" i="1" smtClean="0">
                              <a:solidFill>
                                <a:schemeClr val="tx1"/>
                              </a:solidFill>
                              <a:latin typeface="Cambria Math" panose="02040503050406030204" pitchFamily="18" charset="0"/>
                            </a:rPr>
                          </m:ctrlPr>
                        </m:dPr>
                        <m:e>
                          <m:sSup>
                            <m:sSupPr>
                              <m:ctrlPr>
                                <a:rPr lang="en-US" altLang="zh-CN" sz="2400" i="1" smtClean="0">
                                  <a:solidFill>
                                    <a:schemeClr val="tx1"/>
                                  </a:solidFill>
                                  <a:latin typeface="Cambria Math" panose="02040503050406030204" pitchFamily="18" charset="0"/>
                                </a:rPr>
                              </m:ctrlPr>
                            </m:sSupPr>
                            <m:e>
                              <m:r>
                                <a:rPr lang="en-US" altLang="zh-CN" sz="2400" b="0" i="1" smtClean="0">
                                  <a:solidFill>
                                    <a:schemeClr val="tx1"/>
                                  </a:solidFill>
                                  <a:latin typeface="Cambria Math" panose="02040503050406030204" pitchFamily="18" charset="0"/>
                                </a:rPr>
                                <m:t>1/2</m:t>
                              </m:r>
                            </m:e>
                            <m:sup>
                              <m:r>
                                <a:rPr lang="en-US" altLang="zh-CN" sz="2400" b="0" i="1" smtClean="0">
                                  <a:solidFill>
                                    <a:schemeClr val="tx1"/>
                                  </a:solidFill>
                                  <a:latin typeface="Cambria Math" panose="02040503050406030204" pitchFamily="18" charset="0"/>
                                </a:rPr>
                                <m:t>−</m:t>
                              </m:r>
                            </m:sup>
                          </m:sSup>
                          <m:r>
                            <a:rPr lang="en-US" altLang="zh-CN" sz="2400" b="0" i="1" smtClean="0">
                              <a:solidFill>
                                <a:schemeClr val="tx1"/>
                              </a:solidFill>
                              <a:latin typeface="Cambria Math" panose="02040503050406030204" pitchFamily="18" charset="0"/>
                            </a:rPr>
                            <m:t>,</m:t>
                          </m:r>
                          <m:sSubSup>
                            <m:sSubSupPr>
                              <m:ctrlPr>
                                <a:rPr lang="en-US" altLang="zh-CN" sz="2400" i="1">
                                  <a:solidFill>
                                    <a:schemeClr val="tx1"/>
                                  </a:solidFill>
                                  <a:latin typeface="Cambria Math" panose="02040503050406030204" pitchFamily="18" charset="0"/>
                                </a:rPr>
                              </m:ctrlPr>
                            </m:sSubSupPr>
                            <m:e>
                              <m:r>
                                <a:rPr lang="el-GR" altLang="zh-CN" sz="2400" b="0" i="1">
                                  <a:solidFill>
                                    <a:schemeClr val="tx1"/>
                                  </a:solidFill>
                                  <a:latin typeface="Cambria Math" panose="02040503050406030204" pitchFamily="18" charset="0"/>
                                  <a:ea typeface="Cambria Math" panose="02040503050406030204" pitchFamily="18" charset="0"/>
                                </a:rPr>
                                <m:t>𝛴</m:t>
                              </m:r>
                            </m:e>
                            <m:sub>
                              <m:r>
                                <a:rPr lang="en-US" altLang="zh-CN" sz="2400" b="0" i="1">
                                  <a:solidFill>
                                    <a:schemeClr val="tx1"/>
                                  </a:solidFill>
                                  <a:latin typeface="Cambria Math" panose="02040503050406030204" pitchFamily="18" charset="0"/>
                                </a:rPr>
                                <m:t>𝑐</m:t>
                              </m:r>
                            </m:sub>
                            <m:sup>
                              <m:r>
                                <a:rPr lang="en-US" altLang="zh-CN" sz="2400" b="0" i="1">
                                  <a:solidFill>
                                    <a:schemeClr val="tx1"/>
                                  </a:solidFill>
                                  <a:latin typeface="Cambria Math" panose="02040503050406030204" pitchFamily="18" charset="0"/>
                                </a:rPr>
                                <m:t>∗</m:t>
                              </m:r>
                            </m:sup>
                          </m:sSubSup>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b="0" i="1">
                                      <a:solidFill>
                                        <a:schemeClr val="tx1"/>
                                      </a:solidFill>
                                      <a:latin typeface="Cambria Math" panose="02040503050406030204" pitchFamily="18" charset="0"/>
                                    </a:rPr>
                                    <m:t>𝐷</m:t>
                                  </m:r>
                                </m:e>
                              </m:acc>
                            </m:e>
                            <m:sup>
                              <m:r>
                                <a:rPr lang="en-US" altLang="zh-CN" sz="2400" b="0" i="1">
                                  <a:solidFill>
                                    <a:schemeClr val="tx1"/>
                                  </a:solidFill>
                                  <a:latin typeface="Cambria Math" panose="02040503050406030204" pitchFamily="18" charset="0"/>
                                </a:rPr>
                                <m:t>∗</m:t>
                              </m:r>
                            </m:sup>
                          </m:sSup>
                        </m:e>
                      </m:d>
                      <m:r>
                        <a:rPr lang="en-US" altLang="zh-CN" sz="2400" b="0" i="1" smtClean="0">
                          <a:solidFill>
                            <a:schemeClr val="tx1"/>
                          </a:solidFill>
                          <a:latin typeface="Cambria Math" panose="02040503050406030204" pitchFamily="18" charset="0"/>
                        </a:rPr>
                        <m:t>=</m:t>
                      </m:r>
                      <m:sSub>
                        <m:sSubPr>
                          <m:ctrlPr>
                            <a:rPr lang="en-US" altLang="zh-CN" sz="2400" i="1" smtClean="0">
                              <a:solidFill>
                                <a:schemeClr val="tx1"/>
                              </a:solidFill>
                              <a:latin typeface="Cambria Math" panose="02040503050406030204" pitchFamily="18" charset="0"/>
                            </a:rPr>
                          </m:ctrlPr>
                        </m:sSubPr>
                        <m:e>
                          <m:r>
                            <a:rPr lang="en-US" altLang="zh-CN" sz="2400" b="0" i="1">
                              <a:solidFill>
                                <a:schemeClr val="tx1"/>
                              </a:solidFill>
                              <a:latin typeface="Cambria Math" panose="02040503050406030204" pitchFamily="18" charset="0"/>
                            </a:rPr>
                            <m:t>𝐶</m:t>
                          </m:r>
                        </m:e>
                        <m:sub>
                          <m:r>
                            <a:rPr lang="en-US" altLang="zh-CN" sz="2400" b="0" i="1">
                              <a:solidFill>
                                <a:schemeClr val="tx1"/>
                              </a:solidFill>
                              <a:latin typeface="Cambria Math" panose="02040503050406030204" pitchFamily="18" charset="0"/>
                            </a:rPr>
                            <m:t>𝑎</m:t>
                          </m:r>
                        </m:sub>
                      </m:sSub>
                      <m:r>
                        <a:rPr lang="en-US" altLang="zh-CN" sz="2400" b="0" i="1" smtClean="0">
                          <a:solidFill>
                            <a:schemeClr val="tx1"/>
                          </a:solidFill>
                          <a:latin typeface="Cambria Math" panose="02040503050406030204" pitchFamily="18" charset="0"/>
                        </a:rPr>
                        <m:t>−</m:t>
                      </m:r>
                      <m:f>
                        <m:fPr>
                          <m:ctrlPr>
                            <a:rPr lang="en-US" altLang="zh-CN" sz="2400" i="1">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5</m:t>
                          </m:r>
                        </m:num>
                        <m:den>
                          <m:r>
                            <a:rPr lang="en-US" altLang="zh-CN" sz="2400" b="0" i="1">
                              <a:solidFill>
                                <a:schemeClr val="tx1"/>
                              </a:solidFill>
                              <a:latin typeface="Cambria Math" panose="02040503050406030204" pitchFamily="18" charset="0"/>
                            </a:rPr>
                            <m:t>3</m:t>
                          </m:r>
                        </m:den>
                      </m:f>
                      <m:r>
                        <m:rPr>
                          <m:nor/>
                        </m:rPr>
                        <a:rPr lang="en-US" altLang="zh-CN" sz="2400" dirty="0">
                          <a:solidFill>
                            <a:schemeClr val="tx1"/>
                          </a:solidFill>
                        </a:rPr>
                        <m:t> </m:t>
                      </m:r>
                      <m:sSub>
                        <m:sSubPr>
                          <m:ctrlPr>
                            <a:rPr lang="en-US" altLang="zh-CN" sz="2400" i="1" smtClean="0">
                              <a:solidFill>
                                <a:schemeClr val="tx1"/>
                              </a:solidFill>
                              <a:latin typeface="Cambria Math" panose="02040503050406030204" pitchFamily="18" charset="0"/>
                            </a:rPr>
                          </m:ctrlPr>
                        </m:sSubPr>
                        <m:e>
                          <m:r>
                            <a:rPr lang="en-US" altLang="zh-CN" sz="2400" b="0" i="1">
                              <a:solidFill>
                                <a:schemeClr val="tx1"/>
                              </a:solidFill>
                              <a:latin typeface="Cambria Math" panose="02040503050406030204" pitchFamily="18" charset="0"/>
                            </a:rPr>
                            <m:t>𝐶</m:t>
                          </m:r>
                        </m:e>
                        <m:sub>
                          <m:r>
                            <a:rPr lang="en-US" altLang="zh-CN" sz="2400" b="0" i="1">
                              <a:solidFill>
                                <a:schemeClr val="tx1"/>
                              </a:solidFill>
                              <a:latin typeface="Cambria Math" panose="02040503050406030204" pitchFamily="18" charset="0"/>
                            </a:rPr>
                            <m:t>𝑏</m:t>
                          </m:r>
                        </m:sub>
                      </m:sSub>
                    </m:oMath>
                  </m:oMathPara>
                </a14:m>
                <a:endParaRPr lang="zh-CN" altLang="en-US" sz="2400" dirty="0">
                  <a:solidFill>
                    <a:schemeClr val="tx1"/>
                  </a:solidFill>
                </a:endParaRPr>
              </a:p>
            </p:txBody>
          </p:sp>
        </mc:Choice>
        <mc:Fallback xmlns="">
          <p:sp>
            <p:nvSpPr>
              <p:cNvPr id="34" name="文本框 33">
                <a:extLst>
                  <a:ext uri="{FF2B5EF4-FFF2-40B4-BE49-F238E27FC236}">
                    <a16:creationId xmlns:a16="http://schemas.microsoft.com/office/drawing/2014/main" id="{417A0FFE-CA15-40E0-8D8D-8525BBC64474}"/>
                  </a:ext>
                </a:extLst>
              </p:cNvPr>
              <p:cNvSpPr txBox="1">
                <a:spLocks noRot="1" noChangeAspect="1" noMove="1" noResize="1" noEditPoints="1" noAdjustHandles="1" noChangeArrowheads="1" noChangeShapeType="1" noTextEdit="1"/>
              </p:cNvSpPr>
              <p:nvPr/>
            </p:nvSpPr>
            <p:spPr>
              <a:xfrm>
                <a:off x="98990" y="3284508"/>
                <a:ext cx="4305639" cy="79367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5F82B5B9-50CF-421E-B031-4C5C263F2FDB}"/>
                  </a:ext>
                </a:extLst>
              </p:cNvPr>
              <p:cNvSpPr txBox="1"/>
              <p:nvPr/>
            </p:nvSpPr>
            <p:spPr>
              <a:xfrm>
                <a:off x="225856" y="2586638"/>
                <a:ext cx="4100433"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rgbClr val="FF0000"/>
                          </a:solidFill>
                          <a:latin typeface="Cambria Math" panose="02040503050406030204" pitchFamily="18" charset="0"/>
                        </a:rPr>
                        <m:t>𝑉</m:t>
                      </m:r>
                      <m:d>
                        <m:dPr>
                          <m:ctrlPr>
                            <a:rPr lang="en-US" altLang="zh-CN" sz="2400" i="1" smtClean="0">
                              <a:solidFill>
                                <a:srgbClr val="FF0000"/>
                              </a:solidFill>
                              <a:latin typeface="Cambria Math" panose="02040503050406030204" pitchFamily="18" charset="0"/>
                            </a:rPr>
                          </m:ctrlPr>
                        </m:dPr>
                        <m:e>
                          <m:sSup>
                            <m:sSupPr>
                              <m:ctrlPr>
                                <a:rPr lang="en-US" altLang="zh-CN" sz="2400" i="1">
                                  <a:solidFill>
                                    <a:srgbClr val="FF0000"/>
                                  </a:solidFill>
                                  <a:latin typeface="Cambria Math" panose="02040503050406030204" pitchFamily="18" charset="0"/>
                                </a:rPr>
                              </m:ctrlPr>
                            </m:sSupPr>
                            <m:e>
                              <m:r>
                                <a:rPr lang="en-US" altLang="zh-CN" sz="2400" b="0" i="1" smtClean="0">
                                  <a:solidFill>
                                    <a:srgbClr val="FF0000"/>
                                  </a:solidFill>
                                  <a:latin typeface="Cambria Math" panose="02040503050406030204" pitchFamily="18" charset="0"/>
                                </a:rPr>
                                <m:t>3/2</m:t>
                              </m:r>
                            </m:e>
                            <m:sup>
                              <m:r>
                                <a:rPr lang="en-US" altLang="zh-CN" sz="2400" i="1">
                                  <a:solidFill>
                                    <a:srgbClr val="FF0000"/>
                                  </a:solidFill>
                                  <a:latin typeface="Cambria Math" panose="02040503050406030204" pitchFamily="18" charset="0"/>
                                </a:rPr>
                                <m:t>−</m:t>
                              </m:r>
                            </m:sup>
                          </m:sSup>
                          <m:r>
                            <a:rPr lang="en-US" altLang="zh-CN" sz="2400" b="0" i="1" smtClean="0">
                              <a:solidFill>
                                <a:srgbClr val="FF0000"/>
                              </a:solidFill>
                              <a:latin typeface="Cambria Math" panose="02040503050406030204" pitchFamily="18" charset="0"/>
                            </a:rPr>
                            <m:t>,</m:t>
                          </m:r>
                          <m:sSub>
                            <m:sSubPr>
                              <m:ctrlPr>
                                <a:rPr lang="en-US" altLang="zh-CN" sz="2400" i="1">
                                  <a:solidFill>
                                    <a:srgbClr val="FF0000"/>
                                  </a:solidFill>
                                  <a:latin typeface="Cambria Math" panose="02040503050406030204" pitchFamily="18" charset="0"/>
                                </a:rPr>
                              </m:ctrlPr>
                            </m:sSubPr>
                            <m:e>
                              <m:r>
                                <m:rPr>
                                  <m:sty m:val="p"/>
                                </m:rPr>
                                <a:rPr lang="el-GR" altLang="zh-CN" sz="2400" i="1">
                                  <a:solidFill>
                                    <a:srgbClr val="FF0000"/>
                                  </a:solidFill>
                                  <a:latin typeface="Cambria Math" panose="02040503050406030204" pitchFamily="18" charset="0"/>
                                  <a:ea typeface="Cambria Math" panose="02040503050406030204" pitchFamily="18" charset="0"/>
                                </a:rPr>
                                <m:t>Σ</m:t>
                              </m:r>
                            </m:e>
                            <m:sub>
                              <m:r>
                                <m:rPr>
                                  <m:sty m:val="p"/>
                                </m:rPr>
                                <a:rPr lang="en-US" altLang="zh-CN" sz="2400" i="1">
                                  <a:solidFill>
                                    <a:srgbClr val="FF0000"/>
                                  </a:solidFill>
                                  <a:latin typeface="Cambria Math" panose="02040503050406030204" pitchFamily="18" charset="0"/>
                                </a:rPr>
                                <m:t>c</m:t>
                              </m:r>
                            </m:sub>
                          </m:sSub>
                          <m:sSup>
                            <m:sSupPr>
                              <m:ctrlPr>
                                <a:rPr lang="en-US" altLang="zh-CN" sz="2400" i="1">
                                  <a:solidFill>
                                    <a:srgbClr val="FF0000"/>
                                  </a:solidFill>
                                  <a:latin typeface="Cambria Math" panose="02040503050406030204" pitchFamily="18" charset="0"/>
                                </a:rPr>
                              </m:ctrlPr>
                            </m:sSupPr>
                            <m:e>
                              <m:acc>
                                <m:accPr>
                                  <m:chr m:val="̅"/>
                                  <m:ctrlPr>
                                    <a:rPr lang="en-US" altLang="zh-CN" sz="2400" i="1">
                                      <a:solidFill>
                                        <a:srgbClr val="FF0000"/>
                                      </a:solidFill>
                                      <a:latin typeface="Cambria Math" panose="02040503050406030204" pitchFamily="18" charset="0"/>
                                    </a:rPr>
                                  </m:ctrlPr>
                                </m:accPr>
                                <m:e>
                                  <m:r>
                                    <a:rPr lang="en-US" altLang="zh-CN" sz="2400" i="1">
                                      <a:solidFill>
                                        <a:srgbClr val="FF0000"/>
                                      </a:solidFill>
                                      <a:latin typeface="Cambria Math" panose="02040503050406030204" pitchFamily="18" charset="0"/>
                                    </a:rPr>
                                    <m:t>𝐷</m:t>
                                  </m:r>
                                </m:e>
                              </m:acc>
                            </m:e>
                            <m:sup>
                              <m:r>
                                <a:rPr lang="en-US" altLang="zh-CN" sz="2400" i="1">
                                  <a:solidFill>
                                    <a:srgbClr val="FF0000"/>
                                  </a:solidFill>
                                  <a:latin typeface="Cambria Math" panose="02040503050406030204" pitchFamily="18" charset="0"/>
                                </a:rPr>
                                <m:t>∗</m:t>
                              </m:r>
                            </m:sup>
                          </m:sSup>
                        </m:e>
                      </m:d>
                      <m:r>
                        <a:rPr lang="en-US" altLang="zh-CN" sz="2400" b="0" i="1" smtClean="0">
                          <a:solidFill>
                            <a:srgbClr val="FF0000"/>
                          </a:solidFill>
                          <a:latin typeface="Cambria Math" panose="02040503050406030204" pitchFamily="18" charset="0"/>
                        </a:rPr>
                        <m:t>=</m:t>
                      </m:r>
                      <m:sSub>
                        <m:sSubPr>
                          <m:ctrlPr>
                            <a:rPr lang="en-US" altLang="zh-CN"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𝐶</m:t>
                          </m:r>
                        </m:e>
                        <m:sub>
                          <m:r>
                            <a:rPr lang="en-US" altLang="zh-CN" sz="2400" i="1">
                              <a:solidFill>
                                <a:srgbClr val="FF0000"/>
                              </a:solidFill>
                              <a:latin typeface="Cambria Math" panose="02040503050406030204" pitchFamily="18" charset="0"/>
                            </a:rPr>
                            <m:t>𝑎</m:t>
                          </m:r>
                        </m:sub>
                      </m:sSub>
                      <m:r>
                        <a:rPr lang="en-US" altLang="zh-CN" sz="2400" b="0" i="1" smtClean="0">
                          <a:solidFill>
                            <a:srgbClr val="FF0000"/>
                          </a:solidFill>
                          <a:latin typeface="Cambria Math" panose="02040503050406030204" pitchFamily="18" charset="0"/>
                        </a:rPr>
                        <m:t>+</m:t>
                      </m:r>
                      <m:f>
                        <m:fPr>
                          <m:ctrlPr>
                            <a:rPr lang="en-US" altLang="zh-CN" sz="2400" i="1">
                              <a:solidFill>
                                <a:srgbClr val="FF0000"/>
                              </a:solidFill>
                              <a:latin typeface="Cambria Math" panose="02040503050406030204" pitchFamily="18" charset="0"/>
                            </a:rPr>
                          </m:ctrlPr>
                        </m:fPr>
                        <m:num>
                          <m:r>
                            <a:rPr lang="en-US" altLang="zh-CN" sz="2400" b="0" i="1" smtClean="0">
                              <a:solidFill>
                                <a:srgbClr val="FF0000"/>
                              </a:solidFill>
                              <a:latin typeface="Cambria Math" panose="02040503050406030204" pitchFamily="18" charset="0"/>
                            </a:rPr>
                            <m:t>2</m:t>
                          </m:r>
                        </m:num>
                        <m:den>
                          <m:r>
                            <a:rPr lang="en-US" altLang="zh-CN" sz="2400" i="1">
                              <a:solidFill>
                                <a:srgbClr val="FF0000"/>
                              </a:solidFill>
                              <a:latin typeface="Cambria Math" panose="02040503050406030204" pitchFamily="18" charset="0"/>
                            </a:rPr>
                            <m:t>3</m:t>
                          </m:r>
                        </m:den>
                      </m:f>
                      <m:r>
                        <m:rPr>
                          <m:nor/>
                        </m:rPr>
                        <a:rPr lang="en-US" altLang="zh-CN" sz="2400" dirty="0">
                          <a:solidFill>
                            <a:srgbClr val="FF0000"/>
                          </a:solidFill>
                        </a:rPr>
                        <m:t> </m:t>
                      </m:r>
                      <m:sSub>
                        <m:sSubPr>
                          <m:ctrlPr>
                            <a:rPr lang="en-US" altLang="zh-CN"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𝐶</m:t>
                          </m:r>
                        </m:e>
                        <m:sub>
                          <m:r>
                            <a:rPr lang="en-US" altLang="zh-CN" sz="2400" i="1">
                              <a:solidFill>
                                <a:srgbClr val="FF0000"/>
                              </a:solidFill>
                              <a:latin typeface="Cambria Math" panose="02040503050406030204" pitchFamily="18" charset="0"/>
                            </a:rPr>
                            <m:t>𝑏</m:t>
                          </m:r>
                        </m:sub>
                      </m:sSub>
                    </m:oMath>
                  </m:oMathPara>
                </a14:m>
                <a:endParaRPr lang="zh-CN" altLang="en-US" sz="2400" dirty="0">
                  <a:solidFill>
                    <a:srgbClr val="FF0000"/>
                  </a:solidFill>
                </a:endParaRPr>
              </a:p>
            </p:txBody>
          </p:sp>
        </mc:Choice>
        <mc:Fallback xmlns="">
          <p:sp>
            <p:nvSpPr>
              <p:cNvPr id="35" name="文本框 34">
                <a:extLst>
                  <a:ext uri="{FF2B5EF4-FFF2-40B4-BE49-F238E27FC236}">
                    <a16:creationId xmlns:a16="http://schemas.microsoft.com/office/drawing/2014/main" id="{5F82B5B9-50CF-421E-B031-4C5C263F2FDB}"/>
                  </a:ext>
                </a:extLst>
              </p:cNvPr>
              <p:cNvSpPr txBox="1">
                <a:spLocks noRot="1" noChangeAspect="1" noMove="1" noResize="1" noEditPoints="1" noAdjustHandles="1" noChangeArrowheads="1" noChangeShapeType="1" noTextEdit="1"/>
              </p:cNvSpPr>
              <p:nvPr/>
            </p:nvSpPr>
            <p:spPr>
              <a:xfrm>
                <a:off x="225856" y="2586638"/>
                <a:ext cx="4100433" cy="786177"/>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1E6BCAE2-4F00-4D8A-8947-622670D2061D}"/>
                  </a:ext>
                </a:extLst>
              </p:cNvPr>
              <p:cNvSpPr txBox="1"/>
              <p:nvPr/>
            </p:nvSpPr>
            <p:spPr>
              <a:xfrm>
                <a:off x="98990" y="4044638"/>
                <a:ext cx="4305639"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chemeClr val="tx1"/>
                          </a:solidFill>
                          <a:latin typeface="Cambria Math" panose="02040503050406030204" pitchFamily="18" charset="0"/>
                        </a:rPr>
                        <m:t>𝑉</m:t>
                      </m:r>
                      <m:d>
                        <m:dPr>
                          <m:ctrlPr>
                            <a:rPr lang="en-US" altLang="zh-CN" sz="2400" i="1" smtClean="0">
                              <a:solidFill>
                                <a:schemeClr val="tx1"/>
                              </a:solidFill>
                              <a:latin typeface="Cambria Math" panose="02040503050406030204" pitchFamily="18" charset="0"/>
                            </a:rPr>
                          </m:ctrlPr>
                        </m:dPr>
                        <m:e>
                          <m:sSup>
                            <m:sSupPr>
                              <m:ctrlPr>
                                <a:rPr lang="en-US" altLang="zh-CN" sz="2400" i="1" smtClean="0">
                                  <a:solidFill>
                                    <a:schemeClr val="tx1"/>
                                  </a:solidFill>
                                  <a:latin typeface="Cambria Math" panose="02040503050406030204" pitchFamily="18" charset="0"/>
                                </a:rPr>
                              </m:ctrlPr>
                            </m:sSupPr>
                            <m:e>
                              <m:r>
                                <a:rPr lang="en-US" altLang="zh-CN" sz="2400" b="0" i="1" smtClean="0">
                                  <a:solidFill>
                                    <a:schemeClr val="tx1"/>
                                  </a:solidFill>
                                  <a:latin typeface="Cambria Math" panose="02040503050406030204" pitchFamily="18" charset="0"/>
                                </a:rPr>
                                <m:t>3/2</m:t>
                              </m:r>
                            </m:e>
                            <m:sup>
                              <m:r>
                                <a:rPr lang="en-US" altLang="zh-CN" sz="2400" b="0" i="1" smtClean="0">
                                  <a:solidFill>
                                    <a:schemeClr val="tx1"/>
                                  </a:solidFill>
                                  <a:latin typeface="Cambria Math" panose="02040503050406030204" pitchFamily="18" charset="0"/>
                                </a:rPr>
                                <m:t>−</m:t>
                              </m:r>
                            </m:sup>
                          </m:sSup>
                          <m:r>
                            <a:rPr lang="en-US" altLang="zh-CN" sz="2400" b="0" i="1" smtClean="0">
                              <a:solidFill>
                                <a:schemeClr val="tx1"/>
                              </a:solidFill>
                              <a:latin typeface="Cambria Math" panose="02040503050406030204" pitchFamily="18" charset="0"/>
                            </a:rPr>
                            <m:t>,</m:t>
                          </m:r>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b="0" i="1" smtClean="0">
                          <a:solidFill>
                            <a:schemeClr val="tx1"/>
                          </a:solidFill>
                          <a:latin typeface="Cambria Math" panose="02040503050406030204" pitchFamily="18" charset="0"/>
                        </a:rPr>
                        <m:t>=</m:t>
                      </m:r>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i="1">
                              <a:solidFill>
                                <a:schemeClr val="tx1"/>
                              </a:solidFill>
                              <a:latin typeface="Cambria Math" panose="02040503050406030204" pitchFamily="18" charset="0"/>
                            </a:rPr>
                            <m:t>𝑎</m:t>
                          </m:r>
                        </m:sub>
                      </m:sSub>
                      <m:r>
                        <a:rPr lang="en-US" altLang="zh-CN" sz="2400" b="0" i="1" smtClean="0">
                          <a:solidFill>
                            <a:schemeClr val="tx1"/>
                          </a:solidFill>
                          <a:latin typeface="Cambria Math" panose="02040503050406030204" pitchFamily="18" charset="0"/>
                        </a:rPr>
                        <m:t>−</m:t>
                      </m:r>
                      <m:f>
                        <m:fPr>
                          <m:ctrlPr>
                            <a:rPr lang="en-US" altLang="zh-CN" sz="2400" i="1">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2</m:t>
                          </m:r>
                        </m:num>
                        <m:den>
                          <m:r>
                            <a:rPr lang="en-US" altLang="zh-CN" sz="2400" i="1">
                              <a:solidFill>
                                <a:schemeClr val="tx1"/>
                              </a:solidFill>
                              <a:latin typeface="Cambria Math" panose="02040503050406030204" pitchFamily="18" charset="0"/>
                            </a:rPr>
                            <m:t>3</m:t>
                          </m:r>
                        </m:den>
                      </m:f>
                      <m:r>
                        <m:rPr>
                          <m:nor/>
                        </m:rPr>
                        <a:rPr lang="en-US" altLang="zh-CN" sz="2400" dirty="0">
                          <a:solidFill>
                            <a:schemeClr val="tx1"/>
                          </a:solidFill>
                        </a:rPr>
                        <m:t> </m:t>
                      </m:r>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i="1">
                              <a:solidFill>
                                <a:schemeClr val="tx1"/>
                              </a:solidFill>
                              <a:latin typeface="Cambria Math" panose="02040503050406030204" pitchFamily="18" charset="0"/>
                            </a:rPr>
                            <m:t>𝑏</m:t>
                          </m:r>
                        </m:sub>
                      </m:sSub>
                    </m:oMath>
                  </m:oMathPara>
                </a14:m>
                <a:endParaRPr lang="zh-CN" altLang="en-US" sz="2400" dirty="0">
                  <a:solidFill>
                    <a:schemeClr val="tx1"/>
                  </a:solidFill>
                </a:endParaRPr>
              </a:p>
            </p:txBody>
          </p:sp>
        </mc:Choice>
        <mc:Fallback xmlns="">
          <p:sp>
            <p:nvSpPr>
              <p:cNvPr id="36" name="文本框 35">
                <a:extLst>
                  <a:ext uri="{FF2B5EF4-FFF2-40B4-BE49-F238E27FC236}">
                    <a16:creationId xmlns:a16="http://schemas.microsoft.com/office/drawing/2014/main" id="{1E6BCAE2-4F00-4D8A-8947-622670D2061D}"/>
                  </a:ext>
                </a:extLst>
              </p:cNvPr>
              <p:cNvSpPr txBox="1">
                <a:spLocks noRot="1" noChangeAspect="1" noMove="1" noResize="1" noEditPoints="1" noAdjustHandles="1" noChangeArrowheads="1" noChangeShapeType="1" noTextEdit="1"/>
              </p:cNvSpPr>
              <p:nvPr/>
            </p:nvSpPr>
            <p:spPr>
              <a:xfrm>
                <a:off x="98990" y="4044638"/>
                <a:ext cx="4305639" cy="79367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9F9BB725-A57E-4002-9E8E-BFE4C011E98F}"/>
                  </a:ext>
                </a:extLst>
              </p:cNvPr>
              <p:cNvSpPr txBox="1"/>
              <p:nvPr/>
            </p:nvSpPr>
            <p:spPr>
              <a:xfrm>
                <a:off x="20650" y="4847345"/>
                <a:ext cx="43056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chemeClr val="tx1"/>
                          </a:solidFill>
                          <a:latin typeface="Cambria Math" panose="02040503050406030204" pitchFamily="18" charset="0"/>
                        </a:rPr>
                        <m:t>𝑉</m:t>
                      </m:r>
                      <m:d>
                        <m:dPr>
                          <m:ctrlPr>
                            <a:rPr lang="en-US" altLang="zh-CN" sz="2400" i="1" smtClean="0">
                              <a:solidFill>
                                <a:schemeClr val="tx1"/>
                              </a:solidFill>
                              <a:latin typeface="Cambria Math" panose="02040503050406030204" pitchFamily="18" charset="0"/>
                            </a:rPr>
                          </m:ctrlPr>
                        </m:dPr>
                        <m:e>
                          <m:sSup>
                            <m:sSupPr>
                              <m:ctrlPr>
                                <a:rPr lang="en-US" altLang="zh-CN" sz="2400" i="1" smtClean="0">
                                  <a:solidFill>
                                    <a:schemeClr val="tx1"/>
                                  </a:solidFill>
                                  <a:latin typeface="Cambria Math" panose="02040503050406030204" pitchFamily="18" charset="0"/>
                                </a:rPr>
                              </m:ctrlPr>
                            </m:sSupPr>
                            <m:e>
                              <m:r>
                                <a:rPr lang="en-US" altLang="zh-CN" sz="2400" b="0" i="1" smtClean="0">
                                  <a:solidFill>
                                    <a:schemeClr val="tx1"/>
                                  </a:solidFill>
                                  <a:latin typeface="Cambria Math" panose="02040503050406030204" pitchFamily="18" charset="0"/>
                                </a:rPr>
                                <m:t>5/2</m:t>
                              </m:r>
                            </m:e>
                            <m:sup>
                              <m:r>
                                <a:rPr lang="en-US" altLang="zh-CN" sz="2400" b="0" i="1" smtClean="0">
                                  <a:solidFill>
                                    <a:schemeClr val="tx1"/>
                                  </a:solidFill>
                                  <a:latin typeface="Cambria Math" panose="02040503050406030204" pitchFamily="18" charset="0"/>
                                </a:rPr>
                                <m:t>−</m:t>
                              </m:r>
                            </m:sup>
                          </m:sSup>
                          <m:r>
                            <a:rPr lang="en-US" altLang="zh-CN" sz="2400" b="0" i="1" smtClean="0">
                              <a:solidFill>
                                <a:schemeClr val="tx1"/>
                              </a:solidFill>
                              <a:latin typeface="Cambria Math" panose="02040503050406030204" pitchFamily="18" charset="0"/>
                            </a:rPr>
                            <m:t>,</m:t>
                          </m:r>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b="0" i="1" smtClean="0">
                          <a:solidFill>
                            <a:schemeClr val="tx1"/>
                          </a:solidFill>
                          <a:latin typeface="Cambria Math" panose="02040503050406030204" pitchFamily="18" charset="0"/>
                        </a:rPr>
                        <m:t>=</m:t>
                      </m:r>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i="1">
                              <a:solidFill>
                                <a:schemeClr val="tx1"/>
                              </a:solidFill>
                              <a:latin typeface="Cambria Math" panose="02040503050406030204" pitchFamily="18" charset="0"/>
                            </a:rPr>
                            <m:t>𝑎</m:t>
                          </m:r>
                        </m:sub>
                      </m:sSub>
                      <m:r>
                        <a:rPr lang="en-US" altLang="zh-CN" sz="2400" b="0" i="1" smtClean="0">
                          <a:solidFill>
                            <a:schemeClr val="tx1"/>
                          </a:solidFill>
                          <a:latin typeface="Cambria Math" panose="02040503050406030204" pitchFamily="18" charset="0"/>
                        </a:rPr>
                        <m:t>+</m:t>
                      </m:r>
                      <m:r>
                        <m:rPr>
                          <m:nor/>
                        </m:rPr>
                        <a:rPr lang="en-US" altLang="zh-CN" sz="2400" dirty="0">
                          <a:solidFill>
                            <a:schemeClr val="tx1"/>
                          </a:solidFill>
                        </a:rPr>
                        <m:t> </m:t>
                      </m:r>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i="1">
                              <a:solidFill>
                                <a:schemeClr val="tx1"/>
                              </a:solidFill>
                              <a:latin typeface="Cambria Math" panose="02040503050406030204" pitchFamily="18" charset="0"/>
                            </a:rPr>
                            <m:t>𝑏</m:t>
                          </m:r>
                        </m:sub>
                      </m:sSub>
                    </m:oMath>
                  </m:oMathPara>
                </a14:m>
                <a:endParaRPr lang="zh-CN" altLang="en-US" sz="2400" dirty="0">
                  <a:solidFill>
                    <a:schemeClr val="tx1"/>
                  </a:solidFill>
                </a:endParaRPr>
              </a:p>
            </p:txBody>
          </p:sp>
        </mc:Choice>
        <mc:Fallback xmlns="">
          <p:sp>
            <p:nvSpPr>
              <p:cNvPr id="37" name="文本框 36">
                <a:extLst>
                  <a:ext uri="{FF2B5EF4-FFF2-40B4-BE49-F238E27FC236}">
                    <a16:creationId xmlns:a16="http://schemas.microsoft.com/office/drawing/2014/main" id="{9F9BB725-A57E-4002-9E8E-BFE4C011E98F}"/>
                  </a:ext>
                </a:extLst>
              </p:cNvPr>
              <p:cNvSpPr txBox="1">
                <a:spLocks noRot="1" noChangeAspect="1" noMove="1" noResize="1" noEditPoints="1" noAdjustHandles="1" noChangeArrowheads="1" noChangeShapeType="1" noTextEdit="1"/>
              </p:cNvSpPr>
              <p:nvPr/>
            </p:nvSpPr>
            <p:spPr>
              <a:xfrm>
                <a:off x="20650" y="4847345"/>
                <a:ext cx="4305639" cy="461665"/>
              </a:xfrm>
              <a:prstGeom prst="rect">
                <a:avLst/>
              </a:prstGeom>
              <a:blipFill>
                <a:blip r:embed="rId10"/>
                <a:stretch>
                  <a:fillRect b="-17105"/>
                </a:stretch>
              </a:blipFill>
            </p:spPr>
            <p:txBody>
              <a:bodyPr/>
              <a:lstStyle/>
              <a:p>
                <a:r>
                  <a:rPr lang="zh-CN" altLang="en-US">
                    <a:noFill/>
                  </a:rPr>
                  <a:t> </a:t>
                </a:r>
              </a:p>
            </p:txBody>
          </p:sp>
        </mc:Fallback>
      </mc:AlternateContent>
      <p:sp>
        <p:nvSpPr>
          <p:cNvPr id="2" name="流程图: 过程 1">
            <a:extLst>
              <a:ext uri="{FF2B5EF4-FFF2-40B4-BE49-F238E27FC236}">
                <a16:creationId xmlns:a16="http://schemas.microsoft.com/office/drawing/2014/main" id="{55677B76-3242-4B40-BB31-96FA2CD03BEE}"/>
              </a:ext>
            </a:extLst>
          </p:cNvPr>
          <p:cNvSpPr/>
          <p:nvPr/>
        </p:nvSpPr>
        <p:spPr>
          <a:xfrm>
            <a:off x="0" y="1187853"/>
            <a:ext cx="45719" cy="733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F954AD69-BDC0-47F2-903B-473DB33ECA10}"/>
                  </a:ext>
                </a:extLst>
              </p:cNvPr>
              <p:cNvSpPr txBox="1"/>
              <p:nvPr/>
            </p:nvSpPr>
            <p:spPr>
              <a:xfrm>
                <a:off x="5532071" y="1045516"/>
                <a:ext cx="5431666" cy="77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FF"/>
                              </a:solidFill>
                              <a:latin typeface="Cambria Math" panose="02040503050406030204" pitchFamily="18" charset="0"/>
                            </a:rPr>
                          </m:ctrlPr>
                        </m:sSubPr>
                        <m:e>
                          <m:r>
                            <a:rPr lang="en-US" altLang="zh-CN" sz="2400" i="1">
                              <a:solidFill>
                                <a:srgbClr val="FF00FF"/>
                              </a:solidFill>
                              <a:latin typeface="Cambria Math" panose="02040503050406030204" pitchFamily="18" charset="0"/>
                            </a:rPr>
                            <m:t>𝑃</m:t>
                          </m:r>
                        </m:e>
                        <m:sub>
                          <m:r>
                            <a:rPr lang="en-US" altLang="zh-CN" sz="2400" i="1">
                              <a:solidFill>
                                <a:srgbClr val="FF00FF"/>
                              </a:solidFill>
                              <a:latin typeface="Cambria Math" panose="02040503050406030204" pitchFamily="18" charset="0"/>
                            </a:rPr>
                            <m:t>𝑐</m:t>
                          </m:r>
                          <m:r>
                            <a:rPr lang="en-US" altLang="zh-CN" sz="2400" i="1">
                              <a:solidFill>
                                <a:srgbClr val="FF00FF"/>
                              </a:solidFill>
                              <a:latin typeface="Cambria Math" panose="02040503050406030204" pitchFamily="18" charset="0"/>
                            </a:rPr>
                            <m:t>1</m:t>
                          </m:r>
                        </m:sub>
                      </m:sSub>
                      <m:r>
                        <a:rPr lang="en-US" altLang="zh-CN" sz="2400" b="0" i="1" smtClean="0">
                          <a:solidFill>
                            <a:srgbClr val="FF00FF"/>
                          </a:solidFill>
                          <a:latin typeface="Cambria Math" panose="02040503050406030204" pitchFamily="18" charset="0"/>
                        </a:rPr>
                        <m:t>=4311.9</m:t>
                      </m:r>
                      <m:r>
                        <a:rPr lang="en-US" altLang="zh-CN" sz="2400" b="0" i="1" smtClean="0">
                          <a:solidFill>
                            <a:srgbClr val="FF00FF"/>
                          </a:solidFill>
                          <a:latin typeface="Cambria Math" panose="02040503050406030204" pitchFamily="18" charset="0"/>
                          <a:ea typeface="Cambria Math" panose="02040503050406030204" pitchFamily="18" charset="0"/>
                        </a:rPr>
                        <m:t>±</m:t>
                      </m:r>
                      <m:sSubSup>
                        <m:sSubSupPr>
                          <m:ctrlPr>
                            <a:rPr lang="en-US" altLang="zh-CN" sz="2400" b="0" i="1" smtClean="0">
                              <a:solidFill>
                                <a:srgbClr val="FF00FF"/>
                              </a:solidFill>
                              <a:latin typeface="Cambria Math" panose="02040503050406030204" pitchFamily="18" charset="0"/>
                              <a:ea typeface="Cambria Math" panose="02040503050406030204" pitchFamily="18" charset="0"/>
                            </a:rPr>
                          </m:ctrlPr>
                        </m:sSubSupPr>
                        <m:e>
                          <m:r>
                            <a:rPr lang="en-US" altLang="zh-CN" sz="2400" b="0" i="1" smtClean="0">
                              <a:solidFill>
                                <a:srgbClr val="FF00FF"/>
                              </a:solidFill>
                              <a:latin typeface="Cambria Math" panose="02040503050406030204" pitchFamily="18" charset="0"/>
                              <a:ea typeface="Cambria Math" panose="02040503050406030204" pitchFamily="18" charset="0"/>
                            </a:rPr>
                            <m:t>0.7</m:t>
                          </m:r>
                        </m:e>
                        <m:sub>
                          <m:r>
                            <a:rPr lang="en-US" altLang="zh-CN" sz="2400" b="0" i="1" smtClean="0">
                              <a:solidFill>
                                <a:srgbClr val="FF00FF"/>
                              </a:solidFill>
                              <a:latin typeface="Cambria Math" panose="02040503050406030204" pitchFamily="18" charset="0"/>
                              <a:ea typeface="Cambria Math" panose="02040503050406030204" pitchFamily="18" charset="0"/>
                            </a:rPr>
                            <m:t>−0.6</m:t>
                          </m:r>
                        </m:sub>
                        <m:sup>
                          <m:r>
                            <a:rPr lang="en-US" altLang="zh-CN" sz="2400" b="0" i="1" smtClean="0">
                              <a:solidFill>
                                <a:srgbClr val="FF00FF"/>
                              </a:solidFill>
                              <a:latin typeface="Cambria Math" panose="02040503050406030204" pitchFamily="18" charset="0"/>
                              <a:ea typeface="Cambria Math" panose="02040503050406030204" pitchFamily="18" charset="0"/>
                            </a:rPr>
                            <m:t>+6.8</m:t>
                          </m:r>
                        </m:sup>
                      </m:sSubSup>
                      <m:r>
                        <a:rPr lang="en-US" altLang="zh-CN" sz="2400" i="1">
                          <a:solidFill>
                            <a:srgbClr val="FF00FF"/>
                          </a:solidFill>
                          <a:latin typeface="Cambria Math" panose="02040503050406030204" pitchFamily="18" charset="0"/>
                          <a:ea typeface="Cambria Math" panose="02040503050406030204" pitchFamily="18" charset="0"/>
                        </a:rPr>
                        <m:t>+</m:t>
                      </m:r>
                      <m:f>
                        <m:fPr>
                          <m:ctrlPr>
                            <a:rPr lang="en-US" altLang="zh-CN" sz="2400" i="1">
                              <a:solidFill>
                                <a:srgbClr val="FF00FF"/>
                              </a:solidFill>
                              <a:latin typeface="Cambria Math" panose="02040503050406030204" pitchFamily="18" charset="0"/>
                              <a:ea typeface="Cambria Math" panose="02040503050406030204" pitchFamily="18" charset="0"/>
                            </a:rPr>
                          </m:ctrlPr>
                        </m:fPr>
                        <m:num>
                          <m:r>
                            <a:rPr lang="en-US" altLang="zh-CN" sz="2400" i="1">
                              <a:solidFill>
                                <a:srgbClr val="FF00FF"/>
                              </a:solidFill>
                              <a:latin typeface="Cambria Math" panose="02040503050406030204" pitchFamily="18" charset="0"/>
                              <a:ea typeface="Cambria Math" panose="02040503050406030204" pitchFamily="18" charset="0"/>
                            </a:rPr>
                            <m:t>𝑖</m:t>
                          </m:r>
                        </m:num>
                        <m:den>
                          <m:r>
                            <a:rPr lang="en-US" altLang="zh-CN" sz="2400" i="1">
                              <a:solidFill>
                                <a:srgbClr val="FF00FF"/>
                              </a:solidFill>
                              <a:latin typeface="Cambria Math" panose="02040503050406030204" pitchFamily="18" charset="0"/>
                              <a:ea typeface="Cambria Math" panose="02040503050406030204" pitchFamily="18" charset="0"/>
                            </a:rPr>
                            <m:t>2</m:t>
                          </m:r>
                        </m:den>
                      </m:f>
                      <m:r>
                        <a:rPr lang="en-US" altLang="zh-CN" sz="2400" b="0" i="1" smtClean="0">
                          <a:solidFill>
                            <a:srgbClr val="FF00FF"/>
                          </a:solidFill>
                          <a:latin typeface="Cambria Math" panose="02040503050406030204" pitchFamily="18" charset="0"/>
                        </a:rPr>
                        <m:t>9.8</m:t>
                      </m:r>
                      <m:r>
                        <a:rPr lang="en-US" altLang="zh-CN" sz="2400" i="1">
                          <a:solidFill>
                            <a:srgbClr val="FF00FF"/>
                          </a:solidFill>
                          <a:latin typeface="Cambria Math" panose="02040503050406030204" pitchFamily="18" charset="0"/>
                          <a:ea typeface="Cambria Math" panose="02040503050406030204" pitchFamily="18" charset="0"/>
                        </a:rPr>
                        <m:t>±</m:t>
                      </m:r>
                      <m:sSubSup>
                        <m:sSubSupPr>
                          <m:ctrlPr>
                            <a:rPr lang="en-US" altLang="zh-CN" sz="2400" i="1">
                              <a:solidFill>
                                <a:srgbClr val="FF00FF"/>
                              </a:solidFill>
                              <a:latin typeface="Cambria Math" panose="02040503050406030204" pitchFamily="18" charset="0"/>
                              <a:ea typeface="Cambria Math" panose="02040503050406030204" pitchFamily="18" charset="0"/>
                            </a:rPr>
                          </m:ctrlPr>
                        </m:sSubSupPr>
                        <m:e>
                          <m:r>
                            <a:rPr lang="en-US" altLang="zh-CN" sz="2400" b="0" i="1" smtClean="0">
                              <a:solidFill>
                                <a:srgbClr val="FF00FF"/>
                              </a:solidFill>
                              <a:latin typeface="Cambria Math" panose="02040503050406030204" pitchFamily="18" charset="0"/>
                              <a:ea typeface="Cambria Math" panose="02040503050406030204" pitchFamily="18" charset="0"/>
                            </a:rPr>
                            <m:t>2</m:t>
                          </m:r>
                          <m:r>
                            <a:rPr lang="en-US" altLang="zh-CN" sz="2400" i="1">
                              <a:solidFill>
                                <a:srgbClr val="FF00FF"/>
                              </a:solidFill>
                              <a:latin typeface="Cambria Math" panose="02040503050406030204" pitchFamily="18" charset="0"/>
                              <a:ea typeface="Cambria Math" panose="02040503050406030204" pitchFamily="18" charset="0"/>
                            </a:rPr>
                            <m:t>.7</m:t>
                          </m:r>
                        </m:e>
                        <m:sub>
                          <m:r>
                            <a:rPr lang="en-US" altLang="zh-CN" sz="2400" i="1">
                              <a:solidFill>
                                <a:srgbClr val="FF00FF"/>
                              </a:solidFill>
                              <a:latin typeface="Cambria Math" panose="02040503050406030204" pitchFamily="18" charset="0"/>
                              <a:ea typeface="Cambria Math" panose="02040503050406030204" pitchFamily="18" charset="0"/>
                            </a:rPr>
                            <m:t>−</m:t>
                          </m:r>
                          <m:r>
                            <a:rPr lang="en-US" altLang="zh-CN" sz="2400" b="0" i="1" smtClean="0">
                              <a:solidFill>
                                <a:srgbClr val="FF00FF"/>
                              </a:solidFill>
                              <a:latin typeface="Cambria Math" panose="02040503050406030204" pitchFamily="18" charset="0"/>
                              <a:ea typeface="Cambria Math" panose="02040503050406030204" pitchFamily="18" charset="0"/>
                            </a:rPr>
                            <m:t>4.5</m:t>
                          </m:r>
                        </m:sub>
                        <m:sup>
                          <m:r>
                            <a:rPr lang="en-US" altLang="zh-CN" sz="2400" i="1">
                              <a:solidFill>
                                <a:srgbClr val="FF00FF"/>
                              </a:solidFill>
                              <a:latin typeface="Cambria Math" panose="02040503050406030204" pitchFamily="18" charset="0"/>
                              <a:ea typeface="Cambria Math" panose="02040503050406030204" pitchFamily="18" charset="0"/>
                            </a:rPr>
                            <m:t>+</m:t>
                          </m:r>
                          <m:r>
                            <a:rPr lang="en-US" altLang="zh-CN" sz="2400" b="0" i="1" smtClean="0">
                              <a:solidFill>
                                <a:srgbClr val="FF00FF"/>
                              </a:solidFill>
                              <a:latin typeface="Cambria Math" panose="02040503050406030204" pitchFamily="18" charset="0"/>
                              <a:ea typeface="Cambria Math" panose="02040503050406030204" pitchFamily="18" charset="0"/>
                            </a:rPr>
                            <m:t>3.7</m:t>
                          </m:r>
                        </m:sup>
                      </m:sSubSup>
                    </m:oMath>
                  </m:oMathPara>
                </a14:m>
                <a:endParaRPr lang="zh-CN" altLang="en-US" sz="2400" dirty="0"/>
              </a:p>
            </p:txBody>
          </p:sp>
        </mc:Choice>
        <mc:Fallback xmlns="">
          <p:sp>
            <p:nvSpPr>
              <p:cNvPr id="38" name="文本框 37">
                <a:extLst>
                  <a:ext uri="{FF2B5EF4-FFF2-40B4-BE49-F238E27FC236}">
                    <a16:creationId xmlns:a16="http://schemas.microsoft.com/office/drawing/2014/main" id="{F954AD69-BDC0-47F2-903B-473DB33ECA10}"/>
                  </a:ext>
                </a:extLst>
              </p:cNvPr>
              <p:cNvSpPr txBox="1">
                <a:spLocks noRot="1" noChangeAspect="1" noMove="1" noResize="1" noEditPoints="1" noAdjustHandles="1" noChangeArrowheads="1" noChangeShapeType="1" noTextEdit="1"/>
              </p:cNvSpPr>
              <p:nvPr/>
            </p:nvSpPr>
            <p:spPr>
              <a:xfrm>
                <a:off x="5532071" y="1045516"/>
                <a:ext cx="5431666" cy="778803"/>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DFA66736-7283-4465-AAF4-362B5A81F029}"/>
                  </a:ext>
                </a:extLst>
              </p:cNvPr>
              <p:cNvSpPr txBox="1"/>
              <p:nvPr/>
            </p:nvSpPr>
            <p:spPr>
              <a:xfrm>
                <a:off x="5212932" y="1728603"/>
                <a:ext cx="6388724" cy="77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𝑃</m:t>
                          </m:r>
                        </m:e>
                        <m:sub>
                          <m:r>
                            <a:rPr lang="en-US" altLang="zh-CN" sz="2400" i="1">
                              <a:solidFill>
                                <a:srgbClr val="FF0000"/>
                              </a:solidFill>
                              <a:latin typeface="Cambria Math" panose="02040503050406030204" pitchFamily="18" charset="0"/>
                            </a:rPr>
                            <m:t>𝑐</m:t>
                          </m:r>
                          <m:r>
                            <a:rPr lang="en-US" altLang="zh-CN" sz="2400" b="0" i="1" smtClean="0">
                              <a:solidFill>
                                <a:srgbClr val="FF0000"/>
                              </a:solidFill>
                              <a:latin typeface="Cambria Math" panose="02040503050406030204" pitchFamily="18" charset="0"/>
                            </a:rPr>
                            <m:t>2</m:t>
                          </m:r>
                        </m:sub>
                      </m:sSub>
                      <m:r>
                        <a:rPr lang="en-US" altLang="zh-CN" sz="2400" b="0" i="1" smtClean="0">
                          <a:solidFill>
                            <a:srgbClr val="FF0000"/>
                          </a:solidFill>
                          <a:latin typeface="Cambria Math" panose="02040503050406030204" pitchFamily="18" charset="0"/>
                        </a:rPr>
                        <m:t>=4440.3</m:t>
                      </m:r>
                      <m:r>
                        <a:rPr lang="en-US" altLang="zh-CN" sz="2400" b="0" i="1" smtClean="0">
                          <a:solidFill>
                            <a:srgbClr val="FF0000"/>
                          </a:solidFill>
                          <a:latin typeface="Cambria Math" panose="02040503050406030204" pitchFamily="18" charset="0"/>
                          <a:ea typeface="Cambria Math" panose="02040503050406030204" pitchFamily="18" charset="0"/>
                        </a:rPr>
                        <m:t>±</m:t>
                      </m:r>
                      <m:sSubSup>
                        <m:sSubSupPr>
                          <m:ctrlPr>
                            <a:rPr lang="en-US" altLang="zh-CN" sz="2400" b="0" i="1" smtClean="0">
                              <a:solidFill>
                                <a:srgbClr val="FF0000"/>
                              </a:solidFill>
                              <a:latin typeface="Cambria Math" panose="02040503050406030204" pitchFamily="18" charset="0"/>
                              <a:ea typeface="Cambria Math" panose="02040503050406030204" pitchFamily="18" charset="0"/>
                            </a:rPr>
                          </m:ctrlPr>
                        </m:sSubSupPr>
                        <m:e>
                          <m:r>
                            <a:rPr lang="en-US" altLang="zh-CN" sz="2400" b="0" i="1" smtClean="0">
                              <a:solidFill>
                                <a:srgbClr val="FF0000"/>
                              </a:solidFill>
                              <a:latin typeface="Cambria Math" panose="02040503050406030204" pitchFamily="18" charset="0"/>
                              <a:ea typeface="Cambria Math" panose="02040503050406030204" pitchFamily="18" charset="0"/>
                            </a:rPr>
                            <m:t>1.3</m:t>
                          </m:r>
                        </m:e>
                        <m:sub>
                          <m:r>
                            <a:rPr lang="en-US" altLang="zh-CN" sz="2400" b="0" i="1" smtClean="0">
                              <a:solidFill>
                                <a:srgbClr val="FF0000"/>
                              </a:solidFill>
                              <a:latin typeface="Cambria Math" panose="02040503050406030204" pitchFamily="18" charset="0"/>
                              <a:ea typeface="Cambria Math" panose="02040503050406030204" pitchFamily="18" charset="0"/>
                            </a:rPr>
                            <m:t>−4.7</m:t>
                          </m:r>
                        </m:sub>
                        <m:sup>
                          <m:r>
                            <a:rPr lang="en-US" altLang="zh-CN" sz="2400" b="0" i="1" smtClean="0">
                              <a:solidFill>
                                <a:srgbClr val="FF0000"/>
                              </a:solidFill>
                              <a:latin typeface="Cambria Math" panose="02040503050406030204" pitchFamily="18" charset="0"/>
                              <a:ea typeface="Cambria Math" panose="02040503050406030204" pitchFamily="18" charset="0"/>
                            </a:rPr>
                            <m:t>+4.1</m:t>
                          </m:r>
                        </m:sup>
                      </m:sSubSup>
                      <m:r>
                        <a:rPr lang="en-US" altLang="zh-CN" sz="2400" i="1">
                          <a:solidFill>
                            <a:srgbClr val="FF0000"/>
                          </a:solidFill>
                          <a:latin typeface="Cambria Math" panose="02040503050406030204" pitchFamily="18" charset="0"/>
                          <a:ea typeface="Cambria Math" panose="02040503050406030204" pitchFamily="18" charset="0"/>
                        </a:rPr>
                        <m:t>+</m:t>
                      </m:r>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i="1">
                              <a:solidFill>
                                <a:srgbClr val="FF0000"/>
                              </a:solidFill>
                              <a:latin typeface="Cambria Math" panose="02040503050406030204" pitchFamily="18" charset="0"/>
                              <a:ea typeface="Cambria Math" panose="02040503050406030204" pitchFamily="18" charset="0"/>
                            </a:rPr>
                            <m:t>𝑖</m:t>
                          </m:r>
                        </m:num>
                        <m:den>
                          <m:r>
                            <a:rPr lang="en-US" altLang="zh-CN" sz="2400" i="1">
                              <a:solidFill>
                                <a:srgbClr val="FF0000"/>
                              </a:solidFill>
                              <a:latin typeface="Cambria Math" panose="02040503050406030204" pitchFamily="18" charset="0"/>
                              <a:ea typeface="Cambria Math" panose="02040503050406030204" pitchFamily="18" charset="0"/>
                            </a:rPr>
                            <m:t>2</m:t>
                          </m:r>
                        </m:den>
                      </m:f>
                      <m:r>
                        <a:rPr lang="en-US" altLang="zh-CN" sz="2400" b="0" i="1" smtClean="0">
                          <a:solidFill>
                            <a:srgbClr val="FF0000"/>
                          </a:solidFill>
                          <a:latin typeface="Cambria Math" panose="02040503050406030204" pitchFamily="18" charset="0"/>
                        </a:rPr>
                        <m:t>20.6</m:t>
                      </m:r>
                      <m:r>
                        <a:rPr lang="en-US" altLang="zh-CN" sz="2400" i="1">
                          <a:solidFill>
                            <a:srgbClr val="FF0000"/>
                          </a:solidFill>
                          <a:latin typeface="Cambria Math" panose="02040503050406030204" pitchFamily="18" charset="0"/>
                          <a:ea typeface="Cambria Math" panose="02040503050406030204" pitchFamily="18" charset="0"/>
                        </a:rPr>
                        <m:t>±</m:t>
                      </m:r>
                      <m:sSubSup>
                        <m:sSubSupPr>
                          <m:ctrlPr>
                            <a:rPr lang="en-US" altLang="zh-CN" sz="2400" i="1">
                              <a:solidFill>
                                <a:srgbClr val="FF0000"/>
                              </a:solidFill>
                              <a:latin typeface="Cambria Math" panose="02040503050406030204" pitchFamily="18" charset="0"/>
                              <a:ea typeface="Cambria Math" panose="02040503050406030204" pitchFamily="18" charset="0"/>
                            </a:rPr>
                          </m:ctrlPr>
                        </m:sSubSupPr>
                        <m:e>
                          <m:r>
                            <a:rPr lang="en-US" altLang="zh-CN" sz="2400" b="0" i="1" smtClean="0">
                              <a:solidFill>
                                <a:srgbClr val="FF0000"/>
                              </a:solidFill>
                              <a:latin typeface="Cambria Math" panose="02040503050406030204" pitchFamily="18" charset="0"/>
                              <a:ea typeface="Cambria Math" panose="02040503050406030204" pitchFamily="18" charset="0"/>
                            </a:rPr>
                            <m:t>4.9</m:t>
                          </m:r>
                        </m:e>
                        <m:sub>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10.1</m:t>
                          </m:r>
                        </m:sub>
                        <m:sup>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8.7</m:t>
                          </m:r>
                        </m:sup>
                      </m:sSubSup>
                    </m:oMath>
                  </m:oMathPara>
                </a14:m>
                <a:endParaRPr lang="zh-CN" altLang="en-US" sz="2400" dirty="0"/>
              </a:p>
            </p:txBody>
          </p:sp>
        </mc:Choice>
        <mc:Fallback xmlns="">
          <p:sp>
            <p:nvSpPr>
              <p:cNvPr id="39" name="文本框 38">
                <a:extLst>
                  <a:ext uri="{FF2B5EF4-FFF2-40B4-BE49-F238E27FC236}">
                    <a16:creationId xmlns:a16="http://schemas.microsoft.com/office/drawing/2014/main" id="{DFA66736-7283-4465-AAF4-362B5A81F029}"/>
                  </a:ext>
                </a:extLst>
              </p:cNvPr>
              <p:cNvSpPr txBox="1">
                <a:spLocks noRot="1" noChangeAspect="1" noMove="1" noResize="1" noEditPoints="1" noAdjustHandles="1" noChangeArrowheads="1" noChangeShapeType="1" noTextEdit="1"/>
              </p:cNvSpPr>
              <p:nvPr/>
            </p:nvSpPr>
            <p:spPr>
              <a:xfrm>
                <a:off x="5212932" y="1728603"/>
                <a:ext cx="6388724" cy="778803"/>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868B8763-6B35-42AA-82FC-D799669375DE}"/>
                  </a:ext>
                </a:extLst>
              </p:cNvPr>
              <p:cNvSpPr txBox="1"/>
              <p:nvPr/>
            </p:nvSpPr>
            <p:spPr>
              <a:xfrm>
                <a:off x="4894153" y="2463895"/>
                <a:ext cx="6707503" cy="77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𝑃</m:t>
                          </m:r>
                        </m:e>
                        <m:sub>
                          <m:r>
                            <a:rPr lang="en-US" altLang="zh-CN" sz="2400" i="1">
                              <a:solidFill>
                                <a:srgbClr val="FF0000"/>
                              </a:solidFill>
                              <a:latin typeface="Cambria Math" panose="02040503050406030204" pitchFamily="18" charset="0"/>
                            </a:rPr>
                            <m:t>𝑐</m:t>
                          </m:r>
                          <m:r>
                            <a:rPr lang="en-US" altLang="zh-CN" sz="2400" b="0" i="1" smtClean="0">
                              <a:solidFill>
                                <a:srgbClr val="FF0000"/>
                              </a:solidFill>
                              <a:latin typeface="Cambria Math" panose="02040503050406030204" pitchFamily="18" charset="0"/>
                            </a:rPr>
                            <m:t>3</m:t>
                          </m:r>
                        </m:sub>
                      </m:sSub>
                      <m:r>
                        <a:rPr lang="en-US" altLang="zh-CN" sz="2400" b="0" i="1" smtClean="0">
                          <a:solidFill>
                            <a:srgbClr val="FF0000"/>
                          </a:solidFill>
                          <a:latin typeface="Cambria Math" panose="02040503050406030204" pitchFamily="18" charset="0"/>
                        </a:rPr>
                        <m:t>=4457.3</m:t>
                      </m:r>
                      <m:r>
                        <a:rPr lang="en-US" altLang="zh-CN" sz="2400" b="0" i="1" smtClean="0">
                          <a:solidFill>
                            <a:srgbClr val="FF0000"/>
                          </a:solidFill>
                          <a:latin typeface="Cambria Math" panose="02040503050406030204" pitchFamily="18" charset="0"/>
                          <a:ea typeface="Cambria Math" panose="02040503050406030204" pitchFamily="18" charset="0"/>
                        </a:rPr>
                        <m:t>±</m:t>
                      </m:r>
                      <m:sSubSup>
                        <m:sSubSupPr>
                          <m:ctrlPr>
                            <a:rPr lang="en-US" altLang="zh-CN" sz="2400" b="0" i="1" smtClean="0">
                              <a:solidFill>
                                <a:srgbClr val="FF0000"/>
                              </a:solidFill>
                              <a:latin typeface="Cambria Math" panose="02040503050406030204" pitchFamily="18" charset="0"/>
                              <a:ea typeface="Cambria Math" panose="02040503050406030204" pitchFamily="18" charset="0"/>
                            </a:rPr>
                          </m:ctrlPr>
                        </m:sSubSupPr>
                        <m:e>
                          <m:r>
                            <a:rPr lang="en-US" altLang="zh-CN" sz="2400" b="0" i="1" smtClean="0">
                              <a:solidFill>
                                <a:srgbClr val="FF0000"/>
                              </a:solidFill>
                              <a:latin typeface="Cambria Math" panose="02040503050406030204" pitchFamily="18" charset="0"/>
                              <a:ea typeface="Cambria Math" panose="02040503050406030204" pitchFamily="18" charset="0"/>
                            </a:rPr>
                            <m:t>0.6</m:t>
                          </m:r>
                        </m:e>
                        <m:sub>
                          <m:r>
                            <a:rPr lang="en-US" altLang="zh-CN" sz="2400" b="0" i="1" smtClean="0">
                              <a:solidFill>
                                <a:srgbClr val="FF0000"/>
                              </a:solidFill>
                              <a:latin typeface="Cambria Math" panose="02040503050406030204" pitchFamily="18" charset="0"/>
                              <a:ea typeface="Cambria Math" panose="02040503050406030204" pitchFamily="18" charset="0"/>
                            </a:rPr>
                            <m:t>−1.7</m:t>
                          </m:r>
                        </m:sub>
                        <m:sup>
                          <m:r>
                            <a:rPr lang="en-US" altLang="zh-CN" sz="2400" b="0" i="1" smtClean="0">
                              <a:solidFill>
                                <a:srgbClr val="FF0000"/>
                              </a:solidFill>
                              <a:latin typeface="Cambria Math" panose="02040503050406030204" pitchFamily="18" charset="0"/>
                              <a:ea typeface="Cambria Math" panose="02040503050406030204" pitchFamily="18" charset="0"/>
                            </a:rPr>
                            <m:t>+4.1</m:t>
                          </m:r>
                        </m:sup>
                      </m:sSubSup>
                      <m:r>
                        <a:rPr lang="en-US" altLang="zh-CN" sz="2400" i="1">
                          <a:solidFill>
                            <a:srgbClr val="FF0000"/>
                          </a:solidFill>
                          <a:latin typeface="Cambria Math" panose="02040503050406030204" pitchFamily="18" charset="0"/>
                          <a:ea typeface="Cambria Math" panose="02040503050406030204" pitchFamily="18" charset="0"/>
                        </a:rPr>
                        <m:t>+</m:t>
                      </m:r>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i="1">
                              <a:solidFill>
                                <a:srgbClr val="FF0000"/>
                              </a:solidFill>
                              <a:latin typeface="Cambria Math" panose="02040503050406030204" pitchFamily="18" charset="0"/>
                              <a:ea typeface="Cambria Math" panose="02040503050406030204" pitchFamily="18" charset="0"/>
                            </a:rPr>
                            <m:t>𝑖</m:t>
                          </m:r>
                        </m:num>
                        <m:den>
                          <m:r>
                            <a:rPr lang="en-US" altLang="zh-CN" sz="2400" i="1">
                              <a:solidFill>
                                <a:srgbClr val="FF0000"/>
                              </a:solidFill>
                              <a:latin typeface="Cambria Math" panose="02040503050406030204" pitchFamily="18" charset="0"/>
                              <a:ea typeface="Cambria Math" panose="02040503050406030204" pitchFamily="18" charset="0"/>
                            </a:rPr>
                            <m:t>2</m:t>
                          </m:r>
                        </m:den>
                      </m:f>
                      <m:r>
                        <a:rPr lang="en-US" altLang="zh-CN" sz="2400" b="0" i="1" smtClean="0">
                          <a:solidFill>
                            <a:srgbClr val="FF0000"/>
                          </a:solidFill>
                          <a:latin typeface="Cambria Math" panose="02040503050406030204" pitchFamily="18" charset="0"/>
                        </a:rPr>
                        <m:t>6.4</m:t>
                      </m:r>
                      <m:r>
                        <a:rPr lang="en-US" altLang="zh-CN" sz="2400" i="1">
                          <a:solidFill>
                            <a:srgbClr val="FF0000"/>
                          </a:solidFill>
                          <a:latin typeface="Cambria Math" panose="02040503050406030204" pitchFamily="18" charset="0"/>
                          <a:ea typeface="Cambria Math" panose="02040503050406030204" pitchFamily="18" charset="0"/>
                        </a:rPr>
                        <m:t>±</m:t>
                      </m:r>
                      <m:sSubSup>
                        <m:sSubSupPr>
                          <m:ctrlPr>
                            <a:rPr lang="en-US" altLang="zh-CN" sz="2400" i="1">
                              <a:solidFill>
                                <a:srgbClr val="FF0000"/>
                              </a:solidFill>
                              <a:latin typeface="Cambria Math" panose="02040503050406030204" pitchFamily="18" charset="0"/>
                              <a:ea typeface="Cambria Math" panose="02040503050406030204" pitchFamily="18" charset="0"/>
                            </a:rPr>
                          </m:ctrlPr>
                        </m:sSubSupPr>
                        <m:e>
                          <m:r>
                            <a:rPr lang="en-US" altLang="zh-CN" sz="2400" b="0" i="1" smtClean="0">
                              <a:solidFill>
                                <a:srgbClr val="FF0000"/>
                              </a:solidFill>
                              <a:latin typeface="Cambria Math" panose="02040503050406030204" pitchFamily="18" charset="0"/>
                              <a:ea typeface="Cambria Math" panose="02040503050406030204" pitchFamily="18" charset="0"/>
                            </a:rPr>
                            <m:t>2.0</m:t>
                          </m:r>
                        </m:e>
                        <m:sub>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1.9</m:t>
                          </m:r>
                        </m:sub>
                        <m:sup>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5.7</m:t>
                          </m:r>
                        </m:sup>
                      </m:sSubSup>
                    </m:oMath>
                  </m:oMathPara>
                </a14:m>
                <a:endParaRPr lang="zh-CN" altLang="en-US" sz="2400" dirty="0">
                  <a:solidFill>
                    <a:srgbClr val="FF0000"/>
                  </a:solidFill>
                </a:endParaRPr>
              </a:p>
            </p:txBody>
          </p:sp>
        </mc:Choice>
        <mc:Fallback xmlns="">
          <p:sp>
            <p:nvSpPr>
              <p:cNvPr id="40" name="文本框 39">
                <a:extLst>
                  <a:ext uri="{FF2B5EF4-FFF2-40B4-BE49-F238E27FC236}">
                    <a16:creationId xmlns:a16="http://schemas.microsoft.com/office/drawing/2014/main" id="{868B8763-6B35-42AA-82FC-D799669375DE}"/>
                  </a:ext>
                </a:extLst>
              </p:cNvPr>
              <p:cNvSpPr txBox="1">
                <a:spLocks noRot="1" noChangeAspect="1" noMove="1" noResize="1" noEditPoints="1" noAdjustHandles="1" noChangeArrowheads="1" noChangeShapeType="1" noTextEdit="1"/>
              </p:cNvSpPr>
              <p:nvPr/>
            </p:nvSpPr>
            <p:spPr>
              <a:xfrm>
                <a:off x="4894153" y="2463895"/>
                <a:ext cx="6707503" cy="778803"/>
              </a:xfrm>
              <a:prstGeom prst="rect">
                <a:avLst/>
              </a:prstGeom>
              <a:blipFill>
                <a:blip r:embed="rId1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0403858"/>
      </p:ext>
    </p:extLst>
  </p:cSld>
  <p:clrMapOvr>
    <a:masterClrMapping/>
  </p:clrMapOvr>
  <mc:AlternateContent xmlns:mc="http://schemas.openxmlformats.org/markup-compatibility/2006">
    <mc:Choice xmlns:p14="http://schemas.microsoft.com/office/powerpoint/2010/main" Requires="p14">
      <p:transition spd="slow" p14:dur="2000" advTm="33202"/>
    </mc:Choice>
    <mc:Fallback>
      <p:transition spd="slow" advTm="3320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CFE96BB-66D5-4FA2-B2C1-FBF7818FD631}"/>
              </a:ext>
            </a:extLst>
          </p:cNvPr>
          <p:cNvSpPr txBox="1"/>
          <p:nvPr/>
        </p:nvSpPr>
        <p:spPr>
          <a:xfrm>
            <a:off x="0" y="0"/>
            <a:ext cx="12192000" cy="584775"/>
          </a:xfrm>
          <a:prstGeom prst="rect">
            <a:avLst/>
          </a:prstGeom>
          <a:solidFill>
            <a:srgbClr val="99FFCC"/>
          </a:solidFill>
        </p:spPr>
        <p:txBody>
          <a:bodyPr wrap="square" rtlCol="0">
            <a:spAutoFit/>
          </a:bodyPr>
          <a:lstStyle/>
          <a:p>
            <a:pPr>
              <a:lnSpc>
                <a:spcPts val="4000"/>
              </a:lnSpc>
            </a:pPr>
            <a:r>
              <a:rPr lang="en-US" altLang="zh-CN" sz="3200" b="1" dirty="0">
                <a:solidFill>
                  <a:srgbClr val="FF0000"/>
                </a:solidFill>
              </a:rPr>
              <a:t>Results and Discussion</a:t>
            </a:r>
          </a:p>
        </p:txBody>
      </p:sp>
      <p:sp>
        <p:nvSpPr>
          <p:cNvPr id="4" name="文本框 3">
            <a:extLst>
              <a:ext uri="{FF2B5EF4-FFF2-40B4-BE49-F238E27FC236}">
                <a16:creationId xmlns:a16="http://schemas.microsoft.com/office/drawing/2014/main" id="{E68A0B67-2729-4504-8344-96A45FB5CADC}"/>
              </a:ext>
            </a:extLst>
          </p:cNvPr>
          <p:cNvSpPr txBox="1"/>
          <p:nvPr/>
        </p:nvSpPr>
        <p:spPr>
          <a:xfrm>
            <a:off x="574813" y="592776"/>
            <a:ext cx="11042374" cy="523220"/>
          </a:xfrm>
          <a:prstGeom prst="rect">
            <a:avLst/>
          </a:prstGeom>
          <a:noFill/>
        </p:spPr>
        <p:txBody>
          <a:bodyPr wrap="square" rtlCol="0">
            <a:spAutoFit/>
          </a:bodyPr>
          <a:lstStyle/>
          <a:p>
            <a:r>
              <a:rPr lang="en-US" altLang="zh-CN" sz="2800" b="1" dirty="0">
                <a:solidFill>
                  <a:srgbClr val="0000FF"/>
                </a:solidFill>
              </a:rPr>
              <a:t>Seven molecular pentaquarks in light of Pc(4440) and Pc(4457)</a:t>
            </a:r>
            <a:endParaRPr lang="zh-CN" altLang="en-US" sz="2800" b="1" dirty="0">
              <a:solidFill>
                <a:srgbClr val="0000FF"/>
              </a:solidFill>
            </a:endParaRPr>
          </a:p>
        </p:txBody>
      </p:sp>
      <p:pic>
        <p:nvPicPr>
          <p:cNvPr id="5" name="图片 4">
            <a:extLst>
              <a:ext uri="{FF2B5EF4-FFF2-40B4-BE49-F238E27FC236}">
                <a16:creationId xmlns:a16="http://schemas.microsoft.com/office/drawing/2014/main" id="{A7FD4C89-972B-4E22-A46A-0A92B1FD5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08" y="1188471"/>
            <a:ext cx="5781261" cy="5553170"/>
          </a:xfrm>
          <a:prstGeom prst="rect">
            <a:avLst/>
          </a:prstGeom>
        </p:spPr>
      </p:pic>
      <p:sp>
        <p:nvSpPr>
          <p:cNvPr id="23" name="文本框 22">
            <a:extLst>
              <a:ext uri="{FF2B5EF4-FFF2-40B4-BE49-F238E27FC236}">
                <a16:creationId xmlns:a16="http://schemas.microsoft.com/office/drawing/2014/main" id="{2E17B2C0-D937-4B6C-8705-E11782B9E2F8}"/>
              </a:ext>
            </a:extLst>
          </p:cNvPr>
          <p:cNvSpPr txBox="1"/>
          <p:nvPr/>
        </p:nvSpPr>
        <p:spPr>
          <a:xfrm>
            <a:off x="4245935" y="1603035"/>
            <a:ext cx="1850065" cy="382772"/>
          </a:xfrm>
          <a:prstGeom prst="rect">
            <a:avLst/>
          </a:prstGeom>
          <a:noFill/>
          <a:ln w="38100">
            <a:solidFill>
              <a:srgbClr val="FF0000"/>
            </a:solidFill>
          </a:ln>
        </p:spPr>
        <p:txBody>
          <a:bodyPr wrap="square" rtlCol="0">
            <a:spAutoFit/>
          </a:bodyPr>
          <a:lstStyle/>
          <a:p>
            <a:endParaRPr lang="zh-CN" altLang="en-US" dirty="0"/>
          </a:p>
        </p:txBody>
      </p:sp>
      <p:sp>
        <p:nvSpPr>
          <p:cNvPr id="24" name="文本框 23">
            <a:extLst>
              <a:ext uri="{FF2B5EF4-FFF2-40B4-BE49-F238E27FC236}">
                <a16:creationId xmlns:a16="http://schemas.microsoft.com/office/drawing/2014/main" id="{2CA68BAC-206E-43D1-94F1-1BCC1EABB1FF}"/>
              </a:ext>
            </a:extLst>
          </p:cNvPr>
          <p:cNvSpPr txBox="1"/>
          <p:nvPr/>
        </p:nvSpPr>
        <p:spPr>
          <a:xfrm>
            <a:off x="4245935" y="4172338"/>
            <a:ext cx="1850065" cy="382772"/>
          </a:xfrm>
          <a:prstGeom prst="rect">
            <a:avLst/>
          </a:prstGeom>
          <a:noFill/>
          <a:ln w="38100">
            <a:solidFill>
              <a:srgbClr val="FF0000"/>
            </a:solidFill>
          </a:ln>
        </p:spPr>
        <p:txBody>
          <a:bodyPr wrap="square" rtlCol="0">
            <a:spAutoFit/>
          </a:bodyPr>
          <a:lstStyle/>
          <a:p>
            <a:endParaRPr lang="zh-CN" altLang="en-US" dirty="0"/>
          </a:p>
        </p:txBody>
      </p:sp>
      <p:sp>
        <p:nvSpPr>
          <p:cNvPr id="6" name="矩形 5">
            <a:extLst>
              <a:ext uri="{FF2B5EF4-FFF2-40B4-BE49-F238E27FC236}">
                <a16:creationId xmlns:a16="http://schemas.microsoft.com/office/drawing/2014/main" id="{1E26BC2A-B852-443C-9991-B8F80979BC79}"/>
              </a:ext>
            </a:extLst>
          </p:cNvPr>
          <p:cNvSpPr/>
          <p:nvPr/>
        </p:nvSpPr>
        <p:spPr>
          <a:xfrm>
            <a:off x="7315200" y="6142071"/>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4CE2805-7D51-40E5-AFD6-E9FC10890201}"/>
              </a:ext>
            </a:extLst>
          </p:cNvPr>
          <p:cNvSpPr/>
          <p:nvPr/>
        </p:nvSpPr>
        <p:spPr>
          <a:xfrm>
            <a:off x="8044070" y="5141532"/>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C865D80F-D042-42B0-B015-001D76B7B803}"/>
              </a:ext>
            </a:extLst>
          </p:cNvPr>
          <p:cNvSpPr/>
          <p:nvPr/>
        </p:nvSpPr>
        <p:spPr>
          <a:xfrm>
            <a:off x="8746434" y="4057785"/>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7FD66F0-A1B6-4D0E-8359-F14940AA95BC}"/>
              </a:ext>
            </a:extLst>
          </p:cNvPr>
          <p:cNvSpPr/>
          <p:nvPr/>
        </p:nvSpPr>
        <p:spPr>
          <a:xfrm>
            <a:off x="8329819" y="3622879"/>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C806D27-50D8-444D-A075-A86638C7E228}"/>
              </a:ext>
            </a:extLst>
          </p:cNvPr>
          <p:cNvSpPr/>
          <p:nvPr/>
        </p:nvSpPr>
        <p:spPr>
          <a:xfrm>
            <a:off x="10244758" y="2678138"/>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75B2BCD0-10D2-41FB-A3B6-B6C76F34DE48}"/>
              </a:ext>
            </a:extLst>
          </p:cNvPr>
          <p:cNvSpPr/>
          <p:nvPr/>
        </p:nvSpPr>
        <p:spPr>
          <a:xfrm>
            <a:off x="10940911" y="2908066"/>
            <a:ext cx="407504" cy="30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D577F8F3-5CB2-435B-9A02-29B2EBA4D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395" y="1690495"/>
            <a:ext cx="5781261" cy="4939027"/>
          </a:xfrm>
          <a:prstGeom prst="rect">
            <a:avLst/>
          </a:prstGeom>
        </p:spPr>
      </p:pic>
      <p:sp>
        <p:nvSpPr>
          <p:cNvPr id="2" name="文本框 1">
            <a:extLst>
              <a:ext uri="{FF2B5EF4-FFF2-40B4-BE49-F238E27FC236}">
                <a16:creationId xmlns:a16="http://schemas.microsoft.com/office/drawing/2014/main" id="{3B5701E4-E23D-49E7-89E8-9DE24F2B7670}"/>
              </a:ext>
            </a:extLst>
          </p:cNvPr>
          <p:cNvSpPr txBox="1"/>
          <p:nvPr/>
        </p:nvSpPr>
        <p:spPr>
          <a:xfrm>
            <a:off x="6698574" y="1221123"/>
            <a:ext cx="5493426" cy="461665"/>
          </a:xfrm>
          <a:prstGeom prst="rect">
            <a:avLst/>
          </a:prstGeom>
          <a:noFill/>
        </p:spPr>
        <p:txBody>
          <a:bodyPr wrap="square" rtlCol="0">
            <a:spAutoFit/>
          </a:bodyPr>
          <a:lstStyle/>
          <a:p>
            <a:r>
              <a:rPr lang="en-US" altLang="zh-CN" sz="2400" b="1" dirty="0">
                <a:solidFill>
                  <a:srgbClr val="0000FF"/>
                </a:solidFill>
              </a:rPr>
              <a:t>Hadronic molecular </a:t>
            </a:r>
            <a:r>
              <a:rPr lang="en-US" altLang="zh-CN" sz="2400" b="1" dirty="0" err="1">
                <a:solidFill>
                  <a:srgbClr val="0000FF"/>
                </a:solidFill>
              </a:rPr>
              <a:t>multiplet</a:t>
            </a:r>
            <a:r>
              <a:rPr lang="en-US" altLang="zh-CN" sz="2400" b="1" dirty="0">
                <a:solidFill>
                  <a:srgbClr val="0000FF"/>
                </a:solidFill>
              </a:rPr>
              <a:t> picture</a:t>
            </a:r>
            <a:endParaRPr lang="zh-CN" altLang="en-US" sz="2400" b="1" dirty="0">
              <a:solidFill>
                <a:srgbClr val="0000FF"/>
              </a:solidFill>
            </a:endParaRPr>
          </a:p>
        </p:txBody>
      </p:sp>
    </p:spTree>
    <p:extLst>
      <p:ext uri="{BB962C8B-B14F-4D97-AF65-F5344CB8AC3E}">
        <p14:creationId xmlns:p14="http://schemas.microsoft.com/office/powerpoint/2010/main" val="2711587467"/>
      </p:ext>
    </p:extLst>
  </p:cSld>
  <p:clrMapOvr>
    <a:masterClrMapping/>
  </p:clrMapOvr>
  <mc:AlternateContent xmlns:mc="http://schemas.openxmlformats.org/markup-compatibility/2006">
    <mc:Choice xmlns:p14="http://schemas.microsoft.com/office/powerpoint/2010/main" Requires="p14">
      <p:transition spd="slow" p14:dur="2000" advTm="65646"/>
    </mc:Choice>
    <mc:Fallback>
      <p:transition spd="slow" advTm="656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CFE96BB-66D5-4FA2-B2C1-FBF7818FD631}"/>
              </a:ext>
            </a:extLst>
          </p:cNvPr>
          <p:cNvSpPr txBox="1"/>
          <p:nvPr/>
        </p:nvSpPr>
        <p:spPr>
          <a:xfrm>
            <a:off x="0" y="0"/>
            <a:ext cx="12192000" cy="584775"/>
          </a:xfrm>
          <a:prstGeom prst="rect">
            <a:avLst/>
          </a:prstGeom>
          <a:solidFill>
            <a:srgbClr val="99FFCC"/>
          </a:solidFill>
        </p:spPr>
        <p:txBody>
          <a:bodyPr wrap="square" rtlCol="0">
            <a:spAutoFit/>
          </a:bodyPr>
          <a:lstStyle/>
          <a:p>
            <a:pPr>
              <a:lnSpc>
                <a:spcPts val="4000"/>
              </a:lnSpc>
            </a:pPr>
            <a:r>
              <a:rPr lang="en-US" altLang="zh-CN" sz="3200" b="1" dirty="0">
                <a:solidFill>
                  <a:srgbClr val="FF0000"/>
                </a:solidFill>
              </a:rPr>
              <a:t>Results and Discussion</a:t>
            </a:r>
          </a:p>
        </p:txBody>
      </p:sp>
      <p:sp>
        <p:nvSpPr>
          <p:cNvPr id="10" name="文本框 9">
            <a:extLst>
              <a:ext uri="{FF2B5EF4-FFF2-40B4-BE49-F238E27FC236}">
                <a16:creationId xmlns:a16="http://schemas.microsoft.com/office/drawing/2014/main" id="{8331D39D-1A9D-49C5-81B9-861B2F6E688E}"/>
              </a:ext>
            </a:extLst>
          </p:cNvPr>
          <p:cNvSpPr txBox="1"/>
          <p:nvPr/>
        </p:nvSpPr>
        <p:spPr>
          <a:xfrm>
            <a:off x="6602151" y="1296337"/>
            <a:ext cx="5605345" cy="523220"/>
          </a:xfrm>
          <a:prstGeom prst="rect">
            <a:avLst/>
          </a:prstGeom>
          <a:noFill/>
        </p:spPr>
        <p:txBody>
          <a:bodyPr wrap="square" rtlCol="0">
            <a:spAutoFit/>
          </a:bodyPr>
          <a:lstStyle/>
          <a:p>
            <a:r>
              <a:rPr lang="en-US" altLang="zh-CN" sz="2800" dirty="0">
                <a:latin typeface="Adobe Devanagari" panose="02040503050201020203" pitchFamily="18" charset="0"/>
                <a:cs typeface="Adobe Devanagari" panose="02040503050201020203" pitchFamily="18" charset="0"/>
              </a:rPr>
              <a:t>Scenario A is more likely to happen </a:t>
            </a:r>
            <a:endParaRPr lang="zh-CN" altLang="en-US" sz="2800" dirty="0">
              <a:latin typeface="Adobe Devanagari" panose="02040503050201020203" pitchFamily="18" charset="0"/>
              <a:cs typeface="Adobe Devanagari" panose="02040503050201020203" pitchFamily="18" charset="0"/>
            </a:endParaRPr>
          </a:p>
        </p:txBody>
      </p:sp>
      <p:sp>
        <p:nvSpPr>
          <p:cNvPr id="11" name="文本框 10">
            <a:extLst>
              <a:ext uri="{FF2B5EF4-FFF2-40B4-BE49-F238E27FC236}">
                <a16:creationId xmlns:a16="http://schemas.microsoft.com/office/drawing/2014/main" id="{240C68EA-9A56-409E-9582-A309AF6569A2}"/>
              </a:ext>
            </a:extLst>
          </p:cNvPr>
          <p:cNvSpPr txBox="1"/>
          <p:nvPr/>
        </p:nvSpPr>
        <p:spPr>
          <a:xfrm>
            <a:off x="7043638" y="2054431"/>
            <a:ext cx="4746969" cy="954107"/>
          </a:xfrm>
          <a:prstGeom prst="rect">
            <a:avLst/>
          </a:prstGeom>
          <a:noFill/>
        </p:spPr>
        <p:txBody>
          <a:bodyPr wrap="square" rtlCol="0">
            <a:spAutoFit/>
          </a:bodyPr>
          <a:lstStyle/>
          <a:p>
            <a:r>
              <a:rPr lang="en-US" altLang="zh-CN" sz="2800" dirty="0">
                <a:latin typeface="Adobe Devanagari" panose="02040503050201020203" pitchFamily="18" charset="0"/>
                <a:cs typeface="Adobe Devanagari" panose="02040503050201020203" pitchFamily="18" charset="0"/>
              </a:rPr>
              <a:t>The results of  Pc(4312) is favor of   scenario A.</a:t>
            </a:r>
            <a:endParaRPr lang="zh-CN" altLang="en-US" sz="2800" dirty="0">
              <a:latin typeface="Adobe Devanagari" panose="02040503050201020203" pitchFamily="18"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77313A3-F811-4BC0-813D-483E39FF760F}"/>
                  </a:ext>
                </a:extLst>
              </p:cNvPr>
              <p:cNvSpPr txBox="1"/>
              <p:nvPr/>
            </p:nvSpPr>
            <p:spPr>
              <a:xfrm>
                <a:off x="7097575" y="3275583"/>
                <a:ext cx="4746969" cy="954107"/>
              </a:xfrm>
              <a:prstGeom prst="rect">
                <a:avLst/>
              </a:prstGeom>
              <a:noFill/>
            </p:spPr>
            <p:txBody>
              <a:bodyPr wrap="square" rtlCol="0">
                <a:spAutoFit/>
              </a:bodyPr>
              <a:lstStyle/>
              <a:p>
                <a:r>
                  <a:rPr lang="en-US" altLang="zh-CN" sz="2800" dirty="0">
                    <a:latin typeface="Adobe Devanagari" panose="02040503050201020203" pitchFamily="18" charset="0"/>
                    <a:cs typeface="Adobe Devanagari" panose="02040503050201020203" pitchFamily="18" charset="0"/>
                  </a:rPr>
                  <a:t>Pc(4380) may be a hadronic molecule near </a:t>
                </a:r>
                <a14:m>
                  <m:oMath xmlns:m="http://schemas.openxmlformats.org/officeDocument/2006/math">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𝐷</m:t>
                        </m:r>
                      </m:e>
                    </m:acc>
                    <m:sSubSup>
                      <m:sSubSupPr>
                        <m:ctrlPr>
                          <a:rPr lang="en-US" altLang="zh-CN" sz="2800" i="1">
                            <a:latin typeface="Cambria Math" panose="02040503050406030204" pitchFamily="18" charset="0"/>
                          </a:rPr>
                        </m:ctrlPr>
                      </m:sSubSupPr>
                      <m:e>
                        <m:r>
                          <m:rPr>
                            <m:sty m:val="p"/>
                          </m:rPr>
                          <a:rPr lang="el-GR" altLang="zh-CN" sz="2800" i="1">
                            <a:latin typeface="Cambria Math" panose="02040503050406030204" pitchFamily="18" charset="0"/>
                            <a:ea typeface="Cambria Math" panose="02040503050406030204" pitchFamily="18" charset="0"/>
                          </a:rPr>
                          <m:t>Σ</m:t>
                        </m:r>
                      </m:e>
                      <m:sub>
                        <m:r>
                          <a:rPr lang="en-US" altLang="zh-CN" sz="2800" i="1">
                            <a:latin typeface="Cambria Math" panose="02040503050406030204" pitchFamily="18" charset="0"/>
                          </a:rPr>
                          <m:t>𝑐</m:t>
                        </m:r>
                      </m:sub>
                      <m:sup>
                        <m:r>
                          <a:rPr lang="en-US" altLang="zh-CN" sz="2800" i="1">
                            <a:latin typeface="Cambria Math" panose="02040503050406030204" pitchFamily="18" charset="0"/>
                          </a:rPr>
                          <m:t>∗</m:t>
                        </m:r>
                      </m:sup>
                    </m:sSubSup>
                  </m:oMath>
                </a14:m>
                <a:r>
                  <a:rPr lang="zh-CN" altLang="en-US" sz="2800" dirty="0">
                    <a:latin typeface="Arial Narrow" panose="020B0606020202030204" pitchFamily="34" charset="0"/>
                  </a:rPr>
                  <a:t> </a:t>
                </a:r>
                <a:r>
                  <a:rPr lang="en-US" altLang="zh-CN" sz="2800" dirty="0">
                    <a:latin typeface="Adobe Devanagari" panose="02040503050201020203" pitchFamily="18" charset="0"/>
                    <a:cs typeface="Adobe Devanagari" panose="02040503050201020203" pitchFamily="18" charset="0"/>
                  </a:rPr>
                  <a:t>threshold.</a:t>
                </a:r>
                <a:endParaRPr lang="zh-CN" altLang="en-US" sz="2800" dirty="0">
                  <a:latin typeface="Adobe Devanagari" panose="02040503050201020203" pitchFamily="18" charset="0"/>
                  <a:cs typeface="Adobe Devanagari" panose="02040503050201020203" pitchFamily="18" charset="0"/>
                </a:endParaRPr>
              </a:p>
            </p:txBody>
          </p:sp>
        </mc:Choice>
        <mc:Fallback xmlns="">
          <p:sp>
            <p:nvSpPr>
              <p:cNvPr id="13" name="文本框 12">
                <a:extLst>
                  <a:ext uri="{FF2B5EF4-FFF2-40B4-BE49-F238E27FC236}">
                    <a16:creationId xmlns:a16="http://schemas.microsoft.com/office/drawing/2014/main" id="{C77313A3-F811-4BC0-813D-483E39FF760F}"/>
                  </a:ext>
                </a:extLst>
              </p:cNvPr>
              <p:cNvSpPr txBox="1">
                <a:spLocks noRot="1" noChangeAspect="1" noMove="1" noResize="1" noEditPoints="1" noAdjustHandles="1" noChangeArrowheads="1" noChangeShapeType="1" noTextEdit="1"/>
              </p:cNvSpPr>
              <p:nvPr/>
            </p:nvSpPr>
            <p:spPr>
              <a:xfrm>
                <a:off x="7097575" y="3275583"/>
                <a:ext cx="4746969" cy="954107"/>
              </a:xfrm>
              <a:prstGeom prst="rect">
                <a:avLst/>
              </a:prstGeom>
              <a:blipFill>
                <a:blip r:embed="rId2"/>
                <a:stretch>
                  <a:fillRect l="-2567" t="-6369" b="-19108"/>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C4F8E67D-E164-4792-AEB7-2220912CD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60" y="860555"/>
            <a:ext cx="6450056" cy="5861810"/>
          </a:xfrm>
          <a:prstGeom prst="rect">
            <a:avLst/>
          </a:prstGeom>
        </p:spPr>
      </p:pic>
      <p:sp>
        <p:nvSpPr>
          <p:cNvPr id="8" name="矩形: 圆角 7">
            <a:extLst>
              <a:ext uri="{FF2B5EF4-FFF2-40B4-BE49-F238E27FC236}">
                <a16:creationId xmlns:a16="http://schemas.microsoft.com/office/drawing/2014/main" id="{7020113D-DA77-4909-957D-64D7F2025DAD}"/>
              </a:ext>
            </a:extLst>
          </p:cNvPr>
          <p:cNvSpPr/>
          <p:nvPr/>
        </p:nvSpPr>
        <p:spPr>
          <a:xfrm>
            <a:off x="1418897" y="2122421"/>
            <a:ext cx="441434" cy="3700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CC66"/>
                </a:solidFill>
              </a:rPr>
              <a:t>B</a:t>
            </a:r>
            <a:endParaRPr lang="zh-CN" altLang="en-US" dirty="0">
              <a:solidFill>
                <a:srgbClr val="00CC66"/>
              </a:solidFill>
            </a:endParaRPr>
          </a:p>
        </p:txBody>
      </p:sp>
      <p:sp>
        <p:nvSpPr>
          <p:cNvPr id="22" name="矩形: 圆角 21">
            <a:extLst>
              <a:ext uri="{FF2B5EF4-FFF2-40B4-BE49-F238E27FC236}">
                <a16:creationId xmlns:a16="http://schemas.microsoft.com/office/drawing/2014/main" id="{EF2435F9-BCF3-4EF7-B88A-712571BB9B67}"/>
              </a:ext>
            </a:extLst>
          </p:cNvPr>
          <p:cNvSpPr/>
          <p:nvPr/>
        </p:nvSpPr>
        <p:spPr>
          <a:xfrm>
            <a:off x="1418897" y="1722408"/>
            <a:ext cx="441434" cy="3700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A</a:t>
            </a:r>
            <a:endParaRPr lang="zh-CN" altLang="en-US" dirty="0">
              <a:solidFill>
                <a:srgbClr val="FF0000"/>
              </a:solidFill>
            </a:endParaRPr>
          </a:p>
        </p:txBody>
      </p:sp>
      <p:sp>
        <p:nvSpPr>
          <p:cNvPr id="14" name="矩形: 圆角 13">
            <a:extLst>
              <a:ext uri="{FF2B5EF4-FFF2-40B4-BE49-F238E27FC236}">
                <a16:creationId xmlns:a16="http://schemas.microsoft.com/office/drawing/2014/main" id="{66003374-35CC-48A4-8FD4-93F2055788E5}"/>
              </a:ext>
            </a:extLst>
          </p:cNvPr>
          <p:cNvSpPr/>
          <p:nvPr/>
        </p:nvSpPr>
        <p:spPr>
          <a:xfrm>
            <a:off x="6692577" y="3408506"/>
            <a:ext cx="184779" cy="171082"/>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98B5DEC3-0AE5-443C-846A-BDDDDDD74026}"/>
              </a:ext>
            </a:extLst>
          </p:cNvPr>
          <p:cNvSpPr/>
          <p:nvPr/>
        </p:nvSpPr>
        <p:spPr>
          <a:xfrm>
            <a:off x="6692577" y="2196573"/>
            <a:ext cx="184779" cy="171082"/>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24B144ED-004E-4D8D-BF38-E58F7F7F5A81}"/>
              </a:ext>
            </a:extLst>
          </p:cNvPr>
          <p:cNvSpPr/>
          <p:nvPr/>
        </p:nvSpPr>
        <p:spPr>
          <a:xfrm>
            <a:off x="6711163" y="4597969"/>
            <a:ext cx="184779" cy="171082"/>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F34A638-C479-47B0-9114-A0D29A6123D3}"/>
                  </a:ext>
                </a:extLst>
              </p:cNvPr>
              <p:cNvSpPr txBox="1"/>
              <p:nvPr/>
            </p:nvSpPr>
            <p:spPr>
              <a:xfrm>
                <a:off x="7183069" y="4442748"/>
                <a:ext cx="4746969" cy="1815882"/>
              </a:xfrm>
              <a:prstGeom prst="rect">
                <a:avLst/>
              </a:prstGeom>
              <a:noFill/>
            </p:spPr>
            <p:txBody>
              <a:bodyPr wrap="square" rtlCol="0">
                <a:spAutoFit/>
              </a:bodyPr>
              <a:lstStyle/>
              <a:p>
                <a:r>
                  <a:rPr lang="en-US" altLang="zh-CN" sz="2800" dirty="0">
                    <a:latin typeface="Adobe Devanagari" panose="02040503050201020203" pitchFamily="18" charset="0"/>
                    <a:cs typeface="Adobe Devanagari" panose="02040503050201020203" pitchFamily="18" charset="0"/>
                  </a:rPr>
                  <a:t>There are 3 </a:t>
                </a:r>
                <a:r>
                  <a:rPr lang="en-US" altLang="zh-CN" sz="2800" dirty="0" err="1">
                    <a:latin typeface="Adobe Devanagari" panose="02040503050201020203" pitchFamily="18" charset="0"/>
                    <a:cs typeface="Adobe Devanagari" panose="02040503050201020203" pitchFamily="18" charset="0"/>
                  </a:rPr>
                  <a:t>multiplet</a:t>
                </a:r>
                <a:r>
                  <a:rPr lang="en-US" altLang="zh-CN" sz="2800" dirty="0">
                    <a:latin typeface="Adobe Devanagari" panose="02040503050201020203" pitchFamily="18" charset="0"/>
                    <a:cs typeface="Adobe Devanagari" panose="02040503050201020203" pitchFamily="18" charset="0"/>
                  </a:rPr>
                  <a:t> pentaquarks near the </a:t>
                </a:r>
                <a14:m>
                  <m:oMath xmlns:m="http://schemas.openxmlformats.org/officeDocument/2006/math">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 </m:t>
                        </m:r>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𝑫</m:t>
                            </m:r>
                          </m:e>
                        </m:acc>
                      </m:e>
                      <m:sup>
                        <m:r>
                          <a:rPr lang="en-US" altLang="zh-CN" sz="2800" b="1" i="1">
                            <a:latin typeface="Cambria Math" panose="02040503050406030204" pitchFamily="18" charset="0"/>
                          </a:rPr>
                          <m:t>∗</m:t>
                        </m:r>
                      </m:sup>
                    </m:sSup>
                    <m:sSubSup>
                      <m:sSubSupPr>
                        <m:ctrlPr>
                          <a:rPr lang="en-US" altLang="zh-CN" sz="2800" b="1" i="1">
                            <a:latin typeface="Cambria Math" panose="02040503050406030204" pitchFamily="18" charset="0"/>
                          </a:rPr>
                        </m:ctrlPr>
                      </m:sSubSupPr>
                      <m:e>
                        <m:r>
                          <a:rPr lang="el-GR" altLang="zh-CN" sz="2800" b="1" i="1">
                            <a:latin typeface="Cambria Math" panose="02040503050406030204" pitchFamily="18" charset="0"/>
                            <a:ea typeface="Cambria Math" panose="02040503050406030204" pitchFamily="18" charset="0"/>
                          </a:rPr>
                          <m:t>𝜮</m:t>
                        </m:r>
                      </m:e>
                      <m:sub>
                        <m:r>
                          <a:rPr lang="en-US" altLang="zh-CN" sz="2800" b="1" i="1">
                            <a:latin typeface="Cambria Math" panose="02040503050406030204" pitchFamily="18" charset="0"/>
                          </a:rPr>
                          <m:t>𝒄</m:t>
                        </m:r>
                      </m:sub>
                      <m:sup>
                        <m:r>
                          <a:rPr lang="en-US" altLang="zh-CN" sz="2800" b="1" i="1">
                            <a:latin typeface="Cambria Math" panose="02040503050406030204" pitchFamily="18" charset="0"/>
                          </a:rPr>
                          <m:t>∗</m:t>
                        </m:r>
                      </m:sup>
                    </m:sSubSup>
                  </m:oMath>
                </a14:m>
                <a:r>
                  <a:rPr lang="en-US" altLang="zh-CN" sz="2800" dirty="0">
                    <a:latin typeface="Adobe Devanagari" panose="02040503050201020203" pitchFamily="18" charset="0"/>
                    <a:cs typeface="Adobe Devanagari" panose="02040503050201020203" pitchFamily="18" charset="0"/>
                  </a:rPr>
                  <a:t> threshold, which does not appear in the </a:t>
                </a:r>
                <a:r>
                  <a:rPr lang="en-US" altLang="zh-CN" sz="2800" dirty="0" err="1">
                    <a:latin typeface="Adobe Devanagari" panose="02040503050201020203" pitchFamily="18" charset="0"/>
                    <a:cs typeface="Adobe Devanagari" panose="02040503050201020203" pitchFamily="18" charset="0"/>
                  </a:rPr>
                  <a:t>LHCb</a:t>
                </a:r>
                <a:r>
                  <a:rPr lang="en-US" altLang="zh-CN" sz="2800" dirty="0">
                    <a:latin typeface="Adobe Devanagari" panose="02040503050201020203" pitchFamily="18" charset="0"/>
                    <a:cs typeface="Adobe Devanagari" panose="02040503050201020203" pitchFamily="18" charset="0"/>
                  </a:rPr>
                  <a:t> analysis.  </a:t>
                </a:r>
                <a:endParaRPr lang="zh-CN" altLang="en-US" sz="2800" dirty="0">
                  <a:latin typeface="Adobe Devanagari" panose="02040503050201020203" pitchFamily="18" charset="0"/>
                  <a:cs typeface="Adobe Devanagari" panose="02040503050201020203" pitchFamily="18" charset="0"/>
                </a:endParaRPr>
              </a:p>
            </p:txBody>
          </p:sp>
        </mc:Choice>
        <mc:Fallback xmlns="">
          <p:sp>
            <p:nvSpPr>
              <p:cNvPr id="18" name="文本框 17">
                <a:extLst>
                  <a:ext uri="{FF2B5EF4-FFF2-40B4-BE49-F238E27FC236}">
                    <a16:creationId xmlns:a16="http://schemas.microsoft.com/office/drawing/2014/main" id="{CF34A638-C479-47B0-9114-A0D29A6123D3}"/>
                  </a:ext>
                </a:extLst>
              </p:cNvPr>
              <p:cNvSpPr txBox="1">
                <a:spLocks noRot="1" noChangeAspect="1" noMove="1" noResize="1" noEditPoints="1" noAdjustHandles="1" noChangeArrowheads="1" noChangeShapeType="1" noTextEdit="1"/>
              </p:cNvSpPr>
              <p:nvPr/>
            </p:nvSpPr>
            <p:spPr>
              <a:xfrm>
                <a:off x="7183069" y="4442748"/>
                <a:ext cx="4746969" cy="1815882"/>
              </a:xfrm>
              <a:prstGeom prst="rect">
                <a:avLst/>
              </a:prstGeom>
              <a:blipFill>
                <a:blip r:embed="rId4"/>
                <a:stretch>
                  <a:fillRect l="-2567" t="-3691" r="-1540" b="-83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0266561"/>
      </p:ext>
    </p:extLst>
  </p:cSld>
  <p:clrMapOvr>
    <a:masterClrMapping/>
  </p:clrMapOvr>
  <mc:AlternateContent xmlns:mc="http://schemas.openxmlformats.org/markup-compatibility/2006">
    <mc:Choice xmlns:p14="http://schemas.microsoft.com/office/powerpoint/2010/main" Requires="p14">
      <p:transition spd="slow" p14:dur="2000" advTm="66861"/>
    </mc:Choice>
    <mc:Fallback>
      <p:transition spd="slow" advTm="6686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CFE96BB-66D5-4FA2-B2C1-FBF7818FD631}"/>
              </a:ext>
            </a:extLst>
          </p:cNvPr>
          <p:cNvSpPr txBox="1"/>
          <p:nvPr/>
        </p:nvSpPr>
        <p:spPr>
          <a:xfrm>
            <a:off x="0" y="0"/>
            <a:ext cx="12192000" cy="584775"/>
          </a:xfrm>
          <a:prstGeom prst="rect">
            <a:avLst/>
          </a:prstGeom>
          <a:solidFill>
            <a:srgbClr val="99FFCC"/>
          </a:solidFill>
        </p:spPr>
        <p:txBody>
          <a:bodyPr wrap="square" rtlCol="0">
            <a:spAutoFit/>
          </a:bodyPr>
          <a:lstStyle/>
          <a:p>
            <a:pPr>
              <a:lnSpc>
                <a:spcPts val="4000"/>
              </a:lnSpc>
            </a:pPr>
            <a:r>
              <a:rPr lang="en-US" altLang="zh-CN" sz="3200" b="1" dirty="0">
                <a:solidFill>
                  <a:srgbClr val="FF0000"/>
                </a:solidFill>
              </a:rPr>
              <a:t>Summary</a:t>
            </a:r>
          </a:p>
        </p:txBody>
      </p:sp>
      <p:sp>
        <p:nvSpPr>
          <p:cNvPr id="2" name="文本框 1">
            <a:extLst>
              <a:ext uri="{FF2B5EF4-FFF2-40B4-BE49-F238E27FC236}">
                <a16:creationId xmlns:a16="http://schemas.microsoft.com/office/drawing/2014/main" id="{C2ECE5F0-9032-48C7-837C-EB9D27D8AA2B}"/>
              </a:ext>
            </a:extLst>
          </p:cNvPr>
          <p:cNvSpPr txBox="1"/>
          <p:nvPr/>
        </p:nvSpPr>
        <p:spPr>
          <a:xfrm>
            <a:off x="697963" y="1140626"/>
            <a:ext cx="10962169" cy="954107"/>
          </a:xfrm>
          <a:prstGeom prst="rect">
            <a:avLst/>
          </a:prstGeom>
          <a:noFill/>
        </p:spPr>
        <p:txBody>
          <a:bodyPr wrap="square" rtlCol="0">
            <a:spAutoFit/>
          </a:bodyPr>
          <a:lstStyle/>
          <a:p>
            <a:r>
              <a:rPr lang="en-US" altLang="zh-CN" sz="2800" b="1" dirty="0">
                <a:latin typeface="Adobe Devanagari" panose="02040503050201020203" pitchFamily="18" charset="0"/>
                <a:cs typeface="Adobe Devanagari" panose="02040503050201020203" pitchFamily="18" charset="0"/>
              </a:rPr>
              <a:t> We employ effective field theory of contact-range potential </a:t>
            </a:r>
            <a:r>
              <a:rPr lang="en-US" altLang="zh-CN" sz="2800" b="1" dirty="0" err="1">
                <a:latin typeface="Adobe Devanagari" panose="02040503050201020203" pitchFamily="18" charset="0"/>
                <a:cs typeface="Adobe Devanagari" panose="02040503050201020203" pitchFamily="18" charset="0"/>
              </a:rPr>
              <a:t>constrainted</a:t>
            </a:r>
            <a:r>
              <a:rPr lang="en-US" altLang="zh-CN" sz="2800" b="1" dirty="0">
                <a:latin typeface="Adobe Devanagari" panose="02040503050201020203" pitchFamily="18" charset="0"/>
                <a:cs typeface="Adobe Devanagari" panose="02040503050201020203" pitchFamily="18" charset="0"/>
              </a:rPr>
              <a:t> by heavy quark spin symmetry to describe three Pc states in the molecular picture.</a:t>
            </a:r>
            <a:endParaRPr lang="zh-CN" altLang="en-US" sz="2800" b="1" dirty="0">
              <a:latin typeface="Adobe Devanagari" panose="02040503050201020203" pitchFamily="18"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584A5E3-2E47-4E70-B0DB-A2304F291DFE}"/>
                  </a:ext>
                </a:extLst>
              </p:cNvPr>
              <p:cNvSpPr txBox="1"/>
              <p:nvPr/>
            </p:nvSpPr>
            <p:spPr>
              <a:xfrm>
                <a:off x="735178" y="2313818"/>
                <a:ext cx="10962169" cy="1384995"/>
              </a:xfrm>
              <a:prstGeom prst="rect">
                <a:avLst/>
              </a:prstGeom>
              <a:noFill/>
            </p:spPr>
            <p:txBody>
              <a:bodyPr wrap="square" rtlCol="0">
                <a:spAutoFit/>
              </a:bodyPr>
              <a:lstStyle/>
              <a:p>
                <a:r>
                  <a:rPr lang="en-US" altLang="zh-CN" sz="2800" b="1" dirty="0">
                    <a:latin typeface="Adobe Devanagari" panose="02040503050201020203" pitchFamily="18" charset="0"/>
                    <a:cs typeface="Adobe Devanagari" panose="02040503050201020203" pitchFamily="18" charset="0"/>
                  </a:rPr>
                  <a:t>Our calculation prefers that Pc(4312), Pc(4440), and Pc(4450) are hadronic molecules near </a:t>
                </a:r>
                <a14:m>
                  <m:oMath xmlns:m="http://schemas.openxmlformats.org/officeDocument/2006/math">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𝑫</m:t>
                        </m:r>
                      </m:e>
                    </m:acc>
                    <m:sSub>
                      <m:sSubPr>
                        <m:ctrlPr>
                          <a:rPr lang="en-US" altLang="zh-CN" sz="2800" b="1" i="1">
                            <a:latin typeface="Cambria Math" panose="02040503050406030204" pitchFamily="18" charset="0"/>
                          </a:rPr>
                        </m:ctrlPr>
                      </m:sSubPr>
                      <m:e>
                        <m:r>
                          <a:rPr lang="el-GR" altLang="zh-CN" sz="2800" b="1" i="1">
                            <a:latin typeface="Cambria Math" panose="02040503050406030204" pitchFamily="18" charset="0"/>
                            <a:ea typeface="Cambria Math" panose="02040503050406030204" pitchFamily="18" charset="0"/>
                          </a:rPr>
                          <m:t>𝜮</m:t>
                        </m:r>
                      </m:e>
                      <m:sub>
                        <m:r>
                          <a:rPr lang="en-US" altLang="zh-CN" sz="2800" b="1" i="1">
                            <a:latin typeface="Cambria Math" panose="02040503050406030204" pitchFamily="18" charset="0"/>
                          </a:rPr>
                          <m:t>𝒄</m:t>
                        </m:r>
                      </m:sub>
                    </m:sSub>
                  </m:oMath>
                </a14:m>
                <a:r>
                  <a:rPr lang="en-US" altLang="zh-CN" sz="2800" b="1" dirty="0">
                    <a:latin typeface="Adobe Devanagari" panose="02040503050201020203" pitchFamily="18" charset="0"/>
                    <a:cs typeface="Adobe Devanagari" panose="02040503050201020203" pitchFamily="18" charset="0"/>
                  </a:rPr>
                  <a:t> </a:t>
                </a:r>
                <a14:m>
                  <m:oMath xmlns:m="http://schemas.openxmlformats.org/officeDocument/2006/math">
                    <m:r>
                      <a:rPr lang="en-US" altLang="zh-CN" sz="2800" b="1" i="1">
                        <a:latin typeface="Cambria Math" panose="02040503050406030204" pitchFamily="18" charset="0"/>
                      </a:rPr>
                      <m:t>(</m:t>
                    </m:r>
                    <m:r>
                      <a:rPr lang="en-US" altLang="zh-CN" sz="2800" b="1" i="1">
                        <a:latin typeface="Cambria Math" panose="02040503050406030204" pitchFamily="18" charset="0"/>
                      </a:rPr>
                      <m:t>𝟏</m:t>
                    </m:r>
                    <m:r>
                      <a:rPr lang="en-US" altLang="zh-CN" sz="2800" b="1" i="1">
                        <a:latin typeface="Cambria Math" panose="02040503050406030204" pitchFamily="18" charset="0"/>
                      </a:rPr>
                      <m:t>/</m:t>
                    </m:r>
                    <m:r>
                      <a:rPr lang="en-US" altLang="zh-CN" sz="2800" b="1" i="1">
                        <a:latin typeface="Cambria Math" panose="02040503050406030204" pitchFamily="18" charset="0"/>
                      </a:rPr>
                      <m:t>𝟐</m:t>
                    </m:r>
                    <m:r>
                      <a:rPr lang="en-US" altLang="zh-CN" sz="2800" b="1" i="1">
                        <a:latin typeface="Cambria Math" panose="02040503050406030204" pitchFamily="18" charset="0"/>
                      </a:rPr>
                      <m:t>)</m:t>
                    </m:r>
                  </m:oMath>
                </a14:m>
                <a:r>
                  <a:rPr lang="en-US" altLang="zh-CN" sz="2800" b="1" dirty="0">
                    <a:latin typeface="Adobe Devanagari" panose="02040503050201020203" pitchFamily="18" charset="0"/>
                    <a:cs typeface="Adobe Devanagari" panose="02040503050201020203" pitchFamily="18" charset="0"/>
                  </a:rPr>
                  <a:t>, </a:t>
                </a:r>
                <a14:m>
                  <m:oMath xmlns:m="http://schemas.openxmlformats.org/officeDocument/2006/math">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 </m:t>
                        </m:r>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𝑫</m:t>
                            </m:r>
                          </m:e>
                        </m:acc>
                      </m:e>
                      <m:sup>
                        <m:r>
                          <a:rPr lang="en-US" altLang="zh-CN" sz="2800" b="1" i="1">
                            <a:latin typeface="Cambria Math" panose="02040503050406030204" pitchFamily="18" charset="0"/>
                          </a:rPr>
                          <m:t>∗</m:t>
                        </m:r>
                      </m:sup>
                    </m:sSup>
                    <m:sSub>
                      <m:sSubPr>
                        <m:ctrlPr>
                          <a:rPr lang="en-US" altLang="zh-CN" sz="2800" b="1" i="1">
                            <a:latin typeface="Cambria Math" panose="02040503050406030204" pitchFamily="18" charset="0"/>
                          </a:rPr>
                        </m:ctrlPr>
                      </m:sSubPr>
                      <m:e>
                        <m:r>
                          <a:rPr lang="el-GR" altLang="zh-CN" sz="2800" b="1" i="1">
                            <a:latin typeface="Cambria Math" panose="02040503050406030204" pitchFamily="18" charset="0"/>
                            <a:ea typeface="Cambria Math" panose="02040503050406030204" pitchFamily="18" charset="0"/>
                          </a:rPr>
                          <m:t>𝜮</m:t>
                        </m:r>
                      </m:e>
                      <m:sub>
                        <m:r>
                          <a:rPr lang="en-US" altLang="zh-CN" sz="2800" b="1" i="1">
                            <a:latin typeface="Cambria Math" panose="02040503050406030204" pitchFamily="18" charset="0"/>
                          </a:rPr>
                          <m:t>𝒄</m:t>
                        </m:r>
                      </m:sub>
                    </m:sSub>
                  </m:oMath>
                </a14:m>
                <a:r>
                  <a:rPr lang="zh-CN" altLang="en-US" sz="2800" b="1" dirty="0">
                    <a:latin typeface="Adobe Devanagari" panose="02040503050201020203" pitchFamily="18" charset="0"/>
                    <a:cs typeface="Adobe Devanagari" panose="02040503050201020203" pitchFamily="18" charset="0"/>
                  </a:rPr>
                  <a:t> </a:t>
                </a:r>
                <a14:m>
                  <m:oMath xmlns:m="http://schemas.openxmlformats.org/officeDocument/2006/math">
                    <m:r>
                      <a:rPr lang="en-US" altLang="zh-CN" sz="2800" b="1" i="1">
                        <a:latin typeface="Cambria Math" panose="02040503050406030204" pitchFamily="18" charset="0"/>
                      </a:rPr>
                      <m:t>(</m:t>
                    </m:r>
                    <m:r>
                      <a:rPr lang="en-US" altLang="zh-CN" sz="2800" b="1" i="1">
                        <a:latin typeface="Cambria Math" panose="02040503050406030204" pitchFamily="18" charset="0"/>
                      </a:rPr>
                      <m:t>𝟏</m:t>
                    </m:r>
                    <m:r>
                      <a:rPr lang="en-US" altLang="zh-CN" sz="2800" b="1" i="1">
                        <a:latin typeface="Cambria Math" panose="02040503050406030204" pitchFamily="18" charset="0"/>
                      </a:rPr>
                      <m:t>/</m:t>
                    </m:r>
                    <m:r>
                      <a:rPr lang="en-US" altLang="zh-CN" sz="2800" b="1" i="1">
                        <a:latin typeface="Cambria Math" panose="02040503050406030204" pitchFamily="18" charset="0"/>
                      </a:rPr>
                      <m:t>𝟐</m:t>
                    </m:r>
                    <m:r>
                      <a:rPr lang="en-US" altLang="zh-CN" sz="2800" b="1" i="1">
                        <a:latin typeface="Cambria Math" panose="02040503050406030204" pitchFamily="18" charset="0"/>
                      </a:rPr>
                      <m:t>)</m:t>
                    </m:r>
                  </m:oMath>
                </a14:m>
                <a:r>
                  <a:rPr lang="en-US" altLang="zh-CN" sz="2800" b="1" dirty="0">
                    <a:latin typeface="Adobe Devanagari" panose="02040503050201020203" pitchFamily="18" charset="0"/>
                    <a:cs typeface="Adobe Devanagari" panose="02040503050201020203" pitchFamily="18" charset="0"/>
                  </a:rPr>
                  <a:t>, and </a:t>
                </a:r>
                <a14:m>
                  <m:oMath xmlns:m="http://schemas.openxmlformats.org/officeDocument/2006/math">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 </m:t>
                        </m:r>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𝑫</m:t>
                            </m:r>
                          </m:e>
                        </m:acc>
                      </m:e>
                      <m:sup>
                        <m:r>
                          <a:rPr lang="en-US" altLang="zh-CN" sz="2800" b="1" i="1">
                            <a:latin typeface="Cambria Math" panose="02040503050406030204" pitchFamily="18" charset="0"/>
                          </a:rPr>
                          <m:t>∗</m:t>
                        </m:r>
                      </m:sup>
                    </m:sSup>
                    <m:sSub>
                      <m:sSubPr>
                        <m:ctrlPr>
                          <a:rPr lang="en-US" altLang="zh-CN" sz="2800" b="1" i="1">
                            <a:latin typeface="Cambria Math" panose="02040503050406030204" pitchFamily="18" charset="0"/>
                          </a:rPr>
                        </m:ctrlPr>
                      </m:sSubPr>
                      <m:e>
                        <m:r>
                          <a:rPr lang="el-GR" altLang="zh-CN" sz="2800" b="1" i="1">
                            <a:latin typeface="Cambria Math" panose="02040503050406030204" pitchFamily="18" charset="0"/>
                            <a:ea typeface="Cambria Math" panose="02040503050406030204" pitchFamily="18" charset="0"/>
                          </a:rPr>
                          <m:t>𝜮</m:t>
                        </m:r>
                      </m:e>
                      <m:sub>
                        <m:r>
                          <a:rPr lang="en-US" altLang="zh-CN" sz="2800" b="1" i="1">
                            <a:latin typeface="Cambria Math" panose="02040503050406030204" pitchFamily="18" charset="0"/>
                          </a:rPr>
                          <m:t>𝒄</m:t>
                        </m:r>
                      </m:sub>
                    </m:sSub>
                  </m:oMath>
                </a14:m>
                <a:r>
                  <a:rPr lang="en-US" altLang="zh-CN" sz="2800" b="1" dirty="0">
                    <a:latin typeface="Adobe Devanagari" panose="02040503050201020203" pitchFamily="18" charset="0"/>
                    <a:cs typeface="Adobe Devanagari" panose="02040503050201020203" pitchFamily="18" charset="0"/>
                  </a:rPr>
                  <a:t> </a:t>
                </a:r>
                <a14:m>
                  <m:oMath xmlns:m="http://schemas.openxmlformats.org/officeDocument/2006/math">
                    <m:r>
                      <a:rPr lang="en-US" altLang="zh-CN" sz="2800" b="1" i="1">
                        <a:latin typeface="Cambria Math" panose="02040503050406030204" pitchFamily="18" charset="0"/>
                      </a:rPr>
                      <m:t>(</m:t>
                    </m:r>
                    <m:r>
                      <a:rPr lang="en-US" altLang="zh-CN" sz="2800" b="1" i="1" smtClean="0">
                        <a:latin typeface="Cambria Math" panose="02040503050406030204" pitchFamily="18" charset="0"/>
                      </a:rPr>
                      <m:t>𝟑</m:t>
                    </m:r>
                    <m:r>
                      <a:rPr lang="en-US" altLang="zh-CN" sz="2800" b="1" i="1">
                        <a:latin typeface="Cambria Math" panose="02040503050406030204" pitchFamily="18" charset="0"/>
                      </a:rPr>
                      <m:t>/</m:t>
                    </m:r>
                    <m:r>
                      <a:rPr lang="en-US" altLang="zh-CN" sz="2800" b="1" i="1">
                        <a:latin typeface="Cambria Math" panose="02040503050406030204" pitchFamily="18" charset="0"/>
                      </a:rPr>
                      <m:t>𝟐</m:t>
                    </m:r>
                    <m:r>
                      <a:rPr lang="en-US" altLang="zh-CN" sz="2800" b="1" i="1">
                        <a:latin typeface="Cambria Math" panose="02040503050406030204" pitchFamily="18" charset="0"/>
                      </a:rPr>
                      <m:t>)</m:t>
                    </m:r>
                  </m:oMath>
                </a14:m>
                <a:r>
                  <a:rPr lang="en-US" altLang="zh-CN" sz="2800" b="1" dirty="0">
                    <a:latin typeface="Adobe Devanagari" panose="02040503050201020203" pitchFamily="18" charset="0"/>
                    <a:cs typeface="Adobe Devanagari" panose="02040503050201020203" pitchFamily="18" charset="0"/>
                  </a:rPr>
                  <a:t> threshold, respectively. </a:t>
                </a:r>
                <a:endParaRPr lang="zh-CN" altLang="en-US" sz="2800" b="1" dirty="0">
                  <a:latin typeface="Adobe Devanagari" panose="02040503050201020203" pitchFamily="18" charset="0"/>
                  <a:cs typeface="Adobe Devanagari" panose="02040503050201020203" pitchFamily="18" charset="0"/>
                </a:endParaRPr>
              </a:p>
            </p:txBody>
          </p:sp>
        </mc:Choice>
        <mc:Fallback xmlns="">
          <p:sp>
            <p:nvSpPr>
              <p:cNvPr id="13" name="文本框 12">
                <a:extLst>
                  <a:ext uri="{FF2B5EF4-FFF2-40B4-BE49-F238E27FC236}">
                    <a16:creationId xmlns:a16="http://schemas.microsoft.com/office/drawing/2014/main" id="{E584A5E3-2E47-4E70-B0DB-A2304F291DFE}"/>
                  </a:ext>
                </a:extLst>
              </p:cNvPr>
              <p:cNvSpPr txBox="1">
                <a:spLocks noRot="1" noChangeAspect="1" noMove="1" noResize="1" noEditPoints="1" noAdjustHandles="1" noChangeArrowheads="1" noChangeShapeType="1" noTextEdit="1"/>
              </p:cNvSpPr>
              <p:nvPr/>
            </p:nvSpPr>
            <p:spPr>
              <a:xfrm>
                <a:off x="735178" y="2313818"/>
                <a:ext cx="10962169" cy="1384995"/>
              </a:xfrm>
              <a:prstGeom prst="rect">
                <a:avLst/>
              </a:prstGeom>
              <a:blipFill>
                <a:blip r:embed="rId2"/>
                <a:stretch>
                  <a:fillRect l="-1168" t="-4846" b="-11454"/>
                </a:stretch>
              </a:blipFill>
            </p:spPr>
            <p:txBody>
              <a:bodyPr/>
              <a:lstStyle/>
              <a:p>
                <a:r>
                  <a:rPr lang="zh-CN" altLang="en-US">
                    <a:noFill/>
                  </a:rPr>
                  <a:t> </a:t>
                </a:r>
              </a:p>
            </p:txBody>
          </p:sp>
        </mc:Fallback>
      </mc:AlternateContent>
      <p:sp>
        <p:nvSpPr>
          <p:cNvPr id="15" name="矩形: 圆角 14">
            <a:extLst>
              <a:ext uri="{FF2B5EF4-FFF2-40B4-BE49-F238E27FC236}">
                <a16:creationId xmlns:a16="http://schemas.microsoft.com/office/drawing/2014/main" id="{A926C50B-0550-430C-8BFD-C27DB083DBE5}"/>
              </a:ext>
            </a:extLst>
          </p:cNvPr>
          <p:cNvSpPr/>
          <p:nvPr/>
        </p:nvSpPr>
        <p:spPr>
          <a:xfrm>
            <a:off x="453174" y="1260398"/>
            <a:ext cx="184779" cy="171082"/>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B254C6F-BACF-407E-A3D7-4C4864A90C86}"/>
                  </a:ext>
                </a:extLst>
              </p:cNvPr>
              <p:cNvSpPr txBox="1"/>
              <p:nvPr/>
            </p:nvSpPr>
            <p:spPr>
              <a:xfrm>
                <a:off x="735178" y="3823776"/>
                <a:ext cx="10962169" cy="954107"/>
              </a:xfrm>
              <a:prstGeom prst="rect">
                <a:avLst/>
              </a:prstGeom>
              <a:noFill/>
            </p:spPr>
            <p:txBody>
              <a:bodyPr wrap="square" rtlCol="0">
                <a:spAutoFit/>
              </a:bodyPr>
              <a:lstStyle/>
              <a:p>
                <a:r>
                  <a:rPr lang="en-US" altLang="zh-CN" sz="2800" b="1" dirty="0">
                    <a:latin typeface="Adobe Devanagari" panose="02040503050201020203" pitchFamily="18" charset="0"/>
                    <a:cs typeface="Adobe Devanagari" panose="02040503050201020203" pitchFamily="18" charset="0"/>
                  </a:rPr>
                  <a:t>We also predict 4 hadronic molecules, one is near </a:t>
                </a:r>
                <a14:m>
                  <m:oMath xmlns:m="http://schemas.openxmlformats.org/officeDocument/2006/math">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𝑫</m:t>
                        </m:r>
                      </m:e>
                    </m:acc>
                    <m:sSubSup>
                      <m:sSubSupPr>
                        <m:ctrlPr>
                          <a:rPr lang="en-US" altLang="zh-CN" sz="2800" b="1" i="1">
                            <a:latin typeface="Cambria Math" panose="02040503050406030204" pitchFamily="18" charset="0"/>
                          </a:rPr>
                        </m:ctrlPr>
                      </m:sSubSupPr>
                      <m:e>
                        <m:r>
                          <a:rPr lang="el-GR" altLang="zh-CN" sz="2800" b="1" i="1">
                            <a:latin typeface="Cambria Math" panose="02040503050406030204" pitchFamily="18" charset="0"/>
                            <a:ea typeface="Cambria Math" panose="02040503050406030204" pitchFamily="18" charset="0"/>
                          </a:rPr>
                          <m:t>𝜮</m:t>
                        </m:r>
                      </m:e>
                      <m:sub>
                        <m:r>
                          <a:rPr lang="en-US" altLang="zh-CN" sz="2800" b="1" i="1">
                            <a:latin typeface="Cambria Math" panose="02040503050406030204" pitchFamily="18" charset="0"/>
                          </a:rPr>
                          <m:t>𝒄</m:t>
                        </m:r>
                      </m:sub>
                      <m:sup>
                        <m:r>
                          <a:rPr lang="en-US" altLang="zh-CN" sz="2800" b="1" i="1">
                            <a:latin typeface="Cambria Math" panose="02040503050406030204" pitchFamily="18" charset="0"/>
                          </a:rPr>
                          <m:t>∗</m:t>
                        </m:r>
                      </m:sup>
                    </m:sSubSup>
                  </m:oMath>
                </a14:m>
                <a:r>
                  <a:rPr lang="en-US" altLang="zh-CN" sz="2800" b="1" dirty="0">
                    <a:latin typeface="Adobe Devanagari" panose="02040503050201020203" pitchFamily="18" charset="0"/>
                    <a:cs typeface="Adobe Devanagari" panose="02040503050201020203" pitchFamily="18" charset="0"/>
                  </a:rPr>
                  <a:t> threshold, which may correspond to Pc(4380), and other three are  near </a:t>
                </a:r>
                <a14:m>
                  <m:oMath xmlns:m="http://schemas.openxmlformats.org/officeDocument/2006/math">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 </m:t>
                        </m:r>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𝑫</m:t>
                            </m:r>
                          </m:e>
                        </m:acc>
                      </m:e>
                      <m:sup>
                        <m:r>
                          <a:rPr lang="en-US" altLang="zh-CN" sz="2800" b="1" i="1">
                            <a:latin typeface="Cambria Math" panose="02040503050406030204" pitchFamily="18" charset="0"/>
                          </a:rPr>
                          <m:t>∗</m:t>
                        </m:r>
                      </m:sup>
                    </m:sSup>
                    <m:sSubSup>
                      <m:sSubSupPr>
                        <m:ctrlPr>
                          <a:rPr lang="en-US" altLang="zh-CN" sz="2800" b="1" i="1">
                            <a:latin typeface="Cambria Math" panose="02040503050406030204" pitchFamily="18" charset="0"/>
                          </a:rPr>
                        </m:ctrlPr>
                      </m:sSubSupPr>
                      <m:e>
                        <m:r>
                          <a:rPr lang="el-GR" altLang="zh-CN" sz="2800" b="1" i="1">
                            <a:latin typeface="Cambria Math" panose="02040503050406030204" pitchFamily="18" charset="0"/>
                            <a:ea typeface="Cambria Math" panose="02040503050406030204" pitchFamily="18" charset="0"/>
                          </a:rPr>
                          <m:t>𝜮</m:t>
                        </m:r>
                      </m:e>
                      <m:sub>
                        <m:r>
                          <a:rPr lang="en-US" altLang="zh-CN" sz="2800" b="1" i="1">
                            <a:latin typeface="Cambria Math" panose="02040503050406030204" pitchFamily="18" charset="0"/>
                          </a:rPr>
                          <m:t>𝒄</m:t>
                        </m:r>
                      </m:sub>
                      <m:sup>
                        <m:r>
                          <a:rPr lang="en-US" altLang="zh-CN" sz="2800" b="1" i="1">
                            <a:latin typeface="Cambria Math" panose="02040503050406030204" pitchFamily="18" charset="0"/>
                          </a:rPr>
                          <m:t>∗</m:t>
                        </m:r>
                      </m:sup>
                    </m:sSubSup>
                  </m:oMath>
                </a14:m>
                <a:r>
                  <a:rPr lang="zh-CN" altLang="en-US" sz="2800" b="1" dirty="0">
                    <a:latin typeface="Adobe Devanagari" panose="02040503050201020203" pitchFamily="18" charset="0"/>
                    <a:cs typeface="Adobe Devanagari" panose="02040503050201020203" pitchFamily="18" charset="0"/>
                  </a:rPr>
                  <a:t>  </a:t>
                </a:r>
                <a:r>
                  <a:rPr lang="en-US" altLang="zh-CN" sz="2800" b="1" dirty="0">
                    <a:latin typeface="Adobe Devanagari" panose="02040503050201020203" pitchFamily="18" charset="0"/>
                    <a:cs typeface="Adobe Devanagari" panose="02040503050201020203" pitchFamily="18" charset="0"/>
                  </a:rPr>
                  <a:t>threshold.</a:t>
                </a:r>
                <a:endParaRPr lang="zh-CN" altLang="en-US" sz="2800" b="1" dirty="0">
                  <a:latin typeface="Adobe Devanagari" panose="02040503050201020203" pitchFamily="18" charset="0"/>
                  <a:cs typeface="Adobe Devanagari" panose="02040503050201020203" pitchFamily="18" charset="0"/>
                </a:endParaRPr>
              </a:p>
            </p:txBody>
          </p:sp>
        </mc:Choice>
        <mc:Fallback xmlns="">
          <p:sp>
            <p:nvSpPr>
              <p:cNvPr id="11" name="文本框 10">
                <a:extLst>
                  <a:ext uri="{FF2B5EF4-FFF2-40B4-BE49-F238E27FC236}">
                    <a16:creationId xmlns:a16="http://schemas.microsoft.com/office/drawing/2014/main" id="{1B254C6F-BACF-407E-A3D7-4C4864A90C86}"/>
                  </a:ext>
                </a:extLst>
              </p:cNvPr>
              <p:cNvSpPr txBox="1">
                <a:spLocks noRot="1" noChangeAspect="1" noMove="1" noResize="1" noEditPoints="1" noAdjustHandles="1" noChangeArrowheads="1" noChangeShapeType="1" noTextEdit="1"/>
              </p:cNvSpPr>
              <p:nvPr/>
            </p:nvSpPr>
            <p:spPr>
              <a:xfrm>
                <a:off x="735178" y="3823776"/>
                <a:ext cx="10962169" cy="954107"/>
              </a:xfrm>
              <a:prstGeom prst="rect">
                <a:avLst/>
              </a:prstGeom>
              <a:blipFill>
                <a:blip r:embed="rId3"/>
                <a:stretch>
                  <a:fillRect l="-1168" t="-3822" b="-19108"/>
                </a:stretch>
              </a:blipFill>
            </p:spPr>
            <p:txBody>
              <a:bodyPr/>
              <a:lstStyle/>
              <a:p>
                <a:r>
                  <a:rPr lang="zh-CN" altLang="en-US">
                    <a:noFill/>
                  </a:rPr>
                  <a:t> </a:t>
                </a:r>
              </a:p>
            </p:txBody>
          </p:sp>
        </mc:Fallback>
      </mc:AlternateContent>
      <p:sp>
        <p:nvSpPr>
          <p:cNvPr id="9" name="矩形: 圆角 8">
            <a:extLst>
              <a:ext uri="{FF2B5EF4-FFF2-40B4-BE49-F238E27FC236}">
                <a16:creationId xmlns:a16="http://schemas.microsoft.com/office/drawing/2014/main" id="{32BC40BE-E739-4D49-A31E-FCBCF204F26B}"/>
              </a:ext>
            </a:extLst>
          </p:cNvPr>
          <p:cNvSpPr/>
          <p:nvPr/>
        </p:nvSpPr>
        <p:spPr>
          <a:xfrm>
            <a:off x="394622" y="2461261"/>
            <a:ext cx="184779" cy="171082"/>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F946D91A-616F-4ADA-9EA7-88C5E423DD86}"/>
              </a:ext>
            </a:extLst>
          </p:cNvPr>
          <p:cNvSpPr/>
          <p:nvPr/>
        </p:nvSpPr>
        <p:spPr>
          <a:xfrm>
            <a:off x="402263" y="4000239"/>
            <a:ext cx="184779" cy="171082"/>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1E84B330-86AF-4E00-BEC8-A05FADE5D204}"/>
              </a:ext>
            </a:extLst>
          </p:cNvPr>
          <p:cNvSpPr/>
          <p:nvPr/>
        </p:nvSpPr>
        <p:spPr>
          <a:xfrm>
            <a:off x="403472" y="5276490"/>
            <a:ext cx="184779" cy="171082"/>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84CE9F5-B437-4A88-A77E-55191AADD4C9}"/>
              </a:ext>
            </a:extLst>
          </p:cNvPr>
          <p:cNvSpPr txBox="1"/>
          <p:nvPr/>
        </p:nvSpPr>
        <p:spPr>
          <a:xfrm>
            <a:off x="637953" y="5153334"/>
            <a:ext cx="10962169" cy="954107"/>
          </a:xfrm>
          <a:prstGeom prst="rect">
            <a:avLst/>
          </a:prstGeom>
          <a:noFill/>
        </p:spPr>
        <p:txBody>
          <a:bodyPr wrap="square" rtlCol="0">
            <a:spAutoFit/>
          </a:bodyPr>
          <a:lstStyle/>
          <a:p>
            <a:r>
              <a:rPr lang="en-US" altLang="zh-CN" sz="2800" b="1" dirty="0">
                <a:latin typeface="Adobe Devanagari" panose="02040503050201020203" pitchFamily="18" charset="0"/>
                <a:cs typeface="Adobe Devanagari" panose="02040503050201020203" pitchFamily="18" charset="0"/>
              </a:rPr>
              <a:t>With </a:t>
            </a:r>
            <a:r>
              <a:rPr lang="en-US" altLang="zh-CN" sz="2800" b="1" dirty="0" err="1">
                <a:latin typeface="Adobe Devanagari" panose="02040503050201020203" pitchFamily="18" charset="0"/>
                <a:cs typeface="Adobe Devanagari" panose="02040503050201020203" pitchFamily="18" charset="0"/>
              </a:rPr>
              <a:t>LHCb</a:t>
            </a:r>
            <a:r>
              <a:rPr lang="en-US" altLang="zh-CN" sz="2800" b="1" dirty="0">
                <a:latin typeface="Adobe Devanagari" panose="02040503050201020203" pitchFamily="18" charset="0"/>
                <a:cs typeface="Adobe Devanagari" panose="02040503050201020203" pitchFamily="18" charset="0"/>
              </a:rPr>
              <a:t> experimental data and our predictions a list of molecular states exist in a complete heavy quark spin symmetry  </a:t>
            </a:r>
            <a:r>
              <a:rPr lang="en-US" altLang="zh-CN" sz="2800" b="1" dirty="0" err="1">
                <a:latin typeface="Adobe Devanagari" panose="02040503050201020203" pitchFamily="18" charset="0"/>
                <a:cs typeface="Adobe Devanagari" panose="02040503050201020203" pitchFamily="18" charset="0"/>
              </a:rPr>
              <a:t>multiplet</a:t>
            </a:r>
            <a:r>
              <a:rPr lang="en-US" altLang="zh-CN" sz="2800" b="1" dirty="0">
                <a:latin typeface="Adobe Devanagari" panose="02040503050201020203" pitchFamily="18" charset="0"/>
                <a:cs typeface="Adobe Devanagari" panose="02040503050201020203" pitchFamily="18" charset="0"/>
              </a:rPr>
              <a:t>.</a:t>
            </a:r>
            <a:endParaRPr lang="zh-CN" altLang="en-US" sz="2800" b="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241843183"/>
      </p:ext>
    </p:extLst>
  </p:cSld>
  <p:clrMapOvr>
    <a:masterClrMapping/>
  </p:clrMapOvr>
  <mc:AlternateContent xmlns:mc="http://schemas.openxmlformats.org/markup-compatibility/2006">
    <mc:Choice xmlns:p14="http://schemas.microsoft.com/office/powerpoint/2010/main" Requires="p14">
      <p:transition spd="slow" p14:dur="2000" advTm="67035"/>
    </mc:Choice>
    <mc:Fallback>
      <p:transition spd="slow" advTm="670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E605D8D-EDC0-46C0-B12F-5F1391D7BA6F}"/>
              </a:ext>
            </a:extLst>
          </p:cNvPr>
          <p:cNvSpPr txBox="1"/>
          <p:nvPr/>
        </p:nvSpPr>
        <p:spPr>
          <a:xfrm>
            <a:off x="0" y="2305879"/>
            <a:ext cx="12192000" cy="1323439"/>
          </a:xfrm>
          <a:prstGeom prst="rect">
            <a:avLst/>
          </a:prstGeom>
          <a:noFill/>
        </p:spPr>
        <p:txBody>
          <a:bodyPr wrap="square" rtlCol="0">
            <a:spAutoFit/>
          </a:bodyPr>
          <a:lstStyle/>
          <a:p>
            <a:r>
              <a:rPr lang="en-US" altLang="zh-CN" sz="8000" b="1" dirty="0"/>
              <a:t>Thanks for your attention!</a:t>
            </a:r>
            <a:endParaRPr lang="zh-CN" altLang="en-US" sz="8000" b="1" dirty="0"/>
          </a:p>
        </p:txBody>
      </p:sp>
    </p:spTree>
    <p:extLst>
      <p:ext uri="{BB962C8B-B14F-4D97-AF65-F5344CB8AC3E}">
        <p14:creationId xmlns:p14="http://schemas.microsoft.com/office/powerpoint/2010/main" val="280278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781537-C379-4123-895D-637135D394F3}"/>
              </a:ext>
            </a:extLst>
          </p:cNvPr>
          <p:cNvSpPr>
            <a:spLocks noGrp="1"/>
          </p:cNvSpPr>
          <p:nvPr>
            <p:ph type="title"/>
          </p:nvPr>
        </p:nvSpPr>
        <p:spPr>
          <a:xfrm>
            <a:off x="561754" y="333227"/>
            <a:ext cx="10515600" cy="1325563"/>
          </a:xfrm>
        </p:spPr>
        <p:txBody>
          <a:bodyPr>
            <a:normAutofit/>
          </a:bodyPr>
          <a:lstStyle/>
          <a:p>
            <a:pPr algn="ctr"/>
            <a:r>
              <a:rPr lang="en-US" altLang="zh-CN" sz="5400" b="1" dirty="0">
                <a:solidFill>
                  <a:srgbClr val="0000FF"/>
                </a:solidFill>
              </a:rPr>
              <a:t>Contents</a:t>
            </a:r>
            <a:endParaRPr lang="zh-CN" altLang="en-US" sz="5400" b="1" dirty="0">
              <a:solidFill>
                <a:srgbClr val="0000FF"/>
              </a:solidFill>
            </a:endParaRPr>
          </a:p>
        </p:txBody>
      </p:sp>
      <p:sp>
        <p:nvSpPr>
          <p:cNvPr id="3" name="内容占位符 2">
            <a:extLst>
              <a:ext uri="{FF2B5EF4-FFF2-40B4-BE49-F238E27FC236}">
                <a16:creationId xmlns:a16="http://schemas.microsoft.com/office/drawing/2014/main" id="{F179215D-C567-48C4-B5AB-5D9502F6E172}"/>
              </a:ext>
            </a:extLst>
          </p:cNvPr>
          <p:cNvSpPr>
            <a:spLocks noGrp="1"/>
          </p:cNvSpPr>
          <p:nvPr>
            <p:ph idx="1"/>
          </p:nvPr>
        </p:nvSpPr>
        <p:spPr>
          <a:xfrm>
            <a:off x="1851834" y="1783967"/>
            <a:ext cx="5158563" cy="779352"/>
          </a:xfrm>
        </p:spPr>
        <p:txBody>
          <a:bodyPr/>
          <a:lstStyle/>
          <a:p>
            <a:pPr marL="0" indent="0">
              <a:buNone/>
            </a:pPr>
            <a:r>
              <a:rPr lang="en-US" altLang="zh-CN" sz="4400" b="1" dirty="0">
                <a:solidFill>
                  <a:srgbClr val="0000FF"/>
                </a:solidFill>
              </a:rPr>
              <a:t>Introduction</a:t>
            </a:r>
          </a:p>
        </p:txBody>
      </p:sp>
      <p:sp>
        <p:nvSpPr>
          <p:cNvPr id="5" name="文本框 4">
            <a:extLst>
              <a:ext uri="{FF2B5EF4-FFF2-40B4-BE49-F238E27FC236}">
                <a16:creationId xmlns:a16="http://schemas.microsoft.com/office/drawing/2014/main" id="{9645C9AE-3E3C-4388-8FDB-D486562E16E7}"/>
              </a:ext>
            </a:extLst>
          </p:cNvPr>
          <p:cNvSpPr txBox="1"/>
          <p:nvPr/>
        </p:nvSpPr>
        <p:spPr>
          <a:xfrm>
            <a:off x="3232296" y="2446329"/>
            <a:ext cx="6411434" cy="2031325"/>
          </a:xfrm>
          <a:prstGeom prst="rect">
            <a:avLst/>
          </a:prstGeom>
          <a:noFill/>
        </p:spPr>
        <p:txBody>
          <a:bodyPr wrap="square" rtlCol="0">
            <a:spAutoFit/>
          </a:bodyPr>
          <a:lstStyle/>
          <a:p>
            <a:r>
              <a:rPr lang="en-US" altLang="zh-CN" sz="3600" b="1" dirty="0">
                <a:latin typeface="Arial Narrow" panose="020B0606020202030204" pitchFamily="34" charset="0"/>
              </a:rPr>
              <a:t>Background of  hadronic molecule</a:t>
            </a:r>
          </a:p>
          <a:p>
            <a:r>
              <a:rPr lang="en-US" altLang="zh-CN" sz="3600" b="1" dirty="0">
                <a:latin typeface="Arial Narrow" panose="020B0606020202030204" pitchFamily="34" charset="0"/>
              </a:rPr>
              <a:t>Heavy quark spin symmetry</a:t>
            </a:r>
          </a:p>
          <a:p>
            <a:r>
              <a:rPr lang="en-US" altLang="zh-CN" sz="3600" b="1" dirty="0">
                <a:latin typeface="Arial Narrow" panose="020B0606020202030204" pitchFamily="34" charset="0"/>
              </a:rPr>
              <a:t>Effective potential</a:t>
            </a:r>
            <a:endParaRPr lang="zh-CN" altLang="en-US" sz="3600" b="1" dirty="0">
              <a:latin typeface="Arial Narrow" panose="020B0606020202030204" pitchFamily="34" charset="0"/>
            </a:endParaRPr>
          </a:p>
          <a:p>
            <a:endParaRPr lang="zh-CN" altLang="en-US" dirty="0"/>
          </a:p>
        </p:txBody>
      </p:sp>
      <p:sp>
        <p:nvSpPr>
          <p:cNvPr id="6" name="内容占位符 2">
            <a:extLst>
              <a:ext uri="{FF2B5EF4-FFF2-40B4-BE49-F238E27FC236}">
                <a16:creationId xmlns:a16="http://schemas.microsoft.com/office/drawing/2014/main" id="{5B3326CE-3ED7-4522-8488-E6804430B64A}"/>
              </a:ext>
            </a:extLst>
          </p:cNvPr>
          <p:cNvSpPr txBox="1">
            <a:spLocks/>
          </p:cNvSpPr>
          <p:nvPr/>
        </p:nvSpPr>
        <p:spPr>
          <a:xfrm>
            <a:off x="1851835" y="4477653"/>
            <a:ext cx="6576237" cy="779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4400" b="1" dirty="0">
                <a:solidFill>
                  <a:srgbClr val="0000FF"/>
                </a:solidFill>
              </a:rPr>
              <a:t>Results and discussion</a:t>
            </a:r>
          </a:p>
        </p:txBody>
      </p:sp>
      <p:sp>
        <p:nvSpPr>
          <p:cNvPr id="7" name="内容占位符 2">
            <a:extLst>
              <a:ext uri="{FF2B5EF4-FFF2-40B4-BE49-F238E27FC236}">
                <a16:creationId xmlns:a16="http://schemas.microsoft.com/office/drawing/2014/main" id="{FDFD3528-6E5C-4DF1-93DF-5A0AA1D3CDFE}"/>
              </a:ext>
            </a:extLst>
          </p:cNvPr>
          <p:cNvSpPr txBox="1">
            <a:spLocks/>
          </p:cNvSpPr>
          <p:nvPr/>
        </p:nvSpPr>
        <p:spPr>
          <a:xfrm>
            <a:off x="1851835" y="5529690"/>
            <a:ext cx="5158563" cy="779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4400" b="1" dirty="0">
                <a:solidFill>
                  <a:srgbClr val="0000FF"/>
                </a:solidFill>
              </a:rPr>
              <a:t>Summary</a:t>
            </a:r>
          </a:p>
        </p:txBody>
      </p:sp>
      <p:sp>
        <p:nvSpPr>
          <p:cNvPr id="8" name="矩形: 圆角 7">
            <a:extLst>
              <a:ext uri="{FF2B5EF4-FFF2-40B4-BE49-F238E27FC236}">
                <a16:creationId xmlns:a16="http://schemas.microsoft.com/office/drawing/2014/main" id="{99F238EB-8830-49CA-BBE1-750CB728358F}"/>
              </a:ext>
            </a:extLst>
          </p:cNvPr>
          <p:cNvSpPr/>
          <p:nvPr/>
        </p:nvSpPr>
        <p:spPr>
          <a:xfrm>
            <a:off x="1382233" y="2038153"/>
            <a:ext cx="317751" cy="228447"/>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AD1DB5CF-2C8A-45B0-A2CF-DAAF8C3A014F}"/>
              </a:ext>
            </a:extLst>
          </p:cNvPr>
          <p:cNvSpPr/>
          <p:nvPr/>
        </p:nvSpPr>
        <p:spPr>
          <a:xfrm>
            <a:off x="1382232" y="4710573"/>
            <a:ext cx="317751" cy="228447"/>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A4D2093-169F-4F82-966A-416E0343549F}"/>
              </a:ext>
            </a:extLst>
          </p:cNvPr>
          <p:cNvSpPr/>
          <p:nvPr/>
        </p:nvSpPr>
        <p:spPr>
          <a:xfrm>
            <a:off x="1382232" y="5773243"/>
            <a:ext cx="307118" cy="228447"/>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0052196"/>
      </p:ext>
    </p:extLst>
  </p:cSld>
  <p:clrMapOvr>
    <a:masterClrMapping/>
  </p:clrMapOvr>
  <mc:AlternateContent xmlns:mc="http://schemas.openxmlformats.org/markup-compatibility/2006">
    <mc:Choice xmlns:p14="http://schemas.microsoft.com/office/powerpoint/2010/main" Requires="p14">
      <p:transition spd="slow" p14:dur="2000" advTm="6570"/>
    </mc:Choice>
    <mc:Fallback>
      <p:transition spd="slow" advTm="65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1.png">
            <a:extLst>
              <a:ext uri="{FF2B5EF4-FFF2-40B4-BE49-F238E27FC236}">
                <a16:creationId xmlns:a16="http://schemas.microsoft.com/office/drawing/2014/main" id="{C2B64F35-7E6B-4379-832B-6DD9D0F2D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58" y="799009"/>
            <a:ext cx="3653763" cy="173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a:extLst>
              <a:ext uri="{FF2B5EF4-FFF2-40B4-BE49-F238E27FC236}">
                <a16:creationId xmlns:a16="http://schemas.microsoft.com/office/drawing/2014/main" id="{07CC9361-7C82-411F-954A-5D67CDA39534}"/>
              </a:ext>
            </a:extLst>
          </p:cNvPr>
          <p:cNvPicPr>
            <a:picLocks noChangeAspect="1"/>
          </p:cNvPicPr>
          <p:nvPr/>
        </p:nvPicPr>
        <p:blipFill>
          <a:blip r:embed="rId3"/>
          <a:stretch>
            <a:fillRect/>
          </a:stretch>
        </p:blipFill>
        <p:spPr>
          <a:xfrm>
            <a:off x="708211" y="3028753"/>
            <a:ext cx="5566659" cy="3462190"/>
          </a:xfrm>
          <a:prstGeom prst="rect">
            <a:avLst/>
          </a:prstGeom>
        </p:spPr>
      </p:pic>
      <p:cxnSp>
        <p:nvCxnSpPr>
          <p:cNvPr id="20" name="直接连接符 19">
            <a:extLst>
              <a:ext uri="{FF2B5EF4-FFF2-40B4-BE49-F238E27FC236}">
                <a16:creationId xmlns:a16="http://schemas.microsoft.com/office/drawing/2014/main" id="{5D4ED4E4-574E-48B1-9C41-21746A9E2201}"/>
              </a:ext>
            </a:extLst>
          </p:cNvPr>
          <p:cNvCxnSpPr>
            <a:cxnSpLocks/>
          </p:cNvCxnSpPr>
          <p:nvPr/>
        </p:nvCxnSpPr>
        <p:spPr>
          <a:xfrm>
            <a:off x="470452" y="2997143"/>
            <a:ext cx="11251096" cy="1"/>
          </a:xfrm>
          <a:prstGeom prst="line">
            <a:avLst/>
          </a:prstGeom>
          <a:ln w="2540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32B6183E-5A6A-4CDA-83F4-0DD49882AFCA}"/>
              </a:ext>
            </a:extLst>
          </p:cNvPr>
          <p:cNvSpPr txBox="1"/>
          <p:nvPr/>
        </p:nvSpPr>
        <p:spPr>
          <a:xfrm>
            <a:off x="0" y="11129"/>
            <a:ext cx="12192000" cy="605294"/>
          </a:xfrm>
          <a:prstGeom prst="rect">
            <a:avLst/>
          </a:prstGeom>
          <a:solidFill>
            <a:srgbClr val="99FFCC"/>
          </a:solidFill>
        </p:spPr>
        <p:txBody>
          <a:bodyPr wrap="square" rtlCol="0">
            <a:spAutoFit/>
          </a:bodyPr>
          <a:lstStyle/>
          <a:p>
            <a:pPr>
              <a:lnSpc>
                <a:spcPts val="4000"/>
              </a:lnSpc>
            </a:pPr>
            <a:r>
              <a:rPr lang="en-US" altLang="zh-CN" sz="3600" b="1" dirty="0">
                <a:solidFill>
                  <a:srgbClr val="FF0000"/>
                </a:solidFill>
              </a:rPr>
              <a:t>Background of hadronic molecule</a:t>
            </a:r>
          </a:p>
        </p:txBody>
      </p:sp>
      <p:sp>
        <p:nvSpPr>
          <p:cNvPr id="2" name="文本框 1">
            <a:extLst>
              <a:ext uri="{FF2B5EF4-FFF2-40B4-BE49-F238E27FC236}">
                <a16:creationId xmlns:a16="http://schemas.microsoft.com/office/drawing/2014/main" id="{9DEA0E44-E9D3-4C3E-AB28-DC81CF69FA92}"/>
              </a:ext>
            </a:extLst>
          </p:cNvPr>
          <p:cNvSpPr txBox="1"/>
          <p:nvPr/>
        </p:nvSpPr>
        <p:spPr>
          <a:xfrm>
            <a:off x="4678945" y="4309094"/>
            <a:ext cx="1200276" cy="307777"/>
          </a:xfrm>
          <a:prstGeom prst="rect">
            <a:avLst/>
          </a:prstGeom>
          <a:solidFill>
            <a:schemeClr val="bg1"/>
          </a:solidFill>
        </p:spPr>
        <p:txBody>
          <a:bodyPr wrap="square" rtlCol="0">
            <a:spAutoFit/>
          </a:bodyPr>
          <a:lstStyle/>
          <a:p>
            <a:r>
              <a:rPr lang="en-US" altLang="zh-CN" sz="1400" b="1" dirty="0"/>
              <a:t>hexaquark</a:t>
            </a:r>
            <a:endParaRPr lang="zh-CN" altLang="en-US" sz="1400" b="1" dirty="0"/>
          </a:p>
        </p:txBody>
      </p:sp>
      <p:pic>
        <p:nvPicPr>
          <p:cNvPr id="4" name="图片 3">
            <a:extLst>
              <a:ext uri="{FF2B5EF4-FFF2-40B4-BE49-F238E27FC236}">
                <a16:creationId xmlns:a16="http://schemas.microsoft.com/office/drawing/2014/main" id="{8A5EA09C-3277-4A48-8DB7-0FE13B202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329" y="3045516"/>
            <a:ext cx="4685433" cy="3428664"/>
          </a:xfrm>
          <a:prstGeom prst="rect">
            <a:avLst/>
          </a:prstGeom>
        </p:spPr>
      </p:pic>
      <p:pic>
        <p:nvPicPr>
          <p:cNvPr id="9" name="图片 8">
            <a:extLst>
              <a:ext uri="{FF2B5EF4-FFF2-40B4-BE49-F238E27FC236}">
                <a16:creationId xmlns:a16="http://schemas.microsoft.com/office/drawing/2014/main" id="{AF2268DE-8362-4198-9456-A30CC7FC0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870" y="799009"/>
            <a:ext cx="4819839" cy="1927936"/>
          </a:xfrm>
          <a:prstGeom prst="rect">
            <a:avLst/>
          </a:prstGeom>
        </p:spPr>
      </p:pic>
    </p:spTree>
    <p:extLst>
      <p:ext uri="{BB962C8B-B14F-4D97-AF65-F5344CB8AC3E}">
        <p14:creationId xmlns:p14="http://schemas.microsoft.com/office/powerpoint/2010/main" val="2673472256"/>
      </p:ext>
    </p:extLst>
  </p:cSld>
  <p:clrMapOvr>
    <a:masterClrMapping/>
  </p:clrMapOvr>
  <mc:AlternateContent xmlns:mc="http://schemas.openxmlformats.org/markup-compatibility/2006">
    <mc:Choice xmlns:p14="http://schemas.microsoft.com/office/powerpoint/2010/main" Requires="p14">
      <p:transition spd="slow" p14:dur="2000" advTm="42864"/>
    </mc:Choice>
    <mc:Fallback>
      <p:transition spd="slow" advTm="428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BE2D82F-63D5-4975-9DBC-B3E155538731}"/>
                  </a:ext>
                </a:extLst>
              </p:cNvPr>
              <p:cNvSpPr txBox="1"/>
              <p:nvPr/>
            </p:nvSpPr>
            <p:spPr>
              <a:xfrm>
                <a:off x="493968" y="1493133"/>
                <a:ext cx="548265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1" i="1" smtClean="0">
                              <a:solidFill>
                                <a:srgbClr val="FF0000"/>
                              </a:solidFill>
                              <a:latin typeface="Cambria Math" panose="02040503050406030204" pitchFamily="18" charset="0"/>
                            </a:rPr>
                          </m:ctrlPr>
                        </m:sSubPr>
                        <m:e>
                          <m:r>
                            <a:rPr lang="en-US" altLang="zh-CN" sz="3200" b="1" i="1" smtClean="0">
                              <a:solidFill>
                                <a:srgbClr val="FF0000"/>
                              </a:solidFill>
                              <a:latin typeface="Cambria Math" panose="02040503050406030204" pitchFamily="18" charset="0"/>
                            </a:rPr>
                            <m:t>𝑫</m:t>
                          </m:r>
                        </m:e>
                        <m:sub>
                          <m:r>
                            <a:rPr lang="en-US" altLang="zh-CN" sz="3200" b="1" i="1" smtClean="0">
                              <a:solidFill>
                                <a:srgbClr val="FF0000"/>
                              </a:solidFill>
                              <a:latin typeface="Cambria Math" panose="02040503050406030204" pitchFamily="18" charset="0"/>
                            </a:rPr>
                            <m:t>𝒔</m:t>
                          </m:r>
                          <m:r>
                            <a:rPr lang="en-US" altLang="zh-CN" sz="3200" b="1" i="1" smtClean="0">
                              <a:solidFill>
                                <a:srgbClr val="FF0000"/>
                              </a:solidFill>
                              <a:latin typeface="Cambria Math" panose="02040503050406030204" pitchFamily="18" charset="0"/>
                            </a:rPr>
                            <m:t>𝟎</m:t>
                          </m:r>
                        </m:sub>
                      </m:sSub>
                      <m:d>
                        <m:dPr>
                          <m:ctrlPr>
                            <a:rPr lang="en-US" altLang="zh-CN" sz="3200" b="1" i="1" smtClean="0">
                              <a:solidFill>
                                <a:srgbClr val="FF0000"/>
                              </a:solidFill>
                              <a:latin typeface="Cambria Math" panose="02040503050406030204" pitchFamily="18" charset="0"/>
                            </a:rPr>
                          </m:ctrlPr>
                        </m:dPr>
                        <m:e>
                          <m:r>
                            <a:rPr lang="en-US" altLang="zh-CN" sz="3200" b="1" i="1" smtClean="0">
                              <a:solidFill>
                                <a:srgbClr val="FF0000"/>
                              </a:solidFill>
                              <a:latin typeface="Cambria Math" panose="02040503050406030204" pitchFamily="18" charset="0"/>
                            </a:rPr>
                            <m:t>𝟐𝟑𝟏𝟕</m:t>
                          </m:r>
                        </m:e>
                      </m:d>
                      <m:r>
                        <a:rPr lang="en-US" altLang="zh-CN" sz="3200" b="1" i="1" smtClean="0">
                          <a:solidFill>
                            <a:schemeClr val="tx1"/>
                          </a:solidFill>
                          <a:latin typeface="Cambria Math" panose="02040503050406030204" pitchFamily="18" charset="0"/>
                        </a:rPr>
                        <m:t>      </m:t>
                      </m:r>
                      <m:r>
                        <a:rPr lang="en-US" altLang="zh-CN" sz="3200" b="1" i="1" smtClean="0">
                          <a:solidFill>
                            <a:schemeClr val="tx1"/>
                          </a:solidFill>
                          <a:latin typeface="Cambria Math" panose="02040503050406030204" pitchFamily="18" charset="0"/>
                        </a:rPr>
                        <m:t>𝟎</m:t>
                      </m:r>
                      <m:d>
                        <m:dPr>
                          <m:ctrlPr>
                            <a:rPr lang="en-US" altLang="zh-CN" sz="3200" b="1" i="1" smtClean="0">
                              <a:solidFill>
                                <a:schemeClr val="tx1"/>
                              </a:solidFill>
                              <a:latin typeface="Cambria Math" panose="02040503050406030204" pitchFamily="18" charset="0"/>
                            </a:rPr>
                          </m:ctrlPr>
                        </m:dPr>
                        <m:e>
                          <m:sSup>
                            <m:sSupPr>
                              <m:ctrlPr>
                                <a:rPr lang="en-US" altLang="zh-CN" sz="3200" b="1" i="1" smtClean="0">
                                  <a:solidFill>
                                    <a:schemeClr val="tx1"/>
                                  </a:solidFill>
                                  <a:latin typeface="Cambria Math" panose="02040503050406030204" pitchFamily="18" charset="0"/>
                                </a:rPr>
                              </m:ctrlPr>
                            </m:sSupPr>
                            <m:e>
                              <m:r>
                                <a:rPr lang="en-US" altLang="zh-CN" sz="3200" b="1" i="1" smtClean="0">
                                  <a:solidFill>
                                    <a:schemeClr val="tx1"/>
                                  </a:solidFill>
                                  <a:latin typeface="Cambria Math" panose="02040503050406030204" pitchFamily="18" charset="0"/>
                                </a:rPr>
                                <m:t>𝟎</m:t>
                              </m:r>
                            </m:e>
                            <m:sup>
                              <m:r>
                                <a:rPr lang="en-US" altLang="zh-CN" sz="3200" b="1" i="1" smtClean="0">
                                  <a:solidFill>
                                    <a:schemeClr val="tx1"/>
                                  </a:solidFill>
                                  <a:latin typeface="Cambria Math" panose="02040503050406030204" pitchFamily="18" charset="0"/>
                                </a:rPr>
                                <m:t>+</m:t>
                              </m:r>
                            </m:sup>
                          </m:sSup>
                        </m:e>
                      </m:d>
                      <m:r>
                        <a:rPr lang="en-US" altLang="zh-CN" sz="3200" b="1" i="1" smtClean="0">
                          <a:solidFill>
                            <a:schemeClr val="tx1"/>
                          </a:solidFill>
                          <a:latin typeface="Cambria Math" panose="02040503050406030204" pitchFamily="18" charset="0"/>
                        </a:rPr>
                        <m:t>             </m:t>
                      </m:r>
                      <m:r>
                        <a:rPr lang="en-US" altLang="zh-CN" sz="3200" b="1" i="1" smtClean="0">
                          <a:solidFill>
                            <a:schemeClr val="tx1"/>
                          </a:solidFill>
                          <a:latin typeface="Cambria Math" panose="02040503050406030204" pitchFamily="18" charset="0"/>
                        </a:rPr>
                        <m:t>𝑫𝑲</m:t>
                      </m:r>
                    </m:oMath>
                  </m:oMathPara>
                </a14:m>
                <a:endParaRPr lang="zh-CN" altLang="en-US" sz="3200" b="1" dirty="0"/>
              </a:p>
            </p:txBody>
          </p:sp>
        </mc:Choice>
        <mc:Fallback xmlns="">
          <p:sp>
            <p:nvSpPr>
              <p:cNvPr id="18" name="文本框 17">
                <a:extLst>
                  <a:ext uri="{FF2B5EF4-FFF2-40B4-BE49-F238E27FC236}">
                    <a16:creationId xmlns:a16="http://schemas.microsoft.com/office/drawing/2014/main" id="{0BE2D82F-63D5-4975-9DBC-B3E155538731}"/>
                  </a:ext>
                </a:extLst>
              </p:cNvPr>
              <p:cNvSpPr txBox="1">
                <a:spLocks noRot="1" noChangeAspect="1" noMove="1" noResize="1" noEditPoints="1" noAdjustHandles="1" noChangeArrowheads="1" noChangeShapeType="1" noTextEdit="1"/>
              </p:cNvSpPr>
              <p:nvPr/>
            </p:nvSpPr>
            <p:spPr>
              <a:xfrm>
                <a:off x="493968" y="1493133"/>
                <a:ext cx="5482655" cy="49244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1DB2A24-13CA-49D5-8CEB-2DF293481AA8}"/>
                  </a:ext>
                </a:extLst>
              </p:cNvPr>
              <p:cNvSpPr txBox="1"/>
              <p:nvPr/>
            </p:nvSpPr>
            <p:spPr>
              <a:xfrm>
                <a:off x="337066" y="3122669"/>
                <a:ext cx="563955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3200" b="1" i="1" smtClean="0">
                          <a:solidFill>
                            <a:srgbClr val="FF0000"/>
                          </a:solidFill>
                          <a:latin typeface="Cambria Math" panose="02040503050406030204" pitchFamily="18" charset="0"/>
                        </a:rPr>
                        <m:t>𝚲</m:t>
                      </m:r>
                      <m:d>
                        <m:dPr>
                          <m:ctrlPr>
                            <a:rPr lang="en-US" altLang="zh-CN" sz="3200" b="1" i="1" smtClean="0">
                              <a:solidFill>
                                <a:srgbClr val="FF0000"/>
                              </a:solidFill>
                              <a:latin typeface="Cambria Math" panose="02040503050406030204" pitchFamily="18" charset="0"/>
                            </a:rPr>
                          </m:ctrlPr>
                        </m:dPr>
                        <m:e>
                          <m:r>
                            <a:rPr lang="en-US" altLang="zh-CN" sz="3200" b="1" i="1" smtClean="0">
                              <a:solidFill>
                                <a:srgbClr val="FF0000"/>
                              </a:solidFill>
                              <a:latin typeface="Cambria Math" panose="02040503050406030204" pitchFamily="18" charset="0"/>
                            </a:rPr>
                            <m:t>𝟏𝟒𝟎𝟓</m:t>
                          </m:r>
                        </m:e>
                      </m:d>
                      <m:r>
                        <a:rPr lang="en-US" altLang="zh-CN" sz="3200" b="1" i="1" smtClean="0">
                          <a:solidFill>
                            <a:srgbClr val="FF0000"/>
                          </a:solidFill>
                          <a:latin typeface="Cambria Math" panose="02040503050406030204" pitchFamily="18" charset="0"/>
                        </a:rPr>
                        <m:t>          </m:t>
                      </m:r>
                      <m:r>
                        <a:rPr lang="en-US" altLang="zh-CN" sz="3200" b="1" i="1" smtClean="0">
                          <a:solidFill>
                            <a:schemeClr val="tx1"/>
                          </a:solidFill>
                          <a:latin typeface="Cambria Math" panose="02040503050406030204" pitchFamily="18" charset="0"/>
                        </a:rPr>
                        <m:t>𝟎</m:t>
                      </m:r>
                      <m:sSup>
                        <m:sSupPr>
                          <m:ctrlPr>
                            <a:rPr lang="en-US" altLang="zh-CN" sz="3200" b="1" i="1" smtClean="0">
                              <a:solidFill>
                                <a:schemeClr val="tx1"/>
                              </a:solidFill>
                              <a:latin typeface="Cambria Math" panose="02040503050406030204" pitchFamily="18" charset="0"/>
                            </a:rPr>
                          </m:ctrlPr>
                        </m:sSupPr>
                        <m:e>
                          <m:r>
                            <a:rPr lang="en-US" altLang="zh-CN" sz="3200" b="1" i="1" smtClean="0">
                              <a:solidFill>
                                <a:schemeClr val="tx1"/>
                              </a:solidFill>
                              <a:latin typeface="Cambria Math" panose="02040503050406030204" pitchFamily="18" charset="0"/>
                            </a:rPr>
                            <m:t>(</m:t>
                          </m:r>
                          <m:r>
                            <a:rPr lang="en-US" altLang="zh-CN" sz="3200" b="1" i="1" smtClean="0">
                              <a:solidFill>
                                <a:schemeClr val="tx1"/>
                              </a:solidFill>
                              <a:latin typeface="Cambria Math" panose="02040503050406030204" pitchFamily="18" charset="0"/>
                            </a:rPr>
                            <m:t>𝟏</m:t>
                          </m:r>
                          <m:r>
                            <a:rPr lang="en-US" altLang="zh-CN" sz="3200" b="1" i="1" smtClean="0">
                              <a:solidFill>
                                <a:schemeClr val="tx1"/>
                              </a:solidFill>
                              <a:latin typeface="Cambria Math" panose="02040503050406030204" pitchFamily="18" charset="0"/>
                            </a:rPr>
                            <m:t>/</m:t>
                          </m:r>
                          <m:r>
                            <a:rPr lang="en-US" altLang="zh-CN" sz="3200" b="1" i="1" smtClean="0">
                              <a:solidFill>
                                <a:schemeClr val="tx1"/>
                              </a:solidFill>
                              <a:latin typeface="Cambria Math" panose="02040503050406030204" pitchFamily="18" charset="0"/>
                            </a:rPr>
                            <m:t>𝟐</m:t>
                          </m:r>
                          <m:r>
                            <a:rPr lang="en-US" altLang="zh-CN" sz="3200" b="1" i="1" smtClean="0">
                              <a:solidFill>
                                <a:schemeClr val="tx1"/>
                              </a:solidFill>
                              <a:latin typeface="Cambria Math" panose="02040503050406030204" pitchFamily="18" charset="0"/>
                            </a:rPr>
                            <m:t>)</m:t>
                          </m:r>
                        </m:e>
                        <m:sup>
                          <m:r>
                            <a:rPr lang="en-US" altLang="zh-CN" sz="3200" b="1" i="1" smtClean="0">
                              <a:solidFill>
                                <a:schemeClr val="tx1"/>
                              </a:solidFill>
                              <a:latin typeface="Cambria Math" panose="02040503050406030204" pitchFamily="18" charset="0"/>
                            </a:rPr>
                            <m:t>−</m:t>
                          </m:r>
                        </m:sup>
                      </m:sSup>
                      <m:r>
                        <a:rPr lang="en-US" altLang="zh-CN" sz="3200" b="1" i="1" smtClean="0">
                          <a:solidFill>
                            <a:schemeClr val="tx1"/>
                          </a:solidFill>
                          <a:latin typeface="Cambria Math" panose="02040503050406030204" pitchFamily="18" charset="0"/>
                        </a:rPr>
                        <m:t>         </m:t>
                      </m:r>
                      <m:r>
                        <a:rPr lang="en-US" altLang="zh-CN" sz="3200" b="1" i="1" smtClean="0">
                          <a:solidFill>
                            <a:schemeClr val="tx1"/>
                          </a:solidFill>
                          <a:latin typeface="Cambria Math" panose="02040503050406030204" pitchFamily="18" charset="0"/>
                        </a:rPr>
                        <m:t>𝑵</m:t>
                      </m:r>
                      <m:acc>
                        <m:accPr>
                          <m:chr m:val="̅"/>
                          <m:ctrlPr>
                            <a:rPr lang="en-US" altLang="zh-CN" sz="3200" b="1" i="1" smtClean="0">
                              <a:solidFill>
                                <a:schemeClr val="tx1"/>
                              </a:solidFill>
                              <a:latin typeface="Cambria Math" panose="02040503050406030204" pitchFamily="18" charset="0"/>
                            </a:rPr>
                          </m:ctrlPr>
                        </m:accPr>
                        <m:e>
                          <m:r>
                            <a:rPr lang="en-US" altLang="zh-CN" sz="3200" b="1" i="1" smtClean="0">
                              <a:solidFill>
                                <a:schemeClr val="tx1"/>
                              </a:solidFill>
                              <a:latin typeface="Cambria Math" panose="02040503050406030204" pitchFamily="18" charset="0"/>
                            </a:rPr>
                            <m:t>𝑲</m:t>
                          </m:r>
                        </m:e>
                      </m:acc>
                    </m:oMath>
                  </m:oMathPara>
                </a14:m>
                <a:endParaRPr lang="zh-CN" altLang="en-US" sz="3200" b="1" dirty="0">
                  <a:solidFill>
                    <a:schemeClr val="tx1"/>
                  </a:solidFill>
                </a:endParaRPr>
              </a:p>
            </p:txBody>
          </p:sp>
        </mc:Choice>
        <mc:Fallback xmlns="">
          <p:sp>
            <p:nvSpPr>
              <p:cNvPr id="21" name="文本框 20">
                <a:extLst>
                  <a:ext uri="{FF2B5EF4-FFF2-40B4-BE49-F238E27FC236}">
                    <a16:creationId xmlns:a16="http://schemas.microsoft.com/office/drawing/2014/main" id="{91DB2A24-13CA-49D5-8CEB-2DF293481AA8}"/>
                  </a:ext>
                </a:extLst>
              </p:cNvPr>
              <p:cNvSpPr txBox="1">
                <a:spLocks noRot="1" noChangeAspect="1" noMove="1" noResize="1" noEditPoints="1" noAdjustHandles="1" noChangeArrowheads="1" noChangeShapeType="1" noTextEdit="1"/>
              </p:cNvSpPr>
              <p:nvPr/>
            </p:nvSpPr>
            <p:spPr>
              <a:xfrm>
                <a:off x="337066" y="3122669"/>
                <a:ext cx="5639557" cy="492443"/>
              </a:xfrm>
              <a:prstGeom prst="rect">
                <a:avLst/>
              </a:prstGeom>
              <a:blipFill>
                <a:blip r:embed="rId4"/>
                <a:stretch>
                  <a:fillRect/>
                </a:stretch>
              </a:blipFill>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C7D0B5BA-94AE-45B2-80F3-ABABF7A29C7B}"/>
              </a:ext>
            </a:extLst>
          </p:cNvPr>
          <p:cNvSpPr/>
          <p:nvPr/>
        </p:nvSpPr>
        <p:spPr>
          <a:xfrm>
            <a:off x="437568" y="3638899"/>
            <a:ext cx="5658431" cy="707886"/>
          </a:xfrm>
          <a:prstGeom prst="rect">
            <a:avLst/>
          </a:prstGeom>
        </p:spPr>
        <p:txBody>
          <a:bodyPr wrap="square">
            <a:spAutoFit/>
          </a:bodyPr>
          <a:lstStyle/>
          <a:p>
            <a:r>
              <a:rPr lang="nn-NO" altLang="zh-CN" sz="2000" b="1" i="0" u="none" strike="noStrike" dirty="0">
                <a:solidFill>
                  <a:schemeClr val="tx2"/>
                </a:solidFill>
                <a:effectLst/>
                <a:latin typeface="Cambria Math" panose="02040503050406030204" pitchFamily="18" charset="0"/>
                <a:ea typeface="Cambria Math" panose="02040503050406030204" pitchFamily="18" charset="0"/>
              </a:rPr>
              <a:t>Phys.Rev.Lett. 114 (2015) 132002    </a:t>
            </a:r>
            <a:r>
              <a:rPr lang="en-US" altLang="zh-CN" sz="2000" b="1" dirty="0">
                <a:solidFill>
                  <a:schemeClr val="tx2"/>
                </a:solidFill>
                <a:latin typeface="Cambria Math" panose="02040503050406030204" pitchFamily="18" charset="0"/>
                <a:ea typeface="Cambria Math" panose="02040503050406030204" pitchFamily="18" charset="0"/>
              </a:rPr>
              <a:t>Jonathan </a:t>
            </a:r>
          </a:p>
          <a:p>
            <a:r>
              <a:rPr lang="en-US" altLang="zh-CN" sz="2000" b="1" dirty="0">
                <a:solidFill>
                  <a:schemeClr val="tx2"/>
                </a:solidFill>
                <a:latin typeface="Cambria Math" panose="02040503050406030204" pitchFamily="18" charset="0"/>
                <a:ea typeface="Cambria Math" panose="02040503050406030204" pitchFamily="18" charset="0"/>
              </a:rPr>
              <a:t>M. M. Hall, Waseem </a:t>
            </a:r>
            <a:r>
              <a:rPr lang="en-US" altLang="zh-CN" sz="2000" b="1" dirty="0" err="1">
                <a:solidFill>
                  <a:schemeClr val="tx2"/>
                </a:solidFill>
                <a:latin typeface="Cambria Math" panose="02040503050406030204" pitchFamily="18" charset="0"/>
                <a:ea typeface="Cambria Math" panose="02040503050406030204" pitchFamily="18" charset="0"/>
              </a:rPr>
              <a:t>Kamleh</a:t>
            </a:r>
            <a:r>
              <a:rPr lang="en-US" altLang="zh-CN" sz="2000" b="1" dirty="0">
                <a:solidFill>
                  <a:schemeClr val="tx2"/>
                </a:solidFill>
                <a:latin typeface="Cambria Math" panose="02040503050406030204" pitchFamily="18" charset="0"/>
                <a:ea typeface="Cambria Math" panose="02040503050406030204" pitchFamily="18" charset="0"/>
              </a:rPr>
              <a:t>, et. al </a:t>
            </a:r>
            <a:r>
              <a:rPr lang="en-US" altLang="zh-CN" sz="2000" b="1" dirty="0">
                <a:solidFill>
                  <a:srgbClr val="0000FF"/>
                </a:solidFill>
                <a:latin typeface="Cambria Math" panose="02040503050406030204" pitchFamily="18" charset="0"/>
                <a:ea typeface="Cambria Math" panose="02040503050406030204" pitchFamily="18" charset="0"/>
              </a:rPr>
              <a:t>Lattice QCD</a:t>
            </a:r>
            <a:endParaRPr lang="zh-CN" altLang="en-US" sz="2000" dirty="0">
              <a:solidFill>
                <a:srgbClr val="0000FF"/>
              </a:solidFill>
              <a:latin typeface="Cambria Math" panose="02040503050406030204" pitchFamily="18" charset="0"/>
            </a:endParaRPr>
          </a:p>
        </p:txBody>
      </p:sp>
      <p:sp>
        <p:nvSpPr>
          <p:cNvPr id="28" name="矩形 27">
            <a:extLst>
              <a:ext uri="{FF2B5EF4-FFF2-40B4-BE49-F238E27FC236}">
                <a16:creationId xmlns:a16="http://schemas.microsoft.com/office/drawing/2014/main" id="{B3DAA2DE-7958-466E-AF10-9ED7C0B54A79}"/>
              </a:ext>
            </a:extLst>
          </p:cNvPr>
          <p:cNvSpPr/>
          <p:nvPr/>
        </p:nvSpPr>
        <p:spPr>
          <a:xfrm>
            <a:off x="508244" y="2050628"/>
            <a:ext cx="5587756" cy="707886"/>
          </a:xfrm>
          <a:prstGeom prst="rect">
            <a:avLst/>
          </a:prstGeom>
        </p:spPr>
        <p:txBody>
          <a:bodyPr wrap="square">
            <a:spAutoFit/>
          </a:bodyPr>
          <a:lstStyle/>
          <a:p>
            <a:r>
              <a:rPr lang="nn-NO" altLang="zh-CN" sz="2000" b="1" i="0" u="none" strike="noStrike" dirty="0">
                <a:solidFill>
                  <a:schemeClr val="tx2"/>
                </a:solidFill>
                <a:effectLst/>
                <a:latin typeface="Cambria Math" panose="02040503050406030204" pitchFamily="18" charset="0"/>
                <a:ea typeface="Cambria Math" panose="02040503050406030204" pitchFamily="18" charset="0"/>
              </a:rPr>
              <a:t>Phys.Rev.Lett. 111 (2013) 222001    </a:t>
            </a:r>
            <a:r>
              <a:rPr lang="nn-NO" altLang="zh-CN" sz="2000" b="1" dirty="0">
                <a:solidFill>
                  <a:schemeClr val="tx2"/>
                </a:solidFill>
                <a:latin typeface="Cambria Math" panose="02040503050406030204" pitchFamily="18" charset="0"/>
                <a:ea typeface="Cambria Math" panose="02040503050406030204" pitchFamily="18" charset="0"/>
              </a:rPr>
              <a:t>Daniel Mohler, C. B. Lang, Luka Leskovec, et. al  </a:t>
            </a:r>
            <a:r>
              <a:rPr lang="nn-NO" altLang="zh-CN" sz="2000" b="1" dirty="0">
                <a:solidFill>
                  <a:srgbClr val="0000FF"/>
                </a:solidFill>
                <a:latin typeface="Cambria Math" panose="02040503050406030204" pitchFamily="18" charset="0"/>
                <a:ea typeface="Cambria Math" panose="02040503050406030204" pitchFamily="18" charset="0"/>
              </a:rPr>
              <a:t>Lattice QCD </a:t>
            </a:r>
            <a:endParaRPr lang="zh-CN" altLang="en-US" sz="2000" dirty="0">
              <a:solidFill>
                <a:srgbClr val="0000FF"/>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F43D0318-B66B-4E7D-AFFF-301D0FFC4081}"/>
                  </a:ext>
                </a:extLst>
              </p:cNvPr>
              <p:cNvSpPr txBox="1"/>
              <p:nvPr/>
            </p:nvSpPr>
            <p:spPr>
              <a:xfrm>
                <a:off x="437568" y="4769782"/>
                <a:ext cx="55397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solidFill>
                            <a:srgbClr val="FF0000"/>
                          </a:solidFill>
                          <a:latin typeface="Cambria Math" panose="02040503050406030204" pitchFamily="18" charset="0"/>
                        </a:rPr>
                        <m:t>𝑿</m:t>
                      </m:r>
                      <m:d>
                        <m:dPr>
                          <m:ctrlPr>
                            <a:rPr lang="en-US" altLang="zh-CN" sz="3200" b="1" i="1" smtClean="0">
                              <a:solidFill>
                                <a:srgbClr val="FF0000"/>
                              </a:solidFill>
                              <a:latin typeface="Cambria Math" panose="02040503050406030204" pitchFamily="18" charset="0"/>
                            </a:rPr>
                          </m:ctrlPr>
                        </m:dPr>
                        <m:e>
                          <m:r>
                            <a:rPr lang="en-US" altLang="zh-CN" sz="3200" b="1" i="1" smtClean="0">
                              <a:solidFill>
                                <a:srgbClr val="FF0000"/>
                              </a:solidFill>
                              <a:latin typeface="Cambria Math" panose="02040503050406030204" pitchFamily="18" charset="0"/>
                            </a:rPr>
                            <m:t>𝟑𝟖𝟕𝟐</m:t>
                          </m:r>
                        </m:e>
                      </m:d>
                      <m:r>
                        <a:rPr lang="en-US" altLang="zh-CN" sz="3200" b="1" i="1" smtClean="0">
                          <a:solidFill>
                            <a:srgbClr val="FF0000"/>
                          </a:solidFill>
                          <a:latin typeface="Cambria Math" panose="02040503050406030204" pitchFamily="18" charset="0"/>
                        </a:rPr>
                        <m:t>       </m:t>
                      </m:r>
                      <m:sSup>
                        <m:sSupPr>
                          <m:ctrlPr>
                            <a:rPr lang="en-US" altLang="zh-CN" sz="3200" b="1" i="1" smtClean="0">
                              <a:solidFill>
                                <a:schemeClr val="tx1"/>
                              </a:solidFill>
                              <a:latin typeface="Cambria Math" panose="02040503050406030204" pitchFamily="18" charset="0"/>
                            </a:rPr>
                          </m:ctrlPr>
                        </m:sSupPr>
                        <m:e>
                          <m:r>
                            <a:rPr lang="en-US" altLang="zh-CN" sz="3200" b="1" i="1" smtClean="0">
                              <a:solidFill>
                                <a:schemeClr val="tx1"/>
                              </a:solidFill>
                              <a:latin typeface="Cambria Math" panose="02040503050406030204" pitchFamily="18" charset="0"/>
                            </a:rPr>
                            <m:t> </m:t>
                          </m:r>
                          <m:r>
                            <a:rPr lang="en-US" altLang="zh-CN" sz="3200" b="1" i="1" smtClean="0">
                              <a:solidFill>
                                <a:schemeClr val="tx1"/>
                              </a:solidFill>
                              <a:latin typeface="Cambria Math" panose="02040503050406030204" pitchFamily="18" charset="0"/>
                            </a:rPr>
                            <m:t>𝟎</m:t>
                          </m:r>
                        </m:e>
                        <m:sup>
                          <m:r>
                            <a:rPr lang="en-US" altLang="zh-CN" sz="3200" b="1" i="1" smtClean="0">
                              <a:solidFill>
                                <a:schemeClr val="tx1"/>
                              </a:solidFill>
                              <a:latin typeface="Cambria Math" panose="02040503050406030204" pitchFamily="18" charset="0"/>
                            </a:rPr>
                            <m:t>+</m:t>
                          </m:r>
                        </m:sup>
                      </m:sSup>
                      <m:d>
                        <m:dPr>
                          <m:ctrlPr>
                            <a:rPr lang="en-US" altLang="zh-CN" sz="3200" b="1" i="1" smtClean="0">
                              <a:solidFill>
                                <a:schemeClr val="tx1"/>
                              </a:solidFill>
                              <a:latin typeface="Cambria Math" panose="02040503050406030204" pitchFamily="18" charset="0"/>
                            </a:rPr>
                          </m:ctrlPr>
                        </m:dPr>
                        <m:e>
                          <m:sSup>
                            <m:sSupPr>
                              <m:ctrlPr>
                                <a:rPr lang="en-US" altLang="zh-CN" sz="3200" b="1" i="1" smtClean="0">
                                  <a:solidFill>
                                    <a:schemeClr val="tx1"/>
                                  </a:solidFill>
                                  <a:latin typeface="Cambria Math" panose="02040503050406030204" pitchFamily="18" charset="0"/>
                                </a:rPr>
                              </m:ctrlPr>
                            </m:sSupPr>
                            <m:e>
                              <m:r>
                                <a:rPr lang="en-US" altLang="zh-CN" sz="3200" b="1" i="1" smtClean="0">
                                  <a:solidFill>
                                    <a:schemeClr val="tx1"/>
                                  </a:solidFill>
                                  <a:latin typeface="Cambria Math" panose="02040503050406030204" pitchFamily="18" charset="0"/>
                                </a:rPr>
                                <m:t>𝟏</m:t>
                              </m:r>
                            </m:e>
                            <m:sup>
                              <m:r>
                                <a:rPr lang="en-US" altLang="zh-CN" sz="3200" b="1" i="1" smtClean="0">
                                  <a:solidFill>
                                    <a:schemeClr val="tx1"/>
                                  </a:solidFill>
                                  <a:latin typeface="Cambria Math" panose="02040503050406030204" pitchFamily="18" charset="0"/>
                                </a:rPr>
                                <m:t>++</m:t>
                              </m:r>
                            </m:sup>
                          </m:sSup>
                        </m:e>
                      </m:d>
                      <m:r>
                        <a:rPr lang="en-US" altLang="zh-CN" sz="3200" b="1" i="1" smtClean="0">
                          <a:solidFill>
                            <a:schemeClr val="tx1"/>
                          </a:solidFill>
                          <a:latin typeface="Cambria Math" panose="02040503050406030204" pitchFamily="18" charset="0"/>
                        </a:rPr>
                        <m:t>        </m:t>
                      </m:r>
                      <m:acc>
                        <m:accPr>
                          <m:chr m:val="̅"/>
                          <m:ctrlPr>
                            <a:rPr lang="en-US" altLang="zh-CN" sz="3200" b="1" i="1" smtClean="0">
                              <a:solidFill>
                                <a:schemeClr val="tx1"/>
                              </a:solidFill>
                              <a:latin typeface="Cambria Math" panose="02040503050406030204" pitchFamily="18" charset="0"/>
                            </a:rPr>
                          </m:ctrlPr>
                        </m:accPr>
                        <m:e>
                          <m:r>
                            <a:rPr lang="en-US" altLang="zh-CN" sz="3200" b="1" i="1" smtClean="0">
                              <a:solidFill>
                                <a:schemeClr val="tx1"/>
                              </a:solidFill>
                              <a:latin typeface="Cambria Math" panose="02040503050406030204" pitchFamily="18" charset="0"/>
                            </a:rPr>
                            <m:t>𝑫</m:t>
                          </m:r>
                        </m:e>
                      </m:acc>
                      <m:sSup>
                        <m:sSupPr>
                          <m:ctrlPr>
                            <a:rPr lang="en-US" altLang="zh-CN" sz="3200" b="1" i="1" smtClean="0">
                              <a:solidFill>
                                <a:schemeClr val="tx1"/>
                              </a:solidFill>
                              <a:latin typeface="Cambria Math" panose="02040503050406030204" pitchFamily="18" charset="0"/>
                            </a:rPr>
                          </m:ctrlPr>
                        </m:sSupPr>
                        <m:e>
                          <m:r>
                            <a:rPr lang="en-US" altLang="zh-CN" sz="3200" b="1" i="1" smtClean="0">
                              <a:solidFill>
                                <a:schemeClr val="tx1"/>
                              </a:solidFill>
                              <a:latin typeface="Cambria Math" panose="02040503050406030204" pitchFamily="18" charset="0"/>
                            </a:rPr>
                            <m:t>𝑫</m:t>
                          </m:r>
                        </m:e>
                        <m:sup>
                          <m:r>
                            <a:rPr lang="en-US" altLang="zh-CN" sz="3200" b="1" i="1" smtClean="0">
                              <a:solidFill>
                                <a:schemeClr val="tx1"/>
                              </a:solidFill>
                              <a:latin typeface="Cambria Math" panose="02040503050406030204" pitchFamily="18" charset="0"/>
                            </a:rPr>
                            <m:t>∗</m:t>
                          </m:r>
                        </m:sup>
                      </m:sSup>
                    </m:oMath>
                  </m:oMathPara>
                </a14:m>
                <a:endParaRPr lang="zh-CN" altLang="en-US" sz="3200" b="1" dirty="0">
                  <a:solidFill>
                    <a:schemeClr val="tx1"/>
                  </a:solidFill>
                </a:endParaRPr>
              </a:p>
            </p:txBody>
          </p:sp>
        </mc:Choice>
        <mc:Fallback xmlns="">
          <p:sp>
            <p:nvSpPr>
              <p:cNvPr id="33" name="文本框 32">
                <a:extLst>
                  <a:ext uri="{FF2B5EF4-FFF2-40B4-BE49-F238E27FC236}">
                    <a16:creationId xmlns:a16="http://schemas.microsoft.com/office/drawing/2014/main" id="{F43D0318-B66B-4E7D-AFFF-301D0FFC4081}"/>
                  </a:ext>
                </a:extLst>
              </p:cNvPr>
              <p:cNvSpPr txBox="1">
                <a:spLocks noRot="1" noChangeAspect="1" noMove="1" noResize="1" noEditPoints="1" noAdjustHandles="1" noChangeArrowheads="1" noChangeShapeType="1" noTextEdit="1"/>
              </p:cNvSpPr>
              <p:nvPr/>
            </p:nvSpPr>
            <p:spPr>
              <a:xfrm>
                <a:off x="437568" y="4769782"/>
                <a:ext cx="5539786" cy="492443"/>
              </a:xfrm>
              <a:prstGeom prst="rect">
                <a:avLst/>
              </a:prstGeom>
              <a:blipFill>
                <a:blip r:embed="rId5"/>
                <a:stretch>
                  <a:fillRect/>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55C9063E-8CA0-4368-800B-BBB11BB51EAE}"/>
              </a:ext>
            </a:extLst>
          </p:cNvPr>
          <p:cNvSpPr txBox="1"/>
          <p:nvPr/>
        </p:nvSpPr>
        <p:spPr>
          <a:xfrm>
            <a:off x="408481" y="772289"/>
            <a:ext cx="5848196" cy="584775"/>
          </a:xfrm>
          <a:prstGeom prst="rect">
            <a:avLst/>
          </a:prstGeom>
          <a:noFill/>
        </p:spPr>
        <p:txBody>
          <a:bodyPr wrap="square" rtlCol="0">
            <a:spAutoFit/>
          </a:bodyPr>
          <a:lstStyle/>
          <a:p>
            <a:r>
              <a:rPr lang="en-US" altLang="zh-CN" sz="3200" b="1" dirty="0">
                <a:solidFill>
                  <a:srgbClr val="0000FF"/>
                </a:solidFill>
              </a:rPr>
              <a:t>Possible hadronic molecules </a:t>
            </a:r>
            <a:endParaRPr lang="zh-CN" altLang="en-US" sz="3200" b="1" dirty="0">
              <a:solidFill>
                <a:srgbClr val="0000FF"/>
              </a:solidFill>
            </a:endParaRPr>
          </a:p>
        </p:txBody>
      </p:sp>
      <p:sp>
        <p:nvSpPr>
          <p:cNvPr id="39" name="矩形 38">
            <a:extLst>
              <a:ext uri="{FF2B5EF4-FFF2-40B4-BE49-F238E27FC236}">
                <a16:creationId xmlns:a16="http://schemas.microsoft.com/office/drawing/2014/main" id="{616EB7D8-7999-4E94-ABFC-146A7F1E78C1}"/>
              </a:ext>
            </a:extLst>
          </p:cNvPr>
          <p:cNvSpPr/>
          <p:nvPr/>
        </p:nvSpPr>
        <p:spPr>
          <a:xfrm>
            <a:off x="404161" y="5341405"/>
            <a:ext cx="5606599" cy="707886"/>
          </a:xfrm>
          <a:prstGeom prst="rect">
            <a:avLst/>
          </a:prstGeom>
        </p:spPr>
        <p:txBody>
          <a:bodyPr wrap="none">
            <a:spAutoFit/>
          </a:bodyPr>
          <a:lstStyle/>
          <a:p>
            <a:r>
              <a:rPr lang="nn-NO" altLang="zh-CN" sz="2000" b="1" dirty="0">
                <a:solidFill>
                  <a:schemeClr val="tx2"/>
                </a:solidFill>
                <a:latin typeface="Cambria Math" panose="02040503050406030204" pitchFamily="18" charset="0"/>
                <a:ea typeface="Cambria Math" panose="02040503050406030204" pitchFamily="18" charset="0"/>
              </a:rPr>
              <a:t>Phys.Rev.Lett. 111 (2013) 192001  Sasa Prelovsek </a:t>
            </a:r>
          </a:p>
          <a:p>
            <a:r>
              <a:rPr lang="nn-NO" altLang="zh-CN" sz="2000" b="1" dirty="0">
                <a:solidFill>
                  <a:schemeClr val="tx2"/>
                </a:solidFill>
                <a:latin typeface="Cambria Math" panose="02040503050406030204" pitchFamily="18" charset="0"/>
                <a:ea typeface="Cambria Math" panose="02040503050406030204" pitchFamily="18" charset="0"/>
              </a:rPr>
              <a:t>and Luka Leskovec  </a:t>
            </a:r>
            <a:r>
              <a:rPr lang="nn-NO" altLang="zh-CN" sz="2000" b="1" dirty="0">
                <a:solidFill>
                  <a:srgbClr val="0000FF"/>
                </a:solidFill>
                <a:latin typeface="Cambria Math" panose="02040503050406030204" pitchFamily="18" charset="0"/>
                <a:ea typeface="Cambria Math" panose="02040503050406030204" pitchFamily="18" charset="0"/>
              </a:rPr>
              <a:t>Lattice QCD</a:t>
            </a:r>
            <a:endParaRPr lang="zh-CN" altLang="en-US" sz="2000" dirty="0">
              <a:solidFill>
                <a:srgbClr val="0000FF"/>
              </a:solidFill>
              <a:latin typeface="Cambria Math" panose="02040503050406030204" pitchFamily="18" charset="0"/>
            </a:endParaRPr>
          </a:p>
        </p:txBody>
      </p:sp>
      <p:sp>
        <p:nvSpPr>
          <p:cNvPr id="6" name="箭头: 右 5">
            <a:extLst>
              <a:ext uri="{FF2B5EF4-FFF2-40B4-BE49-F238E27FC236}">
                <a16:creationId xmlns:a16="http://schemas.microsoft.com/office/drawing/2014/main" id="{37179F7C-883A-4FAF-9B65-4335B3B44C61}"/>
              </a:ext>
            </a:extLst>
          </p:cNvPr>
          <p:cNvSpPr/>
          <p:nvPr/>
        </p:nvSpPr>
        <p:spPr>
          <a:xfrm>
            <a:off x="7949605" y="1945449"/>
            <a:ext cx="1445820" cy="31663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2D0F8463-E4F1-421E-B709-FBCF57F37531}"/>
              </a:ext>
            </a:extLst>
          </p:cNvPr>
          <p:cNvSpPr txBox="1"/>
          <p:nvPr/>
        </p:nvSpPr>
        <p:spPr>
          <a:xfrm>
            <a:off x="6210598" y="851433"/>
            <a:ext cx="4250267" cy="523220"/>
          </a:xfrm>
          <a:prstGeom prst="rect">
            <a:avLst/>
          </a:prstGeom>
          <a:noFill/>
        </p:spPr>
        <p:txBody>
          <a:bodyPr wrap="square" rtlCol="0">
            <a:spAutoFit/>
          </a:bodyPr>
          <a:lstStyle/>
          <a:p>
            <a:r>
              <a:rPr lang="en-US" altLang="zh-CN" sz="2800" b="1" dirty="0">
                <a:solidFill>
                  <a:srgbClr val="0000FF"/>
                </a:solidFill>
              </a:rPr>
              <a:t>Molecular pictures</a:t>
            </a:r>
            <a:endParaRPr lang="zh-CN" altLang="en-US" sz="2800" b="1" dirty="0">
              <a:solidFill>
                <a:srgbClr val="0000FF"/>
              </a:solidFill>
            </a:endParaRPr>
          </a:p>
        </p:txBody>
      </p:sp>
      <p:sp>
        <p:nvSpPr>
          <p:cNvPr id="29" name="文本框 28">
            <a:extLst>
              <a:ext uri="{FF2B5EF4-FFF2-40B4-BE49-F238E27FC236}">
                <a16:creationId xmlns:a16="http://schemas.microsoft.com/office/drawing/2014/main" id="{11CB8B12-F806-4807-8DF6-A7DD41BE1E40}"/>
              </a:ext>
            </a:extLst>
          </p:cNvPr>
          <p:cNvSpPr txBox="1"/>
          <p:nvPr/>
        </p:nvSpPr>
        <p:spPr>
          <a:xfrm>
            <a:off x="6190142" y="2844814"/>
            <a:ext cx="4250267" cy="523220"/>
          </a:xfrm>
          <a:prstGeom prst="rect">
            <a:avLst/>
          </a:prstGeom>
          <a:noFill/>
        </p:spPr>
        <p:txBody>
          <a:bodyPr wrap="square" rtlCol="0">
            <a:spAutoFit/>
          </a:bodyPr>
          <a:lstStyle/>
          <a:p>
            <a:r>
              <a:rPr lang="en-US" altLang="zh-CN" sz="2800" b="1" dirty="0">
                <a:solidFill>
                  <a:srgbClr val="0000FF"/>
                </a:solidFill>
              </a:rPr>
              <a:t>Mass relationship</a:t>
            </a:r>
            <a:endParaRPr lang="zh-CN" altLang="en-US" sz="2800" b="1" dirty="0">
              <a:solidFill>
                <a:srgbClr val="0000FF"/>
              </a:solidFill>
            </a:endParaRPr>
          </a:p>
        </p:txBody>
      </p:sp>
      <p:sp>
        <p:nvSpPr>
          <p:cNvPr id="30" name="文本框 29">
            <a:extLst>
              <a:ext uri="{FF2B5EF4-FFF2-40B4-BE49-F238E27FC236}">
                <a16:creationId xmlns:a16="http://schemas.microsoft.com/office/drawing/2014/main" id="{46F72915-D727-4922-9859-5EB8AD3676DD}"/>
              </a:ext>
            </a:extLst>
          </p:cNvPr>
          <p:cNvSpPr txBox="1"/>
          <p:nvPr/>
        </p:nvSpPr>
        <p:spPr>
          <a:xfrm>
            <a:off x="6190142" y="3795407"/>
            <a:ext cx="4250267" cy="523220"/>
          </a:xfrm>
          <a:prstGeom prst="rect">
            <a:avLst/>
          </a:prstGeom>
          <a:noFill/>
        </p:spPr>
        <p:txBody>
          <a:bodyPr wrap="square" rtlCol="0">
            <a:spAutoFit/>
          </a:bodyPr>
          <a:lstStyle/>
          <a:p>
            <a:r>
              <a:rPr lang="en-US" altLang="zh-CN" sz="2800" b="1" dirty="0">
                <a:solidFill>
                  <a:srgbClr val="0000FF"/>
                </a:solidFill>
              </a:rPr>
              <a:t>Isospin conservation</a:t>
            </a:r>
            <a:endParaRPr lang="zh-CN" altLang="en-US" sz="2800" b="1" dirty="0">
              <a:solidFill>
                <a:srgbClr val="0000FF"/>
              </a:solidFill>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29D98F69-613A-4918-A84D-429074B11486}"/>
                  </a:ext>
                </a:extLst>
              </p:cNvPr>
              <p:cNvSpPr/>
              <p:nvPr/>
            </p:nvSpPr>
            <p:spPr>
              <a:xfrm>
                <a:off x="6708065" y="3254480"/>
                <a:ext cx="479868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a:latin typeface="Cambria Math" panose="02040503050406030204" pitchFamily="18" charset="0"/>
                            </a:rPr>
                          </m:ctrlPr>
                        </m:sSubPr>
                        <m:e>
                          <m:r>
                            <a:rPr lang="en-US" altLang="zh-CN" sz="2800" b="1" i="1">
                              <a:latin typeface="Cambria Math" panose="02040503050406030204" pitchFamily="18" charset="0"/>
                            </a:rPr>
                            <m:t>𝒎</m:t>
                          </m:r>
                        </m:e>
                        <m:sub>
                          <m:r>
                            <a:rPr lang="en-US" altLang="zh-CN" sz="2800" b="1" i="1">
                              <a:latin typeface="Cambria Math" panose="02040503050406030204" pitchFamily="18" charset="0"/>
                            </a:rPr>
                            <m:t>𝑫</m:t>
                          </m:r>
                        </m:sub>
                      </m:sSub>
                      <m:r>
                        <a:rPr lang="en-US" altLang="zh-CN" sz="2800" b="1" i="1">
                          <a:latin typeface="Cambria Math" panose="02040503050406030204" pitchFamily="18" charset="0"/>
                        </a:rPr>
                        <m:t>+</m:t>
                      </m:r>
                      <m:sSub>
                        <m:sSubPr>
                          <m:ctrlPr>
                            <a:rPr lang="en-US" altLang="zh-CN" sz="2800" b="1" i="1">
                              <a:latin typeface="Cambria Math" panose="02040503050406030204" pitchFamily="18" charset="0"/>
                            </a:rPr>
                          </m:ctrlPr>
                        </m:sSubPr>
                        <m:e>
                          <m:r>
                            <a:rPr lang="en-US" altLang="zh-CN" sz="2800" b="1" i="1">
                              <a:latin typeface="Cambria Math" panose="02040503050406030204" pitchFamily="18" charset="0"/>
                            </a:rPr>
                            <m:t>𝒎</m:t>
                          </m:r>
                        </m:e>
                        <m:sub>
                          <m:r>
                            <a:rPr lang="en-US" altLang="zh-CN" sz="2800" b="1" i="1">
                              <a:latin typeface="Cambria Math" panose="02040503050406030204" pitchFamily="18" charset="0"/>
                            </a:rPr>
                            <m:t>𝑲</m:t>
                          </m:r>
                        </m:sub>
                      </m:sSub>
                      <m:r>
                        <a:rPr lang="en-US" altLang="zh-CN" sz="2800" b="1" i="1">
                          <a:latin typeface="Cambria Math" panose="02040503050406030204" pitchFamily="18" charset="0"/>
                        </a:rPr>
                        <m:t>−</m:t>
                      </m:r>
                      <m:sSub>
                        <m:sSubPr>
                          <m:ctrlPr>
                            <a:rPr lang="en-US" altLang="zh-CN" sz="2800" b="1" i="1">
                              <a:latin typeface="Cambria Math" panose="02040503050406030204" pitchFamily="18" charset="0"/>
                            </a:rPr>
                          </m:ctrlPr>
                        </m:sSubPr>
                        <m:e>
                          <m:r>
                            <a:rPr lang="en-US" altLang="zh-CN" sz="2800" b="1" i="1">
                              <a:latin typeface="Cambria Math" panose="02040503050406030204" pitchFamily="18" charset="0"/>
                            </a:rPr>
                            <m:t>𝒎</m:t>
                          </m:r>
                        </m:e>
                        <m:sub>
                          <m:r>
                            <a:rPr lang="en-US" altLang="zh-CN" sz="2800" b="1" i="1">
                              <a:latin typeface="Cambria Math" panose="02040503050406030204" pitchFamily="18" charset="0"/>
                            </a:rPr>
                            <m:t>𝑫𝒔</m:t>
                          </m:r>
                          <m:r>
                            <a:rPr lang="en-US" altLang="zh-CN" sz="2800" b="1" i="1">
                              <a:latin typeface="Cambria Math" panose="02040503050406030204" pitchFamily="18" charset="0"/>
                            </a:rPr>
                            <m:t>𝟎</m:t>
                          </m:r>
                        </m:sub>
                      </m:sSub>
                      <m:r>
                        <a:rPr lang="en-US" altLang="zh-CN" sz="2800" b="1" i="1">
                          <a:latin typeface="Cambria Math" panose="02040503050406030204" pitchFamily="18" charset="0"/>
                        </a:rPr>
                        <m:t>=</m:t>
                      </m:r>
                      <m:r>
                        <a:rPr lang="en-US" altLang="zh-CN" sz="2800" b="1" i="1">
                          <a:latin typeface="Cambria Math" panose="02040503050406030204" pitchFamily="18" charset="0"/>
                        </a:rPr>
                        <m:t>𝟒𝟖</m:t>
                      </m:r>
                      <m:r>
                        <a:rPr lang="en-US" altLang="zh-CN" sz="2800" b="1" i="1">
                          <a:latin typeface="Cambria Math" panose="02040503050406030204" pitchFamily="18" charset="0"/>
                        </a:rPr>
                        <m:t> </m:t>
                      </m:r>
                      <m:r>
                        <a:rPr lang="en-US" altLang="zh-CN" sz="2800" b="1" i="1">
                          <a:latin typeface="Cambria Math" panose="02040503050406030204" pitchFamily="18" charset="0"/>
                        </a:rPr>
                        <m:t>𝑴𝒆𝑽</m:t>
                      </m:r>
                    </m:oMath>
                  </m:oMathPara>
                </a14:m>
                <a:endParaRPr lang="zh-CN" altLang="en-US" sz="2800" dirty="0"/>
              </a:p>
            </p:txBody>
          </p:sp>
        </mc:Choice>
        <mc:Fallback xmlns="">
          <p:sp>
            <p:nvSpPr>
              <p:cNvPr id="9" name="矩形 8">
                <a:extLst>
                  <a:ext uri="{FF2B5EF4-FFF2-40B4-BE49-F238E27FC236}">
                    <a16:creationId xmlns:a16="http://schemas.microsoft.com/office/drawing/2014/main" id="{29D98F69-613A-4918-A84D-429074B11486}"/>
                  </a:ext>
                </a:extLst>
              </p:cNvPr>
              <p:cNvSpPr>
                <a:spLocks noRot="1" noChangeAspect="1" noMove="1" noResize="1" noEditPoints="1" noAdjustHandles="1" noChangeArrowheads="1" noChangeShapeType="1" noTextEdit="1"/>
              </p:cNvSpPr>
              <p:nvPr/>
            </p:nvSpPr>
            <p:spPr>
              <a:xfrm>
                <a:off x="6708065" y="3254480"/>
                <a:ext cx="4798686" cy="52322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36">
                <a:extLst>
                  <a:ext uri="{FF2B5EF4-FFF2-40B4-BE49-F238E27FC236}">
                    <a16:creationId xmlns:a16="http://schemas.microsoft.com/office/drawing/2014/main" id="{2940CB6E-7E84-4B4A-AF42-162EBE783797}"/>
                  </a:ext>
                </a:extLst>
              </p:cNvPr>
              <p:cNvSpPr/>
              <p:nvPr/>
            </p:nvSpPr>
            <p:spPr>
              <a:xfrm>
                <a:off x="6689712" y="4234109"/>
                <a:ext cx="29547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smtClean="0">
                              <a:latin typeface="Cambria Math" panose="02040503050406030204" pitchFamily="18" charset="0"/>
                            </a:rPr>
                            <m:t>𝑰</m:t>
                          </m:r>
                        </m:e>
                        <m:sub>
                          <m:r>
                            <a:rPr lang="en-US" altLang="zh-CN" sz="2800" b="1" i="1">
                              <a:latin typeface="Cambria Math" panose="02040503050406030204" pitchFamily="18" charset="0"/>
                            </a:rPr>
                            <m:t>𝑫</m:t>
                          </m:r>
                        </m:sub>
                      </m:sSub>
                      <m:r>
                        <a:rPr lang="en-US" altLang="zh-CN" sz="2800" b="1" i="1" smtClean="0">
                          <a:latin typeface="Cambria Math" panose="02040503050406030204" pitchFamily="18" charset="0"/>
                          <a:ea typeface="Cambria Math" panose="02040503050406030204" pitchFamily="18" charset="0"/>
                        </a:rPr>
                        <m:t>⊗</m:t>
                      </m:r>
                      <m:sSub>
                        <m:sSubPr>
                          <m:ctrlPr>
                            <a:rPr lang="en-US" altLang="zh-CN" sz="2800" b="1" i="1">
                              <a:latin typeface="Cambria Math" panose="02040503050406030204" pitchFamily="18" charset="0"/>
                            </a:rPr>
                          </m:ctrlPr>
                        </m:sSubPr>
                        <m:e>
                          <m:r>
                            <a:rPr lang="en-US" altLang="zh-CN" sz="2800" b="1" i="1" smtClean="0">
                              <a:latin typeface="Cambria Math" panose="02040503050406030204" pitchFamily="18" charset="0"/>
                            </a:rPr>
                            <m:t>𝑰</m:t>
                          </m:r>
                        </m:e>
                        <m:sub>
                          <m:r>
                            <a:rPr lang="en-US" altLang="zh-CN" sz="2800" b="1" i="1">
                              <a:latin typeface="Cambria Math" panose="02040503050406030204" pitchFamily="18" charset="0"/>
                            </a:rPr>
                            <m:t>𝑲</m:t>
                          </m:r>
                        </m:sub>
                      </m:sSub>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𝟏</m:t>
                      </m:r>
                      <m:r>
                        <a:rPr lang="en-US" altLang="zh-CN" sz="2800" b="1" i="1" smtClean="0">
                          <a:latin typeface="Cambria Math" panose="02040503050406030204" pitchFamily="18" charset="0"/>
                          <a:ea typeface="Cambria Math" panose="02040503050406030204" pitchFamily="18" charset="0"/>
                        </a:rPr>
                        <m:t>⊕</m:t>
                      </m:r>
                      <m:r>
                        <a:rPr lang="en-US" altLang="zh-CN" sz="2800" b="1" i="1" smtClean="0">
                          <a:latin typeface="Cambria Math" panose="02040503050406030204" pitchFamily="18" charset="0"/>
                          <a:ea typeface="Cambria Math" panose="02040503050406030204" pitchFamily="18" charset="0"/>
                        </a:rPr>
                        <m:t>𝟎</m:t>
                      </m:r>
                    </m:oMath>
                  </m:oMathPara>
                </a14:m>
                <a:endParaRPr lang="zh-CN" altLang="en-US" sz="2800" dirty="0"/>
              </a:p>
            </p:txBody>
          </p:sp>
        </mc:Choice>
        <mc:Fallback xmlns="">
          <p:sp>
            <p:nvSpPr>
              <p:cNvPr id="37" name="矩形 36">
                <a:extLst>
                  <a:ext uri="{FF2B5EF4-FFF2-40B4-BE49-F238E27FC236}">
                    <a16:creationId xmlns:a16="http://schemas.microsoft.com/office/drawing/2014/main" id="{2940CB6E-7E84-4B4A-AF42-162EBE783797}"/>
                  </a:ext>
                </a:extLst>
              </p:cNvPr>
              <p:cNvSpPr>
                <a:spLocks noRot="1" noChangeAspect="1" noMove="1" noResize="1" noEditPoints="1" noAdjustHandles="1" noChangeArrowheads="1" noChangeShapeType="1" noTextEdit="1"/>
              </p:cNvSpPr>
              <p:nvPr/>
            </p:nvSpPr>
            <p:spPr>
              <a:xfrm>
                <a:off x="6689712" y="4234109"/>
                <a:ext cx="2954783" cy="52322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39BE9449-5F36-4F47-BF86-1EB8A97C91F3}"/>
                  </a:ext>
                </a:extLst>
              </p:cNvPr>
              <p:cNvSpPr/>
              <p:nvPr/>
            </p:nvSpPr>
            <p:spPr>
              <a:xfrm>
                <a:off x="9884576" y="4206585"/>
                <a:ext cx="16221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a:latin typeface="Cambria Math" panose="02040503050406030204" pitchFamily="18" charset="0"/>
                            </a:rPr>
                            <m:t>𝑰</m:t>
                          </m:r>
                        </m:e>
                        <m:sub>
                          <m:r>
                            <a:rPr lang="en-US" altLang="zh-CN" sz="2800" b="1" i="1">
                              <a:latin typeface="Cambria Math" panose="02040503050406030204" pitchFamily="18" charset="0"/>
                            </a:rPr>
                            <m:t>𝑫𝒔</m:t>
                          </m:r>
                          <m:r>
                            <a:rPr lang="en-US" altLang="zh-CN" sz="2800" b="1" i="1">
                              <a:latin typeface="Cambria Math" panose="02040503050406030204" pitchFamily="18" charset="0"/>
                            </a:rPr>
                            <m:t>𝟎</m:t>
                          </m:r>
                        </m:sub>
                      </m:sSub>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𝟎</m:t>
                      </m:r>
                    </m:oMath>
                  </m:oMathPara>
                </a14:m>
                <a:endParaRPr lang="zh-CN" altLang="en-US" sz="2800" dirty="0"/>
              </a:p>
            </p:txBody>
          </p:sp>
        </mc:Choice>
        <mc:Fallback xmlns="">
          <p:sp>
            <p:nvSpPr>
              <p:cNvPr id="11" name="矩形 10">
                <a:extLst>
                  <a:ext uri="{FF2B5EF4-FFF2-40B4-BE49-F238E27FC236}">
                    <a16:creationId xmlns:a16="http://schemas.microsoft.com/office/drawing/2014/main" id="{39BE9449-5F36-4F47-BF86-1EB8A97C91F3}"/>
                  </a:ext>
                </a:extLst>
              </p:cNvPr>
              <p:cNvSpPr>
                <a:spLocks noRot="1" noChangeAspect="1" noMove="1" noResize="1" noEditPoints="1" noAdjustHandles="1" noChangeArrowheads="1" noChangeShapeType="1" noTextEdit="1"/>
              </p:cNvSpPr>
              <p:nvPr/>
            </p:nvSpPr>
            <p:spPr>
              <a:xfrm>
                <a:off x="9884576" y="4206585"/>
                <a:ext cx="1622175" cy="523220"/>
              </a:xfrm>
              <a:prstGeom prst="rect">
                <a:avLst/>
              </a:prstGeom>
              <a:blipFill>
                <a:blip r:embed="rId8"/>
                <a:stretch>
                  <a:fillRect/>
                </a:stretch>
              </a:blipFill>
            </p:spPr>
            <p:txBody>
              <a:bodyPr/>
              <a:lstStyle/>
              <a:p>
                <a:r>
                  <a:rPr lang="zh-CN" altLang="en-US">
                    <a:noFill/>
                  </a:rPr>
                  <a:t> </a:t>
                </a:r>
              </a:p>
            </p:txBody>
          </p:sp>
        </mc:Fallback>
      </mc:AlternateContent>
      <p:sp>
        <p:nvSpPr>
          <p:cNvPr id="40" name="文本框 39">
            <a:extLst>
              <a:ext uri="{FF2B5EF4-FFF2-40B4-BE49-F238E27FC236}">
                <a16:creationId xmlns:a16="http://schemas.microsoft.com/office/drawing/2014/main" id="{89BAA20F-5558-429B-B52E-34E21D51D31B}"/>
              </a:ext>
            </a:extLst>
          </p:cNvPr>
          <p:cNvSpPr txBox="1"/>
          <p:nvPr/>
        </p:nvSpPr>
        <p:spPr>
          <a:xfrm>
            <a:off x="6190141" y="4676170"/>
            <a:ext cx="5597697" cy="523220"/>
          </a:xfrm>
          <a:prstGeom prst="rect">
            <a:avLst/>
          </a:prstGeom>
          <a:noFill/>
        </p:spPr>
        <p:txBody>
          <a:bodyPr wrap="square" rtlCol="0">
            <a:spAutoFit/>
          </a:bodyPr>
          <a:lstStyle/>
          <a:p>
            <a:r>
              <a:rPr lang="en-US" altLang="zh-CN" sz="2800" b="1" dirty="0">
                <a:solidFill>
                  <a:srgbClr val="0000FF"/>
                </a:solidFill>
              </a:rPr>
              <a:t>Angular momentum and party</a:t>
            </a:r>
            <a:endParaRPr lang="zh-CN" altLang="en-US" sz="2800" b="1" dirty="0">
              <a:solidFill>
                <a:srgbClr val="0000FF"/>
              </a:solidFill>
            </a:endParaRP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37DC3141-8A14-4797-AE7C-37046F2AE7AD}"/>
                  </a:ext>
                </a:extLst>
              </p:cNvPr>
              <p:cNvSpPr/>
              <p:nvPr/>
            </p:nvSpPr>
            <p:spPr>
              <a:xfrm>
                <a:off x="6342164" y="5146674"/>
                <a:ext cx="29867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smtClean="0">
                              <a:latin typeface="Cambria Math" panose="02040503050406030204" pitchFamily="18" charset="0"/>
                            </a:rPr>
                            <m:t>𝑺</m:t>
                          </m:r>
                        </m:e>
                        <m:sub>
                          <m:r>
                            <a:rPr lang="en-US" altLang="zh-CN" sz="2800" b="1" i="1">
                              <a:latin typeface="Cambria Math" panose="02040503050406030204" pitchFamily="18" charset="0"/>
                            </a:rPr>
                            <m:t>𝑫</m:t>
                          </m:r>
                        </m:sub>
                      </m:sSub>
                      <m:r>
                        <a:rPr lang="en-US" altLang="zh-CN" sz="2800" b="1" i="1" smtClean="0">
                          <a:latin typeface="Cambria Math" panose="02040503050406030204" pitchFamily="18" charset="0"/>
                          <a:ea typeface="Cambria Math" panose="02040503050406030204" pitchFamily="18" charset="0"/>
                        </a:rPr>
                        <m:t>⊗</m:t>
                      </m:r>
                      <m:sSub>
                        <m:sSubPr>
                          <m:ctrlPr>
                            <a:rPr lang="en-US" altLang="zh-CN" sz="2800" b="1" i="1">
                              <a:latin typeface="Cambria Math" panose="02040503050406030204" pitchFamily="18" charset="0"/>
                            </a:rPr>
                          </m:ctrlPr>
                        </m:sSubPr>
                        <m:e>
                          <m:r>
                            <a:rPr lang="en-US" altLang="zh-CN" sz="2800" b="1" i="1" smtClean="0">
                              <a:latin typeface="Cambria Math" panose="02040503050406030204" pitchFamily="18" charset="0"/>
                            </a:rPr>
                            <m:t>𝑺</m:t>
                          </m:r>
                        </m:e>
                        <m:sub>
                          <m:r>
                            <a:rPr lang="en-US" altLang="zh-CN" sz="2800" b="1" i="1">
                              <a:latin typeface="Cambria Math" panose="02040503050406030204" pitchFamily="18" charset="0"/>
                            </a:rPr>
                            <m:t>𝑲</m:t>
                          </m:r>
                        </m:sub>
                      </m:sSub>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𝑺</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𝟎</m:t>
                      </m:r>
                    </m:oMath>
                  </m:oMathPara>
                </a14:m>
                <a:endParaRPr lang="zh-CN" altLang="en-US" sz="2800" dirty="0"/>
              </a:p>
            </p:txBody>
          </p:sp>
        </mc:Choice>
        <mc:Fallback xmlns="">
          <p:sp>
            <p:nvSpPr>
              <p:cNvPr id="41" name="矩形 40">
                <a:extLst>
                  <a:ext uri="{FF2B5EF4-FFF2-40B4-BE49-F238E27FC236}">
                    <a16:creationId xmlns:a16="http://schemas.microsoft.com/office/drawing/2014/main" id="{37DC3141-8A14-4797-AE7C-37046F2AE7AD}"/>
                  </a:ext>
                </a:extLst>
              </p:cNvPr>
              <p:cNvSpPr>
                <a:spLocks noRot="1" noChangeAspect="1" noMove="1" noResize="1" noEditPoints="1" noAdjustHandles="1" noChangeArrowheads="1" noChangeShapeType="1" noTextEdit="1"/>
              </p:cNvSpPr>
              <p:nvPr/>
            </p:nvSpPr>
            <p:spPr>
              <a:xfrm>
                <a:off x="6342164" y="5146674"/>
                <a:ext cx="2986780" cy="52322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41">
                <a:extLst>
                  <a:ext uri="{FF2B5EF4-FFF2-40B4-BE49-F238E27FC236}">
                    <a16:creationId xmlns:a16="http://schemas.microsoft.com/office/drawing/2014/main" id="{242F9321-E476-4B1A-881A-817BE36CC089}"/>
                  </a:ext>
                </a:extLst>
              </p:cNvPr>
              <p:cNvSpPr/>
              <p:nvPr/>
            </p:nvSpPr>
            <p:spPr>
              <a:xfrm>
                <a:off x="9435043" y="5173279"/>
                <a:ext cx="249536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𝑺</m:t>
                      </m:r>
                      <m:r>
                        <a:rPr lang="en-US" altLang="zh-CN" sz="2800" b="1" i="1" smtClean="0">
                          <a:latin typeface="Cambria Math" panose="02040503050406030204" pitchFamily="18" charset="0"/>
                          <a:ea typeface="Cambria Math" panose="02040503050406030204" pitchFamily="18" charset="0"/>
                        </a:rPr>
                        <m:t>⊗</m:t>
                      </m:r>
                      <m:r>
                        <a:rPr lang="en-US" altLang="zh-CN" sz="2800" b="1" i="1" smtClean="0">
                          <a:latin typeface="Cambria Math" panose="02040503050406030204" pitchFamily="18" charset="0"/>
                        </a:rPr>
                        <m:t>𝑳</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𝑱</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𝑳</m:t>
                      </m:r>
                    </m:oMath>
                  </m:oMathPara>
                </a14:m>
                <a:endParaRPr lang="zh-CN" altLang="en-US" sz="2800" dirty="0"/>
              </a:p>
            </p:txBody>
          </p:sp>
        </mc:Choice>
        <mc:Fallback xmlns="">
          <p:sp>
            <p:nvSpPr>
              <p:cNvPr id="42" name="矩形 41">
                <a:extLst>
                  <a:ext uri="{FF2B5EF4-FFF2-40B4-BE49-F238E27FC236}">
                    <a16:creationId xmlns:a16="http://schemas.microsoft.com/office/drawing/2014/main" id="{242F9321-E476-4B1A-881A-817BE36CC089}"/>
                  </a:ext>
                </a:extLst>
              </p:cNvPr>
              <p:cNvSpPr>
                <a:spLocks noRot="1" noChangeAspect="1" noMove="1" noResize="1" noEditPoints="1" noAdjustHandles="1" noChangeArrowheads="1" noChangeShapeType="1" noTextEdit="1"/>
              </p:cNvSpPr>
              <p:nvPr/>
            </p:nvSpPr>
            <p:spPr>
              <a:xfrm>
                <a:off x="9435043" y="5173279"/>
                <a:ext cx="2495363" cy="52322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D331ABAF-F969-46E5-80B4-E4C157EF5CD8}"/>
                  </a:ext>
                </a:extLst>
              </p:cNvPr>
              <p:cNvSpPr/>
              <p:nvPr/>
            </p:nvSpPr>
            <p:spPr>
              <a:xfrm>
                <a:off x="6294494" y="5711515"/>
                <a:ext cx="4467633" cy="559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800" b="1" i="1" smtClean="0">
                              <a:latin typeface="Cambria Math" panose="02040503050406030204" pitchFamily="18" charset="0"/>
                            </a:rPr>
                          </m:ctrlPr>
                        </m:sSupPr>
                        <m:e>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𝟏</m:t>
                          </m:r>
                          <m:r>
                            <a:rPr lang="en-US" altLang="zh-CN" sz="2800" b="1" i="1" smtClean="0">
                              <a:latin typeface="Cambria Math" panose="02040503050406030204" pitchFamily="18" charset="0"/>
                            </a:rPr>
                            <m:t>)</m:t>
                          </m:r>
                        </m:e>
                        <m:sup>
                          <m:r>
                            <a:rPr lang="en-US" altLang="zh-CN" sz="2800" b="1" i="1" smtClean="0">
                              <a:latin typeface="Cambria Math" panose="02040503050406030204" pitchFamily="18" charset="0"/>
                            </a:rPr>
                            <m:t>𝑳</m:t>
                          </m:r>
                        </m:sup>
                      </m:sSup>
                      <m:sSub>
                        <m:sSubPr>
                          <m:ctrlPr>
                            <a:rPr lang="en-US" altLang="zh-CN" sz="2800" b="1" i="1" smtClean="0">
                              <a:latin typeface="Cambria Math" panose="02040503050406030204" pitchFamily="18" charset="0"/>
                            </a:rPr>
                          </m:ctrlPr>
                        </m:sSubPr>
                        <m:e>
                          <m:r>
                            <a:rPr lang="en-US" altLang="zh-CN" sz="2800" b="1" i="1" smtClean="0">
                              <a:latin typeface="Cambria Math" panose="02040503050406030204" pitchFamily="18" charset="0"/>
                            </a:rPr>
                            <m:t>𝑷</m:t>
                          </m:r>
                        </m:e>
                        <m:sub>
                          <m:r>
                            <a:rPr lang="en-US" altLang="zh-CN" sz="2800" b="1" i="1" smtClean="0">
                              <a:latin typeface="Cambria Math" panose="02040503050406030204" pitchFamily="18" charset="0"/>
                            </a:rPr>
                            <m:t>𝑫</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𝑲</m:t>
                          </m:r>
                        </m:sub>
                      </m:sSub>
                      <m:r>
                        <a:rPr lang="en-US" altLang="zh-CN" sz="2800" b="1" i="1" smtClean="0">
                          <a:latin typeface="Cambria Math" panose="02040503050406030204" pitchFamily="18" charset="0"/>
                        </a:rPr>
                        <m:t>=</m:t>
                      </m:r>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m:t>
                          </m:r>
                          <m:r>
                            <a:rPr lang="en-US" altLang="zh-CN" sz="2800" b="1" i="1">
                              <a:latin typeface="Cambria Math" panose="02040503050406030204" pitchFamily="18" charset="0"/>
                            </a:rPr>
                            <m:t>𝟏</m:t>
                          </m:r>
                          <m:r>
                            <a:rPr lang="en-US" altLang="zh-CN" sz="2800" b="1" i="1">
                              <a:latin typeface="Cambria Math" panose="02040503050406030204" pitchFamily="18" charset="0"/>
                            </a:rPr>
                            <m:t>)</m:t>
                          </m:r>
                        </m:e>
                        <m:sup>
                          <m:r>
                            <a:rPr lang="en-US" altLang="zh-CN" sz="2800" b="1" i="1">
                              <a:latin typeface="Cambria Math" panose="02040503050406030204" pitchFamily="18" charset="0"/>
                            </a:rPr>
                            <m:t>𝑳</m:t>
                          </m:r>
                        </m:sup>
                      </m:sSup>
                      <m:r>
                        <a:rPr lang="en-US" altLang="zh-CN" sz="2800" b="1" i="1" smtClean="0">
                          <a:latin typeface="Cambria Math" panose="02040503050406030204" pitchFamily="18" charset="0"/>
                        </a:rPr>
                        <m:t>=</m:t>
                      </m:r>
                      <m:sSub>
                        <m:sSubPr>
                          <m:ctrlPr>
                            <a:rPr lang="en-US" altLang="zh-CN" sz="2800" b="1" i="1">
                              <a:latin typeface="Cambria Math" panose="02040503050406030204" pitchFamily="18" charset="0"/>
                            </a:rPr>
                          </m:ctrlPr>
                        </m:sSubPr>
                        <m:e>
                          <m:r>
                            <a:rPr lang="en-US" altLang="zh-CN" sz="2800" b="1" i="1">
                              <a:latin typeface="Cambria Math" panose="02040503050406030204" pitchFamily="18" charset="0"/>
                            </a:rPr>
                            <m:t>𝑷</m:t>
                          </m:r>
                        </m:e>
                        <m:sub>
                          <m:r>
                            <a:rPr lang="en-US" altLang="zh-CN" sz="2800" b="1" i="1">
                              <a:latin typeface="Cambria Math" panose="02040503050406030204" pitchFamily="18" charset="0"/>
                            </a:rPr>
                            <m:t>𝑫</m:t>
                          </m:r>
                          <m:r>
                            <a:rPr lang="en-US" altLang="zh-CN" sz="2800" b="1" i="1" smtClean="0">
                              <a:latin typeface="Cambria Math" panose="02040503050406030204" pitchFamily="18" charset="0"/>
                            </a:rPr>
                            <m:t>𝒔</m:t>
                          </m:r>
                          <m:r>
                            <a:rPr lang="en-US" altLang="zh-CN" sz="2800" b="1" i="1" smtClean="0">
                              <a:latin typeface="Cambria Math" panose="02040503050406030204" pitchFamily="18" charset="0"/>
                            </a:rPr>
                            <m:t>𝟎</m:t>
                          </m:r>
                        </m:sub>
                      </m:sSub>
                    </m:oMath>
                  </m:oMathPara>
                </a14:m>
                <a:endParaRPr lang="zh-CN" altLang="en-US" sz="2800" dirty="0"/>
              </a:p>
            </p:txBody>
          </p:sp>
        </mc:Choice>
        <mc:Fallback xmlns="">
          <p:sp>
            <p:nvSpPr>
              <p:cNvPr id="43" name="矩形 42">
                <a:extLst>
                  <a:ext uri="{FF2B5EF4-FFF2-40B4-BE49-F238E27FC236}">
                    <a16:creationId xmlns:a16="http://schemas.microsoft.com/office/drawing/2014/main" id="{D331ABAF-F969-46E5-80B4-E4C157EF5CD8}"/>
                  </a:ext>
                </a:extLst>
              </p:cNvPr>
              <p:cNvSpPr>
                <a:spLocks noRot="1" noChangeAspect="1" noMove="1" noResize="1" noEditPoints="1" noAdjustHandles="1" noChangeArrowheads="1" noChangeShapeType="1" noTextEdit="1"/>
              </p:cNvSpPr>
              <p:nvPr/>
            </p:nvSpPr>
            <p:spPr>
              <a:xfrm>
                <a:off x="6294494" y="5711515"/>
                <a:ext cx="4467633" cy="55976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FF84DBCD-A7BB-4766-9185-0B24F15C1B18}"/>
                  </a:ext>
                </a:extLst>
              </p:cNvPr>
              <p:cNvSpPr/>
              <p:nvPr/>
            </p:nvSpPr>
            <p:spPr>
              <a:xfrm>
                <a:off x="8112245" y="6233528"/>
                <a:ext cx="11568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𝑳</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𝑺</m:t>
                      </m:r>
                    </m:oMath>
                  </m:oMathPara>
                </a14:m>
                <a:endParaRPr lang="zh-CN" altLang="en-US" sz="2800" dirty="0"/>
              </a:p>
            </p:txBody>
          </p:sp>
        </mc:Choice>
        <mc:Fallback xmlns="">
          <p:sp>
            <p:nvSpPr>
              <p:cNvPr id="44" name="矩形 43">
                <a:extLst>
                  <a:ext uri="{FF2B5EF4-FFF2-40B4-BE49-F238E27FC236}">
                    <a16:creationId xmlns:a16="http://schemas.microsoft.com/office/drawing/2014/main" id="{FF84DBCD-A7BB-4766-9185-0B24F15C1B18}"/>
                  </a:ext>
                </a:extLst>
              </p:cNvPr>
              <p:cNvSpPr>
                <a:spLocks noRot="1" noChangeAspect="1" noMove="1" noResize="1" noEditPoints="1" noAdjustHandles="1" noChangeArrowheads="1" noChangeShapeType="1" noTextEdit="1"/>
              </p:cNvSpPr>
              <p:nvPr/>
            </p:nvSpPr>
            <p:spPr>
              <a:xfrm>
                <a:off x="8112245" y="6233528"/>
                <a:ext cx="1156855" cy="523220"/>
              </a:xfrm>
              <a:prstGeom prst="rect">
                <a:avLst/>
              </a:prstGeom>
              <a:blipFill>
                <a:blip r:embed="rId12"/>
                <a:stretch>
                  <a:fillRect/>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A133C66F-29F4-4AD6-9BBD-5728C6A7FB6F}"/>
              </a:ext>
            </a:extLst>
          </p:cNvPr>
          <p:cNvSpPr txBox="1"/>
          <p:nvPr/>
        </p:nvSpPr>
        <p:spPr>
          <a:xfrm>
            <a:off x="0" y="1337"/>
            <a:ext cx="12192000" cy="605294"/>
          </a:xfrm>
          <a:prstGeom prst="rect">
            <a:avLst/>
          </a:prstGeom>
          <a:solidFill>
            <a:srgbClr val="99FFCC"/>
          </a:solidFill>
        </p:spPr>
        <p:txBody>
          <a:bodyPr wrap="square" rtlCol="0">
            <a:spAutoFit/>
          </a:bodyPr>
          <a:lstStyle/>
          <a:p>
            <a:pPr>
              <a:lnSpc>
                <a:spcPts val="4000"/>
              </a:lnSpc>
            </a:pPr>
            <a:r>
              <a:rPr lang="en-US" altLang="zh-CN" sz="3600" b="1" dirty="0">
                <a:solidFill>
                  <a:srgbClr val="FF0000"/>
                </a:solidFill>
              </a:rPr>
              <a:t>Background of hadronic molecule</a:t>
            </a:r>
          </a:p>
        </p:txBody>
      </p:sp>
      <p:pic>
        <p:nvPicPr>
          <p:cNvPr id="7" name="图片 6">
            <a:extLst>
              <a:ext uri="{FF2B5EF4-FFF2-40B4-BE49-F238E27FC236}">
                <a16:creationId xmlns:a16="http://schemas.microsoft.com/office/drawing/2014/main" id="{431CCC0F-A196-405B-9FB0-A088256098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57462" y="1380344"/>
            <a:ext cx="1730681" cy="1540729"/>
          </a:xfrm>
          <a:prstGeom prst="rect">
            <a:avLst/>
          </a:prstGeom>
        </p:spPr>
      </p:pic>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C2FA8C8C-FD6D-451B-A8EF-1AEEF985A370}"/>
                  </a:ext>
                </a:extLst>
              </p:cNvPr>
              <p:cNvSpPr/>
              <p:nvPr/>
            </p:nvSpPr>
            <p:spPr>
              <a:xfrm>
                <a:off x="6405265" y="1896571"/>
                <a:ext cx="13588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𝑫</m:t>
                          </m:r>
                        </m:e>
                        <m:sub>
                          <m:r>
                            <a:rPr lang="en-US" altLang="zh-CN" b="1" i="1">
                              <a:latin typeface="Cambria Math" panose="02040503050406030204" pitchFamily="18" charset="0"/>
                            </a:rPr>
                            <m:t>𝒔</m:t>
                          </m:r>
                          <m:r>
                            <a:rPr lang="en-US" altLang="zh-CN" b="1" i="1">
                              <a:latin typeface="Cambria Math" panose="02040503050406030204" pitchFamily="18" charset="0"/>
                            </a:rPr>
                            <m:t>𝟎</m:t>
                          </m:r>
                        </m:sub>
                      </m:sSub>
                      <m:d>
                        <m:dPr>
                          <m:ctrlPr>
                            <a:rPr lang="en-US" altLang="zh-CN" b="1" i="1">
                              <a:latin typeface="Cambria Math" panose="02040503050406030204" pitchFamily="18" charset="0"/>
                            </a:rPr>
                          </m:ctrlPr>
                        </m:dPr>
                        <m:e>
                          <m:r>
                            <a:rPr lang="en-US" altLang="zh-CN" b="1" i="1">
                              <a:latin typeface="Cambria Math" panose="02040503050406030204" pitchFamily="18" charset="0"/>
                            </a:rPr>
                            <m:t>𝟐𝟑𝟏𝟕</m:t>
                          </m:r>
                        </m:e>
                      </m:d>
                    </m:oMath>
                  </m:oMathPara>
                </a14:m>
                <a:endParaRPr lang="zh-CN" altLang="en-US" dirty="0"/>
              </a:p>
            </p:txBody>
          </p:sp>
        </mc:Choice>
        <mc:Fallback xmlns="">
          <p:sp>
            <p:nvSpPr>
              <p:cNvPr id="10" name="矩形 9">
                <a:extLst>
                  <a:ext uri="{FF2B5EF4-FFF2-40B4-BE49-F238E27FC236}">
                    <a16:creationId xmlns:a16="http://schemas.microsoft.com/office/drawing/2014/main" id="{C2FA8C8C-FD6D-451B-A8EF-1AEEF985A370}"/>
                  </a:ext>
                </a:extLst>
              </p:cNvPr>
              <p:cNvSpPr>
                <a:spLocks noRot="1" noChangeAspect="1" noMove="1" noResize="1" noEditPoints="1" noAdjustHandles="1" noChangeArrowheads="1" noChangeShapeType="1" noTextEdit="1"/>
              </p:cNvSpPr>
              <p:nvPr/>
            </p:nvSpPr>
            <p:spPr>
              <a:xfrm>
                <a:off x="6405265" y="1896571"/>
                <a:ext cx="1358834" cy="369332"/>
              </a:xfrm>
              <a:prstGeom prst="rect">
                <a:avLst/>
              </a:prstGeom>
              <a:blipFill>
                <a:blip r:embed="rId14"/>
                <a:stretch>
                  <a:fillRect/>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62E25B97-800D-44A9-B7AA-E74D209D95C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64332" y="1237808"/>
            <a:ext cx="1972062" cy="1808697"/>
          </a:xfrm>
          <a:prstGeom prst="rect">
            <a:avLst/>
          </a:prstGeom>
        </p:spPr>
      </p:pic>
      <p:sp>
        <p:nvSpPr>
          <p:cNvPr id="14" name="矩形 13">
            <a:extLst>
              <a:ext uri="{FF2B5EF4-FFF2-40B4-BE49-F238E27FC236}">
                <a16:creationId xmlns:a16="http://schemas.microsoft.com/office/drawing/2014/main" id="{A0A89885-26CE-4570-B3F0-56F3A66364BD}"/>
              </a:ext>
            </a:extLst>
          </p:cNvPr>
          <p:cNvSpPr/>
          <p:nvPr/>
        </p:nvSpPr>
        <p:spPr>
          <a:xfrm>
            <a:off x="9835431" y="1569985"/>
            <a:ext cx="1004433" cy="369332"/>
          </a:xfrm>
          <a:prstGeom prst="rect">
            <a:avLst/>
          </a:prstGeom>
        </p:spPr>
        <p:txBody>
          <a:bodyPr wrap="square">
            <a:spAutoFit/>
          </a:bodyPr>
          <a:lstStyle/>
          <a:p>
            <a:pPr algn="ctr"/>
            <a:r>
              <a:rPr lang="en-US" altLang="zh-CN" b="1" dirty="0"/>
              <a:t>D(1869)</a:t>
            </a:r>
            <a:endParaRPr lang="zh-CN" altLang="en-US" b="1" dirty="0"/>
          </a:p>
        </p:txBody>
      </p:sp>
      <p:sp>
        <p:nvSpPr>
          <p:cNvPr id="15" name="矩形 14">
            <a:extLst>
              <a:ext uri="{FF2B5EF4-FFF2-40B4-BE49-F238E27FC236}">
                <a16:creationId xmlns:a16="http://schemas.microsoft.com/office/drawing/2014/main" id="{21E266AA-1C7F-4778-B010-9450B5BECC9A}"/>
              </a:ext>
            </a:extLst>
          </p:cNvPr>
          <p:cNvSpPr/>
          <p:nvPr/>
        </p:nvSpPr>
        <p:spPr>
          <a:xfrm>
            <a:off x="10245968" y="2265903"/>
            <a:ext cx="864339" cy="369332"/>
          </a:xfrm>
          <a:prstGeom prst="rect">
            <a:avLst/>
          </a:prstGeom>
        </p:spPr>
        <p:txBody>
          <a:bodyPr wrap="none">
            <a:spAutoFit/>
          </a:bodyPr>
          <a:lstStyle/>
          <a:p>
            <a:pPr algn="ctr"/>
            <a:r>
              <a:rPr lang="en-US" altLang="zh-CN" b="1" dirty="0"/>
              <a:t>K(496)</a:t>
            </a:r>
            <a:endParaRPr lang="zh-CN" altLang="en-US" b="1" dirty="0"/>
          </a:p>
        </p:txBody>
      </p:sp>
      <p:cxnSp>
        <p:nvCxnSpPr>
          <p:cNvPr id="4" name="直接连接符 3">
            <a:extLst>
              <a:ext uri="{FF2B5EF4-FFF2-40B4-BE49-F238E27FC236}">
                <a16:creationId xmlns:a16="http://schemas.microsoft.com/office/drawing/2014/main" id="{4FA7D4D9-DD3B-459E-A42D-D9797C435B7A}"/>
              </a:ext>
            </a:extLst>
          </p:cNvPr>
          <p:cNvCxnSpPr>
            <a:cxnSpLocks/>
          </p:cNvCxnSpPr>
          <p:nvPr/>
        </p:nvCxnSpPr>
        <p:spPr>
          <a:xfrm>
            <a:off x="6043979" y="736656"/>
            <a:ext cx="42575" cy="6020092"/>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470262"/>
      </p:ext>
    </p:extLst>
  </p:cSld>
  <p:clrMapOvr>
    <a:masterClrMapping/>
  </p:clrMapOvr>
  <mc:AlternateContent xmlns:mc="http://schemas.openxmlformats.org/markup-compatibility/2006">
    <mc:Choice xmlns:p14="http://schemas.microsoft.com/office/powerpoint/2010/main" Requires="p14">
      <p:transition spd="slow" p14:dur="2000" advTm="44716"/>
    </mc:Choice>
    <mc:Fallback>
      <p:transition spd="slow" advTm="447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ECC5FDB-0329-4B91-84EF-BA89CBABB244}"/>
              </a:ext>
            </a:extLst>
          </p:cNvPr>
          <p:cNvSpPr/>
          <p:nvPr/>
        </p:nvSpPr>
        <p:spPr>
          <a:xfrm>
            <a:off x="9277417" y="717660"/>
            <a:ext cx="2664419" cy="225683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6C40701E-98BC-4FD5-BCC7-FDDD75A0D7B9}"/>
              </a:ext>
            </a:extLst>
          </p:cNvPr>
          <p:cNvSpPr/>
          <p:nvPr/>
        </p:nvSpPr>
        <p:spPr>
          <a:xfrm>
            <a:off x="9307457" y="3545915"/>
            <a:ext cx="2684062" cy="3165306"/>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A77CEDCD-0AA6-45F8-A7E9-390E9C3E6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929"/>
            <a:ext cx="5889005" cy="5475844"/>
          </a:xfrm>
          <a:prstGeom prst="rect">
            <a:avLst/>
          </a:prstGeom>
        </p:spPr>
      </p:pic>
      <p:pic>
        <p:nvPicPr>
          <p:cNvPr id="41" name="图片 40">
            <a:extLst>
              <a:ext uri="{FF2B5EF4-FFF2-40B4-BE49-F238E27FC236}">
                <a16:creationId xmlns:a16="http://schemas.microsoft.com/office/drawing/2014/main" id="{FBB54AE6-D8D5-4911-80DE-72AC0687E445}"/>
              </a:ext>
            </a:extLst>
          </p:cNvPr>
          <p:cNvPicPr>
            <a:picLocks noChangeAspect="1"/>
          </p:cNvPicPr>
          <p:nvPr/>
        </p:nvPicPr>
        <p:blipFill>
          <a:blip r:embed="rId4"/>
          <a:stretch>
            <a:fillRect/>
          </a:stretch>
        </p:blipFill>
        <p:spPr>
          <a:xfrm>
            <a:off x="4089996" y="1549450"/>
            <a:ext cx="809625" cy="647700"/>
          </a:xfrm>
          <a:prstGeom prst="rect">
            <a:avLst/>
          </a:prstGeom>
        </p:spPr>
      </p:pic>
      <p:sp>
        <p:nvSpPr>
          <p:cNvPr id="14" name="文本框 13">
            <a:extLst>
              <a:ext uri="{FF2B5EF4-FFF2-40B4-BE49-F238E27FC236}">
                <a16:creationId xmlns:a16="http://schemas.microsoft.com/office/drawing/2014/main" id="{AA3BC7DF-1563-4011-9980-C74E5A596F46}"/>
              </a:ext>
            </a:extLst>
          </p:cNvPr>
          <p:cNvSpPr txBox="1"/>
          <p:nvPr/>
        </p:nvSpPr>
        <p:spPr>
          <a:xfrm>
            <a:off x="651503" y="699825"/>
            <a:ext cx="6068874" cy="523220"/>
          </a:xfrm>
          <a:prstGeom prst="rect">
            <a:avLst/>
          </a:prstGeom>
          <a:noFill/>
        </p:spPr>
        <p:txBody>
          <a:bodyPr wrap="square" rtlCol="0">
            <a:spAutoFit/>
          </a:bodyPr>
          <a:lstStyle/>
          <a:p>
            <a:r>
              <a:rPr lang="en-US" altLang="zh-CN" sz="2800" dirty="0">
                <a:solidFill>
                  <a:srgbClr val="0000FF"/>
                </a:solidFill>
                <a:latin typeface="Arial Black" panose="020B0A04020102020204" pitchFamily="34" charset="0"/>
              </a:rPr>
              <a:t>2015 and 2019 experiment</a:t>
            </a:r>
            <a:endParaRPr lang="zh-CN" altLang="en-US" sz="2800" dirty="0">
              <a:solidFill>
                <a:srgbClr val="0000FF"/>
              </a:solidFill>
              <a:latin typeface="Arial Black" panose="020B0A04020102020204" pitchFamily="34" charset="0"/>
            </a:endParaRPr>
          </a:p>
        </p:txBody>
      </p:sp>
      <p:sp>
        <p:nvSpPr>
          <p:cNvPr id="21" name="矩形 20">
            <a:extLst>
              <a:ext uri="{FF2B5EF4-FFF2-40B4-BE49-F238E27FC236}">
                <a16:creationId xmlns:a16="http://schemas.microsoft.com/office/drawing/2014/main" id="{D996DCEC-63B7-411C-A32D-1CA55DD81AF3}"/>
              </a:ext>
            </a:extLst>
          </p:cNvPr>
          <p:cNvSpPr/>
          <p:nvPr/>
        </p:nvSpPr>
        <p:spPr>
          <a:xfrm>
            <a:off x="2397512" y="6506404"/>
            <a:ext cx="1387166" cy="295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F0C80FD8-2112-4C27-8ADC-126AD8CD4AE7}"/>
              </a:ext>
            </a:extLst>
          </p:cNvPr>
          <p:cNvSpPr txBox="1"/>
          <p:nvPr/>
        </p:nvSpPr>
        <p:spPr>
          <a:xfrm>
            <a:off x="7915492" y="45155"/>
            <a:ext cx="3021980" cy="461665"/>
          </a:xfrm>
          <a:prstGeom prst="rect">
            <a:avLst/>
          </a:prstGeom>
          <a:noFill/>
        </p:spPr>
        <p:txBody>
          <a:bodyPr wrap="square" rtlCol="0">
            <a:spAutoFit/>
          </a:bodyPr>
          <a:lstStyle/>
          <a:p>
            <a:r>
              <a:rPr lang="en-US" altLang="zh-CN" sz="2400" dirty="0">
                <a:solidFill>
                  <a:srgbClr val="FF0000"/>
                </a:solidFill>
              </a:rPr>
              <a:t>Magnify 4.2-4.6 GeV</a:t>
            </a:r>
            <a:endParaRPr lang="zh-CN" altLang="en-US" sz="2400" dirty="0">
              <a:solidFill>
                <a:srgbClr val="FF0000"/>
              </a:solidFill>
            </a:endParaRPr>
          </a:p>
        </p:txBody>
      </p:sp>
      <p:sp>
        <p:nvSpPr>
          <p:cNvPr id="35" name="矩形 34">
            <a:extLst>
              <a:ext uri="{FF2B5EF4-FFF2-40B4-BE49-F238E27FC236}">
                <a16:creationId xmlns:a16="http://schemas.microsoft.com/office/drawing/2014/main" id="{85E4D3A0-4FCE-4FB7-ACE6-7B0A494B8572}"/>
              </a:ext>
            </a:extLst>
          </p:cNvPr>
          <p:cNvSpPr/>
          <p:nvPr/>
        </p:nvSpPr>
        <p:spPr>
          <a:xfrm>
            <a:off x="1032805" y="1657901"/>
            <a:ext cx="953215"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solidFill>
                  <a:srgbClr val="FF0000"/>
                </a:solidFill>
              </a:rPr>
              <a:t>2015</a:t>
            </a:r>
            <a:endParaRPr lang="zh-CN" altLang="en-US" sz="2400" dirty="0">
              <a:solidFill>
                <a:srgbClr val="FF0000"/>
              </a:solidFill>
            </a:endParaRPr>
          </a:p>
        </p:txBody>
      </p:sp>
      <p:sp>
        <p:nvSpPr>
          <p:cNvPr id="44" name="矩形 43">
            <a:extLst>
              <a:ext uri="{FF2B5EF4-FFF2-40B4-BE49-F238E27FC236}">
                <a16:creationId xmlns:a16="http://schemas.microsoft.com/office/drawing/2014/main" id="{B65BE15D-AB91-4B51-9ED9-86F77BAF9BCB}"/>
              </a:ext>
            </a:extLst>
          </p:cNvPr>
          <p:cNvSpPr/>
          <p:nvPr/>
        </p:nvSpPr>
        <p:spPr>
          <a:xfrm>
            <a:off x="1328091" y="6503834"/>
            <a:ext cx="3419526" cy="400110"/>
          </a:xfrm>
          <a:prstGeom prst="rect">
            <a:avLst/>
          </a:prstGeom>
        </p:spPr>
        <p:txBody>
          <a:bodyPr wrap="none">
            <a:spAutoFit/>
          </a:bodyPr>
          <a:lstStyle/>
          <a:p>
            <a:r>
              <a:rPr lang="en-US" altLang="zh-CN" dirty="0" err="1">
                <a:solidFill>
                  <a:srgbClr val="0000FF"/>
                </a:solidFill>
                <a:latin typeface="Bahnschrift Light" panose="020B0502040204020203" pitchFamily="34" charset="0"/>
              </a:rPr>
              <a:t>Phys.Rev.Lett</a:t>
            </a:r>
            <a:r>
              <a:rPr lang="en-US" altLang="zh-CN" dirty="0">
                <a:solidFill>
                  <a:srgbClr val="0000FF"/>
                </a:solidFill>
                <a:latin typeface="Bahnschrift Light" panose="020B0502040204020203" pitchFamily="34" charset="0"/>
              </a:rPr>
              <a:t>. 115 (2015) </a:t>
            </a:r>
            <a:r>
              <a:rPr lang="en-US" altLang="zh-CN" sz="2000" dirty="0">
                <a:solidFill>
                  <a:srgbClr val="0000FF"/>
                </a:solidFill>
                <a:latin typeface="Bahnschrift Light" panose="020B0502040204020203" pitchFamily="34" charset="0"/>
              </a:rPr>
              <a:t>072001</a:t>
            </a:r>
            <a:endParaRPr lang="zh-CN" altLang="en-US" sz="2000" dirty="0">
              <a:solidFill>
                <a:srgbClr val="0000FF"/>
              </a:solidFill>
              <a:latin typeface="Bahnschrift Light" panose="020B0502040204020203" pitchFamily="34" charset="0"/>
            </a:endParaRPr>
          </a:p>
        </p:txBody>
      </p:sp>
      <p:sp>
        <p:nvSpPr>
          <p:cNvPr id="4" name="文本框 3">
            <a:extLst>
              <a:ext uri="{FF2B5EF4-FFF2-40B4-BE49-F238E27FC236}">
                <a16:creationId xmlns:a16="http://schemas.microsoft.com/office/drawing/2014/main" id="{8DFB3DC6-1F1A-428D-9187-C8B7ED460303}"/>
              </a:ext>
            </a:extLst>
          </p:cNvPr>
          <p:cNvSpPr txBox="1"/>
          <p:nvPr/>
        </p:nvSpPr>
        <p:spPr>
          <a:xfrm>
            <a:off x="7298611" y="4838037"/>
            <a:ext cx="763721" cy="369332"/>
          </a:xfrm>
          <a:prstGeom prst="rect">
            <a:avLst/>
          </a:prstGeom>
          <a:noFill/>
        </p:spPr>
        <p:txBody>
          <a:bodyPr wrap="square" rtlCol="0">
            <a:spAutoFit/>
          </a:bodyPr>
          <a:lstStyle/>
          <a:p>
            <a:r>
              <a:rPr lang="en-US" altLang="zh-CN" b="1" dirty="0">
                <a:solidFill>
                  <a:srgbClr val="0000FF"/>
                </a:solidFill>
              </a:rPr>
              <a:t>4320</a:t>
            </a:r>
            <a:endParaRPr lang="zh-CN" altLang="en-US" b="1" dirty="0">
              <a:solidFill>
                <a:srgbClr val="0000FF"/>
              </a:solidFill>
            </a:endParaRPr>
          </a:p>
        </p:txBody>
      </p:sp>
      <p:sp>
        <p:nvSpPr>
          <p:cNvPr id="22" name="文本框 21">
            <a:extLst>
              <a:ext uri="{FF2B5EF4-FFF2-40B4-BE49-F238E27FC236}">
                <a16:creationId xmlns:a16="http://schemas.microsoft.com/office/drawing/2014/main" id="{4E7B0A20-E36D-468D-B911-FDAE529FDE88}"/>
              </a:ext>
            </a:extLst>
          </p:cNvPr>
          <p:cNvSpPr txBox="1"/>
          <p:nvPr/>
        </p:nvSpPr>
        <p:spPr>
          <a:xfrm>
            <a:off x="8173843" y="4831304"/>
            <a:ext cx="763721" cy="369332"/>
          </a:xfrm>
          <a:prstGeom prst="rect">
            <a:avLst/>
          </a:prstGeom>
          <a:noFill/>
        </p:spPr>
        <p:txBody>
          <a:bodyPr wrap="square" rtlCol="0">
            <a:spAutoFit/>
          </a:bodyPr>
          <a:lstStyle/>
          <a:p>
            <a:r>
              <a:rPr lang="en-US" altLang="zh-CN" b="1" dirty="0">
                <a:solidFill>
                  <a:srgbClr val="0000FF"/>
                </a:solidFill>
              </a:rPr>
              <a:t>4380</a:t>
            </a:r>
            <a:endParaRPr lang="zh-CN" altLang="en-US" b="1" dirty="0">
              <a:solidFill>
                <a:srgbClr val="0000FF"/>
              </a:solidFill>
            </a:endParaRPr>
          </a:p>
        </p:txBody>
      </p:sp>
      <p:sp>
        <p:nvSpPr>
          <p:cNvPr id="23" name="文本框 22">
            <a:extLst>
              <a:ext uri="{FF2B5EF4-FFF2-40B4-BE49-F238E27FC236}">
                <a16:creationId xmlns:a16="http://schemas.microsoft.com/office/drawing/2014/main" id="{187CB1E2-0E40-4AC9-8AF2-7C64E2A86B6A}"/>
              </a:ext>
            </a:extLst>
          </p:cNvPr>
          <p:cNvSpPr txBox="1"/>
          <p:nvPr/>
        </p:nvSpPr>
        <p:spPr>
          <a:xfrm>
            <a:off x="7298610" y="903720"/>
            <a:ext cx="763721" cy="369332"/>
          </a:xfrm>
          <a:prstGeom prst="rect">
            <a:avLst/>
          </a:prstGeom>
          <a:noFill/>
        </p:spPr>
        <p:txBody>
          <a:bodyPr wrap="square" rtlCol="0">
            <a:spAutoFit/>
          </a:bodyPr>
          <a:lstStyle/>
          <a:p>
            <a:r>
              <a:rPr lang="en-US" altLang="zh-CN" b="1" dirty="0">
                <a:solidFill>
                  <a:srgbClr val="0000FF"/>
                </a:solidFill>
              </a:rPr>
              <a:t>4450</a:t>
            </a:r>
            <a:endParaRPr lang="zh-CN" altLang="en-US" b="1" dirty="0">
              <a:solidFill>
                <a:srgbClr val="0000FF"/>
              </a:solidFill>
            </a:endParaRPr>
          </a:p>
        </p:txBody>
      </p:sp>
      <p:sp>
        <p:nvSpPr>
          <p:cNvPr id="24" name="文本框 23">
            <a:extLst>
              <a:ext uri="{FF2B5EF4-FFF2-40B4-BE49-F238E27FC236}">
                <a16:creationId xmlns:a16="http://schemas.microsoft.com/office/drawing/2014/main" id="{FACA2694-A903-467D-BEBD-853A4FC3596D}"/>
              </a:ext>
            </a:extLst>
          </p:cNvPr>
          <p:cNvSpPr txBox="1"/>
          <p:nvPr/>
        </p:nvSpPr>
        <p:spPr>
          <a:xfrm>
            <a:off x="0" y="11129"/>
            <a:ext cx="12192000" cy="605294"/>
          </a:xfrm>
          <a:prstGeom prst="rect">
            <a:avLst/>
          </a:prstGeom>
          <a:solidFill>
            <a:srgbClr val="99FFCC"/>
          </a:solidFill>
        </p:spPr>
        <p:txBody>
          <a:bodyPr wrap="square" rtlCol="0">
            <a:spAutoFit/>
          </a:bodyPr>
          <a:lstStyle/>
          <a:p>
            <a:pPr>
              <a:lnSpc>
                <a:spcPts val="4000"/>
              </a:lnSpc>
            </a:pPr>
            <a:r>
              <a:rPr lang="en-US" altLang="zh-CN" sz="3600" b="1" dirty="0">
                <a:solidFill>
                  <a:srgbClr val="FF0000"/>
                </a:solidFill>
              </a:rPr>
              <a:t>Background of hadronic molecule</a:t>
            </a:r>
          </a:p>
        </p:txBody>
      </p:sp>
      <p:sp>
        <p:nvSpPr>
          <p:cNvPr id="27" name="矩形 26">
            <a:extLst>
              <a:ext uri="{FF2B5EF4-FFF2-40B4-BE49-F238E27FC236}">
                <a16:creationId xmlns:a16="http://schemas.microsoft.com/office/drawing/2014/main" id="{A976F44D-83B7-450B-9A2E-0FD049C0648F}"/>
              </a:ext>
            </a:extLst>
          </p:cNvPr>
          <p:cNvSpPr/>
          <p:nvPr/>
        </p:nvSpPr>
        <p:spPr>
          <a:xfrm>
            <a:off x="6227785" y="3756300"/>
            <a:ext cx="197680" cy="270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a:extLst>
              <a:ext uri="{FF2B5EF4-FFF2-40B4-BE49-F238E27FC236}">
                <a16:creationId xmlns:a16="http://schemas.microsoft.com/office/drawing/2014/main" id="{B737B4F2-325D-4180-B73B-51ECBD061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6245" y="1281103"/>
            <a:ext cx="3544058" cy="4731188"/>
          </a:xfrm>
          <a:prstGeom prst="rect">
            <a:avLst/>
          </a:prstGeom>
        </p:spPr>
      </p:pic>
      <p:sp>
        <p:nvSpPr>
          <p:cNvPr id="47" name="文本框 46">
            <a:extLst>
              <a:ext uri="{FF2B5EF4-FFF2-40B4-BE49-F238E27FC236}">
                <a16:creationId xmlns:a16="http://schemas.microsoft.com/office/drawing/2014/main" id="{5DC1BF55-6F63-4771-9991-6C16F5F51F61}"/>
              </a:ext>
            </a:extLst>
          </p:cNvPr>
          <p:cNvSpPr txBox="1"/>
          <p:nvPr/>
        </p:nvSpPr>
        <p:spPr>
          <a:xfrm>
            <a:off x="6720378" y="895669"/>
            <a:ext cx="763721" cy="369332"/>
          </a:xfrm>
          <a:prstGeom prst="rect">
            <a:avLst/>
          </a:prstGeom>
          <a:noFill/>
        </p:spPr>
        <p:txBody>
          <a:bodyPr wrap="square" rtlCol="0">
            <a:spAutoFit/>
          </a:bodyPr>
          <a:lstStyle/>
          <a:p>
            <a:r>
              <a:rPr lang="en-US" altLang="zh-CN" b="1" dirty="0">
                <a:solidFill>
                  <a:srgbClr val="0000FF"/>
                </a:solidFill>
              </a:rPr>
              <a:t>4380</a:t>
            </a:r>
            <a:endParaRPr lang="zh-CN" altLang="en-US" b="1" dirty="0">
              <a:solidFill>
                <a:srgbClr val="0000FF"/>
              </a:solidFill>
            </a:endParaRPr>
          </a:p>
        </p:txBody>
      </p:sp>
      <p:sp>
        <p:nvSpPr>
          <p:cNvPr id="48" name="文本框 47">
            <a:extLst>
              <a:ext uri="{FF2B5EF4-FFF2-40B4-BE49-F238E27FC236}">
                <a16:creationId xmlns:a16="http://schemas.microsoft.com/office/drawing/2014/main" id="{720C9FB8-ABCF-4EE2-99AD-6096C3E55CAC}"/>
              </a:ext>
            </a:extLst>
          </p:cNvPr>
          <p:cNvSpPr txBox="1"/>
          <p:nvPr/>
        </p:nvSpPr>
        <p:spPr>
          <a:xfrm>
            <a:off x="6142145" y="911771"/>
            <a:ext cx="763721" cy="369332"/>
          </a:xfrm>
          <a:prstGeom prst="rect">
            <a:avLst/>
          </a:prstGeom>
          <a:noFill/>
        </p:spPr>
        <p:txBody>
          <a:bodyPr wrap="square" rtlCol="0">
            <a:spAutoFit/>
          </a:bodyPr>
          <a:lstStyle/>
          <a:p>
            <a:r>
              <a:rPr lang="en-US" altLang="zh-CN" b="1" dirty="0">
                <a:solidFill>
                  <a:srgbClr val="0000FF"/>
                </a:solidFill>
              </a:rPr>
              <a:t>4320</a:t>
            </a:r>
            <a:endParaRPr lang="zh-CN" altLang="en-US" b="1" dirty="0">
              <a:solidFill>
                <a:srgbClr val="0000FF"/>
              </a:solidFill>
            </a:endParaRPr>
          </a:p>
        </p:txBody>
      </p:sp>
      <p:cxnSp>
        <p:nvCxnSpPr>
          <p:cNvPr id="51" name="直接箭头连接符 50">
            <a:extLst>
              <a:ext uri="{FF2B5EF4-FFF2-40B4-BE49-F238E27FC236}">
                <a16:creationId xmlns:a16="http://schemas.microsoft.com/office/drawing/2014/main" id="{32141C32-B613-4DAA-9C97-9F27F2D82709}"/>
              </a:ext>
            </a:extLst>
          </p:cNvPr>
          <p:cNvCxnSpPr>
            <a:cxnSpLocks/>
          </p:cNvCxnSpPr>
          <p:nvPr/>
        </p:nvCxnSpPr>
        <p:spPr>
          <a:xfrm flipV="1">
            <a:off x="2051508" y="2261018"/>
            <a:ext cx="4450590" cy="1167982"/>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53">
            <a:extLst>
              <a:ext uri="{FF2B5EF4-FFF2-40B4-BE49-F238E27FC236}">
                <a16:creationId xmlns:a16="http://schemas.microsoft.com/office/drawing/2014/main" id="{00AC4F19-BDF1-40AD-8250-057EE49B5505}"/>
              </a:ext>
            </a:extLst>
          </p:cNvPr>
          <p:cNvSpPr txBox="1"/>
          <p:nvPr/>
        </p:nvSpPr>
        <p:spPr>
          <a:xfrm>
            <a:off x="5456246" y="1274981"/>
            <a:ext cx="3544058" cy="4679299"/>
          </a:xfrm>
          <a:prstGeom prst="rect">
            <a:avLst/>
          </a:prstGeom>
          <a:noFill/>
          <a:ln w="19050">
            <a:solidFill>
              <a:schemeClr val="tx1"/>
            </a:solidFill>
          </a:ln>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31B9E1D4-17E3-4124-8958-9D1ABA537A9F}"/>
                  </a:ext>
                </a:extLst>
              </p:cNvPr>
              <p:cNvSpPr/>
              <p:nvPr/>
            </p:nvSpPr>
            <p:spPr>
              <a:xfrm>
                <a:off x="6259599" y="6006216"/>
                <a:ext cx="646267" cy="369332"/>
              </a:xfrm>
              <a:prstGeom prst="rect">
                <a:avLst/>
              </a:prstGeom>
            </p:spPr>
            <p:txBody>
              <a:bodyPr wrap="none">
                <a:spAutoFit/>
              </a:bodyPr>
              <a:lstStyle/>
              <a:p>
                <a14:m>
                  <m:oMath xmlns:m="http://schemas.openxmlformats.org/officeDocument/2006/math">
                    <m:acc>
                      <m:accPr>
                        <m:chr m:val="̅"/>
                        <m:ctrlPr>
                          <a:rPr lang="en-US" altLang="zh-CN" b="1" i="1">
                            <a:latin typeface="Cambria Math" panose="02040503050406030204" pitchFamily="18" charset="0"/>
                          </a:rPr>
                        </m:ctrlPr>
                      </m:accPr>
                      <m:e>
                        <m:r>
                          <a:rPr lang="en-US" altLang="zh-CN" b="1" i="1">
                            <a:latin typeface="Cambria Math" panose="02040503050406030204" pitchFamily="18" charset="0"/>
                          </a:rPr>
                          <m:t>𝑫</m:t>
                        </m:r>
                      </m:e>
                    </m:acc>
                    <m:sSub>
                      <m:sSubPr>
                        <m:ctrlPr>
                          <a:rPr lang="en-US" altLang="zh-CN" b="1" i="1">
                            <a:latin typeface="Cambria Math" panose="02040503050406030204" pitchFamily="18" charset="0"/>
                          </a:rPr>
                        </m:ctrlPr>
                      </m:sSubPr>
                      <m:e>
                        <m:r>
                          <a:rPr lang="el-GR" altLang="zh-CN" b="1" i="1">
                            <a:latin typeface="Cambria Math" panose="02040503050406030204" pitchFamily="18" charset="0"/>
                            <a:ea typeface="Cambria Math" panose="02040503050406030204" pitchFamily="18" charset="0"/>
                          </a:rPr>
                          <m:t>𝜮</m:t>
                        </m:r>
                      </m:e>
                      <m:sub>
                        <m:r>
                          <a:rPr lang="en-US" altLang="zh-CN" b="1" i="1">
                            <a:latin typeface="Cambria Math" panose="02040503050406030204" pitchFamily="18" charset="0"/>
                          </a:rPr>
                          <m:t>𝒄</m:t>
                        </m:r>
                      </m:sub>
                    </m:sSub>
                  </m:oMath>
                </a14:m>
                <a:r>
                  <a:rPr lang="en-US" altLang="zh-CN" b="1" dirty="0">
                    <a:latin typeface="Adobe Devanagari" panose="02040503050201020203" pitchFamily="18" charset="0"/>
                    <a:cs typeface="Adobe Devanagari" panose="02040503050201020203" pitchFamily="18" charset="0"/>
                  </a:rPr>
                  <a:t> </a:t>
                </a:r>
                <a:endParaRPr lang="zh-CN" altLang="en-US" dirty="0"/>
              </a:p>
            </p:txBody>
          </p:sp>
        </mc:Choice>
        <mc:Fallback xmlns="">
          <p:sp>
            <p:nvSpPr>
              <p:cNvPr id="55" name="矩形 54">
                <a:extLst>
                  <a:ext uri="{FF2B5EF4-FFF2-40B4-BE49-F238E27FC236}">
                    <a16:creationId xmlns:a16="http://schemas.microsoft.com/office/drawing/2014/main" id="{31B9E1D4-17E3-4124-8958-9D1ABA537A9F}"/>
                  </a:ext>
                </a:extLst>
              </p:cNvPr>
              <p:cNvSpPr>
                <a:spLocks noRot="1" noChangeAspect="1" noMove="1" noResize="1" noEditPoints="1" noAdjustHandles="1" noChangeArrowheads="1" noChangeShapeType="1" noTextEdit="1"/>
              </p:cNvSpPr>
              <p:nvPr/>
            </p:nvSpPr>
            <p:spPr>
              <a:xfrm>
                <a:off x="6259599" y="6006216"/>
                <a:ext cx="646267"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F7C57CBA-2200-41FC-ACC9-EB670475E21A}"/>
                  </a:ext>
                </a:extLst>
              </p:cNvPr>
              <p:cNvSpPr/>
              <p:nvPr/>
            </p:nvSpPr>
            <p:spPr>
              <a:xfrm>
                <a:off x="7384973" y="5993542"/>
                <a:ext cx="788870" cy="369332"/>
              </a:xfrm>
              <a:prstGeom prst="rect">
                <a:avLst/>
              </a:prstGeom>
            </p:spPr>
            <p:txBody>
              <a:bodyPr wrap="none">
                <a:spAutoFit/>
              </a:bodyPr>
              <a:lstStyle/>
              <a:p>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panose="02040503050406030204" pitchFamily="18" charset="0"/>
                          </a:rPr>
                          <m:t> </m:t>
                        </m:r>
                        <m:acc>
                          <m:accPr>
                            <m:chr m:val="̅"/>
                            <m:ctrlPr>
                              <a:rPr lang="en-US" altLang="zh-CN" b="1" i="1">
                                <a:latin typeface="Cambria Math" panose="02040503050406030204" pitchFamily="18" charset="0"/>
                              </a:rPr>
                            </m:ctrlPr>
                          </m:accPr>
                          <m:e>
                            <m:r>
                              <a:rPr lang="en-US" altLang="zh-CN" b="1" i="1">
                                <a:latin typeface="Cambria Math" panose="02040503050406030204" pitchFamily="18" charset="0"/>
                              </a:rPr>
                              <m:t>𝑫</m:t>
                            </m:r>
                          </m:e>
                        </m:acc>
                      </m:e>
                      <m:sup>
                        <m:r>
                          <a:rPr lang="en-US" altLang="zh-CN" b="1" i="1">
                            <a:latin typeface="Cambria Math" panose="02040503050406030204" pitchFamily="18" charset="0"/>
                          </a:rPr>
                          <m:t>∗</m:t>
                        </m:r>
                      </m:sup>
                    </m:sSup>
                    <m:sSub>
                      <m:sSubPr>
                        <m:ctrlPr>
                          <a:rPr lang="en-US" altLang="zh-CN" b="1" i="1">
                            <a:latin typeface="Cambria Math" panose="02040503050406030204" pitchFamily="18" charset="0"/>
                          </a:rPr>
                        </m:ctrlPr>
                      </m:sSubPr>
                      <m:e>
                        <m:r>
                          <a:rPr lang="el-GR" altLang="zh-CN" b="1" i="1">
                            <a:latin typeface="Cambria Math" panose="02040503050406030204" pitchFamily="18" charset="0"/>
                            <a:ea typeface="Cambria Math" panose="02040503050406030204" pitchFamily="18" charset="0"/>
                          </a:rPr>
                          <m:t>𝜮</m:t>
                        </m:r>
                      </m:e>
                      <m:sub>
                        <m:r>
                          <a:rPr lang="en-US" altLang="zh-CN" b="1" i="1">
                            <a:latin typeface="Cambria Math" panose="02040503050406030204" pitchFamily="18" charset="0"/>
                          </a:rPr>
                          <m:t>𝒄</m:t>
                        </m:r>
                      </m:sub>
                    </m:sSub>
                  </m:oMath>
                </a14:m>
                <a:r>
                  <a:rPr lang="zh-CN" altLang="en-US" b="1" dirty="0">
                    <a:latin typeface="Adobe Devanagari" panose="02040503050201020203" pitchFamily="18" charset="0"/>
                    <a:cs typeface="Adobe Devanagari" panose="02040503050201020203" pitchFamily="18" charset="0"/>
                  </a:rPr>
                  <a:t> </a:t>
                </a:r>
                <a:endParaRPr lang="zh-CN" altLang="en-US" dirty="0"/>
              </a:p>
            </p:txBody>
          </p:sp>
        </mc:Choice>
        <mc:Fallback xmlns="">
          <p:sp>
            <p:nvSpPr>
              <p:cNvPr id="56" name="矩形 55">
                <a:extLst>
                  <a:ext uri="{FF2B5EF4-FFF2-40B4-BE49-F238E27FC236}">
                    <a16:creationId xmlns:a16="http://schemas.microsoft.com/office/drawing/2014/main" id="{F7C57CBA-2200-41FC-ACC9-EB670475E21A}"/>
                  </a:ext>
                </a:extLst>
              </p:cNvPr>
              <p:cNvSpPr>
                <a:spLocks noRot="1" noChangeAspect="1" noMove="1" noResize="1" noEditPoints="1" noAdjustHandles="1" noChangeArrowheads="1" noChangeShapeType="1" noTextEdit="1"/>
              </p:cNvSpPr>
              <p:nvPr/>
            </p:nvSpPr>
            <p:spPr>
              <a:xfrm>
                <a:off x="7384973" y="5993542"/>
                <a:ext cx="788870" cy="369332"/>
              </a:xfrm>
              <a:prstGeom prst="rect">
                <a:avLst/>
              </a:prstGeom>
              <a:blipFill>
                <a:blip r:embed="rId7"/>
                <a:stretch>
                  <a:fillRect/>
                </a:stretch>
              </a:blipFill>
            </p:spPr>
            <p:txBody>
              <a:bodyPr/>
              <a:lstStyle/>
              <a:p>
                <a:r>
                  <a:rPr lang="zh-CN" altLang="en-US">
                    <a:noFill/>
                  </a:rPr>
                  <a:t> </a:t>
                </a:r>
              </a:p>
            </p:txBody>
          </p:sp>
        </mc:Fallback>
      </mc:AlternateContent>
      <p:sp>
        <p:nvSpPr>
          <p:cNvPr id="57" name="矩形 56">
            <a:extLst>
              <a:ext uri="{FF2B5EF4-FFF2-40B4-BE49-F238E27FC236}">
                <a16:creationId xmlns:a16="http://schemas.microsoft.com/office/drawing/2014/main" id="{B5C79029-CBB1-4ACF-93A6-19C9F42AD2FF}"/>
              </a:ext>
            </a:extLst>
          </p:cNvPr>
          <p:cNvSpPr/>
          <p:nvPr/>
        </p:nvSpPr>
        <p:spPr>
          <a:xfrm>
            <a:off x="5436301" y="6394432"/>
            <a:ext cx="3841116" cy="400110"/>
          </a:xfrm>
          <a:prstGeom prst="rect">
            <a:avLst/>
          </a:prstGeom>
          <a:noFill/>
        </p:spPr>
        <p:txBody>
          <a:bodyPr wrap="none">
            <a:spAutoFit/>
          </a:bodyPr>
          <a:lstStyle/>
          <a:p>
            <a:r>
              <a:rPr lang="nn-NO" altLang="zh-CN" sz="2000" dirty="0">
                <a:solidFill>
                  <a:srgbClr val="0000FF"/>
                </a:solidFill>
                <a:latin typeface="Bahnschrift Light" panose="020B0502040204020203" pitchFamily="34" charset="0"/>
              </a:rPr>
              <a:t>Phys.Rev.Lett. 122 (2019), 222001</a:t>
            </a:r>
            <a:endParaRPr lang="zh-CN" altLang="en-US" sz="2000" dirty="0">
              <a:solidFill>
                <a:srgbClr val="0000FF"/>
              </a:solidFill>
              <a:latin typeface="Bahnschrift Light" panose="020B0502040204020203" pitchFamily="34" charset="0"/>
            </a:endParaRPr>
          </a:p>
        </p:txBody>
      </p:sp>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53526F35-D483-4B2E-ABC8-06CEA3B5192C}"/>
                  </a:ext>
                </a:extLst>
              </p:cNvPr>
              <p:cNvSpPr txBox="1"/>
              <p:nvPr/>
            </p:nvSpPr>
            <p:spPr>
              <a:xfrm>
                <a:off x="7050214" y="4593386"/>
                <a:ext cx="21250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CC66"/>
                              </a:solidFill>
                              <a:latin typeface="Cambria Math" panose="02040503050406030204" pitchFamily="18" charset="0"/>
                            </a:rPr>
                          </m:ctrlPr>
                        </m:sSubPr>
                        <m:e>
                          <m:r>
                            <a:rPr lang="en-US" altLang="zh-CN" b="0" i="1" smtClean="0">
                              <a:solidFill>
                                <a:srgbClr val="00CC66"/>
                              </a:solidFill>
                              <a:latin typeface="Cambria Math" panose="02040503050406030204" pitchFamily="18" charset="0"/>
                            </a:rPr>
                            <m:t>𝑃</m:t>
                          </m:r>
                        </m:e>
                        <m:sub>
                          <m:r>
                            <a:rPr lang="en-US" altLang="zh-CN" b="0" i="1" smtClean="0">
                              <a:solidFill>
                                <a:srgbClr val="00CC66"/>
                              </a:solidFill>
                              <a:latin typeface="Cambria Math" panose="02040503050406030204" pitchFamily="18" charset="0"/>
                            </a:rPr>
                            <m:t>𝑐</m:t>
                          </m:r>
                        </m:sub>
                      </m:sSub>
                      <m:d>
                        <m:dPr>
                          <m:ctrlPr>
                            <a:rPr lang="en-US" altLang="zh-CN" b="0" i="1" smtClean="0">
                              <a:solidFill>
                                <a:srgbClr val="00CC66"/>
                              </a:solidFill>
                              <a:latin typeface="Cambria Math" panose="02040503050406030204" pitchFamily="18" charset="0"/>
                            </a:rPr>
                          </m:ctrlPr>
                        </m:dPr>
                        <m:e>
                          <m:r>
                            <a:rPr lang="en-US" altLang="zh-CN" b="0" i="1" smtClean="0">
                              <a:solidFill>
                                <a:srgbClr val="00CC66"/>
                              </a:solidFill>
                              <a:latin typeface="Cambria Math" panose="02040503050406030204" pitchFamily="18" charset="0"/>
                            </a:rPr>
                            <m:t>4457</m:t>
                          </m:r>
                        </m:e>
                      </m:d>
                      <m:r>
                        <a:rPr lang="en-US" altLang="zh-CN" b="0" i="1" smtClean="0">
                          <a:solidFill>
                            <a:srgbClr val="00CC66"/>
                          </a:solidFill>
                          <a:latin typeface="Cambria Math" panose="02040503050406030204" pitchFamily="18" charset="0"/>
                          <a:ea typeface="Cambria Math" panose="02040503050406030204" pitchFamily="18" charset="0"/>
                        </a:rPr>
                        <m:t>→5.4</m:t>
                      </m:r>
                      <m:r>
                        <a:rPr lang="zh-CN" altLang="en-US" b="0" i="1" smtClean="0">
                          <a:solidFill>
                            <a:srgbClr val="00CC66"/>
                          </a:solidFill>
                          <a:latin typeface="Cambria Math" panose="02040503050406030204" pitchFamily="18" charset="0"/>
                          <a:ea typeface="Cambria Math" panose="02040503050406030204" pitchFamily="18" charset="0"/>
                        </a:rPr>
                        <m:t>𝜎</m:t>
                      </m:r>
                    </m:oMath>
                  </m:oMathPara>
                </a14:m>
                <a:endParaRPr lang="zh-CN" altLang="en-US" dirty="0"/>
              </a:p>
            </p:txBody>
          </p:sp>
        </mc:Choice>
        <mc:Fallback xmlns="">
          <p:sp>
            <p:nvSpPr>
              <p:cNvPr id="63" name="文本框 62">
                <a:extLst>
                  <a:ext uri="{FF2B5EF4-FFF2-40B4-BE49-F238E27FC236}">
                    <a16:creationId xmlns:a16="http://schemas.microsoft.com/office/drawing/2014/main" id="{53526F35-D483-4B2E-ABC8-06CEA3B5192C}"/>
                  </a:ext>
                </a:extLst>
              </p:cNvPr>
              <p:cNvSpPr txBox="1">
                <a:spLocks noRot="1" noChangeAspect="1" noMove="1" noResize="1" noEditPoints="1" noAdjustHandles="1" noChangeArrowheads="1" noChangeShapeType="1" noTextEdit="1"/>
              </p:cNvSpPr>
              <p:nvPr/>
            </p:nvSpPr>
            <p:spPr>
              <a:xfrm>
                <a:off x="7050214" y="4593386"/>
                <a:ext cx="2125098"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1574939D-86E0-4C75-B05D-8FF30B63D4AD}"/>
                  </a:ext>
                </a:extLst>
              </p:cNvPr>
              <p:cNvSpPr txBox="1"/>
              <p:nvPr/>
            </p:nvSpPr>
            <p:spPr>
              <a:xfrm>
                <a:off x="6956702" y="4255010"/>
                <a:ext cx="2241440" cy="377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CC66"/>
                              </a:solidFill>
                              <a:latin typeface="Cambria Math" panose="02040503050406030204" pitchFamily="18" charset="0"/>
                            </a:rPr>
                          </m:ctrlPr>
                        </m:sSubPr>
                        <m:e>
                          <m:r>
                            <a:rPr lang="en-US" altLang="zh-CN" b="0" i="1" smtClean="0">
                              <a:solidFill>
                                <a:srgbClr val="00CC66"/>
                              </a:solidFill>
                              <a:latin typeface="Cambria Math" panose="02040503050406030204" pitchFamily="18" charset="0"/>
                            </a:rPr>
                            <m:t>𝑃</m:t>
                          </m:r>
                        </m:e>
                        <m:sub>
                          <m:r>
                            <a:rPr lang="en-US" altLang="zh-CN" b="0" i="1" smtClean="0">
                              <a:solidFill>
                                <a:srgbClr val="00CC66"/>
                              </a:solidFill>
                              <a:latin typeface="Cambria Math" panose="02040503050406030204" pitchFamily="18" charset="0"/>
                            </a:rPr>
                            <m:t>𝑐</m:t>
                          </m:r>
                        </m:sub>
                      </m:sSub>
                      <m:d>
                        <m:dPr>
                          <m:ctrlPr>
                            <a:rPr lang="en-US" altLang="zh-CN" b="0" i="1" smtClean="0">
                              <a:solidFill>
                                <a:srgbClr val="00CC66"/>
                              </a:solidFill>
                              <a:latin typeface="Cambria Math" panose="02040503050406030204" pitchFamily="18" charset="0"/>
                            </a:rPr>
                          </m:ctrlPr>
                        </m:dPr>
                        <m:e>
                          <m:r>
                            <a:rPr lang="en-US" altLang="zh-CN" b="0" i="1" smtClean="0">
                              <a:solidFill>
                                <a:srgbClr val="00CC66"/>
                              </a:solidFill>
                              <a:latin typeface="Cambria Math" panose="02040503050406030204" pitchFamily="18" charset="0"/>
                            </a:rPr>
                            <m:t>4440</m:t>
                          </m:r>
                        </m:e>
                      </m:d>
                      <m:r>
                        <a:rPr lang="en-US" altLang="zh-CN" b="0" i="1" smtClean="0">
                          <a:solidFill>
                            <a:srgbClr val="00CC66"/>
                          </a:solidFill>
                          <a:latin typeface="Cambria Math" panose="02040503050406030204" pitchFamily="18" charset="0"/>
                          <a:ea typeface="Cambria Math" panose="02040503050406030204" pitchFamily="18" charset="0"/>
                        </a:rPr>
                        <m:t>→5.4</m:t>
                      </m:r>
                      <m:r>
                        <a:rPr lang="zh-CN" altLang="en-US" b="0" i="1" smtClean="0">
                          <a:solidFill>
                            <a:srgbClr val="00CC66"/>
                          </a:solidFill>
                          <a:latin typeface="Cambria Math" panose="02040503050406030204" pitchFamily="18" charset="0"/>
                          <a:ea typeface="Cambria Math" panose="02040503050406030204" pitchFamily="18" charset="0"/>
                        </a:rPr>
                        <m:t>𝜎</m:t>
                      </m:r>
                    </m:oMath>
                  </m:oMathPara>
                </a14:m>
                <a:endParaRPr lang="zh-CN" altLang="en-US" dirty="0"/>
              </a:p>
            </p:txBody>
          </p:sp>
        </mc:Choice>
        <mc:Fallback xmlns="">
          <p:sp>
            <p:nvSpPr>
              <p:cNvPr id="64" name="文本框 63">
                <a:extLst>
                  <a:ext uri="{FF2B5EF4-FFF2-40B4-BE49-F238E27FC236}">
                    <a16:creationId xmlns:a16="http://schemas.microsoft.com/office/drawing/2014/main" id="{1574939D-86E0-4C75-B05D-8FF30B63D4AD}"/>
                  </a:ext>
                </a:extLst>
              </p:cNvPr>
              <p:cNvSpPr txBox="1">
                <a:spLocks noRot="1" noChangeAspect="1" noMove="1" noResize="1" noEditPoints="1" noAdjustHandles="1" noChangeArrowheads="1" noChangeShapeType="1" noTextEdit="1"/>
              </p:cNvSpPr>
              <p:nvPr/>
            </p:nvSpPr>
            <p:spPr>
              <a:xfrm>
                <a:off x="6956702" y="4255010"/>
                <a:ext cx="2241440" cy="37799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20D320AD-F392-4EF8-9112-C28EF5330D96}"/>
                  </a:ext>
                </a:extLst>
              </p:cNvPr>
              <p:cNvSpPr txBox="1"/>
              <p:nvPr/>
            </p:nvSpPr>
            <p:spPr>
              <a:xfrm>
                <a:off x="6541030" y="3976373"/>
                <a:ext cx="30158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CC66"/>
                              </a:solidFill>
                              <a:latin typeface="Cambria Math" panose="02040503050406030204" pitchFamily="18" charset="0"/>
                            </a:rPr>
                          </m:ctrlPr>
                        </m:sSubPr>
                        <m:e>
                          <m:r>
                            <a:rPr lang="en-US" altLang="zh-CN" b="0" i="1" smtClean="0">
                              <a:solidFill>
                                <a:srgbClr val="00CC66"/>
                              </a:solidFill>
                              <a:latin typeface="Cambria Math" panose="02040503050406030204" pitchFamily="18" charset="0"/>
                            </a:rPr>
                            <m:t>𝑃</m:t>
                          </m:r>
                        </m:e>
                        <m:sub>
                          <m:r>
                            <a:rPr lang="en-US" altLang="zh-CN" b="0" i="1" smtClean="0">
                              <a:solidFill>
                                <a:srgbClr val="00CC66"/>
                              </a:solidFill>
                              <a:latin typeface="Cambria Math" panose="02040503050406030204" pitchFamily="18" charset="0"/>
                            </a:rPr>
                            <m:t>𝑐</m:t>
                          </m:r>
                        </m:sub>
                      </m:sSub>
                      <m:d>
                        <m:dPr>
                          <m:ctrlPr>
                            <a:rPr lang="en-US" altLang="zh-CN" b="0" i="1" smtClean="0">
                              <a:solidFill>
                                <a:srgbClr val="00CC66"/>
                              </a:solidFill>
                              <a:latin typeface="Cambria Math" panose="02040503050406030204" pitchFamily="18" charset="0"/>
                            </a:rPr>
                          </m:ctrlPr>
                        </m:dPr>
                        <m:e>
                          <m:r>
                            <a:rPr lang="en-US" altLang="zh-CN" b="0" i="1" smtClean="0">
                              <a:solidFill>
                                <a:srgbClr val="00CC66"/>
                              </a:solidFill>
                              <a:latin typeface="Cambria Math" panose="02040503050406030204" pitchFamily="18" charset="0"/>
                            </a:rPr>
                            <m:t>4312</m:t>
                          </m:r>
                        </m:e>
                      </m:d>
                      <m:r>
                        <a:rPr lang="en-US" altLang="zh-CN" b="0" i="1" smtClean="0">
                          <a:solidFill>
                            <a:srgbClr val="00CC66"/>
                          </a:solidFill>
                          <a:latin typeface="Cambria Math" panose="02040503050406030204" pitchFamily="18" charset="0"/>
                          <a:ea typeface="Cambria Math" panose="02040503050406030204" pitchFamily="18" charset="0"/>
                        </a:rPr>
                        <m:t>→7.3</m:t>
                      </m:r>
                      <m:r>
                        <a:rPr lang="zh-CN" altLang="en-US" b="0" i="1" smtClean="0">
                          <a:solidFill>
                            <a:srgbClr val="00CC66"/>
                          </a:solidFill>
                          <a:latin typeface="Cambria Math" panose="02040503050406030204" pitchFamily="18" charset="0"/>
                          <a:ea typeface="Cambria Math" panose="02040503050406030204" pitchFamily="18" charset="0"/>
                        </a:rPr>
                        <m:t>𝜎</m:t>
                      </m:r>
                    </m:oMath>
                  </m:oMathPara>
                </a14:m>
                <a:endParaRPr lang="zh-CN" altLang="en-US" dirty="0"/>
              </a:p>
            </p:txBody>
          </p:sp>
        </mc:Choice>
        <mc:Fallback xmlns="">
          <p:sp>
            <p:nvSpPr>
              <p:cNvPr id="65" name="文本框 64">
                <a:extLst>
                  <a:ext uri="{FF2B5EF4-FFF2-40B4-BE49-F238E27FC236}">
                    <a16:creationId xmlns:a16="http://schemas.microsoft.com/office/drawing/2014/main" id="{20D320AD-F392-4EF8-9112-C28EF5330D96}"/>
                  </a:ext>
                </a:extLst>
              </p:cNvPr>
              <p:cNvSpPr txBox="1">
                <a:spLocks noRot="1" noChangeAspect="1" noMove="1" noResize="1" noEditPoints="1" noAdjustHandles="1" noChangeArrowheads="1" noChangeShapeType="1" noTextEdit="1"/>
              </p:cNvSpPr>
              <p:nvPr/>
            </p:nvSpPr>
            <p:spPr>
              <a:xfrm>
                <a:off x="6541030" y="3976373"/>
                <a:ext cx="3015898"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ADBA2657-D1E3-4D07-9178-A83B590B55D8}"/>
                  </a:ext>
                </a:extLst>
              </p:cNvPr>
              <p:cNvSpPr txBox="1"/>
              <p:nvPr/>
            </p:nvSpPr>
            <p:spPr>
              <a:xfrm>
                <a:off x="194669" y="3865946"/>
                <a:ext cx="5858107" cy="542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800" i="1" smtClean="0">
                              <a:solidFill>
                                <a:srgbClr val="00CC66"/>
                              </a:solidFill>
                              <a:latin typeface="Cambria Math" panose="02040503050406030204" pitchFamily="18" charset="0"/>
                            </a:rPr>
                          </m:ctrlPr>
                        </m:sSubSupPr>
                        <m:e>
                          <m:r>
                            <a:rPr lang="el-GR" altLang="zh-CN" sz="2800" b="0" i="1" smtClean="0">
                              <a:solidFill>
                                <a:srgbClr val="00CC66"/>
                              </a:solidFill>
                              <a:latin typeface="Cambria Math" panose="02040503050406030204" pitchFamily="18" charset="0"/>
                              <a:ea typeface="Cambria Math" panose="02040503050406030204" pitchFamily="18" charset="0"/>
                            </a:rPr>
                            <m:t>𝛬</m:t>
                          </m:r>
                        </m:e>
                        <m:sub>
                          <m:r>
                            <a:rPr lang="en-US" altLang="zh-CN" sz="2800" b="0" i="1" smtClean="0">
                              <a:solidFill>
                                <a:srgbClr val="00CC66"/>
                              </a:solidFill>
                              <a:latin typeface="Cambria Math" panose="02040503050406030204" pitchFamily="18" charset="0"/>
                            </a:rPr>
                            <m:t>𝑏</m:t>
                          </m:r>
                        </m:sub>
                        <m:sup>
                          <m:r>
                            <a:rPr lang="en-US" altLang="zh-CN" sz="2800" b="0" i="1" smtClean="0">
                              <a:solidFill>
                                <a:srgbClr val="00CC66"/>
                              </a:solidFill>
                              <a:latin typeface="Cambria Math" panose="02040503050406030204" pitchFamily="18" charset="0"/>
                            </a:rPr>
                            <m:t>0</m:t>
                          </m:r>
                        </m:sup>
                      </m:sSubSup>
                      <m:r>
                        <a:rPr lang="en-US" altLang="zh-CN" sz="2800" b="0" i="1" smtClean="0">
                          <a:solidFill>
                            <a:srgbClr val="00CC66"/>
                          </a:solidFill>
                          <a:latin typeface="Cambria Math" panose="02040503050406030204" pitchFamily="18" charset="0"/>
                          <a:ea typeface="Cambria Math" panose="02040503050406030204" pitchFamily="18" charset="0"/>
                        </a:rPr>
                        <m:t>→</m:t>
                      </m:r>
                      <m:r>
                        <a:rPr lang="en-US" altLang="zh-CN" sz="2800" b="0" i="1" smtClean="0">
                          <a:solidFill>
                            <a:srgbClr val="00CC66"/>
                          </a:solidFill>
                          <a:latin typeface="Cambria Math" panose="02040503050406030204" pitchFamily="18" charset="0"/>
                          <a:ea typeface="Cambria Math" panose="02040503050406030204" pitchFamily="18" charset="0"/>
                        </a:rPr>
                        <m:t>𝐽</m:t>
                      </m:r>
                      <m:r>
                        <a:rPr lang="en-US" altLang="zh-CN" sz="2800" b="0" i="1" smtClean="0">
                          <a:solidFill>
                            <a:srgbClr val="00CC66"/>
                          </a:solidFill>
                          <a:latin typeface="Cambria Math" panose="02040503050406030204" pitchFamily="18" charset="0"/>
                          <a:ea typeface="Cambria Math" panose="02040503050406030204" pitchFamily="18" charset="0"/>
                        </a:rPr>
                        <m:t>/</m:t>
                      </m:r>
                      <m:r>
                        <a:rPr lang="zh-CN" altLang="en-US" sz="2800" b="0" i="1" smtClean="0">
                          <a:solidFill>
                            <a:srgbClr val="00CC66"/>
                          </a:solidFill>
                          <a:latin typeface="Cambria Math" panose="02040503050406030204" pitchFamily="18" charset="0"/>
                          <a:ea typeface="Cambria Math" panose="02040503050406030204" pitchFamily="18" charset="0"/>
                        </a:rPr>
                        <m:t>𝜓</m:t>
                      </m:r>
                      <m:r>
                        <a:rPr lang="en-US" altLang="zh-CN" sz="2800" b="0" i="1" smtClean="0">
                          <a:solidFill>
                            <a:srgbClr val="00CC66"/>
                          </a:solidFill>
                          <a:latin typeface="Cambria Math" panose="02040503050406030204" pitchFamily="18" charset="0"/>
                          <a:ea typeface="Cambria Math" panose="02040503050406030204" pitchFamily="18" charset="0"/>
                        </a:rPr>
                        <m:t>𝑝</m:t>
                      </m:r>
                      <m:sSup>
                        <m:sSupPr>
                          <m:ctrlPr>
                            <a:rPr lang="en-US" altLang="zh-CN" sz="2800" i="1" smtClean="0">
                              <a:solidFill>
                                <a:srgbClr val="00CC66"/>
                              </a:solidFill>
                              <a:latin typeface="Cambria Math" panose="02040503050406030204" pitchFamily="18" charset="0"/>
                              <a:ea typeface="Cambria Math" panose="02040503050406030204" pitchFamily="18" charset="0"/>
                            </a:rPr>
                          </m:ctrlPr>
                        </m:sSupPr>
                        <m:e>
                          <m:r>
                            <a:rPr lang="en-US" altLang="zh-CN" sz="2800" b="0" i="1" smtClean="0">
                              <a:solidFill>
                                <a:srgbClr val="00CC66"/>
                              </a:solidFill>
                              <a:latin typeface="Cambria Math" panose="02040503050406030204" pitchFamily="18" charset="0"/>
                              <a:ea typeface="Cambria Math" panose="02040503050406030204" pitchFamily="18" charset="0"/>
                            </a:rPr>
                            <m:t>𝐾</m:t>
                          </m:r>
                        </m:e>
                        <m:sup>
                          <m:r>
                            <a:rPr lang="en-US" altLang="zh-CN" sz="2800" b="0" i="1" smtClean="0">
                              <a:solidFill>
                                <a:srgbClr val="00CC66"/>
                              </a:solidFill>
                              <a:latin typeface="Cambria Math" panose="02040503050406030204" pitchFamily="18" charset="0"/>
                              <a:ea typeface="Cambria Math" panose="02040503050406030204" pitchFamily="18" charset="0"/>
                            </a:rPr>
                            <m:t>−</m:t>
                          </m:r>
                        </m:sup>
                      </m:sSup>
                    </m:oMath>
                  </m:oMathPara>
                </a14:m>
                <a:endParaRPr lang="zh-CN" altLang="en-US" sz="2800" dirty="0"/>
              </a:p>
            </p:txBody>
          </p:sp>
        </mc:Choice>
        <mc:Fallback xmlns="">
          <p:sp>
            <p:nvSpPr>
              <p:cNvPr id="66" name="文本框 65">
                <a:extLst>
                  <a:ext uri="{FF2B5EF4-FFF2-40B4-BE49-F238E27FC236}">
                    <a16:creationId xmlns:a16="http://schemas.microsoft.com/office/drawing/2014/main" id="{ADBA2657-D1E3-4D07-9178-A83B590B55D8}"/>
                  </a:ext>
                </a:extLst>
              </p:cNvPr>
              <p:cNvSpPr txBox="1">
                <a:spLocks noRot="1" noChangeAspect="1" noMove="1" noResize="1" noEditPoints="1" noAdjustHandles="1" noChangeArrowheads="1" noChangeShapeType="1" noTextEdit="1"/>
              </p:cNvSpPr>
              <p:nvPr/>
            </p:nvSpPr>
            <p:spPr>
              <a:xfrm>
                <a:off x="194669" y="3865946"/>
                <a:ext cx="5858107" cy="542969"/>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A52F46A6-64FF-40F8-86D7-20594824D09E}"/>
                  </a:ext>
                </a:extLst>
              </p:cNvPr>
              <p:cNvSpPr txBox="1"/>
              <p:nvPr/>
            </p:nvSpPr>
            <p:spPr>
              <a:xfrm>
                <a:off x="4455919" y="5463390"/>
                <a:ext cx="5858107" cy="542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800" i="1" smtClean="0">
                              <a:solidFill>
                                <a:srgbClr val="00CC66"/>
                              </a:solidFill>
                              <a:latin typeface="Cambria Math" panose="02040503050406030204" pitchFamily="18" charset="0"/>
                            </a:rPr>
                          </m:ctrlPr>
                        </m:sSubSupPr>
                        <m:e>
                          <m:r>
                            <a:rPr lang="el-GR" altLang="zh-CN" sz="2800" b="0" i="1" smtClean="0">
                              <a:solidFill>
                                <a:srgbClr val="00CC66"/>
                              </a:solidFill>
                              <a:latin typeface="Cambria Math" panose="02040503050406030204" pitchFamily="18" charset="0"/>
                              <a:ea typeface="Cambria Math" panose="02040503050406030204" pitchFamily="18" charset="0"/>
                            </a:rPr>
                            <m:t>𝛬</m:t>
                          </m:r>
                        </m:e>
                        <m:sub>
                          <m:r>
                            <a:rPr lang="en-US" altLang="zh-CN" sz="2800" b="0" i="1" smtClean="0">
                              <a:solidFill>
                                <a:srgbClr val="00CC66"/>
                              </a:solidFill>
                              <a:latin typeface="Cambria Math" panose="02040503050406030204" pitchFamily="18" charset="0"/>
                            </a:rPr>
                            <m:t>𝑏</m:t>
                          </m:r>
                        </m:sub>
                        <m:sup>
                          <m:r>
                            <a:rPr lang="en-US" altLang="zh-CN" sz="2800" b="0" i="1" smtClean="0">
                              <a:solidFill>
                                <a:srgbClr val="00CC66"/>
                              </a:solidFill>
                              <a:latin typeface="Cambria Math" panose="02040503050406030204" pitchFamily="18" charset="0"/>
                            </a:rPr>
                            <m:t>0</m:t>
                          </m:r>
                        </m:sup>
                      </m:sSubSup>
                      <m:r>
                        <a:rPr lang="en-US" altLang="zh-CN" sz="2800" b="0" i="1" smtClean="0">
                          <a:solidFill>
                            <a:srgbClr val="00CC66"/>
                          </a:solidFill>
                          <a:latin typeface="Cambria Math" panose="02040503050406030204" pitchFamily="18" charset="0"/>
                          <a:ea typeface="Cambria Math" panose="02040503050406030204" pitchFamily="18" charset="0"/>
                        </a:rPr>
                        <m:t>→</m:t>
                      </m:r>
                      <m:r>
                        <a:rPr lang="en-US" altLang="zh-CN" sz="2800" b="0" i="1" smtClean="0">
                          <a:solidFill>
                            <a:srgbClr val="00CC66"/>
                          </a:solidFill>
                          <a:latin typeface="Cambria Math" panose="02040503050406030204" pitchFamily="18" charset="0"/>
                          <a:ea typeface="Cambria Math" panose="02040503050406030204" pitchFamily="18" charset="0"/>
                        </a:rPr>
                        <m:t>𝐽</m:t>
                      </m:r>
                      <m:r>
                        <a:rPr lang="en-US" altLang="zh-CN" sz="2800" b="0" i="1" smtClean="0">
                          <a:solidFill>
                            <a:srgbClr val="00CC66"/>
                          </a:solidFill>
                          <a:latin typeface="Cambria Math" panose="02040503050406030204" pitchFamily="18" charset="0"/>
                          <a:ea typeface="Cambria Math" panose="02040503050406030204" pitchFamily="18" charset="0"/>
                        </a:rPr>
                        <m:t>/</m:t>
                      </m:r>
                      <m:r>
                        <a:rPr lang="zh-CN" altLang="en-US" sz="2800" b="0" i="1" smtClean="0">
                          <a:solidFill>
                            <a:srgbClr val="00CC66"/>
                          </a:solidFill>
                          <a:latin typeface="Cambria Math" panose="02040503050406030204" pitchFamily="18" charset="0"/>
                          <a:ea typeface="Cambria Math" panose="02040503050406030204" pitchFamily="18" charset="0"/>
                        </a:rPr>
                        <m:t>𝜓</m:t>
                      </m:r>
                      <m:r>
                        <a:rPr lang="en-US" altLang="zh-CN" sz="2800" b="0" i="1" smtClean="0">
                          <a:solidFill>
                            <a:srgbClr val="00CC66"/>
                          </a:solidFill>
                          <a:latin typeface="Cambria Math" panose="02040503050406030204" pitchFamily="18" charset="0"/>
                          <a:ea typeface="Cambria Math" panose="02040503050406030204" pitchFamily="18" charset="0"/>
                        </a:rPr>
                        <m:t>𝑝</m:t>
                      </m:r>
                      <m:sSup>
                        <m:sSupPr>
                          <m:ctrlPr>
                            <a:rPr lang="en-US" altLang="zh-CN" sz="2800" i="1" smtClean="0">
                              <a:solidFill>
                                <a:srgbClr val="00CC66"/>
                              </a:solidFill>
                              <a:latin typeface="Cambria Math" panose="02040503050406030204" pitchFamily="18" charset="0"/>
                              <a:ea typeface="Cambria Math" panose="02040503050406030204" pitchFamily="18" charset="0"/>
                            </a:rPr>
                          </m:ctrlPr>
                        </m:sSupPr>
                        <m:e>
                          <m:r>
                            <a:rPr lang="en-US" altLang="zh-CN" sz="2800" b="0" i="1" smtClean="0">
                              <a:solidFill>
                                <a:srgbClr val="00CC66"/>
                              </a:solidFill>
                              <a:latin typeface="Cambria Math" panose="02040503050406030204" pitchFamily="18" charset="0"/>
                              <a:ea typeface="Cambria Math" panose="02040503050406030204" pitchFamily="18" charset="0"/>
                            </a:rPr>
                            <m:t>𝐾</m:t>
                          </m:r>
                        </m:e>
                        <m:sup>
                          <m:r>
                            <a:rPr lang="en-US" altLang="zh-CN" sz="2800" b="0" i="1" smtClean="0">
                              <a:solidFill>
                                <a:srgbClr val="00CC66"/>
                              </a:solidFill>
                              <a:latin typeface="Cambria Math" panose="02040503050406030204" pitchFamily="18" charset="0"/>
                              <a:ea typeface="Cambria Math" panose="02040503050406030204" pitchFamily="18" charset="0"/>
                            </a:rPr>
                            <m:t>−</m:t>
                          </m:r>
                        </m:sup>
                      </m:sSup>
                    </m:oMath>
                  </m:oMathPara>
                </a14:m>
                <a:endParaRPr lang="zh-CN" altLang="en-US" sz="2800" dirty="0"/>
              </a:p>
            </p:txBody>
          </p:sp>
        </mc:Choice>
        <mc:Fallback xmlns="">
          <p:sp>
            <p:nvSpPr>
              <p:cNvPr id="67" name="文本框 66">
                <a:extLst>
                  <a:ext uri="{FF2B5EF4-FFF2-40B4-BE49-F238E27FC236}">
                    <a16:creationId xmlns:a16="http://schemas.microsoft.com/office/drawing/2014/main" id="{A52F46A6-64FF-40F8-86D7-20594824D09E}"/>
                  </a:ext>
                </a:extLst>
              </p:cNvPr>
              <p:cNvSpPr txBox="1">
                <a:spLocks noRot="1" noChangeAspect="1" noMove="1" noResize="1" noEditPoints="1" noAdjustHandles="1" noChangeArrowheads="1" noChangeShapeType="1" noTextEdit="1"/>
              </p:cNvSpPr>
              <p:nvPr/>
            </p:nvSpPr>
            <p:spPr>
              <a:xfrm>
                <a:off x="4455919" y="5463390"/>
                <a:ext cx="5858107" cy="542969"/>
              </a:xfrm>
              <a:prstGeom prst="rect">
                <a:avLst/>
              </a:prstGeom>
              <a:blipFill>
                <a:blip r:embed="rId14"/>
                <a:stretch>
                  <a:fillRect/>
                </a:stretch>
              </a:blipFill>
            </p:spPr>
            <p:txBody>
              <a:bodyPr/>
              <a:lstStyle/>
              <a:p>
                <a:r>
                  <a:rPr lang="zh-CN" altLang="en-US">
                    <a:noFill/>
                  </a:rPr>
                  <a:t> </a:t>
                </a:r>
              </a:p>
            </p:txBody>
          </p:sp>
        </mc:Fallback>
      </mc:AlternateContent>
      <p:sp>
        <p:nvSpPr>
          <p:cNvPr id="68" name="文本框 67">
            <a:extLst>
              <a:ext uri="{FF2B5EF4-FFF2-40B4-BE49-F238E27FC236}">
                <a16:creationId xmlns:a16="http://schemas.microsoft.com/office/drawing/2014/main" id="{464B468C-1700-49CD-9DCE-042639450E8E}"/>
              </a:ext>
            </a:extLst>
          </p:cNvPr>
          <p:cNvSpPr txBox="1"/>
          <p:nvPr/>
        </p:nvSpPr>
        <p:spPr>
          <a:xfrm>
            <a:off x="10069713" y="3599488"/>
            <a:ext cx="1909088" cy="523220"/>
          </a:xfrm>
          <a:prstGeom prst="rect">
            <a:avLst/>
          </a:prstGeom>
          <a:noFill/>
        </p:spPr>
        <p:txBody>
          <a:bodyPr wrap="square" rtlCol="0">
            <a:spAutoFit/>
          </a:bodyPr>
          <a:lstStyle/>
          <a:p>
            <a:r>
              <a:rPr lang="en-US" altLang="zh-CN" sz="2800" b="1" dirty="0">
                <a:solidFill>
                  <a:srgbClr val="FF0000"/>
                </a:solidFill>
              </a:rPr>
              <a:t>2019</a:t>
            </a:r>
            <a:endParaRPr lang="zh-CN" altLang="en-US" sz="2800" b="1" dirty="0">
              <a:solidFill>
                <a:srgbClr val="FF0000"/>
              </a:solidFill>
            </a:endParaRPr>
          </a:p>
        </p:txBody>
      </p:sp>
      <p:sp>
        <p:nvSpPr>
          <p:cNvPr id="69" name="文本框 68">
            <a:extLst>
              <a:ext uri="{FF2B5EF4-FFF2-40B4-BE49-F238E27FC236}">
                <a16:creationId xmlns:a16="http://schemas.microsoft.com/office/drawing/2014/main" id="{30D3F0B6-376C-4404-9E0F-3A2029132694}"/>
              </a:ext>
            </a:extLst>
          </p:cNvPr>
          <p:cNvSpPr txBox="1"/>
          <p:nvPr/>
        </p:nvSpPr>
        <p:spPr>
          <a:xfrm>
            <a:off x="9788069" y="717660"/>
            <a:ext cx="2403931" cy="523220"/>
          </a:xfrm>
          <a:prstGeom prst="rect">
            <a:avLst/>
          </a:prstGeom>
          <a:noFill/>
        </p:spPr>
        <p:txBody>
          <a:bodyPr wrap="square" rtlCol="0">
            <a:spAutoFit/>
          </a:bodyPr>
          <a:lstStyle/>
          <a:p>
            <a:r>
              <a:rPr lang="en-US" altLang="zh-CN" sz="2800" b="1" dirty="0">
                <a:solidFill>
                  <a:srgbClr val="FF0000"/>
                </a:solidFill>
              </a:rPr>
              <a:t>2015</a:t>
            </a:r>
            <a:endParaRPr lang="zh-CN" altLang="en-US" sz="2800" b="1" dirty="0">
              <a:solidFill>
                <a:srgbClr val="FF0000"/>
              </a:solidFill>
            </a:endParaRPr>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A1FA679B-2C97-4ABF-8DEE-6E542737005E}"/>
                  </a:ext>
                </a:extLst>
              </p:cNvPr>
              <p:cNvSpPr txBox="1"/>
              <p:nvPr/>
            </p:nvSpPr>
            <p:spPr>
              <a:xfrm>
                <a:off x="8937564" y="1250464"/>
                <a:ext cx="3004272"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i="1">
                              <a:latin typeface="Cambria Math" panose="02040503050406030204" pitchFamily="18" charset="0"/>
                            </a:rPr>
                            <m:t>1</m:t>
                          </m:r>
                        </m:sub>
                      </m:sSub>
                      <m:r>
                        <a:rPr lang="en-US" altLang="zh-CN" b="0" i="1" smtClean="0">
                          <a:latin typeface="Cambria Math" panose="02040503050406030204" pitchFamily="18" charset="0"/>
                        </a:rPr>
                        <m:t>=4380</m:t>
                      </m:r>
                      <m:r>
                        <a:rPr lang="en-US" altLang="zh-CN" b="0" i="1" smtClean="0">
                          <a:latin typeface="Cambria Math" panose="02040503050406030204" pitchFamily="18" charset="0"/>
                          <a:ea typeface="Cambria Math" panose="02040503050406030204" pitchFamily="18" charset="0"/>
                        </a:rPr>
                        <m:t>±8±29</m:t>
                      </m:r>
                    </m:oMath>
                  </m:oMathPara>
                </a14:m>
                <a:endParaRPr lang="en-US" altLang="zh-CN"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i="1">
                          <a:latin typeface="Cambria Math" panose="02040503050406030204" pitchFamily="18" charset="0"/>
                        </a:rPr>
                        <m:t>205</m:t>
                      </m:r>
                      <m:r>
                        <a:rPr lang="en-US" altLang="zh-CN" i="1">
                          <a:latin typeface="Cambria Math" panose="02040503050406030204" pitchFamily="18" charset="0"/>
                          <a:ea typeface="Cambria Math" panose="02040503050406030204" pitchFamily="18" charset="0"/>
                        </a:rPr>
                        <m:t>±18±86</m:t>
                      </m:r>
                    </m:oMath>
                  </m:oMathPara>
                </a14:m>
                <a:endParaRPr lang="zh-CN" altLang="en-US" dirty="0"/>
              </a:p>
            </p:txBody>
          </p:sp>
        </mc:Choice>
        <mc:Fallback xmlns="">
          <p:sp>
            <p:nvSpPr>
              <p:cNvPr id="70" name="文本框 69">
                <a:extLst>
                  <a:ext uri="{FF2B5EF4-FFF2-40B4-BE49-F238E27FC236}">
                    <a16:creationId xmlns:a16="http://schemas.microsoft.com/office/drawing/2014/main" id="{A1FA679B-2C97-4ABF-8DEE-6E542737005E}"/>
                  </a:ext>
                </a:extLst>
              </p:cNvPr>
              <p:cNvSpPr txBox="1">
                <a:spLocks noRot="1" noChangeAspect="1" noMove="1" noResize="1" noEditPoints="1" noAdjustHandles="1" noChangeArrowheads="1" noChangeShapeType="1" noTextEdit="1"/>
              </p:cNvSpPr>
              <p:nvPr/>
            </p:nvSpPr>
            <p:spPr>
              <a:xfrm>
                <a:off x="8937564" y="1250464"/>
                <a:ext cx="3004272" cy="884216"/>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11A732CB-CA2C-4228-960A-F11F67F53008}"/>
                  </a:ext>
                </a:extLst>
              </p:cNvPr>
              <p:cNvSpPr txBox="1"/>
              <p:nvPr/>
            </p:nvSpPr>
            <p:spPr>
              <a:xfrm>
                <a:off x="9000303" y="2154161"/>
                <a:ext cx="3077790"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i="1">
                              <a:latin typeface="Cambria Math" panose="02040503050406030204" pitchFamily="18" charset="0"/>
                            </a:rPr>
                            <m:t>2</m:t>
                          </m:r>
                        </m:sub>
                      </m:sSub>
                      <m:r>
                        <a:rPr lang="en-US" altLang="zh-CN" b="0" i="1" smtClean="0">
                          <a:latin typeface="Cambria Math" panose="02040503050406030204" pitchFamily="18" charset="0"/>
                        </a:rPr>
                        <m:t>=4449.8</m:t>
                      </m:r>
                      <m:r>
                        <a:rPr lang="en-US" altLang="zh-CN" b="0" i="1" smtClean="0">
                          <a:latin typeface="Cambria Math" panose="02040503050406030204" pitchFamily="18" charset="0"/>
                          <a:ea typeface="Cambria Math" panose="02040503050406030204" pitchFamily="18" charset="0"/>
                        </a:rPr>
                        <m:t>±1.7±2.5</m:t>
                      </m:r>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i="1">
                          <a:latin typeface="Cambria Math" panose="02040503050406030204" pitchFamily="18" charset="0"/>
                        </a:rPr>
                        <m:t>39</m:t>
                      </m:r>
                      <m:r>
                        <a:rPr lang="en-US" altLang="zh-CN" i="1">
                          <a:latin typeface="Cambria Math" panose="02040503050406030204" pitchFamily="18" charset="0"/>
                          <a:ea typeface="Cambria Math" panose="02040503050406030204" pitchFamily="18" charset="0"/>
                        </a:rPr>
                        <m:t>±5±19</m:t>
                      </m:r>
                    </m:oMath>
                  </m:oMathPara>
                </a14:m>
                <a:endParaRPr lang="zh-CN" altLang="en-US" dirty="0"/>
              </a:p>
            </p:txBody>
          </p:sp>
        </mc:Choice>
        <mc:Fallback xmlns="">
          <p:sp>
            <p:nvSpPr>
              <p:cNvPr id="71" name="文本框 70">
                <a:extLst>
                  <a:ext uri="{FF2B5EF4-FFF2-40B4-BE49-F238E27FC236}">
                    <a16:creationId xmlns:a16="http://schemas.microsoft.com/office/drawing/2014/main" id="{11A732CB-CA2C-4228-960A-F11F67F53008}"/>
                  </a:ext>
                </a:extLst>
              </p:cNvPr>
              <p:cNvSpPr txBox="1">
                <a:spLocks noRot="1" noChangeAspect="1" noMove="1" noResize="1" noEditPoints="1" noAdjustHandles="1" noChangeArrowheads="1" noChangeShapeType="1" noTextEdit="1"/>
              </p:cNvSpPr>
              <p:nvPr/>
            </p:nvSpPr>
            <p:spPr>
              <a:xfrm>
                <a:off x="9000303" y="2154161"/>
                <a:ext cx="3077790" cy="884216"/>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14C190D6-94DC-4A1B-89A1-99E1D70610CE}"/>
                  </a:ext>
                </a:extLst>
              </p:cNvPr>
              <p:cNvSpPr txBox="1"/>
              <p:nvPr/>
            </p:nvSpPr>
            <p:spPr>
              <a:xfrm>
                <a:off x="9093815" y="4138487"/>
                <a:ext cx="3004272"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i="1">
                              <a:latin typeface="Cambria Math" panose="02040503050406030204" pitchFamily="18" charset="0"/>
                            </a:rPr>
                            <m:t>1</m:t>
                          </m:r>
                        </m:sub>
                      </m:sSub>
                      <m:r>
                        <a:rPr lang="en-US" altLang="zh-CN" b="0" i="1" smtClean="0">
                          <a:latin typeface="Cambria Math" panose="02040503050406030204" pitchFamily="18" charset="0"/>
                        </a:rPr>
                        <m:t>=4311.9</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0.7</m:t>
                          </m:r>
                        </m:e>
                        <m:sub>
                          <m:r>
                            <a:rPr lang="en-US" altLang="zh-CN" b="0" i="1" smtClean="0">
                              <a:latin typeface="Cambria Math" panose="02040503050406030204" pitchFamily="18" charset="0"/>
                              <a:ea typeface="Cambria Math" panose="02040503050406030204" pitchFamily="18" charset="0"/>
                            </a:rPr>
                            <m:t>−0.6</m:t>
                          </m:r>
                        </m:sub>
                        <m:sup>
                          <m:r>
                            <a:rPr lang="en-US" altLang="zh-CN" b="0" i="1" smtClean="0">
                              <a:latin typeface="Cambria Math" panose="02040503050406030204" pitchFamily="18" charset="0"/>
                              <a:ea typeface="Cambria Math" panose="02040503050406030204" pitchFamily="18" charset="0"/>
                            </a:rPr>
                            <m:t>+6.8</m:t>
                          </m:r>
                        </m:sup>
                      </m:sSubSup>
                    </m:oMath>
                  </m:oMathPara>
                </a14:m>
                <a:endParaRPr lang="en-US" altLang="zh-CN"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rPr>
                        <m:t>9.8</m:t>
                      </m:r>
                      <m:r>
                        <a:rPr lang="en-US" altLang="zh-CN" i="1">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2</m:t>
                          </m:r>
                          <m:r>
                            <a:rPr lang="en-US" altLang="zh-CN" i="1">
                              <a:latin typeface="Cambria Math" panose="02040503050406030204" pitchFamily="18" charset="0"/>
                              <a:ea typeface="Cambria Math" panose="02040503050406030204" pitchFamily="18" charset="0"/>
                            </a:rPr>
                            <m:t>.7</m:t>
                          </m:r>
                        </m:e>
                        <m: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4.5</m:t>
                          </m:r>
                        </m:sub>
                        <m: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3.7</m:t>
                          </m:r>
                        </m:sup>
                      </m:sSubSup>
                    </m:oMath>
                  </m:oMathPara>
                </a14:m>
                <a:endParaRPr lang="zh-CN" altLang="en-US" dirty="0"/>
              </a:p>
            </p:txBody>
          </p:sp>
        </mc:Choice>
        <mc:Fallback xmlns="">
          <p:sp>
            <p:nvSpPr>
              <p:cNvPr id="36" name="文本框 35">
                <a:extLst>
                  <a:ext uri="{FF2B5EF4-FFF2-40B4-BE49-F238E27FC236}">
                    <a16:creationId xmlns:a16="http://schemas.microsoft.com/office/drawing/2014/main" id="{14C190D6-94DC-4A1B-89A1-99E1D70610CE}"/>
                  </a:ext>
                </a:extLst>
              </p:cNvPr>
              <p:cNvSpPr txBox="1">
                <a:spLocks noRot="1" noChangeAspect="1" noMove="1" noResize="1" noEditPoints="1" noAdjustHandles="1" noChangeArrowheads="1" noChangeShapeType="1" noTextEdit="1"/>
              </p:cNvSpPr>
              <p:nvPr/>
            </p:nvSpPr>
            <p:spPr>
              <a:xfrm>
                <a:off x="9093815" y="4138487"/>
                <a:ext cx="3004272" cy="884216"/>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F580116E-C5F6-4B67-9F2B-8B0340A48A6D}"/>
                  </a:ext>
                </a:extLst>
              </p:cNvPr>
              <p:cNvSpPr txBox="1"/>
              <p:nvPr/>
            </p:nvSpPr>
            <p:spPr>
              <a:xfrm>
                <a:off x="9096122" y="4927010"/>
                <a:ext cx="3004272"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b="0" i="1" smtClean="0">
                              <a:latin typeface="Cambria Math" panose="02040503050406030204" pitchFamily="18" charset="0"/>
                            </a:rPr>
                            <m:t>2</m:t>
                          </m:r>
                        </m:sub>
                      </m:sSub>
                      <m:r>
                        <a:rPr lang="en-US" altLang="zh-CN" b="0" i="1" smtClean="0">
                          <a:latin typeface="Cambria Math" panose="02040503050406030204" pitchFamily="18" charset="0"/>
                        </a:rPr>
                        <m:t>=4440.3</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1.3</m:t>
                          </m:r>
                        </m:e>
                        <m:sub>
                          <m:r>
                            <a:rPr lang="en-US" altLang="zh-CN" b="0" i="1" smtClean="0">
                              <a:latin typeface="Cambria Math" panose="02040503050406030204" pitchFamily="18" charset="0"/>
                              <a:ea typeface="Cambria Math" panose="02040503050406030204" pitchFamily="18" charset="0"/>
                            </a:rPr>
                            <m:t>−4.7</m:t>
                          </m:r>
                        </m:sub>
                        <m:sup>
                          <m:r>
                            <a:rPr lang="en-US" altLang="zh-CN" b="0" i="1" smtClean="0">
                              <a:latin typeface="Cambria Math" panose="02040503050406030204" pitchFamily="18" charset="0"/>
                              <a:ea typeface="Cambria Math" panose="02040503050406030204" pitchFamily="18" charset="0"/>
                            </a:rPr>
                            <m:t>+4.1</m:t>
                          </m:r>
                        </m:sup>
                      </m:sSubSup>
                    </m:oMath>
                  </m:oMathPara>
                </a14:m>
                <a:endParaRPr lang="en-US" altLang="zh-CN"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rPr>
                        <m:t>20.6</m:t>
                      </m:r>
                      <m:r>
                        <a:rPr lang="en-US" altLang="zh-CN" i="1">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4.9</m:t>
                          </m:r>
                        </m:e>
                        <m: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10.1</m:t>
                          </m:r>
                        </m:sub>
                        <m: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8.7</m:t>
                          </m:r>
                        </m:sup>
                      </m:sSubSup>
                    </m:oMath>
                  </m:oMathPara>
                </a14:m>
                <a:endParaRPr lang="zh-CN" altLang="en-US" dirty="0"/>
              </a:p>
            </p:txBody>
          </p:sp>
        </mc:Choice>
        <mc:Fallback xmlns="">
          <p:sp>
            <p:nvSpPr>
              <p:cNvPr id="37" name="文本框 36">
                <a:extLst>
                  <a:ext uri="{FF2B5EF4-FFF2-40B4-BE49-F238E27FC236}">
                    <a16:creationId xmlns:a16="http://schemas.microsoft.com/office/drawing/2014/main" id="{F580116E-C5F6-4B67-9F2B-8B0340A48A6D}"/>
                  </a:ext>
                </a:extLst>
              </p:cNvPr>
              <p:cNvSpPr txBox="1">
                <a:spLocks noRot="1" noChangeAspect="1" noMove="1" noResize="1" noEditPoints="1" noAdjustHandles="1" noChangeArrowheads="1" noChangeShapeType="1" noTextEdit="1"/>
              </p:cNvSpPr>
              <p:nvPr/>
            </p:nvSpPr>
            <p:spPr>
              <a:xfrm>
                <a:off x="9096122" y="4927010"/>
                <a:ext cx="3004272" cy="884216"/>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56EDA17D-FC38-496B-B264-A80023EEB9F4}"/>
                  </a:ext>
                </a:extLst>
              </p:cNvPr>
              <p:cNvSpPr txBox="1"/>
              <p:nvPr/>
            </p:nvSpPr>
            <p:spPr>
              <a:xfrm>
                <a:off x="9077509" y="5827005"/>
                <a:ext cx="3004272" cy="884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𝑐</m:t>
                          </m:r>
                          <m:r>
                            <a:rPr lang="en-US" altLang="zh-CN" b="0" i="1" smtClean="0">
                              <a:latin typeface="Cambria Math" panose="02040503050406030204" pitchFamily="18" charset="0"/>
                            </a:rPr>
                            <m:t>3</m:t>
                          </m:r>
                        </m:sub>
                      </m:sSub>
                      <m:r>
                        <a:rPr lang="en-US" altLang="zh-CN" b="0" i="1" smtClean="0">
                          <a:latin typeface="Cambria Math" panose="02040503050406030204" pitchFamily="18" charset="0"/>
                        </a:rPr>
                        <m:t>=4457.3</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0.6</m:t>
                          </m:r>
                        </m:e>
                        <m:sub>
                          <m:r>
                            <a:rPr lang="en-US" altLang="zh-CN" b="0" i="1" smtClean="0">
                              <a:latin typeface="Cambria Math" panose="02040503050406030204" pitchFamily="18" charset="0"/>
                              <a:ea typeface="Cambria Math" panose="02040503050406030204" pitchFamily="18" charset="0"/>
                            </a:rPr>
                            <m:t>−1.7</m:t>
                          </m:r>
                        </m:sub>
                        <m:sup>
                          <m:r>
                            <a:rPr lang="en-US" altLang="zh-CN" b="0" i="1" smtClean="0">
                              <a:latin typeface="Cambria Math" panose="02040503050406030204" pitchFamily="18" charset="0"/>
                              <a:ea typeface="Cambria Math" panose="02040503050406030204" pitchFamily="18" charset="0"/>
                            </a:rPr>
                            <m:t>+4.1</m:t>
                          </m:r>
                        </m:sup>
                      </m:sSubSup>
                    </m:oMath>
                  </m:oMathPara>
                </a14:m>
                <a:endParaRPr lang="en-US" altLang="zh-CN"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𝑖</m:t>
                          </m:r>
                        </m:num>
                        <m:den>
                          <m:r>
                            <a:rPr lang="en-US" altLang="zh-CN" i="1">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rPr>
                        <m:t>6.4</m:t>
                      </m:r>
                      <m:r>
                        <a:rPr lang="en-US" altLang="zh-CN" i="1">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2.0</m:t>
                          </m:r>
                        </m:e>
                        <m: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1.9</m:t>
                          </m:r>
                        </m:sub>
                        <m: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5.7</m:t>
                          </m:r>
                        </m:sup>
                      </m:sSubSup>
                    </m:oMath>
                  </m:oMathPara>
                </a14:m>
                <a:endParaRPr lang="zh-CN" altLang="en-US" dirty="0"/>
              </a:p>
            </p:txBody>
          </p:sp>
        </mc:Choice>
        <mc:Fallback xmlns="">
          <p:sp>
            <p:nvSpPr>
              <p:cNvPr id="39" name="文本框 38">
                <a:extLst>
                  <a:ext uri="{FF2B5EF4-FFF2-40B4-BE49-F238E27FC236}">
                    <a16:creationId xmlns:a16="http://schemas.microsoft.com/office/drawing/2014/main" id="{56EDA17D-FC38-496B-B264-A80023EEB9F4}"/>
                  </a:ext>
                </a:extLst>
              </p:cNvPr>
              <p:cNvSpPr txBox="1">
                <a:spLocks noRot="1" noChangeAspect="1" noMove="1" noResize="1" noEditPoints="1" noAdjustHandles="1" noChangeArrowheads="1" noChangeShapeType="1" noTextEdit="1"/>
              </p:cNvSpPr>
              <p:nvPr/>
            </p:nvSpPr>
            <p:spPr>
              <a:xfrm>
                <a:off x="9077509" y="5827005"/>
                <a:ext cx="3004272" cy="884216"/>
              </a:xfrm>
              <a:prstGeom prst="rect">
                <a:avLst/>
              </a:prstGeom>
              <a:blipFill>
                <a:blip r:embed="rId1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13070795"/>
      </p:ext>
    </p:extLst>
  </p:cSld>
  <p:clrMapOvr>
    <a:masterClrMapping/>
  </p:clrMapOvr>
  <mc:AlternateContent xmlns:mc="http://schemas.openxmlformats.org/markup-compatibility/2006">
    <mc:Choice xmlns:p14="http://schemas.microsoft.com/office/powerpoint/2010/main" Requires="p14">
      <p:transition spd="slow" p14:dur="2000" advTm="124067"/>
    </mc:Choice>
    <mc:Fallback>
      <p:transition spd="slow" advTm="12406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5F903C4-9D64-49A5-84AC-76A936FD3E44}"/>
              </a:ext>
            </a:extLst>
          </p:cNvPr>
          <p:cNvSpPr txBox="1"/>
          <p:nvPr/>
        </p:nvSpPr>
        <p:spPr>
          <a:xfrm>
            <a:off x="-1" y="0"/>
            <a:ext cx="12192000" cy="584775"/>
          </a:xfrm>
          <a:prstGeom prst="rect">
            <a:avLst/>
          </a:prstGeom>
          <a:solidFill>
            <a:srgbClr val="99FFCC"/>
          </a:solidFill>
        </p:spPr>
        <p:txBody>
          <a:bodyPr wrap="square" rtlCol="0">
            <a:spAutoFit/>
          </a:bodyPr>
          <a:lstStyle/>
          <a:p>
            <a:pPr>
              <a:lnSpc>
                <a:spcPts val="4000"/>
              </a:lnSpc>
            </a:pPr>
            <a:r>
              <a:rPr lang="en-US" altLang="zh-CN" sz="3200" b="1" dirty="0">
                <a:solidFill>
                  <a:srgbClr val="FF0000"/>
                </a:solidFill>
              </a:rPr>
              <a:t>Heavy quark spin symmetry</a:t>
            </a:r>
          </a:p>
        </p:txBody>
      </p:sp>
      <p:sp>
        <p:nvSpPr>
          <p:cNvPr id="21" name="文本框 20">
            <a:extLst>
              <a:ext uri="{FF2B5EF4-FFF2-40B4-BE49-F238E27FC236}">
                <a16:creationId xmlns:a16="http://schemas.microsoft.com/office/drawing/2014/main" id="{2A3AD530-14BE-4F5A-9C57-DB0E89A0A9E8}"/>
              </a:ext>
            </a:extLst>
          </p:cNvPr>
          <p:cNvSpPr txBox="1"/>
          <p:nvPr/>
        </p:nvSpPr>
        <p:spPr>
          <a:xfrm>
            <a:off x="980287" y="715216"/>
            <a:ext cx="8199783" cy="461665"/>
          </a:xfrm>
          <a:prstGeom prst="rect">
            <a:avLst/>
          </a:prstGeom>
          <a:noFill/>
        </p:spPr>
        <p:txBody>
          <a:bodyPr wrap="square" rtlCol="0">
            <a:spAutoFit/>
          </a:bodyPr>
          <a:lstStyle/>
          <a:p>
            <a:r>
              <a:rPr lang="en-US" altLang="zh-CN" sz="2400" b="1" dirty="0">
                <a:latin typeface="Arial Narrow" panose="020B0606020202030204" pitchFamily="34" charset="0"/>
              </a:rPr>
              <a:t>QCD interaction cannot flip the spin of heavy quark</a:t>
            </a:r>
            <a:endParaRPr lang="zh-CN" altLang="en-US" sz="2400" b="1" dirty="0">
              <a:latin typeface="Arial Narrow" panose="020B0606020202030204" pitchFamily="34" charset="0"/>
            </a:endParaRPr>
          </a:p>
        </p:txBody>
      </p:sp>
      <p:sp>
        <p:nvSpPr>
          <p:cNvPr id="36" name="文本框 35">
            <a:extLst>
              <a:ext uri="{FF2B5EF4-FFF2-40B4-BE49-F238E27FC236}">
                <a16:creationId xmlns:a16="http://schemas.microsoft.com/office/drawing/2014/main" id="{55305C74-57BB-42DF-9244-3F0BCE17A3E8}"/>
              </a:ext>
            </a:extLst>
          </p:cNvPr>
          <p:cNvSpPr txBox="1"/>
          <p:nvPr/>
        </p:nvSpPr>
        <p:spPr>
          <a:xfrm>
            <a:off x="4016322" y="3275568"/>
            <a:ext cx="8919780" cy="461665"/>
          </a:xfrm>
          <a:prstGeom prst="rect">
            <a:avLst/>
          </a:prstGeom>
          <a:noFill/>
        </p:spPr>
        <p:txBody>
          <a:bodyPr wrap="square" rtlCol="0">
            <a:spAutoFit/>
          </a:bodyPr>
          <a:lstStyle/>
          <a:p>
            <a:r>
              <a:rPr lang="en-US" altLang="zh-CN" sz="2400" b="1" dirty="0">
                <a:latin typeface="Arial Narrow" panose="020B0606020202030204" pitchFamily="34" charset="0"/>
              </a:rPr>
              <a:t>The mass of hadron within spin </a:t>
            </a:r>
            <a:r>
              <a:rPr lang="en-US" altLang="zh-CN" sz="2400" b="1" dirty="0" err="1">
                <a:latin typeface="Arial Narrow" panose="020B0606020202030204" pitchFamily="34" charset="0"/>
              </a:rPr>
              <a:t>multiplet</a:t>
            </a:r>
            <a:r>
              <a:rPr lang="en-US" altLang="zh-CN" sz="2400" b="1" dirty="0">
                <a:latin typeface="Arial Narrow" panose="020B0606020202030204" pitchFamily="34" charset="0"/>
              </a:rPr>
              <a:t>  would be degenerate </a:t>
            </a:r>
            <a:endParaRPr lang="zh-CN" altLang="en-US" sz="2400" b="1"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FB10DAC-65ED-4C30-9EC9-26954FC95B63}"/>
                  </a:ext>
                </a:extLst>
              </p:cNvPr>
              <p:cNvSpPr txBox="1"/>
              <p:nvPr/>
            </p:nvSpPr>
            <p:spPr>
              <a:xfrm>
                <a:off x="7205622" y="669878"/>
                <a:ext cx="2541181" cy="619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1" i="1" smtClean="0">
                              <a:solidFill>
                                <a:srgbClr val="0000FF"/>
                              </a:solidFill>
                              <a:latin typeface="Cambria Math" panose="02040503050406030204" pitchFamily="18" charset="0"/>
                            </a:rPr>
                          </m:ctrlPr>
                        </m:sSubPr>
                        <m:e>
                          <m:r>
                            <a:rPr lang="en-US" altLang="zh-CN" sz="3200" b="1" i="1" smtClean="0">
                              <a:solidFill>
                                <a:srgbClr val="0000FF"/>
                              </a:solidFill>
                              <a:latin typeface="Cambria Math" panose="02040503050406030204" pitchFamily="18" charset="0"/>
                            </a:rPr>
                            <m:t>𝒎</m:t>
                          </m:r>
                        </m:e>
                        <m:sub>
                          <m:r>
                            <a:rPr lang="en-US" altLang="zh-CN" sz="3200" b="1" i="1" smtClean="0">
                              <a:solidFill>
                                <a:srgbClr val="0000FF"/>
                              </a:solidFill>
                              <a:latin typeface="Cambria Math" panose="02040503050406030204" pitchFamily="18" charset="0"/>
                            </a:rPr>
                            <m:t>𝑸</m:t>
                          </m:r>
                        </m:sub>
                      </m:sSub>
                      <m:r>
                        <a:rPr lang="en-US" altLang="zh-CN" sz="3200" b="1" i="1" smtClean="0">
                          <a:solidFill>
                            <a:srgbClr val="0000FF"/>
                          </a:solidFill>
                          <a:latin typeface="Cambria Math" panose="02040503050406030204" pitchFamily="18" charset="0"/>
                          <a:ea typeface="Cambria Math" panose="02040503050406030204" pitchFamily="18" charset="0"/>
                        </a:rPr>
                        <m:t>→∞</m:t>
                      </m:r>
                    </m:oMath>
                  </m:oMathPara>
                </a14:m>
                <a:endParaRPr lang="zh-CN" altLang="en-US" sz="3200" b="1" dirty="0"/>
              </a:p>
            </p:txBody>
          </p:sp>
        </mc:Choice>
        <mc:Fallback xmlns="">
          <p:sp>
            <p:nvSpPr>
              <p:cNvPr id="6" name="文本框 5">
                <a:extLst>
                  <a:ext uri="{FF2B5EF4-FFF2-40B4-BE49-F238E27FC236}">
                    <a16:creationId xmlns:a16="http://schemas.microsoft.com/office/drawing/2014/main" id="{BFB10DAC-65ED-4C30-9EC9-26954FC95B63}"/>
                  </a:ext>
                </a:extLst>
              </p:cNvPr>
              <p:cNvSpPr txBox="1">
                <a:spLocks noRot="1" noChangeAspect="1" noMove="1" noResize="1" noEditPoints="1" noAdjustHandles="1" noChangeArrowheads="1" noChangeShapeType="1" noTextEdit="1"/>
              </p:cNvSpPr>
              <p:nvPr/>
            </p:nvSpPr>
            <p:spPr>
              <a:xfrm>
                <a:off x="7205622" y="669878"/>
                <a:ext cx="2541181" cy="619529"/>
              </a:xfrm>
              <a:prstGeom prst="rect">
                <a:avLst/>
              </a:prstGeom>
              <a:blipFill>
                <a:blip r:embed="rId2"/>
                <a:stretch>
                  <a:fillRect/>
                </a:stretch>
              </a:blipFill>
            </p:spPr>
            <p:txBody>
              <a:bodyPr/>
              <a:lstStyle/>
              <a:p>
                <a:r>
                  <a:rPr lang="zh-CN" altLang="en-US">
                    <a:noFill/>
                  </a:rPr>
                  <a:t> </a:t>
                </a:r>
              </a:p>
            </p:txBody>
          </p:sp>
        </mc:Fallback>
      </mc:AlternateContent>
      <p:sp>
        <p:nvSpPr>
          <p:cNvPr id="39" name="文本框 38">
            <a:extLst>
              <a:ext uri="{FF2B5EF4-FFF2-40B4-BE49-F238E27FC236}">
                <a16:creationId xmlns:a16="http://schemas.microsoft.com/office/drawing/2014/main" id="{D87EF2ED-5AB3-442D-B082-52C98B00837A}"/>
              </a:ext>
            </a:extLst>
          </p:cNvPr>
          <p:cNvSpPr txBox="1"/>
          <p:nvPr/>
        </p:nvSpPr>
        <p:spPr>
          <a:xfrm>
            <a:off x="4262045" y="1629171"/>
            <a:ext cx="6170781" cy="461665"/>
          </a:xfrm>
          <a:prstGeom prst="rect">
            <a:avLst/>
          </a:prstGeom>
          <a:noFill/>
        </p:spPr>
        <p:txBody>
          <a:bodyPr wrap="square" rtlCol="0">
            <a:spAutoFit/>
          </a:bodyPr>
          <a:lstStyle/>
          <a:p>
            <a:r>
              <a:rPr lang="en-US" altLang="zh-CN" sz="2400" b="1" dirty="0">
                <a:solidFill>
                  <a:srgbClr val="FF0000"/>
                </a:solidFill>
                <a:latin typeface="Arial Narrow" panose="020B0606020202030204" pitchFamily="34" charset="0"/>
              </a:rPr>
              <a:t>Brown muck made of light quark and </a:t>
            </a:r>
            <a:r>
              <a:rPr lang="en-US" altLang="zh-CN" sz="2400" b="1" dirty="0" err="1">
                <a:solidFill>
                  <a:srgbClr val="FF0000"/>
                </a:solidFill>
                <a:latin typeface="Arial Narrow" panose="020B0606020202030204" pitchFamily="34" charset="0"/>
              </a:rPr>
              <a:t>glouns</a:t>
            </a:r>
            <a:endParaRPr lang="zh-CN" altLang="en-US" sz="2400" b="1" dirty="0">
              <a:solidFill>
                <a:srgbClr val="FF0000"/>
              </a:solidFill>
              <a:latin typeface="Arial Narrow" panose="020B0606020202030204" pitchFamily="34" charset="0"/>
            </a:endParaRPr>
          </a:p>
        </p:txBody>
      </p:sp>
      <p:pic>
        <p:nvPicPr>
          <p:cNvPr id="43" name="图片 42">
            <a:extLst>
              <a:ext uri="{FF2B5EF4-FFF2-40B4-BE49-F238E27FC236}">
                <a16:creationId xmlns:a16="http://schemas.microsoft.com/office/drawing/2014/main" id="{08C3C848-49A8-4782-A02A-C4D158486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344" y="1215222"/>
            <a:ext cx="1168494" cy="1028554"/>
          </a:xfrm>
          <a:prstGeom prst="rect">
            <a:avLst/>
          </a:prstGeom>
        </p:spPr>
      </p:pic>
      <p:cxnSp>
        <p:nvCxnSpPr>
          <p:cNvPr id="45" name="直接箭头连接符 44">
            <a:extLst>
              <a:ext uri="{FF2B5EF4-FFF2-40B4-BE49-F238E27FC236}">
                <a16:creationId xmlns:a16="http://schemas.microsoft.com/office/drawing/2014/main" id="{5F4A4C6F-A3E7-4A5C-9717-2E5E2B299D17}"/>
              </a:ext>
            </a:extLst>
          </p:cNvPr>
          <p:cNvCxnSpPr>
            <a:cxnSpLocks/>
          </p:cNvCxnSpPr>
          <p:nvPr/>
        </p:nvCxnSpPr>
        <p:spPr>
          <a:xfrm flipV="1">
            <a:off x="2669947" y="1425125"/>
            <a:ext cx="1604280" cy="236683"/>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A170F04C-3D3C-4D14-9EC3-9D9D1EA6ADC3}"/>
                  </a:ext>
                </a:extLst>
              </p:cNvPr>
              <p:cNvSpPr txBox="1"/>
              <p:nvPr/>
            </p:nvSpPr>
            <p:spPr>
              <a:xfrm>
                <a:off x="-161092" y="2384717"/>
                <a:ext cx="3097619"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𝑱</m:t>
                      </m:r>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𝑱</m:t>
                          </m:r>
                        </m:e>
                        <m:sub>
                          <m:r>
                            <a:rPr lang="en-US" altLang="zh-CN" sz="2400" b="1" i="1" smtClean="0">
                              <a:latin typeface="Cambria Math" panose="02040503050406030204" pitchFamily="18" charset="0"/>
                            </a:rPr>
                            <m:t>𝒍</m:t>
                          </m:r>
                        </m:sub>
                      </m:sSub>
                      <m:r>
                        <a:rPr lang="en-US" altLang="zh-CN" sz="2400" b="1" i="1" smtClean="0">
                          <a:latin typeface="Cambria Math" panose="02040503050406030204" pitchFamily="18" charset="0"/>
                        </a:rPr>
                        <m:t>+</m:t>
                      </m:r>
                      <m:f>
                        <m:fPr>
                          <m:ctrlPr>
                            <a:rPr lang="en-US" altLang="zh-CN" sz="2400" b="1" i="1" smtClean="0">
                              <a:latin typeface="Cambria Math" panose="02040503050406030204" pitchFamily="18" charset="0"/>
                            </a:rPr>
                          </m:ctrlPr>
                        </m:fPr>
                        <m:num>
                          <m:r>
                            <a:rPr lang="en-US" altLang="zh-CN" sz="2400" b="1" i="1" smtClean="0">
                              <a:latin typeface="Cambria Math" panose="02040503050406030204" pitchFamily="18" charset="0"/>
                            </a:rPr>
                            <m:t>𝟏</m:t>
                          </m:r>
                        </m:num>
                        <m:den>
                          <m:r>
                            <a:rPr lang="en-US" altLang="zh-CN" sz="2400" b="1" i="1" smtClean="0">
                              <a:latin typeface="Cambria Math" panose="02040503050406030204" pitchFamily="18" charset="0"/>
                            </a:rPr>
                            <m:t>𝟐</m:t>
                          </m:r>
                        </m:den>
                      </m:f>
                    </m:oMath>
                  </m:oMathPara>
                </a14:m>
                <a:endParaRPr lang="zh-CN" altLang="en-US" sz="2400" b="1" dirty="0"/>
              </a:p>
            </p:txBody>
          </p:sp>
        </mc:Choice>
        <mc:Fallback xmlns="">
          <p:sp>
            <p:nvSpPr>
              <p:cNvPr id="46" name="文本框 45">
                <a:extLst>
                  <a:ext uri="{FF2B5EF4-FFF2-40B4-BE49-F238E27FC236}">
                    <a16:creationId xmlns:a16="http://schemas.microsoft.com/office/drawing/2014/main" id="{A170F04C-3D3C-4D14-9EC3-9D9D1EA6ADC3}"/>
                  </a:ext>
                </a:extLst>
              </p:cNvPr>
              <p:cNvSpPr txBox="1">
                <a:spLocks noRot="1" noChangeAspect="1" noMove="1" noResize="1" noEditPoints="1" noAdjustHandles="1" noChangeArrowheads="1" noChangeShapeType="1" noTextEdit="1"/>
              </p:cNvSpPr>
              <p:nvPr/>
            </p:nvSpPr>
            <p:spPr>
              <a:xfrm>
                <a:off x="-161092" y="2384717"/>
                <a:ext cx="3097619" cy="783804"/>
              </a:xfrm>
              <a:prstGeom prst="rect">
                <a:avLst/>
              </a:prstGeom>
              <a:blipFill>
                <a:blip r:embed="rId4"/>
                <a:stretch>
                  <a:fillRect/>
                </a:stretch>
              </a:blipFill>
            </p:spPr>
            <p:txBody>
              <a:bodyPr/>
              <a:lstStyle/>
              <a:p>
                <a:r>
                  <a:rPr lang="zh-CN" altLang="en-US">
                    <a:noFill/>
                  </a:rPr>
                  <a:t> </a:t>
                </a:r>
              </a:p>
            </p:txBody>
          </p:sp>
        </mc:Fallback>
      </mc:AlternateContent>
      <p:pic>
        <p:nvPicPr>
          <p:cNvPr id="48" name="图片 47">
            <a:extLst>
              <a:ext uri="{FF2B5EF4-FFF2-40B4-BE49-F238E27FC236}">
                <a16:creationId xmlns:a16="http://schemas.microsoft.com/office/drawing/2014/main" id="{B3C8D0A9-F68B-4C0A-B0E5-3DC8C71DB0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8259" y="2293892"/>
            <a:ext cx="1180663" cy="1028553"/>
          </a:xfrm>
          <a:prstGeom prst="rect">
            <a:avLst/>
          </a:prstGeom>
        </p:spPr>
      </p:pic>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7E46AF0E-50AE-4834-A2DF-B99E490B0606}"/>
                  </a:ext>
                </a:extLst>
              </p:cNvPr>
              <p:cNvSpPr txBox="1"/>
              <p:nvPr/>
            </p:nvSpPr>
            <p:spPr>
              <a:xfrm>
                <a:off x="-111007" y="1226997"/>
                <a:ext cx="3074822"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𝑱</m:t>
                      </m:r>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𝑱</m:t>
                          </m:r>
                        </m:e>
                        <m:sub>
                          <m:r>
                            <a:rPr lang="en-US" altLang="zh-CN" sz="2400" b="1" i="1" smtClean="0">
                              <a:latin typeface="Cambria Math" panose="02040503050406030204" pitchFamily="18" charset="0"/>
                            </a:rPr>
                            <m:t>𝒍</m:t>
                          </m:r>
                        </m:sub>
                      </m:sSub>
                      <m:r>
                        <a:rPr lang="en-US" altLang="zh-CN" sz="2400" b="1" i="1" smtClean="0">
                          <a:latin typeface="Cambria Math" panose="02040503050406030204" pitchFamily="18" charset="0"/>
                        </a:rPr>
                        <m:t>−</m:t>
                      </m:r>
                      <m:f>
                        <m:fPr>
                          <m:ctrlPr>
                            <a:rPr lang="en-US" altLang="zh-CN" sz="2400" b="1" i="1" smtClean="0">
                              <a:latin typeface="Cambria Math" panose="02040503050406030204" pitchFamily="18" charset="0"/>
                            </a:rPr>
                          </m:ctrlPr>
                        </m:fPr>
                        <m:num>
                          <m:r>
                            <a:rPr lang="en-US" altLang="zh-CN" sz="2400" b="1" i="1" smtClean="0">
                              <a:latin typeface="Cambria Math" panose="02040503050406030204" pitchFamily="18" charset="0"/>
                            </a:rPr>
                            <m:t>𝟏</m:t>
                          </m:r>
                        </m:num>
                        <m:den>
                          <m:r>
                            <a:rPr lang="en-US" altLang="zh-CN" sz="2400" b="1" i="1" smtClean="0">
                              <a:latin typeface="Cambria Math" panose="02040503050406030204" pitchFamily="18" charset="0"/>
                            </a:rPr>
                            <m:t>𝟐</m:t>
                          </m:r>
                        </m:den>
                      </m:f>
                    </m:oMath>
                  </m:oMathPara>
                </a14:m>
                <a:endParaRPr lang="zh-CN" altLang="en-US" sz="2400" b="1" dirty="0"/>
              </a:p>
            </p:txBody>
          </p:sp>
        </mc:Choice>
        <mc:Fallback xmlns="">
          <p:sp>
            <p:nvSpPr>
              <p:cNvPr id="49" name="文本框 48">
                <a:extLst>
                  <a:ext uri="{FF2B5EF4-FFF2-40B4-BE49-F238E27FC236}">
                    <a16:creationId xmlns:a16="http://schemas.microsoft.com/office/drawing/2014/main" id="{7E46AF0E-50AE-4834-A2DF-B99E490B0606}"/>
                  </a:ext>
                </a:extLst>
              </p:cNvPr>
              <p:cNvSpPr txBox="1">
                <a:spLocks noRot="1" noChangeAspect="1" noMove="1" noResize="1" noEditPoints="1" noAdjustHandles="1" noChangeArrowheads="1" noChangeShapeType="1" noTextEdit="1"/>
              </p:cNvSpPr>
              <p:nvPr/>
            </p:nvSpPr>
            <p:spPr>
              <a:xfrm>
                <a:off x="-111007" y="1226997"/>
                <a:ext cx="3074822" cy="783804"/>
              </a:xfrm>
              <a:prstGeom prst="rect">
                <a:avLst/>
              </a:prstGeom>
              <a:blipFill>
                <a:blip r:embed="rId6"/>
                <a:stretch>
                  <a:fillRect/>
                </a:stretch>
              </a:blipFill>
            </p:spPr>
            <p:txBody>
              <a:bodyPr/>
              <a:lstStyle/>
              <a:p>
                <a:r>
                  <a:rPr lang="zh-CN" altLang="en-US">
                    <a:noFill/>
                  </a:rPr>
                  <a:t> </a:t>
                </a:r>
              </a:p>
            </p:txBody>
          </p:sp>
        </mc:Fallback>
      </mc:AlternateContent>
      <p:cxnSp>
        <p:nvCxnSpPr>
          <p:cNvPr id="50" name="直接箭头连接符 49">
            <a:extLst>
              <a:ext uri="{FF2B5EF4-FFF2-40B4-BE49-F238E27FC236}">
                <a16:creationId xmlns:a16="http://schemas.microsoft.com/office/drawing/2014/main" id="{6CBFC976-C865-44E0-9AA3-6AA2827B0BE3}"/>
              </a:ext>
            </a:extLst>
          </p:cNvPr>
          <p:cNvCxnSpPr>
            <a:cxnSpLocks/>
          </p:cNvCxnSpPr>
          <p:nvPr/>
        </p:nvCxnSpPr>
        <p:spPr>
          <a:xfrm flipV="1">
            <a:off x="3222205" y="1975703"/>
            <a:ext cx="1118912" cy="770635"/>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C3BB5E68-F305-4C4F-BEAE-6362159DEF62}"/>
              </a:ext>
            </a:extLst>
          </p:cNvPr>
          <p:cNvSpPr txBox="1"/>
          <p:nvPr/>
        </p:nvSpPr>
        <p:spPr>
          <a:xfrm>
            <a:off x="4264328" y="1176854"/>
            <a:ext cx="1717975" cy="461665"/>
          </a:xfrm>
          <a:prstGeom prst="rect">
            <a:avLst/>
          </a:prstGeom>
          <a:noFill/>
        </p:spPr>
        <p:txBody>
          <a:bodyPr wrap="square" rtlCol="0">
            <a:spAutoFit/>
          </a:bodyPr>
          <a:lstStyle/>
          <a:p>
            <a:r>
              <a:rPr lang="en-US" altLang="zh-CN" sz="2400" b="1" dirty="0">
                <a:solidFill>
                  <a:srgbClr val="FF0000"/>
                </a:solidFill>
                <a:latin typeface="Arial Narrow" panose="020B0606020202030204" pitchFamily="34" charset="0"/>
              </a:rPr>
              <a:t>Heavy quark</a:t>
            </a:r>
            <a:endParaRPr lang="zh-CN" altLang="en-US" sz="2400" b="1" dirty="0">
              <a:solidFill>
                <a:srgbClr val="FF0000"/>
              </a:solidFill>
              <a:latin typeface="Arial Narrow" panose="020B0606020202030204" pitchFamily="34" charset="0"/>
            </a:endParaRPr>
          </a:p>
        </p:txBody>
      </p:sp>
      <p:sp>
        <p:nvSpPr>
          <p:cNvPr id="68" name="文本框 67">
            <a:extLst>
              <a:ext uri="{FF2B5EF4-FFF2-40B4-BE49-F238E27FC236}">
                <a16:creationId xmlns:a16="http://schemas.microsoft.com/office/drawing/2014/main" id="{1BE045B7-FCF3-40EA-9029-1DCA79756870}"/>
              </a:ext>
            </a:extLst>
          </p:cNvPr>
          <p:cNvSpPr txBox="1"/>
          <p:nvPr/>
        </p:nvSpPr>
        <p:spPr>
          <a:xfrm>
            <a:off x="1927499" y="4584828"/>
            <a:ext cx="2444379" cy="461665"/>
          </a:xfrm>
          <a:prstGeom prst="rect">
            <a:avLst/>
          </a:prstGeom>
          <a:noFill/>
        </p:spPr>
        <p:txBody>
          <a:bodyPr wrap="square" rtlCol="0">
            <a:spAutoFit/>
          </a:bodyPr>
          <a:lstStyle/>
          <a:p>
            <a:r>
              <a:rPr lang="en-US" altLang="zh-CN" sz="2400" b="1" dirty="0"/>
              <a:t>Leading order</a:t>
            </a:r>
            <a:endParaRPr lang="zh-CN" altLang="en-US" sz="2400" b="1" dirty="0"/>
          </a:p>
        </p:txBody>
      </p:sp>
      <p:sp>
        <p:nvSpPr>
          <p:cNvPr id="69" name="文本框 68">
            <a:extLst>
              <a:ext uri="{FF2B5EF4-FFF2-40B4-BE49-F238E27FC236}">
                <a16:creationId xmlns:a16="http://schemas.microsoft.com/office/drawing/2014/main" id="{CED87204-26B7-4AA7-AA53-4B2EACD0CDBE}"/>
              </a:ext>
            </a:extLst>
          </p:cNvPr>
          <p:cNvSpPr txBox="1"/>
          <p:nvPr/>
        </p:nvSpPr>
        <p:spPr>
          <a:xfrm>
            <a:off x="1375055" y="5373200"/>
            <a:ext cx="4194063" cy="461665"/>
          </a:xfrm>
          <a:prstGeom prst="rect">
            <a:avLst/>
          </a:prstGeom>
          <a:noFill/>
        </p:spPr>
        <p:txBody>
          <a:bodyPr wrap="square" rtlCol="0">
            <a:spAutoFit/>
          </a:bodyPr>
          <a:lstStyle/>
          <a:p>
            <a:r>
              <a:rPr lang="en-US" altLang="zh-CN" sz="2400" b="1" dirty="0"/>
              <a:t>Next to leading order</a:t>
            </a:r>
            <a:endParaRPr lang="zh-CN" altLang="en-US" sz="2400" b="1" dirty="0"/>
          </a:p>
        </p:txBody>
      </p:sp>
      <p:sp>
        <p:nvSpPr>
          <p:cNvPr id="70" name="文本框 69">
            <a:extLst>
              <a:ext uri="{FF2B5EF4-FFF2-40B4-BE49-F238E27FC236}">
                <a16:creationId xmlns:a16="http://schemas.microsoft.com/office/drawing/2014/main" id="{5224DCC9-9B41-4634-BF23-84C4284E1426}"/>
              </a:ext>
            </a:extLst>
          </p:cNvPr>
          <p:cNvSpPr txBox="1"/>
          <p:nvPr/>
        </p:nvSpPr>
        <p:spPr>
          <a:xfrm>
            <a:off x="2810031" y="6032928"/>
            <a:ext cx="461665" cy="638267"/>
          </a:xfrm>
          <a:prstGeom prst="rect">
            <a:avLst/>
          </a:prstGeom>
          <a:noFill/>
        </p:spPr>
        <p:txBody>
          <a:bodyPr vert="eaVert" wrap="square" rtlCol="0">
            <a:spAutoFit/>
          </a:bodyPr>
          <a:lstStyle/>
          <a:p>
            <a:r>
              <a:rPr lang="zh-CN" altLang="en-US" b="1" dirty="0"/>
              <a:t>。。。</a:t>
            </a:r>
          </a:p>
        </p:txBody>
      </p:sp>
      <p:sp>
        <p:nvSpPr>
          <p:cNvPr id="71" name="左大括号 70">
            <a:extLst>
              <a:ext uri="{FF2B5EF4-FFF2-40B4-BE49-F238E27FC236}">
                <a16:creationId xmlns:a16="http://schemas.microsoft.com/office/drawing/2014/main" id="{B6BED6AF-ADB6-47DD-A690-EBB1854F788A}"/>
              </a:ext>
            </a:extLst>
          </p:cNvPr>
          <p:cNvSpPr/>
          <p:nvPr/>
        </p:nvSpPr>
        <p:spPr>
          <a:xfrm>
            <a:off x="4167980" y="4436474"/>
            <a:ext cx="133781" cy="79235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2" name="文本框 71">
            <a:extLst>
              <a:ext uri="{FF2B5EF4-FFF2-40B4-BE49-F238E27FC236}">
                <a16:creationId xmlns:a16="http://schemas.microsoft.com/office/drawing/2014/main" id="{05AAAEF9-30AB-4348-95F6-E377E3AE7A9A}"/>
              </a:ext>
            </a:extLst>
          </p:cNvPr>
          <p:cNvSpPr txBox="1"/>
          <p:nvPr/>
        </p:nvSpPr>
        <p:spPr>
          <a:xfrm>
            <a:off x="4342545" y="4964014"/>
            <a:ext cx="3368966" cy="461665"/>
          </a:xfrm>
          <a:prstGeom prst="rect">
            <a:avLst/>
          </a:prstGeom>
          <a:noFill/>
        </p:spPr>
        <p:txBody>
          <a:bodyPr wrap="square" rtlCol="0">
            <a:spAutoFit/>
          </a:bodyPr>
          <a:lstStyle/>
          <a:p>
            <a:r>
              <a:rPr lang="en-US" altLang="zh-CN" sz="2400" b="1" dirty="0"/>
              <a:t>One pion exchange</a:t>
            </a:r>
            <a:endParaRPr lang="zh-CN" altLang="en-US" sz="2400" b="1" dirty="0"/>
          </a:p>
        </p:txBody>
      </p:sp>
      <p:pic>
        <p:nvPicPr>
          <p:cNvPr id="73" name="图片 72">
            <a:extLst>
              <a:ext uri="{FF2B5EF4-FFF2-40B4-BE49-F238E27FC236}">
                <a16:creationId xmlns:a16="http://schemas.microsoft.com/office/drawing/2014/main" id="{E2AFFEAC-9753-4F1A-ABD0-DB5EDC0574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7344477" y="4493157"/>
            <a:ext cx="1039165" cy="1224304"/>
          </a:xfrm>
          <a:prstGeom prst="rect">
            <a:avLst/>
          </a:prstGeom>
        </p:spPr>
      </p:pic>
      <p:sp>
        <p:nvSpPr>
          <p:cNvPr id="74" name="文本框 73">
            <a:extLst>
              <a:ext uri="{FF2B5EF4-FFF2-40B4-BE49-F238E27FC236}">
                <a16:creationId xmlns:a16="http://schemas.microsoft.com/office/drawing/2014/main" id="{65BD92A8-1E1D-40E1-843B-5B367786E807}"/>
              </a:ext>
            </a:extLst>
          </p:cNvPr>
          <p:cNvSpPr txBox="1"/>
          <p:nvPr/>
        </p:nvSpPr>
        <p:spPr>
          <a:xfrm>
            <a:off x="4706672" y="5606618"/>
            <a:ext cx="7263353" cy="461665"/>
          </a:xfrm>
          <a:prstGeom prst="rect">
            <a:avLst/>
          </a:prstGeom>
          <a:noFill/>
        </p:spPr>
        <p:txBody>
          <a:bodyPr wrap="square" rtlCol="0">
            <a:spAutoFit/>
          </a:bodyPr>
          <a:lstStyle/>
          <a:p>
            <a:r>
              <a:rPr lang="en-US" altLang="zh-CN" sz="2400" b="1" dirty="0">
                <a:latin typeface="Arial Narrow" panose="020B0606020202030204" pitchFamily="34" charset="0"/>
              </a:rPr>
              <a:t>OPE is perturbative in charm hadronic interactions </a:t>
            </a:r>
            <a:endParaRPr lang="zh-CN" altLang="en-US" sz="2400" b="1" dirty="0">
              <a:latin typeface="Arial Narrow" panose="020B0606020202030204" pitchFamily="34" charset="0"/>
            </a:endParaRPr>
          </a:p>
        </p:txBody>
      </p:sp>
      <p:sp>
        <p:nvSpPr>
          <p:cNvPr id="75" name="矩形 74">
            <a:extLst>
              <a:ext uri="{FF2B5EF4-FFF2-40B4-BE49-F238E27FC236}">
                <a16:creationId xmlns:a16="http://schemas.microsoft.com/office/drawing/2014/main" id="{4AF619FA-0647-4100-8071-DC4EA7B0A4D0}"/>
              </a:ext>
            </a:extLst>
          </p:cNvPr>
          <p:cNvSpPr/>
          <p:nvPr/>
        </p:nvSpPr>
        <p:spPr>
          <a:xfrm>
            <a:off x="6086415" y="6162384"/>
            <a:ext cx="3382657" cy="400110"/>
          </a:xfrm>
          <a:prstGeom prst="rect">
            <a:avLst/>
          </a:prstGeom>
        </p:spPr>
        <p:txBody>
          <a:bodyPr wrap="none">
            <a:spAutoFit/>
          </a:bodyPr>
          <a:lstStyle/>
          <a:p>
            <a:r>
              <a:rPr lang="en-US" altLang="zh-CN" sz="2000" dirty="0" err="1">
                <a:solidFill>
                  <a:srgbClr val="0000FF"/>
                </a:solidFill>
                <a:latin typeface="Bahnschrift" panose="020B0502040204020203" pitchFamily="34" charset="0"/>
              </a:rPr>
              <a:t>Phys.Rev</a:t>
            </a:r>
            <a:r>
              <a:rPr lang="en-US" altLang="zh-CN" sz="2000" dirty="0">
                <a:solidFill>
                  <a:srgbClr val="0000FF"/>
                </a:solidFill>
                <a:latin typeface="Bahnschrift" panose="020B0502040204020203" pitchFamily="34" charset="0"/>
              </a:rPr>
              <a:t>. D99 (2019)  074026</a:t>
            </a:r>
            <a:endParaRPr lang="zh-CN" altLang="en-US" sz="2000" dirty="0">
              <a:solidFill>
                <a:srgbClr val="0000FF"/>
              </a:solidFill>
              <a:latin typeface="Bahnschrift" panose="020B0502040204020203" pitchFamily="34" charset="0"/>
            </a:endParaRPr>
          </a:p>
        </p:txBody>
      </p:sp>
      <p:sp>
        <p:nvSpPr>
          <p:cNvPr id="76" name="文本框 75">
            <a:extLst>
              <a:ext uri="{FF2B5EF4-FFF2-40B4-BE49-F238E27FC236}">
                <a16:creationId xmlns:a16="http://schemas.microsoft.com/office/drawing/2014/main" id="{F6D9C89A-BCD2-416F-8659-09FE3870E9AB}"/>
              </a:ext>
            </a:extLst>
          </p:cNvPr>
          <p:cNvSpPr txBox="1"/>
          <p:nvPr/>
        </p:nvSpPr>
        <p:spPr>
          <a:xfrm>
            <a:off x="4380849" y="4143190"/>
            <a:ext cx="2444379" cy="523220"/>
          </a:xfrm>
          <a:prstGeom prst="rect">
            <a:avLst/>
          </a:prstGeom>
          <a:noFill/>
        </p:spPr>
        <p:txBody>
          <a:bodyPr wrap="square" rtlCol="0">
            <a:spAutoFit/>
          </a:bodyPr>
          <a:lstStyle/>
          <a:p>
            <a:r>
              <a:rPr lang="en-US" altLang="zh-CN" sz="2400" b="1" dirty="0">
                <a:solidFill>
                  <a:srgbClr val="FF0000"/>
                </a:solidFill>
              </a:rPr>
              <a:t>Contact</a:t>
            </a:r>
            <a:r>
              <a:rPr lang="en-US" altLang="zh-CN" sz="2800" b="1" dirty="0"/>
              <a:t> </a:t>
            </a:r>
            <a:endParaRPr lang="zh-CN" altLang="en-US" sz="2800" b="1" dirty="0"/>
          </a:p>
        </p:txBody>
      </p:sp>
      <p:pic>
        <p:nvPicPr>
          <p:cNvPr id="77" name="图片 76">
            <a:extLst>
              <a:ext uri="{FF2B5EF4-FFF2-40B4-BE49-F238E27FC236}">
                <a16:creationId xmlns:a16="http://schemas.microsoft.com/office/drawing/2014/main" id="{22235BFB-E418-4202-8D9A-CEE8A2456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838687" y="3649370"/>
            <a:ext cx="1081683" cy="1332241"/>
          </a:xfrm>
          <a:prstGeom prst="rect">
            <a:avLst/>
          </a:prstGeom>
        </p:spPr>
      </p:pic>
      <p:cxnSp>
        <p:nvCxnSpPr>
          <p:cNvPr id="78" name="直接连接符 77">
            <a:extLst>
              <a:ext uri="{FF2B5EF4-FFF2-40B4-BE49-F238E27FC236}">
                <a16:creationId xmlns:a16="http://schemas.microsoft.com/office/drawing/2014/main" id="{2A6589F7-800C-496A-A618-7C92B251276D}"/>
              </a:ext>
            </a:extLst>
          </p:cNvPr>
          <p:cNvCxnSpPr>
            <a:cxnSpLocks/>
          </p:cNvCxnSpPr>
          <p:nvPr/>
        </p:nvCxnSpPr>
        <p:spPr>
          <a:xfrm>
            <a:off x="718929" y="3734647"/>
            <a:ext cx="11251096" cy="1"/>
          </a:xfrm>
          <a:prstGeom prst="line">
            <a:avLst/>
          </a:prstGeom>
          <a:ln w="25400">
            <a:solidFill>
              <a:srgbClr val="0000FF"/>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2BE51DB-B252-4DDF-9C1F-F6B2D59DC675}"/>
                  </a:ext>
                </a:extLst>
              </p:cNvPr>
              <p:cNvSpPr txBox="1"/>
              <p:nvPr/>
            </p:nvSpPr>
            <p:spPr>
              <a:xfrm>
                <a:off x="2167574" y="2295096"/>
                <a:ext cx="71540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𝐷</m:t>
                          </m:r>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0</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𝐷</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e>
                                <m:sup>
                                  <m:r>
                                    <a:rPr lang="en-US" altLang="zh-CN" sz="2400" b="0" i="1" smtClean="0">
                                      <a:latin typeface="Cambria Math" panose="02040503050406030204" pitchFamily="18" charset="0"/>
                                    </a:rPr>
                                    <m:t>−</m:t>
                                  </m:r>
                                </m:sup>
                              </m:sSup>
                            </m:e>
                          </m:d>
                        </m:e>
                      </m:d>
                      <m:r>
                        <a:rPr lang="en-US" altLang="zh-CN" sz="2400" b="0" i="1" smtClean="0">
                          <a:latin typeface="Cambria Math" panose="02040503050406030204" pitchFamily="18" charset="0"/>
                          <a:ea typeface="Cambria Math" panose="02040503050406030204" pitchFamily="18" charset="0"/>
                        </a:rPr>
                        <m:t>→142 </m:t>
                      </m:r>
                      <m:r>
                        <a:rPr lang="en-US" altLang="zh-CN" sz="2400" b="0" i="1" smtClean="0">
                          <a:latin typeface="Cambria Math" panose="02040503050406030204" pitchFamily="18" charset="0"/>
                          <a:ea typeface="Cambria Math" panose="02040503050406030204" pitchFamily="18" charset="0"/>
                        </a:rPr>
                        <m:t>𝑀𝑒𝑉</m:t>
                      </m:r>
                    </m:oMath>
                  </m:oMathPara>
                </a14:m>
                <a:endParaRPr lang="zh-CN" altLang="en-US" sz="2400" dirty="0"/>
              </a:p>
            </p:txBody>
          </p:sp>
        </mc:Choice>
        <mc:Fallback xmlns="">
          <p:sp>
            <p:nvSpPr>
              <p:cNvPr id="19" name="文本框 18">
                <a:extLst>
                  <a:ext uri="{FF2B5EF4-FFF2-40B4-BE49-F238E27FC236}">
                    <a16:creationId xmlns:a16="http://schemas.microsoft.com/office/drawing/2014/main" id="{02BE51DB-B252-4DDF-9C1F-F6B2D59DC675}"/>
                  </a:ext>
                </a:extLst>
              </p:cNvPr>
              <p:cNvSpPr txBox="1">
                <a:spLocks noRot="1" noChangeAspect="1" noMove="1" noResize="1" noEditPoints="1" noAdjustHandles="1" noChangeArrowheads="1" noChangeShapeType="1" noTextEdit="1"/>
              </p:cNvSpPr>
              <p:nvPr/>
            </p:nvSpPr>
            <p:spPr>
              <a:xfrm>
                <a:off x="2167574" y="2295096"/>
                <a:ext cx="7154062"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B7F5D6C7-9666-4B0B-BD85-E6C98B53AFA6}"/>
                  </a:ext>
                </a:extLst>
              </p:cNvPr>
              <p:cNvSpPr txBox="1"/>
              <p:nvPr/>
            </p:nvSpPr>
            <p:spPr>
              <a:xfrm>
                <a:off x="2026008" y="2774012"/>
                <a:ext cx="71540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0</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𝐵</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e>
                                <m:sup>
                                  <m:r>
                                    <a:rPr lang="en-US" altLang="zh-CN" sz="2400" b="0" i="1" smtClean="0">
                                      <a:latin typeface="Cambria Math" panose="02040503050406030204" pitchFamily="18" charset="0"/>
                                    </a:rPr>
                                    <m:t>−</m:t>
                                  </m:r>
                                </m:sup>
                              </m:sSup>
                            </m:e>
                          </m:d>
                        </m:e>
                      </m:d>
                      <m:r>
                        <a:rPr lang="en-US" altLang="zh-CN" sz="2400" b="0" i="1" smtClean="0">
                          <a:latin typeface="Cambria Math" panose="02040503050406030204" pitchFamily="18" charset="0"/>
                          <a:ea typeface="Cambria Math" panose="02040503050406030204" pitchFamily="18" charset="0"/>
                        </a:rPr>
                        <m:t>→46 </m:t>
                      </m:r>
                      <m:r>
                        <a:rPr lang="en-US" altLang="zh-CN" sz="2400" b="0" i="1" smtClean="0">
                          <a:latin typeface="Cambria Math" panose="02040503050406030204" pitchFamily="18" charset="0"/>
                          <a:ea typeface="Cambria Math" panose="02040503050406030204" pitchFamily="18" charset="0"/>
                        </a:rPr>
                        <m:t>𝑀𝑒𝑉</m:t>
                      </m:r>
                    </m:oMath>
                  </m:oMathPara>
                </a14:m>
                <a:endParaRPr lang="zh-CN" altLang="en-US" sz="2400" dirty="0"/>
              </a:p>
            </p:txBody>
          </p:sp>
        </mc:Choice>
        <mc:Fallback xmlns="">
          <p:sp>
            <p:nvSpPr>
              <p:cNvPr id="79" name="文本框 78">
                <a:extLst>
                  <a:ext uri="{FF2B5EF4-FFF2-40B4-BE49-F238E27FC236}">
                    <a16:creationId xmlns:a16="http://schemas.microsoft.com/office/drawing/2014/main" id="{B7F5D6C7-9666-4B0B-BD85-E6C98B53AFA6}"/>
                  </a:ext>
                </a:extLst>
              </p:cNvPr>
              <p:cNvSpPr txBox="1">
                <a:spLocks noRot="1" noChangeAspect="1" noMove="1" noResize="1" noEditPoints="1" noAdjustHandles="1" noChangeArrowheads="1" noChangeShapeType="1" noTextEdit="1"/>
              </p:cNvSpPr>
              <p:nvPr/>
            </p:nvSpPr>
            <p:spPr>
              <a:xfrm>
                <a:off x="2026008" y="2774012"/>
                <a:ext cx="7154062"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8DC9A44A-67EC-4A64-B4B3-D1A213DC1E5B}"/>
                  </a:ext>
                </a:extLst>
              </p:cNvPr>
              <p:cNvSpPr txBox="1"/>
              <p:nvPr/>
            </p:nvSpPr>
            <p:spPr>
              <a:xfrm>
                <a:off x="7684601" y="2295395"/>
                <a:ext cx="47528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m:rPr>
                                  <m:sty m:val="p"/>
                                </m:rPr>
                                <a:rPr lang="el-GR" altLang="zh-CN" sz="2400" b="0" i="1" smtClean="0">
                                  <a:latin typeface="Cambria Math" panose="02040503050406030204" pitchFamily="18" charset="0"/>
                                  <a:ea typeface="Cambria Math" panose="02040503050406030204" pitchFamily="18" charset="0"/>
                                </a:rPr>
                                <m:t>Σ</m:t>
                              </m:r>
                            </m:e>
                            <m:sub>
                              <m:r>
                                <a:rPr lang="en-US" altLang="zh-CN" sz="2400" b="0" i="1" smtClean="0">
                                  <a:latin typeface="Cambria Math" panose="02040503050406030204" pitchFamily="18" charset="0"/>
                                </a:rPr>
                                <m:t>𝑐</m:t>
                              </m:r>
                            </m:sub>
                          </m:sSub>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1/2</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Sub>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3/2</m:t>
                                  </m:r>
                                </m:e>
                                <m:sup>
                                  <m:r>
                                    <a:rPr lang="en-US" altLang="zh-CN" sz="2400" b="0" i="1" smtClean="0">
                                      <a:latin typeface="Cambria Math" panose="02040503050406030204" pitchFamily="18" charset="0"/>
                                    </a:rPr>
                                    <m:t>+</m:t>
                                  </m:r>
                                </m:sup>
                              </m:sSup>
                            </m:e>
                          </m:d>
                        </m:e>
                      </m:d>
                      <m:r>
                        <a:rPr lang="en-US" altLang="zh-CN" sz="2400" b="0" i="1" smtClean="0">
                          <a:latin typeface="Cambria Math" panose="02040503050406030204" pitchFamily="18" charset="0"/>
                          <a:ea typeface="Cambria Math" panose="02040503050406030204" pitchFamily="18" charset="0"/>
                        </a:rPr>
                        <m:t>→64 </m:t>
                      </m:r>
                      <m:r>
                        <a:rPr lang="en-US" altLang="zh-CN" sz="2400" b="0" i="1" smtClean="0">
                          <a:latin typeface="Cambria Math" panose="02040503050406030204" pitchFamily="18" charset="0"/>
                          <a:ea typeface="Cambria Math" panose="02040503050406030204" pitchFamily="18" charset="0"/>
                        </a:rPr>
                        <m:t>𝑀𝑒𝑉</m:t>
                      </m:r>
                    </m:oMath>
                  </m:oMathPara>
                </a14:m>
                <a:endParaRPr lang="zh-CN" altLang="en-US" sz="2400" dirty="0"/>
              </a:p>
            </p:txBody>
          </p:sp>
        </mc:Choice>
        <mc:Fallback xmlns="">
          <p:sp>
            <p:nvSpPr>
              <p:cNvPr id="80" name="文本框 79">
                <a:extLst>
                  <a:ext uri="{FF2B5EF4-FFF2-40B4-BE49-F238E27FC236}">
                    <a16:creationId xmlns:a16="http://schemas.microsoft.com/office/drawing/2014/main" id="{8DC9A44A-67EC-4A64-B4B3-D1A213DC1E5B}"/>
                  </a:ext>
                </a:extLst>
              </p:cNvPr>
              <p:cNvSpPr txBox="1">
                <a:spLocks noRot="1" noChangeAspect="1" noMove="1" noResize="1" noEditPoints="1" noAdjustHandles="1" noChangeArrowheads="1" noChangeShapeType="1" noTextEdit="1"/>
              </p:cNvSpPr>
              <p:nvPr/>
            </p:nvSpPr>
            <p:spPr>
              <a:xfrm>
                <a:off x="7684601" y="2295395"/>
                <a:ext cx="4752840" cy="461665"/>
              </a:xfrm>
              <a:prstGeom prst="rect">
                <a:avLst/>
              </a:prstGeom>
              <a:blipFill>
                <a:blip r:embed="rId11"/>
                <a:stretch>
                  <a:fillRect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7725A259-B998-4A62-8D3F-992DBCA81324}"/>
                  </a:ext>
                </a:extLst>
              </p:cNvPr>
              <p:cNvSpPr txBox="1"/>
              <p:nvPr/>
            </p:nvSpPr>
            <p:spPr>
              <a:xfrm>
                <a:off x="7711511" y="2755285"/>
                <a:ext cx="47528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m:rPr>
                                  <m:sty m:val="p"/>
                                </m:rPr>
                                <a:rPr lang="el-GR" altLang="zh-CN" sz="2400" b="0" i="1" smtClean="0">
                                  <a:latin typeface="Cambria Math" panose="02040503050406030204" pitchFamily="18" charset="0"/>
                                  <a:ea typeface="Cambria Math" panose="02040503050406030204" pitchFamily="18" charset="0"/>
                                </a:rPr>
                                <m:t>Σ</m:t>
                              </m:r>
                            </m:e>
                            <m:sub>
                              <m:r>
                                <a:rPr lang="en-US" altLang="zh-CN" sz="2400" b="0" i="1" smtClean="0">
                                  <a:latin typeface="Cambria Math" panose="02040503050406030204" pitchFamily="18" charset="0"/>
                                </a:rPr>
                                <m:t>𝑏</m:t>
                              </m:r>
                            </m:sub>
                          </m:sSub>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1/2</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Σ</m:t>
                                  </m:r>
                                </m:e>
                                <m:sub>
                                  <m:r>
                                    <a:rPr lang="en-US" altLang="zh-CN" sz="2400" b="0" i="1" smtClean="0">
                                      <a:latin typeface="Cambria Math" panose="02040503050406030204" pitchFamily="18" charset="0"/>
                                      <a:ea typeface="Cambria Math" panose="02040503050406030204" pitchFamily="18" charset="0"/>
                                    </a:rPr>
                                    <m:t>𝑏</m:t>
                                  </m:r>
                                </m:sub>
                              </m:sSub>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3/2</m:t>
                                  </m:r>
                                </m:e>
                                <m:sup>
                                  <m:r>
                                    <a:rPr lang="en-US" altLang="zh-CN" sz="2400" b="0" i="1" smtClean="0">
                                      <a:latin typeface="Cambria Math" panose="02040503050406030204" pitchFamily="18" charset="0"/>
                                    </a:rPr>
                                    <m:t>+</m:t>
                                  </m:r>
                                </m:sup>
                              </m:sSup>
                            </m:e>
                          </m:d>
                        </m:e>
                      </m:d>
                      <m:r>
                        <a:rPr lang="en-US" altLang="zh-CN" sz="2400" b="0" i="1" smtClean="0">
                          <a:latin typeface="Cambria Math" panose="02040503050406030204" pitchFamily="18" charset="0"/>
                          <a:ea typeface="Cambria Math" panose="02040503050406030204" pitchFamily="18" charset="0"/>
                        </a:rPr>
                        <m:t>→21 </m:t>
                      </m:r>
                      <m:r>
                        <a:rPr lang="en-US" altLang="zh-CN" sz="2400" b="0" i="1" smtClean="0">
                          <a:latin typeface="Cambria Math" panose="02040503050406030204" pitchFamily="18" charset="0"/>
                          <a:ea typeface="Cambria Math" panose="02040503050406030204" pitchFamily="18" charset="0"/>
                        </a:rPr>
                        <m:t>𝑀𝑒𝑉</m:t>
                      </m:r>
                    </m:oMath>
                  </m:oMathPara>
                </a14:m>
                <a:endParaRPr lang="zh-CN" altLang="en-US" sz="2400" dirty="0"/>
              </a:p>
            </p:txBody>
          </p:sp>
        </mc:Choice>
        <mc:Fallback xmlns="">
          <p:sp>
            <p:nvSpPr>
              <p:cNvPr id="81" name="文本框 80">
                <a:extLst>
                  <a:ext uri="{FF2B5EF4-FFF2-40B4-BE49-F238E27FC236}">
                    <a16:creationId xmlns:a16="http://schemas.microsoft.com/office/drawing/2014/main" id="{7725A259-B998-4A62-8D3F-992DBCA81324}"/>
                  </a:ext>
                </a:extLst>
              </p:cNvPr>
              <p:cNvSpPr txBox="1">
                <a:spLocks noRot="1" noChangeAspect="1" noMove="1" noResize="1" noEditPoints="1" noAdjustHandles="1" noChangeArrowheads="1" noChangeShapeType="1" noTextEdit="1"/>
              </p:cNvSpPr>
              <p:nvPr/>
            </p:nvSpPr>
            <p:spPr>
              <a:xfrm>
                <a:off x="7711511" y="2755285"/>
                <a:ext cx="4752840" cy="461665"/>
              </a:xfrm>
              <a:prstGeom prst="rect">
                <a:avLst/>
              </a:prstGeom>
              <a:blipFill>
                <a:blip r:embed="rId12"/>
                <a:stretch>
                  <a:fillRect b="-17105"/>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E7F710BF-305B-4C15-9E7D-D91659D36F98}"/>
              </a:ext>
            </a:extLst>
          </p:cNvPr>
          <p:cNvSpPr/>
          <p:nvPr/>
        </p:nvSpPr>
        <p:spPr>
          <a:xfrm>
            <a:off x="980287" y="3863545"/>
            <a:ext cx="3751348" cy="523220"/>
          </a:xfrm>
          <a:prstGeom prst="rect">
            <a:avLst/>
          </a:prstGeom>
        </p:spPr>
        <p:txBody>
          <a:bodyPr wrap="none">
            <a:spAutoFit/>
          </a:bodyPr>
          <a:lstStyle/>
          <a:p>
            <a:r>
              <a:rPr lang="en-US" altLang="zh-CN" sz="2800" b="1" dirty="0">
                <a:solidFill>
                  <a:srgbClr val="0000FF"/>
                </a:solidFill>
              </a:rPr>
              <a:t> Effective field theory </a:t>
            </a:r>
            <a:endParaRPr lang="zh-CN" altLang="en-US" sz="2800" dirty="0">
              <a:solidFill>
                <a:srgbClr val="0000FF"/>
              </a:solidFill>
            </a:endParaRPr>
          </a:p>
        </p:txBody>
      </p:sp>
    </p:spTree>
    <p:extLst>
      <p:ext uri="{BB962C8B-B14F-4D97-AF65-F5344CB8AC3E}">
        <p14:creationId xmlns:p14="http://schemas.microsoft.com/office/powerpoint/2010/main" val="1958082364"/>
      </p:ext>
    </p:extLst>
  </p:cSld>
  <p:clrMapOvr>
    <a:masterClrMapping/>
  </p:clrMapOvr>
  <mc:AlternateContent xmlns:mc="http://schemas.openxmlformats.org/markup-compatibility/2006">
    <mc:Choice xmlns:p14="http://schemas.microsoft.com/office/powerpoint/2010/main" Requires="p14">
      <p:transition spd="slow" p14:dur="2000" advTm="89246"/>
    </mc:Choice>
    <mc:Fallback>
      <p:transition spd="slow" advTm="8924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DD8BAD3C-23B6-4E80-9EDF-EF674E754027}"/>
              </a:ext>
            </a:extLst>
          </p:cNvPr>
          <p:cNvSpPr txBox="1"/>
          <p:nvPr/>
        </p:nvSpPr>
        <p:spPr>
          <a:xfrm>
            <a:off x="405091" y="2115565"/>
            <a:ext cx="2035704" cy="523220"/>
          </a:xfrm>
          <a:prstGeom prst="rect">
            <a:avLst/>
          </a:prstGeom>
          <a:noFill/>
        </p:spPr>
        <p:txBody>
          <a:bodyPr wrap="square" rtlCol="0">
            <a:spAutoFit/>
          </a:bodyPr>
          <a:lstStyle/>
          <a:p>
            <a:r>
              <a:rPr lang="en-US" altLang="zh-CN" sz="2800" b="1" dirty="0" err="1">
                <a:solidFill>
                  <a:srgbClr val="0000FF"/>
                </a:solidFill>
              </a:rPr>
              <a:t>Superfields</a:t>
            </a:r>
            <a:endParaRPr lang="zh-CN" altLang="en-US" sz="2800" b="1" dirty="0">
              <a:solidFill>
                <a:srgbClr val="0000FF"/>
              </a:solidFill>
            </a:endParaRPr>
          </a:p>
        </p:txBody>
      </p:sp>
      <p:sp>
        <p:nvSpPr>
          <p:cNvPr id="9" name="左大括号 8">
            <a:extLst>
              <a:ext uri="{FF2B5EF4-FFF2-40B4-BE49-F238E27FC236}">
                <a16:creationId xmlns:a16="http://schemas.microsoft.com/office/drawing/2014/main" id="{3D6F998B-12F9-4D43-91AE-CF19CF3C3E21}"/>
              </a:ext>
            </a:extLst>
          </p:cNvPr>
          <p:cNvSpPr/>
          <p:nvPr/>
        </p:nvSpPr>
        <p:spPr>
          <a:xfrm>
            <a:off x="2464397" y="2005403"/>
            <a:ext cx="410047" cy="889987"/>
          </a:xfrm>
          <a:prstGeom prst="leftBrace">
            <a:avLst>
              <a:gd name="adj1" fmla="val 8333"/>
              <a:gd name="adj2" fmla="val 464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CFE5C45-29F3-473A-BCC2-E6198603D419}"/>
                  </a:ext>
                </a:extLst>
              </p:cNvPr>
              <p:cNvSpPr txBox="1"/>
              <p:nvPr/>
            </p:nvSpPr>
            <p:spPr>
              <a:xfrm>
                <a:off x="2669421" y="1577564"/>
                <a:ext cx="3452962" cy="8899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smtClean="0">
                              <a:latin typeface="Cambria Math" panose="02040503050406030204" pitchFamily="18" charset="0"/>
                            </a:rPr>
                            <m:t>𝑯</m:t>
                          </m:r>
                        </m:e>
                        <m:sub>
                          <m:r>
                            <a:rPr lang="en-US" altLang="zh-CN" sz="2800" b="1" i="1" smtClean="0">
                              <a:latin typeface="Cambria Math" panose="02040503050406030204" pitchFamily="18" charset="0"/>
                            </a:rPr>
                            <m:t>𝒄</m:t>
                          </m:r>
                        </m:sub>
                      </m:sSub>
                      <m:r>
                        <a:rPr lang="en-US" altLang="zh-CN" sz="2800" b="1" i="1" smtClean="0">
                          <a:latin typeface="Cambria Math" panose="02040503050406030204" pitchFamily="18" charset="0"/>
                        </a:rPr>
                        <m:t>=</m:t>
                      </m:r>
                      <m:f>
                        <m:fPr>
                          <m:ctrlPr>
                            <a:rPr lang="en-US" altLang="zh-CN" sz="2800" b="1" i="1" smtClean="0">
                              <a:latin typeface="Cambria Math" panose="02040503050406030204" pitchFamily="18" charset="0"/>
                            </a:rPr>
                          </m:ctrlPr>
                        </m:fPr>
                        <m:num>
                          <m:r>
                            <a:rPr lang="en-US" altLang="zh-CN" sz="2800" b="1" i="1" smtClean="0">
                              <a:latin typeface="Cambria Math" panose="02040503050406030204" pitchFamily="18" charset="0"/>
                            </a:rPr>
                            <m:t>𝟏</m:t>
                          </m:r>
                        </m:num>
                        <m:den>
                          <m:rad>
                            <m:radPr>
                              <m:degHide m:val="on"/>
                              <m:ctrlPr>
                                <a:rPr lang="en-US" altLang="zh-CN" sz="2800" b="1" i="1" smtClean="0">
                                  <a:latin typeface="Cambria Math" panose="02040503050406030204" pitchFamily="18" charset="0"/>
                                </a:rPr>
                              </m:ctrlPr>
                            </m:radPr>
                            <m:deg/>
                            <m:e>
                              <m:r>
                                <a:rPr lang="en-US" altLang="zh-CN" sz="2800" b="1" i="1" smtClean="0">
                                  <a:latin typeface="Cambria Math" panose="02040503050406030204" pitchFamily="18" charset="0"/>
                                </a:rPr>
                                <m:t>𝟐</m:t>
                              </m:r>
                            </m:e>
                          </m:rad>
                        </m:den>
                      </m:f>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𝑫</m:t>
                      </m:r>
                      <m:r>
                        <a:rPr lang="en-US" altLang="zh-CN" sz="2800" b="1" i="1" smtClean="0">
                          <a:latin typeface="Cambria Math" panose="02040503050406030204" pitchFamily="18" charset="0"/>
                        </a:rPr>
                        <m:t>+</m:t>
                      </m:r>
                      <m:sSup>
                        <m:sSupPr>
                          <m:ctrlPr>
                            <a:rPr lang="en-US" altLang="zh-CN" sz="2800" b="1" i="1" smtClean="0">
                              <a:latin typeface="Cambria Math" panose="02040503050406030204" pitchFamily="18" charset="0"/>
                            </a:rPr>
                          </m:ctrlPr>
                        </m:sSupPr>
                        <m:e>
                          <m:acc>
                            <m:accPr>
                              <m:chr m:val="⃗"/>
                              <m:ctrlPr>
                                <a:rPr lang="en-US" altLang="zh-CN" sz="2800" b="1" i="1" smtClean="0">
                                  <a:latin typeface="Cambria Math" panose="02040503050406030204" pitchFamily="18" charset="0"/>
                                </a:rPr>
                              </m:ctrlPr>
                            </m:accPr>
                            <m:e>
                              <m:r>
                                <a:rPr lang="en-US" altLang="zh-CN" sz="2800" b="1" i="1" smtClean="0">
                                  <a:latin typeface="Cambria Math" panose="02040503050406030204" pitchFamily="18" charset="0"/>
                                </a:rPr>
                                <m:t>𝑫</m:t>
                              </m:r>
                            </m:e>
                          </m:acc>
                        </m:e>
                        <m:sup>
                          <m:r>
                            <a:rPr lang="en-US" altLang="zh-CN" sz="2800" b="1" i="1" smtClean="0">
                              <a:latin typeface="Cambria Math" panose="02040503050406030204" pitchFamily="18" charset="0"/>
                            </a:rPr>
                            <m:t>∗</m:t>
                          </m:r>
                        </m:sup>
                      </m:sSup>
                      <m:acc>
                        <m:accPr>
                          <m:chr m:val="⃗"/>
                          <m:ctrlPr>
                            <a:rPr lang="en-US" altLang="zh-CN" sz="2800" b="1" i="1" smtClean="0">
                              <a:latin typeface="Cambria Math" panose="02040503050406030204" pitchFamily="18" charset="0"/>
                            </a:rPr>
                          </m:ctrlPr>
                        </m:accPr>
                        <m:e>
                          <m:r>
                            <a:rPr lang="zh-CN" altLang="en-US" sz="2800" b="1" i="1" smtClean="0">
                              <a:latin typeface="Cambria Math" panose="02040503050406030204" pitchFamily="18" charset="0"/>
                            </a:rPr>
                            <m:t>𝝈</m:t>
                          </m:r>
                        </m:e>
                      </m:acc>
                      <m:r>
                        <a:rPr lang="en-US" altLang="zh-CN" sz="2800" b="1" i="1" smtClean="0">
                          <a:latin typeface="Cambria Math" panose="02040503050406030204" pitchFamily="18" charset="0"/>
                        </a:rPr>
                        <m:t>)</m:t>
                      </m:r>
                    </m:oMath>
                  </m:oMathPara>
                </a14:m>
                <a:endParaRPr lang="zh-CN" altLang="en-US" sz="2800" b="1" dirty="0"/>
              </a:p>
            </p:txBody>
          </p:sp>
        </mc:Choice>
        <mc:Fallback xmlns="">
          <p:sp>
            <p:nvSpPr>
              <p:cNvPr id="10" name="文本框 9">
                <a:extLst>
                  <a:ext uri="{FF2B5EF4-FFF2-40B4-BE49-F238E27FC236}">
                    <a16:creationId xmlns:a16="http://schemas.microsoft.com/office/drawing/2014/main" id="{DCFE5C45-29F3-473A-BCC2-E6198603D419}"/>
                  </a:ext>
                </a:extLst>
              </p:cNvPr>
              <p:cNvSpPr txBox="1">
                <a:spLocks noRot="1" noChangeAspect="1" noMove="1" noResize="1" noEditPoints="1" noAdjustHandles="1" noChangeArrowheads="1" noChangeShapeType="1" noTextEdit="1"/>
              </p:cNvSpPr>
              <p:nvPr/>
            </p:nvSpPr>
            <p:spPr>
              <a:xfrm>
                <a:off x="2669421" y="1577564"/>
                <a:ext cx="3452962" cy="889987"/>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4FCB108-B6E3-49A8-B9FB-FE46CF258EA3}"/>
                  </a:ext>
                </a:extLst>
              </p:cNvPr>
              <p:cNvSpPr txBox="1"/>
              <p:nvPr/>
            </p:nvSpPr>
            <p:spPr>
              <a:xfrm>
                <a:off x="2771933" y="2387364"/>
                <a:ext cx="3452962" cy="8899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a:latin typeface="Cambria Math" panose="02040503050406030204" pitchFamily="18" charset="0"/>
                            </a:rPr>
                          </m:ctrlPr>
                        </m:sSubPr>
                        <m:e>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𝑺</m:t>
                              </m:r>
                            </m:e>
                          </m:acc>
                        </m:e>
                        <m:sub>
                          <m:r>
                            <a:rPr lang="en-US" altLang="zh-CN" sz="2800" b="1" i="1">
                              <a:latin typeface="Cambria Math" panose="02040503050406030204" pitchFamily="18" charset="0"/>
                            </a:rPr>
                            <m:t>𝒄</m:t>
                          </m:r>
                        </m:sub>
                      </m:sSub>
                      <m:r>
                        <a:rPr lang="en-US" altLang="zh-CN" sz="2800" b="1" i="1" smtClean="0">
                          <a:latin typeface="Cambria Math" panose="02040503050406030204" pitchFamily="18" charset="0"/>
                        </a:rPr>
                        <m:t>=</m:t>
                      </m:r>
                      <m:f>
                        <m:fPr>
                          <m:ctrlPr>
                            <a:rPr lang="en-US" altLang="zh-CN" sz="2800" b="1" i="1" smtClean="0">
                              <a:latin typeface="Cambria Math" panose="02040503050406030204" pitchFamily="18" charset="0"/>
                            </a:rPr>
                          </m:ctrlPr>
                        </m:fPr>
                        <m:num>
                          <m:r>
                            <a:rPr lang="en-US" altLang="zh-CN" sz="2800" b="1" i="1" smtClean="0">
                              <a:latin typeface="Cambria Math" panose="02040503050406030204" pitchFamily="18" charset="0"/>
                            </a:rPr>
                            <m:t>𝟏</m:t>
                          </m:r>
                        </m:num>
                        <m:den>
                          <m:rad>
                            <m:radPr>
                              <m:degHide m:val="on"/>
                              <m:ctrlPr>
                                <a:rPr lang="en-US" altLang="zh-CN" sz="2800" b="1" i="1" smtClean="0">
                                  <a:latin typeface="Cambria Math" panose="02040503050406030204" pitchFamily="18" charset="0"/>
                                </a:rPr>
                              </m:ctrlPr>
                            </m:radPr>
                            <m:deg/>
                            <m:e>
                              <m:r>
                                <a:rPr lang="en-US" altLang="zh-CN" sz="2800" b="1" i="1" smtClean="0">
                                  <a:latin typeface="Cambria Math" panose="02040503050406030204" pitchFamily="18" charset="0"/>
                                </a:rPr>
                                <m:t>𝟑</m:t>
                              </m:r>
                            </m:e>
                          </m:rad>
                        </m:den>
                      </m:f>
                      <m:r>
                        <a:rPr lang="en-US" altLang="zh-CN" sz="2800" b="1" i="1" smtClean="0">
                          <a:latin typeface="Cambria Math" panose="02040503050406030204" pitchFamily="18" charset="0"/>
                        </a:rPr>
                        <m:t>(</m:t>
                      </m:r>
                      <m:sSub>
                        <m:sSubPr>
                          <m:ctrlPr>
                            <a:rPr lang="en-US" altLang="zh-CN" sz="2800" b="1" i="1" smtClean="0">
                              <a:latin typeface="Cambria Math" panose="02040503050406030204" pitchFamily="18" charset="0"/>
                            </a:rPr>
                          </m:ctrlPr>
                        </m:sSubPr>
                        <m:e>
                          <m:r>
                            <a:rPr lang="zh-CN" altLang="en-US" sz="2800" b="1" i="1">
                              <a:latin typeface="Cambria Math" panose="02040503050406030204" pitchFamily="18" charset="0"/>
                            </a:rPr>
                            <m:t>𝚺</m:t>
                          </m:r>
                        </m:e>
                        <m:sub>
                          <m:r>
                            <a:rPr lang="en-US" altLang="zh-CN" sz="2800" b="1" i="1" smtClean="0">
                              <a:latin typeface="Cambria Math" panose="02040503050406030204" pitchFamily="18" charset="0"/>
                            </a:rPr>
                            <m:t>𝒄</m:t>
                          </m:r>
                        </m:sub>
                      </m:sSub>
                      <m:acc>
                        <m:accPr>
                          <m:chr m:val="⃗"/>
                          <m:ctrlPr>
                            <a:rPr lang="en-US" altLang="zh-CN" sz="2800" b="1" i="1">
                              <a:latin typeface="Cambria Math" panose="02040503050406030204" pitchFamily="18" charset="0"/>
                            </a:rPr>
                          </m:ctrlPr>
                        </m:accPr>
                        <m:e>
                          <m:r>
                            <a:rPr lang="zh-CN" altLang="en-US" sz="2800" b="1" i="1">
                              <a:latin typeface="Cambria Math" panose="02040503050406030204" pitchFamily="18" charset="0"/>
                            </a:rPr>
                            <m:t>𝝈</m:t>
                          </m:r>
                        </m:e>
                      </m:acc>
                      <m:r>
                        <a:rPr lang="en-US" altLang="zh-CN" sz="2800" b="1" i="1" smtClean="0">
                          <a:latin typeface="Cambria Math" panose="02040503050406030204" pitchFamily="18" charset="0"/>
                        </a:rPr>
                        <m:t>+</m:t>
                      </m:r>
                      <m:sSub>
                        <m:sSubPr>
                          <m:ctrlPr>
                            <a:rPr lang="en-US" altLang="zh-CN" sz="2800" b="1" i="1" smtClean="0">
                              <a:latin typeface="Cambria Math" panose="02040503050406030204" pitchFamily="18" charset="0"/>
                            </a:rPr>
                          </m:ctrlPr>
                        </m:sSubPr>
                        <m:e>
                          <m:sSup>
                            <m:sSupPr>
                              <m:ctrlPr>
                                <a:rPr lang="en-US" altLang="zh-CN" sz="2800" b="1" i="1">
                                  <a:latin typeface="Cambria Math" panose="02040503050406030204" pitchFamily="18" charset="0"/>
                                </a:rPr>
                              </m:ctrlPr>
                            </m:sSupPr>
                            <m:e>
                              <m:acc>
                                <m:accPr>
                                  <m:chr m:val="⃗"/>
                                  <m:ctrlPr>
                                    <a:rPr lang="en-US" altLang="zh-CN" sz="2800" b="1" i="1">
                                      <a:latin typeface="Cambria Math" panose="02040503050406030204" pitchFamily="18" charset="0"/>
                                    </a:rPr>
                                  </m:ctrlPr>
                                </m:accPr>
                                <m:e>
                                  <m:r>
                                    <a:rPr lang="zh-CN" altLang="en-US" sz="2800" b="1" i="1">
                                      <a:latin typeface="Cambria Math" panose="02040503050406030204" pitchFamily="18" charset="0"/>
                                    </a:rPr>
                                    <m:t>𝚺</m:t>
                                  </m:r>
                                </m:e>
                              </m:acc>
                            </m:e>
                            <m:sup>
                              <m:r>
                                <a:rPr lang="en-US" altLang="zh-CN" sz="2800" b="1" i="1">
                                  <a:latin typeface="Cambria Math" panose="02040503050406030204" pitchFamily="18" charset="0"/>
                                </a:rPr>
                                <m:t>∗</m:t>
                              </m:r>
                            </m:sup>
                          </m:sSup>
                        </m:e>
                        <m:sub>
                          <m:r>
                            <a:rPr lang="en-US" altLang="zh-CN" sz="2800" b="1" i="1" smtClean="0">
                              <a:latin typeface="Cambria Math" panose="02040503050406030204" pitchFamily="18" charset="0"/>
                            </a:rPr>
                            <m:t>𝒄</m:t>
                          </m:r>
                        </m:sub>
                      </m:sSub>
                      <m:r>
                        <a:rPr lang="en-US" altLang="zh-CN" sz="2800" b="1" i="1" smtClean="0">
                          <a:latin typeface="Cambria Math" panose="02040503050406030204" pitchFamily="18" charset="0"/>
                        </a:rPr>
                        <m:t>)</m:t>
                      </m:r>
                    </m:oMath>
                  </m:oMathPara>
                </a14:m>
                <a:endParaRPr lang="zh-CN" altLang="en-US" sz="2800" b="1" dirty="0"/>
              </a:p>
            </p:txBody>
          </p:sp>
        </mc:Choice>
        <mc:Fallback xmlns="">
          <p:sp>
            <p:nvSpPr>
              <p:cNvPr id="12" name="文本框 11">
                <a:extLst>
                  <a:ext uri="{FF2B5EF4-FFF2-40B4-BE49-F238E27FC236}">
                    <a16:creationId xmlns:a16="http://schemas.microsoft.com/office/drawing/2014/main" id="{A4FCB108-B6E3-49A8-B9FB-FE46CF258EA3}"/>
                  </a:ext>
                </a:extLst>
              </p:cNvPr>
              <p:cNvSpPr txBox="1">
                <a:spLocks noRot="1" noChangeAspect="1" noMove="1" noResize="1" noEditPoints="1" noAdjustHandles="1" noChangeArrowheads="1" noChangeShapeType="1" noTextEdit="1"/>
              </p:cNvSpPr>
              <p:nvPr/>
            </p:nvSpPr>
            <p:spPr>
              <a:xfrm>
                <a:off x="2771933" y="2387364"/>
                <a:ext cx="3452962" cy="889987"/>
              </a:xfrm>
              <a:prstGeom prst="rect">
                <a:avLst/>
              </a:prstGeom>
              <a:blipFill>
                <a:blip r:embed="rId3"/>
                <a:stretch>
                  <a:fillRect/>
                </a:stretch>
              </a:blipFill>
            </p:spPr>
            <p:txBody>
              <a:bodyPr/>
              <a:lstStyle/>
              <a:p>
                <a:r>
                  <a:rPr lang="zh-CN" altLang="en-US">
                    <a:noFill/>
                  </a:rPr>
                  <a:t> </a:t>
                </a:r>
              </a:p>
            </p:txBody>
          </p:sp>
        </mc:Fallback>
      </mc:AlternateContent>
      <p:sp>
        <p:nvSpPr>
          <p:cNvPr id="13" name="箭头: 左 12">
            <a:extLst>
              <a:ext uri="{FF2B5EF4-FFF2-40B4-BE49-F238E27FC236}">
                <a16:creationId xmlns:a16="http://schemas.microsoft.com/office/drawing/2014/main" id="{7DC2079C-AA81-46B3-B96E-20C7AA6FA2FC}"/>
              </a:ext>
            </a:extLst>
          </p:cNvPr>
          <p:cNvSpPr/>
          <p:nvPr/>
        </p:nvSpPr>
        <p:spPr>
          <a:xfrm>
            <a:off x="5907539" y="2331710"/>
            <a:ext cx="2981739" cy="237514"/>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CA3F2ED9-268C-4FF2-A141-8C8D3E571140}"/>
              </a:ext>
            </a:extLst>
          </p:cNvPr>
          <p:cNvSpPr txBox="1"/>
          <p:nvPr/>
        </p:nvSpPr>
        <p:spPr>
          <a:xfrm>
            <a:off x="6754022" y="1860663"/>
            <a:ext cx="1288774" cy="523220"/>
          </a:xfrm>
          <a:prstGeom prst="rect">
            <a:avLst/>
          </a:prstGeom>
          <a:noFill/>
        </p:spPr>
        <p:txBody>
          <a:bodyPr wrap="square" rtlCol="0">
            <a:spAutoFit/>
          </a:bodyPr>
          <a:lstStyle/>
          <a:p>
            <a:r>
              <a:rPr lang="en-US" altLang="zh-CN" sz="2800" b="1" dirty="0"/>
              <a:t>HQSS</a:t>
            </a:r>
            <a:endParaRPr lang="zh-CN" altLang="en-US" sz="2800" b="1" dirty="0"/>
          </a:p>
        </p:txBody>
      </p:sp>
      <p:sp>
        <p:nvSpPr>
          <p:cNvPr id="15" name="文本框 14">
            <a:extLst>
              <a:ext uri="{FF2B5EF4-FFF2-40B4-BE49-F238E27FC236}">
                <a16:creationId xmlns:a16="http://schemas.microsoft.com/office/drawing/2014/main" id="{E8683C08-A126-49B6-9EA9-DA581FC5CD58}"/>
              </a:ext>
            </a:extLst>
          </p:cNvPr>
          <p:cNvSpPr txBox="1"/>
          <p:nvPr/>
        </p:nvSpPr>
        <p:spPr>
          <a:xfrm>
            <a:off x="532481" y="511972"/>
            <a:ext cx="3220278" cy="584775"/>
          </a:xfrm>
          <a:prstGeom prst="rect">
            <a:avLst/>
          </a:prstGeom>
          <a:noFill/>
        </p:spPr>
        <p:txBody>
          <a:bodyPr wrap="square" rtlCol="0">
            <a:spAutoFit/>
          </a:bodyPr>
          <a:lstStyle/>
          <a:p>
            <a:r>
              <a:rPr lang="en-US" altLang="zh-CN" sz="3200" b="1" dirty="0" err="1">
                <a:solidFill>
                  <a:srgbClr val="0000FF"/>
                </a:solidFill>
              </a:rPr>
              <a:t>Lagrangian</a:t>
            </a:r>
            <a:endParaRPr lang="zh-CN" altLang="en-US" sz="3200" b="1" dirty="0">
              <a:solidFill>
                <a:srgbClr val="0000FF"/>
              </a:solidFill>
            </a:endParaRP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DD42324-DA72-4AFB-B303-65AB54E27D29}"/>
                  </a:ext>
                </a:extLst>
              </p:cNvPr>
              <p:cNvSpPr txBox="1"/>
              <p:nvPr/>
            </p:nvSpPr>
            <p:spPr>
              <a:xfrm>
                <a:off x="2380128" y="964409"/>
                <a:ext cx="9811872" cy="593047"/>
              </a:xfrm>
              <a:prstGeom prst="rect">
                <a:avLst/>
              </a:prstGeom>
              <a:noFill/>
            </p:spPr>
            <p:txBody>
              <a:bodyPr wrap="square" lIns="0" tIns="0" rIns="0" bIns="0" rtlCol="0">
                <a:spAutoFit/>
              </a:bodyPr>
              <a:lstStyle/>
              <a:p>
                <a14:m>
                  <m:oMath xmlns:m="http://schemas.openxmlformats.org/officeDocument/2006/math">
                    <m:r>
                      <a:rPr lang="en-US" altLang="zh-CN" sz="2800" b="1" i="1" smtClean="0">
                        <a:latin typeface="Cambria Math" panose="02040503050406030204" pitchFamily="18" charset="0"/>
                      </a:rPr>
                      <m:t>𝑳</m:t>
                    </m:r>
                    <m:r>
                      <a:rPr lang="en-US" altLang="zh-CN" sz="2800" b="1" i="1" smtClean="0">
                        <a:latin typeface="Cambria Math" panose="02040503050406030204" pitchFamily="18" charset="0"/>
                      </a:rPr>
                      <m:t>=</m:t>
                    </m:r>
                    <m:sSub>
                      <m:sSubPr>
                        <m:ctrlPr>
                          <a:rPr lang="en-US" altLang="zh-CN" sz="2800" b="1" i="1" smtClean="0">
                            <a:solidFill>
                              <a:srgbClr val="FF0000"/>
                            </a:solidFill>
                            <a:latin typeface="Cambria Math" panose="02040503050406030204" pitchFamily="18" charset="0"/>
                          </a:rPr>
                        </m:ctrlPr>
                      </m:sSubPr>
                      <m:e>
                        <m:r>
                          <a:rPr lang="en-US" altLang="zh-CN" sz="2800" b="1" i="1" smtClean="0">
                            <a:solidFill>
                              <a:srgbClr val="FF0000"/>
                            </a:solidFill>
                            <a:latin typeface="Cambria Math" panose="02040503050406030204" pitchFamily="18" charset="0"/>
                          </a:rPr>
                          <m:t>𝑪</m:t>
                        </m:r>
                      </m:e>
                      <m:sub>
                        <m:r>
                          <a:rPr lang="en-US" altLang="zh-CN" sz="2800" b="1" i="1" smtClean="0">
                            <a:solidFill>
                              <a:srgbClr val="FF0000"/>
                            </a:solidFill>
                            <a:latin typeface="Cambria Math" panose="02040503050406030204" pitchFamily="18" charset="0"/>
                          </a:rPr>
                          <m:t>𝒂</m:t>
                        </m:r>
                      </m:sub>
                    </m:sSub>
                    <m:r>
                      <a:rPr lang="en-US" altLang="zh-CN" sz="2800" b="1" i="1" smtClean="0">
                        <a:latin typeface="Cambria Math" panose="02040503050406030204" pitchFamily="18" charset="0"/>
                      </a:rPr>
                      <m:t>𝑻𝒓</m:t>
                    </m:r>
                    <m:r>
                      <a:rPr lang="en-US" altLang="zh-CN" sz="2800" b="1" i="1" smtClean="0">
                        <a:latin typeface="Cambria Math" panose="02040503050406030204" pitchFamily="18" charset="0"/>
                      </a:rPr>
                      <m:t>[</m:t>
                    </m:r>
                    <m:sSub>
                      <m:sSubPr>
                        <m:ctrlPr>
                          <a:rPr lang="en-US" altLang="zh-CN" sz="2800" b="1" i="1">
                            <a:latin typeface="Cambria Math" panose="02040503050406030204" pitchFamily="18" charset="0"/>
                          </a:rPr>
                        </m:ctrlPr>
                      </m:sSubPr>
                      <m:e>
                        <m:sSubSup>
                          <m:sSubSupPr>
                            <m:ctrlPr>
                              <a:rPr lang="en-US" altLang="zh-CN" sz="2800" b="1" i="1" smtClean="0">
                                <a:latin typeface="Cambria Math" panose="02040503050406030204" pitchFamily="18" charset="0"/>
                              </a:rPr>
                            </m:ctrlPr>
                          </m:sSubSupPr>
                          <m:e>
                            <m:r>
                              <a:rPr lang="en-US" altLang="zh-CN" sz="2800" b="1" i="1" smtClean="0">
                                <a:latin typeface="Cambria Math" panose="02040503050406030204" pitchFamily="18" charset="0"/>
                              </a:rPr>
                              <m:t>𝑯</m:t>
                            </m:r>
                          </m:e>
                          <m:sub>
                            <m:r>
                              <a:rPr lang="en-US" altLang="zh-CN" sz="2800" b="1" i="1" smtClean="0">
                                <a:latin typeface="Cambria Math" panose="02040503050406030204" pitchFamily="18" charset="0"/>
                              </a:rPr>
                              <m:t>𝒄</m:t>
                            </m:r>
                          </m:sub>
                          <m:sup>
                            <m:r>
                              <a:rPr lang="en-US" altLang="zh-CN" sz="2800" b="1" i="1">
                                <a:latin typeface="Cambria Math" panose="02040503050406030204" pitchFamily="18" charset="0"/>
                                <a:ea typeface="Cambria Math" panose="02040503050406030204" pitchFamily="18" charset="0"/>
                              </a:rPr>
                              <m:t>†</m:t>
                            </m:r>
                          </m:sup>
                        </m:sSubSup>
                        <m:r>
                          <a:rPr lang="en-US" altLang="zh-CN" sz="2800" b="1" i="1">
                            <a:latin typeface="Cambria Math" panose="02040503050406030204" pitchFamily="18" charset="0"/>
                          </a:rPr>
                          <m:t>𝑯</m:t>
                        </m:r>
                      </m:e>
                      <m:sub>
                        <m:r>
                          <a:rPr lang="en-US" altLang="zh-CN" sz="2800" b="1" i="1">
                            <a:latin typeface="Cambria Math" panose="02040503050406030204" pitchFamily="18" charset="0"/>
                          </a:rPr>
                          <m:t>𝒄</m:t>
                        </m:r>
                      </m:sub>
                    </m:sSub>
                    <m:r>
                      <a:rPr lang="en-US" altLang="zh-CN" sz="2800" b="1" i="1" smtClean="0">
                        <a:latin typeface="Cambria Math" panose="02040503050406030204" pitchFamily="18" charset="0"/>
                      </a:rPr>
                      <m:t>]</m:t>
                    </m:r>
                    <m:sSub>
                      <m:sSubPr>
                        <m:ctrlPr>
                          <a:rPr lang="en-US" altLang="zh-CN" sz="2800" b="1" i="1">
                            <a:latin typeface="Cambria Math" panose="02040503050406030204" pitchFamily="18" charset="0"/>
                          </a:rPr>
                        </m:ctrlPr>
                      </m:sSubPr>
                      <m:e>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𝑺</m:t>
                            </m:r>
                          </m:e>
                        </m:acc>
                      </m:e>
                      <m:sub>
                        <m:r>
                          <a:rPr lang="en-US" altLang="zh-CN" sz="2800" b="1" i="1">
                            <a:latin typeface="Cambria Math" panose="02040503050406030204" pitchFamily="18" charset="0"/>
                          </a:rPr>
                          <m:t>𝒄</m:t>
                        </m:r>
                      </m:sub>
                    </m:sSub>
                    <m:r>
                      <a:rPr lang="en-US" altLang="zh-CN" sz="2800" b="1" i="1" smtClean="0">
                        <a:latin typeface="Cambria Math" panose="02040503050406030204" pitchFamily="18" charset="0"/>
                        <a:ea typeface="Cambria Math" panose="02040503050406030204" pitchFamily="18" charset="0"/>
                      </a:rPr>
                      <m:t>∙</m:t>
                    </m:r>
                    <m:sSup>
                      <m:sSupPr>
                        <m:ctrlPr>
                          <a:rPr lang="en-US" altLang="zh-CN" sz="2800" b="1" i="1">
                            <a:latin typeface="Cambria Math" panose="02040503050406030204" pitchFamily="18" charset="0"/>
                          </a:rPr>
                        </m:ctrlPr>
                      </m:sSupPr>
                      <m:e>
                        <m:sSub>
                          <m:sSubPr>
                            <m:ctrlPr>
                              <a:rPr lang="en-US" altLang="zh-CN" sz="2800" b="1" i="1">
                                <a:latin typeface="Cambria Math" panose="02040503050406030204" pitchFamily="18" charset="0"/>
                              </a:rPr>
                            </m:ctrlPr>
                          </m:sSubPr>
                          <m:e>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𝑺</m:t>
                                </m:r>
                              </m:e>
                            </m:acc>
                          </m:e>
                          <m:sub>
                            <m:r>
                              <a:rPr lang="en-US" altLang="zh-CN" sz="2800" b="1" i="1">
                                <a:latin typeface="Cambria Math" panose="02040503050406030204" pitchFamily="18" charset="0"/>
                              </a:rPr>
                              <m:t>𝒄</m:t>
                            </m:r>
                          </m:sub>
                        </m:sSub>
                      </m:e>
                      <m:sup>
                        <m:r>
                          <a:rPr lang="en-US" altLang="zh-CN" sz="2800" b="1" i="1">
                            <a:latin typeface="Cambria Math" panose="02040503050406030204" pitchFamily="18" charset="0"/>
                            <a:ea typeface="Cambria Math" panose="02040503050406030204" pitchFamily="18" charset="0"/>
                          </a:rPr>
                          <m:t>†</m:t>
                        </m:r>
                      </m:sup>
                    </m:sSup>
                  </m:oMath>
                </a14:m>
                <a:r>
                  <a:rPr lang="en-US" altLang="zh-CN" sz="2800" b="1" dirty="0"/>
                  <a:t>+</a:t>
                </a:r>
                <a14:m>
                  <m:oMath xmlns:m="http://schemas.openxmlformats.org/officeDocument/2006/math">
                    <m:sSub>
                      <m:sSubPr>
                        <m:ctrlPr>
                          <a:rPr lang="en-US" altLang="zh-CN" sz="2800" b="1" i="1" smtClean="0">
                            <a:solidFill>
                              <a:srgbClr val="FF0000"/>
                            </a:solidFill>
                            <a:latin typeface="Cambria Math" panose="02040503050406030204" pitchFamily="18" charset="0"/>
                          </a:rPr>
                        </m:ctrlPr>
                      </m:sSubPr>
                      <m:e>
                        <m:r>
                          <a:rPr lang="en-US" altLang="zh-CN" sz="2800" b="1" i="1">
                            <a:solidFill>
                              <a:srgbClr val="FF0000"/>
                            </a:solidFill>
                            <a:latin typeface="Cambria Math" panose="02040503050406030204" pitchFamily="18" charset="0"/>
                          </a:rPr>
                          <m:t>𝑪</m:t>
                        </m:r>
                      </m:e>
                      <m:sub>
                        <m:r>
                          <a:rPr lang="en-US" altLang="zh-CN" sz="2800" b="1" i="1" smtClean="0">
                            <a:solidFill>
                              <a:srgbClr val="FF0000"/>
                            </a:solidFill>
                            <a:latin typeface="Cambria Math" panose="02040503050406030204" pitchFamily="18" charset="0"/>
                          </a:rPr>
                          <m:t>𝒃</m:t>
                        </m:r>
                      </m:sub>
                    </m:sSub>
                    <m:nary>
                      <m:naryPr>
                        <m:chr m:val="∑"/>
                        <m:ctrlPr>
                          <a:rPr lang="en-US" altLang="zh-CN" sz="2800" b="1" i="1" smtClean="0">
                            <a:latin typeface="Cambria Math" panose="02040503050406030204" pitchFamily="18" charset="0"/>
                          </a:rPr>
                        </m:ctrlPr>
                      </m:naryPr>
                      <m:sub>
                        <m:r>
                          <m:rPr>
                            <m:brk m:alnAt="23"/>
                          </m:rPr>
                          <a:rPr lang="en-US" altLang="zh-CN" sz="2800" b="1" i="1" smtClean="0">
                            <a:latin typeface="Cambria Math" panose="02040503050406030204" pitchFamily="18" charset="0"/>
                          </a:rPr>
                          <m:t>𝒊</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𝟏</m:t>
                        </m:r>
                      </m:sub>
                      <m:sup>
                        <m:r>
                          <a:rPr lang="en-US" altLang="zh-CN" sz="2800" b="1" i="1" smtClean="0">
                            <a:latin typeface="Cambria Math" panose="02040503050406030204" pitchFamily="18" charset="0"/>
                          </a:rPr>
                          <m:t>𝟑</m:t>
                        </m:r>
                      </m:sup>
                      <m:e>
                        <m:r>
                          <a:rPr lang="en-US" altLang="zh-CN" sz="2800" b="1" i="1">
                            <a:latin typeface="Cambria Math" panose="02040503050406030204" pitchFamily="18" charset="0"/>
                          </a:rPr>
                          <m:t>𝑻𝒓</m:t>
                        </m:r>
                        <m:r>
                          <a:rPr lang="en-US" altLang="zh-CN" sz="2800" b="1" i="1">
                            <a:latin typeface="Cambria Math" panose="02040503050406030204" pitchFamily="18" charset="0"/>
                          </a:rPr>
                          <m:t>[</m:t>
                        </m:r>
                        <m:sSub>
                          <m:sSubPr>
                            <m:ctrlPr>
                              <a:rPr lang="en-US" altLang="zh-CN" sz="2800" b="1" i="1">
                                <a:latin typeface="Cambria Math" panose="02040503050406030204" pitchFamily="18" charset="0"/>
                              </a:rPr>
                            </m:ctrlPr>
                          </m:sSubPr>
                          <m:e>
                            <m:sSubSup>
                              <m:sSubSupPr>
                                <m:ctrlPr>
                                  <a:rPr lang="en-US" altLang="zh-CN" sz="2800" b="1" i="1">
                                    <a:latin typeface="Cambria Math" panose="02040503050406030204" pitchFamily="18" charset="0"/>
                                  </a:rPr>
                                </m:ctrlPr>
                              </m:sSubSupPr>
                              <m:e>
                                <m:r>
                                  <a:rPr lang="en-US" altLang="zh-CN" sz="2800" b="1" i="1">
                                    <a:latin typeface="Cambria Math" panose="02040503050406030204" pitchFamily="18" charset="0"/>
                                  </a:rPr>
                                  <m:t>𝑯</m:t>
                                </m:r>
                              </m:e>
                              <m:sub>
                                <m:r>
                                  <a:rPr lang="en-US" altLang="zh-CN" sz="2800" b="1" i="1">
                                    <a:latin typeface="Cambria Math" panose="02040503050406030204" pitchFamily="18" charset="0"/>
                                  </a:rPr>
                                  <m:t>𝒄</m:t>
                                </m:r>
                              </m:sub>
                              <m:sup>
                                <m:r>
                                  <a:rPr lang="en-US" altLang="zh-CN" sz="2800" b="1" i="1">
                                    <a:latin typeface="Cambria Math" panose="02040503050406030204" pitchFamily="18" charset="0"/>
                                    <a:ea typeface="Cambria Math" panose="02040503050406030204" pitchFamily="18" charset="0"/>
                                  </a:rPr>
                                  <m:t>†</m:t>
                                </m:r>
                              </m:sup>
                            </m:sSubSup>
                            <m:sSub>
                              <m:sSubPr>
                                <m:ctrlPr>
                                  <a:rPr lang="en-US" altLang="zh-CN" sz="2800" b="1" i="1" smtClean="0">
                                    <a:latin typeface="Cambria Math" panose="02040503050406030204" pitchFamily="18" charset="0"/>
                                    <a:ea typeface="Cambria Math" panose="02040503050406030204" pitchFamily="18" charset="0"/>
                                  </a:rPr>
                                </m:ctrlPr>
                              </m:sSubPr>
                              <m:e>
                                <m:r>
                                  <a:rPr lang="zh-CN" altLang="en-US" sz="2800" b="1" i="1">
                                    <a:latin typeface="Cambria Math" panose="02040503050406030204" pitchFamily="18" charset="0"/>
                                    <a:ea typeface="Cambria Math" panose="02040503050406030204" pitchFamily="18" charset="0"/>
                                  </a:rPr>
                                  <m:t>𝝈</m:t>
                                </m:r>
                              </m:e>
                              <m:sub>
                                <m:r>
                                  <a:rPr lang="en-US" altLang="zh-CN" sz="2800" b="1" i="1" smtClean="0">
                                    <a:latin typeface="Cambria Math" panose="02040503050406030204" pitchFamily="18" charset="0"/>
                                    <a:ea typeface="Cambria Math" panose="02040503050406030204" pitchFamily="18" charset="0"/>
                                  </a:rPr>
                                  <m:t>𝒊</m:t>
                                </m:r>
                              </m:sub>
                            </m:sSub>
                            <m:r>
                              <a:rPr lang="en-US" altLang="zh-CN" sz="2800" b="1" i="1">
                                <a:latin typeface="Cambria Math" panose="02040503050406030204" pitchFamily="18" charset="0"/>
                              </a:rPr>
                              <m:t>𝑯</m:t>
                            </m:r>
                          </m:e>
                          <m:sub>
                            <m:r>
                              <a:rPr lang="en-US" altLang="zh-CN" sz="2800" b="1" i="1">
                                <a:latin typeface="Cambria Math" panose="02040503050406030204" pitchFamily="18" charset="0"/>
                              </a:rPr>
                              <m:t>𝒄</m:t>
                            </m:r>
                          </m:sub>
                        </m:sSub>
                        <m:r>
                          <a:rPr lang="en-US" altLang="zh-CN" sz="2800" b="1" i="1">
                            <a:latin typeface="Cambria Math" panose="02040503050406030204" pitchFamily="18" charset="0"/>
                          </a:rPr>
                          <m:t>]</m:t>
                        </m:r>
                        <m:sSub>
                          <m:sSubPr>
                            <m:ctrlPr>
                              <a:rPr lang="en-US" altLang="zh-CN" sz="2800" b="1" i="1">
                                <a:latin typeface="Cambria Math" panose="02040503050406030204" pitchFamily="18" charset="0"/>
                              </a:rPr>
                            </m:ctrlPr>
                          </m:sSubPr>
                          <m:e>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𝑺</m:t>
                                </m:r>
                              </m:e>
                            </m:acc>
                          </m:e>
                          <m:sub>
                            <m:r>
                              <a:rPr lang="en-US" altLang="zh-CN" sz="2800" b="1" i="1">
                                <a:latin typeface="Cambria Math" panose="02040503050406030204" pitchFamily="18" charset="0"/>
                              </a:rPr>
                              <m:t>𝒄</m:t>
                            </m:r>
                          </m:sub>
                        </m:sSub>
                        <m:r>
                          <a:rPr lang="en-US" altLang="zh-CN" sz="2800" b="1" i="1">
                            <a:latin typeface="Cambria Math" panose="02040503050406030204" pitchFamily="18" charset="0"/>
                            <a:ea typeface="Cambria Math" panose="02040503050406030204" pitchFamily="18" charset="0"/>
                          </a:rPr>
                          <m:t>∙</m:t>
                        </m:r>
                        <m:sSub>
                          <m:sSubPr>
                            <m:ctrlPr>
                              <a:rPr lang="en-US" altLang="zh-CN" sz="2800" b="1" i="1">
                                <a:latin typeface="Cambria Math" panose="02040503050406030204" pitchFamily="18" charset="0"/>
                                <a:ea typeface="Cambria Math" panose="02040503050406030204" pitchFamily="18" charset="0"/>
                              </a:rPr>
                            </m:ctrlPr>
                          </m:sSubPr>
                          <m:e>
                            <m:r>
                              <a:rPr lang="en-US" altLang="zh-CN" sz="2800" b="1" i="1">
                                <a:latin typeface="Cambria Math" panose="02040503050406030204" pitchFamily="18" charset="0"/>
                                <a:ea typeface="Cambria Math" panose="02040503050406030204" pitchFamily="18" charset="0"/>
                              </a:rPr>
                              <m:t>(</m:t>
                            </m:r>
                            <m:r>
                              <a:rPr lang="en-US" altLang="zh-CN" sz="2800" b="1" i="1">
                                <a:latin typeface="Cambria Math" panose="02040503050406030204" pitchFamily="18" charset="0"/>
                                <a:ea typeface="Cambria Math" panose="02040503050406030204" pitchFamily="18" charset="0"/>
                              </a:rPr>
                              <m:t>𝑱</m:t>
                            </m:r>
                          </m:e>
                          <m:sub>
                            <m:r>
                              <a:rPr lang="en-US" altLang="zh-CN" sz="2800" b="1" i="1">
                                <a:latin typeface="Cambria Math" panose="02040503050406030204" pitchFamily="18" charset="0"/>
                                <a:ea typeface="Cambria Math" panose="02040503050406030204" pitchFamily="18" charset="0"/>
                              </a:rPr>
                              <m:t>𝒊</m:t>
                            </m:r>
                          </m:sub>
                        </m:sSub>
                        <m:sSup>
                          <m:sSupPr>
                            <m:ctrlPr>
                              <a:rPr lang="en-US" altLang="zh-CN" sz="2800" b="1" i="1">
                                <a:latin typeface="Cambria Math" panose="02040503050406030204" pitchFamily="18" charset="0"/>
                              </a:rPr>
                            </m:ctrlPr>
                          </m:sSupPr>
                          <m:e>
                            <m:sSub>
                              <m:sSubPr>
                                <m:ctrlPr>
                                  <a:rPr lang="en-US" altLang="zh-CN" sz="2800" b="1" i="1">
                                    <a:latin typeface="Cambria Math" panose="02040503050406030204" pitchFamily="18" charset="0"/>
                                  </a:rPr>
                                </m:ctrlPr>
                              </m:sSubPr>
                              <m:e>
                                <m:acc>
                                  <m:accPr>
                                    <m:chr m:val="⃗"/>
                                    <m:ctrlPr>
                                      <a:rPr lang="en-US" altLang="zh-CN" sz="2800" b="1" i="1">
                                        <a:latin typeface="Cambria Math" panose="02040503050406030204" pitchFamily="18" charset="0"/>
                                      </a:rPr>
                                    </m:ctrlPr>
                                  </m:accPr>
                                  <m:e>
                                    <m:r>
                                      <a:rPr lang="en-US" altLang="zh-CN" sz="2800" b="1" i="1">
                                        <a:latin typeface="Cambria Math" panose="02040503050406030204" pitchFamily="18" charset="0"/>
                                      </a:rPr>
                                      <m:t>𝑺</m:t>
                                    </m:r>
                                  </m:e>
                                </m:acc>
                              </m:e>
                              <m:sub>
                                <m:r>
                                  <a:rPr lang="en-US" altLang="zh-CN" sz="2800" b="1" i="1">
                                    <a:latin typeface="Cambria Math" panose="02040503050406030204" pitchFamily="18" charset="0"/>
                                  </a:rPr>
                                  <m:t>𝒄</m:t>
                                </m:r>
                              </m:sub>
                            </m:sSub>
                          </m:e>
                          <m:sup>
                            <m:r>
                              <a:rPr lang="en-US" altLang="zh-CN" sz="2800" b="1" i="1">
                                <a:latin typeface="Cambria Math" panose="02040503050406030204" pitchFamily="18" charset="0"/>
                                <a:ea typeface="Cambria Math" panose="02040503050406030204" pitchFamily="18" charset="0"/>
                              </a:rPr>
                              <m:t>†</m:t>
                            </m:r>
                          </m:sup>
                        </m:sSup>
                        <m:r>
                          <a:rPr lang="en-US" altLang="zh-CN" sz="2800" b="1" i="1" smtClean="0">
                            <a:latin typeface="Cambria Math" panose="02040503050406030204" pitchFamily="18" charset="0"/>
                            <a:ea typeface="Cambria Math" panose="02040503050406030204" pitchFamily="18" charset="0"/>
                          </a:rPr>
                          <m:t>)</m:t>
                        </m:r>
                      </m:e>
                    </m:nary>
                  </m:oMath>
                </a14:m>
                <a:endParaRPr lang="zh-CN" altLang="en-US" sz="2800" b="1" dirty="0"/>
              </a:p>
            </p:txBody>
          </p:sp>
        </mc:Choice>
        <mc:Fallback xmlns="">
          <p:sp>
            <p:nvSpPr>
              <p:cNvPr id="18" name="文本框 17">
                <a:extLst>
                  <a:ext uri="{FF2B5EF4-FFF2-40B4-BE49-F238E27FC236}">
                    <a16:creationId xmlns:a16="http://schemas.microsoft.com/office/drawing/2014/main" id="{9DD42324-DA72-4AFB-B303-65AB54E27D29}"/>
                  </a:ext>
                </a:extLst>
              </p:cNvPr>
              <p:cNvSpPr txBox="1">
                <a:spLocks noRot="1" noChangeAspect="1" noMove="1" noResize="1" noEditPoints="1" noAdjustHandles="1" noChangeArrowheads="1" noChangeShapeType="1" noTextEdit="1"/>
              </p:cNvSpPr>
              <p:nvPr/>
            </p:nvSpPr>
            <p:spPr>
              <a:xfrm>
                <a:off x="2380128" y="964409"/>
                <a:ext cx="9811872" cy="593047"/>
              </a:xfrm>
              <a:prstGeom prst="rect">
                <a:avLst/>
              </a:prstGeom>
              <a:blipFill>
                <a:blip r:embed="rId4"/>
                <a:stretch>
                  <a:fillRect b="-36082"/>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A459F064-DE21-4840-8EC8-A53C8DA7F1E4}"/>
              </a:ext>
            </a:extLst>
          </p:cNvPr>
          <p:cNvSpPr txBox="1"/>
          <p:nvPr/>
        </p:nvSpPr>
        <p:spPr>
          <a:xfrm>
            <a:off x="0" y="-16474"/>
            <a:ext cx="12192000" cy="584775"/>
          </a:xfrm>
          <a:prstGeom prst="rect">
            <a:avLst/>
          </a:prstGeom>
          <a:solidFill>
            <a:srgbClr val="99FFCC"/>
          </a:solidFill>
        </p:spPr>
        <p:txBody>
          <a:bodyPr wrap="square" rtlCol="0">
            <a:spAutoFit/>
          </a:bodyPr>
          <a:lstStyle/>
          <a:p>
            <a:pPr>
              <a:lnSpc>
                <a:spcPts val="4000"/>
              </a:lnSpc>
            </a:pPr>
            <a:r>
              <a:rPr lang="en-US" altLang="zh-CN" sz="3200" b="1" dirty="0">
                <a:solidFill>
                  <a:srgbClr val="FF0000"/>
                </a:solidFill>
              </a:rPr>
              <a:t>Effective potential</a:t>
            </a:r>
          </a:p>
        </p:txBody>
      </p:sp>
      <p:sp>
        <p:nvSpPr>
          <p:cNvPr id="2" name="文本框 1">
            <a:extLst>
              <a:ext uri="{FF2B5EF4-FFF2-40B4-BE49-F238E27FC236}">
                <a16:creationId xmlns:a16="http://schemas.microsoft.com/office/drawing/2014/main" id="{986D7790-7490-4756-8018-36002E941231}"/>
              </a:ext>
            </a:extLst>
          </p:cNvPr>
          <p:cNvSpPr txBox="1"/>
          <p:nvPr/>
        </p:nvSpPr>
        <p:spPr>
          <a:xfrm>
            <a:off x="8927007" y="1860663"/>
            <a:ext cx="2859903" cy="1077218"/>
          </a:xfrm>
          <a:prstGeom prst="rect">
            <a:avLst/>
          </a:prstGeom>
          <a:noFill/>
        </p:spPr>
        <p:txBody>
          <a:bodyPr wrap="square" rtlCol="0">
            <a:spAutoFit/>
          </a:bodyPr>
          <a:lstStyle/>
          <a:p>
            <a:r>
              <a:rPr lang="en-US" altLang="zh-CN" sz="3200" b="1" dirty="0"/>
              <a:t>Spin </a:t>
            </a:r>
            <a:r>
              <a:rPr lang="en-US" altLang="zh-CN" sz="3200" b="1" dirty="0" err="1"/>
              <a:t>multiplet</a:t>
            </a:r>
            <a:r>
              <a:rPr lang="en-US" altLang="zh-CN" sz="3200" b="1" dirty="0"/>
              <a:t> hadrons</a:t>
            </a:r>
            <a:endParaRPr lang="zh-CN" altLang="en-US" sz="3200" b="1" dirty="0"/>
          </a:p>
        </p:txBody>
      </p:sp>
      <p:pic>
        <p:nvPicPr>
          <p:cNvPr id="6" name="图片 5">
            <a:extLst>
              <a:ext uri="{FF2B5EF4-FFF2-40B4-BE49-F238E27FC236}">
                <a16:creationId xmlns:a16="http://schemas.microsoft.com/office/drawing/2014/main" id="{CB24B9E5-46BA-40B0-891B-B8CC68464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351" y="4811988"/>
            <a:ext cx="1308167" cy="1187511"/>
          </a:xfrm>
          <a:prstGeom prst="rect">
            <a:avLst/>
          </a:prstGeom>
        </p:spPr>
      </p:pic>
      <p:pic>
        <p:nvPicPr>
          <p:cNvPr id="11" name="图片 10">
            <a:extLst>
              <a:ext uri="{FF2B5EF4-FFF2-40B4-BE49-F238E27FC236}">
                <a16:creationId xmlns:a16="http://schemas.microsoft.com/office/drawing/2014/main" id="{2AC387C2-6235-4B32-8578-0C8A230F8C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44" y="4814612"/>
            <a:ext cx="1308167" cy="1156208"/>
          </a:xfrm>
          <a:prstGeom prst="rect">
            <a:avLst/>
          </a:prstGeom>
        </p:spPr>
      </p:pic>
      <p:sp>
        <p:nvSpPr>
          <p:cNvPr id="24" name="文本框 23">
            <a:extLst>
              <a:ext uri="{FF2B5EF4-FFF2-40B4-BE49-F238E27FC236}">
                <a16:creationId xmlns:a16="http://schemas.microsoft.com/office/drawing/2014/main" id="{4A12C81E-0E54-4570-993C-8E5A420B5080}"/>
              </a:ext>
            </a:extLst>
          </p:cNvPr>
          <p:cNvSpPr txBox="1"/>
          <p:nvPr/>
        </p:nvSpPr>
        <p:spPr>
          <a:xfrm>
            <a:off x="1878446" y="5126559"/>
            <a:ext cx="1308165" cy="461665"/>
          </a:xfrm>
          <a:prstGeom prst="rect">
            <a:avLst/>
          </a:prstGeom>
          <a:noFill/>
        </p:spPr>
        <p:txBody>
          <a:bodyPr wrap="square" rtlCol="0">
            <a:spAutoFit/>
          </a:bodyPr>
          <a:lstStyle/>
          <a:p>
            <a:r>
              <a:rPr lang="en-US" altLang="zh-CN" sz="2400" b="1" dirty="0">
                <a:solidFill>
                  <a:srgbClr val="FF0000"/>
                </a:solidFill>
              </a:rPr>
              <a:t>S-wave</a:t>
            </a:r>
            <a:endParaRPr lang="zh-CN" altLang="en-US" sz="2400" b="1" dirty="0">
              <a:solidFill>
                <a:srgbClr val="FF0000"/>
              </a:solidFill>
            </a:endParaRPr>
          </a:p>
        </p:txBody>
      </p:sp>
      <p:sp>
        <p:nvSpPr>
          <p:cNvPr id="21" name="文本框 20">
            <a:extLst>
              <a:ext uri="{FF2B5EF4-FFF2-40B4-BE49-F238E27FC236}">
                <a16:creationId xmlns:a16="http://schemas.microsoft.com/office/drawing/2014/main" id="{F44A6E9F-CCBC-404F-8B9D-59A7D906C776}"/>
              </a:ext>
            </a:extLst>
          </p:cNvPr>
          <p:cNvSpPr txBox="1"/>
          <p:nvPr/>
        </p:nvSpPr>
        <p:spPr>
          <a:xfrm>
            <a:off x="611544" y="3783059"/>
            <a:ext cx="5778263" cy="523220"/>
          </a:xfrm>
          <a:prstGeom prst="rect">
            <a:avLst/>
          </a:prstGeom>
          <a:noFill/>
        </p:spPr>
        <p:txBody>
          <a:bodyPr wrap="square" rtlCol="0">
            <a:spAutoFit/>
          </a:bodyPr>
          <a:lstStyle/>
          <a:p>
            <a:r>
              <a:rPr lang="en-US" altLang="zh-CN" sz="2800" b="1" dirty="0">
                <a:solidFill>
                  <a:srgbClr val="0000FF"/>
                </a:solidFill>
              </a:rPr>
              <a:t>Simplify interaction</a:t>
            </a:r>
            <a:endParaRPr lang="zh-CN" altLang="en-US" sz="2800" b="1" dirty="0">
              <a:solidFill>
                <a:srgbClr val="0000FF"/>
              </a:solidFill>
            </a:endParaRPr>
          </a:p>
        </p:txBody>
      </p:sp>
      <p:pic>
        <p:nvPicPr>
          <p:cNvPr id="25" name="图片 24">
            <a:extLst>
              <a:ext uri="{FF2B5EF4-FFF2-40B4-BE49-F238E27FC236}">
                <a16:creationId xmlns:a16="http://schemas.microsoft.com/office/drawing/2014/main" id="{DD92D475-D317-4937-9AAE-33865A3AF0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7793" y="5053482"/>
            <a:ext cx="2650585" cy="1753250"/>
          </a:xfrm>
          <a:prstGeom prst="rect">
            <a:avLst/>
          </a:prstGeom>
        </p:spPr>
      </p:pic>
      <p:pic>
        <p:nvPicPr>
          <p:cNvPr id="57" name="图片 56">
            <a:extLst>
              <a:ext uri="{FF2B5EF4-FFF2-40B4-BE49-F238E27FC236}">
                <a16:creationId xmlns:a16="http://schemas.microsoft.com/office/drawing/2014/main" id="{2136A958-B380-4136-AB8C-BF9E3F17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9919" y="3040271"/>
            <a:ext cx="2650590" cy="1907302"/>
          </a:xfrm>
          <a:prstGeom prst="rect">
            <a:avLst/>
          </a:prstGeom>
        </p:spPr>
      </p:pic>
      <p:pic>
        <p:nvPicPr>
          <p:cNvPr id="63" name="图片 62">
            <a:extLst>
              <a:ext uri="{FF2B5EF4-FFF2-40B4-BE49-F238E27FC236}">
                <a16:creationId xmlns:a16="http://schemas.microsoft.com/office/drawing/2014/main" id="{1967C4C8-49BD-4C0C-8D59-7A3BC83B0C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3810" y="4820430"/>
            <a:ext cx="3225290" cy="1901085"/>
          </a:xfrm>
          <a:prstGeom prst="rect">
            <a:avLst/>
          </a:prstGeom>
        </p:spPr>
      </p:pic>
      <p:pic>
        <p:nvPicPr>
          <p:cNvPr id="64" name="图片 63">
            <a:extLst>
              <a:ext uri="{FF2B5EF4-FFF2-40B4-BE49-F238E27FC236}">
                <a16:creationId xmlns:a16="http://schemas.microsoft.com/office/drawing/2014/main" id="{5DC4F3A1-C48C-4068-B014-1874CE1012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8077" y="2897595"/>
            <a:ext cx="3260358" cy="2119232"/>
          </a:xfrm>
          <a:prstGeom prst="rect">
            <a:avLst/>
          </a:prstGeom>
        </p:spPr>
      </p:pic>
      <p:sp>
        <p:nvSpPr>
          <p:cNvPr id="65" name="文本框 64">
            <a:extLst>
              <a:ext uri="{FF2B5EF4-FFF2-40B4-BE49-F238E27FC236}">
                <a16:creationId xmlns:a16="http://schemas.microsoft.com/office/drawing/2014/main" id="{FD1170AD-FF43-4DC3-8B4F-488481BB4632}"/>
              </a:ext>
            </a:extLst>
          </p:cNvPr>
          <p:cNvSpPr txBox="1"/>
          <p:nvPr/>
        </p:nvSpPr>
        <p:spPr>
          <a:xfrm>
            <a:off x="6937669" y="4716740"/>
            <a:ext cx="2650587" cy="461665"/>
          </a:xfrm>
          <a:prstGeom prst="rect">
            <a:avLst/>
          </a:prstGeom>
          <a:noFill/>
        </p:spPr>
        <p:txBody>
          <a:bodyPr wrap="square" rtlCol="0">
            <a:spAutoFit/>
          </a:bodyPr>
          <a:lstStyle/>
          <a:p>
            <a:r>
              <a:rPr lang="en-US" altLang="zh-CN" sz="2400" b="1" dirty="0">
                <a:solidFill>
                  <a:srgbClr val="FF0000"/>
                </a:solidFill>
              </a:rPr>
              <a:t>Single channel</a:t>
            </a:r>
            <a:endParaRPr lang="zh-CN" altLang="en-US" sz="2400" b="1" dirty="0">
              <a:solidFill>
                <a:srgbClr val="FF0000"/>
              </a:solidFill>
            </a:endParaRPr>
          </a:p>
        </p:txBody>
      </p:sp>
    </p:spTree>
    <p:extLst>
      <p:ext uri="{BB962C8B-B14F-4D97-AF65-F5344CB8AC3E}">
        <p14:creationId xmlns:p14="http://schemas.microsoft.com/office/powerpoint/2010/main" val="467357917"/>
      </p:ext>
    </p:extLst>
  </p:cSld>
  <p:clrMapOvr>
    <a:masterClrMapping/>
  </p:clrMapOvr>
  <mc:AlternateContent xmlns:mc="http://schemas.openxmlformats.org/markup-compatibility/2006">
    <mc:Choice xmlns:p14="http://schemas.microsoft.com/office/powerpoint/2010/main" Requires="p14">
      <p:transition spd="slow" p14:dur="2000" advTm="50817"/>
    </mc:Choice>
    <mc:Fallback>
      <p:transition spd="slow" advTm="508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E1995D-DD19-42E0-8E8D-955DB4849E01}"/>
              </a:ext>
            </a:extLst>
          </p:cNvPr>
          <p:cNvSpPr txBox="1"/>
          <p:nvPr/>
        </p:nvSpPr>
        <p:spPr>
          <a:xfrm>
            <a:off x="0" y="11129"/>
            <a:ext cx="12192000" cy="605294"/>
          </a:xfrm>
          <a:prstGeom prst="rect">
            <a:avLst/>
          </a:prstGeom>
          <a:solidFill>
            <a:srgbClr val="99FFCC"/>
          </a:solidFill>
        </p:spPr>
        <p:txBody>
          <a:bodyPr wrap="square" rtlCol="0">
            <a:spAutoFit/>
          </a:bodyPr>
          <a:lstStyle/>
          <a:p>
            <a:pPr>
              <a:lnSpc>
                <a:spcPts val="4000"/>
              </a:lnSpc>
            </a:pPr>
            <a:r>
              <a:rPr lang="en-US" altLang="zh-CN" sz="3600" b="1" dirty="0">
                <a:solidFill>
                  <a:srgbClr val="FF0000"/>
                </a:solidFill>
              </a:rPr>
              <a:t>Effective potential </a:t>
            </a:r>
          </a:p>
        </p:txBody>
      </p:sp>
      <p:pic>
        <p:nvPicPr>
          <p:cNvPr id="6" name="图片 5">
            <a:extLst>
              <a:ext uri="{FF2B5EF4-FFF2-40B4-BE49-F238E27FC236}">
                <a16:creationId xmlns:a16="http://schemas.microsoft.com/office/drawing/2014/main" id="{DCE055B4-54C1-4441-9FDA-25765CE2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48" y="1735509"/>
            <a:ext cx="1180663" cy="1028553"/>
          </a:xfrm>
          <a:prstGeom prst="rect">
            <a:avLst/>
          </a:prstGeom>
        </p:spPr>
      </p:pic>
      <p:cxnSp>
        <p:nvCxnSpPr>
          <p:cNvPr id="9" name="直接箭头连接符 8">
            <a:extLst>
              <a:ext uri="{FF2B5EF4-FFF2-40B4-BE49-F238E27FC236}">
                <a16:creationId xmlns:a16="http://schemas.microsoft.com/office/drawing/2014/main" id="{BD70CEF0-DC7B-4E81-A622-BA068FCB3171}"/>
              </a:ext>
            </a:extLst>
          </p:cNvPr>
          <p:cNvCxnSpPr>
            <a:cxnSpLocks/>
          </p:cNvCxnSpPr>
          <p:nvPr/>
        </p:nvCxnSpPr>
        <p:spPr>
          <a:xfrm flipV="1">
            <a:off x="1440644" y="1894556"/>
            <a:ext cx="2124489" cy="390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4FEB3D7-8552-45BB-AFE8-21FE2F28AF7B}"/>
                  </a:ext>
                </a:extLst>
              </p:cNvPr>
              <p:cNvSpPr txBox="1"/>
              <p:nvPr/>
            </p:nvSpPr>
            <p:spPr>
              <a:xfrm>
                <a:off x="2875212" y="1328021"/>
                <a:ext cx="2031667"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1</m:t>
                      </m:r>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den>
                      </m:f>
                      <m:r>
                        <a:rPr lang="en-US" altLang="zh-CN" sz="240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3</m:t>
                          </m:r>
                        </m:num>
                        <m:den>
                          <m:r>
                            <a:rPr lang="en-US" altLang="zh-CN" sz="2400" i="1">
                              <a:latin typeface="Cambria Math" panose="02040503050406030204" pitchFamily="18" charset="0"/>
                            </a:rPr>
                            <m:t>2</m:t>
                          </m:r>
                        </m:den>
                      </m:f>
                    </m:oMath>
                  </m:oMathPara>
                </a14:m>
                <a:endParaRPr lang="zh-CN" altLang="en-US" sz="2400" dirty="0"/>
              </a:p>
            </p:txBody>
          </p:sp>
        </mc:Choice>
        <mc:Fallback xmlns="">
          <p:sp>
            <p:nvSpPr>
              <p:cNvPr id="10" name="文本框 9">
                <a:extLst>
                  <a:ext uri="{FF2B5EF4-FFF2-40B4-BE49-F238E27FC236}">
                    <a16:creationId xmlns:a16="http://schemas.microsoft.com/office/drawing/2014/main" id="{44FEB3D7-8552-45BB-AFE8-21FE2F28AF7B}"/>
                  </a:ext>
                </a:extLst>
              </p:cNvPr>
              <p:cNvSpPr txBox="1">
                <a:spLocks noRot="1" noChangeAspect="1" noMove="1" noResize="1" noEditPoints="1" noAdjustHandles="1" noChangeArrowheads="1" noChangeShapeType="1" noTextEdit="1"/>
              </p:cNvSpPr>
              <p:nvPr/>
            </p:nvSpPr>
            <p:spPr>
              <a:xfrm>
                <a:off x="2875212" y="1328021"/>
                <a:ext cx="2031667" cy="69147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6BD9D25-3ABA-4124-B245-133D5A33E909}"/>
                  </a:ext>
                </a:extLst>
              </p:cNvPr>
              <p:cNvSpPr txBox="1"/>
              <p:nvPr/>
            </p:nvSpPr>
            <p:spPr>
              <a:xfrm>
                <a:off x="5521824" y="686774"/>
                <a:ext cx="5026796" cy="4661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𝑙</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𝑙</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𝐿</m:t>
                              </m:r>
                            </m:sub>
                          </m:sSub>
                        </m:e>
                        <m:e>
                          <m:r>
                            <a:rPr lang="en-US" altLang="zh-CN" sz="2400" b="0" i="1" smtClean="0">
                              <a:latin typeface="Cambria Math" panose="02040503050406030204" pitchFamily="18" charset="0"/>
                            </a:rPr>
                            <m:t>𝐻</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𝑙</m:t>
                                  </m:r>
                                </m:e>
                                <m:sup>
                                  <m:r>
                                    <a:rPr lang="en-US" altLang="zh-CN" sz="2400" b="0" i="1" smtClean="0">
                                      <a:latin typeface="Cambria Math" panose="02040503050406030204" pitchFamily="18" charset="0"/>
                                    </a:rPr>
                                    <m:t>′</m:t>
                                  </m:r>
                                </m:sup>
                              </m:sSup>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2</m:t>
                                  </m:r>
                                  <m:r>
                                    <a:rPr lang="en-US" altLang="zh-CN" sz="2400" i="1">
                                      <a:latin typeface="Cambria Math" panose="02040503050406030204" pitchFamily="18" charset="0"/>
                                    </a:rPr>
                                    <m:t>𝑙</m:t>
                                  </m:r>
                                </m:e>
                                <m:sup>
                                  <m:r>
                                    <a:rPr lang="en-US" altLang="zh-CN" sz="2400" i="1">
                                      <a:latin typeface="Cambria Math" panose="02040503050406030204" pitchFamily="18" charset="0"/>
                                    </a:rPr>
                                    <m:t>′</m:t>
                                  </m:r>
                                </m:sup>
                              </m:sSup>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𝐿</m:t>
                                  </m:r>
                                </m:e>
                                <m:sup>
                                  <m:r>
                                    <a:rPr lang="en-US" altLang="zh-CN" sz="2400" i="1">
                                      <a:latin typeface="Cambria Math" panose="02040503050406030204" pitchFamily="18" charset="0"/>
                                    </a:rPr>
                                    <m:t>′</m:t>
                                  </m:r>
                                </m:sup>
                              </m:sSup>
                            </m:sub>
                          </m:sSub>
                        </m:e>
                      </m:d>
                    </m:oMath>
                  </m:oMathPara>
                </a14:m>
                <a:endParaRPr lang="zh-CN" altLang="en-US" sz="2400" dirty="0"/>
              </a:p>
            </p:txBody>
          </p:sp>
        </mc:Choice>
        <mc:Fallback xmlns="">
          <p:sp>
            <p:nvSpPr>
              <p:cNvPr id="11" name="文本框 10">
                <a:extLst>
                  <a:ext uri="{FF2B5EF4-FFF2-40B4-BE49-F238E27FC236}">
                    <a16:creationId xmlns:a16="http://schemas.microsoft.com/office/drawing/2014/main" id="{16BD9D25-3ABA-4124-B245-133D5A33E909}"/>
                  </a:ext>
                </a:extLst>
              </p:cNvPr>
              <p:cNvSpPr txBox="1">
                <a:spLocks noRot="1" noChangeAspect="1" noMove="1" noResize="1" noEditPoints="1" noAdjustHandles="1" noChangeArrowheads="1" noChangeShapeType="1" noTextEdit="1"/>
              </p:cNvSpPr>
              <p:nvPr/>
            </p:nvSpPr>
            <p:spPr>
              <a:xfrm>
                <a:off x="5521824" y="686774"/>
                <a:ext cx="5026796" cy="466153"/>
              </a:xfrm>
              <a:prstGeom prst="rect">
                <a:avLst/>
              </a:prstGeom>
              <a:blipFill>
                <a:blip r:embed="rId5"/>
                <a:stretch>
                  <a:fillRect b="-3947"/>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E16206FF-04EF-461E-821B-A14838A94134}"/>
              </a:ext>
            </a:extLst>
          </p:cNvPr>
          <p:cNvSpPr txBox="1"/>
          <p:nvPr/>
        </p:nvSpPr>
        <p:spPr>
          <a:xfrm>
            <a:off x="2898449" y="648072"/>
            <a:ext cx="2147777" cy="523220"/>
          </a:xfrm>
          <a:prstGeom prst="rect">
            <a:avLst/>
          </a:prstGeom>
          <a:noFill/>
        </p:spPr>
        <p:txBody>
          <a:bodyPr wrap="square" rtlCol="0">
            <a:spAutoFit/>
          </a:bodyPr>
          <a:lstStyle/>
          <a:p>
            <a:r>
              <a:rPr lang="en-US" altLang="zh-CN" sz="2800" dirty="0"/>
              <a:t>Light quark</a:t>
            </a:r>
            <a:endParaRPr lang="zh-CN" altLang="en-US" sz="2800" dirty="0"/>
          </a:p>
        </p:txBody>
      </p:sp>
      <p:sp>
        <p:nvSpPr>
          <p:cNvPr id="13" name="箭头: 右 12">
            <a:extLst>
              <a:ext uri="{FF2B5EF4-FFF2-40B4-BE49-F238E27FC236}">
                <a16:creationId xmlns:a16="http://schemas.microsoft.com/office/drawing/2014/main" id="{C92185CA-996B-42BC-91CC-D55C217FD2B3}"/>
              </a:ext>
            </a:extLst>
          </p:cNvPr>
          <p:cNvSpPr/>
          <p:nvPr/>
        </p:nvSpPr>
        <p:spPr>
          <a:xfrm>
            <a:off x="4994670" y="853663"/>
            <a:ext cx="1188227" cy="211466"/>
          </a:xfrm>
          <a:prstGeom prst="rightArrow">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左大括号 13">
            <a:extLst>
              <a:ext uri="{FF2B5EF4-FFF2-40B4-BE49-F238E27FC236}">
                <a16:creationId xmlns:a16="http://schemas.microsoft.com/office/drawing/2014/main" id="{7DC262A1-E7F3-4666-A0A2-F7DB6D237383}"/>
              </a:ext>
            </a:extLst>
          </p:cNvPr>
          <p:cNvSpPr/>
          <p:nvPr/>
        </p:nvSpPr>
        <p:spPr>
          <a:xfrm>
            <a:off x="4900304" y="1285388"/>
            <a:ext cx="291845" cy="975305"/>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799F449-6D48-4389-A065-62FE455C2CC0}"/>
                  </a:ext>
                </a:extLst>
              </p:cNvPr>
              <p:cNvSpPr txBox="1"/>
              <p:nvPr/>
            </p:nvSpPr>
            <p:spPr>
              <a:xfrm>
                <a:off x="4490042" y="1184576"/>
                <a:ext cx="6263574" cy="521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1/2</m:t>
                          </m:r>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rPr>
                        <m:t>=</m:t>
                      </m:r>
                      <m:d>
                        <m:dPr>
                          <m:begChr m:val="⟨"/>
                          <m:endChr m:val="⟩"/>
                          <m:ctrlPr>
                            <a:rPr lang="en-US" altLang="zh-CN" sz="2400" i="1" smtClean="0">
                              <a:latin typeface="Cambria Math" panose="02040503050406030204" pitchFamily="18" charset="0"/>
                            </a:rPr>
                          </m:ctrlPr>
                        </m:dPr>
                        <m:e>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1</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1/2</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1/2</m:t>
                              </m:r>
                            </m:sub>
                          </m:sSub>
                        </m:e>
                        <m:e>
                          <m:r>
                            <a:rPr lang="en-US" altLang="zh-CN" sz="2400" b="0" i="1" smtClean="0">
                              <a:latin typeface="Cambria Math" panose="02040503050406030204" pitchFamily="18" charset="0"/>
                            </a:rPr>
                            <m:t>𝐻</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smtClean="0">
                                  <a:latin typeface="Cambria Math" panose="02040503050406030204" pitchFamily="18" charset="0"/>
                                </a:rPr>
                                <m:t>1</m:t>
                              </m:r>
                              <m:r>
                                <a:rPr lang="en-US" altLang="zh-CN" sz="2400" b="0" i="1" smtClean="0">
                                  <a:latin typeface="Cambria Math" panose="02040503050406030204" pitchFamily="18" charset="0"/>
                                </a:rPr>
                                <m:t>/2</m:t>
                              </m:r>
                            </m:sub>
                          </m:sSub>
                        </m:e>
                      </m:d>
                    </m:oMath>
                  </m:oMathPara>
                </a14:m>
                <a:endParaRPr lang="zh-CN" altLang="en-US" sz="2400" dirty="0"/>
              </a:p>
            </p:txBody>
          </p:sp>
        </mc:Choice>
        <mc:Fallback xmlns="">
          <p:sp>
            <p:nvSpPr>
              <p:cNvPr id="15" name="文本框 14">
                <a:extLst>
                  <a:ext uri="{FF2B5EF4-FFF2-40B4-BE49-F238E27FC236}">
                    <a16:creationId xmlns:a16="http://schemas.microsoft.com/office/drawing/2014/main" id="{0799F449-6D48-4389-A065-62FE455C2CC0}"/>
                  </a:ext>
                </a:extLst>
              </p:cNvPr>
              <p:cNvSpPr txBox="1">
                <a:spLocks noRot="1" noChangeAspect="1" noMove="1" noResize="1" noEditPoints="1" noAdjustHandles="1" noChangeArrowheads="1" noChangeShapeType="1" noTextEdit="1"/>
              </p:cNvSpPr>
              <p:nvPr/>
            </p:nvSpPr>
            <p:spPr>
              <a:xfrm>
                <a:off x="4490042" y="1184576"/>
                <a:ext cx="6263574" cy="52123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4D1B867-F69E-4DCA-B749-64FDBAF86B22}"/>
                  </a:ext>
                </a:extLst>
              </p:cNvPr>
              <p:cNvSpPr txBox="1"/>
              <p:nvPr/>
            </p:nvSpPr>
            <p:spPr>
              <a:xfrm>
                <a:off x="4994670" y="1753173"/>
                <a:ext cx="5298038" cy="521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3/2</m:t>
                          </m:r>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rPr>
                        <m:t>=</m:t>
                      </m:r>
                      <m:d>
                        <m:dPr>
                          <m:begChr m:val="⟨"/>
                          <m:endChr m:val="⟩"/>
                          <m:ctrlPr>
                            <a:rPr lang="en-US" altLang="zh-CN" sz="240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1/2</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3/2</m:t>
                              </m:r>
                            </m:sub>
                          </m:sSub>
                        </m:e>
                        <m:e>
                          <m:r>
                            <a:rPr lang="en-US" altLang="zh-CN" sz="2400" b="0" i="1" smtClean="0">
                              <a:latin typeface="Cambria Math" panose="02040503050406030204" pitchFamily="18" charset="0"/>
                            </a:rPr>
                            <m:t>𝐻</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smtClean="0">
                                  <a:latin typeface="Cambria Math" panose="02040503050406030204" pitchFamily="18" charset="0"/>
                                </a:rPr>
                                <m:t>3</m:t>
                              </m:r>
                              <m:r>
                                <a:rPr lang="en-US" altLang="zh-CN" sz="2400" b="0" i="1" smtClean="0">
                                  <a:latin typeface="Cambria Math" panose="02040503050406030204" pitchFamily="18" charset="0"/>
                                </a:rPr>
                                <m:t>/2</m:t>
                              </m:r>
                            </m:sub>
                          </m:sSub>
                        </m:e>
                      </m:d>
                    </m:oMath>
                  </m:oMathPara>
                </a14:m>
                <a:endParaRPr lang="zh-CN" altLang="en-US" sz="2400" dirty="0"/>
              </a:p>
            </p:txBody>
          </p:sp>
        </mc:Choice>
        <mc:Fallback xmlns="">
          <p:sp>
            <p:nvSpPr>
              <p:cNvPr id="16" name="文本框 15">
                <a:extLst>
                  <a:ext uri="{FF2B5EF4-FFF2-40B4-BE49-F238E27FC236}">
                    <a16:creationId xmlns:a16="http://schemas.microsoft.com/office/drawing/2014/main" id="{E4D1B867-F69E-4DCA-B749-64FDBAF86B22}"/>
                  </a:ext>
                </a:extLst>
              </p:cNvPr>
              <p:cNvSpPr txBox="1">
                <a:spLocks noRot="1" noChangeAspect="1" noMove="1" noResize="1" noEditPoints="1" noAdjustHandles="1" noChangeArrowheads="1" noChangeShapeType="1" noTextEdit="1"/>
              </p:cNvSpPr>
              <p:nvPr/>
            </p:nvSpPr>
            <p:spPr>
              <a:xfrm>
                <a:off x="4994670" y="1753173"/>
                <a:ext cx="5298038" cy="52123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DC2BA90-C83C-4023-9969-A1F631A906FD}"/>
                  </a:ext>
                </a:extLst>
              </p:cNvPr>
              <p:cNvSpPr txBox="1"/>
              <p:nvPr/>
            </p:nvSpPr>
            <p:spPr>
              <a:xfrm>
                <a:off x="982732" y="2747329"/>
                <a:ext cx="10575696" cy="17286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r>
                                <a:rPr lang="en-US" altLang="zh-CN" sz="2400" i="1">
                                  <a:latin typeface="Cambria Math" panose="02040503050406030204" pitchFamily="18" charset="0"/>
                                </a:rPr>
                                <m:t>𝑙</m:t>
                              </m:r>
                            </m:sub>
                          </m:sSub>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𝑗</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𝑙</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𝑐</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𝐽</m:t>
                          </m:r>
                        </m:e>
                      </m:d>
                      <m:r>
                        <a:rPr lang="en-US" altLang="zh-CN" sz="2400" b="0" i="1" smtClean="0">
                          <a:latin typeface="Cambria Math" panose="02040503050406030204" pitchFamily="18" charset="0"/>
                        </a:rPr>
                        <m:t>=</m:t>
                      </m:r>
                      <m:rad>
                        <m:radPr>
                          <m:degHide m:val="on"/>
                          <m:ctrlPr>
                            <a:rPr lang="en-US" altLang="zh-CN" sz="2400" b="0" i="1" smtClean="0">
                              <a:latin typeface="Cambria Math" panose="02040503050406030204" pitchFamily="18" charset="0"/>
                            </a:rPr>
                          </m:ctrlPr>
                        </m:radPr>
                        <m:deg/>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i="1">
                                      <a:latin typeface="Cambria Math" panose="02040503050406030204" pitchFamily="18" charset="0"/>
                                    </a:rPr>
                                    <m:t>1</m:t>
                                  </m:r>
                                </m:sub>
                              </m:sSub>
                              <m:r>
                                <a:rPr lang="en-US" altLang="zh-CN" sz="2400" b="0" i="1" smtClean="0">
                                  <a:latin typeface="Cambria Math" panose="02040503050406030204" pitchFamily="18" charset="0"/>
                                </a:rPr>
                                <m:t>+1</m:t>
                              </m:r>
                            </m:e>
                          </m:d>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+1</m:t>
                              </m:r>
                            </m:e>
                          </m:d>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𝐿</m:t>
                                  </m:r>
                                </m:sub>
                              </m:sSub>
                              <m:r>
                                <a:rPr lang="en-US" altLang="zh-CN" sz="2400" i="1">
                                  <a:latin typeface="Cambria Math" panose="02040503050406030204" pitchFamily="18" charset="0"/>
                                </a:rPr>
                                <m:t>+1</m:t>
                              </m:r>
                            </m:e>
                          </m:d>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2</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𝑐𝑐</m:t>
                                  </m:r>
                                </m:sub>
                              </m:sSub>
                              <m:r>
                                <a:rPr lang="en-US" altLang="zh-CN" sz="2400" i="1">
                                  <a:latin typeface="Cambria Math" panose="02040503050406030204" pitchFamily="18" charset="0"/>
                                </a:rPr>
                                <m:t>+1</m:t>
                              </m:r>
                            </m:e>
                          </m:d>
                        </m:e>
                      </m:rad>
                    </m:oMath>
                  </m:oMathPara>
                </a14:m>
                <a:endParaRPr lang="en-US" altLang="zh-CN" sz="2400" b="0" i="1" dirty="0">
                  <a:latin typeface="Cambria Math" panose="02040503050406030204" pitchFamily="18" charset="0"/>
                </a:endParaRPr>
              </a:p>
              <a:p>
                <a:r>
                  <a:rPr lang="en-US" altLang="zh-CN" sz="2400" b="0" dirty="0"/>
                  <a:t>                                                   </a:t>
                </a:r>
                <a14:m>
                  <m:oMath xmlns:m="http://schemas.openxmlformats.org/officeDocument/2006/math">
                    <m:d>
                      <m:dPr>
                        <m:ctrlPr>
                          <a:rPr lang="en-US" altLang="zh-CN" sz="2400" b="0" i="1" smtClean="0">
                            <a:latin typeface="Cambria Math" panose="02040503050406030204" pitchFamily="18" charset="0"/>
                          </a:rPr>
                        </m:ctrlPr>
                      </m:dPr>
                      <m:e>
                        <m:m>
                          <m:mPr>
                            <m:mcs>
                              <m:mc>
                                <m:mcPr>
                                  <m:count m:val="3"/>
                                  <m:mcJc m:val="center"/>
                                </m:mcPr>
                              </m:mc>
                            </m:mcs>
                            <m:ctrlPr>
                              <a:rPr lang="en-US" altLang="zh-CN" sz="2400" i="1">
                                <a:latin typeface="Cambria Math" panose="02040503050406030204" pitchFamily="18" charset="0"/>
                              </a:rPr>
                            </m:ctrlPr>
                          </m:mPr>
                          <m:m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r>
                                    <a:rPr lang="en-US" altLang="zh-CN" sz="2400" i="1">
                                      <a:latin typeface="Cambria Math" panose="02040503050406030204" pitchFamily="18" charset="0"/>
                                    </a:rPr>
                                    <m:t>𝑙</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𝑙</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𝐿</m:t>
                                  </m:r>
                                </m:sub>
                              </m:sSub>
                            </m:e>
                          </m:mr>
                          <m:m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r>
                                    <a:rPr lang="en-US" altLang="zh-CN" sz="2400" i="1">
                                      <a:latin typeface="Cambria Math" panose="02040503050406030204" pitchFamily="18" charset="0"/>
                                    </a:rPr>
                                    <m:t>𝑐</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𝑐</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𝑐</m:t>
                                  </m:r>
                                  <m:r>
                                    <a:rPr lang="en-US" altLang="zh-CN" sz="2400" i="1">
                                      <a:latin typeface="Cambria Math" panose="02040503050406030204" pitchFamily="18" charset="0"/>
                                    </a:rPr>
                                    <m:t>𝑐</m:t>
                                  </m:r>
                                </m:sub>
                              </m:sSub>
                            </m:e>
                          </m:mr>
                          <m:m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i="1">
                                      <a:latin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𝑗</m:t>
                                  </m:r>
                                </m:e>
                                <m:sub>
                                  <m:r>
                                    <a:rPr lang="en-US" altLang="zh-CN" sz="2400" b="0" i="1" smtClean="0">
                                      <a:latin typeface="Cambria Math" panose="02040503050406030204" pitchFamily="18" charset="0"/>
                                    </a:rPr>
                                    <m:t>2</m:t>
                                  </m:r>
                                </m:sub>
                              </m:sSub>
                            </m:e>
                            <m:e>
                              <m:r>
                                <a:rPr lang="en-US" altLang="zh-CN" sz="2400" b="0" i="1" smtClean="0">
                                  <a:latin typeface="Cambria Math" panose="02040503050406030204" pitchFamily="18" charset="0"/>
                                </a:rPr>
                                <m:t>𝐽</m:t>
                              </m:r>
                            </m:e>
                          </m:mr>
                        </m:m>
                      </m:e>
                    </m:d>
                  </m:oMath>
                </a14:m>
                <a:r>
                  <a:rPr lang="en-US" altLang="zh-CN" sz="2400" dirty="0"/>
                  <a:t> </a:t>
                </a:r>
                <a14:m>
                  <m:oMath xmlns:m="http://schemas.openxmlformats.org/officeDocument/2006/math">
                    <m:r>
                      <a:rPr lang="en-US" altLang="zh-CN" sz="2400" i="1">
                        <a:latin typeface="Cambria Math" panose="02040503050406030204" pitchFamily="18" charset="0"/>
                      </a:rPr>
                      <m:t>|</m:t>
                    </m:r>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1</m:t>
                            </m:r>
                            <m:r>
                              <a:rPr lang="en-US" altLang="zh-CN" sz="2400" b="0" i="1" smtClean="0">
                                <a:latin typeface="Cambria Math" panose="02040503050406030204" pitchFamily="18" charset="0"/>
                              </a:rPr>
                              <m:t>𝑐</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𝑐</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b="0" i="1" smtClean="0">
                                <a:latin typeface="Cambria Math" panose="02040503050406030204" pitchFamily="18" charset="0"/>
                              </a:rPr>
                              <m:t>1</m:t>
                            </m:r>
                            <m:r>
                              <a:rPr lang="en-US" altLang="zh-CN" sz="2400" i="1">
                                <a:latin typeface="Cambria Math" panose="02040503050406030204" pitchFamily="18" charset="0"/>
                              </a:rPr>
                              <m:t>𝑙</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𝑆</m:t>
                            </m:r>
                          </m:e>
                          <m:sub>
                            <m:r>
                              <a:rPr lang="en-US" altLang="zh-CN" sz="2400" i="1">
                                <a:latin typeface="Cambria Math" panose="02040503050406030204" pitchFamily="18" charset="0"/>
                              </a:rPr>
                              <m:t>2</m:t>
                            </m:r>
                            <m:r>
                              <a:rPr lang="en-US" altLang="zh-CN" sz="2400" b="0" i="1" smtClean="0">
                                <a:latin typeface="Cambria Math" panose="02040503050406030204" pitchFamily="18" charset="0"/>
                              </a:rPr>
                              <m:t>𝑙</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𝐽</m:t>
                        </m:r>
                      </m:e>
                    </m:d>
                  </m:oMath>
                </a14:m>
                <a:endParaRPr lang="zh-CN" altLang="en-US" sz="2400" dirty="0"/>
              </a:p>
            </p:txBody>
          </p:sp>
        </mc:Choice>
        <mc:Fallback xmlns="">
          <p:sp>
            <p:nvSpPr>
              <p:cNvPr id="17" name="文本框 16">
                <a:extLst>
                  <a:ext uri="{FF2B5EF4-FFF2-40B4-BE49-F238E27FC236}">
                    <a16:creationId xmlns:a16="http://schemas.microsoft.com/office/drawing/2014/main" id="{2DC2BA90-C83C-4023-9969-A1F631A906FD}"/>
                  </a:ext>
                </a:extLst>
              </p:cNvPr>
              <p:cNvSpPr txBox="1">
                <a:spLocks noRot="1" noChangeAspect="1" noMove="1" noResize="1" noEditPoints="1" noAdjustHandles="1" noChangeArrowheads="1" noChangeShapeType="1" noTextEdit="1"/>
              </p:cNvSpPr>
              <p:nvPr/>
            </p:nvSpPr>
            <p:spPr>
              <a:xfrm>
                <a:off x="982732" y="2747329"/>
                <a:ext cx="10575696" cy="1728615"/>
              </a:xfrm>
              <a:prstGeom prst="rect">
                <a:avLst/>
              </a:prstGeom>
              <a:blipFill>
                <a:blip r:embed="rId8"/>
                <a:stretch>
                  <a:fillRect/>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44AAF18F-C825-4861-9D57-ED11EE0E52E2}"/>
              </a:ext>
            </a:extLst>
          </p:cNvPr>
          <p:cNvSpPr txBox="1"/>
          <p:nvPr/>
        </p:nvSpPr>
        <p:spPr>
          <a:xfrm>
            <a:off x="1945854" y="2261006"/>
            <a:ext cx="6200743" cy="523220"/>
          </a:xfrm>
          <a:prstGeom prst="rect">
            <a:avLst/>
          </a:prstGeom>
          <a:noFill/>
        </p:spPr>
        <p:txBody>
          <a:bodyPr wrap="square" rtlCol="0">
            <a:spAutoFit/>
          </a:bodyPr>
          <a:lstStyle/>
          <a:p>
            <a:r>
              <a:rPr lang="en-US" altLang="zh-CN" sz="2800" dirty="0">
                <a:solidFill>
                  <a:srgbClr val="0000FF"/>
                </a:solidFill>
              </a:rPr>
              <a:t>Spin basis transformation </a:t>
            </a:r>
            <a:endParaRPr lang="zh-CN" altLang="en-US" sz="2800" dirty="0">
              <a:solidFill>
                <a:srgbClr val="0000FF"/>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540540C-DF24-471C-B7C9-185EA00AD269}"/>
                  </a:ext>
                </a:extLst>
              </p:cNvPr>
              <p:cNvSpPr txBox="1"/>
              <p:nvPr/>
            </p:nvSpPr>
            <p:spPr>
              <a:xfrm>
                <a:off x="607541" y="4794668"/>
                <a:ext cx="7765001" cy="704295"/>
              </a:xfrm>
              <a:prstGeom prst="rect">
                <a:avLst/>
              </a:prstGeom>
              <a:noFill/>
            </p:spPr>
            <p:txBody>
              <a:bodyPr wrap="square" rtlCol="0">
                <a:spAutoFit/>
              </a:bodyPr>
              <a:lstStyle/>
              <a:p>
                <a14:m>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0</m:t>
                        </m:r>
                      </m:e>
                      <m:sub>
                        <m:r>
                          <a:rPr lang="en-US" altLang="zh-CN" sz="2400" b="0" i="1" smtClean="0">
                            <a:latin typeface="Cambria Math" panose="02040503050406030204" pitchFamily="18" charset="0"/>
                          </a:rPr>
                          <m:t>𝑐𝑐</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m:t>
                    </m:r>
                    <m:sSub>
                      <m:sSubPr>
                        <m:ctrlPr>
                          <a:rPr lang="en-US" altLang="zh-CN" sz="2400" b="0" i="1" smtClean="0">
                            <a:solidFill>
                              <a:srgbClr val="FF0000"/>
                            </a:solidFill>
                            <a:latin typeface="Cambria Math" panose="02040503050406030204" pitchFamily="18" charset="0"/>
                            <a:ea typeface="Cambria Math" panose="02040503050406030204" pitchFamily="18" charset="0"/>
                          </a:rPr>
                        </m:ctrlPr>
                      </m:sSubPr>
                      <m:e>
                        <m:f>
                          <m:fPr>
                            <m:ctrlPr>
                              <a:rPr lang="en-US" altLang="zh-CN" sz="2400" b="0" i="1" smtClean="0">
                                <a:solidFill>
                                  <a:srgbClr val="FF0000"/>
                                </a:solidFill>
                                <a:latin typeface="Cambria Math" panose="02040503050406030204" pitchFamily="18" charset="0"/>
                                <a:ea typeface="Cambria Math" panose="02040503050406030204" pitchFamily="18" charset="0"/>
                              </a:rPr>
                            </m:ctrlPr>
                          </m:fPr>
                          <m:num>
                            <m:r>
                              <a:rPr lang="en-US" altLang="zh-CN" sz="2400" b="0" i="1" smtClean="0">
                                <a:solidFill>
                                  <a:srgbClr val="FF0000"/>
                                </a:solidFill>
                                <a:latin typeface="Cambria Math" panose="02040503050406030204" pitchFamily="18" charset="0"/>
                                <a:ea typeface="Cambria Math" panose="02040503050406030204" pitchFamily="18" charset="0"/>
                              </a:rPr>
                              <m:t>1</m:t>
                            </m:r>
                          </m:num>
                          <m:den>
                            <m:r>
                              <a:rPr lang="en-US" altLang="zh-CN" sz="2400" b="0" i="1" smtClean="0">
                                <a:solidFill>
                                  <a:srgbClr val="FF0000"/>
                                </a:solidFill>
                                <a:latin typeface="Cambria Math" panose="02040503050406030204" pitchFamily="18" charset="0"/>
                                <a:ea typeface="Cambria Math" panose="02040503050406030204" pitchFamily="18" charset="0"/>
                              </a:rPr>
                              <m:t>2</m:t>
                            </m:r>
                          </m:den>
                        </m:f>
                        <m:r>
                          <a:rPr lang="en-US" altLang="zh-CN" sz="2400" b="0" i="1" smtClean="0">
                            <a:solidFill>
                              <a:srgbClr val="FF0000"/>
                            </a:solidFill>
                            <a:latin typeface="Cambria Math" panose="02040503050406030204" pitchFamily="18" charset="0"/>
                            <a:ea typeface="Cambria Math" panose="02040503050406030204" pitchFamily="18" charset="0"/>
                          </a:rPr>
                          <m:t>)</m:t>
                        </m:r>
                      </m:e>
                      <m:sub>
                        <m:r>
                          <a:rPr lang="en-US" altLang="zh-CN" sz="2400" b="0" i="1" smtClean="0">
                            <a:solidFill>
                              <a:srgbClr val="FF0000"/>
                            </a:solidFill>
                            <a:latin typeface="Cambria Math" panose="02040503050406030204" pitchFamily="18" charset="0"/>
                            <a:ea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r>
                          <a:rPr lang="en-US" altLang="zh-CN" sz="2400" b="0" i="1" smtClean="0">
                            <a:latin typeface="Cambria Math" panose="02040503050406030204" pitchFamily="18" charset="0"/>
                            <a:ea typeface="Cambria Math" panose="02040503050406030204" pitchFamily="18" charset="0"/>
                          </a:rPr>
                          <m:t>2</m:t>
                        </m:r>
                        <m:rad>
                          <m:radPr>
                            <m:degHide m:val="on"/>
                            <m:ctrlPr>
                              <a:rPr lang="en-US" altLang="zh-CN" sz="2400" b="0" i="1" smtClean="0">
                                <a:latin typeface="Cambria Math" panose="02040503050406030204" pitchFamily="18" charset="0"/>
                                <a:ea typeface="Cambria Math" panose="02040503050406030204" pitchFamily="18" charset="0"/>
                              </a:rPr>
                            </m:ctrlPr>
                          </m:radPr>
                          <m:deg/>
                          <m:e>
                            <m:r>
                              <a:rPr lang="en-US" altLang="zh-CN" sz="2400" b="0" i="1" smtClean="0">
                                <a:latin typeface="Cambria Math" panose="02040503050406030204" pitchFamily="18" charset="0"/>
                                <a:ea typeface="Cambria Math" panose="02040503050406030204" pitchFamily="18" charset="0"/>
                              </a:rPr>
                              <m:t>3</m:t>
                            </m:r>
                          </m:e>
                        </m:rad>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FF0000"/>
                        </a:solidFill>
                        <a:latin typeface="Cambria Math" panose="02040503050406030204" pitchFamily="18" charset="0"/>
                        <a:ea typeface="Cambria Math" panose="02040503050406030204" pitchFamily="18" charset="0"/>
                      </a:rPr>
                      <m:t>(</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i="1">
                                <a:solidFill>
                                  <a:srgbClr val="FF0000"/>
                                </a:solidFill>
                                <a:latin typeface="Cambria Math" panose="02040503050406030204" pitchFamily="18" charset="0"/>
                                <a:ea typeface="Cambria Math" panose="02040503050406030204" pitchFamily="18" charset="0"/>
                              </a:rPr>
                              <m:t>1</m:t>
                            </m:r>
                          </m:num>
                          <m:den>
                            <m:r>
                              <a:rPr lang="en-US" altLang="zh-CN" sz="2400" i="1">
                                <a:solidFill>
                                  <a:srgbClr val="FF0000"/>
                                </a:solidFill>
                                <a:latin typeface="Cambria Math" panose="02040503050406030204" pitchFamily="18" charset="0"/>
                                <a:ea typeface="Cambria Math" panose="02040503050406030204" pitchFamily="18" charset="0"/>
                              </a:rPr>
                              <m:t>2</m:t>
                            </m:r>
                          </m:den>
                        </m:f>
                        <m:r>
                          <a:rPr lang="en-US" altLang="zh-CN" sz="2400" i="1">
                            <a:solidFill>
                              <a:srgbClr val="FF0000"/>
                            </a:solidFill>
                            <a:latin typeface="Cambria Math" panose="02040503050406030204" pitchFamily="18" charset="0"/>
                            <a:ea typeface="Cambria Math" panose="02040503050406030204" pitchFamily="18" charset="0"/>
                          </a:rPr>
                          <m:t>)</m:t>
                        </m:r>
                      </m:e>
                      <m:sub>
                        <m:r>
                          <a:rPr lang="en-US" altLang="zh-CN" sz="2400" i="1">
                            <a:solidFill>
                              <a:srgbClr val="FF0000"/>
                            </a:solidFill>
                            <a:latin typeface="Cambria Math" panose="02040503050406030204" pitchFamily="18" charset="0"/>
                            <a:ea typeface="Cambria Math" panose="02040503050406030204" pitchFamily="18" charset="0"/>
                          </a:rPr>
                          <m:t>𝐿</m:t>
                        </m:r>
                      </m:sub>
                    </m:sSub>
                  </m:oMath>
                </a14:m>
                <a:r>
                  <a:rPr lang="en-US" altLang="zh-CN" sz="2400" dirty="0">
                    <a:solidFill>
                      <a:srgbClr val="FF0000"/>
                    </a:solidFill>
                    <a:ea typeface="Cambria Math" panose="02040503050406030204" pitchFamily="18" charset="0"/>
                  </a:rPr>
                  <a:t> </a:t>
                </a:r>
                <a14:m>
                  <m:oMath xmlns:m="http://schemas.openxmlformats.org/officeDocument/2006/math">
                    <m:r>
                      <a:rPr lang="en-US" altLang="zh-CN" sz="2400" i="1">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b="0" i="1" smtClean="0">
                                <a:latin typeface="Cambria Math" panose="02040503050406030204" pitchFamily="18" charset="0"/>
                                <a:ea typeface="Cambria Math" panose="02040503050406030204" pitchFamily="18" charset="0"/>
                              </a:rPr>
                              <m:t>2</m:t>
                            </m:r>
                          </m:e>
                        </m:rad>
                      </m:num>
                      <m:den>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i="1">
                                <a:latin typeface="Cambria Math" panose="02040503050406030204" pitchFamily="18" charset="0"/>
                                <a:ea typeface="Cambria Math" panose="02040503050406030204" pitchFamily="18" charset="0"/>
                              </a:rPr>
                              <m:t>3</m:t>
                            </m:r>
                          </m:e>
                        </m:rad>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FF0000"/>
                        </a:solidFill>
                        <a:latin typeface="Cambria Math" panose="02040503050406030204" pitchFamily="18" charset="0"/>
                        <a:ea typeface="Cambria Math" panose="02040503050406030204" pitchFamily="18" charset="0"/>
                      </a:rPr>
                      <m:t>(</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b="0" i="1" smtClean="0">
                                <a:solidFill>
                                  <a:srgbClr val="FF0000"/>
                                </a:solidFill>
                                <a:latin typeface="Cambria Math" panose="02040503050406030204" pitchFamily="18" charset="0"/>
                                <a:ea typeface="Cambria Math" panose="02040503050406030204" pitchFamily="18" charset="0"/>
                              </a:rPr>
                              <m:t>3</m:t>
                            </m:r>
                          </m:num>
                          <m:den>
                            <m:r>
                              <a:rPr lang="en-US" altLang="zh-CN" sz="2400" i="1">
                                <a:solidFill>
                                  <a:srgbClr val="FF0000"/>
                                </a:solidFill>
                                <a:latin typeface="Cambria Math" panose="02040503050406030204" pitchFamily="18" charset="0"/>
                                <a:ea typeface="Cambria Math" panose="02040503050406030204" pitchFamily="18" charset="0"/>
                              </a:rPr>
                              <m:t>2</m:t>
                            </m:r>
                          </m:den>
                        </m:f>
                        <m:r>
                          <a:rPr lang="en-US" altLang="zh-CN" sz="2400" i="1">
                            <a:solidFill>
                              <a:srgbClr val="FF0000"/>
                            </a:solidFill>
                            <a:latin typeface="Cambria Math" panose="02040503050406030204" pitchFamily="18" charset="0"/>
                            <a:ea typeface="Cambria Math" panose="02040503050406030204" pitchFamily="18" charset="0"/>
                          </a:rPr>
                          <m:t>)</m:t>
                        </m:r>
                      </m:e>
                      <m:sub>
                        <m:r>
                          <a:rPr lang="en-US" altLang="zh-CN" sz="2400" i="1">
                            <a:solidFill>
                              <a:srgbClr val="FF0000"/>
                            </a:solidFill>
                            <a:latin typeface="Cambria Math" panose="02040503050406030204" pitchFamily="18" charset="0"/>
                            <a:ea typeface="Cambria Math" panose="02040503050406030204" pitchFamily="18" charset="0"/>
                          </a:rPr>
                          <m:t>𝐿</m:t>
                        </m:r>
                      </m:sub>
                    </m:sSub>
                  </m:oMath>
                </a14:m>
                <a:endParaRPr lang="zh-CN" altLang="en-US" sz="2400" dirty="0"/>
              </a:p>
            </p:txBody>
          </p:sp>
        </mc:Choice>
        <mc:Fallback xmlns="">
          <p:sp>
            <p:nvSpPr>
              <p:cNvPr id="8" name="文本框 7">
                <a:extLst>
                  <a:ext uri="{FF2B5EF4-FFF2-40B4-BE49-F238E27FC236}">
                    <a16:creationId xmlns:a16="http://schemas.microsoft.com/office/drawing/2014/main" id="{1540540C-DF24-471C-B7C9-185EA00AD269}"/>
                  </a:ext>
                </a:extLst>
              </p:cNvPr>
              <p:cNvSpPr txBox="1">
                <a:spLocks noRot="1" noChangeAspect="1" noMove="1" noResize="1" noEditPoints="1" noAdjustHandles="1" noChangeArrowheads="1" noChangeShapeType="1" noTextEdit="1"/>
              </p:cNvSpPr>
              <p:nvPr/>
            </p:nvSpPr>
            <p:spPr>
              <a:xfrm>
                <a:off x="607541" y="4794668"/>
                <a:ext cx="7765001" cy="70429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084EFE0-CEC1-4F7B-BC54-F800BDA40A43}"/>
                  </a:ext>
                </a:extLst>
              </p:cNvPr>
              <p:cNvSpPr txBox="1"/>
              <p:nvPr/>
            </p:nvSpPr>
            <p:spPr>
              <a:xfrm>
                <a:off x="607541" y="5423527"/>
                <a:ext cx="8199215" cy="682687"/>
              </a:xfrm>
              <a:prstGeom prst="rect">
                <a:avLst/>
              </a:prstGeom>
              <a:noFill/>
            </p:spPr>
            <p:txBody>
              <a:bodyPr wrap="square" rtlCol="0">
                <a:spAutoFit/>
              </a:bodyPr>
              <a:lstStyle/>
              <a:p>
                <a14:m>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b="0" i="1" smtClean="0">
                                <a:latin typeface="Cambria Math" panose="02040503050406030204" pitchFamily="18" charset="0"/>
                              </a:rPr>
                              <m:t>∗</m:t>
                            </m:r>
                          </m:sup>
                        </m:sSup>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1</m:t>
                            </m:r>
                            <m:r>
                              <a:rPr lang="en-US" altLang="zh-CN" sz="2400" i="1">
                                <a:latin typeface="Cambria Math" panose="02040503050406030204" pitchFamily="18" charset="0"/>
                              </a:rPr>
                              <m:t>/2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1</m:t>
                        </m:r>
                      </m:num>
                      <m:den>
                        <m:r>
                          <a:rPr lang="en-US" altLang="zh-CN" sz="2400" i="1">
                            <a:latin typeface="Cambria Math" panose="02040503050406030204" pitchFamily="18" charset="0"/>
                            <a:ea typeface="Cambria Math" panose="02040503050406030204" pitchFamily="18" charset="0"/>
                          </a:rPr>
                          <m:t>2</m:t>
                        </m:r>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i="1">
                                <a:latin typeface="Cambria Math" panose="02040503050406030204" pitchFamily="18" charset="0"/>
                                <a:ea typeface="Cambria Math" panose="02040503050406030204" pitchFamily="18" charset="0"/>
                              </a:rPr>
                              <m:t>3</m:t>
                            </m:r>
                          </m:e>
                        </m:rad>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0</m:t>
                        </m:r>
                      </m:e>
                      <m:sub>
                        <m:r>
                          <a:rPr lang="en-US" altLang="zh-CN" sz="2400" b="0" i="1" smtClean="0">
                            <a:latin typeface="Cambria Math" panose="02040503050406030204" pitchFamily="18" charset="0"/>
                          </a:rPr>
                          <m:t>𝑐𝑐</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m:t>
                    </m:r>
                    <m:sSub>
                      <m:sSubPr>
                        <m:ctrlPr>
                          <a:rPr lang="en-US" altLang="zh-CN" sz="2400" b="0" i="1" smtClean="0">
                            <a:solidFill>
                              <a:srgbClr val="FF0000"/>
                            </a:solidFill>
                            <a:latin typeface="Cambria Math" panose="02040503050406030204" pitchFamily="18" charset="0"/>
                            <a:ea typeface="Cambria Math" panose="02040503050406030204" pitchFamily="18" charset="0"/>
                          </a:rPr>
                        </m:ctrlPr>
                      </m:sSubPr>
                      <m:e>
                        <m:f>
                          <m:fPr>
                            <m:ctrlPr>
                              <a:rPr lang="en-US" altLang="zh-CN" sz="2400" b="0" i="1" smtClean="0">
                                <a:solidFill>
                                  <a:srgbClr val="FF0000"/>
                                </a:solidFill>
                                <a:latin typeface="Cambria Math" panose="02040503050406030204" pitchFamily="18" charset="0"/>
                                <a:ea typeface="Cambria Math" panose="02040503050406030204" pitchFamily="18" charset="0"/>
                              </a:rPr>
                            </m:ctrlPr>
                          </m:fPr>
                          <m:num>
                            <m:r>
                              <a:rPr lang="en-US" altLang="zh-CN" sz="2400" b="0" i="1" smtClean="0">
                                <a:solidFill>
                                  <a:srgbClr val="FF0000"/>
                                </a:solidFill>
                                <a:latin typeface="Cambria Math" panose="02040503050406030204" pitchFamily="18" charset="0"/>
                                <a:ea typeface="Cambria Math" panose="02040503050406030204" pitchFamily="18" charset="0"/>
                              </a:rPr>
                              <m:t>1</m:t>
                            </m:r>
                          </m:num>
                          <m:den>
                            <m:r>
                              <a:rPr lang="en-US" altLang="zh-CN" sz="2400" b="0" i="1" smtClean="0">
                                <a:solidFill>
                                  <a:srgbClr val="FF0000"/>
                                </a:solidFill>
                                <a:latin typeface="Cambria Math" panose="02040503050406030204" pitchFamily="18" charset="0"/>
                                <a:ea typeface="Cambria Math" panose="02040503050406030204" pitchFamily="18" charset="0"/>
                              </a:rPr>
                              <m:t>2</m:t>
                            </m:r>
                          </m:den>
                        </m:f>
                        <m:r>
                          <a:rPr lang="en-US" altLang="zh-CN" sz="2400" b="0" i="1" smtClean="0">
                            <a:solidFill>
                              <a:srgbClr val="FF0000"/>
                            </a:solidFill>
                            <a:latin typeface="Cambria Math" panose="02040503050406030204" pitchFamily="18" charset="0"/>
                            <a:ea typeface="Cambria Math" panose="02040503050406030204" pitchFamily="18" charset="0"/>
                          </a:rPr>
                          <m:t>)</m:t>
                        </m:r>
                      </m:e>
                      <m:sub>
                        <m:r>
                          <a:rPr lang="en-US" altLang="zh-CN" sz="2400" b="0" i="1" smtClean="0">
                            <a:solidFill>
                              <a:srgbClr val="FF0000"/>
                            </a:solidFill>
                            <a:latin typeface="Cambria Math" panose="02040503050406030204" pitchFamily="18" charset="0"/>
                            <a:ea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5</m:t>
                        </m:r>
                      </m:num>
                      <m:den>
                        <m:r>
                          <a:rPr lang="en-US" altLang="zh-CN" sz="2400" b="0" i="1" smtClean="0">
                            <a:latin typeface="Cambria Math" panose="02040503050406030204" pitchFamily="18" charset="0"/>
                            <a:ea typeface="Cambria Math" panose="02040503050406030204" pitchFamily="18" charset="0"/>
                          </a:rPr>
                          <m:t>6</m:t>
                        </m:r>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FF0000"/>
                        </a:solidFill>
                        <a:latin typeface="Cambria Math" panose="02040503050406030204" pitchFamily="18" charset="0"/>
                        <a:ea typeface="Cambria Math" panose="02040503050406030204" pitchFamily="18" charset="0"/>
                      </a:rPr>
                      <m:t>(</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i="1">
                                <a:solidFill>
                                  <a:srgbClr val="FF0000"/>
                                </a:solidFill>
                                <a:latin typeface="Cambria Math" panose="02040503050406030204" pitchFamily="18" charset="0"/>
                                <a:ea typeface="Cambria Math" panose="02040503050406030204" pitchFamily="18" charset="0"/>
                              </a:rPr>
                              <m:t>1</m:t>
                            </m:r>
                          </m:num>
                          <m:den>
                            <m:r>
                              <a:rPr lang="en-US" altLang="zh-CN" sz="2400" i="1">
                                <a:solidFill>
                                  <a:srgbClr val="FF0000"/>
                                </a:solidFill>
                                <a:latin typeface="Cambria Math" panose="02040503050406030204" pitchFamily="18" charset="0"/>
                                <a:ea typeface="Cambria Math" panose="02040503050406030204" pitchFamily="18" charset="0"/>
                              </a:rPr>
                              <m:t>2</m:t>
                            </m:r>
                          </m:den>
                        </m:f>
                        <m:r>
                          <a:rPr lang="en-US" altLang="zh-CN" sz="2400" i="1">
                            <a:solidFill>
                              <a:srgbClr val="FF0000"/>
                            </a:solidFill>
                            <a:latin typeface="Cambria Math" panose="02040503050406030204" pitchFamily="18" charset="0"/>
                            <a:ea typeface="Cambria Math" panose="02040503050406030204" pitchFamily="18" charset="0"/>
                          </a:rPr>
                          <m:t>)</m:t>
                        </m:r>
                      </m:e>
                      <m:sub>
                        <m:r>
                          <a:rPr lang="en-US" altLang="zh-CN" sz="2400" i="1">
                            <a:solidFill>
                              <a:srgbClr val="FF0000"/>
                            </a:solidFill>
                            <a:latin typeface="Cambria Math" panose="02040503050406030204" pitchFamily="18" charset="0"/>
                            <a:ea typeface="Cambria Math" panose="02040503050406030204" pitchFamily="18" charset="0"/>
                          </a:rPr>
                          <m:t>𝐿</m:t>
                        </m:r>
                      </m:sub>
                    </m:sSub>
                  </m:oMath>
                </a14:m>
                <a:r>
                  <a:rPr lang="en-US" altLang="zh-CN" sz="2400" dirty="0">
                    <a:solidFill>
                      <a:srgbClr val="FF0000"/>
                    </a:solidFill>
                    <a:ea typeface="Cambria Math" panose="02040503050406030204" pitchFamily="18" charset="0"/>
                  </a:rPr>
                  <a:t> </a:t>
                </a:r>
                <a14:m>
                  <m:oMath xmlns:m="http://schemas.openxmlformats.org/officeDocument/2006/math">
                    <m:r>
                      <a:rPr lang="en-US" altLang="zh-CN" sz="2400" b="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b="0" i="1" smtClean="0">
                                <a:latin typeface="Cambria Math" panose="02040503050406030204" pitchFamily="18" charset="0"/>
                                <a:ea typeface="Cambria Math" panose="02040503050406030204" pitchFamily="18" charset="0"/>
                              </a:rPr>
                              <m:t>2</m:t>
                            </m:r>
                          </m:e>
                        </m:rad>
                      </m:num>
                      <m:den>
                        <m:r>
                          <a:rPr lang="en-US" altLang="zh-CN" sz="2400" b="0" i="1" smtClean="0">
                            <a:latin typeface="Cambria Math" panose="02040503050406030204" pitchFamily="18" charset="0"/>
                            <a:ea typeface="Cambria Math" panose="02040503050406030204" pitchFamily="18" charset="0"/>
                          </a:rPr>
                          <m:t>3</m:t>
                        </m:r>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FF0000"/>
                        </a:solidFill>
                        <a:latin typeface="Cambria Math" panose="02040503050406030204" pitchFamily="18" charset="0"/>
                        <a:ea typeface="Cambria Math" panose="02040503050406030204" pitchFamily="18" charset="0"/>
                      </a:rPr>
                      <m:t>(</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b="0" i="1" smtClean="0">
                                <a:solidFill>
                                  <a:srgbClr val="FF0000"/>
                                </a:solidFill>
                                <a:latin typeface="Cambria Math" panose="02040503050406030204" pitchFamily="18" charset="0"/>
                                <a:ea typeface="Cambria Math" panose="02040503050406030204" pitchFamily="18" charset="0"/>
                              </a:rPr>
                              <m:t>3</m:t>
                            </m:r>
                          </m:num>
                          <m:den>
                            <m:r>
                              <a:rPr lang="en-US" altLang="zh-CN" sz="2400" i="1">
                                <a:solidFill>
                                  <a:srgbClr val="FF0000"/>
                                </a:solidFill>
                                <a:latin typeface="Cambria Math" panose="02040503050406030204" pitchFamily="18" charset="0"/>
                                <a:ea typeface="Cambria Math" panose="02040503050406030204" pitchFamily="18" charset="0"/>
                              </a:rPr>
                              <m:t>2</m:t>
                            </m:r>
                          </m:den>
                        </m:f>
                        <m:r>
                          <a:rPr lang="en-US" altLang="zh-CN" sz="2400" i="1">
                            <a:solidFill>
                              <a:srgbClr val="FF0000"/>
                            </a:solidFill>
                            <a:latin typeface="Cambria Math" panose="02040503050406030204" pitchFamily="18" charset="0"/>
                            <a:ea typeface="Cambria Math" panose="02040503050406030204" pitchFamily="18" charset="0"/>
                          </a:rPr>
                          <m:t>)</m:t>
                        </m:r>
                      </m:e>
                      <m:sub>
                        <m:r>
                          <a:rPr lang="en-US" altLang="zh-CN" sz="2400" i="1">
                            <a:solidFill>
                              <a:srgbClr val="FF0000"/>
                            </a:solidFill>
                            <a:latin typeface="Cambria Math" panose="02040503050406030204" pitchFamily="18" charset="0"/>
                            <a:ea typeface="Cambria Math" panose="02040503050406030204" pitchFamily="18" charset="0"/>
                          </a:rPr>
                          <m:t>𝐿</m:t>
                        </m:r>
                      </m:sub>
                    </m:sSub>
                  </m:oMath>
                </a14:m>
                <a:endParaRPr lang="zh-CN" altLang="en-US" sz="2400" dirty="0"/>
              </a:p>
            </p:txBody>
          </p:sp>
        </mc:Choice>
        <mc:Fallback xmlns="">
          <p:sp>
            <p:nvSpPr>
              <p:cNvPr id="22" name="文本框 21">
                <a:extLst>
                  <a:ext uri="{FF2B5EF4-FFF2-40B4-BE49-F238E27FC236}">
                    <a16:creationId xmlns:a16="http://schemas.microsoft.com/office/drawing/2014/main" id="{D084EFE0-CEC1-4F7B-BC54-F800BDA40A43}"/>
                  </a:ext>
                </a:extLst>
              </p:cNvPr>
              <p:cNvSpPr txBox="1">
                <a:spLocks noRot="1" noChangeAspect="1" noMove="1" noResize="1" noEditPoints="1" noAdjustHandles="1" noChangeArrowheads="1" noChangeShapeType="1" noTextEdit="1"/>
              </p:cNvSpPr>
              <p:nvPr/>
            </p:nvSpPr>
            <p:spPr>
              <a:xfrm>
                <a:off x="607541" y="5423527"/>
                <a:ext cx="8199215" cy="682687"/>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1A5969B-95A3-48A3-A550-DD3D68C0D3C2}"/>
                  </a:ext>
                </a:extLst>
              </p:cNvPr>
              <p:cNvSpPr txBox="1"/>
              <p:nvPr/>
            </p:nvSpPr>
            <p:spPr>
              <a:xfrm>
                <a:off x="594989" y="6108717"/>
                <a:ext cx="7993731" cy="684162"/>
              </a:xfrm>
              <a:prstGeom prst="rect">
                <a:avLst/>
              </a:prstGeom>
              <a:noFill/>
            </p:spPr>
            <p:txBody>
              <a:bodyPr wrap="square" rtlCol="0">
                <a:spAutoFit/>
              </a:bodyPr>
              <a:lstStyle/>
              <a:p>
                <a14:m>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b="0" i="1" smtClean="0">
                                <a:latin typeface="Cambria Math" panose="02040503050406030204" pitchFamily="18" charset="0"/>
                              </a:rPr>
                              <m:t>∗</m:t>
                            </m:r>
                          </m:sup>
                        </m:sSup>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3</m:t>
                            </m:r>
                            <m:r>
                              <a:rPr lang="en-US" altLang="zh-CN" sz="2400" i="1">
                                <a:latin typeface="Cambria Math" panose="02040503050406030204" pitchFamily="18" charset="0"/>
                              </a:rPr>
                              <m:t>/2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1</m:t>
                        </m:r>
                      </m:num>
                      <m:den>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i="1">
                                <a:latin typeface="Cambria Math" panose="02040503050406030204" pitchFamily="18" charset="0"/>
                                <a:ea typeface="Cambria Math" panose="02040503050406030204" pitchFamily="18" charset="0"/>
                              </a:rPr>
                              <m:t>3</m:t>
                            </m:r>
                          </m:e>
                        </m:rad>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0</m:t>
                        </m:r>
                      </m:e>
                      <m:sub>
                        <m:r>
                          <a:rPr lang="en-US" altLang="zh-CN" sz="2400" b="0" i="1" smtClean="0">
                            <a:latin typeface="Cambria Math" panose="02040503050406030204" pitchFamily="18" charset="0"/>
                          </a:rPr>
                          <m:t>𝑐𝑐</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m:t>
                    </m:r>
                    <m:sSub>
                      <m:sSubPr>
                        <m:ctrlPr>
                          <a:rPr lang="en-US" altLang="zh-CN" sz="2400" b="0" i="1" smtClean="0">
                            <a:solidFill>
                              <a:srgbClr val="FF0000"/>
                            </a:solidFill>
                            <a:latin typeface="Cambria Math" panose="02040503050406030204" pitchFamily="18" charset="0"/>
                            <a:ea typeface="Cambria Math" panose="02040503050406030204" pitchFamily="18" charset="0"/>
                          </a:rPr>
                        </m:ctrlPr>
                      </m:sSubPr>
                      <m:e>
                        <m:f>
                          <m:fPr>
                            <m:ctrlPr>
                              <a:rPr lang="en-US" altLang="zh-CN" sz="2400" b="0" i="1" smtClean="0">
                                <a:solidFill>
                                  <a:srgbClr val="FF0000"/>
                                </a:solidFill>
                                <a:latin typeface="Cambria Math" panose="02040503050406030204" pitchFamily="18" charset="0"/>
                                <a:ea typeface="Cambria Math" panose="02040503050406030204" pitchFamily="18" charset="0"/>
                              </a:rPr>
                            </m:ctrlPr>
                          </m:fPr>
                          <m:num>
                            <m:r>
                              <a:rPr lang="en-US" altLang="zh-CN" sz="2400" b="0" i="1" smtClean="0">
                                <a:solidFill>
                                  <a:srgbClr val="FF0000"/>
                                </a:solidFill>
                                <a:latin typeface="Cambria Math" panose="02040503050406030204" pitchFamily="18" charset="0"/>
                                <a:ea typeface="Cambria Math" panose="02040503050406030204" pitchFamily="18" charset="0"/>
                              </a:rPr>
                              <m:t>3</m:t>
                            </m:r>
                          </m:num>
                          <m:den>
                            <m:r>
                              <a:rPr lang="en-US" altLang="zh-CN" sz="2400" b="0" i="1" smtClean="0">
                                <a:solidFill>
                                  <a:srgbClr val="FF0000"/>
                                </a:solidFill>
                                <a:latin typeface="Cambria Math" panose="02040503050406030204" pitchFamily="18" charset="0"/>
                                <a:ea typeface="Cambria Math" panose="02040503050406030204" pitchFamily="18" charset="0"/>
                              </a:rPr>
                              <m:t>2</m:t>
                            </m:r>
                          </m:den>
                        </m:f>
                        <m:r>
                          <a:rPr lang="en-US" altLang="zh-CN" sz="2400" b="0" i="1" smtClean="0">
                            <a:solidFill>
                              <a:srgbClr val="FF0000"/>
                            </a:solidFill>
                            <a:latin typeface="Cambria Math" panose="02040503050406030204" pitchFamily="18" charset="0"/>
                            <a:ea typeface="Cambria Math" panose="02040503050406030204" pitchFamily="18" charset="0"/>
                          </a:rPr>
                          <m:t>)</m:t>
                        </m:r>
                      </m:e>
                      <m:sub>
                        <m:r>
                          <a:rPr lang="en-US" altLang="zh-CN" sz="2400" b="0" i="1" smtClean="0">
                            <a:solidFill>
                              <a:srgbClr val="FF0000"/>
                            </a:solidFill>
                            <a:latin typeface="Cambria Math" panose="02040503050406030204" pitchFamily="18" charset="0"/>
                            <a:ea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r>
                          <a:rPr lang="en-US" altLang="zh-CN" sz="2400" b="0" i="1" smtClean="0">
                            <a:latin typeface="Cambria Math" panose="02040503050406030204" pitchFamily="18" charset="0"/>
                            <a:ea typeface="Cambria Math" panose="02040503050406030204" pitchFamily="18" charset="0"/>
                          </a:rPr>
                          <m:t>3</m:t>
                        </m:r>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FF0000"/>
                        </a:solidFill>
                        <a:latin typeface="Cambria Math" panose="02040503050406030204" pitchFamily="18" charset="0"/>
                        <a:ea typeface="Cambria Math" panose="02040503050406030204" pitchFamily="18" charset="0"/>
                      </a:rPr>
                      <m:t>(</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i="1">
                                <a:solidFill>
                                  <a:srgbClr val="FF0000"/>
                                </a:solidFill>
                                <a:latin typeface="Cambria Math" panose="02040503050406030204" pitchFamily="18" charset="0"/>
                                <a:ea typeface="Cambria Math" panose="02040503050406030204" pitchFamily="18" charset="0"/>
                              </a:rPr>
                              <m:t>1</m:t>
                            </m:r>
                          </m:num>
                          <m:den>
                            <m:r>
                              <a:rPr lang="en-US" altLang="zh-CN" sz="2400" i="1">
                                <a:solidFill>
                                  <a:srgbClr val="FF0000"/>
                                </a:solidFill>
                                <a:latin typeface="Cambria Math" panose="02040503050406030204" pitchFamily="18" charset="0"/>
                                <a:ea typeface="Cambria Math" panose="02040503050406030204" pitchFamily="18" charset="0"/>
                              </a:rPr>
                              <m:t>2</m:t>
                            </m:r>
                          </m:den>
                        </m:f>
                        <m:r>
                          <a:rPr lang="en-US" altLang="zh-CN" sz="2400" i="1">
                            <a:solidFill>
                              <a:srgbClr val="FF0000"/>
                            </a:solidFill>
                            <a:latin typeface="Cambria Math" panose="02040503050406030204" pitchFamily="18" charset="0"/>
                            <a:ea typeface="Cambria Math" panose="02040503050406030204" pitchFamily="18" charset="0"/>
                          </a:rPr>
                          <m:t>)</m:t>
                        </m:r>
                      </m:e>
                      <m:sub>
                        <m:r>
                          <a:rPr lang="en-US" altLang="zh-CN" sz="2400" i="1">
                            <a:solidFill>
                              <a:srgbClr val="FF0000"/>
                            </a:solidFill>
                            <a:latin typeface="Cambria Math" panose="02040503050406030204" pitchFamily="18" charset="0"/>
                            <a:ea typeface="Cambria Math" panose="02040503050406030204" pitchFamily="18" charset="0"/>
                          </a:rPr>
                          <m:t>𝐿</m:t>
                        </m:r>
                      </m:sub>
                    </m:sSub>
                  </m:oMath>
                </a14:m>
                <a:r>
                  <a:rPr lang="en-US" altLang="zh-CN" sz="2400" dirty="0">
                    <a:ea typeface="Cambria Math" panose="02040503050406030204" pitchFamily="18" charset="0"/>
                  </a:rPr>
                  <a:t> </a:t>
                </a:r>
                <a14:m>
                  <m:oMath xmlns:m="http://schemas.openxmlformats.org/officeDocument/2006/math">
                    <m:r>
                      <a:rPr lang="en-US" altLang="zh-CN" sz="2400" b="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ad>
                          <m:radPr>
                            <m:degHide m:val="on"/>
                            <m:ctrlPr>
                              <a:rPr lang="en-US" altLang="zh-CN" sz="2400" i="1">
                                <a:latin typeface="Cambria Math" panose="02040503050406030204" pitchFamily="18" charset="0"/>
                                <a:ea typeface="Cambria Math" panose="02040503050406030204" pitchFamily="18" charset="0"/>
                              </a:rPr>
                            </m:ctrlPr>
                          </m:radPr>
                          <m:deg/>
                          <m:e>
                            <m:r>
                              <a:rPr lang="en-US" altLang="zh-CN" sz="2400" b="0" i="1" smtClean="0">
                                <a:latin typeface="Cambria Math" panose="02040503050406030204" pitchFamily="18" charset="0"/>
                                <a:ea typeface="Cambria Math" panose="02040503050406030204" pitchFamily="18" charset="0"/>
                              </a:rPr>
                              <m:t>5</m:t>
                            </m:r>
                          </m:e>
                        </m:rad>
                      </m:num>
                      <m:den>
                        <m:r>
                          <a:rPr lang="en-US" altLang="zh-CN" sz="2400" b="0" i="1" smtClean="0">
                            <a:latin typeface="Cambria Math" panose="02040503050406030204" pitchFamily="18" charset="0"/>
                            <a:ea typeface="Cambria Math" panose="02040503050406030204" pitchFamily="18" charset="0"/>
                          </a:rPr>
                          <m:t>3</m:t>
                        </m:r>
                      </m:den>
                    </m:f>
                  </m:oMath>
                </a14:m>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1</m:t>
                        </m:r>
                      </m:e>
                      <m:sub>
                        <m:r>
                          <a:rPr lang="en-US" altLang="zh-CN" sz="2400" i="1">
                            <a:latin typeface="Cambria Math" panose="02040503050406030204" pitchFamily="18" charset="0"/>
                          </a:rPr>
                          <m:t>𝑐𝑐</m:t>
                        </m:r>
                      </m:sub>
                    </m:sSub>
                    <m:r>
                      <a:rPr lang="en-US" altLang="zh-CN" sz="2400" i="1">
                        <a:latin typeface="Cambria Math" panose="02040503050406030204" pitchFamily="18" charset="0"/>
                        <a:ea typeface="Cambria Math" panose="02040503050406030204" pitchFamily="18" charset="0"/>
                      </a:rPr>
                      <m:t>⨂</m:t>
                    </m:r>
                    <m:r>
                      <a:rPr lang="en-US" altLang="zh-CN" sz="2400" i="1" smtClean="0">
                        <a:solidFill>
                          <a:srgbClr val="FF0000"/>
                        </a:solidFill>
                        <a:latin typeface="Cambria Math" panose="02040503050406030204" pitchFamily="18" charset="0"/>
                        <a:ea typeface="Cambria Math" panose="02040503050406030204" pitchFamily="18" charset="0"/>
                      </a:rPr>
                      <m:t>(</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f>
                          <m:fPr>
                            <m:ctrlPr>
                              <a:rPr lang="en-US" altLang="zh-CN" sz="2400" i="1">
                                <a:solidFill>
                                  <a:srgbClr val="FF0000"/>
                                </a:solidFill>
                                <a:latin typeface="Cambria Math" panose="02040503050406030204" pitchFamily="18" charset="0"/>
                                <a:ea typeface="Cambria Math" panose="02040503050406030204" pitchFamily="18" charset="0"/>
                              </a:rPr>
                            </m:ctrlPr>
                          </m:fPr>
                          <m:num>
                            <m:r>
                              <a:rPr lang="en-US" altLang="zh-CN" sz="2400" b="0" i="1" smtClean="0">
                                <a:solidFill>
                                  <a:srgbClr val="FF0000"/>
                                </a:solidFill>
                                <a:latin typeface="Cambria Math" panose="02040503050406030204" pitchFamily="18" charset="0"/>
                                <a:ea typeface="Cambria Math" panose="02040503050406030204" pitchFamily="18" charset="0"/>
                              </a:rPr>
                              <m:t>3</m:t>
                            </m:r>
                          </m:num>
                          <m:den>
                            <m:r>
                              <a:rPr lang="en-US" altLang="zh-CN" sz="2400" i="1">
                                <a:solidFill>
                                  <a:srgbClr val="FF0000"/>
                                </a:solidFill>
                                <a:latin typeface="Cambria Math" panose="02040503050406030204" pitchFamily="18" charset="0"/>
                                <a:ea typeface="Cambria Math" panose="02040503050406030204" pitchFamily="18" charset="0"/>
                              </a:rPr>
                              <m:t>2</m:t>
                            </m:r>
                          </m:den>
                        </m:f>
                        <m:r>
                          <a:rPr lang="en-US" altLang="zh-CN" sz="2400" i="1">
                            <a:solidFill>
                              <a:srgbClr val="FF0000"/>
                            </a:solidFill>
                            <a:latin typeface="Cambria Math" panose="02040503050406030204" pitchFamily="18" charset="0"/>
                            <a:ea typeface="Cambria Math" panose="02040503050406030204" pitchFamily="18" charset="0"/>
                          </a:rPr>
                          <m:t>)</m:t>
                        </m:r>
                      </m:e>
                      <m:sub>
                        <m:r>
                          <a:rPr lang="en-US" altLang="zh-CN" sz="2400" i="1">
                            <a:solidFill>
                              <a:srgbClr val="FF0000"/>
                            </a:solidFill>
                            <a:latin typeface="Cambria Math" panose="02040503050406030204" pitchFamily="18" charset="0"/>
                            <a:ea typeface="Cambria Math" panose="02040503050406030204" pitchFamily="18" charset="0"/>
                          </a:rPr>
                          <m:t>𝐿</m:t>
                        </m:r>
                      </m:sub>
                    </m:sSub>
                  </m:oMath>
                </a14:m>
                <a:endParaRPr lang="zh-CN" altLang="en-US" sz="2400" dirty="0"/>
              </a:p>
            </p:txBody>
          </p:sp>
        </mc:Choice>
        <mc:Fallback xmlns="">
          <p:sp>
            <p:nvSpPr>
              <p:cNvPr id="23" name="文本框 22">
                <a:extLst>
                  <a:ext uri="{FF2B5EF4-FFF2-40B4-BE49-F238E27FC236}">
                    <a16:creationId xmlns:a16="http://schemas.microsoft.com/office/drawing/2014/main" id="{01A5969B-95A3-48A3-A550-DD3D68C0D3C2}"/>
                  </a:ext>
                </a:extLst>
              </p:cNvPr>
              <p:cNvSpPr txBox="1">
                <a:spLocks noRot="1" noChangeAspect="1" noMove="1" noResize="1" noEditPoints="1" noAdjustHandles="1" noChangeArrowheads="1" noChangeShapeType="1" noTextEdit="1"/>
              </p:cNvSpPr>
              <p:nvPr/>
            </p:nvSpPr>
            <p:spPr>
              <a:xfrm>
                <a:off x="594989" y="6108717"/>
                <a:ext cx="7993731" cy="684162"/>
              </a:xfrm>
              <a:prstGeom prst="rect">
                <a:avLst/>
              </a:prstGeom>
              <a:blipFill>
                <a:blip r:embed="rId11"/>
                <a:stretch>
                  <a:fillRect/>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3E7249FA-827C-428D-8BEB-11E6E61964D8}"/>
              </a:ext>
            </a:extLst>
          </p:cNvPr>
          <p:cNvSpPr txBox="1"/>
          <p:nvPr/>
        </p:nvSpPr>
        <p:spPr>
          <a:xfrm>
            <a:off x="569617" y="4345820"/>
            <a:ext cx="10357811" cy="523220"/>
          </a:xfrm>
          <a:prstGeom prst="rect">
            <a:avLst/>
          </a:prstGeom>
          <a:noFill/>
        </p:spPr>
        <p:txBody>
          <a:bodyPr wrap="square" rtlCol="0">
            <a:spAutoFit/>
          </a:bodyPr>
          <a:lstStyle/>
          <a:p>
            <a:r>
              <a:rPr lang="en-US" altLang="zh-CN" sz="2800" dirty="0">
                <a:solidFill>
                  <a:srgbClr val="0000FF"/>
                </a:solidFill>
              </a:rPr>
              <a:t>The interaction is dependent on the spin of light quark</a:t>
            </a:r>
            <a:endParaRPr lang="zh-CN" altLang="en-US" sz="2800" dirty="0">
              <a:solidFill>
                <a:srgbClr val="0000FF"/>
              </a:solidFill>
            </a:endParaRPr>
          </a:p>
        </p:txBody>
      </p:sp>
      <p:sp>
        <p:nvSpPr>
          <p:cNvPr id="19" name="卷形: 垂直 18">
            <a:extLst>
              <a:ext uri="{FF2B5EF4-FFF2-40B4-BE49-F238E27FC236}">
                <a16:creationId xmlns:a16="http://schemas.microsoft.com/office/drawing/2014/main" id="{FA8E2A41-AEFE-4708-B4EA-3442D1E6F395}"/>
              </a:ext>
            </a:extLst>
          </p:cNvPr>
          <p:cNvSpPr/>
          <p:nvPr/>
        </p:nvSpPr>
        <p:spPr>
          <a:xfrm>
            <a:off x="8206996" y="4805432"/>
            <a:ext cx="3819458" cy="1933208"/>
          </a:xfrm>
          <a:prstGeom prst="vertic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B6E6203D-E517-4B37-A4D2-B171D8B5E12D}"/>
                  </a:ext>
                </a:extLst>
              </p:cNvPr>
              <p:cNvSpPr/>
              <p:nvPr/>
            </p:nvSpPr>
            <p:spPr>
              <a:xfrm>
                <a:off x="8797971" y="5043331"/>
                <a:ext cx="2709268" cy="7496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i="1">
                              <a:solidFill>
                                <a:schemeClr val="tx1"/>
                              </a:solidFill>
                              <a:latin typeface="Cambria Math" panose="02040503050406030204" pitchFamily="18" charset="0"/>
                            </a:rPr>
                            <m:t>1/2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ea typeface="Cambria Math" panose="02040503050406030204" pitchFamily="18" charset="0"/>
                                </a:rPr>
                              </m:ctrlPr>
                            </m:sSubPr>
                            <m:e>
                              <m:f>
                                <m:fPr>
                                  <m:ctrlPr>
                                    <a:rPr lang="en-US" altLang="zh-CN" sz="2400" i="1">
                                      <a:solidFill>
                                        <a:schemeClr val="tx1"/>
                                      </a:solidFill>
                                      <a:latin typeface="Cambria Math" panose="02040503050406030204" pitchFamily="18" charset="0"/>
                                      <a:ea typeface="Cambria Math" panose="02040503050406030204" pitchFamily="18" charset="0"/>
                                    </a:rPr>
                                  </m:ctrlPr>
                                </m:fPr>
                                <m:num>
                                  <m:r>
                                    <a:rPr lang="en-US" altLang="zh-CN" sz="2400" i="1">
                                      <a:solidFill>
                                        <a:schemeClr val="tx1"/>
                                      </a:solidFill>
                                      <a:latin typeface="Cambria Math" panose="02040503050406030204" pitchFamily="18" charset="0"/>
                                      <a:ea typeface="Cambria Math" panose="02040503050406030204" pitchFamily="18" charset="0"/>
                                    </a:rPr>
                                    <m:t>1</m:t>
                                  </m:r>
                                </m:num>
                                <m:den>
                                  <m:r>
                                    <a:rPr lang="en-US" altLang="zh-CN" sz="2400" i="1">
                                      <a:solidFill>
                                        <a:schemeClr val="tx1"/>
                                      </a:solidFill>
                                      <a:latin typeface="Cambria Math" panose="02040503050406030204" pitchFamily="18" charset="0"/>
                                      <a:ea typeface="Cambria Math" panose="02040503050406030204" pitchFamily="18" charset="0"/>
                                    </a:rPr>
                                    <m:t>2</m:t>
                                  </m:r>
                                </m:den>
                              </m:f>
                            </m:e>
                            <m:sub>
                              <m:r>
                                <a:rPr lang="en-US" altLang="zh-CN" sz="2400" i="1">
                                  <a:solidFill>
                                    <a:schemeClr val="tx1"/>
                                  </a:solidFill>
                                  <a:latin typeface="Cambria Math" panose="02040503050406030204" pitchFamily="18" charset="0"/>
                                  <a:ea typeface="Cambria Math" panose="02040503050406030204" pitchFamily="18" charset="0"/>
                                </a:rPr>
                                <m:t>𝐿</m:t>
                              </m:r>
                            </m:sub>
                          </m:sSub>
                        </m:e>
                        <m:e>
                          <m:r>
                            <a:rPr lang="en-US" altLang="zh-CN" sz="2400" i="1">
                              <a:solidFill>
                                <a:schemeClr val="tx1"/>
                              </a:solidFill>
                              <a:latin typeface="Cambria Math" panose="02040503050406030204" pitchFamily="18" charset="0"/>
                            </a:rPr>
                            <m:t>𝐻</m:t>
                          </m:r>
                        </m:e>
                        <m:e>
                          <m:sSub>
                            <m:sSubPr>
                              <m:ctrlPr>
                                <a:rPr lang="en-US" altLang="zh-CN" sz="2400" i="1">
                                  <a:solidFill>
                                    <a:schemeClr val="tx1"/>
                                  </a:solidFill>
                                  <a:latin typeface="Cambria Math" panose="02040503050406030204" pitchFamily="18" charset="0"/>
                                  <a:ea typeface="Cambria Math" panose="02040503050406030204" pitchFamily="18" charset="0"/>
                                </a:rPr>
                              </m:ctrlPr>
                            </m:sSubPr>
                            <m:e>
                              <m:f>
                                <m:fPr>
                                  <m:ctrlPr>
                                    <a:rPr lang="en-US" altLang="zh-CN" sz="2400" i="1">
                                      <a:solidFill>
                                        <a:schemeClr val="tx1"/>
                                      </a:solidFill>
                                      <a:latin typeface="Cambria Math" panose="02040503050406030204" pitchFamily="18" charset="0"/>
                                      <a:ea typeface="Cambria Math" panose="02040503050406030204" pitchFamily="18" charset="0"/>
                                    </a:rPr>
                                  </m:ctrlPr>
                                </m:fPr>
                                <m:num>
                                  <m:r>
                                    <a:rPr lang="en-US" altLang="zh-CN" sz="2400" i="1">
                                      <a:solidFill>
                                        <a:schemeClr val="tx1"/>
                                      </a:solidFill>
                                      <a:latin typeface="Cambria Math" panose="02040503050406030204" pitchFamily="18" charset="0"/>
                                      <a:ea typeface="Cambria Math" panose="02040503050406030204" pitchFamily="18" charset="0"/>
                                    </a:rPr>
                                    <m:t>1</m:t>
                                  </m:r>
                                </m:num>
                                <m:den>
                                  <m:r>
                                    <a:rPr lang="en-US" altLang="zh-CN" sz="2400" i="1">
                                      <a:solidFill>
                                        <a:schemeClr val="tx1"/>
                                      </a:solidFill>
                                      <a:latin typeface="Cambria Math" panose="02040503050406030204" pitchFamily="18" charset="0"/>
                                      <a:ea typeface="Cambria Math" panose="02040503050406030204" pitchFamily="18" charset="0"/>
                                    </a:rPr>
                                    <m:t>2</m:t>
                                  </m:r>
                                </m:den>
                              </m:f>
                            </m:e>
                            <m:sub>
                              <m:r>
                                <a:rPr lang="en-US" altLang="zh-CN" sz="2400" i="1">
                                  <a:solidFill>
                                    <a:schemeClr val="tx1"/>
                                  </a:solidFill>
                                  <a:latin typeface="Cambria Math" panose="02040503050406030204" pitchFamily="18" charset="0"/>
                                  <a:ea typeface="Cambria Math" panose="02040503050406030204" pitchFamily="18" charset="0"/>
                                </a:rPr>
                                <m:t>𝐿</m:t>
                              </m:r>
                            </m:sub>
                          </m:sSub>
                        </m:e>
                      </m:d>
                    </m:oMath>
                  </m:oMathPara>
                </a14:m>
                <a:endParaRPr lang="zh-CN" altLang="en-US" sz="2400" dirty="0">
                  <a:solidFill>
                    <a:schemeClr val="tx1"/>
                  </a:solidFill>
                </a:endParaRPr>
              </a:p>
            </p:txBody>
          </p:sp>
        </mc:Choice>
        <mc:Fallback xmlns="">
          <p:sp>
            <p:nvSpPr>
              <p:cNvPr id="28" name="矩形 27">
                <a:extLst>
                  <a:ext uri="{FF2B5EF4-FFF2-40B4-BE49-F238E27FC236}">
                    <a16:creationId xmlns:a16="http://schemas.microsoft.com/office/drawing/2014/main" id="{B6E6203D-E517-4B37-A4D2-B171D8B5E12D}"/>
                  </a:ext>
                </a:extLst>
              </p:cNvPr>
              <p:cNvSpPr>
                <a:spLocks noRot="1" noChangeAspect="1" noMove="1" noResize="1" noEditPoints="1" noAdjustHandles="1" noChangeArrowheads="1" noChangeShapeType="1" noTextEdit="1"/>
              </p:cNvSpPr>
              <p:nvPr/>
            </p:nvSpPr>
            <p:spPr>
              <a:xfrm>
                <a:off x="8797971" y="5043331"/>
                <a:ext cx="2709268" cy="74962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8B8ECCB5-33F3-48A0-97D1-64F87DB46E3A}"/>
                  </a:ext>
                </a:extLst>
              </p:cNvPr>
              <p:cNvSpPr/>
              <p:nvPr/>
            </p:nvSpPr>
            <p:spPr>
              <a:xfrm>
                <a:off x="8797971" y="5858429"/>
                <a:ext cx="2709268" cy="749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ea typeface="Cambria Math" panose="02040503050406030204" pitchFamily="18" charset="0"/>
                                </a:rPr>
                              </m:ctrlPr>
                            </m:sSubPr>
                            <m:e>
                              <m:f>
                                <m:fPr>
                                  <m:ctrlPr>
                                    <a:rPr lang="en-US" altLang="zh-CN" sz="2400" i="1">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3</m:t>
                                  </m:r>
                                </m:num>
                                <m:den>
                                  <m:r>
                                    <a:rPr lang="en-US" altLang="zh-CN" sz="2400" i="1">
                                      <a:solidFill>
                                        <a:schemeClr val="tx1"/>
                                      </a:solidFill>
                                      <a:latin typeface="Cambria Math" panose="02040503050406030204" pitchFamily="18" charset="0"/>
                                      <a:ea typeface="Cambria Math" panose="02040503050406030204" pitchFamily="18" charset="0"/>
                                    </a:rPr>
                                    <m:t>2</m:t>
                                  </m:r>
                                </m:den>
                              </m:f>
                            </m:e>
                            <m:sub>
                              <m:r>
                                <a:rPr lang="en-US" altLang="zh-CN" sz="2400" i="1">
                                  <a:solidFill>
                                    <a:schemeClr val="tx1"/>
                                  </a:solidFill>
                                  <a:latin typeface="Cambria Math" panose="02040503050406030204" pitchFamily="18" charset="0"/>
                                  <a:ea typeface="Cambria Math" panose="02040503050406030204" pitchFamily="18" charset="0"/>
                                </a:rPr>
                                <m:t>𝐿</m:t>
                              </m:r>
                            </m:sub>
                          </m:sSub>
                        </m:e>
                        <m:e>
                          <m:r>
                            <a:rPr lang="en-US" altLang="zh-CN" sz="2400" i="1">
                              <a:solidFill>
                                <a:schemeClr val="tx1"/>
                              </a:solidFill>
                              <a:latin typeface="Cambria Math" panose="02040503050406030204" pitchFamily="18" charset="0"/>
                            </a:rPr>
                            <m:t>𝐻</m:t>
                          </m:r>
                        </m:e>
                        <m:e>
                          <m:sSub>
                            <m:sSubPr>
                              <m:ctrlPr>
                                <a:rPr lang="en-US" altLang="zh-CN" sz="2400" i="1">
                                  <a:solidFill>
                                    <a:schemeClr val="tx1"/>
                                  </a:solidFill>
                                  <a:latin typeface="Cambria Math" panose="02040503050406030204" pitchFamily="18" charset="0"/>
                                  <a:ea typeface="Cambria Math" panose="02040503050406030204" pitchFamily="18" charset="0"/>
                                </a:rPr>
                              </m:ctrlPr>
                            </m:sSubPr>
                            <m:e>
                              <m:f>
                                <m:fPr>
                                  <m:ctrlPr>
                                    <a:rPr lang="en-US" altLang="zh-CN" sz="2400" i="1">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3</m:t>
                                  </m:r>
                                </m:num>
                                <m:den>
                                  <m:r>
                                    <a:rPr lang="en-US" altLang="zh-CN" sz="2400" i="1">
                                      <a:solidFill>
                                        <a:schemeClr val="tx1"/>
                                      </a:solidFill>
                                      <a:latin typeface="Cambria Math" panose="02040503050406030204" pitchFamily="18" charset="0"/>
                                      <a:ea typeface="Cambria Math" panose="02040503050406030204" pitchFamily="18" charset="0"/>
                                    </a:rPr>
                                    <m:t>2</m:t>
                                  </m:r>
                                </m:den>
                              </m:f>
                            </m:e>
                            <m:sub>
                              <m:r>
                                <a:rPr lang="en-US" altLang="zh-CN" sz="2400" i="1">
                                  <a:solidFill>
                                    <a:schemeClr val="tx1"/>
                                  </a:solidFill>
                                  <a:latin typeface="Cambria Math" panose="02040503050406030204" pitchFamily="18" charset="0"/>
                                  <a:ea typeface="Cambria Math" panose="02040503050406030204" pitchFamily="18" charset="0"/>
                                </a:rPr>
                                <m:t>𝐿</m:t>
                              </m:r>
                            </m:sub>
                          </m:sSub>
                        </m:e>
                      </m:d>
                    </m:oMath>
                  </m:oMathPara>
                </a14:m>
                <a:endParaRPr lang="zh-CN" altLang="en-US" sz="2400" dirty="0">
                  <a:solidFill>
                    <a:schemeClr val="tx1"/>
                  </a:solidFill>
                </a:endParaRPr>
              </a:p>
            </p:txBody>
          </p:sp>
        </mc:Choice>
        <mc:Fallback xmlns="">
          <p:sp>
            <p:nvSpPr>
              <p:cNvPr id="29" name="矩形 28">
                <a:extLst>
                  <a:ext uri="{FF2B5EF4-FFF2-40B4-BE49-F238E27FC236}">
                    <a16:creationId xmlns:a16="http://schemas.microsoft.com/office/drawing/2014/main" id="{8B8ECCB5-33F3-48A0-97D1-64F87DB46E3A}"/>
                  </a:ext>
                </a:extLst>
              </p:cNvPr>
              <p:cNvSpPr>
                <a:spLocks noRot="1" noChangeAspect="1" noMove="1" noResize="1" noEditPoints="1" noAdjustHandles="1" noChangeArrowheads="1" noChangeShapeType="1" noTextEdit="1"/>
              </p:cNvSpPr>
              <p:nvPr/>
            </p:nvSpPr>
            <p:spPr>
              <a:xfrm>
                <a:off x="8797971" y="5858429"/>
                <a:ext cx="2709268" cy="749629"/>
              </a:xfrm>
              <a:prstGeom prst="rect">
                <a:avLst/>
              </a:prstGeom>
              <a:blipFill>
                <a:blip r:embed="rId13"/>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14FD5630-DECB-448A-BC8D-D9462DA2958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4511" y="762534"/>
            <a:ext cx="1052409" cy="963143"/>
          </a:xfrm>
          <a:prstGeom prst="rect">
            <a:avLst/>
          </a:prstGeom>
        </p:spPr>
      </p:pic>
      <p:sp>
        <p:nvSpPr>
          <p:cNvPr id="20" name="箭头: 上 19">
            <a:extLst>
              <a:ext uri="{FF2B5EF4-FFF2-40B4-BE49-F238E27FC236}">
                <a16:creationId xmlns:a16="http://schemas.microsoft.com/office/drawing/2014/main" id="{2536B34F-12DC-4485-930A-E3B3F0540C6B}"/>
              </a:ext>
            </a:extLst>
          </p:cNvPr>
          <p:cNvSpPr/>
          <p:nvPr/>
        </p:nvSpPr>
        <p:spPr>
          <a:xfrm>
            <a:off x="906700" y="1134278"/>
            <a:ext cx="119269" cy="296354"/>
          </a:xfrm>
          <a:prstGeom prst="up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上 25">
            <a:extLst>
              <a:ext uri="{FF2B5EF4-FFF2-40B4-BE49-F238E27FC236}">
                <a16:creationId xmlns:a16="http://schemas.microsoft.com/office/drawing/2014/main" id="{F73C334B-1255-476A-8432-2BBDDDF64D4E}"/>
              </a:ext>
            </a:extLst>
          </p:cNvPr>
          <p:cNvSpPr/>
          <p:nvPr/>
        </p:nvSpPr>
        <p:spPr>
          <a:xfrm>
            <a:off x="1341464" y="1177946"/>
            <a:ext cx="45719" cy="200098"/>
          </a:xfrm>
          <a:prstGeom prst="upArrow">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上 26">
            <a:extLst>
              <a:ext uri="{FF2B5EF4-FFF2-40B4-BE49-F238E27FC236}">
                <a16:creationId xmlns:a16="http://schemas.microsoft.com/office/drawing/2014/main" id="{61F242A4-2BDF-4A10-AA02-D9F14B52D28C}"/>
              </a:ext>
            </a:extLst>
          </p:cNvPr>
          <p:cNvSpPr/>
          <p:nvPr/>
        </p:nvSpPr>
        <p:spPr>
          <a:xfrm>
            <a:off x="1512734" y="1181022"/>
            <a:ext cx="45719" cy="200098"/>
          </a:xfrm>
          <a:prstGeom prst="upArrow">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箭头连接符 29">
            <a:extLst>
              <a:ext uri="{FF2B5EF4-FFF2-40B4-BE49-F238E27FC236}">
                <a16:creationId xmlns:a16="http://schemas.microsoft.com/office/drawing/2014/main" id="{56067ACB-6530-457F-A8DE-CB2141CA042F}"/>
              </a:ext>
            </a:extLst>
          </p:cNvPr>
          <p:cNvCxnSpPr>
            <a:cxnSpLocks/>
          </p:cNvCxnSpPr>
          <p:nvPr/>
        </p:nvCxnSpPr>
        <p:spPr>
          <a:xfrm>
            <a:off x="1579001" y="1305184"/>
            <a:ext cx="1421702" cy="40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275849"/>
      </p:ext>
    </p:extLst>
  </p:cSld>
  <p:clrMapOvr>
    <a:masterClrMapping/>
  </p:clrMapOvr>
  <mc:AlternateContent xmlns:mc="http://schemas.openxmlformats.org/markup-compatibility/2006">
    <mc:Choice xmlns:p14="http://schemas.microsoft.com/office/powerpoint/2010/main" Requires="p14">
      <p:transition spd="slow" p14:dur="2000" advTm="80641"/>
    </mc:Choice>
    <mc:Fallback>
      <p:transition spd="slow" advTm="8064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E1995D-DD19-42E0-8E8D-955DB4849E01}"/>
              </a:ext>
            </a:extLst>
          </p:cNvPr>
          <p:cNvSpPr txBox="1"/>
          <p:nvPr/>
        </p:nvSpPr>
        <p:spPr>
          <a:xfrm>
            <a:off x="0" y="11129"/>
            <a:ext cx="12192000" cy="605294"/>
          </a:xfrm>
          <a:prstGeom prst="rect">
            <a:avLst/>
          </a:prstGeom>
          <a:solidFill>
            <a:srgbClr val="99FFCC"/>
          </a:solidFill>
        </p:spPr>
        <p:txBody>
          <a:bodyPr wrap="square" rtlCol="0">
            <a:spAutoFit/>
          </a:bodyPr>
          <a:lstStyle/>
          <a:p>
            <a:pPr>
              <a:lnSpc>
                <a:spcPts val="4000"/>
              </a:lnSpc>
            </a:pPr>
            <a:r>
              <a:rPr lang="en-US" altLang="zh-CN" sz="3600" b="1" dirty="0">
                <a:solidFill>
                  <a:srgbClr val="FF0000"/>
                </a:solidFill>
              </a:rPr>
              <a:t>Effective potential </a:t>
            </a: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BA735B3-9EAA-41EA-9549-D6036D314511}"/>
                  </a:ext>
                </a:extLst>
              </p:cNvPr>
              <p:cNvSpPr txBox="1"/>
              <p:nvPr/>
            </p:nvSpPr>
            <p:spPr>
              <a:xfrm>
                <a:off x="841638" y="1827798"/>
                <a:ext cx="10508724" cy="617413"/>
              </a:xfrm>
              <a:prstGeom prst="rect">
                <a:avLst/>
              </a:prstGeom>
              <a:solidFill>
                <a:srgbClr val="CCFFCC"/>
              </a:solidFill>
            </p:spPr>
            <p:txBody>
              <a:bodyPr wrap="square" rtlCol="0">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d>
                              <m:dPr>
                                <m:begChr m:val="⟨"/>
                                <m:endChr m:val=""/>
                                <m:ctrlPr>
                                  <a:rPr lang="en-US" altLang="zh-CN" sz="2400" i="1" smtClean="0">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d>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𝑉</m:t>
                            </m:r>
                            <m:r>
                              <a:rPr lang="en-US" altLang="zh-CN" sz="2400" b="0" i="1" smtClean="0">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i="1">
                                    <a:solidFill>
                                      <a:schemeClr val="tx1"/>
                                    </a:solidFill>
                                    <a:latin typeface="Cambria Math" panose="02040503050406030204" pitchFamily="18" charset="0"/>
                                  </a:rPr>
                                  <m:t>1/2</m:t>
                                </m:r>
                              </m:e>
                              <m:sup>
                                <m:r>
                                  <a:rPr lang="en-US" altLang="zh-CN" sz="2400" i="1">
                                    <a:solidFill>
                                      <a:schemeClr val="tx1"/>
                                    </a:solidFill>
                                    <a:latin typeface="Cambria Math" panose="02040503050406030204" pitchFamily="18" charset="0"/>
                                  </a:rPr>
                                  <m:t>−</m:t>
                                </m:r>
                              </m:sup>
                            </m:sSup>
                            <m:r>
                              <a:rPr lang="en-US" altLang="zh-CN" sz="2400" b="0" i="1" smtClean="0">
                                <a:solidFill>
                                  <a:schemeClr val="tx1"/>
                                </a:solidFill>
                                <a:latin typeface="Cambria Math" panose="02040503050406030204" pitchFamily="18" charset="0"/>
                              </a:rPr>
                              <m:t>)|</m:t>
                            </m:r>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d>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1</m:t>
                        </m:r>
                      </m:num>
                      <m:den>
                        <m:r>
                          <a:rPr lang="en-US" altLang="zh-CN" sz="2400" b="0" i="1" smtClean="0">
                            <a:solidFill>
                              <a:schemeClr val="tx1"/>
                            </a:solidFill>
                            <a:latin typeface="Cambria Math" panose="02040503050406030204" pitchFamily="18" charset="0"/>
                          </a:rPr>
                          <m:t>3</m:t>
                        </m:r>
                      </m:den>
                    </m:f>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1/2</m:t>
                        </m:r>
                        <m:r>
                          <a:rPr lang="en-US" altLang="zh-CN" sz="2400" b="0" i="1" smtClean="0">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ea typeface="Cambria Math" panose="02040503050406030204" pitchFamily="18" charset="0"/>
                      </a:rPr>
                      <m:t>+</m:t>
                    </m:r>
                    <m:f>
                      <m:fPr>
                        <m:ctrlPr>
                          <a:rPr lang="en-US" altLang="zh-CN" sz="2400" b="0" i="1" smtClean="0">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2</m:t>
                        </m:r>
                      </m:num>
                      <m:den>
                        <m:r>
                          <a:rPr lang="en-US" altLang="zh-CN" sz="2400" b="0" i="1" smtClean="0">
                            <a:solidFill>
                              <a:schemeClr val="tx1"/>
                            </a:solidFill>
                            <a:latin typeface="Cambria Math" panose="02040503050406030204" pitchFamily="18" charset="0"/>
                            <a:ea typeface="Cambria Math" panose="02040503050406030204" pitchFamily="18" charset="0"/>
                          </a:rPr>
                          <m:t>3</m:t>
                        </m:r>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oMath>
                </a14:m>
                <a:r>
                  <a:rPr lang="zh-CN" altLang="en-US"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𝑉</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den>
                            </m:f>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oMath>
                </a14:m>
                <a:r>
                  <a:rPr lang="zh-CN" altLang="en-US" sz="2400" dirty="0"/>
                  <a:t>    </a:t>
                </a:r>
              </a:p>
            </p:txBody>
          </p:sp>
        </mc:Choice>
        <mc:Fallback xmlns="">
          <p:sp>
            <p:nvSpPr>
              <p:cNvPr id="17" name="文本框 16">
                <a:extLst>
                  <a:ext uri="{FF2B5EF4-FFF2-40B4-BE49-F238E27FC236}">
                    <a16:creationId xmlns:a16="http://schemas.microsoft.com/office/drawing/2014/main" id="{6BA735B3-9EAA-41EA-9549-D6036D314511}"/>
                  </a:ext>
                </a:extLst>
              </p:cNvPr>
              <p:cNvSpPr txBox="1">
                <a:spLocks noRot="1" noChangeAspect="1" noMove="1" noResize="1" noEditPoints="1" noAdjustHandles="1" noChangeArrowheads="1" noChangeShapeType="1" noTextEdit="1"/>
              </p:cNvSpPr>
              <p:nvPr/>
            </p:nvSpPr>
            <p:spPr>
              <a:xfrm>
                <a:off x="841638" y="1827798"/>
                <a:ext cx="10508724" cy="617413"/>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72D0C9A-9D6B-4779-B99E-F1AC193C44F9}"/>
                  </a:ext>
                </a:extLst>
              </p:cNvPr>
              <p:cNvSpPr txBox="1"/>
              <p:nvPr/>
            </p:nvSpPr>
            <p:spPr>
              <a:xfrm>
                <a:off x="841638" y="2537625"/>
                <a:ext cx="10508724" cy="618183"/>
              </a:xfrm>
              <a:prstGeom prst="rect">
                <a:avLst/>
              </a:prstGeom>
              <a:solidFill>
                <a:srgbClr val="CCFFCC"/>
              </a:solidFill>
            </p:spPr>
            <p:txBody>
              <a:bodyPr wrap="square" rtlCol="0">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d>
                          <m:dPr>
                            <m:begChr m:val="⟨"/>
                            <m:endChr m:val=""/>
                            <m:ctrlPr>
                              <a:rPr lang="en-US" altLang="zh-CN" sz="2400" i="1">
                                <a:solidFill>
                                  <a:schemeClr val="tx1"/>
                                </a:solidFill>
                                <a:latin typeface="Cambria Math" panose="02040503050406030204" pitchFamily="18" charset="0"/>
                              </a:rPr>
                            </m:ctrlPr>
                          </m:dPr>
                          <m:e>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d>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𝑉</m:t>
                        </m:r>
                        <m:r>
                          <a:rPr lang="en-US" altLang="zh-CN" sz="2400" i="1">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i="1">
                                <a:solidFill>
                                  <a:schemeClr val="tx1"/>
                                </a:solidFill>
                                <a:latin typeface="Cambria Math" panose="02040503050406030204" pitchFamily="18" charset="0"/>
                              </a:rPr>
                              <m:t>3/2</m:t>
                            </m:r>
                          </m:e>
                          <m:sup>
                            <m:r>
                              <a:rPr lang="en-US" altLang="zh-CN" sz="2400" i="1">
                                <a:solidFill>
                                  <a:schemeClr val="tx1"/>
                                </a:solidFill>
                                <a:latin typeface="Cambria Math" panose="02040503050406030204" pitchFamily="18" charset="0"/>
                              </a:rPr>
                              <m:t>−</m:t>
                            </m:r>
                          </m:sup>
                        </m:sSup>
                        <m:r>
                          <a:rPr lang="en-US" altLang="zh-CN" sz="2400" i="1">
                            <a:solidFill>
                              <a:schemeClr val="tx1"/>
                            </a:solidFill>
                            <a:latin typeface="Cambria Math" panose="02040503050406030204" pitchFamily="18" charset="0"/>
                          </a:rPr>
                          <m:t>)|</m:t>
                        </m:r>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d>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1</m:t>
                        </m:r>
                      </m:num>
                      <m:den>
                        <m:r>
                          <a:rPr lang="en-US" altLang="zh-CN" sz="2400" b="0" i="1" smtClean="0">
                            <a:solidFill>
                              <a:schemeClr val="tx1"/>
                            </a:solidFill>
                            <a:latin typeface="Cambria Math" panose="02040503050406030204" pitchFamily="18" charset="0"/>
                          </a:rPr>
                          <m:t>3</m:t>
                        </m:r>
                      </m:den>
                    </m:f>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1/2</m:t>
                        </m:r>
                        <m:r>
                          <a:rPr lang="en-US" altLang="zh-CN" sz="2400" b="0" i="1" smtClean="0">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ea typeface="Cambria Math" panose="02040503050406030204" pitchFamily="18" charset="0"/>
                      </a:rPr>
                      <m:t>+</m:t>
                    </m:r>
                    <m:f>
                      <m:fPr>
                        <m:ctrlPr>
                          <a:rPr lang="en-US" altLang="zh-CN" sz="2400" b="0" i="1" smtClean="0">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2</m:t>
                        </m:r>
                      </m:num>
                      <m:den>
                        <m:r>
                          <a:rPr lang="en-US" altLang="zh-CN" sz="2400" b="0" i="1" smtClean="0">
                            <a:solidFill>
                              <a:schemeClr val="tx1"/>
                            </a:solidFill>
                            <a:latin typeface="Cambria Math" panose="02040503050406030204" pitchFamily="18" charset="0"/>
                            <a:ea typeface="Cambria Math" panose="02040503050406030204" pitchFamily="18" charset="0"/>
                          </a:rPr>
                          <m:t>3</m:t>
                        </m:r>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oMath>
                </a14:m>
                <a:r>
                  <a:rPr lang="zh-CN" altLang="en-US" sz="2400" dirty="0">
                    <a:solidFill>
                      <a:schemeClr val="tx1"/>
                    </a:solidFill>
                  </a:rPr>
                  <a:t>                         </a:t>
                </a:r>
                <a14:m>
                  <m:oMath xmlns:m="http://schemas.openxmlformats.org/officeDocument/2006/math">
                    <m:r>
                      <a:rPr lang="en-US" altLang="zh-CN" sz="2400" i="1">
                        <a:solidFill>
                          <a:schemeClr val="tx1"/>
                        </a:solidFill>
                        <a:latin typeface="Cambria Math" panose="02040503050406030204" pitchFamily="18" charset="0"/>
                      </a:rPr>
                      <m:t>𝑉</m:t>
                    </m:r>
                    <m:r>
                      <a:rPr lang="en-US" altLang="zh-CN" sz="2400" i="1">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f>
                          <m:fPr>
                            <m:ctrlPr>
                              <a:rPr lang="en-US" altLang="zh-CN" sz="2400" i="1">
                                <a:solidFill>
                                  <a:schemeClr val="tx1"/>
                                </a:solidFill>
                                <a:latin typeface="Cambria Math" panose="02040503050406030204" pitchFamily="18" charset="0"/>
                              </a:rPr>
                            </m:ctrlPr>
                          </m:fPr>
                          <m:num>
                            <m:r>
                              <a:rPr lang="en-US" altLang="zh-CN" sz="2400" i="1">
                                <a:solidFill>
                                  <a:schemeClr val="tx1"/>
                                </a:solidFill>
                                <a:latin typeface="Cambria Math" panose="02040503050406030204" pitchFamily="18" charset="0"/>
                              </a:rPr>
                              <m:t>3</m:t>
                            </m:r>
                          </m:num>
                          <m:den>
                            <m:r>
                              <a:rPr lang="en-US" altLang="zh-CN" sz="2400" i="1">
                                <a:solidFill>
                                  <a:schemeClr val="tx1"/>
                                </a:solidFill>
                                <a:latin typeface="Cambria Math" panose="02040503050406030204" pitchFamily="18" charset="0"/>
                              </a:rPr>
                              <m:t>2</m:t>
                            </m:r>
                          </m:den>
                        </m:f>
                      </m:e>
                      <m:sup>
                        <m:r>
                          <a:rPr lang="en-US" altLang="zh-CN" sz="2400" i="1">
                            <a:solidFill>
                              <a:schemeClr val="tx1"/>
                            </a:solidFill>
                            <a:latin typeface="Cambria Math" panose="02040503050406030204" pitchFamily="18" charset="0"/>
                          </a:rPr>
                          <m:t>−</m:t>
                        </m:r>
                      </m:sup>
                    </m:sSup>
                    <m:r>
                      <a:rPr lang="en-US" altLang="zh-CN" sz="2400" i="1">
                        <a:solidFill>
                          <a:schemeClr val="tx1"/>
                        </a:solidFill>
                        <a:latin typeface="Cambria Math" panose="02040503050406030204" pitchFamily="18" charset="0"/>
                      </a:rPr>
                      <m:t>,</m:t>
                    </m:r>
                    <m:sSubSup>
                      <m:sSubSupPr>
                        <m:ctrlPr>
                          <a:rPr lang="en-US" altLang="zh-CN" sz="2400" i="1">
                            <a:solidFill>
                              <a:schemeClr val="tx1"/>
                            </a:solidFill>
                            <a:latin typeface="Cambria Math" panose="02040503050406030204" pitchFamily="18" charset="0"/>
                          </a:rPr>
                        </m:ctrlPr>
                      </m:sSubSup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a:rPr lang="en-US" altLang="zh-CN" sz="2400" i="1">
                            <a:solidFill>
                              <a:schemeClr val="tx1"/>
                            </a:solidFill>
                            <a:latin typeface="Cambria Math" panose="02040503050406030204" pitchFamily="18" charset="0"/>
                          </a:rPr>
                          <m:t>𝑐</m:t>
                        </m:r>
                      </m:sub>
                      <m:sup>
                        <m:r>
                          <a:rPr lang="en-US" altLang="zh-CN" sz="2400" i="1">
                            <a:solidFill>
                              <a:schemeClr val="tx1"/>
                            </a:solidFill>
                            <a:latin typeface="Cambria Math" panose="02040503050406030204" pitchFamily="18" charset="0"/>
                          </a:rPr>
                          <m:t>∗</m:t>
                        </m:r>
                      </m:sup>
                    </m:sSubSup>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r>
                      <a:rPr lang="en-US" altLang="zh-CN" sz="2400" i="1">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i="1">
                            <a:solidFill>
                              <a:schemeClr val="tx1"/>
                            </a:solidFill>
                            <a:latin typeface="Cambria Math" panose="02040503050406030204" pitchFamily="18" charset="0"/>
                          </a:rPr>
                          <m:t>𝑎</m:t>
                        </m:r>
                      </m:sub>
                    </m:sSub>
                  </m:oMath>
                </a14:m>
                <a:r>
                  <a:rPr lang="zh-CN" altLang="en-US" sz="2400" dirty="0">
                    <a:solidFill>
                      <a:schemeClr val="tx1"/>
                    </a:solidFill>
                  </a:rPr>
                  <a:t>        </a:t>
                </a:r>
                <a:endParaRPr lang="zh-CN" altLang="en-US" sz="2400" dirty="0"/>
              </a:p>
            </p:txBody>
          </p:sp>
        </mc:Choice>
        <mc:Fallback xmlns="">
          <p:sp>
            <p:nvSpPr>
              <p:cNvPr id="19" name="文本框 18">
                <a:extLst>
                  <a:ext uri="{FF2B5EF4-FFF2-40B4-BE49-F238E27FC236}">
                    <a16:creationId xmlns:a16="http://schemas.microsoft.com/office/drawing/2014/main" id="{E72D0C9A-9D6B-4779-B99E-F1AC193C44F9}"/>
                  </a:ext>
                </a:extLst>
              </p:cNvPr>
              <p:cNvSpPr txBox="1">
                <a:spLocks noRot="1" noChangeAspect="1" noMove="1" noResize="1" noEditPoints="1" noAdjustHandles="1" noChangeArrowheads="1" noChangeShapeType="1" noTextEdit="1"/>
              </p:cNvSpPr>
              <p:nvPr/>
            </p:nvSpPr>
            <p:spPr>
              <a:xfrm>
                <a:off x="841638" y="2537625"/>
                <a:ext cx="10508724" cy="61818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4B3F5A5-C441-4D48-A9F4-39EC0C1A6BC5}"/>
                  </a:ext>
                </a:extLst>
              </p:cNvPr>
              <p:cNvSpPr txBox="1"/>
              <p:nvPr/>
            </p:nvSpPr>
            <p:spPr>
              <a:xfrm>
                <a:off x="496259" y="3248222"/>
                <a:ext cx="11493683" cy="616579"/>
              </a:xfrm>
              <a:prstGeom prst="rect">
                <a:avLst/>
              </a:prstGeom>
              <a:solidFill>
                <a:srgbClr val="CCFFCC"/>
              </a:solidFill>
            </p:spPr>
            <p:txBody>
              <a:bodyPr wrap="square" rtlCol="0">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𝑉</m:t>
                        </m:r>
                        <m:r>
                          <a:rPr lang="en-US" altLang="zh-CN" sz="2400" i="1">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i="1">
                                <a:solidFill>
                                  <a:schemeClr val="tx1"/>
                                </a:solidFill>
                                <a:latin typeface="Cambria Math" panose="02040503050406030204" pitchFamily="18" charset="0"/>
                              </a:rPr>
                              <m:t>1/2</m:t>
                            </m:r>
                          </m:e>
                          <m:sup>
                            <m:r>
                              <a:rPr lang="en-US" altLang="zh-CN" sz="2400" i="1">
                                <a:solidFill>
                                  <a:schemeClr val="tx1"/>
                                </a:solidFill>
                                <a:latin typeface="Cambria Math" panose="02040503050406030204" pitchFamily="18" charset="0"/>
                              </a:rPr>
                              <m:t>−</m:t>
                            </m:r>
                          </m:sup>
                        </m:sSup>
                        <m:r>
                          <a:rPr lang="en-US" altLang="zh-CN" sz="2400" i="1">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7</m:t>
                        </m:r>
                      </m:num>
                      <m:den>
                        <m:r>
                          <a:rPr lang="en-US" altLang="zh-CN" sz="2400" b="0" i="1" smtClean="0">
                            <a:solidFill>
                              <a:schemeClr val="tx1"/>
                            </a:solidFill>
                            <a:latin typeface="Cambria Math" panose="02040503050406030204" pitchFamily="18" charset="0"/>
                          </a:rPr>
                          <m:t>9</m:t>
                        </m:r>
                      </m:den>
                    </m:f>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1/2</m:t>
                        </m:r>
                        <m:r>
                          <a:rPr lang="en-US" altLang="zh-CN" sz="2400" b="0" i="1" smtClean="0">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ea typeface="Cambria Math" panose="02040503050406030204" pitchFamily="18" charset="0"/>
                      </a:rPr>
                      <m:t>+</m:t>
                    </m:r>
                    <m:f>
                      <m:fPr>
                        <m:ctrlPr>
                          <a:rPr lang="en-US" altLang="zh-CN" sz="2400" b="0" i="1" smtClean="0">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2</m:t>
                        </m:r>
                      </m:num>
                      <m:den>
                        <m:r>
                          <a:rPr lang="en-US" altLang="zh-CN" sz="2400" b="0" i="1" smtClean="0">
                            <a:solidFill>
                              <a:schemeClr val="tx1"/>
                            </a:solidFill>
                            <a:latin typeface="Cambria Math" panose="02040503050406030204" pitchFamily="18" charset="0"/>
                            <a:ea typeface="Cambria Math" panose="02040503050406030204" pitchFamily="18" charset="0"/>
                          </a:rPr>
                          <m:t>9</m:t>
                        </m:r>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4</m:t>
                        </m:r>
                      </m:num>
                      <m:den>
                        <m:r>
                          <a:rPr lang="en-US" altLang="zh-CN" sz="2400" b="0" i="1" smtClean="0">
                            <a:solidFill>
                              <a:schemeClr val="tx1"/>
                            </a:solidFill>
                            <a:latin typeface="Cambria Math" panose="02040503050406030204" pitchFamily="18" charset="0"/>
                          </a:rPr>
                          <m:t>3</m:t>
                        </m:r>
                      </m:den>
                    </m:f>
                  </m:oMath>
                </a14:m>
                <a:r>
                  <a:rPr lang="en-US" altLang="zh-CN" sz="2400" dirty="0">
                    <a:solidFill>
                      <a:schemeClr val="tx1"/>
                    </a:solidFill>
                  </a:rPr>
                  <a:t> </a:t>
                </a:r>
                <a14:m>
                  <m:oMath xmlns:m="http://schemas.openxmlformats.org/officeDocument/2006/math">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𝑏</m:t>
                        </m:r>
                      </m:sub>
                    </m:sSub>
                    <m:r>
                      <a:rPr lang="en-US" altLang="zh-CN" sz="2400" b="0" i="1" smtClean="0">
                        <a:solidFill>
                          <a:schemeClr val="tx1"/>
                        </a:solidFill>
                        <a:latin typeface="Cambria Math" panose="02040503050406030204" pitchFamily="18" charset="0"/>
                      </a:rPr>
                      <m:t>            </m:t>
                    </m:r>
                    <m:r>
                      <a:rPr lang="en-US" altLang="zh-CN" sz="2400" i="1">
                        <a:latin typeface="Cambria Math" panose="02040503050406030204" pitchFamily="18" charset="0"/>
                      </a:rPr>
                      <m:t>𝑉</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4</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a14:m>
                <a:endParaRPr lang="zh-CN" altLang="en-US" sz="2400" dirty="0"/>
              </a:p>
            </p:txBody>
          </p:sp>
        </mc:Choice>
        <mc:Fallback xmlns="">
          <p:sp>
            <p:nvSpPr>
              <p:cNvPr id="20" name="文本框 19">
                <a:extLst>
                  <a:ext uri="{FF2B5EF4-FFF2-40B4-BE49-F238E27FC236}">
                    <a16:creationId xmlns:a16="http://schemas.microsoft.com/office/drawing/2014/main" id="{84B3F5A5-C441-4D48-A9F4-39EC0C1A6BC5}"/>
                  </a:ext>
                </a:extLst>
              </p:cNvPr>
              <p:cNvSpPr txBox="1">
                <a:spLocks noRot="1" noChangeAspect="1" noMove="1" noResize="1" noEditPoints="1" noAdjustHandles="1" noChangeArrowheads="1" noChangeShapeType="1" noTextEdit="1"/>
              </p:cNvSpPr>
              <p:nvPr/>
            </p:nvSpPr>
            <p:spPr>
              <a:xfrm>
                <a:off x="496259" y="3248222"/>
                <a:ext cx="11493683" cy="61657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FAB46663-4C21-4426-BB45-44EA16E684A2}"/>
                  </a:ext>
                </a:extLst>
              </p:cNvPr>
              <p:cNvSpPr txBox="1"/>
              <p:nvPr/>
            </p:nvSpPr>
            <p:spPr>
              <a:xfrm>
                <a:off x="496259" y="3936630"/>
                <a:ext cx="11493683" cy="616579"/>
              </a:xfrm>
              <a:prstGeom prst="rect">
                <a:avLst/>
              </a:prstGeom>
              <a:solidFill>
                <a:srgbClr val="CCFFCC"/>
              </a:solidFill>
            </p:spPr>
            <p:txBody>
              <a:bodyPr wrap="square" rtlCol="0">
                <a:spAutoFit/>
              </a:bodyPr>
              <a:lstStyle/>
              <a:p>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𝑉</m:t>
                        </m:r>
                        <m:r>
                          <a:rPr lang="en-US" altLang="zh-CN" sz="2400" i="1">
                            <a:solidFill>
                              <a:schemeClr val="tx1"/>
                            </a:solidFill>
                            <a:latin typeface="Cambria Math" panose="02040503050406030204" pitchFamily="18" charset="0"/>
                          </a:rPr>
                          <m:t>(</m:t>
                        </m:r>
                        <m:sSup>
                          <m:sSupPr>
                            <m:ctrlPr>
                              <a:rPr lang="en-US" altLang="zh-CN" sz="2400" i="1">
                                <a:solidFill>
                                  <a:schemeClr val="tx1"/>
                                </a:solidFill>
                                <a:latin typeface="Cambria Math" panose="02040503050406030204" pitchFamily="18" charset="0"/>
                              </a:rPr>
                            </m:ctrlPr>
                          </m:sSupPr>
                          <m:e>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e>
                          <m:sup>
                            <m:r>
                              <a:rPr lang="en-US" altLang="zh-CN" sz="2400" i="1">
                                <a:solidFill>
                                  <a:schemeClr val="tx1"/>
                                </a:solidFill>
                                <a:latin typeface="Cambria Math" panose="02040503050406030204" pitchFamily="18" charset="0"/>
                              </a:rPr>
                              <m:t>−</m:t>
                            </m:r>
                          </m:sup>
                        </m:sSup>
                        <m:r>
                          <a:rPr lang="en-US" altLang="zh-CN" sz="2400" i="1">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m:rPr>
                                <m:sty m:val="p"/>
                              </m:rPr>
                              <a:rPr lang="el-GR" altLang="zh-CN" sz="2400" i="1">
                                <a:solidFill>
                                  <a:schemeClr val="tx1"/>
                                </a:solidFill>
                                <a:latin typeface="Cambria Math" panose="02040503050406030204" pitchFamily="18" charset="0"/>
                                <a:ea typeface="Cambria Math" panose="02040503050406030204" pitchFamily="18" charset="0"/>
                              </a:rPr>
                              <m:t>Σ</m:t>
                            </m:r>
                          </m:e>
                          <m:sub>
                            <m:r>
                              <m:rPr>
                                <m:sty m:val="p"/>
                              </m:rPr>
                              <a:rPr lang="en-US" altLang="zh-CN" sz="2400" i="1">
                                <a:solidFill>
                                  <a:schemeClr val="tx1"/>
                                </a:solidFill>
                                <a:latin typeface="Cambria Math" panose="02040503050406030204" pitchFamily="18" charset="0"/>
                              </a:rPr>
                              <m:t>c</m:t>
                            </m:r>
                          </m:sub>
                        </m:sSub>
                        <m:sSup>
                          <m:sSupPr>
                            <m:ctrlPr>
                              <a:rPr lang="en-US" altLang="zh-CN" sz="2400" i="1">
                                <a:solidFill>
                                  <a:schemeClr val="tx1"/>
                                </a:solidFill>
                                <a:latin typeface="Cambria Math" panose="02040503050406030204" pitchFamily="18" charset="0"/>
                              </a:rPr>
                            </m:ctrlPr>
                          </m:sSup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𝐷</m:t>
                                </m:r>
                              </m:e>
                            </m:acc>
                          </m:e>
                          <m:sup>
                            <m:r>
                              <a:rPr lang="en-US" altLang="zh-CN" sz="2400" i="1">
                                <a:solidFill>
                                  <a:schemeClr val="tx1"/>
                                </a:solidFill>
                                <a:latin typeface="Cambria Math" panose="02040503050406030204" pitchFamily="18" charset="0"/>
                              </a:rPr>
                              <m:t>∗</m:t>
                            </m:r>
                          </m:sup>
                        </m:sSup>
                      </m:e>
                    </m:d>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1</m:t>
                        </m:r>
                      </m:num>
                      <m:den>
                        <m:r>
                          <a:rPr lang="en-US" altLang="zh-CN" sz="2400" b="0" i="1" smtClean="0">
                            <a:solidFill>
                              <a:schemeClr val="tx1"/>
                            </a:solidFill>
                            <a:latin typeface="Cambria Math" panose="02040503050406030204" pitchFamily="18" charset="0"/>
                          </a:rPr>
                          <m:t>9</m:t>
                        </m:r>
                      </m:den>
                    </m:f>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1/2</m:t>
                        </m:r>
                        <m:r>
                          <a:rPr lang="en-US" altLang="zh-CN" sz="2400" b="0" i="1" smtClean="0">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ea typeface="Cambria Math" panose="02040503050406030204" pitchFamily="18" charset="0"/>
                      </a:rPr>
                      <m:t>+</m:t>
                    </m:r>
                    <m:f>
                      <m:fPr>
                        <m:ctrlPr>
                          <a:rPr lang="en-US" altLang="zh-CN" sz="2400" b="0" i="1" smtClean="0">
                            <a:solidFill>
                              <a:schemeClr val="tx1"/>
                            </a:solidFill>
                            <a:latin typeface="Cambria Math" panose="02040503050406030204" pitchFamily="18" charset="0"/>
                            <a:ea typeface="Cambria Math" panose="02040503050406030204" pitchFamily="18" charset="0"/>
                          </a:rPr>
                        </m:ctrlPr>
                      </m:fPr>
                      <m:num>
                        <m:r>
                          <a:rPr lang="en-US" altLang="zh-CN" sz="2400" b="0" i="1" smtClean="0">
                            <a:solidFill>
                              <a:schemeClr val="tx1"/>
                            </a:solidFill>
                            <a:latin typeface="Cambria Math" panose="02040503050406030204" pitchFamily="18" charset="0"/>
                            <a:ea typeface="Cambria Math" panose="02040503050406030204" pitchFamily="18" charset="0"/>
                          </a:rPr>
                          <m:t>8</m:t>
                        </m:r>
                      </m:num>
                      <m:den>
                        <m:r>
                          <a:rPr lang="en-US" altLang="zh-CN" sz="2400" b="0" i="1" smtClean="0">
                            <a:solidFill>
                              <a:schemeClr val="tx1"/>
                            </a:solidFill>
                            <a:latin typeface="Cambria Math" panose="02040503050406030204" pitchFamily="18" charset="0"/>
                            <a:ea typeface="Cambria Math" panose="02040503050406030204" pitchFamily="18" charset="0"/>
                          </a:rPr>
                          <m:t>9</m:t>
                        </m:r>
                      </m:den>
                    </m:f>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𝐹</m:t>
                        </m:r>
                      </m:e>
                      <m:sub>
                        <m:r>
                          <a:rPr lang="en-US" altLang="zh-CN" sz="2400" b="0" i="1" smtClean="0">
                            <a:solidFill>
                              <a:schemeClr val="tx1"/>
                            </a:solidFill>
                            <a:latin typeface="Cambria Math" panose="02040503050406030204" pitchFamily="18" charset="0"/>
                          </a:rPr>
                          <m:t>3</m:t>
                        </m:r>
                        <m:r>
                          <a:rPr lang="en-US" altLang="zh-CN" sz="2400" i="1">
                            <a:solidFill>
                              <a:schemeClr val="tx1"/>
                            </a:solidFill>
                            <a:latin typeface="Cambria Math" panose="02040503050406030204" pitchFamily="18" charset="0"/>
                          </a:rPr>
                          <m:t>/2</m:t>
                        </m:r>
                        <m:r>
                          <a:rPr lang="en-US" altLang="zh-CN" sz="2400" i="1">
                            <a:solidFill>
                              <a:schemeClr val="tx1"/>
                            </a:solidFill>
                            <a:latin typeface="Cambria Math" panose="02040503050406030204" pitchFamily="18" charset="0"/>
                          </a:rPr>
                          <m:t>𝐿</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𝑎</m:t>
                        </m:r>
                      </m:sub>
                    </m:sSub>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2</m:t>
                        </m:r>
                      </m:num>
                      <m:den>
                        <m:r>
                          <a:rPr lang="en-US" altLang="zh-CN" sz="2400" b="0" i="1" smtClean="0">
                            <a:solidFill>
                              <a:schemeClr val="tx1"/>
                            </a:solidFill>
                            <a:latin typeface="Cambria Math" panose="02040503050406030204" pitchFamily="18" charset="0"/>
                          </a:rPr>
                          <m:t>3</m:t>
                        </m:r>
                      </m:den>
                    </m:f>
                  </m:oMath>
                </a14:m>
                <a:r>
                  <a:rPr lang="en-US" altLang="zh-CN" sz="2400" dirty="0">
                    <a:solidFill>
                      <a:schemeClr val="tx1"/>
                    </a:solidFill>
                  </a:rPr>
                  <a:t> </a:t>
                </a:r>
                <a14:m>
                  <m:oMath xmlns:m="http://schemas.openxmlformats.org/officeDocument/2006/math">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𝐶</m:t>
                        </m:r>
                      </m:e>
                      <m:sub>
                        <m:r>
                          <a:rPr lang="en-US" altLang="zh-CN" sz="2400" b="0" i="1" smtClean="0">
                            <a:solidFill>
                              <a:schemeClr val="tx1"/>
                            </a:solidFill>
                            <a:latin typeface="Cambria Math" panose="02040503050406030204" pitchFamily="18" charset="0"/>
                          </a:rPr>
                          <m:t>𝑏</m:t>
                        </m:r>
                      </m:sub>
                    </m:sSub>
                    <m:r>
                      <a:rPr lang="en-US" altLang="zh-CN" sz="2400" b="0" i="1" smtClean="0">
                        <a:solidFill>
                          <a:schemeClr val="tx1"/>
                        </a:solidFill>
                        <a:latin typeface="Cambria Math" panose="02040503050406030204" pitchFamily="18" charset="0"/>
                      </a:rPr>
                      <m:t>            </m:t>
                    </m:r>
                    <m:r>
                      <a:rPr lang="en-US" altLang="zh-CN" sz="2400" i="1">
                        <a:latin typeface="Cambria Math" panose="02040503050406030204" pitchFamily="18" charset="0"/>
                      </a:rPr>
                      <m:t>𝑉</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3/2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Σ</m:t>
                            </m:r>
                          </m:e>
                          <m:sub>
                            <m:r>
                              <m:rPr>
                                <m:sty m:val="p"/>
                              </m:rPr>
                              <a:rPr lang="en-US" altLang="zh-CN" sz="2400" i="1">
                                <a:latin typeface="Cambria Math" panose="02040503050406030204" pitchFamily="18" charset="0"/>
                              </a:rPr>
                              <m:t>c</m:t>
                            </m:r>
                          </m:sub>
                        </m:sSub>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2</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a14:m>
                <a:endParaRPr lang="zh-CN" altLang="en-US" sz="2400" dirty="0"/>
              </a:p>
            </p:txBody>
          </p:sp>
        </mc:Choice>
        <mc:Fallback xmlns="">
          <p:sp>
            <p:nvSpPr>
              <p:cNvPr id="21" name="文本框 20">
                <a:extLst>
                  <a:ext uri="{FF2B5EF4-FFF2-40B4-BE49-F238E27FC236}">
                    <a16:creationId xmlns:a16="http://schemas.microsoft.com/office/drawing/2014/main" id="{FAB46663-4C21-4426-BB45-44EA16E684A2}"/>
                  </a:ext>
                </a:extLst>
              </p:cNvPr>
              <p:cNvSpPr txBox="1">
                <a:spLocks noRot="1" noChangeAspect="1" noMove="1" noResize="1" noEditPoints="1" noAdjustHandles="1" noChangeArrowheads="1" noChangeShapeType="1" noTextEdit="1"/>
              </p:cNvSpPr>
              <p:nvPr/>
            </p:nvSpPr>
            <p:spPr>
              <a:xfrm>
                <a:off x="496259" y="3936630"/>
                <a:ext cx="11493683" cy="61657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B7B2D7EA-5B13-498A-863A-9513094465B8}"/>
                  </a:ext>
                </a:extLst>
              </p:cNvPr>
              <p:cNvSpPr txBox="1"/>
              <p:nvPr/>
            </p:nvSpPr>
            <p:spPr>
              <a:xfrm>
                <a:off x="496259" y="4629342"/>
                <a:ext cx="11488703" cy="621837"/>
              </a:xfrm>
              <a:prstGeom prst="rect">
                <a:avLst/>
              </a:prstGeom>
              <a:solidFill>
                <a:srgbClr val="CCFFCC"/>
              </a:solidFill>
            </p:spPr>
            <p:txBody>
              <a:bodyPr wrap="square" rtlCol="0">
                <a:spAutoFit/>
              </a:bodyPr>
              <a:lstStyle/>
              <a:p>
                <a14:m>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smtClean="0">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b="0" i="1" smtClean="0">
                                    <a:latin typeface="Cambria Math" panose="02040503050406030204" pitchFamily="18" charset="0"/>
                                  </a:rPr>
                                  <m:t>∗</m:t>
                                </m:r>
                              </m:sup>
                            </m:sSup>
                          </m:e>
                        </m:d>
                        <m:r>
                          <a:rPr lang="en-US" altLang="zh-CN" sz="2400" i="1">
                            <a:latin typeface="Cambria Math" panose="02040503050406030204" pitchFamily="18" charset="0"/>
                          </a:rPr>
                          <m:t>|</m:t>
                        </m:r>
                        <m:r>
                          <a:rPr lang="en-US" altLang="zh-CN" sz="2400" i="1">
                            <a:latin typeface="Cambria Math" panose="02040503050406030204" pitchFamily="18" charset="0"/>
                          </a:rPr>
                          <m:t>𝑉</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1</m:t>
                            </m:r>
                            <m:r>
                              <a:rPr lang="en-US" altLang="zh-CN" sz="2400" i="1">
                                <a:latin typeface="Cambria Math" panose="02040503050406030204" pitchFamily="18" charset="0"/>
                              </a:rPr>
                              <m:t>/2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8</m:t>
                        </m:r>
                      </m:num>
                      <m:den>
                        <m:r>
                          <a:rPr lang="en-US" altLang="zh-CN" sz="2400" b="0" i="1" smtClean="0">
                            <a:latin typeface="Cambria Math" panose="02040503050406030204" pitchFamily="18" charset="0"/>
                          </a:rPr>
                          <m:t>9</m:t>
                        </m:r>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1/2</m:t>
                        </m:r>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r>
                          <a:rPr lang="en-US" altLang="zh-CN" sz="2400" b="0" i="1" smtClean="0">
                            <a:latin typeface="Cambria Math" panose="02040503050406030204" pitchFamily="18" charset="0"/>
                            <a:ea typeface="Cambria Math" panose="02040503050406030204" pitchFamily="18" charset="0"/>
                          </a:rPr>
                          <m:t>9</m:t>
                        </m:r>
                      </m:den>
                    </m:f>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m:t>
                        </m:r>
                      </m:e>
                      <m:sub>
                        <m:r>
                          <a:rPr lang="en-US" altLang="zh-CN" sz="2400" b="0" i="1" smtClean="0">
                            <a:latin typeface="Cambria Math" panose="02040503050406030204" pitchFamily="18" charset="0"/>
                          </a:rPr>
                          <m:t>3</m:t>
                        </m:r>
                        <m:r>
                          <a:rPr lang="en-US" altLang="zh-CN" sz="2400" i="1">
                            <a:latin typeface="Cambria Math" panose="02040503050406030204" pitchFamily="18" charset="0"/>
                          </a:rPr>
                          <m:t>/2</m:t>
                        </m:r>
                        <m:r>
                          <a:rPr lang="en-US" altLang="zh-CN" sz="2400" i="1">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5</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a14:m>
                <a:r>
                  <a:rPr lang="zh-CN" altLang="en-US" sz="2400" dirty="0"/>
                  <a:t>         </a:t>
                </a:r>
                <a14:m>
                  <m:oMath xmlns:m="http://schemas.openxmlformats.org/officeDocument/2006/math">
                    <m:r>
                      <a:rPr lang="en-US" altLang="zh-CN" sz="2400" i="1">
                        <a:latin typeface="Cambria Math" panose="02040503050406030204" pitchFamily="18" charset="0"/>
                      </a:rPr>
                      <m:t>𝑉</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5</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a14:m>
                <a:r>
                  <a:rPr lang="zh-CN" altLang="en-US" sz="2400" dirty="0"/>
                  <a:t> </a:t>
                </a:r>
              </a:p>
            </p:txBody>
          </p:sp>
        </mc:Choice>
        <mc:Fallback xmlns="">
          <p:sp>
            <p:nvSpPr>
              <p:cNvPr id="22" name="文本框 21">
                <a:extLst>
                  <a:ext uri="{FF2B5EF4-FFF2-40B4-BE49-F238E27FC236}">
                    <a16:creationId xmlns:a16="http://schemas.microsoft.com/office/drawing/2014/main" id="{B7B2D7EA-5B13-498A-863A-9513094465B8}"/>
                  </a:ext>
                </a:extLst>
              </p:cNvPr>
              <p:cNvSpPr txBox="1">
                <a:spLocks noRot="1" noChangeAspect="1" noMove="1" noResize="1" noEditPoints="1" noAdjustHandles="1" noChangeArrowheads="1" noChangeShapeType="1" noTextEdit="1"/>
              </p:cNvSpPr>
              <p:nvPr/>
            </p:nvSpPr>
            <p:spPr>
              <a:xfrm>
                <a:off x="496259" y="4629342"/>
                <a:ext cx="11488703" cy="62183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680E8A5-B27E-468B-A215-D304B8B100B6}"/>
                  </a:ext>
                </a:extLst>
              </p:cNvPr>
              <p:cNvSpPr txBox="1"/>
              <p:nvPr/>
            </p:nvSpPr>
            <p:spPr>
              <a:xfrm>
                <a:off x="496259" y="5346654"/>
                <a:ext cx="11488703" cy="793679"/>
              </a:xfrm>
              <a:prstGeom prst="rect">
                <a:avLst/>
              </a:prstGeom>
              <a:solidFill>
                <a:srgbClr val="CCFFCC"/>
              </a:solid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l-GR" altLang="zh-CN" sz="2400" b="0" i="1">
                                      <a:latin typeface="Cambria Math" panose="02040503050406030204" pitchFamily="18" charset="0"/>
                                      <a:ea typeface="Cambria Math" panose="02040503050406030204" pitchFamily="18" charset="0"/>
                                    </a:rPr>
                                    <m:t>𝛴</m:t>
                                  </m:r>
                                </m:e>
                                <m:sub>
                                  <m:r>
                                    <a:rPr lang="en-US" altLang="zh-CN" sz="2400" b="0" i="1">
                                      <a:latin typeface="Cambria Math" panose="02040503050406030204" pitchFamily="18" charset="0"/>
                                    </a:rPr>
                                    <m:t>𝑐</m:t>
                                  </m:r>
                                </m:sub>
                                <m:sup>
                                  <m:r>
                                    <a:rPr lang="en-US" altLang="zh-CN" sz="2400" b="0" i="1">
                                      <a:latin typeface="Cambria Math" panose="02040503050406030204" pitchFamily="18" charset="0"/>
                                    </a:rPr>
                                    <m:t>∗</m:t>
                                  </m:r>
                                </m:sup>
                              </m:sSubSup>
                              <m:sSup>
                                <m:sSupPr>
                                  <m:ctrlPr>
                                    <a:rPr lang="en-US" altLang="zh-CN" sz="2400" i="1" smtClean="0">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b="0" i="1">
                                          <a:latin typeface="Cambria Math" panose="02040503050406030204" pitchFamily="18" charset="0"/>
                                        </a:rPr>
                                        <m:t>𝐷</m:t>
                                      </m:r>
                                    </m:e>
                                  </m:acc>
                                </m:e>
                                <m:sup>
                                  <m:r>
                                    <a:rPr lang="en-US" altLang="zh-CN" sz="2400" b="0" i="1" smtClean="0">
                                      <a:latin typeface="Cambria Math" panose="02040503050406030204" pitchFamily="18" charset="0"/>
                                    </a:rPr>
                                    <m:t>∗</m:t>
                                  </m:r>
                                </m:sup>
                              </m:sSup>
                            </m:e>
                          </m:d>
                          <m:r>
                            <a:rPr lang="en-US" altLang="zh-CN" sz="2400" b="0" i="1">
                              <a:latin typeface="Cambria Math" panose="02040503050406030204" pitchFamily="18" charset="0"/>
                            </a:rPr>
                            <m:t>|</m:t>
                          </m:r>
                          <m:r>
                            <a:rPr lang="en-US" altLang="zh-CN" sz="2400" b="0" i="1">
                              <a:latin typeface="Cambria Math" panose="02040503050406030204" pitchFamily="18" charset="0"/>
                            </a:rPr>
                            <m:t>𝑉</m:t>
                          </m:r>
                          <m:r>
                            <a:rPr lang="en-US" altLang="zh-CN" sz="2400" b="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3</m:t>
                              </m:r>
                              <m:r>
                                <a:rPr lang="en-US" altLang="zh-CN" sz="2400" b="0" i="1">
                                  <a:latin typeface="Cambria Math" panose="02040503050406030204" pitchFamily="18" charset="0"/>
                                </a:rPr>
                                <m:t>/2</m:t>
                              </m:r>
                            </m:e>
                            <m:sup>
                              <m:r>
                                <a:rPr lang="en-US" altLang="zh-CN" sz="2400" b="0" i="1">
                                  <a:latin typeface="Cambria Math" panose="02040503050406030204" pitchFamily="18" charset="0"/>
                                </a:rPr>
                                <m:t>−</m:t>
                              </m:r>
                            </m:sup>
                          </m:sSup>
                          <m:r>
                            <a:rPr lang="en-US" altLang="zh-CN" sz="2400" b="0" i="1">
                              <a:latin typeface="Cambria Math" panose="02040503050406030204" pitchFamily="18" charset="0"/>
                            </a:rPr>
                            <m:t>)|</m:t>
                          </m:r>
                          <m:sSubSup>
                            <m:sSubSupPr>
                              <m:ctrlPr>
                                <a:rPr lang="en-US" altLang="zh-CN" sz="2400" i="1">
                                  <a:latin typeface="Cambria Math" panose="02040503050406030204" pitchFamily="18" charset="0"/>
                                </a:rPr>
                              </m:ctrlPr>
                            </m:sSubSupPr>
                            <m:e>
                              <m:r>
                                <a:rPr lang="el-GR" altLang="zh-CN" sz="2400" b="0" i="1">
                                  <a:latin typeface="Cambria Math" panose="02040503050406030204" pitchFamily="18" charset="0"/>
                                  <a:ea typeface="Cambria Math" panose="02040503050406030204" pitchFamily="18" charset="0"/>
                                </a:rPr>
                                <m:t>𝛴</m:t>
                              </m:r>
                            </m:e>
                            <m:sub>
                              <m:r>
                                <a:rPr lang="en-US" altLang="zh-CN" sz="2400" b="0" i="1">
                                  <a:latin typeface="Cambria Math" panose="02040503050406030204" pitchFamily="18" charset="0"/>
                                </a:rPr>
                                <m:t>𝑐</m:t>
                              </m:r>
                            </m:sub>
                            <m:sup>
                              <m:r>
                                <a:rPr lang="en-US" altLang="zh-CN" sz="2400" b="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b="0" i="1">
                                      <a:latin typeface="Cambria Math" panose="02040503050406030204" pitchFamily="18" charset="0"/>
                                    </a:rPr>
                                    <m:t>𝐷</m:t>
                                  </m:r>
                                </m:e>
                              </m:acc>
                            </m:e>
                            <m:sup>
                              <m:r>
                                <a:rPr lang="en-US" altLang="zh-CN" sz="2400" b="0" i="1">
                                  <a:latin typeface="Cambria Math" panose="02040503050406030204" pitchFamily="18" charset="0"/>
                                </a:rPr>
                                <m:t>∗</m:t>
                              </m:r>
                            </m:sup>
                          </m:sSup>
                        </m:e>
                      </m:d>
                      <m:r>
                        <a:rPr lang="en-US" altLang="zh-CN" sz="2400" b="0" i="1" smtClean="0">
                          <a:latin typeface="Cambria Math" panose="02040503050406030204" pitchFamily="18" charset="0"/>
                        </a:rPr>
                        <m:t>=</m:t>
                      </m:r>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5</m:t>
                          </m:r>
                        </m:num>
                        <m:den>
                          <m:r>
                            <a:rPr lang="en-US" altLang="zh-CN" sz="2400" b="0" i="1" smtClean="0">
                              <a:latin typeface="Cambria Math" panose="02040503050406030204" pitchFamily="18" charset="0"/>
                            </a:rPr>
                            <m:t>9</m:t>
                          </m:r>
                        </m:den>
                      </m:f>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1/2</m:t>
                          </m:r>
                          <m:r>
                            <a:rPr lang="en-US" altLang="zh-CN" sz="2400" b="0" i="1" smtClean="0">
                              <a:latin typeface="Cambria Math" panose="02040503050406030204" pitchFamily="18" charset="0"/>
                            </a:rPr>
                            <m:t>𝐿</m:t>
                          </m:r>
                        </m:sub>
                      </m:sSub>
                      <m:r>
                        <a:rPr lang="en-US" altLang="zh-CN" sz="2400" b="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4</m:t>
                          </m:r>
                        </m:num>
                        <m:den>
                          <m:r>
                            <a:rPr lang="en-US" altLang="zh-CN" sz="2400" b="0" i="1" smtClean="0">
                              <a:latin typeface="Cambria Math" panose="02040503050406030204" pitchFamily="18" charset="0"/>
                              <a:ea typeface="Cambria Math" panose="02040503050406030204" pitchFamily="18" charset="0"/>
                            </a:rPr>
                            <m:t>9</m:t>
                          </m:r>
                        </m:den>
                      </m:f>
                      <m:sSub>
                        <m:sSubPr>
                          <m:ctrlPr>
                            <a:rPr lang="en-US" altLang="zh-CN" sz="2400" i="1">
                              <a:latin typeface="Cambria Math" panose="02040503050406030204" pitchFamily="18" charset="0"/>
                            </a:rPr>
                          </m:ctrlPr>
                        </m:sSubPr>
                        <m:e>
                          <m:r>
                            <a:rPr lang="en-US" altLang="zh-CN" sz="2400" b="0" i="1">
                              <a:latin typeface="Cambria Math" panose="02040503050406030204" pitchFamily="18" charset="0"/>
                            </a:rPr>
                            <m:t>𝐹</m:t>
                          </m:r>
                        </m:e>
                        <m:sub>
                          <m:r>
                            <a:rPr lang="en-US" altLang="zh-CN" sz="2400" b="0" i="1" smtClean="0">
                              <a:latin typeface="Cambria Math" panose="02040503050406030204" pitchFamily="18" charset="0"/>
                            </a:rPr>
                            <m:t>3</m:t>
                          </m:r>
                          <m:r>
                            <a:rPr lang="en-US" altLang="zh-CN" sz="2400" b="0" i="1">
                              <a:latin typeface="Cambria Math" panose="02040503050406030204" pitchFamily="18" charset="0"/>
                            </a:rPr>
                            <m:t>/2</m:t>
                          </m:r>
                          <m:r>
                            <a:rPr lang="en-US" altLang="zh-CN" sz="2400" b="0" i="1">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a:latin typeface="Cambria Math" panose="02040503050406030204" pitchFamily="18" charset="0"/>
                            </a:rPr>
                            <m:t>𝐶</m:t>
                          </m:r>
                        </m:e>
                        <m:sub>
                          <m:r>
                            <a:rPr lang="en-US" altLang="zh-CN" sz="2400" b="0" i="1">
                              <a:latin typeface="Cambria Math" panose="02040503050406030204" pitchFamily="18" charset="0"/>
                            </a:rPr>
                            <m:t>𝑎</m:t>
                          </m:r>
                        </m:sub>
                      </m:sSub>
                      <m:r>
                        <a:rPr lang="en-US" altLang="zh-CN" sz="2400" b="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2</m:t>
                          </m:r>
                        </m:num>
                        <m:den>
                          <m:r>
                            <a:rPr lang="en-US" altLang="zh-CN" sz="2400" b="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b="0" i="1">
                              <a:latin typeface="Cambria Math" panose="02040503050406030204" pitchFamily="18" charset="0"/>
                            </a:rPr>
                            <m:t>𝐶</m:t>
                          </m:r>
                        </m:e>
                        <m:sub>
                          <m:r>
                            <a:rPr lang="en-US" altLang="zh-CN" sz="2400" b="0" i="1">
                              <a:latin typeface="Cambria Math" panose="02040503050406030204" pitchFamily="18" charset="0"/>
                            </a:rPr>
                            <m:t>𝑏</m:t>
                          </m:r>
                        </m:sub>
                      </m:sSub>
                      <m:r>
                        <a:rPr lang="en-US" altLang="zh-CN" sz="2400" b="0" i="1" smtClean="0">
                          <a:latin typeface="Cambria Math" panose="02040503050406030204" pitchFamily="18" charset="0"/>
                        </a:rPr>
                        <m:t>          </m:t>
                      </m:r>
                      <m:r>
                        <a:rPr lang="en-US" altLang="zh-CN" sz="2400" i="1">
                          <a:latin typeface="Cambria Math" panose="02040503050406030204" pitchFamily="18" charset="0"/>
                        </a:rPr>
                        <m:t>𝑉</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3/2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2</m:t>
                          </m:r>
                        </m:num>
                        <m:den>
                          <m:r>
                            <a:rPr lang="en-US" altLang="zh-CN" sz="2400" i="1">
                              <a:latin typeface="Cambria Math" panose="02040503050406030204" pitchFamily="18" charset="0"/>
                            </a:rPr>
                            <m:t>3</m:t>
                          </m:r>
                        </m:den>
                      </m:f>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m:oMathPara>
                </a14:m>
                <a:endParaRPr lang="zh-CN" altLang="en-US" sz="2400" dirty="0"/>
              </a:p>
            </p:txBody>
          </p:sp>
        </mc:Choice>
        <mc:Fallback xmlns="">
          <p:sp>
            <p:nvSpPr>
              <p:cNvPr id="23" name="文本框 22">
                <a:extLst>
                  <a:ext uri="{FF2B5EF4-FFF2-40B4-BE49-F238E27FC236}">
                    <a16:creationId xmlns:a16="http://schemas.microsoft.com/office/drawing/2014/main" id="{C680E8A5-B27E-468B-A215-D304B8B100B6}"/>
                  </a:ext>
                </a:extLst>
              </p:cNvPr>
              <p:cNvSpPr txBox="1">
                <a:spLocks noRot="1" noChangeAspect="1" noMove="1" noResize="1" noEditPoints="1" noAdjustHandles="1" noChangeArrowheads="1" noChangeShapeType="1" noTextEdit="1"/>
              </p:cNvSpPr>
              <p:nvPr/>
            </p:nvSpPr>
            <p:spPr>
              <a:xfrm>
                <a:off x="496259" y="5346654"/>
                <a:ext cx="11488703" cy="79367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992870BD-9AE5-449C-AEFA-4035E5C221FC}"/>
                  </a:ext>
                </a:extLst>
              </p:cNvPr>
              <p:cNvSpPr txBox="1"/>
              <p:nvPr/>
            </p:nvSpPr>
            <p:spPr>
              <a:xfrm>
                <a:off x="501239" y="6212162"/>
                <a:ext cx="11483723" cy="519501"/>
              </a:xfrm>
              <a:prstGeom prst="rect">
                <a:avLst/>
              </a:prstGeom>
              <a:solidFill>
                <a:srgbClr val="CCFFCC"/>
              </a:solid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d>
                            <m:dPr>
                              <m:begChr m:val="⟨"/>
                              <m:endChr m:val=""/>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smtClean="0">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b="0" i="1" smtClean="0">
                                      <a:latin typeface="Cambria Math" panose="02040503050406030204" pitchFamily="18" charset="0"/>
                                    </a:rPr>
                                    <m:t>∗</m:t>
                                  </m:r>
                                </m:sup>
                              </m:sSup>
                            </m:e>
                          </m:d>
                          <m:r>
                            <a:rPr lang="en-US" altLang="zh-CN" sz="2400" i="1">
                              <a:latin typeface="Cambria Math" panose="02040503050406030204" pitchFamily="18" charset="0"/>
                            </a:rPr>
                            <m:t>|</m:t>
                          </m:r>
                          <m:r>
                            <a:rPr lang="en-US" altLang="zh-CN" sz="2400" i="1">
                              <a:latin typeface="Cambria Math" panose="02040503050406030204" pitchFamily="18" charset="0"/>
                            </a:rPr>
                            <m:t>𝑉</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5</m:t>
                              </m:r>
                              <m:r>
                                <a:rPr lang="en-US" altLang="zh-CN" sz="2400" i="1">
                                  <a:latin typeface="Cambria Math" panose="02040503050406030204" pitchFamily="18" charset="0"/>
                                </a:rPr>
                                <m:t>/2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m:t>
                          </m:r>
                        </m:e>
                        <m:sub>
                          <m:r>
                            <a:rPr lang="en-US" altLang="zh-CN" sz="2400" b="0" i="1" smtClean="0">
                              <a:latin typeface="Cambria Math" panose="02040503050406030204" pitchFamily="18" charset="0"/>
                            </a:rPr>
                            <m:t>3</m:t>
                          </m:r>
                          <m:r>
                            <a:rPr lang="en-US" altLang="zh-CN" sz="2400" i="1">
                              <a:latin typeface="Cambria Math" panose="02040503050406030204" pitchFamily="18" charset="0"/>
                            </a:rPr>
                            <m:t>/2</m:t>
                          </m:r>
                          <m:r>
                            <a:rPr lang="en-US" altLang="zh-CN" sz="2400" i="1">
                              <a:latin typeface="Cambria Math" panose="02040503050406030204" pitchFamily="18" charset="0"/>
                            </a:rPr>
                            <m:t>𝐿</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smtClean="0">
                          <a:latin typeface="Cambria Math" panose="02040503050406030204" pitchFamily="18" charset="0"/>
                        </a:rPr>
                        <m:t>+</m:t>
                      </m:r>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r>
                        <a:rPr lang="en-US" altLang="zh-CN" sz="2400" b="0" i="1" smtClean="0">
                          <a:latin typeface="Cambria Math" panose="02040503050406030204" pitchFamily="18" charset="0"/>
                        </a:rPr>
                        <m:t>                                      </m:t>
                      </m:r>
                      <m:r>
                        <a:rPr lang="en-US" altLang="zh-CN" sz="2400" i="1">
                          <a:latin typeface="Cambria Math" panose="02040503050406030204" pitchFamily="18" charset="0"/>
                        </a:rPr>
                        <m:t>𝑉</m:t>
                      </m:r>
                      <m:d>
                        <m:dPr>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5/2</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m:rPr>
                                  <m:sty m:val="p"/>
                                </m:rPr>
                                <a:rPr lang="el-GR" altLang="zh-CN" sz="2400" i="1">
                                  <a:latin typeface="Cambria Math" panose="02040503050406030204" pitchFamily="18" charset="0"/>
                                  <a:ea typeface="Cambria Math" panose="02040503050406030204" pitchFamily="18" charset="0"/>
                                </a:rPr>
                                <m:t>Σ</m:t>
                              </m:r>
                            </m:e>
                            <m:sub>
                              <m:r>
                                <a:rPr lang="en-US" altLang="zh-CN" sz="2400" i="1">
                                  <a:latin typeface="Cambria Math" panose="02040503050406030204" pitchFamily="18" charset="0"/>
                                </a:rPr>
                                <m:t>𝑐</m:t>
                              </m:r>
                            </m:sub>
                            <m:sup>
                              <m:r>
                                <a:rPr lang="en-US" altLang="zh-CN" sz="2400" i="1">
                                  <a:latin typeface="Cambria Math" panose="02040503050406030204" pitchFamily="18" charset="0"/>
                                </a:rPr>
                                <m:t>∗</m:t>
                              </m:r>
                            </m:sup>
                          </m:sSubSup>
                          <m:sSup>
                            <m:sSupPr>
                              <m:ctrlPr>
                                <a:rPr lang="en-US" altLang="zh-CN" sz="2400" i="1">
                                  <a:latin typeface="Cambria Math" panose="02040503050406030204" pitchFamily="18" charset="0"/>
                                </a:rPr>
                              </m:ctrlPr>
                            </m:sSup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𝐷</m:t>
                                  </m:r>
                                </m:e>
                              </m:acc>
                            </m:e>
                            <m:sup>
                              <m:r>
                                <a:rPr lang="en-US" altLang="zh-CN" sz="2400" i="1">
                                  <a:latin typeface="Cambria Math" panose="02040503050406030204" pitchFamily="18" charset="0"/>
                                </a:rPr>
                                <m:t>∗</m:t>
                              </m:r>
                            </m:sup>
                          </m:sSup>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𝑎</m:t>
                          </m:r>
                        </m:sub>
                      </m:sSub>
                      <m:r>
                        <a:rPr lang="en-US" altLang="zh-CN" sz="2400" i="1">
                          <a:latin typeface="Cambria Math" panose="02040503050406030204" pitchFamily="18" charset="0"/>
                        </a:rPr>
                        <m:t>+</m:t>
                      </m:r>
                      <m:r>
                        <m:rPr>
                          <m:nor/>
                        </m:rPr>
                        <a:rPr lang="en-US" altLang="zh-CN" sz="2400" dirty="0"/>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m:t>
                          </m:r>
                        </m:e>
                        <m:sub>
                          <m:r>
                            <a:rPr lang="en-US" altLang="zh-CN" sz="2400" i="1">
                              <a:latin typeface="Cambria Math" panose="02040503050406030204" pitchFamily="18" charset="0"/>
                            </a:rPr>
                            <m:t>𝑏</m:t>
                          </m:r>
                        </m:sub>
                      </m:sSub>
                    </m:oMath>
                  </m:oMathPara>
                </a14:m>
                <a:endParaRPr lang="zh-CN" altLang="en-US" sz="2400" dirty="0"/>
              </a:p>
            </p:txBody>
          </p:sp>
        </mc:Choice>
        <mc:Fallback xmlns="">
          <p:sp>
            <p:nvSpPr>
              <p:cNvPr id="25" name="文本框 24">
                <a:extLst>
                  <a:ext uri="{FF2B5EF4-FFF2-40B4-BE49-F238E27FC236}">
                    <a16:creationId xmlns:a16="http://schemas.microsoft.com/office/drawing/2014/main" id="{992870BD-9AE5-449C-AEFA-4035E5C221FC}"/>
                  </a:ext>
                </a:extLst>
              </p:cNvPr>
              <p:cNvSpPr txBox="1">
                <a:spLocks noRot="1" noChangeAspect="1" noMove="1" noResize="1" noEditPoints="1" noAdjustHandles="1" noChangeArrowheads="1" noChangeShapeType="1" noTextEdit="1"/>
              </p:cNvSpPr>
              <p:nvPr/>
            </p:nvSpPr>
            <p:spPr>
              <a:xfrm>
                <a:off x="501239" y="6212162"/>
                <a:ext cx="11483723" cy="51950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BE08A00B-96F7-4BB7-8922-5E2FBE7B9A47}"/>
                  </a:ext>
                </a:extLst>
              </p:cNvPr>
              <p:cNvSpPr/>
              <p:nvPr/>
            </p:nvSpPr>
            <p:spPr>
              <a:xfrm>
                <a:off x="745033" y="730389"/>
                <a:ext cx="312957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𝐶</m:t>
                          </m:r>
                        </m:e>
                        <m:sub>
                          <m:r>
                            <a:rPr lang="en-US" altLang="zh-CN" sz="2400" i="1">
                              <a:solidFill>
                                <a:srgbClr val="0000FF"/>
                              </a:solidFill>
                              <a:latin typeface="Cambria Math" panose="02040503050406030204" pitchFamily="18" charset="0"/>
                            </a:rPr>
                            <m:t>𝑎</m:t>
                          </m:r>
                        </m:sub>
                      </m:sSub>
                      <m:r>
                        <a:rPr lang="en-US" altLang="zh-CN" sz="2400" b="0" i="1" smtClean="0">
                          <a:solidFill>
                            <a:srgbClr val="0000FF"/>
                          </a:solidFill>
                          <a:latin typeface="Cambria Math" panose="02040503050406030204" pitchFamily="18" charset="0"/>
                        </a:rPr>
                        <m:t>=</m:t>
                      </m:r>
                      <m:f>
                        <m:fPr>
                          <m:ctrlPr>
                            <a:rPr lang="en-US" altLang="zh-CN" sz="2400" i="1">
                              <a:solidFill>
                                <a:srgbClr val="0000FF"/>
                              </a:solidFill>
                              <a:latin typeface="Cambria Math" panose="02040503050406030204" pitchFamily="18" charset="0"/>
                            </a:rPr>
                          </m:ctrlPr>
                        </m:fPr>
                        <m:num>
                          <m:r>
                            <a:rPr lang="en-US" altLang="zh-CN" sz="2400" i="1">
                              <a:solidFill>
                                <a:srgbClr val="0000FF"/>
                              </a:solidFill>
                              <a:latin typeface="Cambria Math" panose="02040503050406030204" pitchFamily="18" charset="0"/>
                            </a:rPr>
                            <m:t>1</m:t>
                          </m:r>
                        </m:num>
                        <m:den>
                          <m:r>
                            <a:rPr lang="en-US" altLang="zh-CN" sz="2400" i="1">
                              <a:solidFill>
                                <a:srgbClr val="0000FF"/>
                              </a:solidFill>
                              <a:latin typeface="Cambria Math" panose="02040503050406030204" pitchFamily="18" charset="0"/>
                            </a:rPr>
                            <m:t>3</m:t>
                          </m:r>
                        </m:den>
                      </m:f>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𝐹</m:t>
                          </m:r>
                        </m:e>
                        <m:sub>
                          <m:r>
                            <a:rPr lang="en-US" altLang="zh-CN" sz="2400" i="1">
                              <a:solidFill>
                                <a:srgbClr val="0000FF"/>
                              </a:solidFill>
                              <a:latin typeface="Cambria Math" panose="02040503050406030204" pitchFamily="18" charset="0"/>
                            </a:rPr>
                            <m:t>1/2</m:t>
                          </m:r>
                          <m:r>
                            <a:rPr lang="en-US" altLang="zh-CN" sz="2400" i="1">
                              <a:solidFill>
                                <a:srgbClr val="0000FF"/>
                              </a:solidFill>
                              <a:latin typeface="Cambria Math" panose="02040503050406030204" pitchFamily="18" charset="0"/>
                            </a:rPr>
                            <m:t>𝐿</m:t>
                          </m:r>
                        </m:sub>
                      </m:sSub>
                      <m:r>
                        <a:rPr lang="en-US" altLang="zh-CN" sz="2400" i="1">
                          <a:solidFill>
                            <a:srgbClr val="0000FF"/>
                          </a:solidFill>
                          <a:latin typeface="Cambria Math" panose="02040503050406030204" pitchFamily="18" charset="0"/>
                          <a:ea typeface="Cambria Math" panose="02040503050406030204" pitchFamily="18" charset="0"/>
                        </a:rPr>
                        <m:t>+</m:t>
                      </m:r>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i="1">
                              <a:solidFill>
                                <a:srgbClr val="0000FF"/>
                              </a:solidFill>
                              <a:latin typeface="Cambria Math" panose="02040503050406030204" pitchFamily="18" charset="0"/>
                              <a:ea typeface="Cambria Math" panose="02040503050406030204" pitchFamily="18" charset="0"/>
                            </a:rPr>
                            <m:t>2</m:t>
                          </m:r>
                        </m:num>
                        <m:den>
                          <m:r>
                            <a:rPr lang="en-US" altLang="zh-CN" sz="2400" i="1">
                              <a:solidFill>
                                <a:srgbClr val="0000FF"/>
                              </a:solidFill>
                              <a:latin typeface="Cambria Math" panose="02040503050406030204" pitchFamily="18" charset="0"/>
                              <a:ea typeface="Cambria Math" panose="02040503050406030204" pitchFamily="18" charset="0"/>
                            </a:rPr>
                            <m:t>3</m:t>
                          </m:r>
                        </m:den>
                      </m:f>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𝐹</m:t>
                          </m:r>
                        </m:e>
                        <m:sub>
                          <m:r>
                            <a:rPr lang="en-US" altLang="zh-CN" sz="2400" i="1">
                              <a:solidFill>
                                <a:srgbClr val="0000FF"/>
                              </a:solidFill>
                              <a:latin typeface="Cambria Math" panose="02040503050406030204" pitchFamily="18" charset="0"/>
                            </a:rPr>
                            <m:t>3/2</m:t>
                          </m:r>
                          <m:r>
                            <a:rPr lang="en-US" altLang="zh-CN" sz="2400" i="1">
                              <a:solidFill>
                                <a:srgbClr val="0000FF"/>
                              </a:solidFill>
                              <a:latin typeface="Cambria Math" panose="02040503050406030204" pitchFamily="18" charset="0"/>
                            </a:rPr>
                            <m:t>𝐿</m:t>
                          </m:r>
                        </m:sub>
                      </m:sSub>
                    </m:oMath>
                  </m:oMathPara>
                </a14:m>
                <a:endParaRPr lang="zh-CN" altLang="en-US" sz="2400" dirty="0">
                  <a:solidFill>
                    <a:srgbClr val="0000FF"/>
                  </a:solidFill>
                </a:endParaRPr>
              </a:p>
            </p:txBody>
          </p:sp>
        </mc:Choice>
        <mc:Fallback xmlns="">
          <p:sp>
            <p:nvSpPr>
              <p:cNvPr id="2" name="矩形 1">
                <a:extLst>
                  <a:ext uri="{FF2B5EF4-FFF2-40B4-BE49-F238E27FC236}">
                    <a16:creationId xmlns:a16="http://schemas.microsoft.com/office/drawing/2014/main" id="{BE08A00B-96F7-4BB7-8922-5E2FBE7B9A47}"/>
                  </a:ext>
                </a:extLst>
              </p:cNvPr>
              <p:cNvSpPr>
                <a:spLocks noRot="1" noChangeAspect="1" noMove="1" noResize="1" noEditPoints="1" noAdjustHandles="1" noChangeArrowheads="1" noChangeShapeType="1" noTextEdit="1"/>
              </p:cNvSpPr>
              <p:nvPr/>
            </p:nvSpPr>
            <p:spPr>
              <a:xfrm>
                <a:off x="745033" y="730389"/>
                <a:ext cx="3129575" cy="786177"/>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D5ACEF93-B35A-4EFA-8226-FD268F648C13}"/>
                  </a:ext>
                </a:extLst>
              </p:cNvPr>
              <p:cNvSpPr/>
              <p:nvPr/>
            </p:nvSpPr>
            <p:spPr>
              <a:xfrm>
                <a:off x="3937556" y="722968"/>
                <a:ext cx="340426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𝐶</m:t>
                          </m:r>
                        </m:e>
                        <m:sub>
                          <m:r>
                            <a:rPr lang="en-US" altLang="zh-CN" sz="2400" b="0" i="1" smtClean="0">
                              <a:solidFill>
                                <a:srgbClr val="0000FF"/>
                              </a:solidFill>
                              <a:latin typeface="Cambria Math" panose="02040503050406030204" pitchFamily="18" charset="0"/>
                            </a:rPr>
                            <m:t>𝑏</m:t>
                          </m:r>
                        </m:sub>
                      </m:sSub>
                      <m:r>
                        <a:rPr lang="en-US" altLang="zh-CN" sz="2400" b="0" i="1" smtClean="0">
                          <a:solidFill>
                            <a:srgbClr val="0000FF"/>
                          </a:solidFill>
                          <a:latin typeface="Cambria Math" panose="02040503050406030204" pitchFamily="18" charset="0"/>
                        </a:rPr>
                        <m:t>=−</m:t>
                      </m:r>
                      <m:f>
                        <m:fPr>
                          <m:ctrlPr>
                            <a:rPr lang="en-US" altLang="zh-CN" sz="2400" i="1">
                              <a:solidFill>
                                <a:srgbClr val="0000FF"/>
                              </a:solidFill>
                              <a:latin typeface="Cambria Math" panose="02040503050406030204" pitchFamily="18" charset="0"/>
                            </a:rPr>
                          </m:ctrlPr>
                        </m:fPr>
                        <m:num>
                          <m:r>
                            <a:rPr lang="en-US" altLang="zh-CN" sz="2400" i="1">
                              <a:solidFill>
                                <a:srgbClr val="0000FF"/>
                              </a:solidFill>
                              <a:latin typeface="Cambria Math" panose="02040503050406030204" pitchFamily="18" charset="0"/>
                            </a:rPr>
                            <m:t>1</m:t>
                          </m:r>
                        </m:num>
                        <m:den>
                          <m:r>
                            <a:rPr lang="en-US" altLang="zh-CN" sz="2400" i="1">
                              <a:solidFill>
                                <a:srgbClr val="0000FF"/>
                              </a:solidFill>
                              <a:latin typeface="Cambria Math" panose="02040503050406030204" pitchFamily="18" charset="0"/>
                            </a:rPr>
                            <m:t>3</m:t>
                          </m:r>
                        </m:den>
                      </m:f>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𝐹</m:t>
                          </m:r>
                        </m:e>
                        <m:sub>
                          <m:r>
                            <a:rPr lang="en-US" altLang="zh-CN" sz="2400" i="1">
                              <a:solidFill>
                                <a:srgbClr val="0000FF"/>
                              </a:solidFill>
                              <a:latin typeface="Cambria Math" panose="02040503050406030204" pitchFamily="18" charset="0"/>
                            </a:rPr>
                            <m:t>1/2</m:t>
                          </m:r>
                          <m:r>
                            <a:rPr lang="en-US" altLang="zh-CN" sz="2400" i="1">
                              <a:solidFill>
                                <a:srgbClr val="0000FF"/>
                              </a:solidFill>
                              <a:latin typeface="Cambria Math" panose="02040503050406030204" pitchFamily="18" charset="0"/>
                            </a:rPr>
                            <m:t>𝐿</m:t>
                          </m:r>
                        </m:sub>
                      </m:sSub>
                      <m:r>
                        <a:rPr lang="en-US" altLang="zh-CN" sz="2400" i="1">
                          <a:solidFill>
                            <a:srgbClr val="0000FF"/>
                          </a:solidFill>
                          <a:latin typeface="Cambria Math" panose="02040503050406030204" pitchFamily="18" charset="0"/>
                          <a:ea typeface="Cambria Math" panose="02040503050406030204" pitchFamily="18" charset="0"/>
                        </a:rPr>
                        <m:t>+</m:t>
                      </m:r>
                      <m:f>
                        <m:fPr>
                          <m:ctrlPr>
                            <a:rPr lang="en-US" altLang="zh-CN" sz="2400" i="1">
                              <a:solidFill>
                                <a:srgbClr val="0000FF"/>
                              </a:solidFill>
                              <a:latin typeface="Cambria Math" panose="02040503050406030204" pitchFamily="18" charset="0"/>
                              <a:ea typeface="Cambria Math" panose="02040503050406030204" pitchFamily="18" charset="0"/>
                            </a:rPr>
                          </m:ctrlPr>
                        </m:fPr>
                        <m:num>
                          <m:r>
                            <a:rPr lang="en-US" altLang="zh-CN" sz="2400" b="0" i="1" smtClean="0">
                              <a:solidFill>
                                <a:srgbClr val="0000FF"/>
                              </a:solidFill>
                              <a:latin typeface="Cambria Math" panose="02040503050406030204" pitchFamily="18" charset="0"/>
                              <a:ea typeface="Cambria Math" panose="02040503050406030204" pitchFamily="18" charset="0"/>
                            </a:rPr>
                            <m:t>1</m:t>
                          </m:r>
                        </m:num>
                        <m:den>
                          <m:r>
                            <a:rPr lang="en-US" altLang="zh-CN" sz="2400" i="1">
                              <a:solidFill>
                                <a:srgbClr val="0000FF"/>
                              </a:solidFill>
                              <a:latin typeface="Cambria Math" panose="02040503050406030204" pitchFamily="18" charset="0"/>
                              <a:ea typeface="Cambria Math" panose="02040503050406030204" pitchFamily="18" charset="0"/>
                            </a:rPr>
                            <m:t>3</m:t>
                          </m:r>
                        </m:den>
                      </m:f>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𝐹</m:t>
                          </m:r>
                        </m:e>
                        <m:sub>
                          <m:r>
                            <a:rPr lang="en-US" altLang="zh-CN" sz="2400" i="1">
                              <a:solidFill>
                                <a:srgbClr val="0000FF"/>
                              </a:solidFill>
                              <a:latin typeface="Cambria Math" panose="02040503050406030204" pitchFamily="18" charset="0"/>
                            </a:rPr>
                            <m:t>3/2</m:t>
                          </m:r>
                          <m:r>
                            <a:rPr lang="en-US" altLang="zh-CN" sz="2400" i="1">
                              <a:solidFill>
                                <a:srgbClr val="0000FF"/>
                              </a:solidFill>
                              <a:latin typeface="Cambria Math" panose="02040503050406030204" pitchFamily="18" charset="0"/>
                            </a:rPr>
                            <m:t>𝐿</m:t>
                          </m:r>
                        </m:sub>
                      </m:sSub>
                    </m:oMath>
                  </m:oMathPara>
                </a14:m>
                <a:endParaRPr lang="zh-CN" altLang="en-US" sz="2400" dirty="0"/>
              </a:p>
            </p:txBody>
          </p:sp>
        </mc:Choice>
        <mc:Fallback xmlns="">
          <p:sp>
            <p:nvSpPr>
              <p:cNvPr id="27" name="矩形 26">
                <a:extLst>
                  <a:ext uri="{FF2B5EF4-FFF2-40B4-BE49-F238E27FC236}">
                    <a16:creationId xmlns:a16="http://schemas.microsoft.com/office/drawing/2014/main" id="{D5ACEF93-B35A-4EFA-8226-FD268F648C13}"/>
                  </a:ext>
                </a:extLst>
              </p:cNvPr>
              <p:cNvSpPr>
                <a:spLocks noRot="1" noChangeAspect="1" noMove="1" noResize="1" noEditPoints="1" noAdjustHandles="1" noChangeArrowheads="1" noChangeShapeType="1" noTextEdit="1"/>
              </p:cNvSpPr>
              <p:nvPr/>
            </p:nvSpPr>
            <p:spPr>
              <a:xfrm>
                <a:off x="3937556" y="722968"/>
                <a:ext cx="3404265" cy="786177"/>
              </a:xfrm>
              <a:prstGeom prst="rect">
                <a:avLst/>
              </a:prstGeom>
              <a:blipFill>
                <a:blip r:embed="rId10"/>
                <a:stretch>
                  <a:fillRect/>
                </a:stretch>
              </a:blipFill>
            </p:spPr>
            <p:txBody>
              <a:bodyPr/>
              <a:lstStyle/>
              <a:p>
                <a:r>
                  <a:rPr lang="zh-CN" altLang="en-US">
                    <a:noFill/>
                  </a:rPr>
                  <a:t> </a:t>
                </a:r>
              </a:p>
            </p:txBody>
          </p:sp>
        </mc:Fallback>
      </mc:AlternateContent>
      <p:cxnSp>
        <p:nvCxnSpPr>
          <p:cNvPr id="45" name="直接连接符 44">
            <a:extLst>
              <a:ext uri="{FF2B5EF4-FFF2-40B4-BE49-F238E27FC236}">
                <a16:creationId xmlns:a16="http://schemas.microsoft.com/office/drawing/2014/main" id="{F3350F40-924F-4259-AD0A-9C1A245804B3}"/>
              </a:ext>
            </a:extLst>
          </p:cNvPr>
          <p:cNvCxnSpPr>
            <a:cxnSpLocks/>
          </p:cNvCxnSpPr>
          <p:nvPr/>
        </p:nvCxnSpPr>
        <p:spPr>
          <a:xfrm>
            <a:off x="7997543" y="624382"/>
            <a:ext cx="0" cy="6107281"/>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08362007-AC83-45E6-91F9-4FB8987179F9}"/>
              </a:ext>
            </a:extLst>
          </p:cNvPr>
          <p:cNvSpPr/>
          <p:nvPr/>
        </p:nvSpPr>
        <p:spPr>
          <a:xfrm>
            <a:off x="8322579" y="935076"/>
            <a:ext cx="2948243" cy="572977"/>
          </a:xfrm>
          <a:prstGeom prst="rect">
            <a:avLst/>
          </a:prstGeom>
        </p:spPr>
        <p:txBody>
          <a:bodyPr wrap="none">
            <a:spAutoFit/>
          </a:bodyPr>
          <a:lstStyle/>
          <a:p>
            <a:pPr>
              <a:lnSpc>
                <a:spcPts val="4000"/>
              </a:lnSpc>
            </a:pPr>
            <a:r>
              <a:rPr lang="en-US" altLang="zh-CN" sz="2800" b="1" dirty="0">
                <a:solidFill>
                  <a:srgbClr val="0000FF"/>
                </a:solidFill>
              </a:rPr>
              <a:t>From </a:t>
            </a:r>
            <a:r>
              <a:rPr lang="en-US" altLang="zh-CN" sz="2800" b="1" dirty="0" err="1">
                <a:solidFill>
                  <a:srgbClr val="0000FF"/>
                </a:solidFill>
              </a:rPr>
              <a:t>Lagrangian</a:t>
            </a:r>
            <a:endParaRPr lang="en-US" altLang="zh-CN" sz="2800" b="1" dirty="0">
              <a:solidFill>
                <a:srgbClr val="0000FF"/>
              </a:solidFill>
            </a:endParaRPr>
          </a:p>
        </p:txBody>
      </p:sp>
    </p:spTree>
    <p:extLst>
      <p:ext uri="{BB962C8B-B14F-4D97-AF65-F5344CB8AC3E}">
        <p14:creationId xmlns:p14="http://schemas.microsoft.com/office/powerpoint/2010/main" val="2802703200"/>
      </p:ext>
    </p:extLst>
  </p:cSld>
  <p:clrMapOvr>
    <a:masterClrMapping/>
  </p:clrMapOvr>
  <mc:AlternateContent xmlns:mc="http://schemas.openxmlformats.org/markup-compatibility/2006">
    <mc:Choice xmlns:p14="http://schemas.microsoft.com/office/powerpoint/2010/main" Requires="p14">
      <p:transition spd="slow" p14:dur="2000" advTm="20390"/>
    </mc:Choice>
    <mc:Fallback>
      <p:transition spd="slow" advTm="2039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8676</TotalTime>
  <Words>1125</Words>
  <Application>Microsoft Office PowerPoint</Application>
  <PresentationFormat>宽屏</PresentationFormat>
  <Paragraphs>180</Paragraphs>
  <Slides>15</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等线</vt:lpstr>
      <vt:lpstr>等线 Light</vt:lpstr>
      <vt:lpstr>Adobe Devanagari</vt:lpstr>
      <vt:lpstr>Arial</vt:lpstr>
      <vt:lpstr>Arial Black</vt:lpstr>
      <vt:lpstr>Arial Narrow</vt:lpstr>
      <vt:lpstr>Bahnschrift</vt:lpstr>
      <vt:lpstr>Bahnschrift Light</vt:lpstr>
      <vt:lpstr>Cambria Math</vt:lpstr>
      <vt:lpstr>Office 主题​​</vt:lpstr>
      <vt:lpstr>Emergence of complete heavy-quark spin symmetry multiplet: seven molecular pentaquarks in light of the latest LHCb analysis</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heavy molecules by effective field theory</dc:title>
  <dc:creator>zheng</dc:creator>
  <cp:lastModifiedBy> </cp:lastModifiedBy>
  <cp:revision>394</cp:revision>
  <dcterms:created xsi:type="dcterms:W3CDTF">2019-04-30T10:50:34Z</dcterms:created>
  <dcterms:modified xsi:type="dcterms:W3CDTF">2019-06-23T00:18:39Z</dcterms:modified>
</cp:coreProperties>
</file>