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431" r:id="rId3"/>
    <p:sldId id="421" r:id="rId4"/>
    <p:sldId id="443" r:id="rId5"/>
    <p:sldId id="444" r:id="rId6"/>
    <p:sldId id="445" r:id="rId7"/>
    <p:sldId id="424" r:id="rId8"/>
    <p:sldId id="436" r:id="rId9"/>
    <p:sldId id="430" r:id="rId10"/>
    <p:sldId id="425" r:id="rId11"/>
    <p:sldId id="442" r:id="rId12"/>
    <p:sldId id="437" r:id="rId13"/>
    <p:sldId id="432" r:id="rId14"/>
    <p:sldId id="438" r:id="rId15"/>
    <p:sldId id="439" r:id="rId16"/>
    <p:sldId id="440" r:id="rId17"/>
    <p:sldId id="416" r:id="rId18"/>
    <p:sldId id="265" r:id="rId19"/>
  </p:sldIdLst>
  <p:sldSz cx="9144000" cy="6858000" type="screen4x3"/>
  <p:notesSz cx="6858000" cy="9144000"/>
  <p:defaultTextStyle>
    <a:defPPr>
      <a:defRPr lang="zh-CN"/>
    </a:defPPr>
    <a:lvl1pPr algn="l" rtl="0" fontAlgn="base">
      <a:spcBef>
        <a:spcPct val="0"/>
      </a:spcBef>
      <a:spcAft>
        <a:spcPct val="0"/>
      </a:spcAft>
      <a:buFont typeface="Arial" panose="020B0604020202020204" pitchFamily="34" charset="0"/>
      <a:defRPr sz="14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4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4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4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071">
          <p15:clr>
            <a:srgbClr val="A4A3A4"/>
          </p15:clr>
        </p15:guide>
        <p15:guide id="2" pos="285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uyangyang"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0000"/>
    <a:srgbClr val="0000FF"/>
    <a:srgbClr val="0066FF"/>
    <a:srgbClr val="FF9900"/>
    <a:srgbClr val="008000"/>
    <a:srgbClr val="CC0066"/>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8815" autoAdjust="0"/>
  </p:normalViewPr>
  <p:slideViewPr>
    <p:cSldViewPr>
      <p:cViewPr varScale="1">
        <p:scale>
          <a:sx n="74" d="100"/>
          <a:sy n="74" d="100"/>
        </p:scale>
        <p:origin x="1290" y="66"/>
      </p:cViewPr>
      <p:guideLst>
        <p:guide orient="horz" pos="2071"/>
        <p:guide pos="2854"/>
      </p:guideLst>
    </p:cSldViewPr>
  </p:slideViewPr>
  <p:notesTextViewPr>
    <p:cViewPr>
      <p:scale>
        <a:sx n="100" d="100"/>
        <a:sy n="100" d="100"/>
      </p:scale>
      <p:origin x="0" y="0"/>
    </p:cViewPr>
  </p:notesTextViewPr>
  <p:gridSpacing cx="71999" cy="71999"/>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lvl1pPr>
              <a:defRPr/>
            </a:lvl1pPr>
          </a:lstStyle>
          <a:p>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8933648F-ECCB-49D0-BE73-65BC5D60DA07}" type="slidenum">
              <a:rPr lang="zh-CN" altLang="en-US"/>
              <a:pPr/>
              <a:t>‹#›</a:t>
            </a:fld>
            <a:endParaRPr lang="en-US" altLang="zh-CN"/>
          </a:p>
        </p:txBody>
      </p:sp>
    </p:spTree>
    <p:extLst>
      <p:ext uri="{BB962C8B-B14F-4D97-AF65-F5344CB8AC3E}">
        <p14:creationId xmlns:p14="http://schemas.microsoft.com/office/powerpoint/2010/main" val="1297800459"/>
      </p:ext>
    </p:extLst>
  </p:cSld>
  <p:clrMapOvr>
    <a:masterClrMapping/>
  </p:clrMapOvr>
  <p:transition spd="med">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8787F98D-7630-44BF-92AF-F60B6E4BC5B3}" type="slidenum">
              <a:rPr lang="zh-CN" altLang="en-US"/>
              <a:pPr/>
              <a:t>‹#›</a:t>
            </a:fld>
            <a:endParaRPr lang="en-US" altLang="zh-CN"/>
          </a:p>
        </p:txBody>
      </p:sp>
    </p:spTree>
    <p:extLst>
      <p:ext uri="{BB962C8B-B14F-4D97-AF65-F5344CB8AC3E}">
        <p14:creationId xmlns:p14="http://schemas.microsoft.com/office/powerpoint/2010/main" val="3894726354"/>
      </p:ext>
    </p:extLst>
  </p:cSld>
  <p:clrMapOvr>
    <a:masterClrMapping/>
  </p:clrMapOvr>
  <p:transition spd="med">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8D3F11B7-82FC-414A-B247-956859157F4C}" type="slidenum">
              <a:rPr lang="zh-CN" altLang="en-US"/>
              <a:pPr/>
              <a:t>‹#›</a:t>
            </a:fld>
            <a:endParaRPr lang="en-US" altLang="zh-CN"/>
          </a:p>
        </p:txBody>
      </p:sp>
    </p:spTree>
    <p:extLst>
      <p:ext uri="{BB962C8B-B14F-4D97-AF65-F5344CB8AC3E}">
        <p14:creationId xmlns:p14="http://schemas.microsoft.com/office/powerpoint/2010/main" val="2371760833"/>
      </p:ext>
    </p:extLst>
  </p:cSld>
  <p:clrMapOvr>
    <a:masterClrMapping/>
  </p:clrMapOvr>
  <p:transition spd="med">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2CE969A5-DF0B-435A-9EBC-4D75257E6FE7}" type="slidenum">
              <a:rPr lang="zh-CN" altLang="en-US"/>
              <a:pPr/>
              <a:t>‹#›</a:t>
            </a:fld>
            <a:endParaRPr lang="en-US" altLang="zh-CN"/>
          </a:p>
        </p:txBody>
      </p:sp>
    </p:spTree>
    <p:extLst>
      <p:ext uri="{BB962C8B-B14F-4D97-AF65-F5344CB8AC3E}">
        <p14:creationId xmlns:p14="http://schemas.microsoft.com/office/powerpoint/2010/main" val="717292272"/>
      </p:ext>
    </p:extLst>
  </p:cSld>
  <p:clrMapOvr>
    <a:masterClrMapping/>
  </p:clrMapOvr>
  <p:transition spd="med">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编辑母版文本样式</a:t>
            </a:r>
          </a:p>
        </p:txBody>
      </p:sp>
      <p:sp>
        <p:nvSpPr>
          <p:cNvPr id="4" name="日期占位符 3"/>
          <p:cNvSpPr>
            <a:spLocks noGrp="1"/>
          </p:cNvSpPr>
          <p:nvPr>
            <p:ph type="dt" sz="half" idx="10"/>
          </p:nvPr>
        </p:nvSpPr>
        <p:spPr/>
        <p:txBody>
          <a:bodyPr/>
          <a:lstStyle>
            <a:lvl1pPr>
              <a:defRPr/>
            </a:lvl1pPr>
          </a:lstStyle>
          <a:p>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B8F35636-83C0-4C10-B338-74B845BC63E8}" type="slidenum">
              <a:rPr lang="zh-CN" altLang="en-US"/>
              <a:pPr/>
              <a:t>‹#›</a:t>
            </a:fld>
            <a:endParaRPr lang="en-US" altLang="zh-CN"/>
          </a:p>
        </p:txBody>
      </p:sp>
    </p:spTree>
    <p:extLst>
      <p:ext uri="{BB962C8B-B14F-4D97-AF65-F5344CB8AC3E}">
        <p14:creationId xmlns:p14="http://schemas.microsoft.com/office/powerpoint/2010/main" val="845082045"/>
      </p:ext>
    </p:extLst>
  </p:cSld>
  <p:clrMapOvr>
    <a:masterClrMapping/>
  </p:clrMapOvr>
  <p:transition spd="med">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EA7B0FAA-ED3D-48DA-A448-70285C6AC459}" type="slidenum">
              <a:rPr lang="zh-CN" altLang="en-US"/>
              <a:pPr/>
              <a:t>‹#›</a:t>
            </a:fld>
            <a:endParaRPr lang="en-US" altLang="zh-CN"/>
          </a:p>
        </p:txBody>
      </p:sp>
    </p:spTree>
    <p:extLst>
      <p:ext uri="{BB962C8B-B14F-4D97-AF65-F5344CB8AC3E}">
        <p14:creationId xmlns:p14="http://schemas.microsoft.com/office/powerpoint/2010/main" val="1822538372"/>
      </p:ext>
    </p:extLst>
  </p:cSld>
  <p:clrMapOvr>
    <a:masterClrMapping/>
  </p:clrMapOvr>
  <p:transition spd="med">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endParaRPr lang="zh-CN" altLang="en-US"/>
          </a:p>
        </p:txBody>
      </p:sp>
      <p:sp>
        <p:nvSpPr>
          <p:cNvPr id="8" name="页脚占位符 7"/>
          <p:cNvSpPr>
            <a:spLocks noGrp="1"/>
          </p:cNvSpPr>
          <p:nvPr>
            <p:ph type="ftr" sz="quarter" idx="11"/>
          </p:nvPr>
        </p:nvSpPr>
        <p:spPr/>
        <p:txBody>
          <a:bodyPr/>
          <a:lstStyle>
            <a:lvl1pPr>
              <a:defRPr/>
            </a:lvl1pPr>
          </a:lstStyle>
          <a:p>
            <a:endParaRPr lang="zh-CN" altLang="en-US"/>
          </a:p>
        </p:txBody>
      </p:sp>
      <p:sp>
        <p:nvSpPr>
          <p:cNvPr id="9" name="灯片编号占位符 8"/>
          <p:cNvSpPr>
            <a:spLocks noGrp="1"/>
          </p:cNvSpPr>
          <p:nvPr>
            <p:ph type="sldNum" sz="quarter" idx="12"/>
          </p:nvPr>
        </p:nvSpPr>
        <p:spPr/>
        <p:txBody>
          <a:bodyPr/>
          <a:lstStyle>
            <a:lvl1pPr>
              <a:defRPr/>
            </a:lvl1pPr>
          </a:lstStyle>
          <a:p>
            <a:fld id="{CA56EA2F-9CED-4147-937A-ABCFC490D4FF}" type="slidenum">
              <a:rPr lang="zh-CN" altLang="en-US"/>
              <a:pPr/>
              <a:t>‹#›</a:t>
            </a:fld>
            <a:endParaRPr lang="en-US" altLang="zh-CN"/>
          </a:p>
        </p:txBody>
      </p:sp>
    </p:spTree>
    <p:extLst>
      <p:ext uri="{BB962C8B-B14F-4D97-AF65-F5344CB8AC3E}">
        <p14:creationId xmlns:p14="http://schemas.microsoft.com/office/powerpoint/2010/main" val="370935834"/>
      </p:ext>
    </p:extLst>
  </p:cSld>
  <p:clrMapOvr>
    <a:masterClrMapping/>
  </p:clrMapOvr>
  <p:transition spd="med">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endParaRPr lang="zh-CN" altLang="en-US"/>
          </a:p>
        </p:txBody>
      </p:sp>
      <p:sp>
        <p:nvSpPr>
          <p:cNvPr id="4" name="页脚占位符 3"/>
          <p:cNvSpPr>
            <a:spLocks noGrp="1"/>
          </p:cNvSpPr>
          <p:nvPr>
            <p:ph type="ftr" sz="quarter" idx="11"/>
          </p:nvPr>
        </p:nvSpPr>
        <p:spPr/>
        <p:txBody>
          <a:bodyPr/>
          <a:lstStyle>
            <a:lvl1pPr>
              <a:defRPr/>
            </a:lvl1pPr>
          </a:lstStyle>
          <a:p>
            <a:endParaRPr lang="zh-CN" altLang="en-US"/>
          </a:p>
        </p:txBody>
      </p:sp>
      <p:sp>
        <p:nvSpPr>
          <p:cNvPr id="5" name="灯片编号占位符 4"/>
          <p:cNvSpPr>
            <a:spLocks noGrp="1"/>
          </p:cNvSpPr>
          <p:nvPr>
            <p:ph type="sldNum" sz="quarter" idx="12"/>
          </p:nvPr>
        </p:nvSpPr>
        <p:spPr/>
        <p:txBody>
          <a:bodyPr/>
          <a:lstStyle>
            <a:lvl1pPr>
              <a:defRPr/>
            </a:lvl1pPr>
          </a:lstStyle>
          <a:p>
            <a:fld id="{D52A432B-8B31-4788-87C3-1FE6DA6823EB}" type="slidenum">
              <a:rPr lang="zh-CN" altLang="en-US"/>
              <a:pPr/>
              <a:t>‹#›</a:t>
            </a:fld>
            <a:endParaRPr lang="en-US" altLang="zh-CN"/>
          </a:p>
        </p:txBody>
      </p:sp>
    </p:spTree>
    <p:extLst>
      <p:ext uri="{BB962C8B-B14F-4D97-AF65-F5344CB8AC3E}">
        <p14:creationId xmlns:p14="http://schemas.microsoft.com/office/powerpoint/2010/main" val="3436245993"/>
      </p:ext>
    </p:extLst>
  </p:cSld>
  <p:clrMapOvr>
    <a:masterClrMapping/>
  </p:clrMapOvr>
  <p:transition spd="med">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zh-CN" altLang="en-US"/>
          </a:p>
        </p:txBody>
      </p:sp>
      <p:sp>
        <p:nvSpPr>
          <p:cNvPr id="3" name="页脚占位符 2"/>
          <p:cNvSpPr>
            <a:spLocks noGrp="1"/>
          </p:cNvSpPr>
          <p:nvPr>
            <p:ph type="ftr" sz="quarter" idx="11"/>
          </p:nvPr>
        </p:nvSpPr>
        <p:spPr/>
        <p:txBody>
          <a:bodyPr/>
          <a:lstStyle>
            <a:lvl1pPr>
              <a:defRPr/>
            </a:lvl1pPr>
          </a:lstStyle>
          <a:p>
            <a:endParaRPr lang="zh-CN" altLang="en-US"/>
          </a:p>
        </p:txBody>
      </p:sp>
      <p:sp>
        <p:nvSpPr>
          <p:cNvPr id="4" name="灯片编号占位符 3"/>
          <p:cNvSpPr>
            <a:spLocks noGrp="1"/>
          </p:cNvSpPr>
          <p:nvPr>
            <p:ph type="sldNum" sz="quarter" idx="12"/>
          </p:nvPr>
        </p:nvSpPr>
        <p:spPr/>
        <p:txBody>
          <a:bodyPr/>
          <a:lstStyle>
            <a:lvl1pPr>
              <a:defRPr/>
            </a:lvl1pPr>
          </a:lstStyle>
          <a:p>
            <a:fld id="{7C76840D-4EEA-4356-873C-5562FB903962}" type="slidenum">
              <a:rPr lang="zh-CN" altLang="en-US"/>
              <a:pPr/>
              <a:t>‹#›</a:t>
            </a:fld>
            <a:endParaRPr lang="en-US" altLang="zh-CN"/>
          </a:p>
        </p:txBody>
      </p:sp>
    </p:spTree>
    <p:extLst>
      <p:ext uri="{BB962C8B-B14F-4D97-AF65-F5344CB8AC3E}">
        <p14:creationId xmlns:p14="http://schemas.microsoft.com/office/powerpoint/2010/main" val="1401972403"/>
      </p:ext>
    </p:extLst>
  </p:cSld>
  <p:clrMapOvr>
    <a:masterClrMapping/>
  </p:clrMapOvr>
  <p:transition spd="med">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lvl1pPr>
              <a:defRPr/>
            </a:lvl1pPr>
          </a:lstStyle>
          <a:p>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C792CAFD-9E1F-42F2-81A6-1BEABB5FBEC9}" type="slidenum">
              <a:rPr lang="zh-CN" altLang="en-US"/>
              <a:pPr/>
              <a:t>‹#›</a:t>
            </a:fld>
            <a:endParaRPr lang="en-US" altLang="zh-CN"/>
          </a:p>
        </p:txBody>
      </p:sp>
    </p:spTree>
    <p:extLst>
      <p:ext uri="{BB962C8B-B14F-4D97-AF65-F5344CB8AC3E}">
        <p14:creationId xmlns:p14="http://schemas.microsoft.com/office/powerpoint/2010/main" val="1067067937"/>
      </p:ext>
    </p:extLst>
  </p:cSld>
  <p:clrMapOvr>
    <a:masterClrMapping/>
  </p:clrMapOvr>
  <p:transition spd="med">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lvl1pPr>
              <a:defRPr/>
            </a:lvl1pPr>
          </a:lstStyle>
          <a:p>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B0F64BE1-8603-42B5-ABFC-41FCD102D04D}" type="slidenum">
              <a:rPr lang="zh-CN" altLang="en-US"/>
              <a:pPr/>
              <a:t>‹#›</a:t>
            </a:fld>
            <a:endParaRPr lang="en-US" altLang="zh-CN"/>
          </a:p>
        </p:txBody>
      </p:sp>
    </p:spTree>
    <p:extLst>
      <p:ext uri="{BB962C8B-B14F-4D97-AF65-F5344CB8AC3E}">
        <p14:creationId xmlns:p14="http://schemas.microsoft.com/office/powerpoint/2010/main" val="4235957795"/>
      </p:ext>
    </p:extLst>
  </p:cSld>
  <p:clrMapOvr>
    <a:masterClrMapping/>
  </p:clrMapOvr>
  <p:transition spd="med">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 1025"/>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1026"/>
          <p:cNvSpPr>
            <a:spLocks noGrp="1" noChangeArrowheads="1"/>
          </p:cNvSpPr>
          <p:nvPr>
            <p:ph type="body" idx="4294967295"/>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日期占位符 1027"/>
          <p:cNvSpPr>
            <a:spLocks noGrp="1" noChangeArrowheads="1"/>
          </p:cNvSpPr>
          <p:nvPr>
            <p:ph type="dt" sz="half" idx="4294967295"/>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lvl1pPr>
          </a:lstStyle>
          <a:p>
            <a:endParaRPr lang="zh-CN" altLang="en-US"/>
          </a:p>
        </p:txBody>
      </p:sp>
      <p:sp>
        <p:nvSpPr>
          <p:cNvPr id="1029" name="页脚占位符 1028"/>
          <p:cNvSpPr>
            <a:spLocks noGrp="1" noChangeArrowheads="1"/>
          </p:cNvSpPr>
          <p:nvPr>
            <p:ph type="ftr" sz="quarter" idx="4294967295"/>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a:lvl1pPr>
          </a:lstStyle>
          <a:p>
            <a:endParaRPr lang="zh-CN" altLang="en-US"/>
          </a:p>
        </p:txBody>
      </p:sp>
      <p:sp>
        <p:nvSpPr>
          <p:cNvPr id="1030" name="灯片编号占位符 1029"/>
          <p:cNvSpPr>
            <a:spLocks noGrp="1" noChangeArrowheads="1"/>
          </p:cNvSpPr>
          <p:nvPr>
            <p:ph type="sldNum" sz="quarter" idx="4294967295"/>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a:lvl1pPr>
          </a:lstStyle>
          <a:p>
            <a:fld id="{7001C684-D827-4164-A8B2-09A66C7B9F34}" type="slidenum">
              <a:rPr lang="zh-CN" altLang="en-US"/>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cover/>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6.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3074" descr="东南大学校徽"/>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941" y="1663804"/>
            <a:ext cx="10763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3"/>
          <p:cNvSpPr txBox="1">
            <a:spLocks noChangeArrowheads="1"/>
          </p:cNvSpPr>
          <p:nvPr/>
        </p:nvSpPr>
        <p:spPr bwMode="auto">
          <a:xfrm>
            <a:off x="431800" y="3927022"/>
            <a:ext cx="828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zh-CN" altLang="en-US" sz="3200" b="1" dirty="0" smtClean="0">
                <a:latin typeface="Times New Roman" panose="02020603050405020304" pitchFamily="18" charset="0"/>
                <a:ea typeface="楷体_GB2312" pitchFamily="1" charset="-122"/>
              </a:rPr>
              <a:t>杨维</a:t>
            </a:r>
            <a:endParaRPr lang="en-US" altLang="zh-CN" sz="3200" dirty="0">
              <a:latin typeface="Times New Roman" panose="02020603050405020304" pitchFamily="18" charset="0"/>
              <a:ea typeface="楷体_GB2312" pitchFamily="1" charset="-122"/>
            </a:endParaRPr>
          </a:p>
        </p:txBody>
      </p:sp>
      <p:pic>
        <p:nvPicPr>
          <p:cNvPr id="3078"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20638"/>
            <a:ext cx="912495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xmlns:a14="http://schemas.microsoft.com/office/drawing/2010/main" xmlns:mc="http://schemas.openxmlformats.org/markup-compatibility/2006" xmlns="" id="{47F3186D-B4C9-40B1-90BB-CEBD1CFDC955}"/>
              </a:ext>
            </a:extLst>
          </p:cNvPr>
          <p:cNvSpPr>
            <a:spLocks noChangeArrowheads="1"/>
          </p:cNvSpPr>
          <p:nvPr/>
        </p:nvSpPr>
        <p:spPr bwMode="auto">
          <a:xfrm>
            <a:off x="1122332" y="2418743"/>
            <a:ext cx="7803477" cy="81878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935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zh-CN" sz="2400" dirty="0">
                <a:solidFill>
                  <a:srgbClr val="0000FF"/>
                </a:solidFill>
                <a:latin typeface="Times New Roman" panose="02020603050405020304" pitchFamily="18" charset="0"/>
                <a:ea typeface="楷体_GB2312" pitchFamily="1" charset="-122"/>
              </a:rPr>
              <a:t>On the </a:t>
            </a:r>
            <a:r>
              <a:rPr lang="en-US" altLang="zh-CN" sz="2400" dirty="0" err="1" smtClean="0">
                <a:solidFill>
                  <a:srgbClr val="0000FF"/>
                </a:solidFill>
                <a:latin typeface="Times New Roman" panose="02020603050405020304" pitchFamily="18" charset="0"/>
                <a:ea typeface="楷体_GB2312" pitchFamily="1" charset="-122"/>
              </a:rPr>
              <a:t>cosϕR</a:t>
            </a:r>
            <a:r>
              <a:rPr lang="en-US" altLang="zh-CN" sz="2400" dirty="0" smtClean="0">
                <a:solidFill>
                  <a:srgbClr val="0000FF"/>
                </a:solidFill>
                <a:latin typeface="Times New Roman" panose="02020603050405020304" pitchFamily="18" charset="0"/>
                <a:ea typeface="楷体_GB2312" pitchFamily="1" charset="-122"/>
              </a:rPr>
              <a:t> </a:t>
            </a:r>
            <a:r>
              <a:rPr lang="en-US" altLang="zh-CN" sz="2400" dirty="0">
                <a:solidFill>
                  <a:srgbClr val="0000FF"/>
                </a:solidFill>
                <a:latin typeface="Times New Roman" panose="02020603050405020304" pitchFamily="18" charset="0"/>
                <a:ea typeface="楷体_GB2312" pitchFamily="1" charset="-122"/>
              </a:rPr>
              <a:t>azimuthal asymmetry in double longitudinally polarized process </a:t>
            </a:r>
            <a:r>
              <a:rPr lang="en-US" altLang="zh-CN" sz="2400" dirty="0" smtClean="0">
                <a:solidFill>
                  <a:srgbClr val="0000FF"/>
                </a:solidFill>
                <a:latin typeface="Times New Roman" panose="02020603050405020304" pitchFamily="18" charset="0"/>
                <a:ea typeface="楷体_GB2312" pitchFamily="1" charset="-122"/>
              </a:rPr>
              <a:t>in </a:t>
            </a:r>
            <a:r>
              <a:rPr lang="en-US" altLang="zh-CN" sz="2400" dirty="0" err="1" smtClean="0">
                <a:solidFill>
                  <a:srgbClr val="0000FF"/>
                </a:solidFill>
                <a:latin typeface="Times New Roman" panose="02020603050405020304" pitchFamily="18" charset="0"/>
                <a:ea typeface="楷体_GB2312" pitchFamily="1" charset="-122"/>
              </a:rPr>
              <a:t>dihadron</a:t>
            </a:r>
            <a:r>
              <a:rPr lang="en-US" altLang="zh-CN" sz="2400" dirty="0" smtClean="0">
                <a:solidFill>
                  <a:srgbClr val="0000FF"/>
                </a:solidFill>
                <a:latin typeface="Times New Roman" panose="02020603050405020304" pitchFamily="18" charset="0"/>
                <a:ea typeface="楷体_GB2312" pitchFamily="1" charset="-122"/>
              </a:rPr>
              <a:t> </a:t>
            </a:r>
            <a:r>
              <a:rPr lang="en-US" altLang="zh-CN" sz="2400" dirty="0">
                <a:solidFill>
                  <a:srgbClr val="0000FF"/>
                </a:solidFill>
                <a:latin typeface="Times New Roman" panose="02020603050405020304" pitchFamily="18" charset="0"/>
                <a:ea typeface="楷体_GB2312" pitchFamily="1" charset="-122"/>
              </a:rPr>
              <a:t>SIDIS</a:t>
            </a:r>
            <a:endParaRPr kumimoji="0" lang="zh-CN" altLang="zh-CN" sz="2400" b="0" i="0" strike="noStrike" cap="none" normalizeH="0" baseline="0" dirty="0">
              <a:ln>
                <a:noFill/>
              </a:ln>
              <a:solidFill>
                <a:schemeClr val="tx1"/>
              </a:solidFill>
              <a:effectLst/>
            </a:endParaRPr>
          </a:p>
        </p:txBody>
      </p:sp>
      <p:sp>
        <p:nvSpPr>
          <p:cNvPr id="4" name="矩形 3"/>
          <p:cNvSpPr/>
          <p:nvPr/>
        </p:nvSpPr>
        <p:spPr>
          <a:xfrm>
            <a:off x="2286000" y="4794786"/>
            <a:ext cx="4572000" cy="523220"/>
          </a:xfrm>
          <a:prstGeom prst="rect">
            <a:avLst/>
          </a:prstGeom>
        </p:spPr>
        <p:txBody>
          <a:bodyPr>
            <a:spAutoFit/>
          </a:bodyPr>
          <a:lstStyle/>
          <a:p>
            <a:pPr algn="ctr"/>
            <a:r>
              <a:rPr lang="zh-CN" altLang="en-US" sz="2800" b="1" dirty="0" smtClean="0">
                <a:solidFill>
                  <a:srgbClr val="124C88"/>
                </a:solidFill>
                <a:latin typeface="Cambria Math" panose="02040503050406030204" pitchFamily="18" charset="0"/>
                <a:ea typeface="Cambria Math" panose="02040503050406030204" pitchFamily="18" charset="0"/>
              </a:rPr>
              <a:t>东南大学，南京</a:t>
            </a:r>
            <a:endParaRPr lang="zh-CN" altLang="en-US" sz="2800" b="1" dirty="0">
              <a:solidFill>
                <a:srgbClr val="124C88"/>
              </a:solidFill>
              <a:latin typeface="Cambria Math" panose="02040503050406030204" pitchFamily="18" charset="0"/>
              <a:ea typeface="Cambria Math" panose="02040503050406030204" pitchFamily="18" charset="0"/>
            </a:endParaRPr>
          </a:p>
        </p:txBody>
      </p:sp>
      <p:sp>
        <p:nvSpPr>
          <p:cNvPr id="2" name="矩形 1"/>
          <p:cNvSpPr/>
          <p:nvPr/>
        </p:nvSpPr>
        <p:spPr>
          <a:xfrm>
            <a:off x="2313166" y="5804967"/>
            <a:ext cx="4544834" cy="400110"/>
          </a:xfrm>
          <a:prstGeom prst="rect">
            <a:avLst/>
          </a:prstGeom>
        </p:spPr>
        <p:txBody>
          <a:bodyPr wrap="none">
            <a:spAutoFit/>
          </a:bodyPr>
          <a:lstStyle/>
          <a:p>
            <a:r>
              <a:rPr lang="zh-CN" altLang="en-US" sz="2000" dirty="0">
                <a:solidFill>
                  <a:srgbClr val="FF0000"/>
                </a:solidFill>
              </a:rPr>
              <a:t>第十八届全国中高能核物理大会，长沙</a:t>
            </a:r>
          </a:p>
        </p:txBody>
      </p:sp>
    </p:spTree>
  </p:cSld>
  <p:clrMapOvr>
    <a:masterClrMapping/>
  </p:clrMapOvr>
  <p:transition spd="med">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文本框 6"/>
          <p:cNvSpPr txBox="1">
            <a:spLocks noChangeArrowheads="1"/>
          </p:cNvSpPr>
          <p:nvPr/>
        </p:nvSpPr>
        <p:spPr bwMode="auto">
          <a:xfrm>
            <a:off x="0" y="0"/>
            <a:ext cx="9158288" cy="6413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3600" dirty="0">
                <a:latin typeface="Times New Roman" panose="02020603050405020304" pitchFamily="18" charset="0"/>
                <a:ea typeface="楷体_GB2312" pitchFamily="1" charset="-122"/>
                <a:cs typeface="Times New Roman" panose="02020603050405020304" pitchFamily="18" charset="0"/>
              </a:rPr>
              <a:t>Model calculation</a:t>
            </a:r>
            <a:endParaRPr lang="en-US" altLang="zh-CN" sz="3600" dirty="0">
              <a:solidFill>
                <a:schemeClr val="bg1"/>
              </a:solidFill>
              <a:latin typeface="Times New Roman" panose="02020603050405020304" pitchFamily="18" charset="0"/>
            </a:endParaRPr>
          </a:p>
        </p:txBody>
      </p:sp>
      <p:pic>
        <p:nvPicPr>
          <p:cNvPr id="27652" name="图片 3074" descr="东南大学校徽"/>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763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12"/>
          <p:cNvSpPr/>
          <p:nvPr/>
        </p:nvSpPr>
        <p:spPr>
          <a:xfrm>
            <a:off x="1412446" y="2373287"/>
            <a:ext cx="6441800" cy="400110"/>
          </a:xfrm>
          <a:prstGeom prst="rect">
            <a:avLst/>
          </a:prstGeom>
        </p:spPr>
        <p:txBody>
          <a:bodyPr wrap="square">
            <a:spAutoFit/>
          </a:bodyPr>
          <a:lstStyle/>
          <a:p>
            <a:r>
              <a:rPr lang="zh-CN" altLang="en-US" sz="2000" dirty="0" smtClean="0">
                <a:latin typeface="Times New Roman" panose="02020603050405020304" pitchFamily="18" charset="0"/>
                <a:cs typeface="Times New Roman" panose="02020603050405020304" pitchFamily="18" charset="0"/>
              </a:rPr>
              <a:t>在</a:t>
            </a:r>
            <a:r>
              <a:rPr lang="zh-CN" altLang="en-US" sz="2000" dirty="0" smtClean="0">
                <a:solidFill>
                  <a:schemeClr val="tx1">
                    <a:lumMod val="95000"/>
                    <a:lumOff val="5000"/>
                  </a:schemeClr>
                </a:solidFill>
                <a:latin typeface="Times New Roman" panose="02020603050405020304" pitchFamily="18" charset="0"/>
                <a:cs typeface="Times New Roman" panose="02020603050405020304" pitchFamily="18" charset="0"/>
              </a:rPr>
              <a:t>旁观者在</a:t>
            </a:r>
            <a:r>
              <a:rPr lang="zh-CN" altLang="en-US" sz="2000" dirty="0" smtClean="0">
                <a:latin typeface="Times New Roman" panose="02020603050405020304" pitchFamily="18" charset="0"/>
                <a:cs typeface="Times New Roman" panose="02020603050405020304" pitchFamily="18" charset="0"/>
              </a:rPr>
              <a:t>壳的条件我们可以给</a:t>
            </a:r>
            <a:r>
              <a:rPr lang="zh-CN" altLang="en-US" sz="2000" dirty="0">
                <a:latin typeface="Times New Roman" panose="02020603050405020304" pitchFamily="18" charset="0"/>
                <a:cs typeface="Times New Roman" panose="02020603050405020304" pitchFamily="18" charset="0"/>
              </a:rPr>
              <a:t>出</a:t>
            </a:r>
            <a:r>
              <a:rPr lang="zh-CN" altLang="en-US" sz="2000" dirty="0" smtClean="0">
                <a:latin typeface="Times New Roman" panose="02020603050405020304" pitchFamily="18" charset="0"/>
                <a:cs typeface="Times New Roman" panose="02020603050405020304" pitchFamily="18" charset="0"/>
              </a:rPr>
              <a:t>了      与      的关系</a:t>
            </a:r>
            <a:endParaRPr lang="zh-CN" alt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2024" y="1506477"/>
            <a:ext cx="3095957" cy="609810"/>
          </a:xfrm>
          <a:prstGeom prst="rect">
            <a:avLst/>
          </a:prstGeom>
        </p:spPr>
      </p:pic>
      <p:sp>
        <p:nvSpPr>
          <p:cNvPr id="14" name="矩形 13"/>
          <p:cNvSpPr/>
          <p:nvPr/>
        </p:nvSpPr>
        <p:spPr>
          <a:xfrm>
            <a:off x="1382947" y="1011639"/>
            <a:ext cx="6441800" cy="400110"/>
          </a:xfrm>
          <a:prstGeom prst="rect">
            <a:avLst/>
          </a:prstGeom>
        </p:spPr>
        <p:txBody>
          <a:bodyPr wrap="square">
            <a:spAutoFit/>
          </a:bodyPr>
          <a:lstStyle/>
          <a:p>
            <a:r>
              <a:rPr lang="zh-CN" altLang="en-US" sz="2000" dirty="0" smtClean="0">
                <a:latin typeface="Times New Roman" panose="02020603050405020304" pitchFamily="18" charset="0"/>
                <a:cs typeface="Times New Roman" panose="02020603050405020304" pitchFamily="18" charset="0"/>
              </a:rPr>
              <a:t>我们选择截断 </a:t>
            </a:r>
            <a:r>
              <a:rPr lang="el-GR" altLang="zh-CN" sz="2000" dirty="0" smtClean="0">
                <a:latin typeface="Times New Roman" panose="02020603050405020304" pitchFamily="18" charset="0"/>
                <a:cs typeface="Times New Roman" panose="02020603050405020304" pitchFamily="18" charset="0"/>
              </a:rPr>
              <a:t>Λ</a:t>
            </a:r>
            <a:endParaRPr lang="zh-CN" alt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6" name="矩形 15"/>
          <p:cNvSpPr/>
          <p:nvPr/>
        </p:nvSpPr>
        <p:spPr>
          <a:xfrm>
            <a:off x="1360807" y="3851572"/>
            <a:ext cx="6441800" cy="707886"/>
          </a:xfrm>
          <a:prstGeom prst="rect">
            <a:avLst/>
          </a:prstGeom>
        </p:spPr>
        <p:txBody>
          <a:bodyPr wrap="square">
            <a:spAutoFit/>
          </a:bodyPr>
          <a:lstStyle/>
          <a:p>
            <a:endParaRPr lang="en-US" altLang="zh-CN" sz="2000" dirty="0" smtClean="0">
              <a:latin typeface="Times New Roman" panose="02020603050405020304" pitchFamily="18" charset="0"/>
              <a:cs typeface="Times New Roman" panose="02020603050405020304" pitchFamily="18" charset="0"/>
            </a:endParaRPr>
          </a:p>
          <a:p>
            <a:endParaRPr lang="zh-CN" alt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6549" y="2373287"/>
            <a:ext cx="340322" cy="414305"/>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3161" y="2353050"/>
            <a:ext cx="380224" cy="434542"/>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1680" y="2896634"/>
            <a:ext cx="4276643" cy="1216293"/>
          </a:xfrm>
          <a:prstGeom prst="rect">
            <a:avLst/>
          </a:prstGeom>
        </p:spPr>
      </p:pic>
      <p:sp>
        <p:nvSpPr>
          <p:cNvPr id="15" name="矩形 14"/>
          <p:cNvSpPr/>
          <p:nvPr/>
        </p:nvSpPr>
        <p:spPr>
          <a:xfrm>
            <a:off x="1260046" y="4305705"/>
            <a:ext cx="6441800" cy="400110"/>
          </a:xfrm>
          <a:prstGeom prst="rect">
            <a:avLst/>
          </a:prstGeom>
        </p:spPr>
        <p:txBody>
          <a:bodyPr wrap="square">
            <a:spAutoFit/>
          </a:bodyPr>
          <a:lstStyle/>
          <a:p>
            <a:r>
              <a:rPr lang="en-US" altLang="zh-CN" sz="2000" dirty="0" smtClean="0">
                <a:latin typeface="Times New Roman" panose="02020603050405020304" pitchFamily="18" charset="0"/>
                <a:cs typeface="Times New Roman" panose="02020603050405020304" pitchFamily="18" charset="0"/>
              </a:rPr>
              <a:t>    </a:t>
            </a:r>
            <a:r>
              <a:rPr lang="zh-CN" altLang="en-US" sz="2000" dirty="0" smtClean="0">
                <a:latin typeface="Times New Roman" panose="02020603050405020304" pitchFamily="18" charset="0"/>
                <a:cs typeface="Times New Roman" panose="02020603050405020304" pitchFamily="18" charset="0"/>
              </a:rPr>
              <a:t>有了</a:t>
            </a:r>
            <a:r>
              <a:rPr lang="zh-CN" altLang="en-US" sz="2000" dirty="0" smtClean="0">
                <a:latin typeface="Times New Roman" panose="02020603050405020304" pitchFamily="18" charset="0"/>
                <a:cs typeface="Times New Roman" panose="02020603050405020304" pitchFamily="18" charset="0"/>
              </a:rPr>
              <a:t>上面</a:t>
            </a:r>
            <a:r>
              <a:rPr lang="zh-CN" altLang="en-US" sz="2000" dirty="0" smtClean="0">
                <a:latin typeface="Times New Roman" panose="02020603050405020304" pitchFamily="18" charset="0"/>
                <a:cs typeface="Times New Roman" panose="02020603050405020304" pitchFamily="18" charset="0"/>
              </a:rPr>
              <a:t>的</a:t>
            </a:r>
            <a:r>
              <a:rPr lang="zh-CN" altLang="en-US" sz="2000" dirty="0" smtClean="0">
                <a:latin typeface="Times New Roman" panose="02020603050405020304" pitchFamily="18" charset="0"/>
                <a:cs typeface="Times New Roman" panose="02020603050405020304" pitchFamily="18" charset="0"/>
              </a:rPr>
              <a:t>条件，</a:t>
            </a:r>
            <a:r>
              <a:rPr lang="zh-CN" altLang="en-US" sz="2000" dirty="0">
                <a:latin typeface="Times New Roman" panose="02020603050405020304" pitchFamily="18" charset="0"/>
                <a:cs typeface="Times New Roman" panose="02020603050405020304" pitchFamily="18" charset="0"/>
              </a:rPr>
              <a:t>我们可以获得</a:t>
            </a:r>
            <a:r>
              <a:rPr lang="zh-CN" altLang="en-US" sz="2000" dirty="0" smtClean="0">
                <a:latin typeface="Times New Roman" panose="02020603050405020304" pitchFamily="18" charset="0"/>
                <a:cs typeface="Times New Roman" panose="02020603050405020304" pitchFamily="18" charset="0"/>
              </a:rPr>
              <a:t>最后的结果</a:t>
            </a:r>
            <a:endParaRPr lang="zh-CN" alt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58932" y="4928646"/>
            <a:ext cx="6543675" cy="1228725"/>
          </a:xfrm>
          <a:prstGeom prst="rect">
            <a:avLst/>
          </a:prstGeom>
        </p:spPr>
      </p:pic>
    </p:spTree>
  </p:cSld>
  <p:clrMapOvr>
    <a:masterClrMapping/>
  </p:clrMapOvr>
  <p:transition spd="med">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文本框 6"/>
          <p:cNvSpPr txBox="1">
            <a:spLocks noChangeArrowheads="1"/>
          </p:cNvSpPr>
          <p:nvPr/>
        </p:nvSpPr>
        <p:spPr bwMode="auto">
          <a:xfrm>
            <a:off x="0" y="0"/>
            <a:ext cx="9158288" cy="6413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3600" dirty="0">
                <a:latin typeface="Times New Roman" panose="02020603050405020304" pitchFamily="18" charset="0"/>
                <a:ea typeface="楷体_GB2312" pitchFamily="1" charset="-122"/>
                <a:cs typeface="Times New Roman" panose="02020603050405020304" pitchFamily="18" charset="0"/>
              </a:rPr>
              <a:t>Model calculation</a:t>
            </a:r>
            <a:endParaRPr lang="en-US" altLang="zh-CN" sz="3600" dirty="0">
              <a:solidFill>
                <a:schemeClr val="bg1"/>
              </a:solidFill>
              <a:latin typeface="Times New Roman" panose="02020603050405020304" pitchFamily="18" charset="0"/>
            </a:endParaRPr>
          </a:p>
        </p:txBody>
      </p:sp>
      <p:pic>
        <p:nvPicPr>
          <p:cNvPr id="27652" name="图片 3074" descr="东南大学校徽"/>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763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12"/>
          <p:cNvSpPr/>
          <p:nvPr/>
        </p:nvSpPr>
        <p:spPr>
          <a:xfrm>
            <a:off x="1384848" y="2920359"/>
            <a:ext cx="6441800" cy="400110"/>
          </a:xfrm>
          <a:prstGeom prst="rect">
            <a:avLst/>
          </a:prstGeom>
        </p:spPr>
        <p:txBody>
          <a:bodyPr wrap="square">
            <a:spAutoFit/>
          </a:bodyPr>
          <a:lstStyle/>
          <a:p>
            <a:r>
              <a:rPr lang="zh-CN" altLang="en-US" sz="2000" dirty="0" smtClean="0">
                <a:latin typeface="Times New Roman" panose="02020603050405020304" pitchFamily="18" charset="0"/>
                <a:cs typeface="Times New Roman" panose="02020603050405020304" pitchFamily="18" charset="0"/>
              </a:rPr>
              <a:t>其中表达式</a:t>
            </a:r>
            <a:endParaRPr lang="zh-CN" alt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4" name="矩形 13"/>
          <p:cNvSpPr/>
          <p:nvPr/>
        </p:nvSpPr>
        <p:spPr>
          <a:xfrm>
            <a:off x="1412446" y="1014407"/>
            <a:ext cx="6441800" cy="400110"/>
          </a:xfrm>
          <a:prstGeom prst="rect">
            <a:avLst/>
          </a:prstGeom>
        </p:spPr>
        <p:txBody>
          <a:bodyPr wrap="square">
            <a:spAutoFit/>
          </a:bodyPr>
          <a:lstStyle/>
          <a:p>
            <a:r>
              <a:rPr lang="zh-CN" altLang="en-US" sz="2000" dirty="0" smtClean="0">
                <a:latin typeface="Times New Roman" panose="02020603050405020304" pitchFamily="18" charset="0"/>
                <a:cs typeface="Times New Roman" panose="02020603050405020304" pitchFamily="18" charset="0"/>
              </a:rPr>
              <a:t>其中系数 </a:t>
            </a:r>
            <a:r>
              <a:rPr lang="en-US" altLang="zh-CN" sz="2000" dirty="0" smtClean="0">
                <a:latin typeface="Times New Roman" panose="02020603050405020304" pitchFamily="18" charset="0"/>
                <a:cs typeface="Times New Roman" panose="02020603050405020304" pitchFamily="18" charset="0"/>
              </a:rPr>
              <a:t>A </a:t>
            </a:r>
            <a:r>
              <a:rPr lang="zh-CN" altLang="en-US" sz="2000" dirty="0" smtClean="0">
                <a:latin typeface="Times New Roman" panose="02020603050405020304" pitchFamily="18" charset="0"/>
                <a:cs typeface="Times New Roman" panose="02020603050405020304" pitchFamily="18" charset="0"/>
              </a:rPr>
              <a:t>和</a:t>
            </a:r>
            <a:r>
              <a:rPr lang="en-US" altLang="zh-CN" sz="2000" dirty="0" smtClean="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B </a:t>
            </a:r>
            <a:r>
              <a:rPr lang="zh-CN" altLang="en-US" sz="2000" dirty="0" smtClean="0">
                <a:latin typeface="Times New Roman" panose="02020603050405020304" pitchFamily="18" charset="0"/>
                <a:cs typeface="Times New Roman" panose="02020603050405020304" pitchFamily="18" charset="0"/>
              </a:rPr>
              <a:t>来自于下面的积分分解</a:t>
            </a:r>
            <a:endParaRPr lang="zh-CN" alt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4853" y="3410752"/>
            <a:ext cx="6057900" cy="1181100"/>
          </a:xfrm>
          <a:prstGeom prst="rect">
            <a:avLst/>
          </a:prstGeom>
        </p:spPr>
      </p:pic>
      <p:sp>
        <p:nvSpPr>
          <p:cNvPr id="16" name="矩形 15"/>
          <p:cNvSpPr/>
          <p:nvPr/>
        </p:nvSpPr>
        <p:spPr>
          <a:xfrm>
            <a:off x="1360807" y="3851572"/>
            <a:ext cx="6441800" cy="400110"/>
          </a:xfrm>
          <a:prstGeom prst="rect">
            <a:avLst/>
          </a:prstGeom>
        </p:spPr>
        <p:txBody>
          <a:bodyPr wrap="square">
            <a:spAutoFit/>
          </a:bodyPr>
          <a:lstStyle/>
          <a:p>
            <a:r>
              <a:rPr lang="en-US" altLang="zh-CN" sz="2000" dirty="0" smtClean="0">
                <a:latin typeface="Times New Roman" panose="02020603050405020304" pitchFamily="18" charset="0"/>
                <a:cs typeface="Times New Roman" panose="02020603050405020304" pitchFamily="18" charset="0"/>
              </a:rPr>
              <a:t> </a:t>
            </a:r>
            <a:endParaRPr lang="zh-CN" alt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0040" y="1690891"/>
            <a:ext cx="5247525" cy="1049505"/>
          </a:xfrm>
          <a:prstGeom prst="rect">
            <a:avLst/>
          </a:prstGeom>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055" y="4951778"/>
            <a:ext cx="8305800" cy="1295400"/>
          </a:xfrm>
          <a:prstGeom prst="rect">
            <a:avLst/>
          </a:prstGeom>
        </p:spPr>
      </p:pic>
    </p:spTree>
    <p:extLst>
      <p:ext uri="{BB962C8B-B14F-4D97-AF65-F5344CB8AC3E}">
        <p14:creationId xmlns:p14="http://schemas.microsoft.com/office/powerpoint/2010/main" val="618986044"/>
      </p:ext>
    </p:extLst>
  </p:cSld>
  <p:clrMapOvr>
    <a:masterClrMapping/>
  </p:clrMapOvr>
  <p:transition spd="med">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文本框 6"/>
          <p:cNvSpPr txBox="1">
            <a:spLocks noChangeArrowheads="1"/>
          </p:cNvSpPr>
          <p:nvPr/>
        </p:nvSpPr>
        <p:spPr bwMode="auto">
          <a:xfrm>
            <a:off x="0" y="0"/>
            <a:ext cx="9158288" cy="6413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3600" dirty="0">
                <a:latin typeface="Times New Roman" panose="02020603050405020304" pitchFamily="18" charset="0"/>
                <a:ea typeface="楷体_GB2312" pitchFamily="1" charset="-122"/>
                <a:cs typeface="Times New Roman" panose="02020603050405020304" pitchFamily="18" charset="0"/>
              </a:rPr>
              <a:t>Model calculation</a:t>
            </a:r>
            <a:endParaRPr lang="en-US" altLang="zh-CN" sz="3600" dirty="0">
              <a:solidFill>
                <a:schemeClr val="bg1"/>
              </a:solidFill>
              <a:latin typeface="Times New Roman" panose="02020603050405020304" pitchFamily="18" charset="0"/>
            </a:endParaRPr>
          </a:p>
        </p:txBody>
      </p:sp>
      <p:pic>
        <p:nvPicPr>
          <p:cNvPr id="27652" name="图片 3074" descr="东南大学校徽"/>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763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12"/>
          <p:cNvSpPr/>
          <p:nvPr/>
        </p:nvSpPr>
        <p:spPr>
          <a:xfrm>
            <a:off x="1341722" y="1495225"/>
            <a:ext cx="6441800" cy="707886"/>
          </a:xfrm>
          <a:prstGeom prst="rect">
            <a:avLst/>
          </a:prstGeom>
        </p:spPr>
        <p:txBody>
          <a:bodyPr wrap="square">
            <a:spAutoFit/>
          </a:bodyPr>
          <a:lstStyle/>
          <a:p>
            <a:r>
              <a:rPr lang="en-US" altLang="zh-CN" sz="2000" dirty="0">
                <a:latin typeface="Times New Roman" panose="02020603050405020304" pitchFamily="18" charset="0"/>
                <a:cs typeface="Times New Roman" panose="02020603050405020304" pitchFamily="18" charset="0"/>
              </a:rPr>
              <a:t> </a:t>
            </a:r>
            <a:r>
              <a:rPr lang="zh-CN" altLang="en-US" sz="2000" dirty="0" smtClean="0">
                <a:latin typeface="Times New Roman" panose="02020603050405020304" pitchFamily="18" charset="0"/>
                <a:cs typeface="Times New Roman" panose="02020603050405020304" pitchFamily="18" charset="0"/>
              </a:rPr>
              <a:t>另外</a:t>
            </a:r>
            <a:endParaRPr lang="en-US" altLang="zh-CN" sz="2000" dirty="0" smtClean="0">
              <a:latin typeface="Times New Roman" panose="02020603050405020304" pitchFamily="18" charset="0"/>
              <a:cs typeface="Times New Roman" panose="02020603050405020304" pitchFamily="18" charset="0"/>
            </a:endParaRPr>
          </a:p>
          <a:p>
            <a:endParaRPr lang="zh-CN" alt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1180" y="2159411"/>
            <a:ext cx="5255928" cy="393560"/>
          </a:xfrm>
          <a:prstGeom prst="rect">
            <a:avLst/>
          </a:prstGeom>
        </p:spPr>
      </p:pic>
      <p:sp>
        <p:nvSpPr>
          <p:cNvPr id="9" name="矩形 8"/>
          <p:cNvSpPr/>
          <p:nvPr/>
        </p:nvSpPr>
        <p:spPr>
          <a:xfrm>
            <a:off x="1292094" y="3138539"/>
            <a:ext cx="6441800" cy="707886"/>
          </a:xfrm>
          <a:prstGeom prst="rect">
            <a:avLst/>
          </a:prstGeom>
        </p:spPr>
        <p:txBody>
          <a:bodyPr wrap="square">
            <a:spAutoFit/>
          </a:bodyPr>
          <a:lstStyle/>
          <a:p>
            <a:r>
              <a:rPr lang="zh-CN" altLang="en-US" sz="2000" dirty="0" smtClean="0">
                <a:latin typeface="Times New Roman" panose="02020603050405020304" pitchFamily="18" charset="0"/>
                <a:cs typeface="Times New Roman" panose="02020603050405020304" pitchFamily="18" charset="0"/>
              </a:rPr>
              <a:t>同时系数 </a:t>
            </a:r>
            <a:r>
              <a:rPr lang="en-US" altLang="zh-CN" sz="2000" dirty="0" smtClean="0">
                <a:latin typeface="Times New Roman" panose="02020603050405020304" pitchFamily="18" charset="0"/>
                <a:cs typeface="Times New Roman" panose="02020603050405020304" pitchFamily="18" charset="0"/>
              </a:rPr>
              <a:t>C </a:t>
            </a:r>
            <a:r>
              <a:rPr lang="zh-CN" altLang="en-US" sz="2000" dirty="0" smtClean="0">
                <a:latin typeface="Times New Roman" panose="02020603050405020304" pitchFamily="18" charset="0"/>
                <a:cs typeface="Times New Roman" panose="02020603050405020304" pitchFamily="18" charset="0"/>
              </a:rPr>
              <a:t>给出</a:t>
            </a:r>
            <a:endParaRPr lang="en-US" altLang="zh-CN" sz="2000" dirty="0" smtClean="0">
              <a:latin typeface="Times New Roman" panose="02020603050405020304" pitchFamily="18" charset="0"/>
              <a:cs typeface="Times New Roman" panose="02020603050405020304" pitchFamily="18" charset="0"/>
            </a:endParaRPr>
          </a:p>
          <a:p>
            <a:endParaRPr lang="zh-CN" alt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162" y="3846425"/>
            <a:ext cx="8572500" cy="647700"/>
          </a:xfrm>
          <a:prstGeom prst="rect">
            <a:avLst/>
          </a:prstGeom>
        </p:spPr>
      </p:pic>
    </p:spTree>
    <p:extLst>
      <p:ext uri="{BB962C8B-B14F-4D97-AF65-F5344CB8AC3E}">
        <p14:creationId xmlns:p14="http://schemas.microsoft.com/office/powerpoint/2010/main" val="3064899604"/>
      </p:ext>
    </p:extLst>
  </p:cSld>
  <p:clrMapOvr>
    <a:masterClrMapping/>
  </p:clrMapOvr>
  <p:transition spd="med">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文本框 6"/>
          <p:cNvSpPr txBox="1">
            <a:spLocks noChangeArrowheads="1"/>
          </p:cNvSpPr>
          <p:nvPr/>
        </p:nvSpPr>
        <p:spPr bwMode="auto">
          <a:xfrm>
            <a:off x="0" y="0"/>
            <a:ext cx="9158288" cy="64633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3600" dirty="0">
                <a:latin typeface="Times New Roman" panose="02020603050405020304" pitchFamily="18" charset="0"/>
                <a:ea typeface="楷体_GB2312" pitchFamily="1" charset="-122"/>
                <a:cs typeface="Times New Roman" panose="02020603050405020304" pitchFamily="18" charset="0"/>
              </a:rPr>
              <a:t>Numerical estimate</a:t>
            </a:r>
            <a:endParaRPr lang="en-US" altLang="zh-CN" sz="3600" dirty="0">
              <a:solidFill>
                <a:schemeClr val="bg1"/>
              </a:solidFill>
              <a:latin typeface="Times New Roman" panose="02020603050405020304" pitchFamily="18" charset="0"/>
            </a:endParaRPr>
          </a:p>
        </p:txBody>
      </p:sp>
      <p:pic>
        <p:nvPicPr>
          <p:cNvPr id="27652" name="图片 3074" descr="东南大学校徽"/>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763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7" name="矩形 6"/>
              <p:cNvSpPr/>
              <p:nvPr/>
            </p:nvSpPr>
            <p:spPr>
              <a:xfrm>
                <a:off x="1092461" y="896119"/>
                <a:ext cx="7295485" cy="400110"/>
              </a:xfrm>
              <a:prstGeom prst="rect">
                <a:avLst/>
              </a:prstGeom>
            </p:spPr>
            <p:txBody>
              <a:bodyPr wrap="square">
                <a:spAutoFit/>
              </a:bodyPr>
              <a:lstStyle/>
              <a:p>
                <a:r>
                  <a:rPr lang="zh-CN" altLang="en-US" sz="2000" dirty="0" smtClean="0">
                    <a:solidFill>
                      <a:schemeClr val="tx1">
                        <a:lumMod val="95000"/>
                        <a:lumOff val="5000"/>
                      </a:schemeClr>
                    </a:solidFill>
                    <a:latin typeface="Times New Roman" panose="02020603050405020304" pitchFamily="18" charset="0"/>
                    <a:cs typeface="Times New Roman" panose="02020603050405020304" pitchFamily="18" charset="0"/>
                  </a:rPr>
                  <a:t>数值</a:t>
                </a:r>
                <a:r>
                  <a:rPr lang="zh-CN" altLang="en-US" sz="2000" dirty="0">
                    <a:solidFill>
                      <a:schemeClr val="tx1">
                        <a:lumMod val="95000"/>
                        <a:lumOff val="5000"/>
                      </a:schemeClr>
                    </a:solidFill>
                    <a:latin typeface="Times New Roman" panose="02020603050405020304" pitchFamily="18" charset="0"/>
                    <a:cs typeface="Times New Roman" panose="02020603050405020304" pitchFamily="18" charset="0"/>
                  </a:rPr>
                  <a:t>模拟</a:t>
                </a:r>
                <a:r>
                  <a:rPr lang="en-US" altLang="zh-CN" sz="2000" dirty="0" smtClean="0">
                    <a:solidFill>
                      <a:schemeClr val="tx1">
                        <a:lumMod val="95000"/>
                        <a:lumOff val="5000"/>
                      </a:schemeClr>
                    </a:solidFill>
                    <a:latin typeface="Times New Roman" panose="02020603050405020304" pitchFamily="18" charset="0"/>
                    <a:cs typeface="Times New Roman" panose="02020603050405020304" pitchFamily="18" charset="0"/>
                  </a:rPr>
                  <a:t>twist-3</a:t>
                </a:r>
                <a:r>
                  <a:rPr lang="zh-CN" altLang="en-US" sz="2000" dirty="0" smtClean="0">
                    <a:solidFill>
                      <a:schemeClr val="tx1">
                        <a:lumMod val="95000"/>
                        <a:lumOff val="5000"/>
                      </a:schemeClr>
                    </a:solidFill>
                    <a:latin typeface="Times New Roman" panose="02020603050405020304" pitchFamily="18" charset="0"/>
                    <a:cs typeface="Times New Roman" panose="02020603050405020304" pitchFamily="18" charset="0"/>
                  </a:rPr>
                  <a:t>的函数                    关于 </a:t>
                </a:r>
                <a:r>
                  <a:rPr lang="en-US" altLang="zh-CN" sz="2000" dirty="0" smtClean="0">
                    <a:latin typeface="Times New Roman" panose="02020603050405020304" pitchFamily="18" charset="0"/>
                    <a:ea typeface="新宋体" panose="02010609030101010101" pitchFamily="49" charset="-122"/>
                    <a:cs typeface="Times New Roman" panose="02020603050405020304" pitchFamily="18" charset="0"/>
                  </a:rPr>
                  <a:t>z</a:t>
                </a:r>
                <a:r>
                  <a:rPr lang="zh-CN" altLang="en-US" sz="2000" dirty="0" smtClean="0">
                    <a:latin typeface="Times New Roman" panose="02020603050405020304" pitchFamily="18" charset="0"/>
                    <a:ea typeface="新宋体" panose="02010609030101010101" pitchFamily="49" charset="-122"/>
                    <a:cs typeface="Times New Roman" panose="02020603050405020304" pitchFamily="18" charset="0"/>
                  </a:rPr>
                  <a:t>，</a:t>
                </a:r>
                <a14:m>
                  <m:oMath xmlns:m="http://schemas.openxmlformats.org/officeDocument/2006/math">
                    <m:sSub>
                      <m:sSubPr>
                        <m:ctrlPr>
                          <a:rPr lang="en-US" altLang="zh-CN" sz="2000" i="1" dirty="0" smtClean="0">
                            <a:latin typeface="Cambria Math" panose="02040503050406030204" pitchFamily="18" charset="0"/>
                            <a:ea typeface="新宋体" panose="02010609030101010101" pitchFamily="49" charset="-122"/>
                            <a:cs typeface="Times New Roman" panose="02020603050405020304" pitchFamily="18" charset="0"/>
                          </a:rPr>
                        </m:ctrlPr>
                      </m:sSubPr>
                      <m:e>
                        <m:r>
                          <a:rPr lang="en-US" altLang="zh-CN" sz="2000" i="1" dirty="0" smtClean="0">
                            <a:latin typeface="Cambria Math" panose="02040503050406030204" pitchFamily="18" charset="0"/>
                            <a:ea typeface="新宋体" panose="02010609030101010101" pitchFamily="49" charset="-122"/>
                            <a:cs typeface="Times New Roman" panose="02020603050405020304" pitchFamily="18" charset="0"/>
                          </a:rPr>
                          <m:t>𝑀</m:t>
                        </m:r>
                      </m:e>
                      <m:sub>
                        <m:r>
                          <a:rPr lang="en-US" altLang="zh-CN" sz="2000" i="1" dirty="0" smtClean="0">
                            <a:latin typeface="Cambria Math" panose="02040503050406030204" pitchFamily="18" charset="0"/>
                            <a:ea typeface="新宋体" panose="02010609030101010101" pitchFamily="49" charset="-122"/>
                            <a:cs typeface="Times New Roman" panose="02020603050405020304" pitchFamily="18" charset="0"/>
                          </a:rPr>
                          <m:t>h</m:t>
                        </m:r>
                      </m:sub>
                    </m:sSub>
                  </m:oMath>
                </a14:m>
                <a:r>
                  <a:rPr lang="zh-CN" altLang="en-US" sz="2000" dirty="0" smtClean="0">
                    <a:latin typeface="Times New Roman" panose="02020603050405020304" pitchFamily="18" charset="0"/>
                    <a:ea typeface="新宋体" panose="02010609030101010101" pitchFamily="49" charset="-122"/>
                    <a:cs typeface="Times New Roman" panose="02020603050405020304" pitchFamily="18" charset="0"/>
                  </a:rPr>
                  <a:t>的</a:t>
                </a:r>
                <a:r>
                  <a:rPr lang="zh-CN" altLang="en-US" sz="2000" dirty="0" smtClean="0">
                    <a:latin typeface="Times New Roman" panose="02020603050405020304" pitchFamily="18" charset="0"/>
                    <a:ea typeface="新宋体" panose="02010609030101010101" pitchFamily="49" charset="-122"/>
                    <a:cs typeface="Times New Roman" panose="02020603050405020304" pitchFamily="18" charset="0"/>
                  </a:rPr>
                  <a:t>图形显示如下，</a:t>
                </a:r>
                <a:endParaRPr lang="zh-CN" alt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mc:Choice>
        <mc:Fallback>
          <p:sp>
            <p:nvSpPr>
              <p:cNvPr id="7" name="矩形 6"/>
              <p:cNvSpPr>
                <a:spLocks noRot="1" noChangeAspect="1" noMove="1" noResize="1" noEditPoints="1" noAdjustHandles="1" noChangeArrowheads="1" noChangeShapeType="1" noTextEdit="1"/>
              </p:cNvSpPr>
              <p:nvPr/>
            </p:nvSpPr>
            <p:spPr>
              <a:xfrm>
                <a:off x="1092461" y="896119"/>
                <a:ext cx="7295485" cy="400110"/>
              </a:xfrm>
              <a:prstGeom prst="rect">
                <a:avLst/>
              </a:prstGeom>
              <a:blipFill rotWithShape="0">
                <a:blip r:embed="rId3"/>
                <a:stretch>
                  <a:fillRect l="-835" t="-10606" r="-334" b="-27273"/>
                </a:stretch>
              </a:blipFill>
            </p:spPr>
            <p:txBody>
              <a:bodyPr/>
              <a:lstStyle/>
              <a:p>
                <a:r>
                  <a:rPr lang="zh-CN" altLang="en-US">
                    <a:noFill/>
                  </a:rPr>
                  <a:t> </a:t>
                </a:r>
              </a:p>
            </p:txBody>
          </p:sp>
        </mc:Fallback>
      </mc:AlternateContent>
      <p:sp>
        <p:nvSpPr>
          <p:cNvPr id="4" name="矩形 3"/>
          <p:cNvSpPr/>
          <p:nvPr/>
        </p:nvSpPr>
        <p:spPr>
          <a:xfrm>
            <a:off x="906224" y="4099649"/>
            <a:ext cx="4572000" cy="400110"/>
          </a:xfrm>
          <a:prstGeom prst="rect">
            <a:avLst/>
          </a:prstGeom>
        </p:spPr>
        <p:txBody>
          <a:bodyPr>
            <a:spAutoFit/>
          </a:bodyPr>
          <a:lstStyle/>
          <a:p>
            <a:r>
              <a:rPr lang="zh-CN" altLang="en-US" sz="2000" dirty="0" smtClean="0">
                <a:latin typeface="Times New Roman" panose="02020603050405020304" pitchFamily="18" charset="0"/>
                <a:ea typeface="新宋体" panose="02010609030101010101" pitchFamily="49" charset="-122"/>
                <a:cs typeface="Times New Roman" panose="02020603050405020304" pitchFamily="18" charset="0"/>
              </a:rPr>
              <a:t>运动范围</a:t>
            </a:r>
            <a:r>
              <a:rPr lang="en-US" altLang="zh-CN" sz="2000" dirty="0" smtClean="0">
                <a:latin typeface="Times New Roman" panose="02020603050405020304" pitchFamily="18" charset="0"/>
                <a:ea typeface="新宋体" panose="02010609030101010101" pitchFamily="49" charset="-122"/>
                <a:cs typeface="Times New Roman" panose="02020603050405020304" pitchFamily="18" charset="0"/>
              </a:rPr>
              <a:t>  </a:t>
            </a:r>
            <a:endParaRPr lang="en-US" altLang="zh-CN" sz="2000" dirty="0">
              <a:latin typeface="Times New Roman" panose="02020603050405020304" pitchFamily="18" charset="0"/>
              <a:ea typeface="新宋体" panose="02010609030101010101" pitchFamily="49" charset="-122"/>
              <a:cs typeface="Times New Roman" panose="02020603050405020304" pitchFamily="18" charset="0"/>
            </a:endParaRPr>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2765" y="893920"/>
            <a:ext cx="1138731" cy="372482"/>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5617" y="5156976"/>
            <a:ext cx="5153025" cy="1400175"/>
          </a:xfrm>
          <a:prstGeom prst="rect">
            <a:avLst/>
          </a:prstGeom>
        </p:spPr>
      </p:pic>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24034" y="4158907"/>
            <a:ext cx="1367981" cy="317814"/>
          </a:xfrm>
          <a:prstGeom prst="rect">
            <a:avLst/>
          </a:prstGeom>
        </p:spPr>
      </p:pic>
      <p:pic>
        <p:nvPicPr>
          <p:cNvPr id="9" name="图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92765" y="4138067"/>
            <a:ext cx="2526286" cy="301060"/>
          </a:xfrm>
          <a:prstGeom prst="rect">
            <a:avLst/>
          </a:prstGeom>
        </p:spPr>
      </p:pic>
      <p:pic>
        <p:nvPicPr>
          <p:cNvPr id="2" name="图片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6325" y="1451461"/>
            <a:ext cx="6467475" cy="2305050"/>
          </a:xfrm>
          <a:prstGeom prst="rect">
            <a:avLst/>
          </a:prstGeom>
        </p:spPr>
      </p:pic>
      <p:sp>
        <p:nvSpPr>
          <p:cNvPr id="13" name="矩形 12"/>
          <p:cNvSpPr/>
          <p:nvPr/>
        </p:nvSpPr>
        <p:spPr>
          <a:xfrm>
            <a:off x="836007" y="4642842"/>
            <a:ext cx="7295485" cy="400110"/>
          </a:xfrm>
          <a:prstGeom prst="rect">
            <a:avLst/>
          </a:prstGeom>
        </p:spPr>
        <p:txBody>
          <a:bodyPr wrap="square">
            <a:spAutoFit/>
          </a:bodyPr>
          <a:lstStyle/>
          <a:p>
            <a:r>
              <a:rPr lang="zh-CN" altLang="en-US" sz="2000" dirty="0" smtClean="0">
                <a:solidFill>
                  <a:schemeClr val="tx1">
                    <a:lumMod val="95000"/>
                    <a:lumOff val="5000"/>
                  </a:schemeClr>
                </a:solidFill>
                <a:latin typeface="Times New Roman" panose="02020603050405020304" pitchFamily="18" charset="0"/>
                <a:cs typeface="Times New Roman" panose="02020603050405020304" pitchFamily="18" charset="0"/>
              </a:rPr>
              <a:t> 相应的参数给出</a:t>
            </a:r>
            <a:endParaRPr lang="zh-CN" alt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8394695"/>
      </p:ext>
    </p:extLst>
  </p:cSld>
  <p:clrMapOvr>
    <a:masterClrMapping/>
  </p:clrMapOvr>
  <p:transition spd="med">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文本框 6"/>
          <p:cNvSpPr txBox="1">
            <a:spLocks noChangeArrowheads="1"/>
          </p:cNvSpPr>
          <p:nvPr/>
        </p:nvSpPr>
        <p:spPr bwMode="auto">
          <a:xfrm>
            <a:off x="0" y="0"/>
            <a:ext cx="9158288" cy="64633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3600" dirty="0">
                <a:latin typeface="Times New Roman" panose="02020603050405020304" pitchFamily="18" charset="0"/>
                <a:ea typeface="楷体_GB2312" pitchFamily="1" charset="-122"/>
                <a:cs typeface="Times New Roman" panose="02020603050405020304" pitchFamily="18" charset="0"/>
              </a:rPr>
              <a:t>Numerical estimate</a:t>
            </a:r>
            <a:endParaRPr lang="en-US" altLang="zh-CN" sz="3600" dirty="0">
              <a:solidFill>
                <a:schemeClr val="bg1"/>
              </a:solidFill>
              <a:latin typeface="Times New Roman" panose="02020603050405020304" pitchFamily="18" charset="0"/>
            </a:endParaRPr>
          </a:p>
        </p:txBody>
      </p:sp>
      <p:pic>
        <p:nvPicPr>
          <p:cNvPr id="27652" name="图片 3074" descr="东南大学校徽"/>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763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1092461" y="896119"/>
            <a:ext cx="7295485" cy="400110"/>
          </a:xfrm>
          <a:prstGeom prst="rect">
            <a:avLst/>
          </a:prstGeom>
        </p:spPr>
        <p:txBody>
          <a:bodyPr wrap="square">
            <a:spAutoFit/>
          </a:bodyPr>
          <a:lstStyle/>
          <a:p>
            <a:r>
              <a:rPr lang="zh-CN" altLang="en-US" sz="2000" dirty="0" smtClean="0">
                <a:solidFill>
                  <a:schemeClr val="tx1">
                    <a:lumMod val="95000"/>
                    <a:lumOff val="5000"/>
                  </a:schemeClr>
                </a:solidFill>
                <a:latin typeface="Times New Roman" panose="02020603050405020304" pitchFamily="18" charset="0"/>
                <a:cs typeface="Times New Roman" panose="02020603050405020304" pitchFamily="18" charset="0"/>
              </a:rPr>
              <a:t>双纵极化</a:t>
            </a:r>
            <a:r>
              <a:rPr lang="en-US" altLang="zh-CN" sz="2000" dirty="0" smtClean="0">
                <a:solidFill>
                  <a:schemeClr val="tx1">
                    <a:lumMod val="95000"/>
                    <a:lumOff val="5000"/>
                  </a:schemeClr>
                </a:solidFill>
                <a:latin typeface="Times New Roman" panose="02020603050405020304" pitchFamily="18" charset="0"/>
                <a:cs typeface="Times New Roman" panose="02020603050405020304" pitchFamily="18" charset="0"/>
              </a:rPr>
              <a:t>SIDIS</a:t>
            </a:r>
            <a:r>
              <a:rPr lang="zh-CN" altLang="en-US" sz="2000" dirty="0" smtClean="0">
                <a:solidFill>
                  <a:schemeClr val="tx1">
                    <a:lumMod val="95000"/>
                    <a:lumOff val="5000"/>
                  </a:schemeClr>
                </a:solidFill>
                <a:latin typeface="Times New Roman" panose="02020603050405020304" pitchFamily="18" charset="0"/>
                <a:cs typeface="Times New Roman" panose="02020603050405020304" pitchFamily="18" charset="0"/>
              </a:rPr>
              <a:t>过程中两强子</a:t>
            </a:r>
            <a:r>
              <a:rPr lang="zh-CN" altLang="en-US" sz="2000" dirty="0">
                <a:solidFill>
                  <a:schemeClr val="tx1">
                    <a:lumMod val="95000"/>
                    <a:lumOff val="5000"/>
                  </a:schemeClr>
                </a:solidFill>
                <a:latin typeface="Times New Roman" panose="02020603050405020304" pitchFamily="18" charset="0"/>
                <a:cs typeface="Times New Roman" panose="02020603050405020304" pitchFamily="18" charset="0"/>
              </a:rPr>
              <a:t>产生的不对称</a:t>
            </a:r>
            <a:r>
              <a:rPr lang="zh-CN" altLang="en-US" sz="2000" dirty="0" smtClean="0">
                <a:solidFill>
                  <a:schemeClr val="tx1">
                    <a:lumMod val="95000"/>
                    <a:lumOff val="5000"/>
                  </a:schemeClr>
                </a:solidFill>
                <a:latin typeface="Times New Roman" panose="02020603050405020304" pitchFamily="18" charset="0"/>
                <a:cs typeface="Times New Roman" panose="02020603050405020304" pitchFamily="18" charset="0"/>
              </a:rPr>
              <a:t>性度表示为</a:t>
            </a:r>
            <a:endParaRPr lang="zh-CN" alt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2" name="矩形 11"/>
              <p:cNvSpPr/>
              <p:nvPr/>
            </p:nvSpPr>
            <p:spPr>
              <a:xfrm>
                <a:off x="1145959" y="2596841"/>
                <a:ext cx="6977731" cy="707886"/>
              </a:xfrm>
              <a:prstGeom prst="rect">
                <a:avLst/>
              </a:prstGeom>
            </p:spPr>
            <p:txBody>
              <a:bodyPr wrap="square">
                <a:spAutoFit/>
              </a:bodyPr>
              <a:lstStyle/>
              <a:p>
                <a:r>
                  <a:rPr lang="zh-CN" altLang="en-US" sz="2000" dirty="0" smtClean="0">
                    <a:latin typeface="Times New Roman" panose="02020603050405020304" pitchFamily="18" charset="0"/>
                    <a:ea typeface="新宋体" panose="02010609030101010101" pitchFamily="49" charset="-122"/>
                    <a:cs typeface="Times New Roman" panose="02020603050405020304" pitchFamily="18" charset="0"/>
                  </a:rPr>
                  <a:t>根据 </a:t>
                </a:r>
                <a:r>
                  <a:rPr lang="en-US" altLang="zh-CN" sz="2000" dirty="0" smtClean="0">
                    <a:latin typeface="Times New Roman" panose="02020603050405020304" pitchFamily="18" charset="0"/>
                    <a:ea typeface="新宋体" panose="02010609030101010101" pitchFamily="49" charset="-122"/>
                    <a:cs typeface="Times New Roman" panose="02020603050405020304" pitchFamily="18" charset="0"/>
                  </a:rPr>
                  <a:t>COMPASS </a:t>
                </a:r>
                <a:r>
                  <a:rPr lang="zh-CN" altLang="en-US" sz="2000" dirty="0" smtClean="0">
                    <a:latin typeface="Times New Roman" panose="02020603050405020304" pitchFamily="18" charset="0"/>
                    <a:ea typeface="新宋体" panose="02010609030101010101" pitchFamily="49" charset="-122"/>
                    <a:cs typeface="Times New Roman" panose="02020603050405020304" pitchFamily="18" charset="0"/>
                  </a:rPr>
                  <a:t>的习惯</a:t>
                </a:r>
                <a:r>
                  <a:rPr lang="en-US" altLang="zh-CN" sz="2000" dirty="0" smtClean="0">
                    <a:latin typeface="Times New Roman" panose="02020603050405020304" pitchFamily="18" charset="0"/>
                    <a:ea typeface="新宋体" panose="02010609030101010101" pitchFamily="49" charset="-122"/>
                    <a:cs typeface="Times New Roman" panose="02020603050405020304" pitchFamily="18" charset="0"/>
                  </a:rPr>
                  <a:t>, </a:t>
                </a:r>
                <a:r>
                  <a:rPr lang="zh-CN" altLang="en-US" sz="2000" dirty="0" smtClean="0">
                    <a:latin typeface="Times New Roman" panose="02020603050405020304" pitchFamily="18" charset="0"/>
                    <a:ea typeface="新宋体" panose="02010609030101010101" pitchFamily="49" charset="-122"/>
                    <a:cs typeface="Times New Roman" panose="02020603050405020304" pitchFamily="18" charset="0"/>
                  </a:rPr>
                  <a:t>这里的极化因子</a:t>
                </a:r>
                <a:r>
                  <a:rPr lang="zh-CN" altLang="en-US" sz="2000" dirty="0" smtClean="0">
                    <a:latin typeface="Times New Roman" panose="02020603050405020304" pitchFamily="18" charset="0"/>
                    <a:ea typeface="新宋体" panose="02010609030101010101" pitchFamily="49" charset="-122"/>
                    <a:cs typeface="Times New Roman" panose="02020603050405020304" pitchFamily="18" charset="0"/>
                  </a:rPr>
                  <a:t>在分子和分母中被略去了，我们</a:t>
                </a:r>
                <a:r>
                  <a:rPr lang="zh-CN" altLang="en-US" sz="2000" dirty="0" smtClean="0">
                    <a:latin typeface="Times New Roman" panose="02020603050405020304" pitchFamily="18" charset="0"/>
                    <a:ea typeface="新宋体" panose="02010609030101010101" pitchFamily="49" charset="-122"/>
                    <a:cs typeface="Times New Roman" panose="02020603050405020304" pitchFamily="18" charset="0"/>
                  </a:rPr>
                  <a:t>可以</a:t>
                </a:r>
                <a:r>
                  <a:rPr lang="zh-CN" altLang="en-US" sz="2000" dirty="0">
                    <a:latin typeface="Times New Roman" panose="02020603050405020304" pitchFamily="18" charset="0"/>
                    <a:ea typeface="新宋体" panose="02010609030101010101" pitchFamily="49" charset="-122"/>
                    <a:cs typeface="Times New Roman" panose="02020603050405020304" pitchFamily="18" charset="0"/>
                  </a:rPr>
                  <a:t>表示</a:t>
                </a:r>
                <a:r>
                  <a:rPr lang="zh-CN" altLang="en-US" sz="2000" dirty="0" smtClean="0">
                    <a:latin typeface="Times New Roman" panose="02020603050405020304" pitchFamily="18" charset="0"/>
                    <a:ea typeface="新宋体" panose="02010609030101010101" pitchFamily="49" charset="-122"/>
                    <a:cs typeface="Times New Roman" panose="02020603050405020304" pitchFamily="18" charset="0"/>
                  </a:rPr>
                  <a:t>不对称度</a:t>
                </a:r>
                <a:r>
                  <a:rPr lang="zh-CN" altLang="en-US" sz="2000" dirty="0">
                    <a:latin typeface="Times New Roman" panose="02020603050405020304" pitchFamily="18" charset="0"/>
                    <a:ea typeface="新宋体" panose="02010609030101010101" pitchFamily="49" charset="-122"/>
                    <a:cs typeface="Times New Roman" panose="02020603050405020304" pitchFamily="18" charset="0"/>
                  </a:rPr>
                  <a:t>关于</a:t>
                </a:r>
                <a:r>
                  <a:rPr lang="en-US" altLang="zh-CN" sz="2000" dirty="0" smtClean="0">
                    <a:latin typeface="Times New Roman" panose="02020603050405020304" pitchFamily="18" charset="0"/>
                    <a:ea typeface="新宋体" panose="02010609030101010101" pitchFamily="49" charset="-122"/>
                    <a:cs typeface="Times New Roman" panose="02020603050405020304" pitchFamily="18" charset="0"/>
                  </a:rPr>
                  <a:t> </a:t>
                </a:r>
                <a:r>
                  <a:rPr lang="en-US" altLang="zh-CN" sz="2000" dirty="0" smtClean="0">
                    <a:latin typeface="Times New Roman" panose="02020603050405020304" pitchFamily="18" charset="0"/>
                    <a:ea typeface="新宋体" panose="02010609030101010101" pitchFamily="49" charset="-122"/>
                    <a:cs typeface="Times New Roman" panose="02020603050405020304" pitchFamily="18" charset="0"/>
                  </a:rPr>
                  <a:t>x</a:t>
                </a:r>
                <a:r>
                  <a:rPr lang="zh-CN" altLang="en-US" sz="2000" dirty="0" smtClean="0">
                    <a:latin typeface="Times New Roman" panose="02020603050405020304" pitchFamily="18" charset="0"/>
                    <a:ea typeface="新宋体" panose="02010609030101010101" pitchFamily="49" charset="-122"/>
                    <a:cs typeface="Times New Roman" panose="02020603050405020304" pitchFamily="18" charset="0"/>
                  </a:rPr>
                  <a:t>，</a:t>
                </a:r>
                <a:r>
                  <a:rPr lang="en-US" altLang="zh-CN" sz="2000" dirty="0" smtClean="0">
                    <a:latin typeface="Times New Roman" panose="02020603050405020304" pitchFamily="18" charset="0"/>
                    <a:ea typeface="新宋体" panose="02010609030101010101" pitchFamily="49" charset="-122"/>
                    <a:cs typeface="Times New Roman" panose="02020603050405020304" pitchFamily="18" charset="0"/>
                  </a:rPr>
                  <a:t>z</a:t>
                </a:r>
                <a:r>
                  <a:rPr lang="zh-CN" altLang="en-US" sz="2000" dirty="0" smtClean="0">
                    <a:latin typeface="Times New Roman" panose="02020603050405020304" pitchFamily="18" charset="0"/>
                    <a:ea typeface="新宋体" panose="02010609030101010101" pitchFamily="49" charset="-122"/>
                    <a:cs typeface="Times New Roman" panose="02020603050405020304" pitchFamily="18" charset="0"/>
                  </a:rPr>
                  <a:t>，</a:t>
                </a:r>
                <a14:m>
                  <m:oMath xmlns:m="http://schemas.openxmlformats.org/officeDocument/2006/math">
                    <m:sSub>
                      <m:sSubPr>
                        <m:ctrlPr>
                          <a:rPr lang="en-US" altLang="zh-CN" sz="2000" i="1" dirty="0">
                            <a:latin typeface="Cambria Math" panose="02040503050406030204" pitchFamily="18" charset="0"/>
                            <a:ea typeface="新宋体" panose="02010609030101010101" pitchFamily="49" charset="-122"/>
                            <a:cs typeface="Times New Roman" panose="02020603050405020304" pitchFamily="18" charset="0"/>
                          </a:rPr>
                        </m:ctrlPr>
                      </m:sSubPr>
                      <m:e>
                        <m:r>
                          <a:rPr lang="en-US" altLang="zh-CN" sz="2000" i="1" dirty="0">
                            <a:latin typeface="Cambria Math" panose="02040503050406030204" pitchFamily="18" charset="0"/>
                            <a:ea typeface="新宋体" panose="02010609030101010101" pitchFamily="49" charset="-122"/>
                            <a:cs typeface="Times New Roman" panose="02020603050405020304" pitchFamily="18" charset="0"/>
                          </a:rPr>
                          <m:t>𝑀</m:t>
                        </m:r>
                      </m:e>
                      <m:sub>
                        <m:r>
                          <a:rPr lang="en-US" altLang="zh-CN" sz="2000" i="1" dirty="0">
                            <a:latin typeface="Cambria Math" panose="02040503050406030204" pitchFamily="18" charset="0"/>
                            <a:ea typeface="新宋体" panose="02010609030101010101" pitchFamily="49" charset="-122"/>
                            <a:cs typeface="Times New Roman" panose="02020603050405020304" pitchFamily="18" charset="0"/>
                          </a:rPr>
                          <m:t>h</m:t>
                        </m:r>
                      </m:sub>
                    </m:sSub>
                  </m:oMath>
                </a14:m>
                <a:r>
                  <a:rPr lang="zh-CN" altLang="en-US" sz="2000" dirty="0" smtClean="0">
                    <a:latin typeface="Times New Roman" panose="02020603050405020304" pitchFamily="18" charset="0"/>
                    <a:ea typeface="新宋体" panose="02010609030101010101" pitchFamily="49" charset="-122"/>
                    <a:cs typeface="Times New Roman" panose="02020603050405020304" pitchFamily="18" charset="0"/>
                  </a:rPr>
                  <a:t>的形式</a:t>
                </a:r>
                <a:endParaRPr lang="en-US" altLang="zh-CN" sz="2000" dirty="0">
                  <a:latin typeface="Times New Roman" panose="02020603050405020304" pitchFamily="18" charset="0"/>
                  <a:ea typeface="新宋体" panose="02010609030101010101" pitchFamily="49" charset="-122"/>
                  <a:cs typeface="Times New Roman" panose="02020603050405020304" pitchFamily="18" charset="0"/>
                </a:endParaRPr>
              </a:p>
            </p:txBody>
          </p:sp>
        </mc:Choice>
        <mc:Fallback>
          <p:sp>
            <p:nvSpPr>
              <p:cNvPr id="12" name="矩形 11"/>
              <p:cNvSpPr>
                <a:spLocks noRot="1" noChangeAspect="1" noMove="1" noResize="1" noEditPoints="1" noAdjustHandles="1" noChangeArrowheads="1" noChangeShapeType="1" noTextEdit="1"/>
              </p:cNvSpPr>
              <p:nvPr/>
            </p:nvSpPr>
            <p:spPr>
              <a:xfrm>
                <a:off x="1145959" y="2596841"/>
                <a:ext cx="6977731" cy="707886"/>
              </a:xfrm>
              <a:prstGeom prst="rect">
                <a:avLst/>
              </a:prstGeom>
              <a:blipFill rotWithShape="0">
                <a:blip r:embed="rId3"/>
                <a:stretch>
                  <a:fillRect l="-961" t="-6897" r="-524" b="-15517"/>
                </a:stretch>
              </a:blipFill>
            </p:spPr>
            <p:txBody>
              <a:bodyPr/>
              <a:lstStyle/>
              <a:p>
                <a:r>
                  <a:rPr lang="zh-CN" altLang="en-US">
                    <a:noFill/>
                  </a:rPr>
                  <a:t> </a:t>
                </a:r>
              </a:p>
            </p:txBody>
          </p:sp>
        </mc:Fallback>
      </mc:AlternateContent>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325" y="1407759"/>
            <a:ext cx="6696075" cy="933450"/>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6387" y="3580609"/>
            <a:ext cx="5695950" cy="2800350"/>
          </a:xfrm>
          <a:prstGeom prst="rect">
            <a:avLst/>
          </a:prstGeom>
        </p:spPr>
      </p:pic>
    </p:spTree>
    <p:extLst>
      <p:ext uri="{BB962C8B-B14F-4D97-AF65-F5344CB8AC3E}">
        <p14:creationId xmlns:p14="http://schemas.microsoft.com/office/powerpoint/2010/main" val="1768125721"/>
      </p:ext>
    </p:extLst>
  </p:cSld>
  <p:clrMapOvr>
    <a:masterClrMapping/>
  </p:clrMapOvr>
  <p:transition spd="med">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文本框 6"/>
          <p:cNvSpPr txBox="1">
            <a:spLocks noChangeArrowheads="1"/>
          </p:cNvSpPr>
          <p:nvPr/>
        </p:nvSpPr>
        <p:spPr bwMode="auto">
          <a:xfrm>
            <a:off x="0" y="0"/>
            <a:ext cx="9158288" cy="64633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3600" dirty="0">
                <a:latin typeface="Times New Roman" panose="02020603050405020304" pitchFamily="18" charset="0"/>
                <a:ea typeface="楷体_GB2312" pitchFamily="1" charset="-122"/>
                <a:cs typeface="Times New Roman" panose="02020603050405020304" pitchFamily="18" charset="0"/>
              </a:rPr>
              <a:t>Numerical estimate</a:t>
            </a:r>
            <a:endParaRPr lang="en-US" altLang="zh-CN" sz="3600" dirty="0">
              <a:solidFill>
                <a:schemeClr val="bg1"/>
              </a:solidFill>
              <a:latin typeface="Times New Roman" panose="02020603050405020304" pitchFamily="18" charset="0"/>
            </a:endParaRPr>
          </a:p>
        </p:txBody>
      </p:sp>
      <p:pic>
        <p:nvPicPr>
          <p:cNvPr id="27652" name="图片 3074" descr="东南大学校徽"/>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763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1092461" y="896119"/>
            <a:ext cx="7295485" cy="400110"/>
          </a:xfrm>
          <a:prstGeom prst="rect">
            <a:avLst/>
          </a:prstGeom>
        </p:spPr>
        <p:txBody>
          <a:bodyPr wrap="square">
            <a:spAutoFit/>
          </a:bodyPr>
          <a:lstStyle/>
          <a:p>
            <a:r>
              <a:rPr lang="zh-CN" altLang="en-US" sz="2000" dirty="0" smtClean="0">
                <a:solidFill>
                  <a:schemeClr val="tx1">
                    <a:lumMod val="95000"/>
                    <a:lumOff val="5000"/>
                  </a:schemeClr>
                </a:solidFill>
                <a:latin typeface="Times New Roman" panose="02020603050405020304" pitchFamily="18" charset="0"/>
                <a:cs typeface="Times New Roman" panose="02020603050405020304" pitchFamily="18" charset="0"/>
              </a:rPr>
              <a:t>最后我们给</a:t>
            </a:r>
            <a:r>
              <a:rPr lang="zh-CN" altLang="en-US" sz="2000" dirty="0" smtClean="0">
                <a:solidFill>
                  <a:schemeClr val="tx1">
                    <a:lumMod val="95000"/>
                    <a:lumOff val="5000"/>
                  </a:schemeClr>
                </a:solidFill>
                <a:latin typeface="Times New Roman" panose="02020603050405020304" pitchFamily="18" charset="0"/>
                <a:cs typeface="Times New Roman" panose="02020603050405020304" pitchFamily="18" charset="0"/>
              </a:rPr>
              <a:t>出</a:t>
            </a:r>
            <a:r>
              <a:rPr lang="zh-CN" altLang="en-US" sz="2000" dirty="0">
                <a:latin typeface="Times New Roman" panose="02020603050405020304" pitchFamily="18" charset="0"/>
                <a:ea typeface="新宋体" panose="02010609030101010101" pitchFamily="49" charset="-122"/>
                <a:cs typeface="Times New Roman" panose="02020603050405020304" pitchFamily="18" charset="0"/>
              </a:rPr>
              <a:t>在</a:t>
            </a:r>
            <a:r>
              <a:rPr lang="zh-CN" altLang="en-US" sz="2000" dirty="0" smtClean="0">
                <a:latin typeface="Times New Roman" panose="02020603050405020304" pitchFamily="18" charset="0"/>
                <a:ea typeface="新宋体" panose="02010609030101010101" pitchFamily="49" charset="-122"/>
                <a:cs typeface="Times New Roman" panose="02020603050405020304" pitchFamily="18" charset="0"/>
              </a:rPr>
              <a:t> </a:t>
            </a:r>
            <a:r>
              <a:rPr lang="en-US" altLang="zh-CN" sz="2000" dirty="0" smtClean="0">
                <a:latin typeface="Times New Roman" panose="02020603050405020304" pitchFamily="18" charset="0"/>
                <a:ea typeface="新宋体" panose="02010609030101010101" pitchFamily="49" charset="-122"/>
                <a:cs typeface="Times New Roman" panose="02020603050405020304" pitchFamily="18" charset="0"/>
              </a:rPr>
              <a:t>COMPASS</a:t>
            </a:r>
            <a:r>
              <a:rPr lang="zh-CN" altLang="en-US" sz="2000" dirty="0" smtClean="0">
                <a:latin typeface="Times New Roman" panose="02020603050405020304" pitchFamily="18" charset="0"/>
                <a:ea typeface="新宋体" panose="02010609030101010101" pitchFamily="49" charset="-122"/>
                <a:cs typeface="Times New Roman" panose="02020603050405020304" pitchFamily="18" charset="0"/>
              </a:rPr>
              <a:t>运动学范围下的</a:t>
            </a:r>
            <a:r>
              <a:rPr lang="zh-CN" altLang="en-US" sz="2000" dirty="0" smtClean="0">
                <a:solidFill>
                  <a:schemeClr val="tx1">
                    <a:lumMod val="95000"/>
                    <a:lumOff val="5000"/>
                  </a:schemeClr>
                </a:solidFill>
                <a:latin typeface="Times New Roman" panose="02020603050405020304" pitchFamily="18" charset="0"/>
                <a:cs typeface="Times New Roman" panose="02020603050405020304" pitchFamily="18" charset="0"/>
              </a:rPr>
              <a:t>图形</a:t>
            </a:r>
            <a:r>
              <a:rPr lang="zh-CN" altLang="en-US" sz="2000" dirty="0" smtClean="0">
                <a:solidFill>
                  <a:schemeClr val="tx1">
                    <a:lumMod val="95000"/>
                    <a:lumOff val="5000"/>
                  </a:schemeClr>
                </a:solidFill>
                <a:latin typeface="Times New Roman" panose="02020603050405020304" pitchFamily="18" charset="0"/>
                <a:cs typeface="Times New Roman" panose="02020603050405020304" pitchFamily="18" charset="0"/>
              </a:rPr>
              <a:t>表示</a:t>
            </a:r>
            <a:endParaRPr lang="zh-CN" alt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 name="矩形 3"/>
          <p:cNvSpPr/>
          <p:nvPr/>
        </p:nvSpPr>
        <p:spPr>
          <a:xfrm>
            <a:off x="899804" y="3424637"/>
            <a:ext cx="6977731" cy="400110"/>
          </a:xfrm>
          <a:prstGeom prst="rect">
            <a:avLst/>
          </a:prstGeom>
        </p:spPr>
        <p:txBody>
          <a:bodyPr wrap="square">
            <a:spAutoFit/>
          </a:bodyPr>
          <a:lstStyle/>
          <a:p>
            <a:r>
              <a:rPr lang="zh-CN" altLang="en-US" sz="2000" dirty="0" smtClean="0">
                <a:latin typeface="Times New Roman" panose="02020603050405020304" pitchFamily="18" charset="0"/>
                <a:ea typeface="新宋体" panose="02010609030101010101" pitchFamily="49" charset="-122"/>
                <a:cs typeface="Times New Roman" panose="02020603050405020304" pitchFamily="18" charset="0"/>
              </a:rPr>
              <a:t>其中运动学范围</a:t>
            </a:r>
            <a:endParaRPr lang="en-US" altLang="zh-CN" sz="2000" dirty="0">
              <a:latin typeface="Times New Roman" panose="02020603050405020304" pitchFamily="18" charset="0"/>
              <a:ea typeface="新宋体" panose="02010609030101010101" pitchFamily="49" charset="-122"/>
              <a:cs typeface="Times New Roman" panose="02020603050405020304" pitchFamily="18" charset="0"/>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804" y="3841949"/>
            <a:ext cx="5153025" cy="847725"/>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759" y="1489267"/>
            <a:ext cx="7760645" cy="1765607"/>
          </a:xfrm>
          <a:prstGeom prst="rect">
            <a:avLst/>
          </a:prstGeom>
        </p:spPr>
      </p:pic>
    </p:spTree>
    <p:extLst>
      <p:ext uri="{BB962C8B-B14F-4D97-AF65-F5344CB8AC3E}">
        <p14:creationId xmlns:p14="http://schemas.microsoft.com/office/powerpoint/2010/main" val="762152999"/>
      </p:ext>
    </p:extLst>
  </p:cSld>
  <p:clrMapOvr>
    <a:masterClrMapping/>
  </p:clrMapOvr>
  <p:transition spd="med">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文本框 6"/>
          <p:cNvSpPr txBox="1">
            <a:spLocks noChangeArrowheads="1"/>
          </p:cNvSpPr>
          <p:nvPr/>
        </p:nvSpPr>
        <p:spPr bwMode="auto">
          <a:xfrm>
            <a:off x="0" y="0"/>
            <a:ext cx="9158288" cy="64633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3600" dirty="0">
                <a:latin typeface="Times New Roman" panose="02020603050405020304" pitchFamily="18" charset="0"/>
                <a:ea typeface="楷体_GB2312" pitchFamily="1" charset="-122"/>
                <a:cs typeface="Times New Roman" panose="02020603050405020304" pitchFamily="18" charset="0"/>
              </a:rPr>
              <a:t>Numerical estimate</a:t>
            </a:r>
            <a:endParaRPr lang="en-US" altLang="zh-CN" sz="3600" dirty="0">
              <a:solidFill>
                <a:schemeClr val="bg1"/>
              </a:solidFill>
              <a:latin typeface="Times New Roman" panose="02020603050405020304" pitchFamily="18" charset="0"/>
            </a:endParaRPr>
          </a:p>
        </p:txBody>
      </p:sp>
      <p:pic>
        <p:nvPicPr>
          <p:cNvPr id="27652" name="图片 3074" descr="东南大学校徽"/>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763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1092461" y="896119"/>
            <a:ext cx="7295485" cy="400110"/>
          </a:xfrm>
          <a:prstGeom prst="rect">
            <a:avLst/>
          </a:prstGeom>
        </p:spPr>
        <p:txBody>
          <a:bodyPr wrap="square">
            <a:spAutoFit/>
          </a:bodyPr>
          <a:lstStyle/>
          <a:p>
            <a:r>
              <a:rPr lang="zh-CN" altLang="en-US" sz="2000" dirty="0" smtClean="0">
                <a:solidFill>
                  <a:schemeClr val="tx1">
                    <a:lumMod val="95000"/>
                    <a:lumOff val="5000"/>
                  </a:schemeClr>
                </a:solidFill>
                <a:latin typeface="Times New Roman" panose="02020603050405020304" pitchFamily="18" charset="0"/>
                <a:cs typeface="Times New Roman" panose="02020603050405020304" pitchFamily="18" charset="0"/>
              </a:rPr>
              <a:t>我们同时还模拟了在未来</a:t>
            </a:r>
            <a:r>
              <a:rPr lang="en-US" altLang="zh-CN" sz="2000" dirty="0" smtClean="0">
                <a:solidFill>
                  <a:schemeClr val="tx1">
                    <a:lumMod val="95000"/>
                    <a:lumOff val="5000"/>
                  </a:schemeClr>
                </a:solidFill>
                <a:latin typeface="Times New Roman" panose="02020603050405020304" pitchFamily="18" charset="0"/>
                <a:cs typeface="Times New Roman" panose="02020603050405020304" pitchFamily="18" charset="0"/>
              </a:rPr>
              <a:t>EIC</a:t>
            </a:r>
            <a:r>
              <a:rPr lang="zh-CN" altLang="en-US" sz="2000" dirty="0" smtClean="0">
                <a:solidFill>
                  <a:schemeClr val="tx1">
                    <a:lumMod val="95000"/>
                    <a:lumOff val="5000"/>
                  </a:schemeClr>
                </a:solidFill>
                <a:latin typeface="Times New Roman" panose="02020603050405020304" pitchFamily="18" charset="0"/>
                <a:cs typeface="Times New Roman" panose="02020603050405020304" pitchFamily="18" charset="0"/>
              </a:rPr>
              <a:t>上的图像</a:t>
            </a:r>
            <a:endParaRPr lang="zh-CN" alt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 name="矩形 3"/>
          <p:cNvSpPr/>
          <p:nvPr/>
        </p:nvSpPr>
        <p:spPr>
          <a:xfrm>
            <a:off x="1052651" y="3858579"/>
            <a:ext cx="6977731" cy="707886"/>
          </a:xfrm>
          <a:prstGeom prst="rect">
            <a:avLst/>
          </a:prstGeom>
        </p:spPr>
        <p:txBody>
          <a:bodyPr wrap="square">
            <a:spAutoFit/>
          </a:bodyPr>
          <a:lstStyle/>
          <a:p>
            <a:r>
              <a:rPr lang="zh-CN" altLang="en-US" sz="2000" dirty="0">
                <a:latin typeface="Times New Roman" panose="02020603050405020304" pitchFamily="18" charset="0"/>
                <a:ea typeface="新宋体" panose="02010609030101010101" pitchFamily="49" charset="-122"/>
                <a:cs typeface="Times New Roman" panose="02020603050405020304" pitchFamily="18" charset="0"/>
              </a:rPr>
              <a:t>其中运动学范围</a:t>
            </a:r>
            <a:endParaRPr lang="en-US" altLang="zh-CN" sz="2000" dirty="0">
              <a:latin typeface="Times New Roman" panose="02020603050405020304" pitchFamily="18" charset="0"/>
              <a:ea typeface="新宋体" panose="02010609030101010101" pitchFamily="49" charset="-122"/>
              <a:cs typeface="Times New Roman" panose="02020603050405020304" pitchFamily="18" charset="0"/>
            </a:endParaRPr>
          </a:p>
          <a:p>
            <a:endParaRPr lang="en-US" altLang="zh-CN" sz="2000" dirty="0">
              <a:latin typeface="Times New Roman" panose="02020603050405020304" pitchFamily="18" charset="0"/>
              <a:ea typeface="新宋体" panose="02010609030101010101" pitchFamily="49" charset="-122"/>
              <a:cs typeface="Times New Roman" panose="02020603050405020304" pitchFamily="18" charset="0"/>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644" y="4553794"/>
            <a:ext cx="6477000" cy="876300"/>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41" y="1663541"/>
            <a:ext cx="8474524" cy="1873500"/>
          </a:xfrm>
          <a:prstGeom prst="rect">
            <a:avLst/>
          </a:prstGeom>
        </p:spPr>
      </p:pic>
    </p:spTree>
    <p:extLst>
      <p:ext uri="{BB962C8B-B14F-4D97-AF65-F5344CB8AC3E}">
        <p14:creationId xmlns:p14="http://schemas.microsoft.com/office/powerpoint/2010/main" val="259993390"/>
      </p:ext>
    </p:extLst>
  </p:cSld>
  <p:clrMapOvr>
    <a:masterClrMapping/>
  </p:clrMapOvr>
  <p:transition spd="med">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文本框 6"/>
          <p:cNvSpPr txBox="1">
            <a:spLocks noChangeArrowheads="1"/>
          </p:cNvSpPr>
          <p:nvPr/>
        </p:nvSpPr>
        <p:spPr bwMode="auto">
          <a:xfrm>
            <a:off x="-7938" y="0"/>
            <a:ext cx="9158288" cy="5778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3200" dirty="0">
                <a:solidFill>
                  <a:srgbClr val="FFFFFF"/>
                </a:solidFill>
                <a:latin typeface="Times New Roman" panose="02020603050405020304" pitchFamily="18" charset="0"/>
              </a:rPr>
              <a:t> Summary  </a:t>
            </a:r>
          </a:p>
        </p:txBody>
      </p:sp>
      <p:sp>
        <p:nvSpPr>
          <p:cNvPr id="14340" name="文本框 11"/>
          <p:cNvSpPr txBox="1">
            <a:spLocks noChangeArrowheads="1"/>
          </p:cNvSpPr>
          <p:nvPr/>
        </p:nvSpPr>
        <p:spPr bwMode="auto">
          <a:xfrm>
            <a:off x="540056" y="1987478"/>
            <a:ext cx="791989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buFont typeface="Wingdings" panose="05000000000000000000" pitchFamily="2" charset="2"/>
              <a:buChar char="l"/>
            </a:pPr>
            <a:r>
              <a:rPr lang="zh-CN" altLang="en-US" sz="2400" dirty="0" smtClean="0">
                <a:latin typeface="Times New Roman" panose="02020603050405020304" pitchFamily="18" charset="0"/>
                <a:cs typeface="Times New Roman" panose="02020603050405020304" pitchFamily="18" charset="0"/>
              </a:rPr>
              <a:t>由于关系                                的限制，这里我们只需考虑贡献来自于耦合           的贡献</a:t>
            </a:r>
            <a:endParaRPr lang="en-US" altLang="zh-CN" sz="24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l"/>
            </a:pPr>
            <a:endParaRPr lang="en-US" altLang="zh-CN"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l"/>
            </a:pPr>
            <a:r>
              <a:rPr lang="zh-CN" altLang="en-US" sz="2400" dirty="0" smtClean="0">
                <a:latin typeface="Times New Roman" panose="02020603050405020304" pitchFamily="18" charset="0"/>
                <a:cs typeface="Times New Roman" panose="02020603050405020304" pitchFamily="18" charset="0"/>
              </a:rPr>
              <a:t>我们计算了 </a:t>
            </a:r>
            <a:r>
              <a:rPr lang="en-US" altLang="zh-CN" sz="2400" dirty="0" smtClean="0">
                <a:latin typeface="Times New Roman" panose="02020603050405020304" pitchFamily="18" charset="0"/>
                <a:cs typeface="Times New Roman" panose="02020603050405020304" pitchFamily="18" charset="0"/>
              </a:rPr>
              <a:t>twist-3 </a:t>
            </a:r>
            <a:r>
              <a:rPr lang="en-US" altLang="zh-CN" sz="2400" dirty="0" err="1" smtClean="0">
                <a:latin typeface="Times New Roman" panose="02020603050405020304" pitchFamily="18" charset="0"/>
                <a:cs typeface="Times New Roman" panose="02020603050405020304" pitchFamily="18" charset="0"/>
              </a:rPr>
              <a:t>DiFF</a:t>
            </a:r>
            <a:r>
              <a:rPr lang="en-US" altLang="zh-CN" sz="2400" dirty="0" smtClean="0">
                <a:latin typeface="Times New Roman" panose="02020603050405020304" pitchFamily="18" charset="0"/>
                <a:cs typeface="Times New Roman" panose="02020603050405020304" pitchFamily="18" charset="0"/>
              </a:rPr>
              <a:t>         </a:t>
            </a:r>
            <a:r>
              <a:rPr lang="zh-CN" altLang="en-US" sz="2400" dirty="0" smtClean="0">
                <a:latin typeface="Times New Roman" panose="02020603050405020304" pitchFamily="18" charset="0"/>
                <a:cs typeface="Times New Roman" panose="02020603050405020304" pitchFamily="18" charset="0"/>
              </a:rPr>
              <a:t>，发现它的贡献只来自于</a:t>
            </a:r>
            <a:r>
              <a:rPr lang="en-US" altLang="zh-CN" sz="2400" dirty="0" smtClean="0">
                <a:latin typeface="Times New Roman" panose="02020603050405020304" pitchFamily="18" charset="0"/>
                <a:cs typeface="Times New Roman" panose="02020603050405020304" pitchFamily="18" charset="0"/>
              </a:rPr>
              <a:t> s</a:t>
            </a:r>
            <a:r>
              <a:rPr lang="zh-CN" altLang="en-US" sz="2400" dirty="0" smtClean="0">
                <a:latin typeface="Times New Roman" panose="02020603050405020304" pitchFamily="18" charset="0"/>
                <a:cs typeface="Times New Roman" panose="02020603050405020304" pitchFamily="18" charset="0"/>
              </a:rPr>
              <a:t>波和</a:t>
            </a:r>
            <a:r>
              <a:rPr lang="en-US" altLang="zh-CN" sz="2400" dirty="0" smtClean="0">
                <a:latin typeface="Times New Roman" panose="02020603050405020304" pitchFamily="18" charset="0"/>
                <a:cs typeface="Times New Roman" panose="02020603050405020304" pitchFamily="18" charset="0"/>
              </a:rPr>
              <a:t>p</a:t>
            </a:r>
            <a:r>
              <a:rPr lang="zh-CN" altLang="en-US" sz="2400" dirty="0" smtClean="0">
                <a:latin typeface="Times New Roman" panose="02020603050405020304" pitchFamily="18" charset="0"/>
                <a:cs typeface="Times New Roman" panose="02020603050405020304" pitchFamily="18" charset="0"/>
              </a:rPr>
              <a:t>波交叉部分</a:t>
            </a:r>
            <a:r>
              <a:rPr lang="en-US" altLang="zh-CN" sz="2400" dirty="0" smtClean="0">
                <a:latin typeface="Times New Roman" panose="02020603050405020304" pitchFamily="18" charset="0"/>
                <a:cs typeface="Times New Roman" panose="02020603050405020304" pitchFamily="18" charset="0"/>
              </a:rPr>
              <a:t>            </a:t>
            </a:r>
            <a:endParaRPr lang="en-US" altLang="zh-CN" sz="2400" dirty="0">
              <a:latin typeface="Times New Roman" panose="02020603050405020304" pitchFamily="18" charset="0"/>
              <a:cs typeface="Times New Roman" panose="02020603050405020304" pitchFamily="18" charset="0"/>
            </a:endParaRPr>
          </a:p>
          <a:p>
            <a:pPr marL="0" indent="0"/>
            <a:endParaRPr lang="en-US" altLang="zh-CN"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l"/>
            </a:pPr>
            <a:r>
              <a:rPr lang="zh-CN" altLang="en-US" sz="2400" dirty="0" smtClean="0">
                <a:latin typeface="Times New Roman" panose="02020603050405020304" pitchFamily="18" charset="0"/>
                <a:cs typeface="Times New Roman" panose="02020603050405020304" pitchFamily="18" charset="0"/>
              </a:rPr>
              <a:t>在</a:t>
            </a:r>
            <a:r>
              <a:rPr lang="en-US" altLang="zh-CN" sz="2400" dirty="0">
                <a:latin typeface="Times New Roman" panose="02020603050405020304" pitchFamily="18" charset="0"/>
                <a:cs typeface="Times New Roman" panose="02020603050405020304" pitchFamily="18" charset="0"/>
              </a:rPr>
              <a:t>COMPASS</a:t>
            </a:r>
            <a:r>
              <a:rPr lang="zh-CN" altLang="en-US" sz="2400" dirty="0">
                <a:latin typeface="Times New Roman" panose="02020603050405020304" pitchFamily="18" charset="0"/>
                <a:cs typeface="Times New Roman" panose="02020603050405020304" pitchFamily="18" charset="0"/>
              </a:rPr>
              <a:t>，和未来</a:t>
            </a:r>
            <a:r>
              <a:rPr lang="en-US" altLang="zh-CN" sz="2400" dirty="0">
                <a:latin typeface="Times New Roman" panose="02020603050405020304" pitchFamily="18" charset="0"/>
                <a:cs typeface="Times New Roman" panose="02020603050405020304" pitchFamily="18" charset="0"/>
              </a:rPr>
              <a:t>EIC</a:t>
            </a:r>
            <a:r>
              <a:rPr lang="zh-CN" altLang="en-US" sz="2400" dirty="0">
                <a:latin typeface="Times New Roman" panose="02020603050405020304" pitchFamily="18" charset="0"/>
                <a:cs typeface="Times New Roman" panose="02020603050405020304" pitchFamily="18" charset="0"/>
              </a:rPr>
              <a:t>的运动范围</a:t>
            </a:r>
            <a:r>
              <a:rPr lang="zh-CN" altLang="en-US" sz="2400" dirty="0" smtClean="0">
                <a:latin typeface="Times New Roman" panose="02020603050405020304" pitchFamily="18" charset="0"/>
                <a:cs typeface="Times New Roman" panose="02020603050405020304" pitchFamily="18" charset="0"/>
              </a:rPr>
              <a:t>下，我们估计</a:t>
            </a:r>
            <a:r>
              <a:rPr lang="zh-CN" altLang="en-US" sz="2400" dirty="0">
                <a:latin typeface="Times New Roman" panose="02020603050405020304" pitchFamily="18" charset="0"/>
                <a:cs typeface="Times New Roman" panose="02020603050405020304" pitchFamily="18" charset="0"/>
              </a:rPr>
              <a:t>双纵自旋不对称</a:t>
            </a:r>
            <a:r>
              <a:rPr lang="zh-CN" altLang="en-US" sz="2400" dirty="0" smtClean="0">
                <a:latin typeface="Times New Roman" panose="02020603050405020304" pitchFamily="18" charset="0"/>
                <a:cs typeface="Times New Roman" panose="02020603050405020304" pitchFamily="18" charset="0"/>
              </a:rPr>
              <a:t>度</a:t>
            </a:r>
            <a:endParaRPr lang="en-US" altLang="zh-CN" sz="24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l"/>
            </a:pPr>
            <a:endParaRPr lang="en-US" altLang="zh-CN"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l"/>
            </a:pPr>
            <a:r>
              <a:rPr lang="zh-CN" altLang="en-US" sz="2400" dirty="0">
                <a:latin typeface="Times New Roman" panose="02020603050405020304" pitchFamily="18" charset="0"/>
                <a:cs typeface="Times New Roman" panose="02020603050405020304" pitchFamily="18" charset="0"/>
              </a:rPr>
              <a:t>我们的研究表明，在现象学分析</a:t>
            </a:r>
            <a:r>
              <a:rPr lang="zh-CN" altLang="en-US" sz="2400" dirty="0" smtClean="0">
                <a:latin typeface="Times New Roman" panose="02020603050405020304" pitchFamily="18" charset="0"/>
                <a:cs typeface="Times New Roman" panose="02020603050405020304" pitchFamily="18" charset="0"/>
              </a:rPr>
              <a:t>中考虑</a:t>
            </a:r>
            <a:r>
              <a:rPr lang="en-US" altLang="zh-CN" sz="2400" dirty="0">
                <a:latin typeface="Times New Roman" panose="02020603050405020304" pitchFamily="18" charset="0"/>
                <a:cs typeface="Times New Roman" panose="02020603050405020304" pitchFamily="18" charset="0"/>
              </a:rPr>
              <a:t>twist-3 </a:t>
            </a:r>
            <a:r>
              <a:rPr lang="en-US" altLang="zh-CN" sz="2400" dirty="0" err="1">
                <a:latin typeface="Times New Roman" panose="02020603050405020304" pitchFamily="18" charset="0"/>
                <a:cs typeface="Times New Roman" panose="02020603050405020304" pitchFamily="18" charset="0"/>
              </a:rPr>
              <a:t>DiFF</a:t>
            </a:r>
            <a:r>
              <a:rPr lang="en-US" altLang="zh-CN" sz="2400" dirty="0">
                <a:latin typeface="Times New Roman" panose="02020603050405020304" pitchFamily="18" charset="0"/>
                <a:cs typeface="Times New Roman" panose="02020603050405020304" pitchFamily="18" charset="0"/>
              </a:rPr>
              <a:t> </a:t>
            </a:r>
            <a:endParaRPr lang="en-US" altLang="zh-CN" sz="2400" dirty="0" smtClean="0">
              <a:latin typeface="Times New Roman" panose="02020603050405020304" pitchFamily="18" charset="0"/>
              <a:cs typeface="Times New Roman" panose="02020603050405020304" pitchFamily="18" charset="0"/>
            </a:endParaRPr>
          </a:p>
          <a:p>
            <a:pPr marL="0" indent="0"/>
            <a:r>
              <a:rPr lang="en-US" altLang="zh-CN" sz="2400" dirty="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 </a:t>
            </a:r>
            <a:r>
              <a:rPr lang="zh-CN" altLang="en-US" sz="2400" dirty="0" smtClean="0">
                <a:latin typeface="Times New Roman" panose="02020603050405020304" pitchFamily="18" charset="0"/>
                <a:cs typeface="Times New Roman" panose="02020603050405020304" pitchFamily="18" charset="0"/>
              </a:rPr>
              <a:t>有利于</a:t>
            </a:r>
            <a:r>
              <a:rPr lang="zh-CN" altLang="en-US" sz="2400" dirty="0" smtClean="0">
                <a:latin typeface="Times New Roman" panose="02020603050405020304" pitchFamily="18" charset="0"/>
                <a:cs typeface="Times New Roman" panose="02020603050405020304" pitchFamily="18" charset="0"/>
              </a:rPr>
              <a:t>我们更好</a:t>
            </a:r>
            <a:r>
              <a:rPr lang="zh-CN" altLang="en-US" sz="2400" dirty="0">
                <a:latin typeface="Times New Roman" panose="02020603050405020304" pitchFamily="18" charset="0"/>
                <a:cs typeface="Times New Roman" panose="02020603050405020304" pitchFamily="18" charset="0"/>
              </a:rPr>
              <a:t>地</a:t>
            </a:r>
            <a:r>
              <a:rPr lang="zh-CN" altLang="en-US" sz="2400" dirty="0">
                <a:latin typeface="Times New Roman" panose="02020603050405020304" pitchFamily="18" charset="0"/>
                <a:cs typeface="Times New Roman" panose="02020603050405020304" pitchFamily="18" charset="0"/>
              </a:rPr>
              <a:t>理解在两强子</a:t>
            </a:r>
            <a:r>
              <a:rPr lang="zh-CN" altLang="en-US" sz="2400" dirty="0" smtClean="0">
                <a:latin typeface="Times New Roman" panose="02020603050405020304" pitchFamily="18" charset="0"/>
                <a:cs typeface="Times New Roman" panose="02020603050405020304" pitchFamily="18" charset="0"/>
              </a:rPr>
              <a:t>产过程中的 </a:t>
            </a:r>
            <a:r>
              <a:rPr lang="en-US" altLang="zh-CN" sz="2400" dirty="0" err="1" smtClean="0">
                <a:latin typeface="Times New Roman" panose="02020603050405020304" pitchFamily="18" charset="0"/>
                <a:cs typeface="Times New Roman" panose="02020603050405020304" pitchFamily="18" charset="0"/>
              </a:rPr>
              <a:t>cosϕR</a:t>
            </a:r>
            <a:endParaRPr lang="en-US" altLang="zh-CN" sz="2400" dirty="0" smtClean="0">
              <a:latin typeface="Times New Roman" panose="02020603050405020304" pitchFamily="18" charset="0"/>
              <a:cs typeface="Times New Roman" panose="02020603050405020304" pitchFamily="18" charset="0"/>
            </a:endParaRPr>
          </a:p>
          <a:p>
            <a:pPr marL="0" indent="0"/>
            <a:r>
              <a:rPr lang="en-US" altLang="zh-CN" sz="2400" dirty="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    </a:t>
            </a:r>
            <a:r>
              <a:rPr lang="zh-CN" altLang="en-US" sz="2400" dirty="0" smtClean="0">
                <a:latin typeface="Times New Roman" panose="02020603050405020304" pitchFamily="18" charset="0"/>
                <a:cs typeface="Times New Roman" panose="02020603050405020304" pitchFamily="18" charset="0"/>
              </a:rPr>
              <a:t>不对称度。</a:t>
            </a:r>
            <a:endParaRPr lang="en-US" altLang="zh-CN" sz="2400" dirty="0">
              <a:latin typeface="Times New Roman" panose="02020603050405020304" pitchFamily="18" charset="0"/>
              <a:cs typeface="Times New Roman" panose="02020603050405020304" pitchFamily="18" charset="0"/>
            </a:endParaRPr>
          </a:p>
          <a:p>
            <a:pPr marL="0" indent="0"/>
            <a:endParaRPr lang="en-US" altLang="zh-CN" sz="2400" dirty="0">
              <a:latin typeface="Times New Roman" panose="02020603050405020304" pitchFamily="18" charset="0"/>
              <a:cs typeface="Times New Roman" panose="02020603050405020304" pitchFamily="18" charset="0"/>
            </a:endParaRPr>
          </a:p>
        </p:txBody>
      </p:sp>
      <p:sp>
        <p:nvSpPr>
          <p:cNvPr id="2" name="矩形 1"/>
          <p:cNvSpPr/>
          <p:nvPr/>
        </p:nvSpPr>
        <p:spPr>
          <a:xfrm>
            <a:off x="1124539" y="802699"/>
            <a:ext cx="7703893" cy="830997"/>
          </a:xfrm>
          <a:prstGeom prst="rect">
            <a:avLst/>
          </a:prstGeom>
        </p:spPr>
        <p:txBody>
          <a:bodyPr wrap="square">
            <a:spAutoFit/>
          </a:bodyPr>
          <a:lstStyle/>
          <a:p>
            <a:r>
              <a:rPr lang="zh-CN" altLang="en-US" sz="2400" dirty="0">
                <a:latin typeface="Times New Roman" panose="02020603050405020304" pitchFamily="18" charset="0"/>
                <a:cs typeface="Times New Roman" panose="02020603050405020304" pitchFamily="18" charset="0"/>
              </a:rPr>
              <a:t>在这项工作中，我们研究了双强子</a:t>
            </a:r>
            <a:r>
              <a:rPr lang="zh-CN" altLang="en-US" sz="2400" dirty="0" smtClean="0">
                <a:latin typeface="Times New Roman" panose="02020603050405020304" pitchFamily="18" charset="0"/>
                <a:cs typeface="Times New Roman" panose="02020603050405020304" pitchFamily="18" charset="0"/>
              </a:rPr>
              <a:t>产生下的</a:t>
            </a:r>
            <a:r>
              <a:rPr lang="en-US" altLang="zh-CN" sz="2400" dirty="0">
                <a:latin typeface="Times New Roman" panose="02020603050405020304" pitchFamily="18" charset="0"/>
                <a:cs typeface="Times New Roman" panose="02020603050405020304" pitchFamily="18" charset="0"/>
              </a:rPr>
              <a:t>SIDIS </a:t>
            </a:r>
            <a:r>
              <a:rPr lang="zh-CN" altLang="en-US" sz="2400" dirty="0">
                <a:latin typeface="Times New Roman" panose="02020603050405020304" pitchFamily="18" charset="0"/>
                <a:cs typeface="Times New Roman" panose="02020603050405020304" pitchFamily="18" charset="0"/>
              </a:rPr>
              <a:t>过程</a:t>
            </a:r>
            <a:r>
              <a:rPr lang="zh-CN" altLang="en-US" sz="2400" dirty="0" smtClean="0">
                <a:latin typeface="Times New Roman" panose="02020603050405020304" pitchFamily="18" charset="0"/>
                <a:cs typeface="Times New Roman" panose="02020603050405020304" pitchFamily="18" charset="0"/>
              </a:rPr>
              <a:t>中双纵自旋不对称</a:t>
            </a:r>
            <a:r>
              <a:rPr lang="zh-CN" altLang="en-US" sz="2400" dirty="0" smtClean="0">
                <a:latin typeface="Times New Roman" panose="02020603050405020304" pitchFamily="18" charset="0"/>
                <a:cs typeface="Times New Roman" panose="02020603050405020304" pitchFamily="18" charset="0"/>
              </a:rPr>
              <a:t>度</a:t>
            </a:r>
            <a:endParaRPr lang="en-US" altLang="zh-CN" sz="2400" dirty="0">
              <a:latin typeface="Times New Roman" panose="02020603050405020304" pitchFamily="18" charset="0"/>
              <a:cs typeface="Times New Roman" panose="02020603050405020304" pitchFamily="18" charset="0"/>
            </a:endParaRPr>
          </a:p>
        </p:txBody>
      </p:sp>
      <p:pic>
        <p:nvPicPr>
          <p:cNvPr id="6" name="图片 3074" descr="东南大学校徽"/>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763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2020" y="2300030"/>
            <a:ext cx="791989" cy="488393"/>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6275" y="2048654"/>
            <a:ext cx="2320084" cy="356936"/>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2005" y="3101029"/>
            <a:ext cx="495924" cy="425077"/>
          </a:xfrm>
          <a:prstGeom prst="rect">
            <a:avLst/>
          </a:prstGeom>
        </p:spPr>
      </p:pic>
      <p:pic>
        <p:nvPicPr>
          <p:cNvPr id="15" name="图片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2050" y="5660969"/>
            <a:ext cx="495924" cy="425077"/>
          </a:xfrm>
          <a:prstGeom prst="rect">
            <a:avLst/>
          </a:prstGeom>
        </p:spPr>
      </p:pic>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44024" y="4580984"/>
            <a:ext cx="863988" cy="431994"/>
          </a:xfrm>
          <a:prstGeom prst="rect">
            <a:avLst/>
          </a:prstGeom>
        </p:spPr>
      </p:pic>
    </p:spTree>
  </p:cSld>
  <p:clrMapOvr>
    <a:masterClrMapping/>
  </p:clrMapOvr>
  <p:transition spd="med">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文本框 11265"/>
          <p:cNvSpPr txBox="1">
            <a:spLocks noChangeArrowheads="1"/>
          </p:cNvSpPr>
          <p:nvPr/>
        </p:nvSpPr>
        <p:spPr bwMode="auto">
          <a:xfrm>
            <a:off x="1038225" y="2629080"/>
            <a:ext cx="6985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4400" dirty="0" smtClean="0">
                <a:solidFill>
                  <a:srgbClr val="00B0F0"/>
                </a:solidFill>
                <a:latin typeface="Times New Roman" panose="02020603050405020304" pitchFamily="18" charset="0"/>
                <a:ea typeface="Adobe 明體 Std L" pitchFamily="2" charset="-128"/>
              </a:rPr>
              <a:t>谢谢</a:t>
            </a:r>
            <a:r>
              <a:rPr lang="en-US" altLang="zh-CN" sz="4400" dirty="0" smtClean="0">
                <a:solidFill>
                  <a:srgbClr val="00B0F0"/>
                </a:solidFill>
                <a:latin typeface="Times New Roman" panose="02020603050405020304" pitchFamily="18" charset="0"/>
                <a:ea typeface="Adobe 明體 Std L" pitchFamily="2" charset="-128"/>
              </a:rPr>
              <a:t>!</a:t>
            </a:r>
            <a:endParaRPr lang="en-US" altLang="zh-CN" sz="4400" dirty="0">
              <a:solidFill>
                <a:srgbClr val="00B0F0"/>
              </a:solidFill>
              <a:latin typeface="Times New Roman" panose="02020603050405020304" pitchFamily="18" charset="0"/>
              <a:ea typeface="Adobe 明體 Std L" pitchFamily="2" charset="-128"/>
            </a:endParaRPr>
          </a:p>
        </p:txBody>
      </p:sp>
      <p:pic>
        <p:nvPicPr>
          <p:cNvPr id="15363" name="图片 3074" descr="东南大学校徽"/>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57338"/>
            <a:ext cx="10763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图片 3073" descr="东大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0"/>
            <a:ext cx="91313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图片 14346" descr="u=3876630126,1704014895&amp;fm=21&amp;g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4318" y="3716996"/>
            <a:ext cx="1008063"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文本框 6"/>
          <p:cNvSpPr txBox="1">
            <a:spLocks noChangeArrowheads="1"/>
          </p:cNvSpPr>
          <p:nvPr/>
        </p:nvSpPr>
        <p:spPr bwMode="auto">
          <a:xfrm>
            <a:off x="-14288" y="0"/>
            <a:ext cx="9158288" cy="83099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4800" dirty="0">
                <a:solidFill>
                  <a:schemeClr val="bg1"/>
                </a:solidFill>
                <a:latin typeface="Times New Roman" panose="02020603050405020304" pitchFamily="18" charset="0"/>
              </a:rPr>
              <a:t>Outline</a:t>
            </a:r>
          </a:p>
        </p:txBody>
      </p:sp>
      <p:pic>
        <p:nvPicPr>
          <p:cNvPr id="22535" name="图片 3074" descr="东南大学校徽"/>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8" y="15402"/>
            <a:ext cx="10763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Box 5"/>
          <p:cNvSpPr txBox="1">
            <a:spLocks noChangeArrowheads="1"/>
          </p:cNvSpPr>
          <p:nvPr/>
        </p:nvSpPr>
        <p:spPr bwMode="auto">
          <a:xfrm>
            <a:off x="179388" y="3789363"/>
            <a:ext cx="84978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1">
              <a:buFont typeface="Wingdings" panose="05000000000000000000" pitchFamily="2" charset="2"/>
              <a:buNone/>
            </a:pPr>
            <a:r>
              <a:rPr lang="en-US" altLang="zh-CN" dirty="0">
                <a:solidFill>
                  <a:schemeClr val="bg1"/>
                </a:solidFill>
              </a:rPr>
              <a:t>: </a:t>
            </a:r>
            <a:endParaRPr lang="zh-CN" altLang="en-US" dirty="0">
              <a:solidFill>
                <a:schemeClr val="bg1"/>
              </a:solidFill>
            </a:endParaRPr>
          </a:p>
        </p:txBody>
      </p:sp>
      <p:sp>
        <p:nvSpPr>
          <p:cNvPr id="3" name="文本框 2"/>
          <p:cNvSpPr txBox="1"/>
          <p:nvPr/>
        </p:nvSpPr>
        <p:spPr>
          <a:xfrm>
            <a:off x="1076325" y="1557026"/>
            <a:ext cx="6985235" cy="3754874"/>
          </a:xfrm>
          <a:prstGeom prst="rect">
            <a:avLst/>
          </a:prstGeom>
          <a:noFill/>
          <a:ln w="38100">
            <a:solidFill>
              <a:srgbClr val="0066FF"/>
            </a:solidFill>
          </a:ln>
        </p:spPr>
        <p:txBody>
          <a:bodyPr wrap="square" rtlCol="0">
            <a:spAutoFit/>
          </a:bodyPr>
          <a:lstStyle/>
          <a:p>
            <a:pPr algn="ctr"/>
            <a:endParaRPr lang="en-US" altLang="zh-CN" dirty="0">
              <a:solidFill>
                <a:sysClr val="windowText" lastClr="000000"/>
              </a:solidFill>
              <a:latin typeface="Times New Roman" panose="02020603050405020304" pitchFamily="18" charset="0"/>
            </a:endParaRPr>
          </a:p>
          <a:p>
            <a:pPr marL="285750" indent="-285750">
              <a:buFont typeface="Wingdings" panose="05000000000000000000" pitchFamily="2" charset="2"/>
              <a:buChar char="Ø"/>
            </a:pPr>
            <a:r>
              <a:rPr lang="en-US" altLang="zh-CN"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ea typeface="楷体_GB2312" pitchFamily="1" charset="-122"/>
                <a:cs typeface="Times New Roman" panose="02020603050405020304" pitchFamily="18" charset="0"/>
              </a:rPr>
              <a:t>Introduction </a:t>
            </a:r>
            <a:r>
              <a:rPr lang="en-US" altLang="zh-CN" sz="2800" dirty="0" smtClean="0">
                <a:solidFill>
                  <a:schemeClr val="tx1"/>
                </a:solidFill>
                <a:latin typeface="Times New Roman" panose="02020603050405020304" pitchFamily="18" charset="0"/>
                <a:ea typeface="楷体_GB2312" pitchFamily="1" charset="-122"/>
                <a:cs typeface="Times New Roman" panose="02020603050405020304" pitchFamily="18" charset="0"/>
              </a:rPr>
              <a:t> </a:t>
            </a:r>
            <a:endParaRPr lang="en-US" altLang="zh-CN" sz="2800" dirty="0">
              <a:solidFill>
                <a:schemeClr val="tx1"/>
              </a:solidFill>
              <a:latin typeface="Times New Roman" panose="02020603050405020304" pitchFamily="18" charset="0"/>
              <a:ea typeface="楷体_GB2312" pitchFamily="1" charset="-122"/>
              <a:cs typeface="Times New Roman" panose="02020603050405020304" pitchFamily="18" charset="0"/>
            </a:endParaRPr>
          </a:p>
          <a:p>
            <a:r>
              <a:rPr lang="en-US" altLang="zh-CN" sz="2800" dirty="0">
                <a:solidFill>
                  <a:schemeClr val="tx1"/>
                </a:solidFill>
                <a:latin typeface="Times New Roman" panose="02020603050405020304" pitchFamily="18" charset="0"/>
                <a:ea typeface="楷体_GB2312" pitchFamily="1" charset="-122"/>
                <a:cs typeface="Times New Roman" panose="02020603050405020304" pitchFamily="18" charset="0"/>
              </a:rPr>
              <a:t> </a:t>
            </a:r>
          </a:p>
          <a:p>
            <a:pPr marL="285750" indent="-285750">
              <a:buFont typeface="Wingdings" panose="05000000000000000000" pitchFamily="2" charset="2"/>
              <a:buChar char="Ø"/>
            </a:pPr>
            <a:r>
              <a:rPr lang="en-US" altLang="zh-CN" sz="2800" dirty="0">
                <a:solidFill>
                  <a:schemeClr val="tx1"/>
                </a:solidFill>
                <a:latin typeface="Times New Roman" panose="02020603050405020304" pitchFamily="18" charset="0"/>
                <a:ea typeface="楷体_GB2312" pitchFamily="1" charset="-122"/>
                <a:cs typeface="Times New Roman" panose="02020603050405020304" pitchFamily="18" charset="0"/>
              </a:rPr>
              <a:t> </a:t>
            </a:r>
            <a:r>
              <a:rPr lang="en-US" altLang="zh-CN" sz="2800" dirty="0">
                <a:latin typeface="Times New Roman" panose="02020603050405020304" pitchFamily="18" charset="0"/>
                <a:ea typeface="楷体_GB2312" pitchFamily="1" charset="-122"/>
                <a:cs typeface="Times New Roman" panose="02020603050405020304" pitchFamily="18" charset="0"/>
              </a:rPr>
              <a:t>The</a:t>
            </a:r>
            <a:r>
              <a:rPr lang="zh-CN" altLang="en-US" sz="2800" dirty="0">
                <a:latin typeface="Times New Roman" panose="02020603050405020304" pitchFamily="18" charset="0"/>
                <a:ea typeface="楷体_GB2312" pitchFamily="1" charset="-122"/>
                <a:cs typeface="Times New Roman" panose="02020603050405020304" pitchFamily="18" charset="0"/>
              </a:rPr>
              <a:t> </a:t>
            </a:r>
            <a:r>
              <a:rPr lang="en-US" altLang="zh-CN" sz="2800" dirty="0">
                <a:latin typeface="Times New Roman" panose="02020603050405020304" pitchFamily="18" charset="0"/>
                <a:ea typeface="楷体_GB2312" pitchFamily="1" charset="-122"/>
                <a:cs typeface="Times New Roman" panose="02020603050405020304" pitchFamily="18" charset="0"/>
              </a:rPr>
              <a:t>model calculation of</a:t>
            </a:r>
          </a:p>
          <a:p>
            <a:endParaRPr lang="en-US" altLang="zh-CN" sz="2800" dirty="0" smtClean="0">
              <a:solidFill>
                <a:schemeClr val="tx1"/>
              </a:solidFill>
              <a:latin typeface="Times New Roman" panose="02020603050405020304" pitchFamily="18" charset="0"/>
              <a:ea typeface="楷体_GB2312" pitchFamily="1" charset="-122"/>
              <a:cs typeface="Times New Roman" panose="02020603050405020304" pitchFamily="18" charset="0"/>
            </a:endParaRPr>
          </a:p>
          <a:p>
            <a:pPr marL="285750" indent="-285750">
              <a:buFont typeface="Wingdings" panose="05000000000000000000" pitchFamily="2" charset="2"/>
              <a:buChar char="Ø"/>
            </a:pPr>
            <a:r>
              <a:rPr lang="en-US" altLang="zh-CN" sz="2800" dirty="0">
                <a:latin typeface="Times New Roman" panose="02020603050405020304" pitchFamily="18" charset="0"/>
                <a:ea typeface="楷体_GB2312" pitchFamily="1" charset="-122"/>
                <a:cs typeface="Times New Roman" panose="02020603050405020304" pitchFamily="18" charset="0"/>
              </a:rPr>
              <a:t> Numerical estimate the azimuthal asymmetry</a:t>
            </a:r>
          </a:p>
          <a:p>
            <a:pPr marL="285750" indent="-285750">
              <a:buFont typeface="Wingdings" panose="05000000000000000000" pitchFamily="2" charset="2"/>
              <a:buChar char="Ø"/>
            </a:pPr>
            <a:endParaRPr lang="en-US" altLang="zh-CN" sz="2800" dirty="0">
              <a:solidFill>
                <a:schemeClr val="tx1"/>
              </a:solidFill>
              <a:latin typeface="Times New Roman" panose="02020603050405020304" pitchFamily="18" charset="0"/>
              <a:ea typeface="楷体_GB2312" pitchFamily="1" charset="-122"/>
              <a:cs typeface="Times New Roman" panose="02020603050405020304" pitchFamily="18" charset="0"/>
            </a:endParaRPr>
          </a:p>
          <a:p>
            <a:pPr marL="285750" indent="-285750">
              <a:buFont typeface="Wingdings" panose="05000000000000000000" pitchFamily="2" charset="2"/>
              <a:buChar char="Ø"/>
            </a:pPr>
            <a:r>
              <a:rPr lang="en-US" altLang="zh-CN" sz="2800" dirty="0">
                <a:latin typeface="Times New Roman" panose="02020603050405020304" pitchFamily="18" charset="0"/>
                <a:ea typeface="楷体_GB2312" pitchFamily="1" charset="-122"/>
                <a:cs typeface="Times New Roman" panose="02020603050405020304" pitchFamily="18" charset="0"/>
              </a:rPr>
              <a:t>Summary</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9022" y="2675198"/>
            <a:ext cx="1257772" cy="487245"/>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2020" y="4027490"/>
            <a:ext cx="863988" cy="431994"/>
          </a:xfrm>
          <a:prstGeom prst="rect">
            <a:avLst/>
          </a:prstGeom>
        </p:spPr>
      </p:pic>
    </p:spTree>
    <p:extLst>
      <p:ext uri="{BB962C8B-B14F-4D97-AF65-F5344CB8AC3E}">
        <p14:creationId xmlns:p14="http://schemas.microsoft.com/office/powerpoint/2010/main" val="1503238095"/>
      </p:ext>
    </p:extLst>
  </p:cSld>
  <p:clrMapOvr>
    <a:masterClrMapping/>
  </p:clrMapOvr>
  <p:transition spd="med">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文本框 6"/>
          <p:cNvSpPr txBox="1">
            <a:spLocks noChangeArrowheads="1"/>
          </p:cNvSpPr>
          <p:nvPr/>
        </p:nvSpPr>
        <p:spPr bwMode="auto">
          <a:xfrm>
            <a:off x="-14288" y="0"/>
            <a:ext cx="9158288" cy="6413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3600" dirty="0">
                <a:solidFill>
                  <a:schemeClr val="bg1"/>
                </a:solidFill>
                <a:latin typeface="Times New Roman" panose="02020603050405020304" pitchFamily="18" charset="0"/>
              </a:rPr>
              <a:t>Introduction</a:t>
            </a:r>
          </a:p>
        </p:txBody>
      </p:sp>
      <p:pic>
        <p:nvPicPr>
          <p:cNvPr id="22535" name="图片 3074" descr="东南大学校徽"/>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763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Box 5"/>
          <p:cNvSpPr txBox="1">
            <a:spLocks noChangeArrowheads="1"/>
          </p:cNvSpPr>
          <p:nvPr/>
        </p:nvSpPr>
        <p:spPr bwMode="auto">
          <a:xfrm>
            <a:off x="108062" y="1121491"/>
            <a:ext cx="8927876"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buFont typeface="Wingdings" panose="05000000000000000000" pitchFamily="2" charset="2"/>
              <a:buChar char="n"/>
            </a:pPr>
            <a:r>
              <a:rPr lang="zh-CN" altLang="en-US" sz="1800" dirty="0" smtClean="0">
                <a:solidFill>
                  <a:schemeClr val="tx1">
                    <a:lumMod val="95000"/>
                    <a:lumOff val="5000"/>
                  </a:schemeClr>
                </a:solidFill>
                <a:latin typeface="Times New Roman" panose="02020603050405020304" pitchFamily="18" charset="0"/>
                <a:cs typeface="Times New Roman" panose="02020603050405020304" pitchFamily="18" charset="0"/>
              </a:rPr>
              <a:t>我们知道了解</a:t>
            </a:r>
            <a:r>
              <a:rPr lang="zh-CN" altLang="en-US" sz="1800" dirty="0">
                <a:solidFill>
                  <a:schemeClr val="tx1">
                    <a:lumMod val="95000"/>
                    <a:lumOff val="5000"/>
                  </a:schemeClr>
                </a:solidFill>
                <a:latin typeface="Times New Roman" panose="02020603050405020304" pitchFamily="18" charset="0"/>
                <a:cs typeface="Times New Roman" panose="02020603050405020304" pitchFamily="18" charset="0"/>
              </a:rPr>
              <a:t>核子的部分子结构和强子的碎裂机制是量子色动力学和强子物理学的主要任务</a:t>
            </a:r>
            <a:r>
              <a:rPr lang="zh-CN" altLang="en-US" sz="1800" dirty="0" smtClean="0">
                <a:solidFill>
                  <a:schemeClr val="tx1">
                    <a:lumMod val="95000"/>
                    <a:lumOff val="5000"/>
                  </a:schemeClr>
                </a:solidFill>
                <a:latin typeface="Times New Roman" panose="02020603050405020304" pitchFamily="18" charset="0"/>
                <a:cs typeface="Times New Roman" panose="02020603050405020304" pitchFamily="18" charset="0"/>
              </a:rPr>
              <a:t>。</a:t>
            </a:r>
            <a:endParaRPr lang="en-US" altLang="zh-CN" sz="18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n"/>
            </a:pPr>
            <a:endParaRPr lang="en-US" altLang="zh-CN" sz="18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n"/>
            </a:pPr>
            <a:r>
              <a:rPr lang="en-US" altLang="zh-CN" sz="1800" dirty="0" smtClean="0">
                <a:solidFill>
                  <a:schemeClr val="tx1">
                    <a:lumMod val="95000"/>
                    <a:lumOff val="5000"/>
                  </a:schemeClr>
                </a:solidFill>
                <a:latin typeface="Times New Roman" panose="02020603050405020304" pitchFamily="18" charset="0"/>
                <a:cs typeface="Times New Roman" panose="02020603050405020304" pitchFamily="18" charset="0"/>
              </a:rPr>
              <a:t>SIDIS</a:t>
            </a:r>
            <a:r>
              <a:rPr lang="zh-CN" altLang="en-US" sz="1800" dirty="0" smtClean="0">
                <a:solidFill>
                  <a:schemeClr val="tx1">
                    <a:lumMod val="95000"/>
                    <a:lumOff val="5000"/>
                  </a:schemeClr>
                </a:solidFill>
                <a:latin typeface="Times New Roman" panose="02020603050405020304" pitchFamily="18" charset="0"/>
                <a:cs typeface="Times New Roman" panose="02020603050405020304" pitchFamily="18" charset="0"/>
              </a:rPr>
              <a:t>过程中方位角不对称度的研究是有很用</a:t>
            </a:r>
            <a:r>
              <a:rPr lang="zh-CN" altLang="en-US" sz="1800" dirty="0">
                <a:solidFill>
                  <a:schemeClr val="tx1">
                    <a:lumMod val="95000"/>
                    <a:lumOff val="5000"/>
                  </a:schemeClr>
                </a:solidFill>
                <a:latin typeface="Times New Roman" panose="02020603050405020304" pitchFamily="18" charset="0"/>
                <a:cs typeface="Times New Roman" panose="02020603050405020304" pitchFamily="18" charset="0"/>
              </a:rPr>
              <a:t>的工具</a:t>
            </a:r>
            <a:r>
              <a:rPr lang="zh-CN" altLang="en-US" sz="1800" dirty="0" smtClean="0">
                <a:solidFill>
                  <a:schemeClr val="tx1">
                    <a:lumMod val="95000"/>
                    <a:lumOff val="5000"/>
                  </a:schemeClr>
                </a:solidFill>
                <a:latin typeface="Times New Roman" panose="02020603050405020304" pitchFamily="18" charset="0"/>
                <a:cs typeface="Times New Roman" panose="02020603050405020304" pitchFamily="18" charset="0"/>
              </a:rPr>
              <a:t>。</a:t>
            </a:r>
            <a:endParaRPr lang="en-US" altLang="zh-CN" sz="18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n"/>
            </a:pPr>
            <a:endParaRPr lang="en-US" altLang="zh-CN" sz="1800" dirty="0">
              <a:solidFill>
                <a:schemeClr val="tx1">
                  <a:lumMod val="95000"/>
                  <a:lumOff val="5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n"/>
            </a:pPr>
            <a:r>
              <a:rPr lang="zh-CN" altLang="en-US" sz="1800" dirty="0">
                <a:solidFill>
                  <a:schemeClr val="tx1">
                    <a:lumMod val="95000"/>
                    <a:lumOff val="5000"/>
                  </a:schemeClr>
                </a:solidFill>
                <a:latin typeface="Times New Roman" panose="02020603050405020304" pitchFamily="18" charset="0"/>
                <a:cs typeface="Times New Roman" panose="02020603050405020304" pitchFamily="18" charset="0"/>
              </a:rPr>
              <a:t>近年来，</a:t>
            </a:r>
            <a:r>
              <a:rPr lang="zh-CN" altLang="en-US" sz="1800" dirty="0" smtClean="0">
                <a:solidFill>
                  <a:schemeClr val="tx1">
                    <a:lumMod val="95000"/>
                    <a:lumOff val="5000"/>
                  </a:schemeClr>
                </a:solidFill>
                <a:latin typeface="Times New Roman" panose="02020603050405020304" pitchFamily="18" charset="0"/>
                <a:cs typeface="Times New Roman" panose="02020603050405020304" pitchFamily="18" charset="0"/>
              </a:rPr>
              <a:t>对</a:t>
            </a:r>
            <a:r>
              <a:rPr lang="en-US" altLang="zh-CN" sz="1800" dirty="0" smtClean="0">
                <a:solidFill>
                  <a:schemeClr val="tx1">
                    <a:lumMod val="95000"/>
                    <a:lumOff val="5000"/>
                  </a:schemeClr>
                </a:solidFill>
                <a:latin typeface="Times New Roman" panose="02020603050405020304" pitchFamily="18" charset="0"/>
                <a:cs typeface="Times New Roman" panose="02020603050405020304" pitchFamily="18" charset="0"/>
              </a:rPr>
              <a:t>SIDIS</a:t>
            </a:r>
            <a:r>
              <a:rPr lang="zh-CN" altLang="en-US" sz="1800" dirty="0" smtClean="0">
                <a:solidFill>
                  <a:schemeClr val="tx1">
                    <a:lumMod val="95000"/>
                    <a:lumOff val="5000"/>
                  </a:schemeClr>
                </a:solidFill>
                <a:latin typeface="Times New Roman" panose="02020603050405020304" pitchFamily="18" charset="0"/>
                <a:cs typeface="Times New Roman" panose="02020603050405020304" pitchFamily="18" charset="0"/>
              </a:rPr>
              <a:t>过程中产生</a:t>
            </a:r>
            <a:r>
              <a:rPr lang="zh-CN" altLang="en-US" sz="1800" dirty="0">
                <a:solidFill>
                  <a:schemeClr val="tx1">
                    <a:lumMod val="95000"/>
                    <a:lumOff val="5000"/>
                  </a:schemeClr>
                </a:solidFill>
                <a:latin typeface="Times New Roman" panose="02020603050405020304" pitchFamily="18" charset="0"/>
                <a:cs typeface="Times New Roman" panose="02020603050405020304" pitchFamily="18" charset="0"/>
              </a:rPr>
              <a:t>双</a:t>
            </a:r>
            <a:r>
              <a:rPr lang="zh-CN" altLang="en-US" sz="1800" dirty="0" smtClean="0">
                <a:solidFill>
                  <a:schemeClr val="tx1">
                    <a:lumMod val="95000"/>
                    <a:lumOff val="5000"/>
                  </a:schemeClr>
                </a:solidFill>
                <a:latin typeface="Times New Roman" panose="02020603050405020304" pitchFamily="18" charset="0"/>
                <a:cs typeface="Times New Roman" panose="02020603050405020304" pitchFamily="18" charset="0"/>
              </a:rPr>
              <a:t>强子</a:t>
            </a:r>
            <a:r>
              <a:rPr lang="zh-CN" altLang="en-US" sz="1800" dirty="0">
                <a:solidFill>
                  <a:schemeClr val="tx1">
                    <a:lumMod val="95000"/>
                    <a:lumOff val="5000"/>
                  </a:schemeClr>
                </a:solidFill>
                <a:latin typeface="Times New Roman" panose="02020603050405020304" pitchFamily="18" charset="0"/>
                <a:cs typeface="Times New Roman" panose="02020603050405020304" pitchFamily="18" charset="0"/>
              </a:rPr>
              <a:t>的研究受到了广泛关注</a:t>
            </a:r>
            <a:r>
              <a:rPr lang="zh-CN" altLang="en-US" sz="1800" dirty="0" smtClean="0">
                <a:solidFill>
                  <a:schemeClr val="tx1">
                    <a:lumMod val="95000"/>
                    <a:lumOff val="5000"/>
                  </a:schemeClr>
                </a:solidFill>
                <a:latin typeface="Times New Roman" panose="02020603050405020304" pitchFamily="18" charset="0"/>
                <a:cs typeface="Times New Roman" panose="02020603050405020304" pitchFamily="18" charset="0"/>
              </a:rPr>
              <a:t>。</a:t>
            </a:r>
            <a:endParaRPr lang="en-US" altLang="zh-CN" sz="18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altLang="zh-CN" sz="1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zh-CN" sz="1800" dirty="0" smtClean="0">
                <a:solidFill>
                  <a:srgbClr val="CC0000"/>
                </a:solidFill>
                <a:latin typeface="Times New Roman" panose="02020603050405020304" pitchFamily="18" charset="0"/>
                <a:cs typeface="Times New Roman" panose="02020603050405020304" pitchFamily="18" charset="0"/>
              </a:rPr>
              <a:t>     S. </a:t>
            </a:r>
            <a:r>
              <a:rPr lang="en-US" altLang="zh-CN" sz="1800" dirty="0" err="1" smtClean="0">
                <a:solidFill>
                  <a:srgbClr val="CC0000"/>
                </a:solidFill>
                <a:latin typeface="Times New Roman" panose="02020603050405020304" pitchFamily="18" charset="0"/>
                <a:cs typeface="Times New Roman" panose="02020603050405020304" pitchFamily="18" charset="0"/>
              </a:rPr>
              <a:t>Gliske</a:t>
            </a:r>
            <a:r>
              <a:rPr lang="en-US" altLang="zh-CN" sz="1800" dirty="0" smtClean="0">
                <a:solidFill>
                  <a:srgbClr val="CC0000"/>
                </a:solidFill>
                <a:latin typeface="Times New Roman" panose="02020603050405020304" pitchFamily="18" charset="0"/>
                <a:cs typeface="Times New Roman" panose="02020603050405020304" pitchFamily="18" charset="0"/>
              </a:rPr>
              <a:t>, A. </a:t>
            </a:r>
            <a:r>
              <a:rPr lang="en-US" altLang="zh-CN" sz="1800" dirty="0" err="1" smtClean="0">
                <a:solidFill>
                  <a:srgbClr val="CC0000"/>
                </a:solidFill>
                <a:latin typeface="Times New Roman" panose="02020603050405020304" pitchFamily="18" charset="0"/>
                <a:cs typeface="Times New Roman" panose="02020603050405020304" pitchFamily="18" charset="0"/>
              </a:rPr>
              <a:t>Bacchetta</a:t>
            </a:r>
            <a:r>
              <a:rPr lang="en-US" altLang="zh-CN" sz="1800" dirty="0" smtClean="0">
                <a:solidFill>
                  <a:srgbClr val="CC0000"/>
                </a:solidFill>
                <a:latin typeface="Times New Roman" panose="02020603050405020304" pitchFamily="18" charset="0"/>
                <a:cs typeface="Times New Roman" panose="02020603050405020304" pitchFamily="18" charset="0"/>
              </a:rPr>
              <a:t>, and M. </a:t>
            </a:r>
            <a:r>
              <a:rPr lang="en-US" altLang="zh-CN" sz="1800" dirty="0" err="1" smtClean="0">
                <a:solidFill>
                  <a:srgbClr val="CC0000"/>
                </a:solidFill>
                <a:latin typeface="Times New Roman" panose="02020603050405020304" pitchFamily="18" charset="0"/>
                <a:cs typeface="Times New Roman" panose="02020603050405020304" pitchFamily="18" charset="0"/>
              </a:rPr>
              <a:t>Radici</a:t>
            </a:r>
            <a:r>
              <a:rPr lang="en-US" altLang="zh-CN" sz="1800" dirty="0" smtClean="0">
                <a:solidFill>
                  <a:srgbClr val="CC0000"/>
                </a:solidFill>
                <a:latin typeface="Times New Roman" panose="02020603050405020304" pitchFamily="18" charset="0"/>
                <a:cs typeface="Times New Roman" panose="02020603050405020304" pitchFamily="18" charset="0"/>
              </a:rPr>
              <a:t>, Phys. Rev. D 90, 114027 (2014).</a:t>
            </a:r>
            <a:endParaRPr lang="en-US" altLang="zh-CN" sz="18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altLang="zh-CN" sz="1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zh-CN" sz="1800" dirty="0">
                <a:solidFill>
                  <a:srgbClr val="CC0000"/>
                </a:solidFill>
                <a:latin typeface="Times New Roman" panose="02020603050405020304" pitchFamily="18" charset="0"/>
                <a:cs typeface="Times New Roman" panose="02020603050405020304" pitchFamily="18" charset="0"/>
              </a:rPr>
              <a:t>A. </a:t>
            </a:r>
            <a:r>
              <a:rPr lang="en-US" altLang="zh-CN" sz="1800" dirty="0" err="1">
                <a:solidFill>
                  <a:srgbClr val="CC0000"/>
                </a:solidFill>
                <a:latin typeface="Times New Roman" panose="02020603050405020304" pitchFamily="18" charset="0"/>
                <a:cs typeface="Times New Roman" panose="02020603050405020304" pitchFamily="18" charset="0"/>
              </a:rPr>
              <a:t>Bacchetta</a:t>
            </a:r>
            <a:r>
              <a:rPr lang="en-US" altLang="zh-CN" sz="1800" dirty="0">
                <a:solidFill>
                  <a:srgbClr val="CC0000"/>
                </a:solidFill>
                <a:latin typeface="Times New Roman" panose="02020603050405020304" pitchFamily="18" charset="0"/>
                <a:cs typeface="Times New Roman" panose="02020603050405020304" pitchFamily="18" charset="0"/>
              </a:rPr>
              <a:t> and M. </a:t>
            </a:r>
            <a:r>
              <a:rPr lang="en-US" altLang="zh-CN" sz="1800" dirty="0" err="1">
                <a:solidFill>
                  <a:srgbClr val="CC0000"/>
                </a:solidFill>
                <a:latin typeface="Times New Roman" panose="02020603050405020304" pitchFamily="18" charset="0"/>
                <a:cs typeface="Times New Roman" panose="02020603050405020304" pitchFamily="18" charset="0"/>
              </a:rPr>
              <a:t>Radici</a:t>
            </a:r>
            <a:r>
              <a:rPr lang="en-US" altLang="zh-CN" sz="1800" dirty="0">
                <a:solidFill>
                  <a:srgbClr val="CC0000"/>
                </a:solidFill>
                <a:latin typeface="Times New Roman" panose="02020603050405020304" pitchFamily="18" charset="0"/>
                <a:cs typeface="Times New Roman" panose="02020603050405020304" pitchFamily="18" charset="0"/>
              </a:rPr>
              <a:t>, </a:t>
            </a:r>
            <a:r>
              <a:rPr lang="en-US" altLang="zh-CN" sz="1800" dirty="0" err="1">
                <a:solidFill>
                  <a:srgbClr val="CC0000"/>
                </a:solidFill>
                <a:latin typeface="Times New Roman" panose="02020603050405020304" pitchFamily="18" charset="0"/>
                <a:cs typeface="Times New Roman" panose="02020603050405020304" pitchFamily="18" charset="0"/>
              </a:rPr>
              <a:t>Phys.Rev</a:t>
            </a:r>
            <a:r>
              <a:rPr lang="en-US" altLang="zh-CN" sz="1800" dirty="0">
                <a:solidFill>
                  <a:srgbClr val="CC0000"/>
                </a:solidFill>
                <a:latin typeface="Times New Roman" panose="02020603050405020304" pitchFamily="18" charset="0"/>
                <a:cs typeface="Times New Roman" panose="02020603050405020304" pitchFamily="18" charset="0"/>
              </a:rPr>
              <a:t>. </a:t>
            </a:r>
            <a:r>
              <a:rPr lang="en-US" altLang="zh-CN" sz="1800" dirty="0" smtClean="0">
                <a:solidFill>
                  <a:srgbClr val="CC0000"/>
                </a:solidFill>
                <a:latin typeface="Times New Roman" panose="02020603050405020304" pitchFamily="18" charset="0"/>
                <a:cs typeface="Times New Roman" panose="02020603050405020304" pitchFamily="18" charset="0"/>
              </a:rPr>
              <a:t>D 69</a:t>
            </a:r>
            <a:r>
              <a:rPr lang="en-US" altLang="zh-CN" sz="1800" dirty="0">
                <a:solidFill>
                  <a:srgbClr val="CC0000"/>
                </a:solidFill>
                <a:latin typeface="Times New Roman" panose="02020603050405020304" pitchFamily="18" charset="0"/>
                <a:cs typeface="Times New Roman" panose="02020603050405020304" pitchFamily="18" charset="0"/>
              </a:rPr>
              <a:t>, </a:t>
            </a:r>
            <a:r>
              <a:rPr lang="en-US" altLang="zh-CN" sz="1800" dirty="0" smtClean="0">
                <a:solidFill>
                  <a:srgbClr val="CC0000"/>
                </a:solidFill>
                <a:latin typeface="Times New Roman" panose="02020603050405020304" pitchFamily="18" charset="0"/>
                <a:cs typeface="Times New Roman" panose="02020603050405020304" pitchFamily="18" charset="0"/>
              </a:rPr>
              <a:t>074026 (2004).</a:t>
            </a:r>
            <a:r>
              <a:rPr lang="en-US" altLang="zh-CN" sz="1800" dirty="0" smtClean="0">
                <a:solidFill>
                  <a:schemeClr val="tx1">
                    <a:lumMod val="95000"/>
                    <a:lumOff val="5000"/>
                  </a:schemeClr>
                </a:solidFill>
                <a:latin typeface="Times New Roman" panose="02020603050405020304" pitchFamily="18" charset="0"/>
                <a:cs typeface="Times New Roman" panose="02020603050405020304" pitchFamily="18" charset="0"/>
              </a:rPr>
              <a:t>  </a:t>
            </a:r>
            <a:endParaRPr lang="zh-CN" altLang="en-US" sz="2400" dirty="0">
              <a:solidFill>
                <a:schemeClr val="tx1">
                  <a:lumMod val="95000"/>
                  <a:lumOff val="5000"/>
                </a:schemeClr>
              </a:solidFill>
              <a:latin typeface="Times New Roman" panose="02020603050405020304" pitchFamily="18" charset="0"/>
              <a:ea typeface="Arial Unicode MS"/>
              <a:cs typeface="Times New Roman" panose="02020603050405020304" pitchFamily="18" charset="0"/>
            </a:endParaRPr>
          </a:p>
          <a:p>
            <a:endParaRPr lang="en-US" altLang="zh-CN" sz="1800" dirty="0">
              <a:solidFill>
                <a:srgbClr val="0066FF"/>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n"/>
            </a:pPr>
            <a:r>
              <a:rPr lang="en-US" altLang="zh-CN" sz="1800" dirty="0">
                <a:solidFill>
                  <a:schemeClr val="tx1">
                    <a:lumMod val="95000"/>
                    <a:lumOff val="5000"/>
                  </a:schemeClr>
                </a:solidFill>
                <a:latin typeface="Times New Roman" panose="02020603050405020304" pitchFamily="18" charset="0"/>
                <a:cs typeface="Times New Roman" panose="02020603050405020304" pitchFamily="18" charset="0"/>
              </a:rPr>
              <a:t>COMPASS, </a:t>
            </a:r>
            <a:r>
              <a:rPr lang="en-US" altLang="zh-CN" sz="1800" dirty="0" smtClean="0">
                <a:solidFill>
                  <a:schemeClr val="tx1">
                    <a:lumMod val="95000"/>
                    <a:lumOff val="5000"/>
                  </a:schemeClr>
                </a:solidFill>
                <a:latin typeface="Times New Roman" panose="02020603050405020304" pitchFamily="18" charset="0"/>
                <a:cs typeface="Times New Roman" panose="02020603050405020304" pitchFamily="18" charset="0"/>
              </a:rPr>
              <a:t>HERMES</a:t>
            </a:r>
            <a:r>
              <a:rPr lang="zh-CN" altLang="en-US" sz="1800" dirty="0" smtClean="0">
                <a:solidFill>
                  <a:schemeClr val="tx1">
                    <a:lumMod val="95000"/>
                    <a:lumOff val="5000"/>
                  </a:schemeClr>
                </a:solidFill>
                <a:latin typeface="Times New Roman" panose="02020603050405020304" pitchFamily="18" charset="0"/>
                <a:cs typeface="Times New Roman" panose="02020603050405020304" pitchFamily="18" charset="0"/>
              </a:rPr>
              <a:t>等实验室也相应的对双强子</a:t>
            </a:r>
            <a:r>
              <a:rPr lang="zh-CN" altLang="en-US" sz="1800" dirty="0">
                <a:solidFill>
                  <a:schemeClr val="tx1">
                    <a:lumMod val="95000"/>
                    <a:lumOff val="5000"/>
                  </a:schemeClr>
                </a:solidFill>
                <a:latin typeface="Times New Roman" panose="02020603050405020304" pitchFamily="18" charset="0"/>
                <a:cs typeface="Times New Roman" panose="02020603050405020304" pitchFamily="18" charset="0"/>
              </a:rPr>
              <a:t>生产中</a:t>
            </a:r>
            <a:r>
              <a:rPr lang="zh-CN" altLang="en-US" sz="1800" dirty="0" smtClean="0">
                <a:solidFill>
                  <a:schemeClr val="tx1">
                    <a:lumMod val="95000"/>
                    <a:lumOff val="5000"/>
                  </a:schemeClr>
                </a:solidFill>
                <a:latin typeface="Times New Roman" panose="02020603050405020304" pitchFamily="18" charset="0"/>
                <a:cs typeface="Times New Roman" panose="02020603050405020304" pitchFamily="18" charset="0"/>
              </a:rPr>
              <a:t>的自旋方位角不对称性度进行了测量。</a:t>
            </a:r>
            <a:endParaRPr lang="en-US" altLang="zh-CN" sz="18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r>
              <a:rPr lang="en-US" altLang="zh-CN" sz="1800" dirty="0" smtClean="0">
                <a:solidFill>
                  <a:srgbClr val="CC0000"/>
                </a:solidFill>
                <a:latin typeface="Times New Roman" panose="02020603050405020304" pitchFamily="18" charset="0"/>
                <a:cs typeface="Times New Roman" panose="02020603050405020304" pitchFamily="18" charset="0"/>
              </a:rPr>
              <a:t>      A</a:t>
            </a:r>
            <a:r>
              <a:rPr lang="en-US" altLang="zh-CN" sz="1800" dirty="0">
                <a:solidFill>
                  <a:srgbClr val="CC0000"/>
                </a:solidFill>
                <a:latin typeface="Times New Roman" panose="02020603050405020304" pitchFamily="18" charset="0"/>
                <a:cs typeface="Times New Roman" panose="02020603050405020304" pitchFamily="18" charset="0"/>
              </a:rPr>
              <a:t>. </a:t>
            </a:r>
            <a:r>
              <a:rPr lang="en-US" altLang="zh-CN" sz="1800" dirty="0" err="1">
                <a:solidFill>
                  <a:srgbClr val="CC0000"/>
                </a:solidFill>
                <a:latin typeface="Times New Roman" panose="02020603050405020304" pitchFamily="18" charset="0"/>
                <a:cs typeface="Times New Roman" panose="02020603050405020304" pitchFamily="18" charset="0"/>
              </a:rPr>
              <a:t>Airapetian</a:t>
            </a:r>
            <a:r>
              <a:rPr lang="en-US" altLang="zh-CN" sz="1800" dirty="0">
                <a:solidFill>
                  <a:srgbClr val="CC0000"/>
                </a:solidFill>
                <a:latin typeface="Times New Roman" panose="02020603050405020304" pitchFamily="18" charset="0"/>
                <a:cs typeface="Times New Roman" panose="02020603050405020304" pitchFamily="18" charset="0"/>
              </a:rPr>
              <a:t> et al. [HERMES Collaboration], J. High Energy </a:t>
            </a:r>
            <a:r>
              <a:rPr lang="en-US" altLang="zh-CN" sz="1800" dirty="0" err="1">
                <a:solidFill>
                  <a:srgbClr val="CC0000"/>
                </a:solidFill>
                <a:latin typeface="Times New Roman" panose="02020603050405020304" pitchFamily="18" charset="0"/>
                <a:cs typeface="Times New Roman" panose="02020603050405020304" pitchFamily="18" charset="0"/>
              </a:rPr>
              <a:t>Phys</a:t>
            </a:r>
            <a:r>
              <a:rPr lang="en-US" altLang="zh-CN" sz="1800" dirty="0">
                <a:solidFill>
                  <a:srgbClr val="CC0000"/>
                </a:solidFill>
                <a:latin typeface="Times New Roman" panose="02020603050405020304" pitchFamily="18" charset="0"/>
                <a:cs typeface="Times New Roman" panose="02020603050405020304" pitchFamily="18" charset="0"/>
              </a:rPr>
              <a:t> 0806, 017 (2008</a:t>
            </a:r>
            <a:r>
              <a:rPr lang="en-US" altLang="zh-CN" sz="1800" dirty="0" smtClean="0">
                <a:solidFill>
                  <a:srgbClr val="CC0000"/>
                </a:solidFill>
                <a:latin typeface="Times New Roman" panose="02020603050405020304" pitchFamily="18" charset="0"/>
                <a:cs typeface="Times New Roman" panose="02020603050405020304" pitchFamily="18" charset="0"/>
              </a:rPr>
              <a:t>).</a:t>
            </a:r>
          </a:p>
          <a:p>
            <a:pPr marL="0" indent="0"/>
            <a:r>
              <a:rPr lang="en-US" altLang="zh-CN" sz="1800" dirty="0" smtClean="0">
                <a:solidFill>
                  <a:srgbClr val="CC0000"/>
                </a:solidFill>
                <a:latin typeface="Times New Roman" panose="02020603050405020304" pitchFamily="18" charset="0"/>
                <a:cs typeface="Times New Roman" panose="02020603050405020304" pitchFamily="18" charset="0"/>
              </a:rPr>
              <a:t>      S. </a:t>
            </a:r>
            <a:r>
              <a:rPr lang="en-US" altLang="zh-CN" sz="1800" dirty="0" err="1" smtClean="0">
                <a:solidFill>
                  <a:srgbClr val="CC0000"/>
                </a:solidFill>
                <a:latin typeface="Times New Roman" panose="02020603050405020304" pitchFamily="18" charset="0"/>
                <a:cs typeface="Times New Roman" panose="02020603050405020304" pitchFamily="18" charset="0"/>
              </a:rPr>
              <a:t>Sirtl</a:t>
            </a:r>
            <a:r>
              <a:rPr lang="en-US" altLang="zh-CN" sz="1800" dirty="0" smtClean="0">
                <a:solidFill>
                  <a:srgbClr val="CC0000"/>
                </a:solidFill>
                <a:latin typeface="Times New Roman" panose="02020603050405020304" pitchFamily="18" charset="0"/>
                <a:cs typeface="Times New Roman" panose="02020603050405020304" pitchFamily="18" charset="0"/>
              </a:rPr>
              <a:t>, in 22nd International Symposium on Spin Physics (SPIN 2016) Urbana, IL, USA            </a:t>
            </a:r>
            <a:endParaRPr lang="en-US" altLang="zh-CN" dirty="0">
              <a:latin typeface="Times New Roman" panose="02020603050405020304" pitchFamily="18" charset="0"/>
              <a:cs typeface="Times New Roman" panose="02020603050405020304" pitchFamily="18" charset="0"/>
            </a:endParaRPr>
          </a:p>
          <a:p>
            <a:pPr marL="0" indent="0"/>
            <a:r>
              <a:rPr lang="en-US" altLang="zh-CN" dirty="0" smtClean="0">
                <a:latin typeface="Times New Roman" panose="02020603050405020304" pitchFamily="18" charset="0"/>
                <a:cs typeface="Times New Roman" panose="02020603050405020304" pitchFamily="18" charset="0"/>
              </a:rPr>
              <a:t> </a:t>
            </a:r>
            <a:endParaRPr lang="en-US" altLang="zh-CN" dirty="0">
              <a:latin typeface="Times New Roman" panose="02020603050405020304" pitchFamily="18" charset="0"/>
              <a:cs typeface="Times New Roman" panose="02020603050405020304" pitchFamily="18" charset="0"/>
            </a:endParaRPr>
          </a:p>
          <a:p>
            <a:pPr>
              <a:buFont typeface="Wingdings" panose="05000000000000000000" pitchFamily="2" charset="2"/>
              <a:buChar char="n"/>
            </a:pPr>
            <a:r>
              <a:rPr lang="zh-CN" altLang="en-US" sz="1800" dirty="0" smtClean="0">
                <a:solidFill>
                  <a:schemeClr val="tx1">
                    <a:lumMod val="95000"/>
                    <a:lumOff val="5000"/>
                  </a:schemeClr>
                </a:solidFill>
                <a:latin typeface="Times New Roman" panose="02020603050405020304" pitchFamily="18" charset="0"/>
                <a:cs typeface="Times New Roman" panose="02020603050405020304" pitchFamily="18" charset="0"/>
              </a:rPr>
              <a:t>利用旁观者模型对</a:t>
            </a:r>
            <a:r>
              <a:rPr lang="el-GR" altLang="zh-CN" sz="1800" dirty="0">
                <a:solidFill>
                  <a:schemeClr val="tx1">
                    <a:lumMod val="95000"/>
                    <a:lumOff val="5000"/>
                  </a:schemeClr>
                </a:solidFill>
                <a:latin typeface="Times New Roman" panose="02020603050405020304" pitchFamily="18" charset="0"/>
                <a:cs typeface="Times New Roman" panose="02020603050405020304" pitchFamily="18" charset="0"/>
              </a:rPr>
              <a:t>π</a:t>
            </a:r>
            <a:r>
              <a:rPr lang="zh-CN" altLang="en-US" sz="1800" dirty="0" smtClean="0">
                <a:solidFill>
                  <a:schemeClr val="tx1">
                    <a:lumMod val="95000"/>
                    <a:lumOff val="5000"/>
                  </a:schemeClr>
                </a:solidFill>
                <a:latin typeface="Times New Roman" panose="02020603050405020304" pitchFamily="18" charset="0"/>
                <a:cs typeface="Times New Roman" panose="02020603050405020304" pitchFamily="18" charset="0"/>
              </a:rPr>
              <a:t>介子对产生过程中的双强子碎裂函数</a:t>
            </a:r>
            <a:r>
              <a:rPr lang="en-US" altLang="zh-CN" sz="1800" dirty="0" smtClean="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zh-CN" sz="1800" dirty="0" err="1" smtClean="0">
                <a:latin typeface="Times New Roman" panose="02020603050405020304" pitchFamily="18" charset="0"/>
                <a:cs typeface="Times New Roman" panose="02020603050405020304" pitchFamily="18" charset="0"/>
              </a:rPr>
              <a:t>DiFF</a:t>
            </a:r>
            <a:r>
              <a:rPr lang="en-US" altLang="zh-CN" sz="1800" dirty="0" smtClean="0">
                <a:solidFill>
                  <a:schemeClr val="tx1">
                    <a:lumMod val="95000"/>
                    <a:lumOff val="5000"/>
                  </a:schemeClr>
                </a:solidFill>
                <a:latin typeface="Times New Roman" panose="02020603050405020304" pitchFamily="18" charset="0"/>
                <a:cs typeface="Times New Roman" panose="02020603050405020304" pitchFamily="18" charset="0"/>
              </a:rPr>
              <a:t>)</a:t>
            </a:r>
            <a:r>
              <a:rPr lang="zh-CN" altLang="en-US" sz="1800" dirty="0" smtClean="0">
                <a:solidFill>
                  <a:schemeClr val="tx1">
                    <a:lumMod val="95000"/>
                    <a:lumOff val="5000"/>
                  </a:schemeClr>
                </a:solidFill>
                <a:latin typeface="Times New Roman" panose="02020603050405020304" pitchFamily="18" charset="0"/>
                <a:cs typeface="Times New Roman" panose="02020603050405020304" pitchFamily="18" charset="0"/>
              </a:rPr>
              <a:t>做了相应的计算</a:t>
            </a:r>
            <a:r>
              <a:rPr lang="zh-CN" altLang="en-US" sz="1800" dirty="0">
                <a:solidFill>
                  <a:schemeClr val="tx1">
                    <a:lumMod val="95000"/>
                    <a:lumOff val="5000"/>
                  </a:schemeClr>
                </a:solidFill>
                <a:latin typeface="Times New Roman" panose="02020603050405020304" pitchFamily="18" charset="0"/>
                <a:cs typeface="Times New Roman" panose="02020603050405020304" pitchFamily="18" charset="0"/>
              </a:rPr>
              <a:t>了</a:t>
            </a:r>
            <a:r>
              <a:rPr lang="zh-CN" altLang="en-US" sz="1800" dirty="0" smtClean="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zh-CN" sz="1800" dirty="0" smtClean="0">
                <a:solidFill>
                  <a:schemeClr val="tx1">
                    <a:lumMod val="95000"/>
                    <a:lumOff val="5000"/>
                  </a:schemeClr>
                </a:solidFill>
                <a:latin typeface="Times New Roman" panose="02020603050405020304" pitchFamily="18" charset="0"/>
                <a:cs typeface="Times New Roman" panose="02020603050405020304" pitchFamily="18" charset="0"/>
              </a:rPr>
              <a:t>  </a:t>
            </a:r>
          </a:p>
          <a:p>
            <a:pPr marL="0" indent="0"/>
            <a:r>
              <a:rPr lang="en-US" altLang="zh-CN" sz="1800" dirty="0" smtClean="0">
                <a:solidFill>
                  <a:srgbClr val="CC0000"/>
                </a:solidFill>
                <a:latin typeface="Times New Roman" panose="02020603050405020304" pitchFamily="18" charset="0"/>
                <a:cs typeface="Times New Roman" panose="02020603050405020304" pitchFamily="18" charset="0"/>
              </a:rPr>
              <a:t>     A</a:t>
            </a:r>
            <a:r>
              <a:rPr lang="en-US" altLang="zh-CN" sz="1800" dirty="0">
                <a:solidFill>
                  <a:srgbClr val="CC0000"/>
                </a:solidFill>
                <a:latin typeface="Times New Roman" panose="02020603050405020304" pitchFamily="18" charset="0"/>
                <a:cs typeface="Times New Roman" panose="02020603050405020304" pitchFamily="18" charset="0"/>
              </a:rPr>
              <a:t>. </a:t>
            </a:r>
            <a:r>
              <a:rPr lang="en-US" altLang="zh-CN" sz="1800" dirty="0" err="1">
                <a:solidFill>
                  <a:srgbClr val="CC0000"/>
                </a:solidFill>
                <a:latin typeface="Times New Roman" panose="02020603050405020304" pitchFamily="18" charset="0"/>
                <a:cs typeface="Times New Roman" panose="02020603050405020304" pitchFamily="18" charset="0"/>
              </a:rPr>
              <a:t>Bacchetta</a:t>
            </a:r>
            <a:r>
              <a:rPr lang="en-US" altLang="zh-CN" sz="1800" dirty="0">
                <a:solidFill>
                  <a:srgbClr val="CC0000"/>
                </a:solidFill>
                <a:latin typeface="Times New Roman" panose="02020603050405020304" pitchFamily="18" charset="0"/>
                <a:cs typeface="Times New Roman" panose="02020603050405020304" pitchFamily="18" charset="0"/>
              </a:rPr>
              <a:t> and M. </a:t>
            </a:r>
            <a:r>
              <a:rPr lang="en-US" altLang="zh-CN" sz="1800" dirty="0" err="1">
                <a:solidFill>
                  <a:srgbClr val="CC0000"/>
                </a:solidFill>
                <a:latin typeface="Times New Roman" panose="02020603050405020304" pitchFamily="18" charset="0"/>
                <a:cs typeface="Times New Roman" panose="02020603050405020304" pitchFamily="18" charset="0"/>
              </a:rPr>
              <a:t>Radici</a:t>
            </a:r>
            <a:r>
              <a:rPr lang="en-US" altLang="zh-CN" sz="1800" dirty="0">
                <a:solidFill>
                  <a:srgbClr val="CC0000"/>
                </a:solidFill>
                <a:latin typeface="Times New Roman" panose="02020603050405020304" pitchFamily="18" charset="0"/>
                <a:cs typeface="Times New Roman" panose="02020603050405020304" pitchFamily="18" charset="0"/>
              </a:rPr>
              <a:t>, Phys. Rev. D 74, 114007 (2006</a:t>
            </a:r>
            <a:r>
              <a:rPr lang="en-US" altLang="zh-CN" sz="1800" dirty="0" smtClean="0">
                <a:solidFill>
                  <a:srgbClr val="CC0000"/>
                </a:solidFill>
                <a:latin typeface="Times New Roman" panose="02020603050405020304" pitchFamily="18" charset="0"/>
                <a:cs typeface="Times New Roman" panose="02020603050405020304" pitchFamily="18" charset="0"/>
              </a:rPr>
              <a:t>).</a:t>
            </a:r>
            <a:endParaRPr lang="zh-CN" altLang="en-US" sz="2400" dirty="0">
              <a:solidFill>
                <a:schemeClr val="tx1">
                  <a:lumMod val="95000"/>
                  <a:lumOff val="5000"/>
                </a:schemeClr>
              </a:solidFill>
              <a:latin typeface="Times New Roman" panose="02020603050405020304" pitchFamily="18" charset="0"/>
              <a:ea typeface="Arial Unicode MS"/>
              <a:cs typeface="Times New Roman" panose="02020603050405020304" pitchFamily="18" charset="0"/>
            </a:endParaRPr>
          </a:p>
          <a:p>
            <a:pPr>
              <a:buFont typeface="Wingdings" panose="05000000000000000000" pitchFamily="2" charset="2"/>
              <a:buChar char="n"/>
            </a:pPr>
            <a:endParaRPr lang="zh-CN" altLang="en-US" sz="1800" dirty="0">
              <a:solidFill>
                <a:schemeClr val="tx1">
                  <a:lumMod val="95000"/>
                  <a:lumOff val="5000"/>
                </a:schemeClr>
              </a:solidFill>
              <a:latin typeface="Times New Roman" panose="02020603050405020304" pitchFamily="18" charset="0"/>
              <a:ea typeface="Arial Unicode MS"/>
              <a:cs typeface="Times New Roman" panose="02020603050405020304" pitchFamily="18" charset="0"/>
            </a:endParaRPr>
          </a:p>
        </p:txBody>
      </p:sp>
    </p:spTree>
  </p:cSld>
  <p:clrMapOvr>
    <a:masterClrMapping/>
  </p:clrMapOvr>
  <p:transition spd="med">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文本框 6"/>
          <p:cNvSpPr txBox="1">
            <a:spLocks noChangeArrowheads="1"/>
          </p:cNvSpPr>
          <p:nvPr/>
        </p:nvSpPr>
        <p:spPr bwMode="auto">
          <a:xfrm>
            <a:off x="-14288" y="0"/>
            <a:ext cx="9158288" cy="6413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3600" dirty="0">
                <a:solidFill>
                  <a:schemeClr val="bg1"/>
                </a:solidFill>
                <a:latin typeface="Times New Roman" panose="02020603050405020304" pitchFamily="18" charset="0"/>
              </a:rPr>
              <a:t>Introduction</a:t>
            </a:r>
          </a:p>
        </p:txBody>
      </p:sp>
      <p:pic>
        <p:nvPicPr>
          <p:cNvPr id="22535" name="图片 3074" descr="东南大学校徽"/>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763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Box 5"/>
          <p:cNvSpPr txBox="1">
            <a:spLocks noChangeArrowheads="1"/>
          </p:cNvSpPr>
          <p:nvPr/>
        </p:nvSpPr>
        <p:spPr bwMode="auto">
          <a:xfrm>
            <a:off x="0" y="1108237"/>
            <a:ext cx="8927876"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buFont typeface="Wingdings" panose="05000000000000000000" pitchFamily="2" charset="2"/>
              <a:buChar char="n"/>
            </a:pPr>
            <a:r>
              <a:rPr lang="zh-CN" altLang="en-US" sz="1800" dirty="0" smtClean="0">
                <a:solidFill>
                  <a:schemeClr val="tx1">
                    <a:lumMod val="95000"/>
                    <a:lumOff val="5000"/>
                  </a:schemeClr>
                </a:solidFill>
                <a:latin typeface="Times New Roman" panose="02020603050405020304" pitchFamily="18" charset="0"/>
                <a:cs typeface="Times New Roman" panose="02020603050405020304" pitchFamily="18" charset="0"/>
              </a:rPr>
              <a:t>考虑双强子产生中的双纵向极化</a:t>
            </a:r>
            <a:r>
              <a:rPr lang="en-US" altLang="zh-CN" sz="1800" dirty="0" smtClean="0">
                <a:solidFill>
                  <a:schemeClr val="tx1">
                    <a:lumMod val="95000"/>
                    <a:lumOff val="5000"/>
                  </a:schemeClr>
                </a:solidFill>
                <a:latin typeface="Times New Roman" panose="02020603050405020304" pitchFamily="18" charset="0"/>
                <a:cs typeface="Times New Roman" panose="02020603050405020304" pitchFamily="18" charset="0"/>
              </a:rPr>
              <a:t>SIDIS</a:t>
            </a:r>
            <a:r>
              <a:rPr lang="zh-CN" altLang="en-US" sz="1800" dirty="0" smtClean="0">
                <a:solidFill>
                  <a:schemeClr val="tx1">
                    <a:lumMod val="95000"/>
                    <a:lumOff val="5000"/>
                  </a:schemeClr>
                </a:solidFill>
                <a:latin typeface="Times New Roman" panose="02020603050405020304" pitchFamily="18" charset="0"/>
                <a:cs typeface="Times New Roman" panose="02020603050405020304" pitchFamily="18" charset="0"/>
              </a:rPr>
              <a:t>过程，</a:t>
            </a:r>
            <a:r>
              <a:rPr lang="zh-CN" altLang="en-US" sz="1800" dirty="0">
                <a:solidFill>
                  <a:schemeClr val="tx1">
                    <a:lumMod val="95000"/>
                    <a:lumOff val="5000"/>
                  </a:schemeClr>
                </a:solidFill>
                <a:latin typeface="Times New Roman" panose="02020603050405020304" pitchFamily="18" charset="0"/>
                <a:cs typeface="Times New Roman" panose="02020603050405020304" pitchFamily="18" charset="0"/>
              </a:rPr>
              <a:t>其中一个纵向极化</a:t>
            </a:r>
            <a:r>
              <a:rPr lang="zh-CN" altLang="en-US" sz="1800" dirty="0" smtClean="0">
                <a:solidFill>
                  <a:schemeClr val="tx1">
                    <a:lumMod val="95000"/>
                    <a:lumOff val="5000"/>
                  </a:schemeClr>
                </a:solidFill>
                <a:latin typeface="Times New Roman" panose="02020603050405020304" pitchFamily="18" charset="0"/>
                <a:cs typeface="Times New Roman" panose="02020603050405020304" pitchFamily="18" charset="0"/>
              </a:rPr>
              <a:t>束</a:t>
            </a:r>
            <a:r>
              <a:rPr lang="zh-CN" altLang="en-US" sz="1800" dirty="0">
                <a:solidFill>
                  <a:schemeClr val="tx1">
                    <a:lumMod val="95000"/>
                    <a:lumOff val="5000"/>
                  </a:schemeClr>
                </a:solidFill>
                <a:latin typeface="Times New Roman" panose="02020603050405020304" pitchFamily="18" charset="0"/>
                <a:cs typeface="Times New Roman" panose="02020603050405020304" pitchFamily="18" charset="0"/>
              </a:rPr>
              <a:t>通过虚拟光子</a:t>
            </a:r>
            <a:r>
              <a:rPr lang="zh-CN" altLang="en-US" sz="1800" dirty="0" smtClean="0">
                <a:solidFill>
                  <a:schemeClr val="tx1">
                    <a:lumMod val="95000"/>
                    <a:lumOff val="5000"/>
                  </a:schemeClr>
                </a:solidFill>
                <a:latin typeface="Times New Roman" panose="02020603050405020304" pitchFamily="18" charset="0"/>
                <a:cs typeface="Times New Roman" panose="02020603050405020304" pitchFamily="18" charset="0"/>
              </a:rPr>
              <a:t>交换</a:t>
            </a:r>
            <a:r>
              <a:rPr lang="zh-CN" altLang="en-US" sz="1800" dirty="0" smtClean="0">
                <a:solidFill>
                  <a:schemeClr val="tx1">
                    <a:lumMod val="95000"/>
                    <a:lumOff val="5000"/>
                  </a:schemeClr>
                </a:solidFill>
                <a:latin typeface="Times New Roman" panose="02020603050405020304" pitchFamily="18" charset="0"/>
                <a:cs typeface="Times New Roman" panose="02020603050405020304" pitchFamily="18" charset="0"/>
              </a:rPr>
              <a:t>与另一</a:t>
            </a:r>
            <a:r>
              <a:rPr lang="zh-CN" altLang="en-US" sz="1800" dirty="0">
                <a:solidFill>
                  <a:schemeClr val="tx1">
                    <a:lumMod val="95000"/>
                    <a:lumOff val="5000"/>
                  </a:schemeClr>
                </a:solidFill>
                <a:latin typeface="Times New Roman" panose="02020603050405020304" pitchFamily="18" charset="0"/>
                <a:cs typeface="Times New Roman" panose="02020603050405020304" pitchFamily="18" charset="0"/>
              </a:rPr>
              <a:t>个纵向极化</a:t>
            </a:r>
            <a:r>
              <a:rPr lang="zh-CN" altLang="en-US" sz="1800" dirty="0" smtClean="0">
                <a:solidFill>
                  <a:schemeClr val="tx1">
                    <a:lumMod val="95000"/>
                    <a:lumOff val="5000"/>
                  </a:schemeClr>
                </a:solidFill>
                <a:latin typeface="Times New Roman" panose="02020603050405020304" pitchFamily="18" charset="0"/>
                <a:cs typeface="Times New Roman" panose="02020603050405020304" pitchFamily="18" charset="0"/>
              </a:rPr>
              <a:t>质子</a:t>
            </a:r>
            <a:r>
              <a:rPr lang="zh-CN" altLang="en-US" sz="1800" dirty="0" smtClean="0">
                <a:solidFill>
                  <a:schemeClr val="tx1">
                    <a:lumMod val="95000"/>
                    <a:lumOff val="5000"/>
                  </a:schemeClr>
                </a:solidFill>
                <a:latin typeface="Times New Roman" panose="02020603050405020304" pitchFamily="18" charset="0"/>
                <a:cs typeface="Times New Roman" panose="02020603050405020304" pitchFamily="18" charset="0"/>
              </a:rPr>
              <a:t>靶相互作用，</a:t>
            </a:r>
            <a:r>
              <a:rPr lang="zh-CN" altLang="en-US" sz="1800" dirty="0" smtClean="0">
                <a:solidFill>
                  <a:schemeClr val="tx1">
                    <a:lumMod val="95000"/>
                    <a:lumOff val="5000"/>
                  </a:schemeClr>
                </a:solidFill>
                <a:latin typeface="Times New Roman" panose="02020603050405020304" pitchFamily="18" charset="0"/>
                <a:cs typeface="Times New Roman" panose="02020603050405020304" pitchFamily="18" charset="0"/>
              </a:rPr>
              <a:t>图形如下</a:t>
            </a:r>
            <a:endParaRPr lang="en-US" altLang="zh-CN" sz="18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endParaRPr lang="en-US" altLang="zh-CN" sz="18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endParaRPr lang="en-US" altLang="zh-CN" sz="1800" dirty="0">
              <a:solidFill>
                <a:srgbClr val="0066FF"/>
              </a:solidFill>
              <a:latin typeface="Times New Roman" panose="02020603050405020304" pitchFamily="18" charset="0"/>
              <a:cs typeface="Times New Roman" panose="02020603050405020304" pitchFamily="18" charset="0"/>
            </a:endParaRPr>
          </a:p>
          <a:p>
            <a:pPr marL="0" indent="0"/>
            <a:r>
              <a:rPr lang="en-US" altLang="zh-CN" dirty="0" smtClean="0">
                <a:latin typeface="Times New Roman" panose="02020603050405020304" pitchFamily="18" charset="0"/>
                <a:cs typeface="Times New Roman" panose="02020603050405020304" pitchFamily="18" charset="0"/>
              </a:rPr>
              <a:t> </a:t>
            </a:r>
            <a:endParaRPr lang="en-US" altLang="zh-CN" dirty="0">
              <a:latin typeface="Times New Roman" panose="02020603050405020304" pitchFamily="18" charset="0"/>
              <a:cs typeface="Times New Roman" panose="02020603050405020304" pitchFamily="18" charset="0"/>
            </a:endParaRPr>
          </a:p>
          <a:p>
            <a:pPr>
              <a:buFont typeface="Wingdings" panose="05000000000000000000" pitchFamily="2" charset="2"/>
              <a:buChar char="n"/>
            </a:pPr>
            <a:endParaRPr lang="en-US" altLang="zh-CN" sz="18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n"/>
            </a:pPr>
            <a:endParaRPr lang="en-US" altLang="zh-CN" sz="1800" dirty="0">
              <a:solidFill>
                <a:schemeClr val="tx1">
                  <a:lumMod val="95000"/>
                  <a:lumOff val="5000"/>
                </a:schemeClr>
              </a:solidFill>
              <a:latin typeface="Times New Roman" panose="02020603050405020304" pitchFamily="18" charset="0"/>
              <a:ea typeface="Arial Unicode MS"/>
              <a:cs typeface="Times New Roman" panose="02020603050405020304" pitchFamily="18" charset="0"/>
            </a:endParaRPr>
          </a:p>
          <a:p>
            <a:pPr>
              <a:buFont typeface="Wingdings" panose="05000000000000000000" pitchFamily="2" charset="2"/>
              <a:buChar char="n"/>
            </a:pPr>
            <a:endParaRPr lang="en-US" altLang="zh-CN" sz="1800" dirty="0" smtClean="0">
              <a:solidFill>
                <a:schemeClr val="tx1">
                  <a:lumMod val="95000"/>
                  <a:lumOff val="5000"/>
                </a:schemeClr>
              </a:solidFill>
              <a:latin typeface="Times New Roman" panose="02020603050405020304" pitchFamily="18" charset="0"/>
              <a:ea typeface="Arial Unicode MS"/>
              <a:cs typeface="Times New Roman" panose="02020603050405020304" pitchFamily="18" charset="0"/>
            </a:endParaRPr>
          </a:p>
          <a:p>
            <a:pPr>
              <a:buFont typeface="Wingdings" panose="05000000000000000000" pitchFamily="2" charset="2"/>
              <a:buChar char="n"/>
            </a:pPr>
            <a:endParaRPr lang="en-US" altLang="zh-CN" sz="1800" dirty="0">
              <a:solidFill>
                <a:schemeClr val="tx1">
                  <a:lumMod val="95000"/>
                  <a:lumOff val="5000"/>
                </a:schemeClr>
              </a:solidFill>
              <a:latin typeface="Times New Roman" panose="02020603050405020304" pitchFamily="18" charset="0"/>
              <a:ea typeface="Arial Unicode MS"/>
              <a:cs typeface="Times New Roman" panose="02020603050405020304" pitchFamily="18" charset="0"/>
            </a:endParaRPr>
          </a:p>
          <a:p>
            <a:pPr>
              <a:buFont typeface="Wingdings" panose="05000000000000000000" pitchFamily="2" charset="2"/>
              <a:buChar char="n"/>
            </a:pPr>
            <a:endParaRPr lang="en-US" altLang="zh-CN" sz="1800" dirty="0" smtClean="0">
              <a:solidFill>
                <a:schemeClr val="tx1">
                  <a:lumMod val="95000"/>
                  <a:lumOff val="5000"/>
                </a:schemeClr>
              </a:solidFill>
              <a:latin typeface="Times New Roman" panose="02020603050405020304" pitchFamily="18" charset="0"/>
              <a:ea typeface="Arial Unicode MS"/>
              <a:cs typeface="Times New Roman" panose="02020603050405020304" pitchFamily="18" charset="0"/>
            </a:endParaRPr>
          </a:p>
          <a:p>
            <a:pPr>
              <a:buFont typeface="Wingdings" panose="05000000000000000000" pitchFamily="2" charset="2"/>
              <a:buChar char="n"/>
            </a:pPr>
            <a:endParaRPr lang="en-US" altLang="zh-CN" sz="1800" dirty="0">
              <a:solidFill>
                <a:schemeClr val="tx1">
                  <a:lumMod val="95000"/>
                  <a:lumOff val="5000"/>
                </a:schemeClr>
              </a:solidFill>
              <a:latin typeface="Times New Roman" panose="02020603050405020304" pitchFamily="18" charset="0"/>
              <a:ea typeface="Arial Unicode MS"/>
              <a:cs typeface="Times New Roman" panose="02020603050405020304" pitchFamily="18" charset="0"/>
            </a:endParaRPr>
          </a:p>
          <a:p>
            <a:pPr>
              <a:buFont typeface="Wingdings" panose="05000000000000000000" pitchFamily="2" charset="2"/>
              <a:buChar char="n"/>
            </a:pPr>
            <a:endParaRPr lang="en-US" altLang="zh-CN" sz="1800" dirty="0" smtClean="0">
              <a:solidFill>
                <a:schemeClr val="tx1">
                  <a:lumMod val="95000"/>
                  <a:lumOff val="5000"/>
                </a:schemeClr>
              </a:solidFill>
              <a:latin typeface="Times New Roman" panose="02020603050405020304" pitchFamily="18" charset="0"/>
              <a:ea typeface="Arial Unicode MS"/>
              <a:cs typeface="Times New Roman" panose="02020603050405020304" pitchFamily="18" charset="0"/>
            </a:endParaRPr>
          </a:p>
          <a:p>
            <a:pPr>
              <a:buFont typeface="Wingdings" panose="05000000000000000000" pitchFamily="2" charset="2"/>
              <a:buChar char="n"/>
            </a:pPr>
            <a:endParaRPr lang="en-US" altLang="zh-CN" sz="1800" dirty="0">
              <a:solidFill>
                <a:schemeClr val="tx1">
                  <a:lumMod val="95000"/>
                  <a:lumOff val="5000"/>
                </a:schemeClr>
              </a:solidFill>
              <a:latin typeface="Times New Roman" panose="02020603050405020304" pitchFamily="18" charset="0"/>
              <a:ea typeface="Arial Unicode MS"/>
              <a:cs typeface="Times New Roman" panose="02020603050405020304" pitchFamily="18" charset="0"/>
            </a:endParaRPr>
          </a:p>
          <a:p>
            <a:pPr>
              <a:buFont typeface="Wingdings" panose="05000000000000000000" pitchFamily="2" charset="2"/>
              <a:buChar char="n"/>
            </a:pPr>
            <a:endParaRPr lang="en-US" altLang="zh-CN" sz="1800" dirty="0" smtClean="0">
              <a:solidFill>
                <a:schemeClr val="tx1">
                  <a:lumMod val="95000"/>
                  <a:lumOff val="5000"/>
                </a:schemeClr>
              </a:solidFill>
              <a:latin typeface="Times New Roman" panose="02020603050405020304" pitchFamily="18" charset="0"/>
              <a:ea typeface="Arial Unicode MS"/>
              <a:cs typeface="Times New Roman" panose="02020603050405020304" pitchFamily="18" charset="0"/>
            </a:endParaRPr>
          </a:p>
          <a:p>
            <a:pPr>
              <a:buFont typeface="Wingdings" panose="05000000000000000000" pitchFamily="2" charset="2"/>
              <a:buChar char="n"/>
            </a:pPr>
            <a:endParaRPr lang="en-US" altLang="zh-CN" sz="1800" dirty="0">
              <a:solidFill>
                <a:schemeClr val="tx1">
                  <a:lumMod val="95000"/>
                  <a:lumOff val="5000"/>
                </a:schemeClr>
              </a:solidFill>
              <a:latin typeface="Times New Roman" panose="02020603050405020304" pitchFamily="18" charset="0"/>
              <a:ea typeface="Arial Unicode MS"/>
              <a:cs typeface="Times New Roman" panose="02020603050405020304" pitchFamily="18" charset="0"/>
            </a:endParaRPr>
          </a:p>
          <a:p>
            <a:pPr>
              <a:buFont typeface="Wingdings" panose="05000000000000000000" pitchFamily="2" charset="2"/>
              <a:buChar char="n"/>
            </a:pPr>
            <a:endParaRPr lang="en-US" altLang="zh-CN" sz="1800" dirty="0" smtClean="0">
              <a:solidFill>
                <a:schemeClr val="tx1">
                  <a:lumMod val="95000"/>
                  <a:lumOff val="5000"/>
                </a:schemeClr>
              </a:solidFill>
              <a:latin typeface="Times New Roman" panose="02020603050405020304" pitchFamily="18" charset="0"/>
              <a:ea typeface="Arial Unicode MS"/>
              <a:cs typeface="Times New Roman" panose="02020603050405020304" pitchFamily="18" charset="0"/>
            </a:endParaRPr>
          </a:p>
          <a:p>
            <a:pPr>
              <a:buFont typeface="Wingdings" panose="05000000000000000000" pitchFamily="2" charset="2"/>
              <a:buChar char="n"/>
            </a:pPr>
            <a:endParaRPr lang="en-US" altLang="zh-CN" sz="1800" dirty="0">
              <a:solidFill>
                <a:schemeClr val="tx1">
                  <a:lumMod val="95000"/>
                  <a:lumOff val="5000"/>
                </a:schemeClr>
              </a:solidFill>
              <a:latin typeface="Times New Roman" panose="02020603050405020304" pitchFamily="18" charset="0"/>
              <a:ea typeface="Arial Unicode MS"/>
              <a:cs typeface="Times New Roman" panose="02020603050405020304" pitchFamily="18" charset="0"/>
            </a:endParaRPr>
          </a:p>
          <a:p>
            <a:pPr>
              <a:buFont typeface="Wingdings" panose="05000000000000000000" pitchFamily="2" charset="2"/>
              <a:buChar char="n"/>
            </a:pPr>
            <a:endParaRPr lang="zh-CN" altLang="en-US" sz="1800" dirty="0">
              <a:solidFill>
                <a:schemeClr val="tx1">
                  <a:lumMod val="95000"/>
                  <a:lumOff val="5000"/>
                </a:schemeClr>
              </a:solidFill>
              <a:latin typeface="Times New Roman" panose="02020603050405020304" pitchFamily="18" charset="0"/>
              <a:ea typeface="Arial Unicode MS"/>
              <a:cs typeface="Times New Roman" panose="02020603050405020304" pitchFamily="18" charset="0"/>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035" y="2973153"/>
            <a:ext cx="4967931" cy="2874843"/>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2040" y="2132336"/>
            <a:ext cx="4967931" cy="373930"/>
          </a:xfrm>
          <a:prstGeom prst="rect">
            <a:avLst/>
          </a:prstGeom>
        </p:spPr>
      </p:pic>
    </p:spTree>
    <p:extLst>
      <p:ext uri="{BB962C8B-B14F-4D97-AF65-F5344CB8AC3E}">
        <p14:creationId xmlns:p14="http://schemas.microsoft.com/office/powerpoint/2010/main" val="2064752494"/>
      </p:ext>
    </p:extLst>
  </p:cSld>
  <p:clrMapOvr>
    <a:masterClrMapping/>
  </p:clrMapOvr>
  <p:transition spd="med">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文本框 6"/>
          <p:cNvSpPr txBox="1">
            <a:spLocks noChangeArrowheads="1"/>
          </p:cNvSpPr>
          <p:nvPr/>
        </p:nvSpPr>
        <p:spPr bwMode="auto">
          <a:xfrm>
            <a:off x="-14288" y="0"/>
            <a:ext cx="9158288" cy="6413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3600" dirty="0">
                <a:solidFill>
                  <a:schemeClr val="bg1"/>
                </a:solidFill>
                <a:latin typeface="Times New Roman" panose="02020603050405020304" pitchFamily="18" charset="0"/>
              </a:rPr>
              <a:t>Introduction</a:t>
            </a:r>
          </a:p>
        </p:txBody>
      </p:sp>
      <p:pic>
        <p:nvPicPr>
          <p:cNvPr id="22535" name="图片 3074" descr="东南大学校徽"/>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763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Box 5"/>
          <p:cNvSpPr txBox="1">
            <a:spLocks noChangeArrowheads="1"/>
          </p:cNvSpPr>
          <p:nvPr/>
        </p:nvSpPr>
        <p:spPr bwMode="auto">
          <a:xfrm>
            <a:off x="108062" y="1121491"/>
            <a:ext cx="8927876"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buFont typeface="Wingdings" panose="05000000000000000000" pitchFamily="2" charset="2"/>
              <a:buChar char="n"/>
            </a:pPr>
            <a:r>
              <a:rPr lang="zh-CN" altLang="en-US" sz="1800" dirty="0">
                <a:solidFill>
                  <a:schemeClr val="tx1">
                    <a:lumMod val="95000"/>
                    <a:lumOff val="5000"/>
                  </a:schemeClr>
                </a:solidFill>
                <a:latin typeface="Times New Roman" panose="02020603050405020304" pitchFamily="18" charset="0"/>
                <a:cs typeface="Times New Roman" panose="02020603050405020304" pitchFamily="18" charset="0"/>
              </a:rPr>
              <a:t>我们采用下列运动学变量</a:t>
            </a:r>
            <a:endParaRPr lang="en-US" altLang="zh-CN" sz="18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endParaRPr lang="en-US" altLang="zh-CN" sz="18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endParaRPr lang="en-US" altLang="zh-CN" sz="1800" dirty="0">
              <a:solidFill>
                <a:srgbClr val="0066FF"/>
              </a:solidFill>
              <a:latin typeface="Times New Roman" panose="02020603050405020304" pitchFamily="18" charset="0"/>
              <a:cs typeface="Times New Roman" panose="02020603050405020304" pitchFamily="18" charset="0"/>
            </a:endParaRPr>
          </a:p>
          <a:p>
            <a:pPr marL="0" indent="0"/>
            <a:r>
              <a:rPr lang="en-US" altLang="zh-CN" dirty="0" smtClean="0">
                <a:latin typeface="Times New Roman" panose="02020603050405020304" pitchFamily="18" charset="0"/>
                <a:cs typeface="Times New Roman" panose="02020603050405020304" pitchFamily="18" charset="0"/>
              </a:rPr>
              <a:t> </a:t>
            </a:r>
            <a:endParaRPr lang="en-US" altLang="zh-CN" dirty="0">
              <a:latin typeface="Times New Roman" panose="02020603050405020304" pitchFamily="18" charset="0"/>
              <a:cs typeface="Times New Roman" panose="02020603050405020304" pitchFamily="18" charset="0"/>
            </a:endParaRPr>
          </a:p>
          <a:p>
            <a:pPr>
              <a:buFont typeface="Wingdings" panose="05000000000000000000" pitchFamily="2" charset="2"/>
              <a:buChar char="n"/>
            </a:pPr>
            <a:endParaRPr lang="en-US" altLang="zh-CN" sz="18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n"/>
            </a:pPr>
            <a:endParaRPr lang="en-US" altLang="zh-CN" sz="1800" dirty="0">
              <a:solidFill>
                <a:schemeClr val="tx1">
                  <a:lumMod val="95000"/>
                  <a:lumOff val="5000"/>
                </a:schemeClr>
              </a:solidFill>
              <a:latin typeface="Times New Roman" panose="02020603050405020304" pitchFamily="18" charset="0"/>
              <a:ea typeface="Arial Unicode MS"/>
              <a:cs typeface="Times New Roman" panose="02020603050405020304" pitchFamily="18" charset="0"/>
            </a:endParaRPr>
          </a:p>
          <a:p>
            <a:pPr>
              <a:buFont typeface="Wingdings" panose="05000000000000000000" pitchFamily="2" charset="2"/>
              <a:buChar char="n"/>
            </a:pPr>
            <a:endParaRPr lang="en-US" altLang="zh-CN" sz="1800" dirty="0" smtClean="0">
              <a:solidFill>
                <a:schemeClr val="tx1">
                  <a:lumMod val="95000"/>
                  <a:lumOff val="5000"/>
                </a:schemeClr>
              </a:solidFill>
              <a:latin typeface="Times New Roman" panose="02020603050405020304" pitchFamily="18" charset="0"/>
              <a:ea typeface="Arial Unicode MS"/>
              <a:cs typeface="Times New Roman" panose="02020603050405020304" pitchFamily="18" charset="0"/>
            </a:endParaRPr>
          </a:p>
          <a:p>
            <a:pPr>
              <a:buFont typeface="Wingdings" panose="05000000000000000000" pitchFamily="2" charset="2"/>
              <a:buChar char="n"/>
            </a:pPr>
            <a:endParaRPr lang="en-US" altLang="zh-CN" sz="1800" dirty="0">
              <a:solidFill>
                <a:schemeClr val="tx1">
                  <a:lumMod val="95000"/>
                  <a:lumOff val="5000"/>
                </a:schemeClr>
              </a:solidFill>
              <a:latin typeface="Times New Roman" panose="02020603050405020304" pitchFamily="18" charset="0"/>
              <a:ea typeface="Arial Unicode MS"/>
              <a:cs typeface="Times New Roman" panose="02020603050405020304" pitchFamily="18" charset="0"/>
            </a:endParaRPr>
          </a:p>
          <a:p>
            <a:pPr>
              <a:buFont typeface="Wingdings" panose="05000000000000000000" pitchFamily="2" charset="2"/>
              <a:buChar char="n"/>
            </a:pPr>
            <a:endParaRPr lang="en-US" altLang="zh-CN" sz="1800" dirty="0" smtClean="0">
              <a:solidFill>
                <a:schemeClr val="tx1">
                  <a:lumMod val="95000"/>
                  <a:lumOff val="5000"/>
                </a:schemeClr>
              </a:solidFill>
              <a:latin typeface="Times New Roman" panose="02020603050405020304" pitchFamily="18" charset="0"/>
              <a:ea typeface="Arial Unicode MS"/>
              <a:cs typeface="Times New Roman" panose="02020603050405020304" pitchFamily="18" charset="0"/>
            </a:endParaRPr>
          </a:p>
          <a:p>
            <a:pPr>
              <a:buFont typeface="Wingdings" panose="05000000000000000000" pitchFamily="2" charset="2"/>
              <a:buChar char="n"/>
            </a:pPr>
            <a:endParaRPr lang="en-US" altLang="zh-CN" sz="1800" dirty="0">
              <a:solidFill>
                <a:schemeClr val="tx1">
                  <a:lumMod val="95000"/>
                  <a:lumOff val="5000"/>
                </a:schemeClr>
              </a:solidFill>
              <a:latin typeface="Times New Roman" panose="02020603050405020304" pitchFamily="18" charset="0"/>
              <a:ea typeface="Arial Unicode MS"/>
              <a:cs typeface="Times New Roman" panose="02020603050405020304" pitchFamily="18" charset="0"/>
            </a:endParaRPr>
          </a:p>
          <a:p>
            <a:pPr>
              <a:buFont typeface="Wingdings" panose="05000000000000000000" pitchFamily="2" charset="2"/>
              <a:buChar char="n"/>
            </a:pPr>
            <a:r>
              <a:rPr lang="zh-CN" altLang="en-US" sz="1800" dirty="0" smtClean="0">
                <a:solidFill>
                  <a:schemeClr val="tx1">
                    <a:lumMod val="95000"/>
                    <a:lumOff val="5000"/>
                  </a:schemeClr>
                </a:solidFill>
                <a:latin typeface="+mj-ea"/>
                <a:ea typeface="+mj-ea"/>
                <a:cs typeface="Times New Roman" panose="02020603050405020304" pitchFamily="18" charset="0"/>
              </a:rPr>
              <a:t>其中动量       和    表示为 </a:t>
            </a:r>
            <a:endParaRPr lang="en-US" altLang="zh-CN" sz="1800" dirty="0" smtClean="0">
              <a:solidFill>
                <a:schemeClr val="tx1">
                  <a:lumMod val="95000"/>
                  <a:lumOff val="5000"/>
                </a:schemeClr>
              </a:solidFill>
              <a:latin typeface="+mj-ea"/>
              <a:ea typeface="+mj-ea"/>
              <a:cs typeface="Times New Roman" panose="02020603050405020304" pitchFamily="18" charset="0"/>
            </a:endParaRPr>
          </a:p>
          <a:p>
            <a:pPr marL="0" indent="0"/>
            <a:endParaRPr lang="en-US" altLang="zh-CN" sz="1800" dirty="0" smtClean="0">
              <a:solidFill>
                <a:schemeClr val="tx1">
                  <a:lumMod val="95000"/>
                  <a:lumOff val="5000"/>
                </a:schemeClr>
              </a:solidFill>
              <a:latin typeface="Times New Roman" panose="02020603050405020304" pitchFamily="18" charset="0"/>
              <a:ea typeface="Arial Unicode MS"/>
              <a:cs typeface="Times New Roman" panose="02020603050405020304" pitchFamily="18" charset="0"/>
            </a:endParaRPr>
          </a:p>
          <a:p>
            <a:pPr>
              <a:buFont typeface="Wingdings" panose="05000000000000000000" pitchFamily="2" charset="2"/>
              <a:buChar char="n"/>
            </a:pPr>
            <a:endParaRPr lang="en-US" altLang="zh-CN" sz="1800" dirty="0">
              <a:solidFill>
                <a:schemeClr val="tx1">
                  <a:lumMod val="95000"/>
                  <a:lumOff val="5000"/>
                </a:schemeClr>
              </a:solidFill>
              <a:latin typeface="Times New Roman" panose="02020603050405020304" pitchFamily="18" charset="0"/>
              <a:ea typeface="Arial Unicode MS"/>
              <a:cs typeface="Times New Roman" panose="02020603050405020304" pitchFamily="18" charset="0"/>
            </a:endParaRPr>
          </a:p>
          <a:p>
            <a:pPr>
              <a:buFont typeface="Wingdings" panose="05000000000000000000" pitchFamily="2" charset="2"/>
              <a:buChar char="n"/>
            </a:pPr>
            <a:endParaRPr lang="en-US" altLang="zh-CN" sz="1800" dirty="0" smtClean="0">
              <a:solidFill>
                <a:schemeClr val="tx1">
                  <a:lumMod val="95000"/>
                  <a:lumOff val="5000"/>
                </a:schemeClr>
              </a:solidFill>
              <a:latin typeface="Times New Roman" panose="02020603050405020304" pitchFamily="18" charset="0"/>
              <a:ea typeface="Arial Unicode MS"/>
              <a:cs typeface="Times New Roman" panose="02020603050405020304" pitchFamily="18" charset="0"/>
            </a:endParaRPr>
          </a:p>
          <a:p>
            <a:pPr>
              <a:buFont typeface="Wingdings" panose="05000000000000000000" pitchFamily="2" charset="2"/>
              <a:buChar char="n"/>
            </a:pPr>
            <a:endParaRPr lang="en-US" altLang="zh-CN" sz="1800" dirty="0">
              <a:solidFill>
                <a:schemeClr val="tx1">
                  <a:lumMod val="95000"/>
                  <a:lumOff val="5000"/>
                </a:schemeClr>
              </a:solidFill>
              <a:latin typeface="Times New Roman" panose="02020603050405020304" pitchFamily="18" charset="0"/>
              <a:ea typeface="Arial Unicode MS"/>
              <a:cs typeface="Times New Roman" panose="02020603050405020304" pitchFamily="18" charset="0"/>
            </a:endParaRPr>
          </a:p>
          <a:p>
            <a:pPr>
              <a:buFont typeface="Wingdings" panose="05000000000000000000" pitchFamily="2" charset="2"/>
              <a:buChar char="n"/>
            </a:pPr>
            <a:endParaRPr lang="zh-CN" altLang="en-US" sz="1800" dirty="0">
              <a:solidFill>
                <a:schemeClr val="tx1">
                  <a:lumMod val="95000"/>
                  <a:lumOff val="5000"/>
                </a:schemeClr>
              </a:solidFill>
              <a:latin typeface="Times New Roman" panose="02020603050405020304" pitchFamily="18" charset="0"/>
              <a:ea typeface="Arial Unicode MS"/>
              <a:cs typeface="Times New Roman" panose="02020603050405020304" pitchFamily="18" charset="0"/>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6038" y="1926833"/>
            <a:ext cx="4909674" cy="1564779"/>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2035" y="4441306"/>
            <a:ext cx="5255927" cy="2092638"/>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3860" y="3843686"/>
            <a:ext cx="697593" cy="395650"/>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4029" y="3897247"/>
            <a:ext cx="350665" cy="300570"/>
          </a:xfrm>
          <a:prstGeom prst="rect">
            <a:avLst/>
          </a:prstGeom>
        </p:spPr>
      </p:pic>
    </p:spTree>
    <p:extLst>
      <p:ext uri="{BB962C8B-B14F-4D97-AF65-F5344CB8AC3E}">
        <p14:creationId xmlns:p14="http://schemas.microsoft.com/office/powerpoint/2010/main" val="2066990819"/>
      </p:ext>
    </p:extLst>
  </p:cSld>
  <p:clrMapOvr>
    <a:masterClrMapping/>
  </p:clrMapOvr>
  <p:transition spd="med">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文本框 6"/>
          <p:cNvSpPr txBox="1">
            <a:spLocks noChangeArrowheads="1"/>
          </p:cNvSpPr>
          <p:nvPr/>
        </p:nvSpPr>
        <p:spPr bwMode="auto">
          <a:xfrm>
            <a:off x="-14288" y="0"/>
            <a:ext cx="9158288" cy="6413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3600" dirty="0">
                <a:solidFill>
                  <a:schemeClr val="bg1"/>
                </a:solidFill>
                <a:latin typeface="Times New Roman" panose="02020603050405020304" pitchFamily="18" charset="0"/>
              </a:rPr>
              <a:t>Introduction</a:t>
            </a:r>
          </a:p>
        </p:txBody>
      </p:sp>
      <p:pic>
        <p:nvPicPr>
          <p:cNvPr id="22535" name="图片 3074" descr="东南大学校徽"/>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763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Box 5"/>
          <p:cNvSpPr txBox="1">
            <a:spLocks noChangeArrowheads="1"/>
          </p:cNvSpPr>
          <p:nvPr/>
        </p:nvSpPr>
        <p:spPr bwMode="auto">
          <a:xfrm>
            <a:off x="108062" y="1121491"/>
            <a:ext cx="8927876"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buFont typeface="Wingdings" panose="05000000000000000000" pitchFamily="2" charset="2"/>
              <a:buChar char="n"/>
            </a:pPr>
            <a:r>
              <a:rPr lang="zh-CN" altLang="en-US" sz="1800" dirty="0" smtClean="0">
                <a:solidFill>
                  <a:schemeClr val="tx1">
                    <a:lumMod val="95000"/>
                    <a:lumOff val="5000"/>
                  </a:schemeClr>
                </a:solidFill>
                <a:latin typeface="Times New Roman" panose="02020603050405020304" pitchFamily="18" charset="0"/>
                <a:cs typeface="Times New Roman" panose="02020603050405020304" pitchFamily="18" charset="0"/>
              </a:rPr>
              <a:t>这里有一些后面会用到的标量积表达式</a:t>
            </a:r>
            <a:r>
              <a:rPr lang="zh-CN" altLang="en-US" sz="1800" dirty="0">
                <a:solidFill>
                  <a:schemeClr val="tx1">
                    <a:lumMod val="95000"/>
                    <a:lumOff val="5000"/>
                  </a:schemeClr>
                </a:solidFill>
                <a:latin typeface="Times New Roman" panose="02020603050405020304" pitchFamily="18" charset="0"/>
                <a:cs typeface="Times New Roman" panose="02020603050405020304" pitchFamily="18" charset="0"/>
              </a:rPr>
              <a:t>，如下所示</a:t>
            </a:r>
            <a:endParaRPr lang="en-US" altLang="zh-CN" sz="1800" dirty="0">
              <a:solidFill>
                <a:srgbClr val="0066FF"/>
              </a:solidFill>
              <a:latin typeface="Times New Roman" panose="02020603050405020304" pitchFamily="18" charset="0"/>
              <a:cs typeface="Times New Roman" panose="02020603050405020304" pitchFamily="18" charset="0"/>
            </a:endParaRPr>
          </a:p>
          <a:p>
            <a:pPr marL="0" indent="0"/>
            <a:r>
              <a:rPr lang="en-US" altLang="zh-CN" dirty="0" smtClean="0">
                <a:latin typeface="Times New Roman" panose="02020603050405020304" pitchFamily="18" charset="0"/>
                <a:cs typeface="Times New Roman" panose="02020603050405020304" pitchFamily="18" charset="0"/>
              </a:rPr>
              <a:t> </a:t>
            </a:r>
            <a:endParaRPr lang="en-US" altLang="zh-CN" dirty="0">
              <a:latin typeface="Times New Roman" panose="02020603050405020304" pitchFamily="18" charset="0"/>
              <a:cs typeface="Times New Roman" panose="02020603050405020304" pitchFamily="18" charset="0"/>
            </a:endParaRPr>
          </a:p>
          <a:p>
            <a:pPr>
              <a:buFont typeface="Wingdings" panose="05000000000000000000" pitchFamily="2" charset="2"/>
              <a:buChar char="n"/>
            </a:pPr>
            <a:endParaRPr lang="en-US" altLang="zh-CN" sz="18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n"/>
            </a:pPr>
            <a:endParaRPr lang="en-US" altLang="zh-CN" sz="1800" dirty="0">
              <a:solidFill>
                <a:schemeClr val="tx1">
                  <a:lumMod val="95000"/>
                  <a:lumOff val="5000"/>
                </a:schemeClr>
              </a:solidFill>
              <a:latin typeface="Times New Roman" panose="02020603050405020304" pitchFamily="18" charset="0"/>
              <a:ea typeface="Arial Unicode MS"/>
              <a:cs typeface="Times New Roman" panose="02020603050405020304" pitchFamily="18" charset="0"/>
            </a:endParaRPr>
          </a:p>
          <a:p>
            <a:pPr>
              <a:buFont typeface="Wingdings" panose="05000000000000000000" pitchFamily="2" charset="2"/>
              <a:buChar char="n"/>
            </a:pPr>
            <a:endParaRPr lang="en-US" altLang="zh-CN" sz="1800" dirty="0" smtClean="0">
              <a:solidFill>
                <a:schemeClr val="tx1">
                  <a:lumMod val="95000"/>
                  <a:lumOff val="5000"/>
                </a:schemeClr>
              </a:solidFill>
              <a:latin typeface="Times New Roman" panose="02020603050405020304" pitchFamily="18" charset="0"/>
              <a:ea typeface="Arial Unicode MS"/>
              <a:cs typeface="Times New Roman" panose="02020603050405020304" pitchFamily="18" charset="0"/>
            </a:endParaRPr>
          </a:p>
          <a:p>
            <a:pPr>
              <a:buFont typeface="Wingdings" panose="05000000000000000000" pitchFamily="2" charset="2"/>
              <a:buChar char="n"/>
            </a:pPr>
            <a:endParaRPr lang="en-US" altLang="zh-CN" sz="1800" dirty="0">
              <a:solidFill>
                <a:schemeClr val="tx1">
                  <a:lumMod val="95000"/>
                  <a:lumOff val="5000"/>
                </a:schemeClr>
              </a:solidFill>
              <a:latin typeface="Times New Roman" panose="02020603050405020304" pitchFamily="18" charset="0"/>
              <a:ea typeface="Arial Unicode MS"/>
              <a:cs typeface="Times New Roman" panose="02020603050405020304" pitchFamily="18" charset="0"/>
            </a:endParaRPr>
          </a:p>
          <a:p>
            <a:pPr>
              <a:buFont typeface="Wingdings" panose="05000000000000000000" pitchFamily="2" charset="2"/>
              <a:buChar char="n"/>
            </a:pPr>
            <a:endParaRPr lang="en-US" altLang="zh-CN" sz="1800" dirty="0" smtClean="0">
              <a:solidFill>
                <a:schemeClr val="tx1">
                  <a:lumMod val="95000"/>
                  <a:lumOff val="5000"/>
                </a:schemeClr>
              </a:solidFill>
              <a:latin typeface="Times New Roman" panose="02020603050405020304" pitchFamily="18" charset="0"/>
              <a:ea typeface="Arial Unicode MS"/>
              <a:cs typeface="Times New Roman" panose="02020603050405020304" pitchFamily="18" charset="0"/>
            </a:endParaRPr>
          </a:p>
          <a:p>
            <a:pPr>
              <a:buFont typeface="Wingdings" panose="05000000000000000000" pitchFamily="2" charset="2"/>
              <a:buChar char="n"/>
            </a:pPr>
            <a:endParaRPr lang="en-US" altLang="zh-CN" sz="1800" dirty="0" smtClean="0">
              <a:solidFill>
                <a:schemeClr val="tx1">
                  <a:lumMod val="95000"/>
                  <a:lumOff val="5000"/>
                </a:schemeClr>
              </a:solidFill>
              <a:latin typeface="Times New Roman" panose="02020603050405020304" pitchFamily="18" charset="0"/>
              <a:ea typeface="Arial Unicode MS"/>
              <a:cs typeface="Times New Roman" panose="02020603050405020304" pitchFamily="18" charset="0"/>
            </a:endParaRPr>
          </a:p>
          <a:p>
            <a:pPr>
              <a:buFont typeface="Wingdings" panose="05000000000000000000" pitchFamily="2" charset="2"/>
              <a:buChar char="n"/>
            </a:pPr>
            <a:endParaRPr lang="en-US" altLang="zh-CN" sz="1800" dirty="0">
              <a:solidFill>
                <a:schemeClr val="tx1">
                  <a:lumMod val="95000"/>
                  <a:lumOff val="5000"/>
                </a:schemeClr>
              </a:solidFill>
              <a:latin typeface="Times New Roman" panose="02020603050405020304" pitchFamily="18" charset="0"/>
              <a:ea typeface="Arial Unicode MS"/>
              <a:cs typeface="Times New Roman" panose="02020603050405020304" pitchFamily="18" charset="0"/>
            </a:endParaRPr>
          </a:p>
          <a:p>
            <a:pPr>
              <a:buFont typeface="Wingdings" panose="05000000000000000000" pitchFamily="2" charset="2"/>
              <a:buChar char="n"/>
            </a:pPr>
            <a:r>
              <a:rPr lang="zh-CN" altLang="en-US" sz="1800" dirty="0" smtClean="0">
                <a:solidFill>
                  <a:schemeClr val="tx1">
                    <a:lumMod val="95000"/>
                    <a:lumOff val="5000"/>
                  </a:schemeClr>
                </a:solidFill>
                <a:latin typeface="+mj-ea"/>
                <a:ea typeface="+mj-ea"/>
                <a:cs typeface="Times New Roman" panose="02020603050405020304" pitchFamily="18" charset="0"/>
              </a:rPr>
              <a:t>非极化微分散射截面和双纵向极化</a:t>
            </a:r>
            <a:r>
              <a:rPr lang="zh-CN" altLang="en-US" sz="1800" dirty="0">
                <a:solidFill>
                  <a:schemeClr val="tx1">
                    <a:lumMod val="95000"/>
                    <a:lumOff val="5000"/>
                  </a:schemeClr>
                </a:solidFill>
                <a:latin typeface="+mj-ea"/>
                <a:ea typeface="+mj-ea"/>
                <a:cs typeface="Times New Roman" panose="02020603050405020304" pitchFamily="18" charset="0"/>
              </a:rPr>
              <a:t>散射截面</a:t>
            </a:r>
            <a:r>
              <a:rPr lang="zh-CN" altLang="en-US" sz="1800" dirty="0" smtClean="0">
                <a:solidFill>
                  <a:schemeClr val="tx1">
                    <a:lumMod val="95000"/>
                    <a:lumOff val="5000"/>
                  </a:schemeClr>
                </a:solidFill>
                <a:latin typeface="+mj-ea"/>
                <a:ea typeface="+mj-ea"/>
                <a:cs typeface="Times New Roman" panose="02020603050405020304" pitchFamily="18" charset="0"/>
              </a:rPr>
              <a:t>截面可以表示为</a:t>
            </a:r>
            <a:endParaRPr lang="en-US" altLang="zh-CN" sz="1800" dirty="0">
              <a:solidFill>
                <a:schemeClr val="tx1">
                  <a:lumMod val="95000"/>
                  <a:lumOff val="5000"/>
                </a:schemeClr>
              </a:solidFill>
              <a:latin typeface="+mj-ea"/>
              <a:ea typeface="+mj-ea"/>
              <a:cs typeface="Times New Roman" panose="02020603050405020304" pitchFamily="18" charset="0"/>
            </a:endParaRPr>
          </a:p>
          <a:p>
            <a:pPr>
              <a:buFont typeface="Wingdings" panose="05000000000000000000" pitchFamily="2" charset="2"/>
              <a:buChar char="n"/>
            </a:pPr>
            <a:endParaRPr lang="en-US" altLang="zh-CN" sz="1800" dirty="0" smtClean="0">
              <a:solidFill>
                <a:schemeClr val="tx1">
                  <a:lumMod val="95000"/>
                  <a:lumOff val="5000"/>
                </a:schemeClr>
              </a:solidFill>
              <a:latin typeface="Times New Roman" panose="02020603050405020304" pitchFamily="18" charset="0"/>
              <a:ea typeface="Arial Unicode MS"/>
              <a:cs typeface="Times New Roman" panose="02020603050405020304" pitchFamily="18" charset="0"/>
            </a:endParaRPr>
          </a:p>
          <a:p>
            <a:pPr marL="0" indent="0"/>
            <a:endParaRPr lang="en-US" altLang="zh-CN" sz="1800" dirty="0" smtClean="0">
              <a:solidFill>
                <a:schemeClr val="tx1">
                  <a:lumMod val="95000"/>
                  <a:lumOff val="5000"/>
                </a:schemeClr>
              </a:solidFill>
              <a:latin typeface="Times New Roman" panose="02020603050405020304" pitchFamily="18" charset="0"/>
              <a:ea typeface="Arial Unicode MS"/>
              <a:cs typeface="Times New Roman" panose="02020603050405020304" pitchFamily="18" charset="0"/>
            </a:endParaRPr>
          </a:p>
          <a:p>
            <a:pPr>
              <a:buFont typeface="Wingdings" panose="05000000000000000000" pitchFamily="2" charset="2"/>
              <a:buChar char="n"/>
            </a:pPr>
            <a:endParaRPr lang="en-US" altLang="zh-CN" sz="1800" dirty="0" smtClean="0">
              <a:solidFill>
                <a:schemeClr val="tx1">
                  <a:lumMod val="95000"/>
                  <a:lumOff val="5000"/>
                </a:schemeClr>
              </a:solidFill>
              <a:latin typeface="Times New Roman" panose="02020603050405020304" pitchFamily="18" charset="0"/>
              <a:ea typeface="Arial Unicode MS"/>
              <a:cs typeface="Times New Roman" panose="02020603050405020304" pitchFamily="18" charset="0"/>
            </a:endParaRPr>
          </a:p>
          <a:p>
            <a:pPr>
              <a:buFont typeface="Wingdings" panose="05000000000000000000" pitchFamily="2" charset="2"/>
              <a:buChar char="n"/>
            </a:pPr>
            <a:endParaRPr lang="en-US" altLang="zh-CN" sz="1800" dirty="0">
              <a:solidFill>
                <a:schemeClr val="tx1">
                  <a:lumMod val="95000"/>
                  <a:lumOff val="5000"/>
                </a:schemeClr>
              </a:solidFill>
              <a:latin typeface="Times New Roman" panose="02020603050405020304" pitchFamily="18" charset="0"/>
              <a:ea typeface="Arial Unicode MS"/>
              <a:cs typeface="Times New Roman" panose="02020603050405020304" pitchFamily="18" charset="0"/>
            </a:endParaRPr>
          </a:p>
          <a:p>
            <a:pPr>
              <a:buFont typeface="Wingdings" panose="05000000000000000000" pitchFamily="2" charset="2"/>
              <a:buChar char="n"/>
            </a:pPr>
            <a:endParaRPr lang="zh-CN" altLang="en-US" sz="1800" dirty="0">
              <a:solidFill>
                <a:schemeClr val="tx1">
                  <a:lumMod val="95000"/>
                  <a:lumOff val="5000"/>
                </a:schemeClr>
              </a:solidFill>
              <a:latin typeface="Times New Roman" panose="02020603050405020304" pitchFamily="18" charset="0"/>
              <a:ea typeface="Arial Unicode MS"/>
              <a:cs typeface="Times New Roman" panose="02020603050405020304" pitchFamily="18" charset="0"/>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8032" y="1701024"/>
            <a:ext cx="4319940" cy="1492085"/>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052" y="4076991"/>
            <a:ext cx="6695907" cy="2188855"/>
          </a:xfrm>
          <a:prstGeom prst="rect">
            <a:avLst/>
          </a:prstGeom>
        </p:spPr>
      </p:pic>
    </p:spTree>
    <p:extLst>
      <p:ext uri="{BB962C8B-B14F-4D97-AF65-F5344CB8AC3E}">
        <p14:creationId xmlns:p14="http://schemas.microsoft.com/office/powerpoint/2010/main" val="758555885"/>
      </p:ext>
    </p:extLst>
  </p:cSld>
  <p:clrMapOvr>
    <a:masterClrMapping/>
  </p:clrMapOvr>
  <p:transition spd="med">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文本框 6"/>
          <p:cNvSpPr txBox="1">
            <a:spLocks noChangeArrowheads="1"/>
          </p:cNvSpPr>
          <p:nvPr/>
        </p:nvSpPr>
        <p:spPr bwMode="auto">
          <a:xfrm>
            <a:off x="-14288" y="30294"/>
            <a:ext cx="9158288" cy="64633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3600" dirty="0" smtClean="0">
                <a:latin typeface="Times New Roman" panose="02020603050405020304" pitchFamily="18" charset="0"/>
                <a:ea typeface="楷体_GB2312" pitchFamily="1" charset="-122"/>
                <a:cs typeface="Times New Roman" panose="02020603050405020304" pitchFamily="18" charset="0"/>
              </a:rPr>
              <a:t>Model </a:t>
            </a:r>
            <a:r>
              <a:rPr lang="en-US" altLang="zh-CN" sz="3600" dirty="0">
                <a:latin typeface="Times New Roman" panose="02020603050405020304" pitchFamily="18" charset="0"/>
                <a:ea typeface="楷体_GB2312" pitchFamily="1" charset="-122"/>
                <a:cs typeface="Times New Roman" panose="02020603050405020304" pitchFamily="18" charset="0"/>
              </a:rPr>
              <a:t>calculation</a:t>
            </a:r>
            <a:endParaRPr lang="en-US" altLang="zh-CN" sz="3600" dirty="0">
              <a:solidFill>
                <a:schemeClr val="bg1"/>
              </a:solidFill>
              <a:latin typeface="Times New Roman" panose="02020603050405020304" pitchFamily="18" charset="0"/>
            </a:endParaRPr>
          </a:p>
        </p:txBody>
      </p:sp>
      <p:pic>
        <p:nvPicPr>
          <p:cNvPr id="26628" name="图片 3074" descr="东南大学校徽"/>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763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961000" y="3659532"/>
            <a:ext cx="6441800" cy="400110"/>
          </a:xfrm>
          <a:prstGeom prst="rect">
            <a:avLst/>
          </a:prstGeom>
        </p:spPr>
        <p:txBody>
          <a:bodyPr wrap="square">
            <a:spAutoFit/>
          </a:bodyPr>
          <a:lstStyle/>
          <a:p>
            <a:r>
              <a:rPr lang="zh-CN" altLang="en-US" sz="2000" dirty="0" smtClean="0"/>
              <a:t> </a:t>
            </a:r>
            <a:endParaRPr lang="zh-CN" altLang="en-US" sz="2000" dirty="0"/>
          </a:p>
        </p:txBody>
      </p:sp>
      <p:sp>
        <p:nvSpPr>
          <p:cNvPr id="10" name="矩形 9"/>
          <p:cNvSpPr/>
          <p:nvPr/>
        </p:nvSpPr>
        <p:spPr>
          <a:xfrm>
            <a:off x="1076325" y="4151889"/>
            <a:ext cx="6441800" cy="707886"/>
          </a:xfrm>
          <a:prstGeom prst="rect">
            <a:avLst/>
          </a:prstGeom>
        </p:spPr>
        <p:txBody>
          <a:bodyPr wrap="square">
            <a:spAutoFit/>
          </a:bodyPr>
          <a:lstStyle/>
          <a:p>
            <a:endParaRPr lang="en-US" altLang="zh-CN" sz="2000" dirty="0" smtClean="0">
              <a:latin typeface="Times New Roman" panose="02020603050405020304" pitchFamily="18" charset="0"/>
              <a:cs typeface="Times New Roman" panose="02020603050405020304" pitchFamily="18" charset="0"/>
            </a:endParaRPr>
          </a:p>
          <a:p>
            <a:r>
              <a:rPr lang="zh-CN" altLang="en-US" sz="2000" dirty="0">
                <a:solidFill>
                  <a:schemeClr val="tx1">
                    <a:lumMod val="95000"/>
                    <a:lumOff val="5000"/>
                  </a:schemeClr>
                </a:solidFill>
                <a:latin typeface="Times New Roman" panose="02020603050405020304" pitchFamily="18" charset="0"/>
                <a:cs typeface="Times New Roman" panose="02020603050405020304" pitchFamily="18" charset="0"/>
              </a:rPr>
              <a:t>双强子碎裂</a:t>
            </a:r>
            <a:r>
              <a:rPr lang="zh-CN" altLang="en-US" sz="2000" dirty="0" smtClean="0">
                <a:solidFill>
                  <a:schemeClr val="tx1">
                    <a:lumMod val="95000"/>
                    <a:lumOff val="5000"/>
                  </a:schemeClr>
                </a:solidFill>
                <a:latin typeface="Times New Roman" panose="02020603050405020304" pitchFamily="18" charset="0"/>
                <a:cs typeface="Times New Roman" panose="02020603050405020304" pitchFamily="18" charset="0"/>
              </a:rPr>
              <a:t>函数                     可以</a:t>
            </a:r>
            <a:r>
              <a:rPr lang="zh-CN" altLang="en-US" sz="2000" dirty="0" smtClean="0">
                <a:solidFill>
                  <a:schemeClr val="tx1">
                    <a:lumMod val="95000"/>
                    <a:lumOff val="5000"/>
                  </a:schemeClr>
                </a:solidFill>
                <a:latin typeface="Times New Roman" panose="02020603050405020304" pitchFamily="18" charset="0"/>
                <a:cs typeface="Times New Roman" panose="02020603050405020304" pitchFamily="18" charset="0"/>
              </a:rPr>
              <a:t>通过下面的求</a:t>
            </a:r>
            <a:r>
              <a:rPr lang="zh-CN" altLang="en-US" sz="2000" dirty="0" smtClean="0">
                <a:solidFill>
                  <a:schemeClr val="tx1">
                    <a:lumMod val="95000"/>
                    <a:lumOff val="5000"/>
                  </a:schemeClr>
                </a:solidFill>
                <a:latin typeface="Times New Roman" panose="02020603050405020304" pitchFamily="18" charset="0"/>
                <a:cs typeface="Times New Roman" panose="02020603050405020304" pitchFamily="18" charset="0"/>
              </a:rPr>
              <a:t>迹获得</a:t>
            </a:r>
            <a:endParaRPr lang="zh-CN" alt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1754181"/>
            <a:ext cx="9105900" cy="1104900"/>
          </a:xfrm>
          <a:prstGeom prst="rect">
            <a:avLst/>
          </a:prstGeom>
        </p:spPr>
      </p:pic>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4816" y="3582889"/>
            <a:ext cx="5199540" cy="840951"/>
          </a:xfrm>
          <a:prstGeom prst="rect">
            <a:avLst/>
          </a:prstGeom>
        </p:spPr>
      </p:pic>
      <p:sp>
        <p:nvSpPr>
          <p:cNvPr id="13" name="矩形 12"/>
          <p:cNvSpPr/>
          <p:nvPr/>
        </p:nvSpPr>
        <p:spPr>
          <a:xfrm>
            <a:off x="4457225" y="3275112"/>
            <a:ext cx="229550" cy="307777"/>
          </a:xfrm>
          <a:prstGeom prst="rect">
            <a:avLst/>
          </a:prstGeom>
        </p:spPr>
        <p:txBody>
          <a:bodyPr wrap="none">
            <a:spAutoFit/>
          </a:bodyPr>
          <a:lstStyle/>
          <a:p>
            <a:r>
              <a:rPr lang="en-US" altLang="zh-CN" dirty="0">
                <a:latin typeface="Times New Roman" panose="02020603050405020304" pitchFamily="18" charset="0"/>
                <a:cs typeface="Times New Roman" panose="02020603050405020304" pitchFamily="18" charset="0"/>
              </a:rPr>
              <a:t> </a:t>
            </a:r>
            <a:endParaRPr lang="zh-CN" altLang="en-US" dirty="0"/>
          </a:p>
        </p:txBody>
      </p:sp>
      <p:sp>
        <p:nvSpPr>
          <p:cNvPr id="2" name="矩形 1"/>
          <p:cNvSpPr/>
          <p:nvPr/>
        </p:nvSpPr>
        <p:spPr>
          <a:xfrm>
            <a:off x="1155409" y="1216786"/>
            <a:ext cx="6052981" cy="400110"/>
          </a:xfrm>
          <a:prstGeom prst="rect">
            <a:avLst/>
          </a:prstGeom>
        </p:spPr>
        <p:txBody>
          <a:bodyPr wrap="square">
            <a:spAutoFit/>
          </a:bodyPr>
          <a:lstStyle/>
          <a:p>
            <a:r>
              <a:rPr lang="en-US" altLang="zh-CN" sz="2000" dirty="0">
                <a:latin typeface="Times New Roman" panose="02020603050405020304" pitchFamily="18" charset="0"/>
                <a:cs typeface="Times New Roman" panose="02020603050405020304" pitchFamily="18" charset="0"/>
              </a:rPr>
              <a:t>twist-3</a:t>
            </a:r>
            <a:r>
              <a:rPr lang="zh-CN" altLang="en-US" sz="2000" dirty="0">
                <a:solidFill>
                  <a:schemeClr val="tx1">
                    <a:lumMod val="95000"/>
                    <a:lumOff val="5000"/>
                  </a:schemeClr>
                </a:solidFill>
                <a:latin typeface="Times New Roman" panose="02020603050405020304" pitchFamily="18" charset="0"/>
                <a:cs typeface="Times New Roman" panose="02020603050405020304" pitchFamily="18" charset="0"/>
              </a:rPr>
              <a:t>双强子碎裂</a:t>
            </a:r>
            <a:r>
              <a:rPr lang="zh-CN" altLang="en-US" sz="2000" dirty="0" smtClean="0">
                <a:solidFill>
                  <a:schemeClr val="tx1">
                    <a:lumMod val="95000"/>
                    <a:lumOff val="5000"/>
                  </a:schemeClr>
                </a:solidFill>
                <a:latin typeface="Times New Roman" panose="02020603050405020304" pitchFamily="18" charset="0"/>
                <a:cs typeface="Times New Roman" panose="02020603050405020304" pitchFamily="18" charset="0"/>
              </a:rPr>
              <a:t>函数来自于夸克</a:t>
            </a:r>
            <a:r>
              <a:rPr lang="en-US" altLang="zh-CN" sz="2000" dirty="0" smtClean="0">
                <a:solidFill>
                  <a:schemeClr val="tx1">
                    <a:lumMod val="95000"/>
                    <a:lumOff val="5000"/>
                  </a:schemeClr>
                </a:solidFill>
                <a:latin typeface="Times New Roman" panose="02020603050405020304" pitchFamily="18" charset="0"/>
                <a:cs typeface="Times New Roman" panose="02020603050405020304" pitchFamily="18" charset="0"/>
              </a:rPr>
              <a:t>-</a:t>
            </a:r>
            <a:r>
              <a:rPr lang="zh-CN" altLang="en-US" sz="2000" dirty="0" smtClean="0">
                <a:solidFill>
                  <a:schemeClr val="tx1">
                    <a:lumMod val="95000"/>
                    <a:lumOff val="5000"/>
                  </a:schemeClr>
                </a:solidFill>
                <a:latin typeface="Times New Roman" panose="02020603050405020304" pitchFamily="18" charset="0"/>
                <a:cs typeface="Times New Roman" panose="02020603050405020304" pitchFamily="18" charset="0"/>
              </a:rPr>
              <a:t>夸克关联函数</a:t>
            </a:r>
            <a:endParaRPr lang="zh-CN" alt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 name="矩形 3"/>
          <p:cNvSpPr/>
          <p:nvPr/>
        </p:nvSpPr>
        <p:spPr>
          <a:xfrm>
            <a:off x="1071379" y="3275026"/>
            <a:ext cx="6221040" cy="400110"/>
          </a:xfrm>
          <a:prstGeom prst="rect">
            <a:avLst/>
          </a:prstGeom>
        </p:spPr>
        <p:txBody>
          <a:bodyPr wrap="square">
            <a:spAutoFit/>
          </a:bodyPr>
          <a:lstStyle/>
          <a:p>
            <a:r>
              <a:rPr lang="zh-CN" altLang="en-US" sz="2000" dirty="0" smtClean="0">
                <a:solidFill>
                  <a:schemeClr val="tx1">
                    <a:lumMod val="95000"/>
                    <a:lumOff val="5000"/>
                  </a:schemeClr>
                </a:solidFill>
                <a:latin typeface="Times New Roman" panose="02020603050405020304" pitchFamily="18" charset="0"/>
                <a:cs typeface="Times New Roman" panose="02020603050405020304" pitchFamily="18" charset="0"/>
              </a:rPr>
              <a:t>积分掉横动量</a:t>
            </a:r>
            <a:r>
              <a:rPr lang="zh-CN" altLang="en-US" sz="2000" dirty="0" smtClean="0">
                <a:solidFill>
                  <a:schemeClr val="tx1">
                    <a:lumMod val="95000"/>
                    <a:lumOff val="5000"/>
                  </a:schemeClr>
                </a:solidFill>
                <a:latin typeface="Times New Roman" panose="02020603050405020304" pitchFamily="18" charset="0"/>
                <a:cs typeface="Times New Roman" panose="02020603050405020304" pitchFamily="18" charset="0"/>
              </a:rPr>
              <a:t>后有</a:t>
            </a:r>
            <a:endParaRPr lang="zh-CN" altLang="en-US" sz="2000" dirty="0"/>
          </a:p>
        </p:txBody>
      </p:sp>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4127" y="4406280"/>
            <a:ext cx="1257772" cy="487245"/>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2045" y="5085750"/>
            <a:ext cx="5531624" cy="630898"/>
          </a:xfrm>
          <a:prstGeom prst="rect">
            <a:avLst/>
          </a:prstGeom>
        </p:spPr>
      </p:pic>
    </p:spTree>
  </p:cSld>
  <p:clrMapOvr>
    <a:masterClrMapping/>
  </p:clrMapOvr>
  <p:transition spd="med">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文本框 6"/>
          <p:cNvSpPr txBox="1">
            <a:spLocks noChangeArrowheads="1"/>
          </p:cNvSpPr>
          <p:nvPr/>
        </p:nvSpPr>
        <p:spPr bwMode="auto">
          <a:xfrm>
            <a:off x="-14288" y="30294"/>
            <a:ext cx="9158288" cy="6413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3600" dirty="0">
                <a:latin typeface="Times New Roman" panose="02020603050405020304" pitchFamily="18" charset="0"/>
                <a:ea typeface="楷体_GB2312" pitchFamily="1" charset="-122"/>
                <a:cs typeface="Times New Roman" panose="02020603050405020304" pitchFamily="18" charset="0"/>
              </a:rPr>
              <a:t>Model calculation</a:t>
            </a:r>
            <a:endParaRPr lang="en-US" altLang="zh-CN" sz="3600" dirty="0">
              <a:solidFill>
                <a:schemeClr val="bg1"/>
              </a:solidFill>
              <a:latin typeface="Times New Roman" panose="02020603050405020304" pitchFamily="18" charset="0"/>
            </a:endParaRPr>
          </a:p>
        </p:txBody>
      </p:sp>
      <p:pic>
        <p:nvPicPr>
          <p:cNvPr id="26628" name="图片 3074" descr="东南大学校徽"/>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763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1236325" y="3312432"/>
            <a:ext cx="6441800" cy="400110"/>
          </a:xfrm>
          <a:prstGeom prst="rect">
            <a:avLst/>
          </a:prstGeom>
        </p:spPr>
        <p:txBody>
          <a:bodyPr wrap="square">
            <a:spAutoFit/>
          </a:bodyPr>
          <a:lstStyle/>
          <a:p>
            <a:r>
              <a:rPr lang="zh-CN" altLang="en-US" sz="2000" dirty="0" smtClean="0">
                <a:latin typeface="Times New Roman" panose="02020603050405020304" pitchFamily="18" charset="0"/>
                <a:cs typeface="Times New Roman" panose="02020603050405020304" pitchFamily="18" charset="0"/>
              </a:rPr>
              <a:t>这里为了简单我们不考虑对</a:t>
            </a:r>
            <a:r>
              <a:rPr lang="en-US" altLang="zh-CN" sz="2000" dirty="0" smtClean="0">
                <a:latin typeface="Times New Roman" panose="02020603050405020304" pitchFamily="18" charset="0"/>
                <a:cs typeface="Times New Roman" panose="02020603050405020304" pitchFamily="18" charset="0"/>
              </a:rPr>
              <a:t> </a:t>
            </a:r>
            <a:r>
              <a:rPr lang="en-US" altLang="zh-CN" sz="2000" dirty="0" err="1" smtClean="0">
                <a:latin typeface="Times New Roman" panose="02020603050405020304" pitchFamily="18" charset="0"/>
                <a:cs typeface="Times New Roman" panose="02020603050405020304" pitchFamily="18" charset="0"/>
              </a:rPr>
              <a:t>cosθ</a:t>
            </a:r>
            <a:r>
              <a:rPr lang="en-US" altLang="zh-CN" sz="2000" dirty="0" smtClean="0">
                <a:latin typeface="Times New Roman" panose="02020603050405020304" pitchFamily="18" charset="0"/>
                <a:cs typeface="Times New Roman" panose="02020603050405020304" pitchFamily="18" charset="0"/>
              </a:rPr>
              <a:t> </a:t>
            </a:r>
            <a:r>
              <a:rPr lang="zh-CN" altLang="en-US" sz="2000" dirty="0" smtClean="0">
                <a:latin typeface="Times New Roman" panose="02020603050405020304" pitchFamily="18" charset="0"/>
                <a:cs typeface="Times New Roman" panose="02020603050405020304" pitchFamily="18" charset="0"/>
              </a:rPr>
              <a:t>依赖的部分。</a:t>
            </a:r>
            <a:endParaRPr lang="zh-CN" alt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4" name="矩形 13"/>
          <p:cNvSpPr/>
          <p:nvPr/>
        </p:nvSpPr>
        <p:spPr>
          <a:xfrm>
            <a:off x="1236325" y="1638586"/>
            <a:ext cx="6441800" cy="400110"/>
          </a:xfrm>
          <a:prstGeom prst="rect">
            <a:avLst/>
          </a:prstGeom>
        </p:spPr>
        <p:txBody>
          <a:bodyPr wrap="square">
            <a:spAutoFit/>
          </a:bodyPr>
          <a:lstStyle/>
          <a:p>
            <a:r>
              <a:rPr lang="zh-CN" altLang="en-US" sz="2000" dirty="0">
                <a:solidFill>
                  <a:schemeClr val="tx1">
                    <a:lumMod val="95000"/>
                    <a:lumOff val="5000"/>
                  </a:schemeClr>
                </a:solidFill>
                <a:latin typeface="Times New Roman" panose="02020603050405020304" pitchFamily="18" charset="0"/>
                <a:cs typeface="Times New Roman" panose="02020603050405020304" pitchFamily="18" charset="0"/>
              </a:rPr>
              <a:t>双强子碎裂</a:t>
            </a:r>
            <a:r>
              <a:rPr lang="zh-CN" altLang="en-US" sz="2000" dirty="0" smtClean="0">
                <a:solidFill>
                  <a:schemeClr val="tx1">
                    <a:lumMod val="95000"/>
                    <a:lumOff val="5000"/>
                  </a:schemeClr>
                </a:solidFill>
                <a:latin typeface="Times New Roman" panose="02020603050405020304" pitchFamily="18" charset="0"/>
                <a:cs typeface="Times New Roman" panose="02020603050405020304" pitchFamily="18" charset="0"/>
              </a:rPr>
              <a:t>函数在</a:t>
            </a:r>
            <a:r>
              <a:rPr lang="zh-CN" altLang="en-US" sz="2000" dirty="0" smtClean="0">
                <a:solidFill>
                  <a:schemeClr val="tx1">
                    <a:lumMod val="95000"/>
                    <a:lumOff val="5000"/>
                  </a:schemeClr>
                </a:solidFill>
                <a:latin typeface="Times New Roman" panose="02020603050405020304" pitchFamily="18" charset="0"/>
                <a:cs typeface="Times New Roman" panose="02020603050405020304" pitchFamily="18" charset="0"/>
              </a:rPr>
              <a:t>相对论粒子波下</a:t>
            </a:r>
            <a:r>
              <a:rPr lang="zh-CN" altLang="en-US" sz="2000" dirty="0" smtClean="0">
                <a:solidFill>
                  <a:schemeClr val="tx1">
                    <a:lumMod val="95000"/>
                    <a:lumOff val="5000"/>
                  </a:schemeClr>
                </a:solidFill>
                <a:latin typeface="Times New Roman" panose="02020603050405020304" pitchFamily="18" charset="0"/>
                <a:cs typeface="Times New Roman" panose="02020603050405020304" pitchFamily="18" charset="0"/>
              </a:rPr>
              <a:t>展开到</a:t>
            </a:r>
            <a:r>
              <a:rPr lang="en-US" altLang="zh-CN" sz="2000" dirty="0" smtClean="0">
                <a:solidFill>
                  <a:schemeClr val="tx1">
                    <a:lumMod val="95000"/>
                    <a:lumOff val="5000"/>
                  </a:schemeClr>
                </a:solidFill>
                <a:latin typeface="Times New Roman" panose="02020603050405020304" pitchFamily="18" charset="0"/>
                <a:cs typeface="Times New Roman" panose="02020603050405020304" pitchFamily="18" charset="0"/>
              </a:rPr>
              <a:t>P</a:t>
            </a:r>
            <a:r>
              <a:rPr lang="zh-CN" altLang="en-US" sz="2000" dirty="0" smtClean="0">
                <a:solidFill>
                  <a:schemeClr val="tx1">
                    <a:lumMod val="95000"/>
                    <a:lumOff val="5000"/>
                  </a:schemeClr>
                </a:solidFill>
                <a:latin typeface="Times New Roman" panose="02020603050405020304" pitchFamily="18" charset="0"/>
                <a:cs typeface="Times New Roman" panose="02020603050405020304" pitchFamily="18" charset="0"/>
              </a:rPr>
              <a:t>波的形式</a:t>
            </a:r>
            <a:endParaRPr lang="zh-CN" alt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3" name="矩形 12"/>
          <p:cNvSpPr/>
          <p:nvPr/>
        </p:nvSpPr>
        <p:spPr>
          <a:xfrm>
            <a:off x="4457225" y="3275112"/>
            <a:ext cx="229550" cy="307777"/>
          </a:xfrm>
          <a:prstGeom prst="rect">
            <a:avLst/>
          </a:prstGeom>
        </p:spPr>
        <p:txBody>
          <a:bodyPr wrap="none">
            <a:spAutoFit/>
          </a:bodyPr>
          <a:lstStyle/>
          <a:p>
            <a:r>
              <a:rPr lang="en-US" altLang="zh-CN" dirty="0">
                <a:latin typeface="Times New Roman" panose="02020603050405020304" pitchFamily="18" charset="0"/>
                <a:cs typeface="Times New Roman" panose="02020603050405020304" pitchFamily="18" charset="0"/>
              </a:rPr>
              <a:t> </a:t>
            </a:r>
            <a:endParaRPr lang="zh-CN" altLang="en-US" dirty="0"/>
          </a:p>
        </p:txBody>
      </p:sp>
      <p:sp>
        <p:nvSpPr>
          <p:cNvPr id="17" name="矩形 16"/>
          <p:cNvSpPr/>
          <p:nvPr/>
        </p:nvSpPr>
        <p:spPr>
          <a:xfrm>
            <a:off x="1236324" y="3951512"/>
            <a:ext cx="6441800" cy="707886"/>
          </a:xfrm>
          <a:prstGeom prst="rect">
            <a:avLst/>
          </a:prstGeom>
        </p:spPr>
        <p:txBody>
          <a:bodyPr wrap="square">
            <a:spAutoFit/>
          </a:bodyPr>
          <a:lstStyle/>
          <a:p>
            <a:r>
              <a:rPr lang="zh-CN" altLang="en-US" sz="2000" dirty="0">
                <a:solidFill>
                  <a:schemeClr val="tx1">
                    <a:lumMod val="95000"/>
                    <a:lumOff val="5000"/>
                  </a:schemeClr>
                </a:solidFill>
                <a:latin typeface="Times New Roman" panose="02020603050405020304" pitchFamily="18" charset="0"/>
                <a:cs typeface="Times New Roman" panose="02020603050405020304" pitchFamily="18" charset="0"/>
              </a:rPr>
              <a:t>双强子碎裂函数</a:t>
            </a:r>
            <a:r>
              <a:rPr lang="zh-CN" altLang="en-US" sz="2000" dirty="0" smtClean="0">
                <a:solidFill>
                  <a:schemeClr val="tx1">
                    <a:lumMod val="95000"/>
                    <a:lumOff val="5000"/>
                  </a:schemeClr>
                </a:solidFill>
                <a:latin typeface="Times New Roman" panose="02020603050405020304" pitchFamily="18" charset="0"/>
                <a:cs typeface="Times New Roman" panose="02020603050405020304" pitchFamily="18" charset="0"/>
              </a:rPr>
              <a:t>夸克</a:t>
            </a:r>
            <a:r>
              <a:rPr lang="en-US" altLang="zh-CN" sz="2000" dirty="0">
                <a:solidFill>
                  <a:schemeClr val="tx1">
                    <a:lumMod val="95000"/>
                    <a:lumOff val="5000"/>
                  </a:schemeClr>
                </a:solidFill>
                <a:latin typeface="Times New Roman" panose="02020603050405020304" pitchFamily="18" charset="0"/>
                <a:cs typeface="Times New Roman" panose="02020603050405020304" pitchFamily="18" charset="0"/>
              </a:rPr>
              <a:t>-</a:t>
            </a:r>
            <a:r>
              <a:rPr lang="zh-CN" altLang="en-US" sz="2000" dirty="0">
                <a:solidFill>
                  <a:schemeClr val="tx1">
                    <a:lumMod val="95000"/>
                    <a:lumOff val="5000"/>
                  </a:schemeClr>
                </a:solidFill>
                <a:latin typeface="Times New Roman" panose="02020603050405020304" pitchFamily="18" charset="0"/>
                <a:cs typeface="Times New Roman" panose="02020603050405020304" pitchFamily="18" charset="0"/>
              </a:rPr>
              <a:t>夸克</a:t>
            </a:r>
            <a:r>
              <a:rPr lang="zh-CN" altLang="en-US" sz="2000" dirty="0" smtClean="0">
                <a:solidFill>
                  <a:schemeClr val="tx1">
                    <a:lumMod val="95000"/>
                    <a:lumOff val="5000"/>
                  </a:schemeClr>
                </a:solidFill>
                <a:latin typeface="Times New Roman" panose="02020603050405020304" pitchFamily="18" charset="0"/>
                <a:cs typeface="Times New Roman" panose="02020603050405020304" pitchFamily="18" charset="0"/>
              </a:rPr>
              <a:t>关联函数在</a:t>
            </a:r>
            <a:r>
              <a:rPr lang="zh-CN" altLang="en-US" sz="2000" dirty="0">
                <a:solidFill>
                  <a:schemeClr val="tx1">
                    <a:lumMod val="95000"/>
                    <a:lumOff val="5000"/>
                  </a:schemeClr>
                </a:solidFill>
                <a:latin typeface="Times New Roman" panose="02020603050405020304" pitchFamily="18" charset="0"/>
                <a:cs typeface="Times New Roman" panose="02020603050405020304" pitchFamily="18" charset="0"/>
              </a:rPr>
              <a:t>旁观者</a:t>
            </a:r>
            <a:r>
              <a:rPr lang="zh-CN" altLang="en-US" sz="2000" dirty="0" smtClean="0">
                <a:solidFill>
                  <a:schemeClr val="tx1">
                    <a:lumMod val="95000"/>
                    <a:lumOff val="5000"/>
                  </a:schemeClr>
                </a:solidFill>
                <a:latin typeface="Times New Roman" panose="02020603050405020304" pitchFamily="18" charset="0"/>
                <a:cs typeface="Times New Roman" panose="02020603050405020304" pitchFamily="18" charset="0"/>
              </a:rPr>
              <a:t>模型下可以表示为</a:t>
            </a:r>
            <a:endParaRPr lang="zh-CN" alt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6490" y="2414456"/>
            <a:ext cx="5741469" cy="520797"/>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262" y="4820551"/>
            <a:ext cx="8753475" cy="1295400"/>
          </a:xfrm>
          <a:prstGeom prst="rect">
            <a:avLst/>
          </a:prstGeom>
        </p:spPr>
      </p:pic>
    </p:spTree>
    <p:extLst>
      <p:ext uri="{BB962C8B-B14F-4D97-AF65-F5344CB8AC3E}">
        <p14:creationId xmlns:p14="http://schemas.microsoft.com/office/powerpoint/2010/main" val="2469577551"/>
      </p:ext>
    </p:extLst>
  </p:cSld>
  <p:clrMapOvr>
    <a:masterClrMapping/>
  </p:clrMapOvr>
  <p:transition spd="med">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958604" y="6380959"/>
            <a:ext cx="234360" cy="307777"/>
          </a:xfrm>
          <a:prstGeom prst="rect">
            <a:avLst/>
          </a:prstGeom>
        </p:spPr>
        <p:txBody>
          <a:bodyPr wrap="none">
            <a:spAutoFit/>
          </a:bodyPr>
          <a:lstStyle/>
          <a:p>
            <a:r>
              <a:rPr lang="en-US" altLang="zh-CN" dirty="0" smtClean="0">
                <a:solidFill>
                  <a:srgbClr val="0066FF"/>
                </a:solidFill>
              </a:rPr>
              <a:t> </a:t>
            </a:r>
            <a:endParaRPr lang="en-US" altLang="zh-CN" dirty="0">
              <a:solidFill>
                <a:srgbClr val="0066FF"/>
              </a:solidFill>
            </a:endParaRPr>
          </a:p>
        </p:txBody>
      </p:sp>
      <p:sp>
        <p:nvSpPr>
          <p:cNvPr id="10" name="文本框 6"/>
          <p:cNvSpPr txBox="1">
            <a:spLocks noChangeArrowheads="1"/>
          </p:cNvSpPr>
          <p:nvPr/>
        </p:nvSpPr>
        <p:spPr bwMode="auto">
          <a:xfrm>
            <a:off x="-14288" y="30294"/>
            <a:ext cx="9158288" cy="64633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3600" dirty="0">
                <a:latin typeface="Times New Roman" panose="02020603050405020304" pitchFamily="18" charset="0"/>
                <a:ea typeface="楷体_GB2312" pitchFamily="1" charset="-122"/>
                <a:cs typeface="Times New Roman" panose="02020603050405020304" pitchFamily="18" charset="0"/>
              </a:rPr>
              <a:t>Model </a:t>
            </a:r>
            <a:r>
              <a:rPr lang="en-US" altLang="zh-CN" sz="3600" dirty="0" smtClean="0">
                <a:latin typeface="Times New Roman" panose="02020603050405020304" pitchFamily="18" charset="0"/>
                <a:ea typeface="楷体_GB2312" pitchFamily="1" charset="-122"/>
                <a:cs typeface="Times New Roman" panose="02020603050405020304" pitchFamily="18" charset="0"/>
              </a:rPr>
              <a:t>calculation</a:t>
            </a:r>
            <a:endParaRPr lang="en-US" altLang="zh-CN" sz="3600" dirty="0">
              <a:solidFill>
                <a:schemeClr val="bg1"/>
              </a:solidFill>
              <a:latin typeface="Times New Roman" panose="02020603050405020304" pitchFamily="18" charset="0"/>
            </a:endParaRPr>
          </a:p>
        </p:txBody>
      </p:sp>
      <p:pic>
        <p:nvPicPr>
          <p:cNvPr id="26628" name="图片 3074" descr="东南大学校徽"/>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763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a:xfrm>
            <a:off x="1226157" y="954186"/>
            <a:ext cx="6441800" cy="400110"/>
          </a:xfrm>
          <a:prstGeom prst="rect">
            <a:avLst/>
          </a:prstGeom>
        </p:spPr>
        <p:txBody>
          <a:bodyPr wrap="square">
            <a:spAutoFit/>
          </a:bodyPr>
          <a:lstStyle/>
          <a:p>
            <a:r>
              <a:rPr lang="zh-CN" altLang="en-US" sz="2000" dirty="0">
                <a:solidFill>
                  <a:schemeClr val="tx1">
                    <a:lumMod val="95000"/>
                    <a:lumOff val="5000"/>
                  </a:schemeClr>
                </a:solidFill>
                <a:latin typeface="Times New Roman" panose="02020603050405020304" pitchFamily="18" charset="0"/>
                <a:cs typeface="Times New Roman" panose="02020603050405020304" pitchFamily="18" charset="0"/>
              </a:rPr>
              <a:t>在旁观者模型</a:t>
            </a:r>
            <a:r>
              <a:rPr lang="zh-CN" altLang="en-US" sz="2000" dirty="0" smtClean="0">
                <a:solidFill>
                  <a:schemeClr val="tx1">
                    <a:lumMod val="95000"/>
                    <a:lumOff val="5000"/>
                  </a:schemeClr>
                </a:solidFill>
                <a:latin typeface="Times New Roman" panose="02020603050405020304" pitchFamily="18" charset="0"/>
                <a:cs typeface="Times New Roman" panose="02020603050405020304" pitchFamily="18" charset="0"/>
              </a:rPr>
              <a:t>下的</a:t>
            </a:r>
            <a:r>
              <a:rPr lang="zh-CN" altLang="en-US" sz="2000" dirty="0" smtClean="0">
                <a:solidFill>
                  <a:schemeClr val="tx1">
                    <a:lumMod val="95000"/>
                    <a:lumOff val="5000"/>
                  </a:schemeClr>
                </a:solidFill>
                <a:latin typeface="Times New Roman" panose="02020603050405020304" pitchFamily="18" charset="0"/>
                <a:cs typeface="Times New Roman" panose="02020603050405020304" pitchFamily="18" charset="0"/>
              </a:rPr>
              <a:t>费曼图</a:t>
            </a:r>
            <a:r>
              <a:rPr lang="zh-CN" altLang="en-US" sz="2000" dirty="0">
                <a:solidFill>
                  <a:schemeClr val="tx1">
                    <a:lumMod val="95000"/>
                    <a:lumOff val="5000"/>
                  </a:schemeClr>
                </a:solidFill>
                <a:latin typeface="Times New Roman" panose="02020603050405020304" pitchFamily="18" charset="0"/>
                <a:cs typeface="Times New Roman" panose="02020603050405020304" pitchFamily="18" charset="0"/>
              </a:rPr>
              <a:t>如下</a:t>
            </a:r>
            <a:endParaRPr lang="zh-CN" alt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3" name="矩形 12"/>
          <p:cNvSpPr/>
          <p:nvPr/>
        </p:nvSpPr>
        <p:spPr>
          <a:xfrm>
            <a:off x="1170765" y="4123767"/>
            <a:ext cx="6441800" cy="400110"/>
          </a:xfrm>
          <a:prstGeom prst="rect">
            <a:avLst/>
          </a:prstGeom>
        </p:spPr>
        <p:txBody>
          <a:bodyPr wrap="square">
            <a:spAutoFit/>
          </a:bodyPr>
          <a:lstStyle/>
          <a:p>
            <a:r>
              <a:rPr lang="en-US" altLang="zh-CN" sz="2000" dirty="0" smtClean="0">
                <a:latin typeface="Times New Roman" panose="02020603050405020304" pitchFamily="18" charset="0"/>
                <a:cs typeface="Times New Roman" panose="02020603050405020304" pitchFamily="18" charset="0"/>
              </a:rPr>
              <a:t> </a:t>
            </a:r>
            <a:endParaRPr lang="zh-CN" alt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7517" y="1525587"/>
            <a:ext cx="3676650" cy="2600325"/>
          </a:xfrm>
          <a:prstGeom prst="rect">
            <a:avLst/>
          </a:prstGeom>
        </p:spPr>
      </p:pic>
      <p:sp>
        <p:nvSpPr>
          <p:cNvPr id="15" name="矩形 14"/>
          <p:cNvSpPr/>
          <p:nvPr/>
        </p:nvSpPr>
        <p:spPr>
          <a:xfrm>
            <a:off x="1402026" y="3762712"/>
            <a:ext cx="6441800" cy="707886"/>
          </a:xfrm>
          <a:prstGeom prst="rect">
            <a:avLst/>
          </a:prstGeom>
        </p:spPr>
        <p:txBody>
          <a:bodyPr wrap="square">
            <a:spAutoFit/>
          </a:bodyPr>
          <a:lstStyle/>
          <a:p>
            <a:endParaRPr lang="en-US" altLang="zh-CN" sz="2000" dirty="0" smtClean="0">
              <a:latin typeface="Times New Roman" panose="02020603050405020304" pitchFamily="18" charset="0"/>
              <a:cs typeface="Times New Roman" panose="02020603050405020304" pitchFamily="18" charset="0"/>
            </a:endParaRPr>
          </a:p>
          <a:p>
            <a:r>
              <a:rPr lang="zh-CN" altLang="en-US" sz="2000" dirty="0" smtClean="0">
                <a:latin typeface="Times New Roman" panose="02020603050405020304" pitchFamily="18" charset="0"/>
                <a:cs typeface="Times New Roman" panose="02020603050405020304" pitchFamily="18" charset="0"/>
              </a:rPr>
              <a:t>其中</a:t>
            </a:r>
            <a:r>
              <a:rPr lang="zh-CN" altLang="en-US" sz="2000" dirty="0" smtClean="0">
                <a:latin typeface="Times New Roman" panose="02020603050405020304" pitchFamily="18" charset="0"/>
                <a:cs typeface="Times New Roman" panose="02020603050405020304" pitchFamily="18" charset="0"/>
              </a:rPr>
              <a:t>顶点               </a:t>
            </a:r>
            <a:r>
              <a:rPr lang="zh-CN" altLang="en-US" sz="2000" dirty="0" smtClean="0">
                <a:latin typeface="Times New Roman" panose="02020603050405020304" pitchFamily="18" charset="0"/>
                <a:cs typeface="Times New Roman" panose="02020603050405020304" pitchFamily="18" charset="0"/>
              </a:rPr>
              <a:t>有下面形式     </a:t>
            </a:r>
            <a:endParaRPr lang="zh-CN" alt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5794" y="4102757"/>
            <a:ext cx="872171" cy="336409"/>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4665" y="4569124"/>
            <a:ext cx="5334000" cy="1952625"/>
          </a:xfrm>
          <a:prstGeom prst="rect">
            <a:avLst/>
          </a:prstGeom>
        </p:spPr>
      </p:pic>
    </p:spTree>
    <p:extLst>
      <p:ext uri="{BB962C8B-B14F-4D97-AF65-F5344CB8AC3E}">
        <p14:creationId xmlns:p14="http://schemas.microsoft.com/office/powerpoint/2010/main" val="2680631884"/>
      </p:ext>
    </p:extLst>
  </p:cSld>
  <p:clrMapOvr>
    <a:masterClrMapping/>
  </p:clrMapOvr>
  <p:transition spd="med">
    <p:cover/>
  </p:transition>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zh-CN"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zh-CN"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5403</TotalTime>
  <Pages>0</Pages>
  <Words>684</Words>
  <Characters>0</Characters>
  <Application>Microsoft Office PowerPoint</Application>
  <DocSecurity>0</DocSecurity>
  <PresentationFormat>全屏显示(4:3)</PresentationFormat>
  <Lines>0</Lines>
  <Paragraphs>128</Paragraphs>
  <Slides>18</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18</vt:i4>
      </vt:variant>
    </vt:vector>
  </HeadingPairs>
  <TitlesOfParts>
    <vt:vector size="28" baseType="lpstr">
      <vt:lpstr>Adobe 明體 Std L</vt:lpstr>
      <vt:lpstr>Arial Unicode MS</vt:lpstr>
      <vt:lpstr>楷体_GB2312</vt:lpstr>
      <vt:lpstr>宋体</vt:lpstr>
      <vt:lpstr>新宋体</vt:lpstr>
      <vt:lpstr>Arial</vt:lpstr>
      <vt:lpstr>Cambria Math</vt:lpstr>
      <vt:lpstr>Times New Roman</vt:lpstr>
      <vt:lpstr>Wingdings</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subject/>
  <dc:creator>zhuyangyang</dc:creator>
  <cp:keywords/>
  <dc:description/>
  <cp:lastModifiedBy>yang</cp:lastModifiedBy>
  <cp:revision>191</cp:revision>
  <dcterms:created xsi:type="dcterms:W3CDTF">2012-06-06T01:30:27Z</dcterms:created>
  <dcterms:modified xsi:type="dcterms:W3CDTF">2019-06-24T05:48:25Z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2052-9.1.0.4739</vt:lpwstr>
  </property>
</Properties>
</file>