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6"/>
  </p:notesMasterIdLst>
  <p:sldIdLst>
    <p:sldId id="283" r:id="rId2"/>
    <p:sldId id="284" r:id="rId3"/>
    <p:sldId id="378" r:id="rId4"/>
    <p:sldId id="379" r:id="rId5"/>
    <p:sldId id="380" r:id="rId6"/>
    <p:sldId id="381" r:id="rId7"/>
    <p:sldId id="354" r:id="rId8"/>
    <p:sldId id="390" r:id="rId9"/>
    <p:sldId id="372" r:id="rId10"/>
    <p:sldId id="382" r:id="rId11"/>
    <p:sldId id="373" r:id="rId12"/>
    <p:sldId id="374" r:id="rId13"/>
    <p:sldId id="391" r:id="rId14"/>
    <p:sldId id="341" r:id="rId15"/>
    <p:sldId id="342" r:id="rId16"/>
    <p:sldId id="343" r:id="rId17"/>
    <p:sldId id="388" r:id="rId18"/>
    <p:sldId id="389" r:id="rId19"/>
    <p:sldId id="383" r:id="rId20"/>
    <p:sldId id="384" r:id="rId21"/>
    <p:sldId id="385" r:id="rId22"/>
    <p:sldId id="386" r:id="rId23"/>
    <p:sldId id="371" r:id="rId24"/>
    <p:sldId id="288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38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A1C"/>
    <a:srgbClr val="42D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49" autoAdjust="0"/>
  </p:normalViewPr>
  <p:slideViewPr>
    <p:cSldViewPr snapToGrid="0">
      <p:cViewPr varScale="1">
        <p:scale>
          <a:sx n="84" d="100"/>
          <a:sy n="84" d="100"/>
        </p:scale>
        <p:origin x="786" y="78"/>
      </p:cViewPr>
      <p:guideLst>
        <p:guide orient="horz" pos="2157"/>
        <p:guide pos="38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442A-35B9-4977-92BA-1A296B899AC3}" type="datetimeFigureOut">
              <a:rPr lang="zh-CN" altLang="en-US" smtClean="0"/>
              <a:t>2019/6/18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DD497-56D6-407C-A823-BD15260621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亮亮图文旗舰店</a:t>
            </a:r>
            <a:r>
              <a:rPr lang="en-US" altLang="zh-CN" dirty="0" smtClean="0"/>
              <a:t>https://liangliangtuwen.tmall.com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DD497-56D6-407C-A823-BD152606213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DD497-56D6-407C-A823-BD152606213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DD497-56D6-407C-A823-BD1526062135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ffice.msn.com.cn/Template/Home.shtml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-1"/>
            <a:ext cx="12325350" cy="6866809"/>
          </a:xfrm>
          <a:prstGeom prst="rect">
            <a:avLst/>
          </a:prstGeom>
        </p:spPr>
      </p:pic>
      <p:sp>
        <p:nvSpPr>
          <p:cNvPr id="7" name="矩形 1"/>
          <p:cNvSpPr/>
          <p:nvPr userDrawn="1"/>
        </p:nvSpPr>
        <p:spPr>
          <a:xfrm>
            <a:off x="-152399" y="1719016"/>
            <a:ext cx="8458200" cy="1441240"/>
          </a:xfrm>
          <a:custGeom>
            <a:avLst/>
            <a:gdLst>
              <a:gd name="connsiteX0" fmla="*/ 0 w 6819900"/>
              <a:gd name="connsiteY0" fmla="*/ 0 h 1422190"/>
              <a:gd name="connsiteX1" fmla="*/ 6819900 w 6819900"/>
              <a:gd name="connsiteY1" fmla="*/ 0 h 1422190"/>
              <a:gd name="connsiteX2" fmla="*/ 6819900 w 6819900"/>
              <a:gd name="connsiteY2" fmla="*/ 1422190 h 1422190"/>
              <a:gd name="connsiteX3" fmla="*/ 0 w 6819900"/>
              <a:gd name="connsiteY3" fmla="*/ 1422190 h 1422190"/>
              <a:gd name="connsiteX4" fmla="*/ 0 w 6819900"/>
              <a:gd name="connsiteY4" fmla="*/ 0 h 1422190"/>
              <a:gd name="connsiteX0-1" fmla="*/ 0 w 8458200"/>
              <a:gd name="connsiteY0-2" fmla="*/ 0 h 1441240"/>
              <a:gd name="connsiteX1-3" fmla="*/ 6819900 w 8458200"/>
              <a:gd name="connsiteY1-4" fmla="*/ 0 h 1441240"/>
              <a:gd name="connsiteX2-5" fmla="*/ 8458200 w 8458200"/>
              <a:gd name="connsiteY2-6" fmla="*/ 1441240 h 1441240"/>
              <a:gd name="connsiteX3-7" fmla="*/ 0 w 8458200"/>
              <a:gd name="connsiteY3-8" fmla="*/ 1422190 h 1441240"/>
              <a:gd name="connsiteX4-9" fmla="*/ 0 w 8458200"/>
              <a:gd name="connsiteY4-10" fmla="*/ 0 h 1441240"/>
              <a:gd name="connsiteX0-11" fmla="*/ 0 w 8458200"/>
              <a:gd name="connsiteY0-12" fmla="*/ 0 h 1441240"/>
              <a:gd name="connsiteX1-13" fmla="*/ 6819900 w 8458200"/>
              <a:gd name="connsiteY1-14" fmla="*/ 342900 h 1441240"/>
              <a:gd name="connsiteX2-15" fmla="*/ 8458200 w 8458200"/>
              <a:gd name="connsiteY2-16" fmla="*/ 1441240 h 1441240"/>
              <a:gd name="connsiteX3-17" fmla="*/ 0 w 8458200"/>
              <a:gd name="connsiteY3-18" fmla="*/ 1422190 h 1441240"/>
              <a:gd name="connsiteX4-19" fmla="*/ 0 w 8458200"/>
              <a:gd name="connsiteY4-20" fmla="*/ 0 h 14412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458200" h="1441240">
                <a:moveTo>
                  <a:pt x="0" y="0"/>
                </a:moveTo>
                <a:lnTo>
                  <a:pt x="6819900" y="342900"/>
                </a:lnTo>
                <a:lnTo>
                  <a:pt x="8458200" y="1441240"/>
                </a:lnTo>
                <a:lnTo>
                  <a:pt x="0" y="142219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8" name="矩形 2"/>
          <p:cNvSpPr/>
          <p:nvPr userDrawn="1"/>
        </p:nvSpPr>
        <p:spPr>
          <a:xfrm>
            <a:off x="-152399" y="3141206"/>
            <a:ext cx="5886603" cy="1422190"/>
          </a:xfrm>
          <a:custGeom>
            <a:avLst/>
            <a:gdLst>
              <a:gd name="connsiteX0" fmla="*/ 0 w 5315103"/>
              <a:gd name="connsiteY0" fmla="*/ 0 h 1422190"/>
              <a:gd name="connsiteX1" fmla="*/ 5315103 w 5315103"/>
              <a:gd name="connsiteY1" fmla="*/ 0 h 1422190"/>
              <a:gd name="connsiteX2" fmla="*/ 5315103 w 5315103"/>
              <a:gd name="connsiteY2" fmla="*/ 1422190 h 1422190"/>
              <a:gd name="connsiteX3" fmla="*/ 0 w 5315103"/>
              <a:gd name="connsiteY3" fmla="*/ 1422190 h 1422190"/>
              <a:gd name="connsiteX4" fmla="*/ 0 w 5315103"/>
              <a:gd name="connsiteY4" fmla="*/ 0 h 1422190"/>
              <a:gd name="connsiteX0-1" fmla="*/ 0 w 5886603"/>
              <a:gd name="connsiteY0-2" fmla="*/ 19050 h 1441240"/>
              <a:gd name="connsiteX1-3" fmla="*/ 5886603 w 5886603"/>
              <a:gd name="connsiteY1-4" fmla="*/ 0 h 1441240"/>
              <a:gd name="connsiteX2-5" fmla="*/ 5315103 w 5886603"/>
              <a:gd name="connsiteY2-6" fmla="*/ 1441240 h 1441240"/>
              <a:gd name="connsiteX3-7" fmla="*/ 0 w 5886603"/>
              <a:gd name="connsiteY3-8" fmla="*/ 1441240 h 1441240"/>
              <a:gd name="connsiteX4-9" fmla="*/ 0 w 5886603"/>
              <a:gd name="connsiteY4-10" fmla="*/ 19050 h 1441240"/>
              <a:gd name="connsiteX0-11" fmla="*/ 0 w 5886603"/>
              <a:gd name="connsiteY0-12" fmla="*/ 19050 h 1441240"/>
              <a:gd name="connsiteX1-13" fmla="*/ 5886603 w 5886603"/>
              <a:gd name="connsiteY1-14" fmla="*/ 0 h 1441240"/>
              <a:gd name="connsiteX2-15" fmla="*/ 5124603 w 5886603"/>
              <a:gd name="connsiteY2-16" fmla="*/ 1307890 h 1441240"/>
              <a:gd name="connsiteX3-17" fmla="*/ 0 w 5886603"/>
              <a:gd name="connsiteY3-18" fmla="*/ 1441240 h 1441240"/>
              <a:gd name="connsiteX4-19" fmla="*/ 0 w 5886603"/>
              <a:gd name="connsiteY4-20" fmla="*/ 19050 h 1441240"/>
              <a:gd name="connsiteX0-21" fmla="*/ 0 w 5867553"/>
              <a:gd name="connsiteY0-22" fmla="*/ 38100 h 1460290"/>
              <a:gd name="connsiteX1-23" fmla="*/ 5867553 w 5867553"/>
              <a:gd name="connsiteY1-24" fmla="*/ 0 h 1460290"/>
              <a:gd name="connsiteX2-25" fmla="*/ 5124603 w 5867553"/>
              <a:gd name="connsiteY2-26" fmla="*/ 1326940 h 1460290"/>
              <a:gd name="connsiteX3-27" fmla="*/ 0 w 5867553"/>
              <a:gd name="connsiteY3-28" fmla="*/ 1460290 h 1460290"/>
              <a:gd name="connsiteX4-29" fmla="*/ 0 w 5867553"/>
              <a:gd name="connsiteY4-30" fmla="*/ 38100 h 1460290"/>
              <a:gd name="connsiteX0-31" fmla="*/ 0 w 5886603"/>
              <a:gd name="connsiteY0-32" fmla="*/ 0 h 1422190"/>
              <a:gd name="connsiteX1-33" fmla="*/ 5886603 w 5886603"/>
              <a:gd name="connsiteY1-34" fmla="*/ 19050 h 1422190"/>
              <a:gd name="connsiteX2-35" fmla="*/ 5124603 w 5886603"/>
              <a:gd name="connsiteY2-36" fmla="*/ 1288840 h 1422190"/>
              <a:gd name="connsiteX3-37" fmla="*/ 0 w 5886603"/>
              <a:gd name="connsiteY3-38" fmla="*/ 1422190 h 1422190"/>
              <a:gd name="connsiteX4-39" fmla="*/ 0 w 5886603"/>
              <a:gd name="connsiteY4-40" fmla="*/ 0 h 14221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886603" h="1422190">
                <a:moveTo>
                  <a:pt x="0" y="0"/>
                </a:moveTo>
                <a:lnTo>
                  <a:pt x="5886603" y="19050"/>
                </a:lnTo>
                <a:lnTo>
                  <a:pt x="5124603" y="1288840"/>
                </a:lnTo>
                <a:lnTo>
                  <a:pt x="0" y="142219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-1"/>
            <a:ext cx="12325350" cy="6866809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-12573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flipH="1">
            <a:off x="83439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4568248" y="477910"/>
            <a:ext cx="3213677" cy="5681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单击此处添加文本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-1"/>
            <a:ext cx="12325350" cy="6866809"/>
          </a:xfrm>
          <a:prstGeom prst="rect">
            <a:avLst/>
          </a:prstGeom>
        </p:spPr>
      </p:pic>
      <p:sp>
        <p:nvSpPr>
          <p:cNvPr id="7" name="等腰三角形 6"/>
          <p:cNvSpPr/>
          <p:nvPr userDrawn="1"/>
        </p:nvSpPr>
        <p:spPr>
          <a:xfrm rot="5400000">
            <a:off x="-881063" y="738187"/>
            <a:ext cx="6858000" cy="5381625"/>
          </a:xfrm>
          <a:prstGeom prst="triangl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-1624013" y="738186"/>
            <a:ext cx="6858000" cy="5381625"/>
          </a:xfrm>
          <a:prstGeom prst="triangl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-1"/>
            <a:ext cx="12325350" cy="6866809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 rot="5400000">
            <a:off x="904873" y="-1990273"/>
            <a:ext cx="6124575" cy="6858001"/>
            <a:chOff x="-885826" y="-1"/>
            <a:chExt cx="6124575" cy="6858001"/>
          </a:xfrm>
        </p:grpSpPr>
        <p:sp>
          <p:nvSpPr>
            <p:cNvPr id="9" name="等腰三角形 8"/>
            <p:cNvSpPr/>
            <p:nvPr/>
          </p:nvSpPr>
          <p:spPr>
            <a:xfrm rot="5400000">
              <a:off x="-881063" y="738187"/>
              <a:ext cx="6858000" cy="5381625"/>
            </a:xfrm>
            <a:prstGeom prst="triangl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-1624013" y="738186"/>
              <a:ext cx="6858000" cy="5381625"/>
            </a:xfrm>
            <a:prstGeom prst="triangl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rot="16200000">
            <a:off x="904874" y="1215512"/>
            <a:ext cx="6124575" cy="6858001"/>
            <a:chOff x="-885826" y="-1"/>
            <a:chExt cx="6124575" cy="6858001"/>
          </a:xfrm>
        </p:grpSpPr>
        <p:sp>
          <p:nvSpPr>
            <p:cNvPr id="12" name="等腰三角形 11"/>
            <p:cNvSpPr/>
            <p:nvPr/>
          </p:nvSpPr>
          <p:spPr>
            <a:xfrm rot="5400000">
              <a:off x="-881063" y="738187"/>
              <a:ext cx="6858000" cy="5381625"/>
            </a:xfrm>
            <a:prstGeom prst="triangl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2"/>
            <p:cNvSpPr/>
            <p:nvPr/>
          </p:nvSpPr>
          <p:spPr>
            <a:xfrm rot="5400000">
              <a:off x="-1624013" y="738186"/>
              <a:ext cx="6858000" cy="5381625"/>
            </a:xfrm>
            <a:prstGeom prst="triangl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-1"/>
            <a:ext cx="12325350" cy="6866809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-12573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 flipH="1">
            <a:off x="83439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-1"/>
            <a:ext cx="12325350" cy="6866809"/>
          </a:xfrm>
          <a:prstGeom prst="rect">
            <a:avLst/>
          </a:prstGeom>
        </p:spPr>
      </p:pic>
      <p:sp>
        <p:nvSpPr>
          <p:cNvPr id="6" name="矩形 1"/>
          <p:cNvSpPr/>
          <p:nvPr userDrawn="1"/>
        </p:nvSpPr>
        <p:spPr>
          <a:xfrm>
            <a:off x="2266950" y="2076450"/>
            <a:ext cx="7647842" cy="2266950"/>
          </a:xfrm>
          <a:custGeom>
            <a:avLst/>
            <a:gdLst>
              <a:gd name="connsiteX0" fmla="*/ 0 w 4819650"/>
              <a:gd name="connsiteY0" fmla="*/ 0 h 1885950"/>
              <a:gd name="connsiteX1" fmla="*/ 4819650 w 4819650"/>
              <a:gd name="connsiteY1" fmla="*/ 0 h 1885950"/>
              <a:gd name="connsiteX2" fmla="*/ 4819650 w 4819650"/>
              <a:gd name="connsiteY2" fmla="*/ 1885950 h 1885950"/>
              <a:gd name="connsiteX3" fmla="*/ 0 w 4819650"/>
              <a:gd name="connsiteY3" fmla="*/ 1885950 h 1885950"/>
              <a:gd name="connsiteX4" fmla="*/ 0 w 4819650"/>
              <a:gd name="connsiteY4" fmla="*/ 0 h 1885950"/>
              <a:gd name="connsiteX0-1" fmla="*/ 0 w 5295900"/>
              <a:gd name="connsiteY0-2" fmla="*/ 0 h 1885950"/>
              <a:gd name="connsiteX1-3" fmla="*/ 5295900 w 5295900"/>
              <a:gd name="connsiteY1-4" fmla="*/ 304800 h 1885950"/>
              <a:gd name="connsiteX2-5" fmla="*/ 4819650 w 5295900"/>
              <a:gd name="connsiteY2-6" fmla="*/ 1885950 h 1885950"/>
              <a:gd name="connsiteX3-7" fmla="*/ 0 w 5295900"/>
              <a:gd name="connsiteY3-8" fmla="*/ 1885950 h 1885950"/>
              <a:gd name="connsiteX4-9" fmla="*/ 0 w 5295900"/>
              <a:gd name="connsiteY4-10" fmla="*/ 0 h 1885950"/>
              <a:gd name="connsiteX0-11" fmla="*/ 0 w 5295900"/>
              <a:gd name="connsiteY0-12" fmla="*/ 0 h 1885950"/>
              <a:gd name="connsiteX1-13" fmla="*/ 5295900 w 5295900"/>
              <a:gd name="connsiteY1-14" fmla="*/ 304800 h 1885950"/>
              <a:gd name="connsiteX2-15" fmla="*/ 4724400 w 5295900"/>
              <a:gd name="connsiteY2-16" fmla="*/ 1638300 h 1885950"/>
              <a:gd name="connsiteX3-17" fmla="*/ 0 w 5295900"/>
              <a:gd name="connsiteY3-18" fmla="*/ 1885950 h 1885950"/>
              <a:gd name="connsiteX4-19" fmla="*/ 0 w 5295900"/>
              <a:gd name="connsiteY4-20" fmla="*/ 0 h 1885950"/>
              <a:gd name="connsiteX0-21" fmla="*/ 609600 w 5905500"/>
              <a:gd name="connsiteY0-22" fmla="*/ 0 h 2400300"/>
              <a:gd name="connsiteX1-23" fmla="*/ 5905500 w 5905500"/>
              <a:gd name="connsiteY1-24" fmla="*/ 304800 h 2400300"/>
              <a:gd name="connsiteX2-25" fmla="*/ 5334000 w 5905500"/>
              <a:gd name="connsiteY2-26" fmla="*/ 1638300 h 2400300"/>
              <a:gd name="connsiteX3-27" fmla="*/ 0 w 5905500"/>
              <a:gd name="connsiteY3-28" fmla="*/ 2400300 h 2400300"/>
              <a:gd name="connsiteX4-29" fmla="*/ 609600 w 5905500"/>
              <a:gd name="connsiteY4-30" fmla="*/ 0 h 2400300"/>
              <a:gd name="connsiteX0-31" fmla="*/ 895350 w 5905500"/>
              <a:gd name="connsiteY0-32" fmla="*/ 247650 h 2095500"/>
              <a:gd name="connsiteX1-33" fmla="*/ 5905500 w 5905500"/>
              <a:gd name="connsiteY1-34" fmla="*/ 0 h 2095500"/>
              <a:gd name="connsiteX2-35" fmla="*/ 5334000 w 5905500"/>
              <a:gd name="connsiteY2-36" fmla="*/ 1333500 h 2095500"/>
              <a:gd name="connsiteX3-37" fmla="*/ 0 w 5905500"/>
              <a:gd name="connsiteY3-38" fmla="*/ 2095500 h 2095500"/>
              <a:gd name="connsiteX4-39" fmla="*/ 895350 w 5905500"/>
              <a:gd name="connsiteY4-40" fmla="*/ 247650 h 2095500"/>
              <a:gd name="connsiteX0-41" fmla="*/ 685800 w 5905500"/>
              <a:gd name="connsiteY0-42" fmla="*/ 38100 h 2095500"/>
              <a:gd name="connsiteX1-43" fmla="*/ 5905500 w 5905500"/>
              <a:gd name="connsiteY1-44" fmla="*/ 0 h 2095500"/>
              <a:gd name="connsiteX2-45" fmla="*/ 5334000 w 5905500"/>
              <a:gd name="connsiteY2-46" fmla="*/ 1333500 h 2095500"/>
              <a:gd name="connsiteX3-47" fmla="*/ 0 w 5905500"/>
              <a:gd name="connsiteY3-48" fmla="*/ 2095500 h 2095500"/>
              <a:gd name="connsiteX4-49" fmla="*/ 685800 w 5905500"/>
              <a:gd name="connsiteY4-50" fmla="*/ 38100 h 2095500"/>
              <a:gd name="connsiteX0-51" fmla="*/ 628650 w 5848350"/>
              <a:gd name="connsiteY0-52" fmla="*/ 38100 h 1733550"/>
              <a:gd name="connsiteX1-53" fmla="*/ 5848350 w 5848350"/>
              <a:gd name="connsiteY1-54" fmla="*/ 0 h 1733550"/>
              <a:gd name="connsiteX2-55" fmla="*/ 5276850 w 5848350"/>
              <a:gd name="connsiteY2-56" fmla="*/ 1333500 h 1733550"/>
              <a:gd name="connsiteX3-57" fmla="*/ 0 w 5848350"/>
              <a:gd name="connsiteY3-58" fmla="*/ 1733550 h 1733550"/>
              <a:gd name="connsiteX4-59" fmla="*/ 628650 w 5848350"/>
              <a:gd name="connsiteY4-60" fmla="*/ 38100 h 17335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848350" h="1733550">
                <a:moveTo>
                  <a:pt x="628650" y="38100"/>
                </a:moveTo>
                <a:lnTo>
                  <a:pt x="5848350" y="0"/>
                </a:lnTo>
                <a:lnTo>
                  <a:pt x="5276850" y="1333500"/>
                </a:lnTo>
                <a:lnTo>
                  <a:pt x="0" y="1733550"/>
                </a:lnTo>
                <a:lnTo>
                  <a:pt x="628650" y="3810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1"/>
          <p:cNvSpPr/>
          <p:nvPr userDrawn="1"/>
        </p:nvSpPr>
        <p:spPr>
          <a:xfrm>
            <a:off x="1790700" y="1905000"/>
            <a:ext cx="8376474" cy="2679739"/>
          </a:xfrm>
          <a:custGeom>
            <a:avLst/>
            <a:gdLst>
              <a:gd name="connsiteX0" fmla="*/ 0 w 4819650"/>
              <a:gd name="connsiteY0" fmla="*/ 0 h 1885950"/>
              <a:gd name="connsiteX1" fmla="*/ 4819650 w 4819650"/>
              <a:gd name="connsiteY1" fmla="*/ 0 h 1885950"/>
              <a:gd name="connsiteX2" fmla="*/ 4819650 w 4819650"/>
              <a:gd name="connsiteY2" fmla="*/ 1885950 h 1885950"/>
              <a:gd name="connsiteX3" fmla="*/ 0 w 4819650"/>
              <a:gd name="connsiteY3" fmla="*/ 1885950 h 1885950"/>
              <a:gd name="connsiteX4" fmla="*/ 0 w 4819650"/>
              <a:gd name="connsiteY4" fmla="*/ 0 h 1885950"/>
              <a:gd name="connsiteX0-1" fmla="*/ 0 w 5295900"/>
              <a:gd name="connsiteY0-2" fmla="*/ 0 h 1885950"/>
              <a:gd name="connsiteX1-3" fmla="*/ 5295900 w 5295900"/>
              <a:gd name="connsiteY1-4" fmla="*/ 304800 h 1885950"/>
              <a:gd name="connsiteX2-5" fmla="*/ 4819650 w 5295900"/>
              <a:gd name="connsiteY2-6" fmla="*/ 1885950 h 1885950"/>
              <a:gd name="connsiteX3-7" fmla="*/ 0 w 5295900"/>
              <a:gd name="connsiteY3-8" fmla="*/ 1885950 h 1885950"/>
              <a:gd name="connsiteX4-9" fmla="*/ 0 w 5295900"/>
              <a:gd name="connsiteY4-10" fmla="*/ 0 h 1885950"/>
              <a:gd name="connsiteX0-11" fmla="*/ 0 w 5295900"/>
              <a:gd name="connsiteY0-12" fmla="*/ 0 h 1885950"/>
              <a:gd name="connsiteX1-13" fmla="*/ 5295900 w 5295900"/>
              <a:gd name="connsiteY1-14" fmla="*/ 304800 h 1885950"/>
              <a:gd name="connsiteX2-15" fmla="*/ 4724400 w 5295900"/>
              <a:gd name="connsiteY2-16" fmla="*/ 1638300 h 1885950"/>
              <a:gd name="connsiteX3-17" fmla="*/ 0 w 5295900"/>
              <a:gd name="connsiteY3-18" fmla="*/ 1885950 h 1885950"/>
              <a:gd name="connsiteX4-19" fmla="*/ 0 w 5295900"/>
              <a:gd name="connsiteY4-20" fmla="*/ 0 h 1885950"/>
              <a:gd name="connsiteX0-21" fmla="*/ 609600 w 5905500"/>
              <a:gd name="connsiteY0-22" fmla="*/ 0 h 2400300"/>
              <a:gd name="connsiteX1-23" fmla="*/ 5905500 w 5905500"/>
              <a:gd name="connsiteY1-24" fmla="*/ 304800 h 2400300"/>
              <a:gd name="connsiteX2-25" fmla="*/ 5334000 w 5905500"/>
              <a:gd name="connsiteY2-26" fmla="*/ 1638300 h 2400300"/>
              <a:gd name="connsiteX3-27" fmla="*/ 0 w 5905500"/>
              <a:gd name="connsiteY3-28" fmla="*/ 2400300 h 2400300"/>
              <a:gd name="connsiteX4-29" fmla="*/ 609600 w 5905500"/>
              <a:gd name="connsiteY4-30" fmla="*/ 0 h 2400300"/>
              <a:gd name="connsiteX0-31" fmla="*/ 895350 w 5905500"/>
              <a:gd name="connsiteY0-32" fmla="*/ 247650 h 2095500"/>
              <a:gd name="connsiteX1-33" fmla="*/ 5905500 w 5905500"/>
              <a:gd name="connsiteY1-34" fmla="*/ 0 h 2095500"/>
              <a:gd name="connsiteX2-35" fmla="*/ 5334000 w 5905500"/>
              <a:gd name="connsiteY2-36" fmla="*/ 1333500 h 2095500"/>
              <a:gd name="connsiteX3-37" fmla="*/ 0 w 5905500"/>
              <a:gd name="connsiteY3-38" fmla="*/ 2095500 h 2095500"/>
              <a:gd name="connsiteX4-39" fmla="*/ 895350 w 5905500"/>
              <a:gd name="connsiteY4-40" fmla="*/ 247650 h 2095500"/>
              <a:gd name="connsiteX0-41" fmla="*/ 685800 w 5905500"/>
              <a:gd name="connsiteY0-42" fmla="*/ 38100 h 2095500"/>
              <a:gd name="connsiteX1-43" fmla="*/ 5905500 w 5905500"/>
              <a:gd name="connsiteY1-44" fmla="*/ 0 h 2095500"/>
              <a:gd name="connsiteX2-45" fmla="*/ 5334000 w 5905500"/>
              <a:gd name="connsiteY2-46" fmla="*/ 1333500 h 2095500"/>
              <a:gd name="connsiteX3-47" fmla="*/ 0 w 5905500"/>
              <a:gd name="connsiteY3-48" fmla="*/ 2095500 h 2095500"/>
              <a:gd name="connsiteX4-49" fmla="*/ 685800 w 5905500"/>
              <a:gd name="connsiteY4-50" fmla="*/ 38100 h 2095500"/>
              <a:gd name="connsiteX0-51" fmla="*/ 628650 w 5848350"/>
              <a:gd name="connsiteY0-52" fmla="*/ 38100 h 1733550"/>
              <a:gd name="connsiteX1-53" fmla="*/ 5848350 w 5848350"/>
              <a:gd name="connsiteY1-54" fmla="*/ 0 h 1733550"/>
              <a:gd name="connsiteX2-55" fmla="*/ 5276850 w 5848350"/>
              <a:gd name="connsiteY2-56" fmla="*/ 1333500 h 1733550"/>
              <a:gd name="connsiteX3-57" fmla="*/ 0 w 5848350"/>
              <a:gd name="connsiteY3-58" fmla="*/ 1733550 h 1733550"/>
              <a:gd name="connsiteX4-59" fmla="*/ 628650 w 5848350"/>
              <a:gd name="connsiteY4-60" fmla="*/ 38100 h 17335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848350" h="1733550">
                <a:moveTo>
                  <a:pt x="628650" y="38100"/>
                </a:moveTo>
                <a:lnTo>
                  <a:pt x="5848350" y="0"/>
                </a:lnTo>
                <a:lnTo>
                  <a:pt x="5276850" y="1333500"/>
                </a:lnTo>
                <a:lnTo>
                  <a:pt x="0" y="1733550"/>
                </a:lnTo>
                <a:lnTo>
                  <a:pt x="628650" y="38100"/>
                </a:lnTo>
                <a:close/>
              </a:path>
            </a:pathLst>
          </a:custGeom>
          <a:noFill/>
          <a:ln w="38100">
            <a:solidFill>
              <a:srgbClr val="42D2C4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 userDrawn="1"/>
        </p:nvSpPr>
        <p:spPr>
          <a:xfrm>
            <a:off x="4469104" y="4822836"/>
            <a:ext cx="3019665" cy="400105"/>
          </a:xfrm>
          <a:prstGeom prst="rect">
            <a:avLst/>
          </a:prstGeom>
          <a:solidFill>
            <a:schemeClr val="bg1"/>
          </a:solidFill>
        </p:spPr>
        <p:txBody>
          <a:bodyPr wrap="none" lIns="91436" tIns="45718" rIns="91436" bIns="45718">
            <a:spAutoFit/>
          </a:bodyPr>
          <a:lstStyle/>
          <a:p>
            <a:r>
              <a:rPr kumimoji="1" lang="en-US" altLang="zh-CN" sz="2000" dirty="0"/>
              <a:t>PRESENTED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BY</a:t>
            </a:r>
            <a:r>
              <a:rPr kumimoji="1" lang="zh-CN" altLang="en-US" sz="2000" dirty="0"/>
              <a:t> </a:t>
            </a:r>
            <a:r>
              <a:rPr kumimoji="1" lang="en-US" altLang="zh-CN" sz="2000" dirty="0" smtClean="0"/>
              <a:t>OFFICEPLUS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zh-CN" altLang="en-US" sz="186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标注</a:t>
            </a:r>
          </a:p>
        </p:txBody>
      </p:sp>
      <p:sp>
        <p:nvSpPr>
          <p:cNvPr id="6" name="矩形 5"/>
          <p:cNvSpPr/>
          <p:nvPr userDrawn="1"/>
        </p:nvSpPr>
        <p:spPr>
          <a:xfrm>
            <a:off x="2857674" y="841948"/>
            <a:ext cx="1402001" cy="329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字体使用 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行距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背景图片出处</a:t>
            </a:r>
          </a:p>
          <a:p>
            <a:pPr defTabSz="608965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声明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4395052" y="841948"/>
            <a:ext cx="3727457" cy="3825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英文 </a:t>
            </a:r>
            <a:r>
              <a:rPr lang="en-US" altLang="zh-CN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Calibri</a:t>
            </a: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中文 微软雅黑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正文 </a:t>
            </a:r>
            <a:r>
              <a:rPr lang="en-US" altLang="zh-CN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1.3</a:t>
            </a: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en-US" altLang="zh-CN" sz="1335" dirty="0" err="1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cn.bing.com</a:t>
            </a:r>
            <a:endParaRPr lang="zh-CN" altLang="en-US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335" dirty="0">
                <a:solidFill>
                  <a:prstClr val="white"/>
                </a:solidFill>
              </a:rPr>
              <a:t>互联网是一个开放共享的平台</a:t>
            </a:r>
          </a:p>
          <a:p>
            <a:pPr defTabSz="608965">
              <a:lnSpc>
                <a:spcPct val="130000"/>
              </a:lnSpc>
            </a:pPr>
            <a:r>
              <a:rPr lang="zh-CN" altLang="en-US" sz="1335" dirty="0">
                <a:solidFill>
                  <a:prstClr val="white"/>
                </a:solidFill>
              </a:rPr>
              <a:t>Office</a:t>
            </a:r>
            <a:r>
              <a:rPr lang="en-US" altLang="zh-CN" sz="1335" dirty="0">
                <a:solidFill>
                  <a:prstClr val="white"/>
                </a:solidFill>
              </a:rPr>
              <a:t>PLUS </a:t>
            </a:r>
            <a:r>
              <a:rPr lang="zh-CN" altLang="en-US" sz="1335" dirty="0">
                <a:solidFill>
                  <a:prstClr val="white"/>
                </a:solidFill>
              </a:rPr>
              <a:t>部分设计灵感与元素来源于网络</a:t>
            </a:r>
          </a:p>
          <a:p>
            <a:pPr defTabSz="608965">
              <a:lnSpc>
                <a:spcPct val="130000"/>
              </a:lnSpc>
            </a:pPr>
            <a:r>
              <a:rPr lang="zh-CN" altLang="en-US" sz="1335" dirty="0">
                <a:solidFill>
                  <a:prstClr val="white"/>
                </a:solidFill>
              </a:rPr>
              <a:t>如有建议请联系officeplus@microsoft.com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40603" y="182445"/>
            <a:ext cx="81624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kumimoji="1" lang="en-US" altLang="zh-CN" sz="1065" dirty="0" err="1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OfficePLUS</a:t>
            </a:r>
            <a:endParaRPr lang="zh-CN" altLang="en-US" sz="106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31" y="2521041"/>
            <a:ext cx="3177903" cy="41858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4259746" y="3740751"/>
            <a:ext cx="334739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</a:t>
            </a:r>
            <a:r>
              <a:rPr kumimoji="1"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Logo</a:t>
            </a:r>
            <a:r>
              <a:rPr kumimoji="1"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获取更多优质模板（放映模式）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png"/><Relationship Id="rId11" Type="http://schemas.openxmlformats.org/officeDocument/2006/relationships/image" Target="../media/image28.wmf"/><Relationship Id="rId5" Type="http://schemas.openxmlformats.org/officeDocument/2006/relationships/image" Target="../media/image29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7.wmf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6569" y="2199076"/>
            <a:ext cx="10033508" cy="1865122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4800" b="1" dirty="0">
                <a:solidFill>
                  <a:schemeClr val="bg1"/>
                </a:solidFill>
              </a:rPr>
              <a:t>赝标量</a:t>
            </a:r>
            <a:r>
              <a:rPr kumimoji="1" lang="zh-CN" altLang="en-US" sz="4800" b="1" dirty="0" smtClean="0">
                <a:solidFill>
                  <a:schemeClr val="bg1"/>
                </a:solidFill>
              </a:rPr>
              <a:t>介子与重子八重态的</a:t>
            </a:r>
            <a:r>
              <a:rPr kumimoji="1" lang="zh-CN" altLang="en-US" sz="4800" b="1" dirty="0">
                <a:solidFill>
                  <a:schemeClr val="bg1"/>
                </a:solidFill>
              </a:rPr>
              <a:t>相互作用</a:t>
            </a:r>
            <a:endParaRPr kumimoji="1" lang="en-US" altLang="zh-CN" sz="7200" b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kumimoji="1" lang="zh-CN" sz="4800" b="1" dirty="0">
                <a:solidFill>
                  <a:schemeClr val="bg1"/>
                </a:solidFill>
              </a:rPr>
              <a:t>以及</a:t>
            </a:r>
            <a:r>
              <a:rPr kumimoji="1" lang="en-US" altLang="zh-CN" sz="4800" b="1" dirty="0">
                <a:solidFill>
                  <a:schemeClr val="bg1"/>
                </a:solidFill>
              </a:rPr>
              <a:t>N(1535)</a:t>
            </a:r>
            <a:r>
              <a:rPr kumimoji="1" lang="zh-CN" altLang="en-US" sz="4800" b="1" dirty="0">
                <a:solidFill>
                  <a:schemeClr val="bg1"/>
                </a:solidFill>
              </a:rPr>
              <a:t>的生成</a:t>
            </a:r>
          </a:p>
        </p:txBody>
      </p:sp>
      <p:sp>
        <p:nvSpPr>
          <p:cNvPr id="3" name="矩形 2"/>
          <p:cNvSpPr/>
          <p:nvPr/>
        </p:nvSpPr>
        <p:spPr>
          <a:xfrm>
            <a:off x="4011931" y="4691756"/>
            <a:ext cx="2811779" cy="107721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lIns="91436" tIns="45718" rIns="91436" bIns="45718">
            <a:spAutoFit/>
          </a:bodyPr>
          <a:lstStyle/>
          <a:p>
            <a:r>
              <a:rPr lang="zh-CN" altLang="en-US" sz="3200" u="sng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北京工业大学</a:t>
            </a:r>
            <a:endParaRPr lang="en-US" altLang="zh-CN" sz="3200" u="sng" kern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zh-CN" altLang="en-US" sz="3200" dirty="0" smtClean="0">
                <a:solidFill>
                  <a:schemeClr val="bg1"/>
                </a:solidFill>
              </a:rPr>
              <a:t>     孙宝玺</a:t>
            </a:r>
          </a:p>
        </p:txBody>
      </p:sp>
      <p:pic>
        <p:nvPicPr>
          <p:cNvPr id="6" name="Picture 2" descr="E:\oct\会议\全息年会\演讲PPT\北京工业大学（去白边）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33082" y="111125"/>
            <a:ext cx="1403648" cy="14036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矩形 4"/>
          <p:cNvSpPr/>
          <p:nvPr/>
        </p:nvSpPr>
        <p:spPr>
          <a:xfrm>
            <a:off x="2994660" y="217264"/>
            <a:ext cx="538353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0000"/>
              </a:lnSpc>
            </a:pPr>
            <a:r>
              <a:rPr lang="zh-CN" altLang="en-US" sz="28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第十八届全国中高能核物理大会 </a:t>
            </a:r>
            <a:endParaRPr lang="en-US" altLang="zh-CN" sz="2800" kern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>
              <a:lnSpc>
                <a:spcPct val="110000"/>
              </a:lnSpc>
            </a:pPr>
            <a:r>
              <a:rPr lang="en-US" altLang="zh-CN" sz="28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湖南  长沙   </a:t>
            </a:r>
            <a:r>
              <a:rPr lang="en-US" altLang="zh-CN" sz="28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2019.06.21-25</a:t>
            </a:r>
            <a:endParaRPr lang="en-US" altLang="zh-CN" sz="28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背景知识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617220" y="1462308"/>
            <a:ext cx="10058400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0" lvl="1" indent="-457200" defTabSz="457200">
              <a:lnSpc>
                <a:spcPct val="130000"/>
              </a:lnSpc>
              <a:buFontTx/>
              <a:buAutoNum type="alphaUcPeriod" startAt="5"/>
            </a:pPr>
            <a:r>
              <a:rPr lang="en-US" altLang="zh-CN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J</a:t>
            </a:r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 </a:t>
            </a:r>
            <a:r>
              <a:rPr lang="en-US" altLang="zh-CN" sz="24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Garzon</a:t>
            </a:r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and E. </a:t>
            </a:r>
            <a:r>
              <a:rPr lang="en-US" altLang="zh-CN" sz="24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Oset</a:t>
            </a:r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 PRC, 91, 025201 (2015).</a:t>
            </a:r>
          </a:p>
          <a:p>
            <a:pPr marL="25400" lvl="1" defTabSz="457200">
              <a:lnSpc>
                <a:spcPct val="130000"/>
              </a:lnSpc>
            </a:pPr>
            <a:r>
              <a: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在非相对论近似下，包含</a:t>
            </a:r>
            <a:r>
              <a:rPr lang="el-GR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ρ</a:t>
            </a:r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</a:t>
            </a:r>
            <a:r>
              <a: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</a:t>
            </a:r>
            <a:r>
              <a:rPr lang="el-GR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πΔ</a:t>
            </a:r>
            <a:r>
              <a: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道的贡献</a:t>
            </a:r>
            <a:r>
              <a:rPr lang="zh-CN" altLang="en-US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。但是</a:t>
            </a:r>
            <a:r>
              <a: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el-GR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ρ</a:t>
            </a:r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</a:t>
            </a:r>
            <a:r>
              <a: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弹性道主要对</a:t>
            </a:r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N(1650)</a:t>
            </a:r>
            <a:r>
              <a: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的生成有贡献</a:t>
            </a:r>
            <a:r>
              <a:rPr lang="zh-CN" altLang="en-US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。在</a:t>
            </a:r>
            <a:r>
              <a:rPr lang="el-GR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ρ</a:t>
            </a:r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</a:t>
            </a:r>
            <a:r>
              <a: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的非弹性道中，</a:t>
            </a:r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Kroll-</a:t>
            </a:r>
            <a:r>
              <a:rPr lang="en-US" altLang="zh-CN" sz="24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Ruderman</a:t>
            </a:r>
            <a:r>
              <a: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项主要提供了一个常数势，单</a:t>
            </a:r>
            <a:r>
              <a:rPr lang="el-GR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π</a:t>
            </a:r>
            <a:r>
              <a: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交换势非常弱。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91" y="3891385"/>
            <a:ext cx="10459289" cy="153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7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背景知识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25730" y="1702374"/>
            <a:ext cx="10195560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lvl="1" defTabSz="457200">
              <a:lnSpc>
                <a:spcPct val="130000"/>
              </a:lnSpc>
            </a:pPr>
            <a:r>
              <a:rPr lang="en-US" altLang="zh-CN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P. C. </a:t>
            </a:r>
            <a:r>
              <a:rPr lang="en-US" altLang="zh-CN" sz="2400" dirty="0" err="1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Bruns</a:t>
            </a:r>
            <a:r>
              <a:rPr lang="en-US" altLang="zh-CN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 M. Mai and U. G. Meissner, </a:t>
            </a:r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PLB, </a:t>
            </a:r>
            <a:r>
              <a:rPr lang="en-US" altLang="zh-CN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697, 254, (2011).</a:t>
            </a:r>
          </a:p>
          <a:p>
            <a:pPr marL="25400" lvl="1" defTabSz="457200">
              <a:lnSpc>
                <a:spcPct val="130000"/>
              </a:lnSpc>
            </a:pPr>
            <a:r>
              <a:rPr lang="zh-CN" altLang="en-US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考虑了次领头阶相互作用势的贡献，通过拟合</a:t>
            </a:r>
            <a:r>
              <a:rPr lang="en-US" altLang="zh-CN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1.56GeV</a:t>
            </a:r>
            <a:r>
              <a:rPr lang="zh-CN" altLang="en-US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以下的</a:t>
            </a:r>
            <a:r>
              <a:rPr lang="en-US" altLang="zh-CN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S11</a:t>
            </a:r>
            <a:r>
              <a:rPr lang="zh-CN" altLang="en-US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道分波振幅，能够生成</a:t>
            </a:r>
            <a:r>
              <a:rPr lang="en-US" altLang="zh-CN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1535</a:t>
            </a:r>
            <a:r>
              <a:rPr lang="zh-CN" altLang="en-US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）和</a:t>
            </a:r>
            <a:r>
              <a:rPr lang="en-US" altLang="zh-CN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N(1650)</a:t>
            </a:r>
            <a:r>
              <a:rPr lang="zh-CN" altLang="en-US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共振态。</a:t>
            </a:r>
            <a:endParaRPr lang="en-US" altLang="zh-CN" sz="24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5400" lvl="1" defTabSz="457200">
              <a:lnSpc>
                <a:spcPct val="130000"/>
              </a:lnSpc>
            </a:pPr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301" y="3195806"/>
            <a:ext cx="7260849" cy="366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9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背景知识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14350" y="1303019"/>
            <a:ext cx="10252710" cy="777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lvl="1" defTabSz="457200">
              <a:lnSpc>
                <a:spcPct val="130000"/>
              </a:lnSpc>
            </a:pPr>
            <a:r>
              <a:rPr lang="en-US" altLang="zh-CN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Z W Wei, W. </a:t>
            </a:r>
            <a:r>
              <a:rPr lang="en-US" altLang="zh-CN" sz="2400" dirty="0" err="1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Kamleh</a:t>
            </a:r>
            <a:r>
              <a:rPr lang="en-US" altLang="zh-CN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D. B. </a:t>
            </a:r>
            <a:r>
              <a:rPr lang="en-US" altLang="zh-CN" sz="2400" dirty="0" err="1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Leinweber</a:t>
            </a:r>
            <a:r>
              <a:rPr lang="en-US" altLang="zh-CN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et al., PRL, 116, 082004, </a:t>
            </a:r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</a:t>
            </a:r>
            <a:r>
              <a:rPr lang="en-US" altLang="zh-CN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2016).</a:t>
            </a:r>
          </a:p>
          <a:p>
            <a:pPr marL="25400" lvl="1" defTabSz="457200">
              <a:lnSpc>
                <a:spcPct val="130000"/>
              </a:lnSpc>
            </a:pPr>
            <a:r>
              <a:rPr lang="zh-CN" altLang="en-US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哈密顿量分成无相互作用部分和</a:t>
            </a:r>
            <a:r>
              <a: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相互作用</a:t>
            </a:r>
            <a:r>
              <a:rPr lang="zh-CN" altLang="en-US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部分，然后求解相对论</a:t>
            </a:r>
            <a:r>
              <a:rPr lang="en-US" altLang="zh-CN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Lippmann-Schwinger</a:t>
            </a:r>
            <a:r>
              <a:rPr lang="zh-CN" altLang="en-US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方程，研究</a:t>
            </a:r>
            <a:r>
              <a:rPr lang="en-US" altLang="zh-CN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</a:t>
            </a:r>
            <a:r>
              <a:rPr lang="zh-CN" altLang="en-US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1535</a:t>
            </a:r>
            <a:r>
              <a:rPr lang="zh-CN" altLang="en-US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）的性质。</a:t>
            </a:r>
            <a:endParaRPr lang="en-US" altLang="zh-CN" sz="24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5400" lvl="1" defTabSz="457200">
              <a:lnSpc>
                <a:spcPct val="130000"/>
              </a:lnSpc>
            </a:pPr>
            <a:endParaRPr lang="en-US" altLang="zh-CN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5400" lvl="1" defTabSz="457200">
              <a:lnSpc>
                <a:spcPct val="130000"/>
              </a:lnSpc>
            </a:pPr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Y. F. Wang, D. L. Yao and H. Q. Zheng, EPJC, 78(7), 543, (2018).</a:t>
            </a:r>
          </a:p>
          <a:p>
            <a:pPr marL="25400" lvl="1" defTabSz="457200">
              <a:lnSpc>
                <a:spcPct val="130000"/>
              </a:lnSpc>
            </a:pPr>
            <a:r>
              <a: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中国物理</a:t>
            </a:r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</a:t>
            </a:r>
            <a:r>
              <a: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43(6), 064110, (2019).</a:t>
            </a:r>
          </a:p>
          <a:p>
            <a:pPr marL="25400" lvl="1" defTabSz="457200">
              <a:lnSpc>
                <a:spcPct val="130000"/>
              </a:lnSpc>
            </a:pPr>
            <a:r>
              <a: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</a:t>
            </a:r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K</a:t>
            </a:r>
            <a:r>
              <a: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矩阵框架内，系统分析了</a:t>
            </a:r>
            <a:r>
              <a:rPr lang="el-GR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π</a:t>
            </a:r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</a:t>
            </a:r>
            <a:r>
              <a: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相互作用的分波相移。</a:t>
            </a:r>
            <a:endParaRPr lang="en-US" altLang="zh-CN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5400" lvl="1" defTabSz="457200">
              <a:lnSpc>
                <a:spcPct val="130000"/>
              </a:lnSpc>
            </a:pPr>
            <a:endParaRPr lang="en-US" altLang="zh-CN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5400" lvl="1" defTabSz="457200">
              <a:lnSpc>
                <a:spcPct val="130000"/>
              </a:lnSpc>
            </a:pPr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T. </a:t>
            </a:r>
            <a:r>
              <a:rPr lang="en-US" altLang="zh-CN" sz="24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Sekihara</a:t>
            </a:r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 T. Arai et al., PRC, 93(3), 035204, (2016).</a:t>
            </a:r>
          </a:p>
          <a:p>
            <a:pPr marL="25400" lvl="1" defTabSz="457200">
              <a:lnSpc>
                <a:spcPct val="130000"/>
              </a:lnSpc>
            </a:pPr>
            <a:r>
              <a: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研究了</a:t>
            </a:r>
            <a:r>
              <a:rPr lang="el-GR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Δ</a:t>
            </a:r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(1232),N(1535)</a:t>
            </a:r>
            <a:r>
              <a: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</a:t>
            </a:r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N(1650)</a:t>
            </a:r>
            <a:r>
              <a: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的内部波函数，声称</a:t>
            </a:r>
            <a:r>
              <a:rPr lang="el-GR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π</a:t>
            </a:r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N, </a:t>
            </a:r>
            <a:r>
              <a:rPr lang="el-GR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η</a:t>
            </a:r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N, K</a:t>
            </a:r>
            <a:r>
              <a:rPr lang="el-GR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Λ</a:t>
            </a:r>
            <a:r>
              <a: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</a:t>
            </a:r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K</a:t>
            </a:r>
            <a:r>
              <a:rPr lang="el-GR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Σ</a:t>
            </a:r>
            <a:r>
              <a: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的成分可以忽略。</a:t>
            </a:r>
            <a:endParaRPr lang="en-US" altLang="zh-CN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5400" lvl="1" defTabSz="457200">
              <a:lnSpc>
                <a:spcPct val="130000"/>
              </a:lnSpc>
            </a:pPr>
            <a:endParaRPr lang="en-US" altLang="zh-CN" sz="24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5400" lvl="1" defTabSz="457200">
              <a:lnSpc>
                <a:spcPct val="130000"/>
              </a:lnSpc>
            </a:pPr>
            <a:endParaRPr lang="en-US" altLang="zh-CN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5400" lvl="1" defTabSz="457200">
              <a:lnSpc>
                <a:spcPct val="130000"/>
              </a:lnSpc>
            </a:pPr>
            <a:endParaRPr lang="en-US" altLang="zh-CN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5400" lvl="1" defTabSz="457200">
              <a:lnSpc>
                <a:spcPct val="130000"/>
              </a:lnSpc>
            </a:pPr>
            <a:endParaRPr lang="en-US" altLang="zh-CN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5400" lvl="1" defTabSz="457200">
              <a:lnSpc>
                <a:spcPct val="130000"/>
              </a:lnSpc>
            </a:pPr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344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034790" y="628650"/>
            <a:ext cx="4320540" cy="417440"/>
          </a:xfrm>
        </p:spPr>
        <p:txBody>
          <a:bodyPr/>
          <a:lstStyle/>
          <a:p>
            <a:r>
              <a:rPr lang="zh-CN" altLang="en-US" sz="2000" dirty="0" smtClean="0"/>
              <a:t>中国物理</a:t>
            </a:r>
            <a:r>
              <a:rPr lang="en-US" altLang="zh-CN" sz="2000" dirty="0" smtClean="0"/>
              <a:t>C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43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064111</a:t>
            </a:r>
            <a:r>
              <a:rPr lang="zh-CN" altLang="en-US" sz="2000" dirty="0" smtClean="0"/>
              <a:t>，（</a:t>
            </a:r>
            <a:r>
              <a:rPr lang="en-US" altLang="zh-CN" sz="2000" dirty="0" smtClean="0"/>
              <a:t>2019</a:t>
            </a:r>
            <a:r>
              <a:rPr lang="zh-CN" altLang="en-US" sz="2000" dirty="0" smtClean="0"/>
              <a:t>）</a:t>
            </a:r>
            <a:endParaRPr lang="zh-CN" alt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626" y="1417319"/>
            <a:ext cx="9260919" cy="522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49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12573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83439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211445" y="501015"/>
            <a:ext cx="2219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手征拉式量</a:t>
            </a:r>
          </a:p>
        </p:txBody>
      </p:sp>
      <p:graphicFrame>
        <p:nvGraphicFramePr>
          <p:cNvPr id="7" name="对象 -21474824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095869"/>
              </p:ext>
            </p:extLst>
          </p:nvPr>
        </p:nvGraphicFramePr>
        <p:xfrm>
          <a:off x="6664023" y="3001096"/>
          <a:ext cx="4518660" cy="1814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r:id="rId3" imgW="3035300" imgH="1219200" progId="Equation.KSEE3">
                  <p:embed/>
                </p:oleObj>
              </mc:Choice>
              <mc:Fallback>
                <p:oleObj r:id="rId3" imgW="3035300" imgH="1219200" progId="Equation.KSEE3">
                  <p:embed/>
                  <p:pic>
                    <p:nvPicPr>
                      <p:cNvPr id="0" name="图片 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64023" y="3001096"/>
                        <a:ext cx="4518660" cy="181483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文本框 99"/>
          <p:cNvSpPr txBox="1"/>
          <p:nvPr/>
        </p:nvSpPr>
        <p:spPr>
          <a:xfrm>
            <a:off x="7633969" y="5296310"/>
            <a:ext cx="3155950" cy="461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0" dirty="0" smtClean="0">
                <a:latin typeface="宋体" panose="02010600030101010101" pitchFamily="2" charset="-122"/>
              </a:rPr>
              <a:t>D = 0.80</a:t>
            </a:r>
            <a:r>
              <a:rPr lang="en-US" sz="2400" b="0" dirty="0">
                <a:latin typeface="宋体" panose="02010600030101010101" pitchFamily="2" charset="-122"/>
              </a:rPr>
              <a:t>, F = 0.46</a:t>
            </a:r>
            <a:endParaRPr lang="zh-CN" altLang="en-US" sz="24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650" y="1174372"/>
            <a:ext cx="10483033" cy="145198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120" y="2970444"/>
            <a:ext cx="4775354" cy="184548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265084" y="6238359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宋体" panose="02010600030101010101" pitchFamily="2" charset="-122"/>
              </a:rPr>
              <a:t>D = 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12573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83439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086225" y="285750"/>
            <a:ext cx="40195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赝标量介子与重子的</a:t>
            </a: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相互作用势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580" y="1387894"/>
            <a:ext cx="4945380" cy="307615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648" y="1895732"/>
            <a:ext cx="5544324" cy="86689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648" y="3239512"/>
            <a:ext cx="3924848" cy="115268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648" y="4745234"/>
            <a:ext cx="6058746" cy="17337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3060" y="5150103"/>
            <a:ext cx="3943900" cy="9240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12573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83439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086225" y="501015"/>
            <a:ext cx="40195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Bethe-Salpeter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方程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922" y="2364284"/>
            <a:ext cx="5391902" cy="105742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922" y="3775718"/>
            <a:ext cx="6315956" cy="18481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1052" y="1173850"/>
            <a:ext cx="2010056" cy="9812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4696" y="1438693"/>
            <a:ext cx="2181529" cy="571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12573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83439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086225" y="501015"/>
            <a:ext cx="40195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rgbClr val="00F2CA">
                      <a:satMod val="175000"/>
                      <a:alpha val="40000"/>
                    </a:srgbClr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圈函数</a:t>
            </a:r>
          </a:p>
        </p:txBody>
      </p:sp>
      <p:graphicFrame>
        <p:nvGraphicFramePr>
          <p:cNvPr id="5" name="对象 -2147482461"/>
          <p:cNvGraphicFramePr>
            <a:graphicFrameLocks noChangeAspect="1"/>
          </p:cNvGraphicFramePr>
          <p:nvPr/>
        </p:nvGraphicFramePr>
        <p:xfrm>
          <a:off x="645795" y="1405255"/>
          <a:ext cx="9243695" cy="1953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r:id="rId3" imgW="4699000" imgH="990600" progId="Equation.KSEE3">
                  <p:embed/>
                </p:oleObj>
              </mc:Choice>
              <mc:Fallback>
                <p:oleObj r:id="rId3" imgW="4699000" imgH="990600" progId="Equation.KSEE3">
                  <p:embed/>
                  <p:pic>
                    <p:nvPicPr>
                      <p:cNvPr id="5" name="对象 -214748246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5795" y="1405255"/>
                        <a:ext cx="9243695" cy="195389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" name="文本框 104"/>
          <p:cNvSpPr txBox="1"/>
          <p:nvPr/>
        </p:nvSpPr>
        <p:spPr>
          <a:xfrm>
            <a:off x="645795" y="3763010"/>
            <a:ext cx="6105525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在质心系中，强子系统的总动量为零，因为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14" name="图片 13"/>
          <p:cNvPicPr/>
          <p:nvPr/>
        </p:nvPicPr>
        <p:blipFill>
          <a:blip r:embed="rId5"/>
          <a:stretch>
            <a:fillRect/>
          </a:stretch>
        </p:blipFill>
        <p:spPr>
          <a:xfrm>
            <a:off x="6659245" y="3763010"/>
            <a:ext cx="640715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sp>
        <p:nvSpPr>
          <p:cNvPr id="106" name="文本框 105"/>
          <p:cNvSpPr txBox="1"/>
          <p:nvPr/>
        </p:nvSpPr>
        <p:spPr>
          <a:xfrm>
            <a:off x="7299960" y="3763010"/>
            <a:ext cx="1321435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,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所以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15" name="图片 14"/>
          <p:cNvPicPr/>
          <p:nvPr/>
        </p:nvPicPr>
        <p:blipFill>
          <a:blip r:embed="rId6"/>
          <a:stretch>
            <a:fillRect/>
          </a:stretch>
        </p:blipFill>
        <p:spPr>
          <a:xfrm>
            <a:off x="8105775" y="3763010"/>
            <a:ext cx="794385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sp>
        <p:nvSpPr>
          <p:cNvPr id="107" name="文本框 106"/>
          <p:cNvSpPr txBox="1"/>
          <p:nvPr/>
        </p:nvSpPr>
        <p:spPr>
          <a:xfrm>
            <a:off x="8851265" y="3763010"/>
            <a:ext cx="1436370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可简化为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16" name="图片 15"/>
          <p:cNvPicPr/>
          <p:nvPr/>
        </p:nvPicPr>
        <p:blipFill>
          <a:blip r:embed="rId7"/>
          <a:stretch>
            <a:fillRect/>
          </a:stretch>
        </p:blipFill>
        <p:spPr>
          <a:xfrm>
            <a:off x="645795" y="4223385"/>
            <a:ext cx="728345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sp>
        <p:nvSpPr>
          <p:cNvPr id="108" name="文本框 107"/>
          <p:cNvSpPr txBox="1"/>
          <p:nvPr/>
        </p:nvSpPr>
        <p:spPr>
          <a:xfrm>
            <a:off x="1323975" y="4223385"/>
            <a:ext cx="8491855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，在低能近似下，忽略反重子对于圈函数的贡献，可取其中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17" name="图片 16"/>
          <p:cNvPicPr/>
          <p:nvPr/>
        </p:nvPicPr>
        <p:blipFill>
          <a:blip r:embed="rId8"/>
          <a:stretch>
            <a:fillRect/>
          </a:stretch>
        </p:blipFill>
        <p:spPr>
          <a:xfrm>
            <a:off x="9437370" y="4226560"/>
            <a:ext cx="850265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sp>
        <p:nvSpPr>
          <p:cNvPr id="109" name="文本框 108"/>
          <p:cNvSpPr txBox="1"/>
          <p:nvPr/>
        </p:nvSpPr>
        <p:spPr>
          <a:xfrm>
            <a:off x="645795" y="4683760"/>
            <a:ext cx="2672080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，又因为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18" name="图片 17"/>
          <p:cNvPicPr/>
          <p:nvPr/>
        </p:nvPicPr>
        <p:blipFill>
          <a:blip r:embed="rId9"/>
          <a:stretch>
            <a:fillRect/>
          </a:stretch>
        </p:blipFill>
        <p:spPr>
          <a:xfrm>
            <a:off x="2011045" y="4744720"/>
            <a:ext cx="790575" cy="39941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graphicFrame>
        <p:nvGraphicFramePr>
          <p:cNvPr id="6" name="对象 -2147482392"/>
          <p:cNvGraphicFramePr>
            <a:graphicFrameLocks noChangeAspect="1"/>
          </p:cNvGraphicFramePr>
          <p:nvPr/>
        </p:nvGraphicFramePr>
        <p:xfrm>
          <a:off x="645795" y="5521960"/>
          <a:ext cx="9550400" cy="989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r:id="rId10" imgW="4914900" imgH="508000" progId="Equation.KSEE3">
                  <p:embed/>
                </p:oleObj>
              </mc:Choice>
              <mc:Fallback>
                <p:oleObj r:id="rId10" imgW="4914900" imgH="508000" progId="Equation.KSEE3">
                  <p:embed/>
                  <p:pic>
                    <p:nvPicPr>
                      <p:cNvPr id="6" name="对象 -214748239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5795" y="5521960"/>
                        <a:ext cx="9550400" cy="98933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598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 animBg="1"/>
      <p:bldP spid="107" grpId="0" animBg="1"/>
      <p:bldP spid="108" grpId="0" animBg="1"/>
      <p:bldP spid="10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12573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83439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086225" y="501015"/>
            <a:ext cx="40195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圈函数</a:t>
            </a:r>
          </a:p>
        </p:txBody>
      </p:sp>
      <p:graphicFrame>
        <p:nvGraphicFramePr>
          <p:cNvPr id="5" name="对象 -2147482391"/>
          <p:cNvGraphicFramePr>
            <a:graphicFrameLocks noChangeAspect="1"/>
          </p:cNvGraphicFramePr>
          <p:nvPr/>
        </p:nvGraphicFramePr>
        <p:xfrm>
          <a:off x="718820" y="1407795"/>
          <a:ext cx="9187180" cy="3269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r:id="rId3" imgW="4711700" imgH="1676400" progId="Equation.KSEE3">
                  <p:embed/>
                </p:oleObj>
              </mc:Choice>
              <mc:Fallback>
                <p:oleObj r:id="rId3" imgW="4711700" imgH="1676400" progId="Equation.KSEE3">
                  <p:embed/>
                  <p:pic>
                    <p:nvPicPr>
                      <p:cNvPr id="5" name="对象 -214748239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8820" y="1407795"/>
                        <a:ext cx="9187180" cy="326961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091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S=0, I=1/2 channel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36" y="1237984"/>
            <a:ext cx="5039428" cy="38105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643" y="1237984"/>
            <a:ext cx="5819543" cy="261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2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28650" y="3075055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</a:rPr>
              <a:t>CONTENT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591175" y="990600"/>
            <a:ext cx="781050" cy="769441"/>
            <a:chOff x="5591175" y="990600"/>
            <a:chExt cx="781050" cy="769441"/>
          </a:xfrm>
        </p:grpSpPr>
        <p:sp>
          <p:nvSpPr>
            <p:cNvPr id="4" name="椭圆 3"/>
            <p:cNvSpPr/>
            <p:nvPr/>
          </p:nvSpPr>
          <p:spPr>
            <a:xfrm>
              <a:off x="5610225" y="990600"/>
              <a:ext cx="762000" cy="762000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591175" y="990600"/>
              <a:ext cx="7810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 smtClean="0">
                  <a:solidFill>
                    <a:schemeClr val="bg1"/>
                  </a:solidFill>
                </a:rPr>
                <a:t>01</a:t>
              </a:r>
              <a:endParaRPr lang="zh-CN" altLang="en-US" sz="4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591175" y="2381250"/>
            <a:ext cx="781050" cy="788491"/>
            <a:chOff x="5591175" y="2381250"/>
            <a:chExt cx="781050" cy="788491"/>
          </a:xfrm>
        </p:grpSpPr>
        <p:sp>
          <p:nvSpPr>
            <p:cNvPr id="7" name="椭圆 6"/>
            <p:cNvSpPr/>
            <p:nvPr/>
          </p:nvSpPr>
          <p:spPr>
            <a:xfrm>
              <a:off x="5610225" y="2381250"/>
              <a:ext cx="762000" cy="762000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591175" y="2400300"/>
              <a:ext cx="7810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 smtClean="0">
                  <a:solidFill>
                    <a:schemeClr val="bg1"/>
                  </a:solidFill>
                </a:rPr>
                <a:t>02</a:t>
              </a:r>
              <a:endParaRPr lang="zh-CN" altLang="en-US" sz="4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591175" y="3771900"/>
            <a:ext cx="781050" cy="807541"/>
            <a:chOff x="5591175" y="3771900"/>
            <a:chExt cx="781050" cy="807541"/>
          </a:xfrm>
        </p:grpSpPr>
        <p:sp>
          <p:nvSpPr>
            <p:cNvPr id="10" name="椭圆 9"/>
            <p:cNvSpPr/>
            <p:nvPr/>
          </p:nvSpPr>
          <p:spPr>
            <a:xfrm>
              <a:off x="5610225" y="3771900"/>
              <a:ext cx="762000" cy="762000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591175" y="3810000"/>
              <a:ext cx="7810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 smtClean="0">
                  <a:solidFill>
                    <a:schemeClr val="bg1"/>
                  </a:solidFill>
                </a:rPr>
                <a:t>03</a:t>
              </a:r>
              <a:endParaRPr lang="zh-CN" altLang="en-US" sz="4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591175" y="5162550"/>
            <a:ext cx="781050" cy="781050"/>
            <a:chOff x="5591175" y="5162550"/>
            <a:chExt cx="781050" cy="781050"/>
          </a:xfrm>
        </p:grpSpPr>
        <p:sp>
          <p:nvSpPr>
            <p:cNvPr id="13" name="椭圆 12"/>
            <p:cNvSpPr/>
            <p:nvPr/>
          </p:nvSpPr>
          <p:spPr>
            <a:xfrm>
              <a:off x="5610225" y="5162550"/>
              <a:ext cx="762000" cy="762000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591175" y="5174159"/>
              <a:ext cx="7810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 smtClean="0">
                  <a:solidFill>
                    <a:schemeClr val="bg1"/>
                  </a:solidFill>
                </a:rPr>
                <a:t>04</a:t>
              </a:r>
              <a:endParaRPr lang="zh-CN" altLang="en-US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6724650" y="1109990"/>
            <a:ext cx="4305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课题的背景知识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724650" y="2500640"/>
            <a:ext cx="4305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手征拉式量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724650" y="3891290"/>
            <a:ext cx="4305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Bethe-Salpeter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方程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724650" y="5281940"/>
            <a:ext cx="4305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能量复平面上的散射振幅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S=0, I=1/2 channel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" y="1565601"/>
            <a:ext cx="11385264" cy="369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2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S=0, I=1/2 channel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" y="1294568"/>
            <a:ext cx="10298430" cy="540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9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S=0, I=1/2 channel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655" y="1120831"/>
            <a:ext cx="4848225" cy="39940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23" y="2505989"/>
            <a:ext cx="1495634" cy="5430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202" y="3417529"/>
            <a:ext cx="1495634" cy="4667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623" y="4252858"/>
            <a:ext cx="1524213" cy="43821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306" y="1701214"/>
            <a:ext cx="1426845" cy="4362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4019" y="5369824"/>
            <a:ext cx="7897327" cy="45726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8755" y="6111423"/>
            <a:ext cx="8087854" cy="3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2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12573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83439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748655" y="501015"/>
            <a:ext cx="1346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结论</a:t>
            </a:r>
          </a:p>
        </p:txBody>
      </p:sp>
      <p:sp>
        <p:nvSpPr>
          <p:cNvPr id="19" name="矩形 18"/>
          <p:cNvSpPr/>
          <p:nvPr/>
        </p:nvSpPr>
        <p:spPr>
          <a:xfrm>
            <a:off x="977265" y="1432560"/>
            <a:ext cx="10236835" cy="4413250"/>
          </a:xfrm>
          <a:prstGeom prst="rect">
            <a:avLst/>
          </a:prstGeom>
          <a:solidFill>
            <a:srgbClr val="42D2C4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245235" y="1640840"/>
            <a:ext cx="970216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00" lvl="1" defTabSz="457200" fontAlgn="auto">
              <a:lnSpc>
                <a:spcPct val="130000"/>
              </a:lnSpc>
            </a:pPr>
            <a:r>
              <a:rPr 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	</a:t>
            </a:r>
            <a:r>
              <a:rPr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在这篇文章中，我们由最低阶手征拉式量推导出赝标量介子与重子的相互作用势，不仅考虑了t道，也考虑了s道和u道的作用。并且，Bethe-Salpeter方程中的圈函数的公式是在维数正则化方案中推导出来的。</a:t>
            </a:r>
            <a:r>
              <a:rPr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与在壳近似的环路函数相比</a:t>
            </a:r>
            <a:r>
              <a:rPr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，修正后的方案考虑了相对论动力学效应和离壳修正。</a:t>
            </a:r>
          </a:p>
          <a:p>
            <a:pPr marL="25400" lvl="1" defTabSz="457200" fontAlgn="auto">
              <a:lnSpc>
                <a:spcPct val="130000"/>
              </a:lnSpc>
            </a:pPr>
            <a:r>
              <a:rPr 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	</a:t>
            </a:r>
            <a:r>
              <a:rPr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利用已获得的公式，我们研究了奇异数S=0，同位旋I=1/2的反应道，在耦合道近似下，通过求解赝标量介子与重子八重态相互作用的Bethe-Salpeter方程</a:t>
            </a:r>
            <a:r>
              <a:rPr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，通过调节赝标量介子与重子八重态的圈函数中的减除常数的值</a:t>
            </a:r>
            <a:r>
              <a:rPr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，可以得到</a:t>
            </a:r>
            <a:r>
              <a:rPr 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|T|</a:t>
            </a:r>
            <a:r>
              <a:rPr lang="en-US" sz="2000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的极点</a:t>
            </a:r>
            <a:r>
              <a:rPr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，位于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1518-i46</a:t>
            </a:r>
            <a:r>
              <a:rPr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MeV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的极点可能</a:t>
            </a:r>
            <a:r>
              <a:rPr sz="20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对应粒子数据表中的</a:t>
            </a:r>
            <a:r>
              <a:rPr lang="en-US" sz="20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</a:t>
            </a:r>
            <a:r>
              <a:rPr 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(1535)</a:t>
            </a:r>
            <a:r>
              <a:rPr sz="20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粒子</a:t>
            </a:r>
            <a:r>
              <a:rPr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这一共振态强烈耦合于</a:t>
            </a:r>
            <a:r>
              <a:rPr lang="el-GR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η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N, K</a:t>
            </a:r>
            <a:r>
              <a:rPr lang="el-GR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Λ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 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K</a:t>
            </a:r>
            <a:r>
              <a:rPr lang="el-GR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Σ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道。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5400" lvl="1" defTabSz="457200" fontAlgn="auto">
              <a:lnSpc>
                <a:spcPct val="130000"/>
              </a:lnSpc>
            </a:pPr>
            <a:endParaRPr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86200" y="2514600"/>
            <a:ext cx="4686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solidFill>
                  <a:schemeClr val="bg1"/>
                </a:solidFill>
              </a:rPr>
              <a:t>THANK YOU!</a:t>
            </a:r>
            <a:endParaRPr lang="zh-CN" altLang="en-US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5760" y="1862429"/>
            <a:ext cx="10675620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lvl="1" defTabSz="457200">
              <a:lnSpc>
                <a:spcPct val="130000"/>
              </a:lnSpc>
            </a:pPr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F. Y. Dong, B. X. Sun and J. L. Pang</a:t>
            </a:r>
            <a:r>
              <a:rPr lang="en-US" altLang="zh-CN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</a:t>
            </a:r>
            <a:r>
              <a:rPr lang="zh-CN" altLang="en-US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中国</a:t>
            </a:r>
            <a:r>
              <a: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物理</a:t>
            </a:r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</a:t>
            </a:r>
            <a:r>
              <a: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41(7), 074108, (2017).</a:t>
            </a:r>
          </a:p>
          <a:p>
            <a:pPr marL="25400" lvl="1" defTabSz="457200">
              <a:lnSpc>
                <a:spcPct val="130000"/>
              </a:lnSpc>
            </a:pPr>
            <a:r>
              <a: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在壳近似下求解</a:t>
            </a:r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BS</a:t>
            </a:r>
            <a:r>
              <a: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方程中，提出了一个考虑圈函数的相对论效应和离壳修正的圈函数，只得到对应</a:t>
            </a:r>
            <a:r>
              <a:rPr lang="el-GR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Λ</a:t>
            </a:r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(1405)</a:t>
            </a:r>
            <a:r>
              <a: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的一个共振峰。</a:t>
            </a:r>
            <a:endParaRPr lang="en-US" altLang="zh-CN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5400" lvl="1" defTabSz="457200">
              <a:lnSpc>
                <a:spcPct val="130000"/>
              </a:lnSpc>
            </a:pPr>
            <a:endParaRPr lang="en-US" altLang="zh-CN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l-GR" altLang="zh-CN" dirty="0"/>
              <a:t>Λ</a:t>
            </a:r>
            <a:r>
              <a:rPr lang="en-US" altLang="zh-CN" dirty="0" smtClean="0"/>
              <a:t>(1405)</a:t>
            </a:r>
            <a:r>
              <a:rPr lang="zh-CN" altLang="en-US" dirty="0" smtClean="0"/>
              <a:t>单峰</a:t>
            </a:r>
            <a:r>
              <a:rPr lang="zh-CN" altLang="en-US" dirty="0"/>
              <a:t>结构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40" y="3504732"/>
            <a:ext cx="9631119" cy="33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5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l-GR" altLang="zh-CN" dirty="0" smtClean="0"/>
              <a:t>Λ</a:t>
            </a:r>
            <a:r>
              <a:rPr lang="en-US" altLang="zh-CN" dirty="0" smtClean="0"/>
              <a:t>(1405)</a:t>
            </a:r>
            <a:r>
              <a:rPr lang="zh-CN" altLang="en-US" dirty="0" smtClean="0"/>
              <a:t>双峰结构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51" y="2184166"/>
            <a:ext cx="11723370" cy="599206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60070" y="1131570"/>
            <a:ext cx="8583930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lvl="1" defTabSz="457200">
              <a:lnSpc>
                <a:spcPct val="130000"/>
              </a:lnSpc>
            </a:pPr>
            <a:r>
              <a:rPr lang="en-US" altLang="zh-CN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Ulf-G Meissner and T. </a:t>
            </a:r>
            <a:r>
              <a:rPr lang="en-US" altLang="zh-CN" sz="2400" dirty="0" err="1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Hyodo</a:t>
            </a:r>
            <a:r>
              <a:rPr lang="en-US" altLang="zh-CN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</a:t>
            </a:r>
            <a:r>
              <a:rPr lang="zh-CN" altLang="en-US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中国</a:t>
            </a:r>
            <a:r>
              <a: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物理</a:t>
            </a:r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</a:t>
            </a:r>
            <a:r>
              <a: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en-US" altLang="zh-CN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40(10), 100001, </a:t>
            </a:r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</a:t>
            </a:r>
            <a:r>
              <a:rPr lang="en-US" altLang="zh-CN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2016), p815.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148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1905.05456[</a:t>
            </a:r>
            <a:r>
              <a:rPr lang="en-US" altLang="zh-CN" dirty="0" err="1" smtClean="0"/>
              <a:t>nucl</a:t>
            </a:r>
            <a:r>
              <a:rPr lang="en-US" altLang="zh-CN" dirty="0" smtClean="0"/>
              <a:t>-ex]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86" y="1333207"/>
            <a:ext cx="11298227" cy="41915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07" y="1318918"/>
            <a:ext cx="11536385" cy="42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2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1905.05456[</a:t>
            </a:r>
            <a:r>
              <a:rPr lang="en-US" altLang="zh-CN" dirty="0" err="1"/>
              <a:t>nucl</a:t>
            </a:r>
            <a:r>
              <a:rPr lang="en-US" altLang="zh-CN" dirty="0"/>
              <a:t>-ex]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90" y="1075996"/>
            <a:ext cx="9829800" cy="47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1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12573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83439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052060" y="501015"/>
            <a:ext cx="1760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1460" y="1440180"/>
            <a:ext cx="11775440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00" lvl="1" defTabSz="457200" fontAlgn="auto"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S=0,I=1/2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的反应道内，存在着两个共振态，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1535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）和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1650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）。传统的组元夸克模型难于描述他们的结构和性质。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5400" lvl="1" defTabSz="457200" fontAlgn="auto">
              <a:lnSpc>
                <a:spcPct val="130000"/>
              </a:lnSpc>
            </a:pP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5400" lvl="1" defTabSz="457200" fontAlgn="auto"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在手征幺正模型的框架内，这些粒子被看作重子的共振态，取得了表较好的计算结果。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5400" lvl="1" defTabSz="457200" fontAlgn="auto">
              <a:lnSpc>
                <a:spcPct val="130000"/>
              </a:lnSpc>
            </a:pP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N. Kaiser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P. B. Siegel and W. Weise, PLB, 362, 23, (1995).</a:t>
            </a:r>
          </a:p>
          <a:p>
            <a:pPr marL="25400" lvl="1" defTabSz="457200" fontAlgn="auto"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1535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）生成中，奇异道 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K</a:t>
            </a:r>
            <a:r>
              <a:rPr lang="el-GR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Λ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 K</a:t>
            </a:r>
            <a:r>
              <a:rPr lang="el-GR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Σ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发挥着重要的作用。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5400" lvl="1" defTabSz="457200" fontAlgn="auto">
              <a:lnSpc>
                <a:spcPct val="130000"/>
              </a:lnSpc>
            </a:pP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12573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83439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629150" y="500380"/>
            <a:ext cx="3314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N(1535) N(1650)</a:t>
            </a:r>
          </a:p>
        </p:txBody>
      </p:sp>
      <p:pic>
        <p:nvPicPr>
          <p:cNvPr id="12" name="图片 11" descr="15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040" y="1270635"/>
            <a:ext cx="4114800" cy="5019675"/>
          </a:xfrm>
          <a:prstGeom prst="rect">
            <a:avLst/>
          </a:prstGeom>
        </p:spPr>
      </p:pic>
      <p:pic>
        <p:nvPicPr>
          <p:cNvPr id="14" name="图片 13" descr="16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885" y="1270635"/>
            <a:ext cx="4223385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4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背景知识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617220" y="1290751"/>
            <a:ext cx="9646920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lvl="1" defTabSz="457200" fontAlgn="auto">
              <a:lnSpc>
                <a:spcPct val="130000"/>
              </a:lnSpc>
            </a:pP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5400" lvl="1" defTabSz="457200" fontAlgn="auto">
              <a:lnSpc>
                <a:spcPct val="130000"/>
              </a:lnSpc>
            </a:pP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T. Inoue, E. </a:t>
            </a:r>
            <a:r>
              <a:rPr lang="en-US" altLang="zh-CN" sz="24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Oset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and M. J. Vicente </a:t>
            </a:r>
            <a:r>
              <a:rPr lang="en-US" altLang="zh-CN" sz="24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Vacas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 PRC, 65, 035204, (2002).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5400" lvl="1" defTabSz="457200" fontAlgn="auto"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研究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1535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）的性质，在</a:t>
            </a:r>
            <a:r>
              <a:rPr lang="el-GR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π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末态相互作用中，加入了</a:t>
            </a:r>
            <a:r>
              <a:rPr lang="el-GR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ππ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三体贡献。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5400" lvl="1" defTabSz="457200" fontAlgn="auto"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</a:t>
            </a:r>
            <a:r>
              <a:rPr lang="el-GR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ππ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的圈函数的实部中增加了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个参数。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5400" lvl="1" defTabSz="457200" fontAlgn="auto">
              <a:lnSpc>
                <a:spcPct val="130000"/>
              </a:lnSpc>
            </a:pP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5400" lvl="1" defTabSz="457200" fontAlgn="auto">
              <a:lnSpc>
                <a:spcPct val="130000"/>
              </a:lnSpc>
            </a:pP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5400" lvl="1" defTabSz="457200" fontAlgn="auto">
              <a:lnSpc>
                <a:spcPct val="130000"/>
              </a:lnSpc>
            </a:pP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287" y="3519870"/>
            <a:ext cx="6449325" cy="24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3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4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F2C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plus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723</Words>
  <Application>Microsoft Office PowerPoint</Application>
  <PresentationFormat>宽屏</PresentationFormat>
  <Paragraphs>80</Paragraphs>
  <Slides>24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宋体</vt:lpstr>
      <vt:lpstr>微软雅黑</vt:lpstr>
      <vt:lpstr>Arial</vt:lpstr>
      <vt:lpstr>Calibri</vt:lpstr>
      <vt:lpstr>Segoe UI Light</vt:lpstr>
      <vt:lpstr>自定义设计方案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14</cp:revision>
  <dcterms:created xsi:type="dcterms:W3CDTF">2017-06-30T09:46:00Z</dcterms:created>
  <dcterms:modified xsi:type="dcterms:W3CDTF">2019-06-18T02:55:14Z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  <property fmtid="{D5CDD505-2E9C-101B-9397-08002B2CF9AE}" pid="3" name="KSORubyTemplateID">
    <vt:lpwstr>8</vt:lpwstr>
  </property>
</Properties>
</file>