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86" r:id="rId10"/>
    <p:sldId id="263" r:id="rId11"/>
    <p:sldId id="264" r:id="rId12"/>
    <p:sldId id="265" r:id="rId13"/>
    <p:sldId id="266" r:id="rId14"/>
    <p:sldId id="287" r:id="rId15"/>
    <p:sldId id="268" r:id="rId16"/>
    <p:sldId id="269" r:id="rId17"/>
    <p:sldId id="270" r:id="rId18"/>
    <p:sldId id="28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9" r:id="rId27"/>
    <p:sldId id="290" r:id="rId28"/>
    <p:sldId id="281" r:id="rId29"/>
    <p:sldId id="279" r:id="rId30"/>
    <p:sldId id="284" r:id="rId31"/>
    <p:sldId id="280" r:id="rId32"/>
    <p:sldId id="283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5C4A5-E529-4E83-BE96-4BEFFC2660E6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0684E-8A94-4A8A-97C9-5CD1C5F61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66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0684E-8A94-4A8A-97C9-5CD1C5F61C6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5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11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22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48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2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4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47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3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50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D484-D9A6-4122-BADE-8F9035EE693D}" type="datetimeFigureOut">
              <a:rPr lang="zh-CN" altLang="en-US" smtClean="0"/>
              <a:t>2019/6/23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CDC3-7FFE-4A61-934D-226F3B061B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58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High-energy collision and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physics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224131"/>
            <a:ext cx="6858000" cy="1669774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Xiangdong Ji</a:t>
            </a:r>
          </a:p>
          <a:p>
            <a:r>
              <a:rPr lang="en-US" altLang="zh-CN" sz="2800" dirty="0" smtClean="0"/>
              <a:t>Shanghai Jiao Tong University</a:t>
            </a:r>
          </a:p>
          <a:p>
            <a:r>
              <a:rPr lang="zh-CN" altLang="en-US" sz="2800" dirty="0" smtClean="0"/>
              <a:t>     </a:t>
            </a:r>
            <a:endParaRPr lang="en-US" altLang="zh-CN" sz="2800" dirty="0" smtClean="0"/>
          </a:p>
          <a:p>
            <a:r>
              <a:rPr lang="zh-CN" altLang="en-US" sz="2800" dirty="0" smtClean="0"/>
              <a:t>十八届中高能核物理大会，湖南师大</a:t>
            </a:r>
            <a:r>
              <a:rPr lang="en-US" altLang="zh-CN" sz="2800" dirty="0" smtClean="0"/>
              <a:t>2019.6.23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505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 hard scattering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Partons</a:t>
            </a:r>
            <a:r>
              <a:rPr lang="en-US" altLang="zh-CN" dirty="0" smtClean="0"/>
              <a:t> are a beam of massless, collinear, </a:t>
            </a:r>
            <a:r>
              <a:rPr lang="en-US" altLang="zh-CN" dirty="0" err="1" smtClean="0"/>
              <a:t>onshell</a:t>
            </a:r>
            <a:r>
              <a:rPr lang="en-US" altLang="zh-CN" dirty="0" smtClean="0"/>
              <a:t> particles, thus one can ignore</a:t>
            </a:r>
          </a:p>
          <a:p>
            <a:pPr lvl="1"/>
            <a:r>
              <a:rPr lang="en-US" altLang="zh-CN" sz="2800" dirty="0" smtClean="0"/>
              <a:t>Parton coherence (incoherent superposition)</a:t>
            </a:r>
          </a:p>
          <a:p>
            <a:pPr lvl="1"/>
            <a:r>
              <a:rPr lang="en-US" altLang="zh-CN" sz="2800" dirty="0" smtClean="0"/>
              <a:t>Parton off-</a:t>
            </a:r>
            <a:r>
              <a:rPr lang="en-US" altLang="zh-CN" sz="2800" dirty="0" err="1" smtClean="0"/>
              <a:t>shellness</a:t>
            </a:r>
            <a:r>
              <a:rPr lang="en-US" altLang="zh-CN" sz="2800" dirty="0" smtClean="0"/>
              <a:t> </a:t>
            </a:r>
          </a:p>
          <a:p>
            <a:pPr lvl="1"/>
            <a:r>
              <a:rPr lang="en-US" altLang="zh-CN" sz="2800" dirty="0" smtClean="0"/>
              <a:t>Parton transverse momentum</a:t>
            </a:r>
          </a:p>
          <a:p>
            <a:pPr lvl="1"/>
            <a:r>
              <a:rPr lang="en-US" altLang="zh-CN" sz="2800" dirty="0" smtClean="0"/>
              <a:t>Parton’s gauge choice</a:t>
            </a:r>
          </a:p>
          <a:p>
            <a:pPr marL="457200" lvl="1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21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Gauge dependence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87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Gauge dependence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gauge theories such as QED or QCD, the charged particle’s wave functions are gauge-dependent. They transform under gauge transformation as,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eqArr>
                        </m:e>
                        <m:sup/>
                      </m:sSup>
                    </m:oMath>
                  </m:oMathPara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P</a:t>
                </a:r>
                <a:r>
                  <a:rPr lang="en-US" altLang="zh-CN" b="0" dirty="0" smtClean="0"/>
                  <a:t>arton content of a wave function is different under different gauges. </a:t>
                </a:r>
              </a:p>
              <a:p>
                <a:r>
                  <a:rPr lang="en-US" altLang="zh-CN" dirty="0" smtClean="0"/>
                  <a:t>Thus, one needs to define a gauge-invariant </a:t>
                </a:r>
                <a:r>
                  <a:rPr lang="en-US" altLang="zh-CN" dirty="0" err="1" smtClean="0"/>
                  <a:t>parton</a:t>
                </a:r>
                <a:r>
                  <a:rPr lang="en-US" altLang="zh-CN" dirty="0" smtClean="0"/>
                  <a:t> distributions. 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19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Gauge-invariant </a:t>
            </a:r>
            <a:r>
              <a:rPr lang="en-US" altLang="zh-CN" dirty="0" err="1" smtClean="0"/>
              <a:t>bilocal</a:t>
            </a:r>
            <a:r>
              <a:rPr lang="en-US" altLang="zh-CN" dirty="0" smtClean="0"/>
              <a:t> operator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32634" y="1920247"/>
                <a:ext cx="788670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/>
                  <a:t>O</a:t>
                </a:r>
                <a:r>
                  <a:rPr lang="en-US" altLang="zh-CN" dirty="0" smtClean="0"/>
                  <a:t>ne can define a gauge-invariant electron distribution through,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/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𝑖𝑧𝑥</m:t>
                        </m:r>
                      </m:sup>
                    </m:sSup>
                    <m:d>
                      <m:dPr>
                        <m:begChr m:val="〈"/>
                        <m:endChr m:val="〉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∫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dirty="0"/>
                  <a:t> where the gauge link between the two electron wave function make the operator gauge invariant. 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634" y="1920247"/>
                <a:ext cx="7886700" cy="4351338"/>
              </a:xfrm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147394" y="4509049"/>
            <a:ext cx="3134135" cy="2130289"/>
            <a:chOff x="6477000" y="2362200"/>
            <a:chExt cx="2133600" cy="137160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477000" y="2743200"/>
              <a:ext cx="1676400" cy="990600"/>
              <a:chOff x="2895600" y="2590800"/>
              <a:chExt cx="2438400" cy="1524000"/>
            </a:xfrm>
            <a:solidFill>
              <a:srgbClr val="FFFF00"/>
            </a:solidFill>
          </p:grpSpPr>
          <p:cxnSp>
            <p:nvCxnSpPr>
              <p:cNvPr id="12" name="Straight Arrow Connector 5"/>
              <p:cNvCxnSpPr>
                <a:cxnSpLocks noChangeShapeType="1"/>
              </p:cNvCxnSpPr>
              <p:nvPr/>
            </p:nvCxnSpPr>
            <p:spPr bwMode="auto">
              <a:xfrm flipV="1">
                <a:off x="4114800" y="2590800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3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2800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4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15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sp>
            <p:nvSpPr>
              <p:cNvPr id="16" name="Oval 21"/>
              <p:cNvSpPr>
                <a:spLocks noChangeArrowheads="1"/>
              </p:cNvSpPr>
              <p:nvPr/>
            </p:nvSpPr>
            <p:spPr bwMode="auto">
              <a:xfrm flipV="1">
                <a:off x="4703617" y="3294185"/>
                <a:ext cx="76201" cy="119011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1800" smtClean="0"/>
              </a:p>
            </p:txBody>
          </p:sp>
        </p:grp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8229600" y="3059113"/>
              <a:ext cx="381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 dirty="0">
                  <a:solidFill>
                    <a:srgbClr val="99FF66"/>
                  </a:solidFill>
                  <a:latin typeface="Cambria Math" panose="02040503050406030204" pitchFamily="18" charset="0"/>
                  <a:ea typeface="SimSun" panose="02010600030101010101" pitchFamily="2" charset="-122"/>
                </a:rPr>
                <a:t>𝜉</a:t>
              </a:r>
              <a:r>
                <a:rPr lang="en-US" altLang="zh-CN" sz="1800" baseline="30000" dirty="0">
                  <a:solidFill>
                    <a:srgbClr val="99FF66"/>
                  </a:solidFill>
                  <a:latin typeface="Cambria Math" panose="02040503050406030204" pitchFamily="18" charset="0"/>
                  <a:ea typeface="SimSun" panose="02010600030101010101" pitchFamily="2" charset="-122"/>
                </a:rPr>
                <a:t>3</a:t>
              </a:r>
              <a:endParaRPr lang="en-US" altLang="zh-CN" sz="1800" baseline="30000" dirty="0">
                <a:solidFill>
                  <a:srgbClr val="99FF66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7162800" y="2362200"/>
              <a:ext cx="381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800">
                  <a:solidFill>
                    <a:srgbClr val="99FF66"/>
                  </a:solidFill>
                  <a:latin typeface="Cambria Math" panose="02040503050406030204" pitchFamily="18" charset="0"/>
                  <a:ea typeface="SimSun" panose="02010600030101010101" pitchFamily="2" charset="-122"/>
                </a:rPr>
                <a:t>𝜉</a:t>
              </a:r>
              <a:r>
                <a:rPr lang="en-US" altLang="zh-CN" sz="1800" baseline="30000">
                  <a:solidFill>
                    <a:srgbClr val="99FF66"/>
                  </a:solidFill>
                  <a:latin typeface="Cambria Math" panose="02040503050406030204" pitchFamily="18" charset="0"/>
                  <a:ea typeface="SimSun" panose="02010600030101010101" pitchFamily="2" charset="-122"/>
                </a:rPr>
                <a:t>0</a:t>
              </a:r>
              <a:endParaRPr lang="en-US" altLang="zh-CN" sz="1800" baseline="30000">
                <a:solidFill>
                  <a:srgbClr val="99FF66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 flipV="1">
              <a:off x="7262813" y="3200400"/>
              <a:ext cx="52387" cy="7778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/>
            </a:p>
          </p:txBody>
        </p:sp>
        <p:cxnSp>
          <p:nvCxnSpPr>
            <p:cNvPr id="9" name="Straight Connector 14"/>
            <p:cNvCxnSpPr>
              <a:cxnSpLocks noChangeShapeType="1"/>
            </p:cNvCxnSpPr>
            <p:nvPr/>
          </p:nvCxnSpPr>
          <p:spPr bwMode="auto">
            <a:xfrm>
              <a:off x="7315200" y="3275013"/>
              <a:ext cx="404813" cy="1587"/>
            </a:xfrm>
            <a:prstGeom prst="line">
              <a:avLst/>
            </a:prstGeom>
            <a:noFill/>
            <a:ln w="34925" algn="ctr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7645400" y="3000375"/>
              <a:ext cx="279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aseline="30000">
                  <a:solidFill>
                    <a:srgbClr val="99FF66"/>
                  </a:solidFill>
                  <a:ea typeface="SimSun" panose="02010600030101010101" pitchFamily="2" charset="-122"/>
                </a:rPr>
                <a:t>Z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7121525" y="2971800"/>
              <a:ext cx="269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 baseline="30000">
                  <a:solidFill>
                    <a:srgbClr val="99FF66"/>
                  </a:solidFill>
                  <a:ea typeface="SimSun" panose="02010600030101010101" pitchFamily="2" charset="-122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31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wave function must be in the frame that the </a:t>
            </a:r>
            <a:r>
              <a:rPr lang="en-US" altLang="zh-CN" dirty="0" smtClean="0"/>
              <a:t>system </a:t>
            </a:r>
            <a:r>
              <a:rPr lang="en-US" altLang="zh-CN" dirty="0"/>
              <a:t>is moving with </a:t>
            </a:r>
            <a:r>
              <a:rPr lang="en-US" altLang="zh-CN" dirty="0" smtClean="0"/>
              <a:t>the speed </a:t>
            </a:r>
            <a:r>
              <a:rPr lang="en-US" altLang="zh-CN" dirty="0"/>
              <a:t>of light </a:t>
            </a:r>
            <a:r>
              <a:rPr lang="en-US" altLang="zh-CN" dirty="0" smtClean="0"/>
              <a:t>v=c,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in which the distribution has the significance of a           momentum density.</a:t>
            </a:r>
            <a:endParaRPr lang="en-US" altLang="zh-CN" dirty="0"/>
          </a:p>
          <a:p>
            <a:r>
              <a:rPr lang="en-US" altLang="zh-CN" dirty="0"/>
              <a:t>In such a frame </a:t>
            </a:r>
            <a:r>
              <a:rPr lang="en-US" altLang="zh-CN" dirty="0" err="1"/>
              <a:t>A</a:t>
            </a:r>
            <a:r>
              <a:rPr lang="en-US" altLang="zh-CN" sz="2400" dirty="0" err="1"/>
              <a:t>z</a:t>
            </a:r>
            <a:r>
              <a:rPr lang="en-US" altLang="zh-CN" dirty="0"/>
              <a:t> no longer vanishes, which can be obtained from a boost. </a:t>
            </a:r>
            <a:endParaRPr lang="en-US" altLang="zh-CN" dirty="0" smtClean="0"/>
          </a:p>
          <a:p>
            <a:r>
              <a:rPr lang="en-US" altLang="zh-CN" dirty="0" smtClean="0"/>
              <a:t>In principle</a:t>
            </a:r>
            <a:r>
              <a:rPr lang="en-US" altLang="zh-CN" dirty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 gauge link going from 0 to z will make it gauge-invariant. Different links will lead to different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densities.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04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Rest-frame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distribution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Starting from a rest-frame hadron wave function</a:t>
            </a:r>
          </a:p>
          <a:p>
            <a:r>
              <a:rPr lang="en-US" altLang="zh-CN" dirty="0" smtClean="0"/>
              <a:t>The high-energy probe probes the light-cone correlations 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Therefore, we need to study the light-cone dynamics in this language: </a:t>
            </a:r>
            <a:r>
              <a:rPr lang="en-US" altLang="zh-CN" dirty="0" smtClean="0">
                <a:solidFill>
                  <a:srgbClr val="FF0000"/>
                </a:solidFill>
              </a:rPr>
              <a:t>light-front quantization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" y="3737478"/>
            <a:ext cx="5175103" cy="126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87971" y="3675596"/>
            <a:ext cx="2203585" cy="1328177"/>
            <a:chOff x="2590800" y="2052638"/>
            <a:chExt cx="2896812" cy="1771280"/>
          </a:xfrm>
        </p:grpSpPr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4987763" y="2971800"/>
              <a:ext cx="499849" cy="49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3</a:t>
              </a:r>
              <a:endParaRPr lang="en-US" sz="18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3810000" y="2052638"/>
              <a:ext cx="499849" cy="49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0</a:t>
              </a:r>
              <a:endParaRPr lang="en-US" sz="18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4648200" y="2133601"/>
              <a:ext cx="539889" cy="49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+</a:t>
              </a:r>
              <a:endParaRPr lang="en-US" sz="18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2722563" y="2146299"/>
              <a:ext cx="455598" cy="49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𝜉</a:t>
              </a:r>
              <a:r>
                <a:rPr lang="en-US" sz="1800" baseline="30000" dirty="0">
                  <a:solidFill>
                    <a:srgbClr val="0033CC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rPr>
                <a:t>-</a:t>
              </a:r>
              <a:endParaRPr lang="en-US" sz="18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 flipV="1">
              <a:off x="3792862" y="2965231"/>
              <a:ext cx="60102" cy="100035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11" name="Oval 21"/>
            <p:cNvSpPr>
              <a:spLocks noChangeArrowheads="1"/>
            </p:cNvSpPr>
            <p:nvPr/>
          </p:nvSpPr>
          <p:spPr bwMode="auto">
            <a:xfrm flipV="1">
              <a:off x="3216499" y="2471738"/>
              <a:ext cx="60102" cy="7344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 flipV="1">
              <a:off x="3492346" y="2720543"/>
              <a:ext cx="89054" cy="6145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2590800" y="2193723"/>
              <a:ext cx="2438400" cy="1630195"/>
              <a:chOff x="2895600" y="2484605"/>
              <a:chExt cx="2438400" cy="1630195"/>
            </a:xfrm>
            <a:solidFill>
              <a:srgbClr val="FFFF00"/>
            </a:solidFill>
          </p:grpSpPr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4114800" y="2484605"/>
                <a:ext cx="0" cy="152400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5" name="Straight Arrow Connector 6"/>
              <p:cNvCxnSpPr>
                <a:cxnSpLocks noChangeShapeType="1"/>
              </p:cNvCxnSpPr>
              <p:nvPr/>
            </p:nvCxnSpPr>
            <p:spPr bwMode="auto">
              <a:xfrm>
                <a:off x="2895600" y="3357735"/>
                <a:ext cx="2438400" cy="0"/>
              </a:xfrm>
              <a:prstGeom prst="straightConnector1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16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352800" y="2667000"/>
                <a:ext cx="1600200" cy="12954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17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352800" y="2667000"/>
                <a:ext cx="1676400" cy="1447800"/>
              </a:xfrm>
              <a:prstGeom prst="lin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 flipH="1" flipV="1">
                <a:off x="4495800" y="3642588"/>
                <a:ext cx="60102" cy="121634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39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Where does the gauge link come from? 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3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Deep-inelastic scattering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Quarks entering into a scattering do not know about gauge-invariance.</a:t>
            </a:r>
          </a:p>
        </p:txBody>
      </p:sp>
      <p:pic>
        <p:nvPicPr>
          <p:cNvPr id="2050" name="Picture 2" descr="Image result for deep-inelastic scat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1" y="2332041"/>
            <a:ext cx="3074642" cy="23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ep-inelastic scat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8373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8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state interactions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Gauge invariance is a result of summing many Feynman diagrams.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outgoing quarks scatter successively in the background fields of the nucleon.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60" y="2924843"/>
            <a:ext cx="5471776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Drell</a:t>
            </a:r>
            <a:r>
              <a:rPr lang="en-US" altLang="zh-CN" dirty="0" smtClean="0"/>
              <a:t>-yan process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Simple process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Considering higher-order processes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76" y="2455586"/>
            <a:ext cx="1838325" cy="1628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169" y="4882810"/>
            <a:ext cx="2834775" cy="16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Heavy-ion collision and Feynman </a:t>
            </a:r>
            <a:r>
              <a:rPr lang="en-US" altLang="zh-CN" sz="3200" dirty="0" err="1"/>
              <a:t>p</a:t>
            </a:r>
            <a:r>
              <a:rPr lang="en-US" altLang="zh-CN" sz="3200" dirty="0" err="1" smtClean="0"/>
              <a:t>artons</a:t>
            </a:r>
            <a:r>
              <a:rPr lang="en-US" altLang="zh-CN" sz="3200" dirty="0" smtClean="0"/>
              <a:t> </a:t>
            </a:r>
          </a:p>
          <a:p>
            <a:r>
              <a:rPr lang="en-US" altLang="zh-CN" sz="3200" dirty="0" smtClean="0"/>
              <a:t>Gauge dependence and gauge link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from final and initial state interactions</a:t>
            </a:r>
          </a:p>
          <a:p>
            <a:r>
              <a:rPr lang="en-US" altLang="zh-CN" sz="3200" dirty="0" smtClean="0"/>
              <a:t>Gauge dependence for TMD </a:t>
            </a:r>
            <a:r>
              <a:rPr lang="en-US" altLang="zh-CN" sz="3200" dirty="0" err="1" smtClean="0"/>
              <a:t>parton</a:t>
            </a:r>
            <a:r>
              <a:rPr lang="en-US" altLang="zh-CN" sz="3200" dirty="0" smtClean="0"/>
              <a:t> distributions</a:t>
            </a:r>
          </a:p>
          <a:p>
            <a:r>
              <a:rPr lang="en-US" altLang="zh-CN" sz="3200" dirty="0" smtClean="0"/>
              <a:t>Calculating </a:t>
            </a:r>
            <a:r>
              <a:rPr lang="en-US" altLang="zh-CN" sz="3200" dirty="0" err="1" smtClean="0"/>
              <a:t>parton</a:t>
            </a:r>
            <a:r>
              <a:rPr lang="en-US" altLang="zh-CN" sz="3200" dirty="0" smtClean="0"/>
              <a:t> distributions on lattice</a:t>
            </a:r>
            <a:endParaRPr lang="en-US" altLang="zh-CN" sz="3200" dirty="0" smtClean="0"/>
          </a:p>
          <a:p>
            <a:r>
              <a:rPr lang="en-US" altLang="zh-CN" sz="3200" dirty="0" smtClean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74936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Factorization of </a:t>
            </a:r>
            <a:r>
              <a:rPr lang="en-US" altLang="zh-CN" dirty="0" err="1" smtClean="0"/>
              <a:t>Drell</a:t>
            </a:r>
            <a:r>
              <a:rPr lang="en-US" altLang="zh-CN" dirty="0" smtClean="0"/>
              <a:t>-Yan process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Parton distribution in the </a:t>
            </a:r>
            <a:r>
              <a:rPr lang="en-US" altLang="zh-CN" dirty="0" err="1" smtClean="0"/>
              <a:t>Drell</a:t>
            </a:r>
            <a:r>
              <a:rPr lang="en-US" altLang="zh-CN" dirty="0" smtClean="0"/>
              <a:t>-Yan process.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w</a:t>
            </a:r>
            <a:r>
              <a:rPr lang="en-US" altLang="zh-CN" dirty="0" smtClean="0"/>
              <a:t>hich contains the gauge-link needed for gauge symmetry.   </a:t>
            </a:r>
          </a:p>
          <a:p>
            <a:r>
              <a:rPr lang="en-US" altLang="zh-CN" dirty="0" smtClean="0"/>
              <a:t>This gauge link comes from </a:t>
            </a:r>
            <a:r>
              <a:rPr lang="en-US" altLang="zh-CN" dirty="0" smtClean="0">
                <a:solidFill>
                  <a:srgbClr val="FF0000"/>
                </a:solidFill>
              </a:rPr>
              <a:t>initial state interactions.</a:t>
            </a:r>
          </a:p>
          <a:p>
            <a:r>
              <a:rPr lang="en-US" altLang="zh-CN" dirty="0" smtClean="0"/>
              <a:t>A general proof does not exist for other processes.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28" y="2868042"/>
            <a:ext cx="2549100" cy="8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Where does the gauge link come from in HI collision? 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825625"/>
            <a:ext cx="54006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Transverse-momentum dependent (TMD) </a:t>
            </a:r>
            <a:br>
              <a:rPr lang="en-US" altLang="zh-CN" dirty="0" smtClean="0"/>
            </a:br>
            <a:r>
              <a:rPr lang="en-US" altLang="zh-CN" dirty="0" smtClean="0"/>
              <a:t>distributions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9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Transverse momentum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Usually, transverse momentum in a hadron is small, order of a few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dirty="0" smtClean="0"/>
                  <a:t>, it could be big in certain cases, particularly at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small x</a:t>
                </a:r>
                <a:r>
                  <a:rPr lang="en-US" altLang="zh-CN" dirty="0" smtClean="0"/>
                  <a:t>. </a:t>
                </a:r>
              </a:p>
              <a:p>
                <a:r>
                  <a:rPr lang="en-US" altLang="zh-CN" dirty="0"/>
                  <a:t>C</a:t>
                </a:r>
                <a:r>
                  <a:rPr lang="en-US" altLang="zh-CN" dirty="0" smtClean="0"/>
                  <a:t>ertain processes can be used to measure TM, such as jet production. </a:t>
                </a:r>
              </a:p>
              <a:p>
                <a:r>
                  <a:rPr lang="en-US" altLang="zh-CN" dirty="0" smtClean="0"/>
                  <a:t>One could consider the TM effects in hard scattering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when the momentum is not so high.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r="-2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81" y="5225150"/>
            <a:ext cx="7685915" cy="9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gauge link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DIS process, one can show that the final state interaction leads to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27" y="2968130"/>
            <a:ext cx="4202945" cy="27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2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Alternatives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dirty="0" err="1" smtClean="0"/>
              <a:t>Drell</a:t>
            </a:r>
            <a:r>
              <a:rPr lang="en-US" altLang="zh-CN" dirty="0" smtClean="0"/>
              <a:t>-Yan, one has the initial-state gauge link. </a:t>
            </a:r>
          </a:p>
          <a:p>
            <a:r>
              <a:rPr lang="en-US" altLang="zh-CN" dirty="0" smtClean="0"/>
              <a:t>Two different gauge links (DIS and </a:t>
            </a:r>
            <a:r>
              <a:rPr lang="en-US" altLang="zh-CN" dirty="0" err="1" smtClean="0"/>
              <a:t>Drell</a:t>
            </a:r>
            <a:r>
              <a:rPr lang="en-US" altLang="zh-CN" dirty="0" smtClean="0"/>
              <a:t>-Yan) lead to different results!</a:t>
            </a:r>
          </a:p>
          <a:p>
            <a:r>
              <a:rPr lang="en-US" altLang="zh-CN" dirty="0" smtClean="0"/>
              <a:t>One other  possibility is a straight-line gauge line. </a:t>
            </a:r>
          </a:p>
        </p:txBody>
      </p:sp>
    </p:spTree>
    <p:extLst>
      <p:ext uri="{BB962C8B-B14F-4D97-AF65-F5344CB8AC3E}">
        <p14:creationId xmlns:p14="http://schemas.microsoft.com/office/powerpoint/2010/main" val="422092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3" y="365126"/>
            <a:ext cx="8476373" cy="58118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87208" y="6311348"/>
            <a:ext cx="152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J. W. Qiu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6972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Small-x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distribution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very high-energy scattering, small-x </a:t>
            </a:r>
            <a:r>
              <a:rPr lang="en-US" altLang="zh-CN" dirty="0" err="1" smtClean="0"/>
              <a:t>partons</a:t>
            </a:r>
            <a:r>
              <a:rPr lang="en-US" altLang="zh-CN" dirty="0"/>
              <a:t> </a:t>
            </a:r>
            <a:r>
              <a:rPr lang="en-US" altLang="zh-CN" dirty="0" smtClean="0"/>
              <a:t>play important role.  </a:t>
            </a:r>
          </a:p>
          <a:p>
            <a:r>
              <a:rPr lang="en-US" altLang="zh-CN" dirty="0" smtClean="0"/>
              <a:t>Particularly, small-x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 might acquire large transverse momentum due to incoherence between color sources</a:t>
            </a:r>
          </a:p>
          <a:p>
            <a:r>
              <a:rPr lang="en-US" altLang="zh-CN" dirty="0" smtClean="0"/>
              <a:t>This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saturation might be significant for gluons.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96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0" y="437916"/>
            <a:ext cx="8582784" cy="579391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28791" y="6152321"/>
            <a:ext cx="20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B.W.Xiao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9158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7" y="573847"/>
            <a:ext cx="8411205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 Story of Heavy-ion Collisions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82848"/>
            <a:ext cx="7832308" cy="36012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0931" y="5804453"/>
            <a:ext cx="500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CC"/>
                </a:solidFill>
              </a:rPr>
              <a:t>Requires</a:t>
            </a:r>
            <a:r>
              <a:rPr lang="zh-CN" altLang="en-US" sz="2800" dirty="0">
                <a:solidFill>
                  <a:srgbClr val="0000CC"/>
                </a:solidFill>
              </a:rPr>
              <a:t> </a:t>
            </a:r>
            <a:r>
              <a:rPr lang="en-US" altLang="zh-CN" sz="2800" dirty="0" smtClean="0">
                <a:solidFill>
                  <a:srgbClr val="0000CC"/>
                </a:solidFill>
              </a:rPr>
              <a:t>just a few miracles</a:t>
            </a:r>
            <a:r>
              <a:rPr lang="zh-CN" altLang="en-US" sz="2800" dirty="0" smtClean="0">
                <a:solidFill>
                  <a:srgbClr val="0000CC"/>
                </a:solidFill>
              </a:rPr>
              <a:t>！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5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72016"/>
            <a:ext cx="8249908" cy="57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8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Straight-line gauge link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For straight line gauge link, there is no phenomenon of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saturation.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207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How did </a:t>
            </a:r>
            <a:r>
              <a:rPr lang="en-US" altLang="zh-CN" sz="4800" dirty="0" err="1" smtClean="0"/>
              <a:t>parton</a:t>
            </a:r>
            <a:r>
              <a:rPr lang="en-US" altLang="zh-CN" sz="4800" dirty="0" smtClean="0"/>
              <a:t> scattering lead to thermal equilibrium? </a:t>
            </a:r>
            <a:br>
              <a:rPr lang="en-US" altLang="zh-CN" sz="4800" dirty="0" smtClean="0"/>
            </a:br>
            <a:r>
              <a:rPr lang="en-US" altLang="zh-CN" sz="4800" dirty="0" smtClean="0">
                <a:solidFill>
                  <a:srgbClr val="FF0000"/>
                </a:solidFill>
              </a:rPr>
              <a:t>The answer is still open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07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Lattice calculation of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distributions 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Parton distributions have not been calculable from the first-principle QCD for many years. </a:t>
            </a:r>
          </a:p>
          <a:p>
            <a:r>
              <a:rPr lang="en-US" altLang="zh-CN" dirty="0" smtClean="0"/>
              <a:t>In 2013, a breakthrough came from the large-momentum effective theory, with which one can calculate PDF with controlled errors.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  X</a:t>
            </a:r>
            <a:r>
              <a:rPr lang="en-US" altLang="zh-CN" dirty="0">
                <a:solidFill>
                  <a:srgbClr val="0000FF"/>
                </a:solidFill>
              </a:rPr>
              <a:t>. JI, Phys. Rev. Lett. 110, 112001 (2013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zh-CN" dirty="0" smtClean="0"/>
              <a:t>Early calculations demonstrate the power of the approach.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2726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with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54" y="2229820"/>
            <a:ext cx="6175911" cy="39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7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Partons</a:t>
            </a:r>
            <a:r>
              <a:rPr lang="en-US" altLang="zh-CN" dirty="0" smtClean="0"/>
              <a:t> are a concept useful only in high-energy processes, in which pert. theory works.</a:t>
            </a:r>
          </a:p>
          <a:p>
            <a:r>
              <a:rPr lang="en-US" altLang="zh-CN" dirty="0" err="1" smtClean="0"/>
              <a:t>Partons</a:t>
            </a:r>
            <a:r>
              <a:rPr lang="en-US" altLang="zh-CN" dirty="0" smtClean="0"/>
              <a:t> are gauge-dependent, depending on specific hard processes.</a:t>
            </a:r>
          </a:p>
          <a:p>
            <a:r>
              <a:rPr lang="en-US" altLang="zh-CN" dirty="0" smtClean="0"/>
              <a:t>How does incoherent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scattering lead to thermal plasma in HIC is still an open question. </a:t>
            </a:r>
          </a:p>
          <a:p>
            <a:r>
              <a:rPr lang="en-US" altLang="zh-CN" dirty="0" smtClean="0"/>
              <a:t>Parton distributions now can be calculated precisely from lattice QCD.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873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23888" y="2713592"/>
            <a:ext cx="7886700" cy="2902018"/>
          </a:xfrm>
        </p:spPr>
        <p:txBody>
          <a:bodyPr>
            <a:normAutofit/>
          </a:bodyPr>
          <a:lstStyle/>
          <a:p>
            <a:r>
              <a:rPr lang="en-US" altLang="zh-CN" sz="4800" dirty="0" smtClean="0"/>
              <a:t>How does the early </a:t>
            </a:r>
            <a:r>
              <a:rPr lang="en-US" altLang="zh-CN" sz="4800" dirty="0" err="1" smtClean="0"/>
              <a:t>parton-parton</a:t>
            </a:r>
            <a:r>
              <a:rPr lang="en-US" altLang="zh-CN" sz="4800" dirty="0" smtClean="0"/>
              <a:t> scattering lead to thermal equilibrium? </a:t>
            </a:r>
            <a:endParaRPr lang="zh-CN" altLang="en-US" sz="4800" dirty="0"/>
          </a:p>
        </p:txBody>
      </p:sp>
      <p:pic>
        <p:nvPicPr>
          <p:cNvPr id="6" name="Picture 2" descr="Image result for children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37" y="1443609"/>
            <a:ext cx="3977153" cy="18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3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are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?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38024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 smtClean="0"/>
                  <a:t>Partons are </a:t>
                </a:r>
                <a:r>
                  <a:rPr lang="en-US" altLang="zh-CN" dirty="0" err="1" smtClean="0"/>
                  <a:t>Fock</a:t>
                </a:r>
                <a:r>
                  <a:rPr lang="en-US" altLang="zh-CN" dirty="0" smtClean="0"/>
                  <a:t> components of the nuclear wave function as a nucleus travels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at the speed of light.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|</a:t>
                </a:r>
                <a:r>
                  <a:rPr lang="en-US" altLang="zh-CN" dirty="0" smtClean="0">
                    <a:sym typeface="Symbol" panose="05050102010706020507" pitchFamily="18" charset="2"/>
                  </a:rPr>
                  <a:t> = 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…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|0〉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altLang="zh-CN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Quantum Mechanical, coherent. </a:t>
                </a:r>
              </a:p>
              <a:p>
                <a:pPr marL="514350" indent="-514350">
                  <a:buAutoNum type="arabicPeriod" startAt="2"/>
                </a:pPr>
                <a:r>
                  <a:rPr lang="en-US" altLang="zh-CN" dirty="0" err="1" smtClean="0"/>
                  <a:t>Partons</a:t>
                </a:r>
                <a:r>
                  <a:rPr lang="en-US" altLang="zh-CN" dirty="0" smtClean="0"/>
                  <a:t> are prob. distributions of quarks and gluons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b="0" dirty="0" smtClean="0"/>
                  <a:t>      ( can be calculated from </a:t>
                </a:r>
                <a:r>
                  <a:rPr lang="en-US" altLang="zh-CN" dirty="0"/>
                  <a:t>|</a:t>
                </a:r>
                <a:r>
                  <a:rPr lang="en-US" altLang="zh-CN" dirty="0">
                    <a:sym typeface="Symbol" panose="05050102010706020507" pitchFamily="18" charset="2"/>
                  </a:rPr>
                  <a:t> </a:t>
                </a:r>
                <a:r>
                  <a:rPr lang="en-US" altLang="zh-CN" dirty="0" smtClean="0">
                    <a:sym typeface="Symbol" panose="05050102010706020507" pitchFamily="18" charset="2"/>
                  </a:rPr>
                  <a:t>)</a:t>
                </a:r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     like a classical beam density.  </a:t>
                </a:r>
                <a:r>
                  <a:rPr lang="en-US" altLang="zh-CN" dirty="0"/>
                  <a:t>N</a:t>
                </a:r>
                <a:r>
                  <a:rPr lang="en-US" altLang="zh-CN" dirty="0" smtClean="0"/>
                  <a:t>o more quantum coherence between different </a:t>
                </a:r>
                <a:r>
                  <a:rPr lang="en-US" altLang="zh-CN" dirty="0" err="1" smtClean="0"/>
                  <a:t>partons</a:t>
                </a:r>
                <a:r>
                  <a:rPr lang="en-US" altLang="zh-CN" dirty="0"/>
                  <a:t>!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00CC"/>
                    </a:solidFill>
                  </a:rPr>
                  <a:t>             </a:t>
                </a:r>
              </a:p>
              <a:p>
                <a:pPr marL="0" indent="0">
                  <a:buNone/>
                </a:pPr>
                <a:endParaRPr lang="zh-CN" alt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380245"/>
              </a:xfrm>
              <a:blipFill>
                <a:blip r:embed="rId2"/>
                <a:stretch>
                  <a:fillRect l="-1623" t="-1925" r="-2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16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are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densities?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Introduced by Feynman in 1969. </a:t>
                </a:r>
              </a:p>
              <a:p>
                <a:r>
                  <a:rPr lang="en-US" altLang="zh-CN" dirty="0" smtClean="0"/>
                  <a:t>Can be understood simply from a H-atom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Momentum density is just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45" y="2951921"/>
            <a:ext cx="2375142" cy="23751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40" y="4001294"/>
            <a:ext cx="2219475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Feynman </a:t>
            </a:r>
            <a:r>
              <a:rPr lang="en-US" altLang="zh-CN" dirty="0" err="1" smtClean="0"/>
              <a:t>parton</a:t>
            </a:r>
            <a:r>
              <a:rPr lang="en-US" altLang="zh-CN" dirty="0" smtClean="0"/>
              <a:t> density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Consider the H-atom moves with a speed v in z-direction.</a:t>
                </a:r>
              </a:p>
              <a:p>
                <a:r>
                  <a:rPr lang="en-US" altLang="zh-CN" dirty="0" smtClean="0"/>
                  <a:t>The wave function shall be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</m:oMath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As v-&gt; c, the momentum of H-atom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b="0" dirty="0" smtClean="0"/>
                  <a:t>  and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US" altLang="zh-CN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zh-CN" b="0" dirty="0" smtClean="0">
                    <a:solidFill>
                      <a:srgbClr val="0000CC"/>
                    </a:solidFill>
                  </a:rPr>
                  <a:t>       </a:t>
                </a:r>
                <a:r>
                  <a:rPr lang="en-US" altLang="zh-CN" b="0" dirty="0" smtClean="0">
                    <a:solidFill>
                      <a:srgbClr val="FF0000"/>
                    </a:solidFill>
                  </a:rPr>
                  <a:t>(0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&lt;x&lt;1, not the case if </a:t>
                </a:r>
                <a:r>
                  <a:rPr lang="en-US" altLang="zh-CN" dirty="0" err="1" smtClean="0">
                    <a:solidFill>
                      <a:srgbClr val="FF0000"/>
                    </a:solidFill>
                  </a:rPr>
                  <a:t>v</a:t>
                </a:r>
                <a:r>
                  <a:rPr lang="en-US" altLang="zh-CN" dirty="0" err="1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c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)</a:t>
                </a:r>
                <a:endParaRPr lang="en-US" altLang="zh-CN" b="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dirty="0" smtClean="0"/>
                  <a:t>Feynman distribution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 momentum density as the system travel at c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09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Uses of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08788"/>
            <a:ext cx="7886700" cy="5211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/>
              <a:t>High-energy </a:t>
            </a:r>
            <a:r>
              <a:rPr lang="en-US" altLang="zh-CN" dirty="0"/>
              <a:t>scattering cross sections can be factorized into </a:t>
            </a:r>
            <a:r>
              <a:rPr lang="en-US" altLang="zh-CN" dirty="0" err="1"/>
              <a:t>parton</a:t>
            </a:r>
            <a:r>
              <a:rPr lang="en-US" altLang="zh-CN" dirty="0"/>
              <a:t> distributions plus </a:t>
            </a:r>
            <a:r>
              <a:rPr lang="en-US" altLang="zh-CN" dirty="0" err="1"/>
              <a:t>parton</a:t>
            </a:r>
            <a:r>
              <a:rPr lang="en-US" altLang="zh-CN" dirty="0"/>
              <a:t> scattering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CN" dirty="0" err="1" smtClean="0">
                <a:solidFill>
                  <a:srgbClr val="0000CC"/>
                </a:solidFill>
              </a:rPr>
              <a:t>Partons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dirty="0">
                <a:solidFill>
                  <a:srgbClr val="0000CC"/>
                </a:solidFill>
              </a:rPr>
              <a:t>are intermediate objects connecting the bound state wave function and high-energy scattering </a:t>
            </a:r>
            <a:r>
              <a:rPr lang="en-US" altLang="zh-CN" dirty="0" err="1">
                <a:solidFill>
                  <a:srgbClr val="0000CC"/>
                </a:solidFill>
              </a:rPr>
              <a:t>subprocesses</a:t>
            </a:r>
            <a:r>
              <a:rPr lang="en-US" altLang="zh-CN" dirty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38" y="2228102"/>
            <a:ext cx="3845213" cy="28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altLang="zh-CN" dirty="0"/>
              <a:t>In </a:t>
            </a:r>
            <a:r>
              <a:rPr lang="en-US" altLang="zh-CN" dirty="0" smtClean="0">
                <a:solidFill>
                  <a:srgbClr val="0000CC"/>
                </a:solidFill>
              </a:rPr>
              <a:t>wave functions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err="1" smtClean="0"/>
                  <a:t>Partons</a:t>
                </a:r>
                <a:r>
                  <a:rPr lang="en-US" altLang="zh-CN" dirty="0" smtClean="0"/>
                  <a:t> </a:t>
                </a:r>
                <a:endParaRPr lang="en-US" altLang="zh-CN" dirty="0"/>
              </a:p>
              <a:p>
                <a:r>
                  <a:rPr lang="en-US" altLang="zh-CN" dirty="0" smtClean="0"/>
                  <a:t>are </a:t>
                </a:r>
                <a:r>
                  <a:rPr lang="en-US" altLang="zh-CN" dirty="0"/>
                  <a:t>off-shell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in H-atom, electron has energy –</a:t>
                </a:r>
                <a:r>
                  <a:rPr lang="en-US" altLang="zh-CN" dirty="0" err="1"/>
                  <a:t>E</a:t>
                </a:r>
                <a:r>
                  <a:rPr lang="en-US" altLang="zh-CN" sz="2000" dirty="0" err="1"/>
                  <a:t>b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have transverse momentum</a:t>
                </a:r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Gauge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dependent in a gauge theory</a:t>
                </a:r>
              </a:p>
              <a:p>
                <a:r>
                  <a:rPr lang="en-US" altLang="zh-CN" dirty="0"/>
                  <a:t>Are only defined </a:t>
                </a:r>
                <a:r>
                  <a:rPr lang="en-US" altLang="zh-CN" dirty="0" smtClean="0"/>
                  <a:t> as the density of particles when </a:t>
                </a:r>
                <a:r>
                  <a:rPr lang="en-US" altLang="zh-CN" dirty="0"/>
                  <a:t>nuclei (hadron) travel at the or close to the speed of light.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48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771</Words>
  <Application>Microsoft Office PowerPoint</Application>
  <PresentationFormat>全屏显示(4:3)</PresentationFormat>
  <Paragraphs>163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等线</vt:lpstr>
      <vt:lpstr>等线 Light</vt:lpstr>
      <vt:lpstr>SimSun</vt:lpstr>
      <vt:lpstr>Arial</vt:lpstr>
      <vt:lpstr>Calibri</vt:lpstr>
      <vt:lpstr>Calibri Light</vt:lpstr>
      <vt:lpstr>Cambria Math</vt:lpstr>
      <vt:lpstr>Symbol</vt:lpstr>
      <vt:lpstr>Office 主题​​</vt:lpstr>
      <vt:lpstr>High-energy collision and parton physics</vt:lpstr>
      <vt:lpstr>Outline</vt:lpstr>
      <vt:lpstr>Standard Story of Heavy-ion Collisions</vt:lpstr>
      <vt:lpstr>How does the early parton-parton scattering lead to thermal equilibrium? </vt:lpstr>
      <vt:lpstr>What are partons? </vt:lpstr>
      <vt:lpstr>What are parton densities? </vt:lpstr>
      <vt:lpstr>Feynman parton density</vt:lpstr>
      <vt:lpstr>Uses of partons:</vt:lpstr>
      <vt:lpstr>In wave functions</vt:lpstr>
      <vt:lpstr>In hard scattering </vt:lpstr>
      <vt:lpstr>Gauge dependence</vt:lpstr>
      <vt:lpstr>Gauge dependence</vt:lpstr>
      <vt:lpstr>Gauge-invariant bilocal operator</vt:lpstr>
      <vt:lpstr>Comments</vt:lpstr>
      <vt:lpstr>Rest-frame parton distribution </vt:lpstr>
      <vt:lpstr>Where does the gauge link come from? </vt:lpstr>
      <vt:lpstr>Deep-inelastic scattering</vt:lpstr>
      <vt:lpstr>Final state interactions</vt:lpstr>
      <vt:lpstr>Drell-yan process </vt:lpstr>
      <vt:lpstr>Factorization of Drell-Yan process</vt:lpstr>
      <vt:lpstr>Where does the gauge link come from in HI collision? </vt:lpstr>
      <vt:lpstr>Transverse-momentum dependent (TMD)  distributions </vt:lpstr>
      <vt:lpstr>Transverse momentum </vt:lpstr>
      <vt:lpstr>What is the gauge link?</vt:lpstr>
      <vt:lpstr>Alternatives </vt:lpstr>
      <vt:lpstr>PowerPoint 演示文稿</vt:lpstr>
      <vt:lpstr>Small-x parton distribution</vt:lpstr>
      <vt:lpstr>PowerPoint 演示文稿</vt:lpstr>
      <vt:lpstr>PowerPoint 演示文稿</vt:lpstr>
      <vt:lpstr>PowerPoint 演示文稿</vt:lpstr>
      <vt:lpstr>Straight-line gauge link</vt:lpstr>
      <vt:lpstr>How did parton scattering lead to thermal equilibrium?  The answer is still open</vt:lpstr>
      <vt:lpstr>Lattice calculation of parton distributions </vt:lpstr>
      <vt:lpstr>Comparison with data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High-energy collision and parton physics</dc:title>
  <dc:creator>X Ji</dc:creator>
  <cp:lastModifiedBy>X Ji</cp:lastModifiedBy>
  <cp:revision>47</cp:revision>
  <dcterms:created xsi:type="dcterms:W3CDTF">2019-06-21T10:47:22Z</dcterms:created>
  <dcterms:modified xsi:type="dcterms:W3CDTF">2019-06-23T01:35:17Z</dcterms:modified>
</cp:coreProperties>
</file>