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mp4"/>
  <Default Extension="tmp" ContentType="image/pn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69" r:id="rId2"/>
    <p:sldId id="453" r:id="rId3"/>
    <p:sldId id="554" r:id="rId4"/>
    <p:sldId id="631" r:id="rId5"/>
    <p:sldId id="572" r:id="rId6"/>
    <p:sldId id="595" r:id="rId7"/>
    <p:sldId id="613" r:id="rId8"/>
    <p:sldId id="604" r:id="rId9"/>
    <p:sldId id="632" r:id="rId10"/>
    <p:sldId id="581" r:id="rId11"/>
    <p:sldId id="582" r:id="rId12"/>
    <p:sldId id="583" r:id="rId13"/>
    <p:sldId id="633" r:id="rId14"/>
    <p:sldId id="618" r:id="rId15"/>
    <p:sldId id="620" r:id="rId16"/>
    <p:sldId id="619" r:id="rId17"/>
    <p:sldId id="623" r:id="rId18"/>
    <p:sldId id="629" r:id="rId19"/>
    <p:sldId id="634" r:id="rId20"/>
    <p:sldId id="617" r:id="rId21"/>
    <p:sldId id="626" r:id="rId22"/>
    <p:sldId id="589" r:id="rId23"/>
    <p:sldId id="550" r:id="rId24"/>
    <p:sldId id="624" r:id="rId25"/>
    <p:sldId id="621" r:id="rId26"/>
    <p:sldId id="564" r:id="rId27"/>
    <p:sldId id="565" r:id="rId28"/>
    <p:sldId id="567" r:id="rId29"/>
    <p:sldId id="542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>
        <p:scale>
          <a:sx n="112" d="100"/>
          <a:sy n="112" d="100"/>
        </p:scale>
        <p:origin x="150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CEE4-6C03-4E36-AB19-208BD2532BC8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E5FA-0F0B-4A57-9B7A-56AC50D12D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1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397E-CF8A-4D25-8D2C-822C9F22C219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46C9-D55A-45A2-A7AB-916340574B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1052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24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9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956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56FC-39D8-4048-A209-4425A290C77D}" type="datetime1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8383-2900-4D4F-8B02-5382013E6C0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6/23/19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74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D473-2977-8D49-89BC-170F70459215}" type="datetime1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EB8A-12B3-4579-AE62-218CDCD49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8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4.png"/><Relationship Id="rId14" Type="http://schemas.openxmlformats.org/officeDocument/2006/relationships/image" Target="../media/image76.png"/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microsoft.com/office/2007/relationships/media" Target="../media/media4.mp4"/><Relationship Id="rId8" Type="http://schemas.openxmlformats.org/officeDocument/2006/relationships/video" Target="../media/media4.mp4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0.png"/><Relationship Id="rId3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63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67.png"/><Relationship Id="rId11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5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0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960.png"/><Relationship Id="rId8" Type="http://schemas.openxmlformats.org/officeDocument/2006/relationships/image" Target="../media/image970.png"/><Relationship Id="rId9" Type="http://schemas.openxmlformats.org/officeDocument/2006/relationships/image" Target="../media/image980.png"/><Relationship Id="rId10" Type="http://schemas.openxmlformats.org/officeDocument/2006/relationships/image" Target="../media/image9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8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17.png"/><Relationship Id="rId15" Type="http://schemas.openxmlformats.org/officeDocument/2006/relationships/image" Target="../media/image22.png"/><Relationship Id="rId16" Type="http://schemas.openxmlformats.org/officeDocument/2006/relationships/image" Target="../media/image46.png"/><Relationship Id="rId17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mp"/><Relationship Id="rId3" Type="http://schemas.openxmlformats.org/officeDocument/2006/relationships/image" Target="../media/image34.png"/><Relationship Id="rId4" Type="http://schemas.openxmlformats.org/officeDocument/2006/relationships/image" Target="../media/image16.png"/><Relationship Id="rId5" Type="http://schemas.openxmlformats.org/officeDocument/2006/relationships/image" Target="../media/image7.tmp"/><Relationship Id="rId6" Type="http://schemas.openxmlformats.org/officeDocument/2006/relationships/image" Target="../media/image8.tmp"/><Relationship Id="rId7" Type="http://schemas.openxmlformats.org/officeDocument/2006/relationships/image" Target="../media/image38.png"/><Relationship Id="rId8" Type="http://schemas.openxmlformats.org/officeDocument/2006/relationships/image" Target="../media/image13.png"/><Relationship Id="rId9" Type="http://schemas.openxmlformats.org/officeDocument/2006/relationships/image" Target="../media/image14.tmp"/><Relationship Id="rId10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35.png"/><Relationship Id="rId5" Type="http://schemas.openxmlformats.org/officeDocument/2006/relationships/image" Target="../media/image330.png"/><Relationship Id="rId6" Type="http://schemas.openxmlformats.org/officeDocument/2006/relationships/image" Target="../media/image53.png"/><Relationship Id="rId7" Type="http://schemas.openxmlformats.org/officeDocument/2006/relationships/image" Target="../media/image251.png"/><Relationship Id="rId8" Type="http://schemas.openxmlformats.org/officeDocument/2006/relationships/image" Target="../media/image350.png"/><Relationship Id="rId9" Type="http://schemas.openxmlformats.org/officeDocument/2006/relationships/image" Target="../media/image27.jpg"/><Relationship Id="rId1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83779" y="1560479"/>
            <a:ext cx="8365025" cy="1493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Stochastic Schrodinger equation (SSE)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for heavy quark </a:t>
            </a:r>
            <a:r>
              <a:rPr lang="en-US" altLang="zh-CN" sz="3200" b="1" dirty="0" err="1" smtClean="0">
                <a:solidFill>
                  <a:srgbClr val="FF0000"/>
                </a:solidFill>
                <a:ea typeface="Cambria Math" panose="02040503050406030204" pitchFamily="18" charset="0"/>
              </a:rPr>
              <a:t>thermalization</a:t>
            </a:r>
            <a:r>
              <a:rPr lang="en-US" altLang="zh-CN" sz="32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 in QGP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7227" y="3561755"/>
            <a:ext cx="77981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latin typeface="STKaiti" charset="-122"/>
                <a:ea typeface="STKaiti" charset="-122"/>
                <a:cs typeface="STKaiti" charset="-122"/>
              </a:rPr>
              <a:t>陈保义</a:t>
            </a:r>
            <a:endParaRPr lang="en-US" altLang="zh-CN" sz="3000" b="1" i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200" i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天津大学 物理系</a:t>
            </a:r>
            <a:endParaRPr lang="en-US" altLang="zh-CN" sz="2400" dirty="0" smtClean="0"/>
          </a:p>
        </p:txBody>
      </p:sp>
      <p:pic>
        <p:nvPicPr>
          <p:cNvPr id="1026" name="Picture 2" descr="https://ss1.bdstatic.com/70cFvXSh_Q1YnxGkpoWK1HF6hhy/it/u=2024195076,828730177&amp;fm=11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02" y="3391231"/>
            <a:ext cx="1646120" cy="16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07803" y="4968920"/>
            <a:ext cx="8276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/>
              <a:t>Collaborators:   </a:t>
            </a:r>
            <a:r>
              <a:rPr lang="en-US" altLang="zh-CN" sz="2200" dirty="0" err="1" smtClean="0"/>
              <a:t>Biaogang</a:t>
            </a:r>
            <a:r>
              <a:rPr lang="en-US" altLang="zh-CN" sz="2200" dirty="0" smtClean="0"/>
              <a:t> Wu, </a:t>
            </a:r>
            <a:r>
              <a:rPr lang="en-US" altLang="zh-CN" sz="2200" dirty="0" err="1" smtClean="0"/>
              <a:t>Xingbo</a:t>
            </a:r>
            <a:r>
              <a:rPr lang="en-US" altLang="zh-CN" sz="2200" dirty="0" smtClean="0"/>
              <a:t> Zhao, </a:t>
            </a:r>
          </a:p>
          <a:p>
            <a:r>
              <a:rPr lang="en-US" altLang="zh-CN" sz="2200" dirty="0" smtClean="0"/>
              <a:t>                             Ralf Rapp, Carsten Greiner</a:t>
            </a:r>
            <a:endParaRPr lang="en-US" altLang="zh-CN" sz="2200" dirty="0"/>
          </a:p>
          <a:p>
            <a:r>
              <a:rPr lang="en-US" altLang="zh-CN" sz="2200" dirty="0" smtClean="0"/>
              <a:t> </a:t>
            </a:r>
            <a:r>
              <a:rPr lang="en-US" altLang="zh-CN" sz="2200" i="1" dirty="0"/>
              <a:t>A</a:t>
            </a:r>
            <a:r>
              <a:rPr lang="en-US" altLang="zh-CN" sz="2200" i="1" dirty="0" smtClean="0"/>
              <a:t>lso many thanks to Prof. </a:t>
            </a:r>
            <a:r>
              <a:rPr lang="en-US" altLang="zh-CN" sz="2200" i="1" dirty="0" err="1" smtClean="0"/>
              <a:t>Pengfei</a:t>
            </a:r>
            <a:r>
              <a:rPr lang="en-US" altLang="zh-CN" sz="2200" i="1" dirty="0" smtClean="0"/>
              <a:t> Zhuang for extensive discussions.</a:t>
            </a:r>
            <a:endParaRPr lang="zh-CN" altLang="en-US" sz="2200" i="1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9318" y="574015"/>
            <a:ext cx="8105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第十八届全国中高能核物理</a:t>
            </a:r>
            <a:r>
              <a:rPr lang="zh-CN" altLang="en-US" sz="3000" b="1" dirty="0" smtClean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大会</a:t>
            </a:r>
            <a:r>
              <a:rPr lang="en-US" altLang="zh-CN" sz="3000" b="1" dirty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3000" b="1" dirty="0" smtClean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长沙</a:t>
            </a:r>
            <a:r>
              <a:rPr lang="en-US" altLang="zh-CN" sz="3000" b="1" dirty="0" smtClean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3000" b="1" dirty="0" smtClean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3000" b="1" dirty="0" smtClean="0">
                <a:solidFill>
                  <a:srgbClr val="222222"/>
                </a:solidFill>
                <a:latin typeface="STKaiti" charset="-122"/>
                <a:ea typeface="STKaiti" charset="-122"/>
                <a:cs typeface="STKaiti" charset="-122"/>
              </a:rPr>
              <a:t>Jun 21-25</a:t>
            </a:r>
            <a:endParaRPr lang="zh-CN" altLang="en-US" sz="3000" dirty="0">
              <a:latin typeface="STKaiti" charset="-122"/>
              <a:ea typeface="STKaiti" charset="-122"/>
              <a:cs typeface="ST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3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873211" y="297881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Wave function in momentum space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55" y="1164376"/>
            <a:ext cx="4110412" cy="28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4" y="1188752"/>
            <a:ext cx="4110411" cy="2813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4" y="3927867"/>
            <a:ext cx="4110412" cy="28139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56" y="3927867"/>
            <a:ext cx="4110412" cy="2813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4098" y="819985"/>
                <a:ext cx="4212563" cy="365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zh-CN" altLang="en-US" sz="1778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778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zh-CN" altLang="en-US" sz="1778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altLang="zh-CN" sz="1778" dirty="0"/>
                  <a:t>fm/</a:t>
                </a:r>
                <a:r>
                  <a:rPr lang="en-US" altLang="zh-CN" sz="1778" i="1" dirty="0"/>
                  <a:t>c</a:t>
                </a:r>
                <a:endParaRPr lang="en-US" sz="1778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703" y="1291477"/>
                <a:ext cx="653358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905" r="-9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3165074" y="1473836"/>
            <a:ext cx="177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/>
              <a:t>n</a:t>
            </a:r>
            <a:r>
              <a:rPr kumimoji="1" lang="en-US" altLang="zh-CN" sz="1600" smtClean="0"/>
              <a:t>arrow </a:t>
            </a:r>
            <a:r>
              <a:rPr kumimoji="1" lang="en-US" altLang="zh-CN" sz="1600" dirty="0" smtClean="0"/>
              <a:t>-&gt; </a:t>
            </a:r>
            <a:r>
              <a:rPr kumimoji="1" lang="en-US" altLang="zh-CN" sz="1600" dirty="0" err="1" smtClean="0"/>
              <a:t>equili</a:t>
            </a:r>
            <a:r>
              <a:rPr kumimoji="1" lang="en-US" altLang="zh-CN" sz="1600" dirty="0" smtClean="0"/>
              <a:t>.</a:t>
            </a:r>
            <a:endParaRPr kumimoji="1"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194200" y="1304559"/>
            <a:ext cx="177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broad -&gt; </a:t>
            </a:r>
            <a:r>
              <a:rPr kumimoji="1" lang="en-US" altLang="zh-CN" sz="1600" dirty="0" err="1" smtClean="0"/>
              <a:t>equili</a:t>
            </a:r>
            <a:r>
              <a:rPr kumimoji="1" lang="en-US" altLang="zh-CN" sz="1600" dirty="0" smtClean="0"/>
              <a:t>.</a:t>
            </a:r>
            <a:endParaRPr kumimoji="1"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3326130" y="4309110"/>
            <a:ext cx="122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Like ’jet’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194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7" y="1151103"/>
            <a:ext cx="4060969" cy="2780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60" y="1130727"/>
            <a:ext cx="4060970" cy="2780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" y="3924088"/>
            <a:ext cx="4060969" cy="27800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4090"/>
            <a:ext cx="4060969" cy="2780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4098" y="819985"/>
                <a:ext cx="4212563" cy="365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zh-CN" altLang="en-US" sz="1778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778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zh-CN" altLang="en-US" sz="1778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altLang="zh-CN" sz="1778" dirty="0"/>
                  <a:t>fm/</a:t>
                </a:r>
                <a:r>
                  <a:rPr lang="en-US" altLang="zh-CN" sz="1778" i="1" dirty="0"/>
                  <a:t>c</a:t>
                </a:r>
                <a:endParaRPr lang="en-US" sz="1778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703" y="1291477"/>
                <a:ext cx="653358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905" r="-9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873211" y="297881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Wave function in spatial space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690331" y="266940"/>
            <a:ext cx="7893450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Wave </a:t>
            </a:r>
            <a:r>
              <a:rPr lang="en-US" altLang="zh-CN" sz="3000" dirty="0" smtClean="0">
                <a:solidFill>
                  <a:prstClr val="black"/>
                </a:solidFill>
              </a:rPr>
              <a:t>function in momentum space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MomemntumSpace_T_0.100GeV_InitialWidth_0.1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6899" y="1177564"/>
            <a:ext cx="4193956" cy="2359100"/>
          </a:xfrm>
          <a:prstGeom prst="rect">
            <a:avLst/>
          </a:prstGeom>
        </p:spPr>
      </p:pic>
      <p:pic>
        <p:nvPicPr>
          <p:cNvPr id="3" name="Online Media 2" descr="MomemntumSpace_T_0.100GeV_InitialWidth_0.100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50856" y="1177564"/>
            <a:ext cx="4193956" cy="2359100"/>
          </a:xfrm>
          <a:prstGeom prst="rect">
            <a:avLst/>
          </a:prstGeom>
        </p:spPr>
      </p:pic>
      <p:pic>
        <p:nvPicPr>
          <p:cNvPr id="4" name="Online Media 3" descr="MomemntumSpace_T_0.100GeV_InitialWidth_0.100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6898" y="3856698"/>
            <a:ext cx="4193957" cy="2359100"/>
          </a:xfrm>
          <a:prstGeom prst="rect">
            <a:avLst/>
          </a:prstGeom>
        </p:spPr>
      </p:pic>
      <p:pic>
        <p:nvPicPr>
          <p:cNvPr id="6" name="Online Media 5" descr="MomemntumSpace_T_0.100GeV_InitialWidth_0.100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50856" y="3856698"/>
            <a:ext cx="4193956" cy="235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54098" y="819985"/>
                <a:ext cx="4212563" cy="365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zh-CN" altLang="en-US" sz="1778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778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zh-CN" altLang="en-US" sz="1778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altLang="zh-CN" sz="1778" dirty="0"/>
                  <a:t>fm/</a:t>
                </a:r>
                <a:r>
                  <a:rPr lang="en-US" altLang="zh-CN" sz="1778" i="1" dirty="0"/>
                  <a:t>c</a:t>
                </a:r>
                <a:endParaRPr lang="en-US" sz="1778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703" y="1291477"/>
                <a:ext cx="6533583" cy="523220"/>
              </a:xfrm>
              <a:prstGeom prst="rect">
                <a:avLst/>
              </a:prstGeom>
              <a:blipFill rotWithShape="1">
                <a:blip r:embed="rId14"/>
                <a:stretch>
                  <a:fillRect t="-11905" r="-9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2672889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/>
              <a:t>Properties of noise &amp; Ds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92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3FB9625-598B-E946-B347-3BED87EFD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90735"/>
                <a:ext cx="8163013" cy="476561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Correlation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: 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2500" dirty="0"/>
                  <a:t>Random phases are updated with period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500" dirty="0"/>
              </a:p>
              <a:p>
                <a:pPr lvl="1">
                  <a:buFont typeface="System Font Regular"/>
                  <a:buChar char="-"/>
                </a:pPr>
                <a:r>
                  <a:rPr lang="en-US" sz="2400" dirty="0"/>
                  <a:t>Reflects the characteristic time scale of the medium interaction</a:t>
                </a:r>
              </a:p>
              <a:p>
                <a:pPr lvl="1">
                  <a:buFont typeface="System Font Regular"/>
                  <a:buChar char="-"/>
                </a:pPr>
                <a:endParaRPr lang="en-US" sz="2400" dirty="0"/>
              </a:p>
              <a:p>
                <a:r>
                  <a:rPr lang="en-US" sz="2700" dirty="0"/>
                  <a:t>Correlation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700" dirty="0"/>
                  <a:t>: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2400" dirty="0"/>
                  <a:t>Modes with momentum difference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are assigned with the same </a:t>
                </a:r>
                <a:r>
                  <a:rPr lang="en-US" sz="2400" dirty="0" smtClean="0"/>
                  <a:t>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700" dirty="0" smtClean="0">
                    <a:solidFill>
                      <a:srgbClr val="FF0000"/>
                    </a:solidFill>
                  </a:rPr>
                  <a:t>represent the correlations of random phase 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FF0000"/>
                    </a:solidFill>
                  </a:rPr>
                  <a:t>which can affect the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thermalization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 process.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FB9625-598B-E946-B347-3BED87EFD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90735"/>
                <a:ext cx="8163013" cy="4765618"/>
              </a:xfrm>
              <a:blipFill rotWithShape="0">
                <a:blip r:embed="rId2"/>
                <a:stretch>
                  <a:fillRect l="-1419" t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0194D3-4F28-9A43-A362-744A5FC3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189768" y="145320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zh-CN" dirty="0" smtClean="0"/>
              <a:t>Correlations of random phase</a:t>
            </a:r>
            <a:endParaRPr lang="en-US" altLang="zh-CN" dirty="0"/>
          </a:p>
        </p:txBody>
      </p:sp>
      <p:cxnSp>
        <p:nvCxnSpPr>
          <p:cNvPr id="7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16756" y="952928"/>
                <a:ext cx="82749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 smtClean="0"/>
                  <a:t>Random phase factor in Stochastic potential have a correlation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000" b="1" i="1" dirty="0">
                    <a:solidFill>
                      <a:srgbClr val="FF0000"/>
                    </a:solidFill>
                    <a:latin typeface="Cambria Math" charset="0"/>
                  </a:rPr>
                  <a:t>, </a:t>
                </a:r>
                <a:r>
                  <a:rPr kumimoji="1" lang="en-US" altLang="zh-CN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000" b="1" dirty="0" smtClean="0"/>
                  <a:t> : </a:t>
                </a:r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6" y="952928"/>
                <a:ext cx="827490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811" t="-10606" r="-59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9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Grp="1" noChangeArrowheads="1"/>
              </p:cNvSpPr>
              <p:nvPr/>
            </p:nvSpPr>
            <p:spPr bwMode="auto">
              <a:xfrm>
                <a:off x="873211" y="297881"/>
                <a:ext cx="7303024" cy="420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defTabSz="914370">
                  <a:lnSpc>
                    <a:spcPct val="80000"/>
                  </a:lnSpc>
                  <a:buNone/>
                </a:pPr>
                <a:r>
                  <a:rPr lang="en-US" altLang="zh-CN" sz="3048" dirty="0">
                    <a:solidFill>
                      <a:prstClr val="black"/>
                    </a:solidFill>
                  </a:rPr>
                  <a:t>Extract diffusion coefficient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048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048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048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altLang="zh-CN" sz="3048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11" y="297881"/>
                <a:ext cx="7303024" cy="420404"/>
              </a:xfrm>
              <a:prstGeom prst="rect">
                <a:avLst/>
              </a:prstGeom>
              <a:blipFill rotWithShape="0">
                <a:blip r:embed="rId2"/>
                <a:stretch>
                  <a:fillRect t="-39130" b="-565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7" y="2169692"/>
            <a:ext cx="3288317" cy="2251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96" y="2212973"/>
            <a:ext cx="3161873" cy="2164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2" y="4420834"/>
            <a:ext cx="3560048" cy="2437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96" y="4487381"/>
            <a:ext cx="3462839" cy="2370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3396" y="1591142"/>
                <a:ext cx="2842830" cy="522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0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</m:num>
                      <m:den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/>
                  </a:rPr>
                  <a:t>,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96" y="1591142"/>
                <a:ext cx="2842830" cy="522515"/>
              </a:xfrm>
              <a:prstGeom prst="rect">
                <a:avLst/>
              </a:prstGeom>
              <a:blipFill rotWithShape="0">
                <a:blip r:embed="rId7"/>
                <a:stretch>
                  <a:fillRect r="-642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16541" y="1547058"/>
                <a:ext cx="1104726" cy="661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541" y="1547058"/>
                <a:ext cx="1104726" cy="6615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08428" y="819985"/>
                <a:ext cx="4212563" cy="63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zh-CN" altLang="en-US" sz="1778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778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zh-CN" altLang="en-US" sz="1778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altLang="zh-CN" sz="1778" dirty="0"/>
                  <a:t>fm/</a:t>
                </a:r>
                <a:r>
                  <a:rPr lang="en-US" altLang="zh-CN" sz="1778" i="1" dirty="0"/>
                  <a:t>c</a:t>
                </a:r>
                <a:endParaRPr lang="en-US" altLang="zh-CN" sz="1778" i="1" dirty="0" smtClean="0"/>
              </a:p>
              <a:p>
                <a:r>
                  <a:rPr lang="en-US" sz="1778" i="1" dirty="0" smtClean="0"/>
                  <a:t>                                                         </a:t>
                </a:r>
                <a:r>
                  <a:rPr lang="en-US" sz="1778" dirty="0" smtClean="0"/>
                  <a:t>T= 0.1 GeV</a:t>
                </a:r>
                <a:endParaRPr lang="en-US" sz="1778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428" y="819985"/>
                <a:ext cx="4212563" cy="639534"/>
              </a:xfrm>
              <a:prstGeom prst="rect">
                <a:avLst/>
              </a:prstGeom>
              <a:blipFill rotWithShape="0">
                <a:blip r:embed="rId9"/>
                <a:stretch>
                  <a:fillRect t="-54808" r="-145" b="-25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782057" y="1037242"/>
            <a:ext cx="429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Based on classical </a:t>
            </a:r>
            <a:r>
              <a:rPr kumimoji="1" lang="en-US" altLang="zh-CN" sz="2000" b="1" dirty="0" err="1" smtClean="0"/>
              <a:t>Langevin</a:t>
            </a:r>
            <a:r>
              <a:rPr kumimoji="1" lang="en-US" altLang="zh-CN" sz="2000" b="1" dirty="0" smtClean="0"/>
              <a:t> equation:</a:t>
            </a:r>
            <a:endParaRPr kumimoji="1"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51931" y="1433913"/>
                <a:ext cx="192751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𝑑𝑝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1" y="1433913"/>
                <a:ext cx="1927515" cy="6182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/>
              <p:cNvSpPr txBox="1"/>
              <p:nvPr/>
            </p:nvSpPr>
            <p:spPr>
              <a:xfrm>
                <a:off x="3082135" y="4210596"/>
                <a:ext cx="3194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0"/>
                <a:r>
                  <a:rPr lang="en-US" altLang="zh-CN" b="1" smtClean="0">
                    <a:solidFill>
                      <a:srgbClr val="FF0000"/>
                    </a:solidFill>
                  </a:rPr>
                  <a:t>Preliminary: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𝝅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𝟑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135" y="4210596"/>
                <a:ext cx="31942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71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8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Grp="1" noChangeArrowheads="1"/>
              </p:cNvSpPr>
              <p:nvPr/>
            </p:nvSpPr>
            <p:spPr bwMode="auto">
              <a:xfrm>
                <a:off x="873211" y="297881"/>
                <a:ext cx="7303024" cy="420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defTabSz="914370">
                  <a:lnSpc>
                    <a:spcPct val="80000"/>
                  </a:lnSpc>
                  <a:buNone/>
                </a:pPr>
                <a:r>
                  <a:rPr lang="en-US" sz="3048" dirty="0" smtClean="0">
                    <a:solidFill>
                      <a:prstClr val="black"/>
                    </a:solidFill>
                  </a:rPr>
                  <a:t>Extract diffusion coefficient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048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048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3048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3048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11" y="297881"/>
                <a:ext cx="7303024" cy="420404"/>
              </a:xfrm>
              <a:prstGeom prst="rect">
                <a:avLst/>
              </a:prstGeom>
              <a:blipFill rotWithShape="0">
                <a:blip r:embed="rId2"/>
                <a:stretch>
                  <a:fillRect t="-39130" b="-565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9" y="2217893"/>
            <a:ext cx="3191981" cy="2185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9" y="2360800"/>
            <a:ext cx="2983232" cy="204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" y="4558465"/>
            <a:ext cx="3191980" cy="2185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9" y="4558465"/>
            <a:ext cx="3131821" cy="2144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1437" y="1415640"/>
                <a:ext cx="2369559" cy="69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37" y="1415640"/>
                <a:ext cx="2369559" cy="69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70135" y="1445520"/>
                <a:ext cx="1104726" cy="661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135" y="1445520"/>
                <a:ext cx="1104726" cy="6615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437" y="811236"/>
                <a:ext cx="4212563" cy="63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zh-CN" altLang="en-US" sz="1778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78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778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78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zh-CN" altLang="en-US" sz="1778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sz="1778" dirty="0"/>
                  <a:t>,</a:t>
                </a:r>
                <a:r>
                  <a:rPr lang="zh-CN" altLang="en-US" sz="1778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778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1778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altLang="zh-CN" sz="1778" dirty="0"/>
                  <a:t>fm/</a:t>
                </a:r>
                <a:r>
                  <a:rPr lang="en-US" altLang="zh-CN" sz="1778" i="1" dirty="0"/>
                  <a:t>c</a:t>
                </a:r>
                <a:endParaRPr lang="en-US" altLang="zh-CN" sz="1778" i="1" dirty="0" smtClean="0"/>
              </a:p>
              <a:p>
                <a:r>
                  <a:rPr lang="en-US" altLang="zh-CN" sz="1778" dirty="0" smtClean="0"/>
                  <a:t>                                                         T</a:t>
                </a:r>
                <a:r>
                  <a:rPr lang="en-US" altLang="zh-CN" sz="1778" dirty="0"/>
                  <a:t>= 0.1 </a:t>
                </a:r>
                <a:r>
                  <a:rPr lang="en-US" altLang="zh-CN" sz="1778" dirty="0" smtClean="0"/>
                  <a:t>GeV</a:t>
                </a:r>
                <a:endParaRPr lang="en-US" altLang="zh-CN" sz="1778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37" y="811236"/>
                <a:ext cx="4212563" cy="639534"/>
              </a:xfrm>
              <a:prstGeom prst="rect">
                <a:avLst/>
              </a:prstGeom>
              <a:blipFill rotWithShape="0">
                <a:blip r:embed="rId9"/>
                <a:stretch>
                  <a:fillRect t="-53333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782057" y="1037242"/>
            <a:ext cx="429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Based on classical </a:t>
            </a:r>
            <a:r>
              <a:rPr kumimoji="1" lang="en-US" altLang="zh-CN" sz="2000" b="1" dirty="0" err="1" smtClean="0"/>
              <a:t>Langevin</a:t>
            </a:r>
            <a:r>
              <a:rPr kumimoji="1" lang="en-US" altLang="zh-CN" sz="2000" b="1" dirty="0" smtClean="0"/>
              <a:t> equation:</a:t>
            </a:r>
            <a:endParaRPr kumimoji="1"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51931" y="1433913"/>
                <a:ext cx="192751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𝑑𝑝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31" y="1433913"/>
                <a:ext cx="1927515" cy="6182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0"/>
              <p:cNvSpPr txBox="1"/>
              <p:nvPr/>
            </p:nvSpPr>
            <p:spPr>
              <a:xfrm>
                <a:off x="2930055" y="4287441"/>
                <a:ext cx="3194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0"/>
                <a:r>
                  <a:rPr lang="en-US" altLang="zh-CN" b="1" smtClean="0">
                    <a:solidFill>
                      <a:srgbClr val="FF0000"/>
                    </a:solidFill>
                  </a:rPr>
                  <a:t>Preliminary: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𝝅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𝟑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055" y="4287441"/>
                <a:ext cx="31942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71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8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873211" y="297881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compare</a:t>
            </a:r>
            <a:r>
              <a:rPr lang="zh-CN" altLang="en-US" sz="3000" dirty="0" smtClean="0">
                <a:solidFill>
                  <a:prstClr val="black"/>
                </a:solidFill>
              </a:rPr>
              <a:t> 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Grp="1" noChangeArrowheads="1"/>
          </p:cNvSpPr>
          <p:nvPr/>
        </p:nvSpPr>
        <p:spPr bwMode="auto">
          <a:xfrm>
            <a:off x="1123822" y="995916"/>
            <a:ext cx="1577340" cy="3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prstClr val="black"/>
                </a:solidFill>
              </a:rPr>
              <a:t>Our SSE</a:t>
            </a:r>
            <a:endParaRPr lang="en-US" altLang="zh-CN" sz="2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2"/>
              <p:cNvSpPr/>
              <p:nvPr/>
            </p:nvSpPr>
            <p:spPr>
              <a:xfrm>
                <a:off x="1049634" y="1761293"/>
                <a:ext cx="2598532" cy="618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⟩=</m:t>
                      </m:r>
                      <m:sSubSup>
                        <m:sSubSup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𝑠𝑡𝑜𝑐h𝑎𝑠𝑡𝑖𝑐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34" y="1761293"/>
                <a:ext cx="2598532" cy="6182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连接符 2"/>
          <p:cNvCxnSpPr/>
          <p:nvPr/>
        </p:nvCxnSpPr>
        <p:spPr>
          <a:xfrm flipH="1">
            <a:off x="4514571" y="1386207"/>
            <a:ext cx="10152" cy="44174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5614176" y="995916"/>
            <a:ext cx="1577340" cy="3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prstClr val="black"/>
                </a:solidFill>
              </a:rPr>
              <a:t>Other SSE</a:t>
            </a:r>
            <a:endParaRPr lang="en-US" altLang="zh-CN" sz="2000" b="1" dirty="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65702" y="1293939"/>
            <a:ext cx="356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>
                <a:solidFill>
                  <a:srgbClr val="FF0000"/>
                </a:solidFill>
              </a:rPr>
              <a:t>J.Phys.Condens.Matter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, 24(2012) 273201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2"/>
              <p:cNvSpPr/>
              <p:nvPr/>
            </p:nvSpPr>
            <p:spPr>
              <a:xfrm>
                <a:off x="5418917" y="1735171"/>
                <a:ext cx="2681311" cy="618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⟩=(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17" y="1735171"/>
                <a:ext cx="2681311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53247" y="1444288"/>
            <a:ext cx="361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70C0"/>
                </a:solidFill>
              </a:rPr>
              <a:t>(1) Equation (interaction picture) 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5914" y="2538143"/>
            <a:ext cx="200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70C0"/>
                </a:solidFill>
              </a:rPr>
              <a:t>(2) ingredients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505666" y="2562897"/>
            <a:ext cx="819487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859922" y="2189714"/>
                <a:ext cx="2171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>
                    <a:solidFill>
                      <a:schemeClr val="accent2"/>
                    </a:solidFill>
                  </a:rPr>
                  <a:t>Taylor expansion of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kumimoji="1" lang="en-US" altLang="zh-CN" dirty="0" smtClean="0">
                    <a:solidFill>
                      <a:schemeClr val="accent2"/>
                    </a:solidFill>
                  </a:rPr>
                  <a:t> </a:t>
                </a:r>
                <a:endParaRPr kumimoji="1"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22" y="2189714"/>
                <a:ext cx="217194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4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号 13"/>
          <p:cNvSpPr/>
          <p:nvPr/>
        </p:nvSpPr>
        <p:spPr>
          <a:xfrm>
            <a:off x="275914" y="3063452"/>
            <a:ext cx="244945" cy="99507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20861" y="2861178"/>
                <a:ext cx="3449255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 </a:t>
                </a:r>
                <a:r>
                  <a:rPr kumimoji="1" lang="en-US" altLang="zh-CN" b="1" dirty="0" smtClean="0"/>
                  <a:t>External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for QGP</a:t>
                </a:r>
              </a:p>
              <a:p>
                <a:r>
                  <a:rPr kumimoji="1" lang="en-US" altLang="zh-CN" dirty="0" smtClean="0"/>
                  <a:t> (with random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kumimoji="1" lang="en-US" altLang="zh-CN" dirty="0" smtClean="0"/>
                  <a:t>)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1" y="2861178"/>
                <a:ext cx="3449255" cy="655244"/>
              </a:xfrm>
              <a:prstGeom prst="rect">
                <a:avLst/>
              </a:prstGeom>
              <a:blipFill rotWithShape="0">
                <a:blip r:embed="rId5"/>
                <a:stretch>
                  <a:fillRect t="-4630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24363" y="3658420"/>
                <a:ext cx="4000358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 </a:t>
                </a:r>
                <a:r>
                  <a:rPr kumimoji="1" lang="en-US" altLang="zh-CN" b="1" dirty="0" smtClean="0"/>
                  <a:t>damping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kumimoji="1" lang="en-US" altLang="zh-CN" dirty="0" smtClean="0"/>
              </a:p>
              <a:p>
                <a:r>
                  <a:rPr kumimoji="1" lang="en-US" altLang="zh-CN" dirty="0" smtClean="0"/>
                  <a:t> (from the information of environment)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3" y="3658420"/>
                <a:ext cx="4000358" cy="662104"/>
              </a:xfrm>
              <a:prstGeom prst="rect">
                <a:avLst/>
              </a:prstGeom>
              <a:blipFill rotWithShape="0">
                <a:blip r:embed="rId6"/>
                <a:stretch>
                  <a:fillRect t="-1835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箭头 15"/>
          <p:cNvSpPr/>
          <p:nvPr/>
        </p:nvSpPr>
        <p:spPr>
          <a:xfrm>
            <a:off x="865947" y="4417596"/>
            <a:ext cx="515751" cy="29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477819" y="4380789"/>
            <a:ext cx="17746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Detailed </a:t>
            </a:r>
            <a:r>
              <a:rPr kumimoji="1" lang="en-US" altLang="zh-CN" dirty="0" smtClean="0"/>
              <a:t>balance</a:t>
            </a:r>
            <a:endParaRPr kumimoji="1" lang="zh-CN" altLang="en-US" dirty="0"/>
          </a:p>
        </p:txBody>
      </p:sp>
      <p:cxnSp>
        <p:nvCxnSpPr>
          <p:cNvPr id="21" name="直线连接符 20"/>
          <p:cNvCxnSpPr/>
          <p:nvPr/>
        </p:nvCxnSpPr>
        <p:spPr>
          <a:xfrm>
            <a:off x="348905" y="4775586"/>
            <a:ext cx="819487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左大括号 21"/>
          <p:cNvSpPr/>
          <p:nvPr/>
        </p:nvSpPr>
        <p:spPr>
          <a:xfrm>
            <a:off x="4792670" y="2668355"/>
            <a:ext cx="244945" cy="99507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111073" y="2507476"/>
                <a:ext cx="3449255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 </a:t>
                </a:r>
                <a:r>
                  <a:rPr kumimoji="1" lang="en-US" altLang="zh-CN" b="1" dirty="0" smtClean="0"/>
                  <a:t>environment wave function</a:t>
                </a:r>
                <a:endParaRPr kumimoji="1" lang="en-US" altLang="zh-CN" dirty="0" smtClean="0"/>
              </a:p>
              <a:p>
                <a:r>
                  <a:rPr kumimoji="1" lang="en-US" altLang="zh-CN" dirty="0" smtClean="0"/>
                  <a:t> (with random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kumimoji="1" lang="en-US" altLang="zh-CN" dirty="0" smtClean="0"/>
                  <a:t>)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073" y="2507476"/>
                <a:ext cx="3449255" cy="655244"/>
              </a:xfrm>
              <a:prstGeom prst="rect">
                <a:avLst/>
              </a:prstGeom>
              <a:blipFill rotWithShape="0">
                <a:blip r:embed="rId7"/>
                <a:stretch>
                  <a:fillRect t="-4630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/>
              <p:cNvSpPr/>
              <p:nvPr/>
            </p:nvSpPr>
            <p:spPr>
              <a:xfrm>
                <a:off x="5140818" y="3533870"/>
                <a:ext cx="1851276" cy="685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mr-IN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mr-IN" i="0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s-IS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mr-IN" altLang="zh-CN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𝑒𝑞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18" y="3533870"/>
                <a:ext cx="1851276" cy="6856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5079328" y="3297355"/>
            <a:ext cx="344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dirty="0" smtClean="0"/>
              <a:t>sub-system equilibrium condition:</a:t>
            </a:r>
            <a:endParaRPr kumimoji="1" lang="en-US" altLang="zh-CN" dirty="0" smtClean="0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6979204" y="3896483"/>
            <a:ext cx="424625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026815" y="3919647"/>
                <a:ext cx="1923219" cy="65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dirty="0" smtClean="0"/>
                  <a:t>Detailed balance</a:t>
                </a:r>
              </a:p>
              <a:p>
                <a:r>
                  <a:rPr kumimoji="1" lang="en-US" altLang="zh-CN" dirty="0" smtClean="0"/>
                  <a:t>With a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CN" altLang="en-US" i="1" dirty="0">
                  <a:solidFill>
                    <a:schemeClr val="accent2"/>
                  </a:solidFill>
                  <a:latin typeface="Cambria Math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815" y="3919647"/>
                <a:ext cx="1923219" cy="656655"/>
              </a:xfrm>
              <a:prstGeom prst="rect">
                <a:avLst/>
              </a:prstGeom>
              <a:blipFill rotWithShape="0">
                <a:blip r:embed="rId9"/>
                <a:stretch>
                  <a:fillRect l="-2857" t="-5556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/>
        </p:nvSpPr>
        <p:spPr>
          <a:xfrm>
            <a:off x="275914" y="4757235"/>
            <a:ext cx="414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70C0"/>
                </a:solidFill>
              </a:rPr>
              <a:t>(3) properties of random phase term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20859" y="5157345"/>
                <a:ext cx="3900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b="1" i="1" dirty="0">
                    <a:solidFill>
                      <a:srgbClr val="FF0000"/>
                    </a:solidFill>
                    <a:latin typeface="Cambria Math" charset="0"/>
                  </a:rPr>
                  <a:t>, </a:t>
                </a:r>
                <a:r>
                  <a:rPr kumimoji="1"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for its correlation in momentum and time.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" y="5157345"/>
                <a:ext cx="3900670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250" t="-660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4761737" y="4938255"/>
            <a:ext cx="408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Random phase term satisfies a </a:t>
            </a:r>
            <a:r>
              <a:rPr kumimoji="1" lang="en-US" altLang="zh-CN" b="1" dirty="0" smtClean="0"/>
              <a:t>correlation function </a:t>
            </a:r>
            <a:r>
              <a:rPr kumimoji="1" lang="en-US" altLang="zh-CN" dirty="0" smtClean="0"/>
              <a:t>(</a:t>
            </a:r>
            <a:r>
              <a:rPr kumimoji="1" lang="en-US" altLang="zh-CN" b="1" dirty="0" smtClean="0">
                <a:solidFill>
                  <a:schemeClr val="accent2"/>
                </a:solidFill>
              </a:rPr>
              <a:t>not delta-function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cxnSp>
        <p:nvCxnSpPr>
          <p:cNvPr id="36" name="直线连接符 35"/>
          <p:cNvCxnSpPr/>
          <p:nvPr/>
        </p:nvCxnSpPr>
        <p:spPr>
          <a:xfrm>
            <a:off x="443430" y="5830811"/>
            <a:ext cx="819487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1" y="903044"/>
            <a:ext cx="6150275" cy="35953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0"/>
            <a:fld id="{8F5ACDC8-A4D3-2743-AEB8-B10DCFDD247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0"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873211" y="297881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Compare with master equation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cxnSp>
        <p:nvCxnSpPr>
          <p:cNvPr id="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21520" y="5002023"/>
            <a:ext cx="7681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Thermalization</a:t>
            </a:r>
            <a:r>
              <a:rPr lang="en-US" altLang="zh-CN" sz="2000" dirty="0" smtClean="0"/>
              <a:t> process from SSE and master equation of density matrix 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are </a:t>
            </a:r>
            <a:r>
              <a:rPr lang="en-US" altLang="zh-CN" sz="2000" dirty="0" err="1" smtClean="0"/>
              <a:t>diefferent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5566410" y="4159800"/>
            <a:ext cx="356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>
                <a:solidFill>
                  <a:srgbClr val="FF0000"/>
                </a:solidFill>
              </a:rPr>
              <a:t>J.Phys.Condens.Matter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, 24(2012) 273201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4620" y="1040130"/>
            <a:ext cx="1051560" cy="2811780"/>
          </a:xfrm>
          <a:prstGeom prst="rect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33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2672889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 smtClean="0"/>
              <a:t>Charmonium</a:t>
            </a:r>
            <a:r>
              <a:rPr lang="en-US" altLang="zh-CN" sz="4400" dirty="0" smtClean="0"/>
              <a:t> (two-body)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241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181200" y="82662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zh-CN" sz="3600" dirty="0"/>
              <a:t>O</a:t>
            </a:r>
            <a:r>
              <a:rPr lang="en-US" altLang="zh-CN" sz="3600" dirty="0" smtClean="0"/>
              <a:t>utline</a:t>
            </a:r>
            <a:endParaRPr lang="en-US" altLang="zh-CN" sz="36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81200" y="795101"/>
            <a:ext cx="895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>
              <a:buAutoNum type="arabicPeriod"/>
              <a:defRPr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Introduction</a:t>
            </a:r>
          </a:p>
          <a:p>
            <a:pPr>
              <a:defRPr/>
            </a:pPr>
            <a:endParaRPr lang="en-US" altLang="zh-CN" sz="1600" b="1" dirty="0" smtClean="0">
              <a:latin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3335" y="5924995"/>
            <a:ext cx="89542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 </a:t>
            </a:r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Summary</a:t>
            </a:r>
            <a:endParaRPr lang="is-IS" altLang="zh-CN" sz="22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893" y="1972849"/>
            <a:ext cx="9037673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 smtClean="0"/>
              <a:t>       </a:t>
            </a:r>
            <a:endParaRPr lang="en-US" altLang="zh-CN" sz="2200" b="1" dirty="0">
              <a:solidFill>
                <a:schemeClr val="accent5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2.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Stochastic Schrodinger equation : (open quantum system)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      stochastic potential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      charm wave function evolution based on SSE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      extract Diffusion coefficient  Ds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2301" y="1162243"/>
            <a:ext cx="791202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Open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quantum system</a:t>
            </a:r>
            <a:endParaRPr lang="is-IS" altLang="zh-CN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6678" y="5064708"/>
            <a:ext cx="6927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altLang="zh-CN" dirty="0" err="1" smtClean="0">
                <a:latin typeface="Arial" charset="0"/>
              </a:rPr>
              <a:t>schrodinger</a:t>
            </a:r>
            <a:r>
              <a:rPr lang="en-US" altLang="zh-CN" dirty="0" smtClean="0">
                <a:latin typeface="Arial" charset="0"/>
              </a:rPr>
              <a:t> </a:t>
            </a:r>
            <a:r>
              <a:rPr lang="en-US" altLang="zh-CN" dirty="0">
                <a:latin typeface="Arial" charset="0"/>
              </a:rPr>
              <a:t>equation + color screening (static effect)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06732" y="4459318"/>
            <a:ext cx="8903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宋体" panose="02010600030101010101" pitchFamily="2" charset="-122"/>
              </a:rPr>
              <a:t>3. Schrodinger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宋体" panose="02010600030101010101" pitchFamily="2" charset="-122"/>
              </a:rPr>
              <a:t>equation for </a:t>
            </a:r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ea typeface="宋体" panose="02010600030101010101" pitchFamily="2" charset="-122"/>
              </a:rPr>
              <a:t>charmonium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宋体" panose="02010600030101010101" pitchFamily="2" charset="-122"/>
              </a:rPr>
              <a:t>: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Arial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9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8" y="854973"/>
            <a:ext cx="3145217" cy="40216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3FB9625-598B-E946-B347-3BED87EF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00" y="5915594"/>
            <a:ext cx="5644738" cy="94240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Charmonium</a:t>
            </a:r>
            <a:r>
              <a:rPr lang="en-US" sz="1800" dirty="0" smtClean="0"/>
              <a:t> with </a:t>
            </a:r>
            <a:r>
              <a:rPr lang="en-US" sz="1800" b="1" dirty="0" smtClean="0">
                <a:solidFill>
                  <a:schemeClr val="accent2"/>
                </a:solidFill>
              </a:rPr>
              <a:t>color screened potential in QGP,</a:t>
            </a:r>
          </a:p>
          <a:p>
            <a:pPr marL="0" indent="0">
              <a:buNone/>
            </a:pPr>
            <a:r>
              <a:rPr lang="en-US" sz="1800" dirty="0"/>
              <a:t>t</a:t>
            </a:r>
            <a:r>
              <a:rPr lang="en-US" sz="1800" dirty="0" smtClean="0"/>
              <a:t>reated as an </a:t>
            </a:r>
            <a:r>
              <a:rPr lang="en-US" sz="1800" b="1" dirty="0" smtClean="0"/>
              <a:t>isolated system </a:t>
            </a:r>
            <a:r>
              <a:rPr lang="en-US" sz="1800" dirty="0" smtClean="0"/>
              <a:t>temporarily. </a:t>
            </a:r>
          </a:p>
          <a:p>
            <a:pPr marL="0" indent="0">
              <a:buNone/>
            </a:pPr>
            <a:r>
              <a:rPr lang="en-US" sz="1800" dirty="0" smtClean="0"/>
              <a:t>Lack of stochastic potential (particle scattering).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0194D3-4F28-9A43-A362-744A5FC3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189768" y="145320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zh-CN" dirty="0" err="1" smtClean="0"/>
              <a:t>charmonium</a:t>
            </a:r>
            <a:endParaRPr lang="en-US" altLang="zh-CN" dirty="0"/>
          </a:p>
        </p:txBody>
      </p:sp>
      <p:cxnSp>
        <p:nvCxnSpPr>
          <p:cNvPr id="7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08" y="1082226"/>
            <a:ext cx="3240628" cy="372072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3FB9625-598B-E946-B347-3BED87EFD742}"/>
              </a:ext>
            </a:extLst>
          </p:cNvPr>
          <p:cNvSpPr txBox="1">
            <a:spLocks/>
          </p:cNvSpPr>
          <p:nvPr/>
        </p:nvSpPr>
        <p:spPr>
          <a:xfrm>
            <a:off x="353287" y="5016376"/>
            <a:ext cx="2818177" cy="435781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color screened potential</a:t>
            </a:r>
            <a:endParaRPr lang="en-US" sz="1800" dirty="0" smtClean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3FB9625-598B-E946-B347-3BED87EFD742}"/>
              </a:ext>
            </a:extLst>
          </p:cNvPr>
          <p:cNvSpPr txBox="1">
            <a:spLocks/>
          </p:cNvSpPr>
          <p:nvPr/>
        </p:nvSpPr>
        <p:spPr>
          <a:xfrm>
            <a:off x="3544255" y="5016375"/>
            <a:ext cx="1804174" cy="435781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smtClean="0"/>
              <a:t>yield evolution</a:t>
            </a:r>
            <a:endParaRPr lang="en-US" sz="18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96" y="476851"/>
            <a:ext cx="3013480" cy="26361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25" y="3186670"/>
            <a:ext cx="3002010" cy="262609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3FB9625-598B-E946-B347-3BED87EFD742}"/>
              </a:ext>
            </a:extLst>
          </p:cNvPr>
          <p:cNvSpPr txBox="1">
            <a:spLocks/>
          </p:cNvSpPr>
          <p:nvPr/>
        </p:nvSpPr>
        <p:spPr>
          <a:xfrm>
            <a:off x="6457950" y="5702589"/>
            <a:ext cx="2765223" cy="435781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Wave function evolution </a:t>
            </a:r>
          </a:p>
          <a:p>
            <a:pPr marL="0" indent="0">
              <a:buNone/>
            </a:pPr>
            <a:r>
              <a:rPr lang="en-US" sz="1600" b="1" dirty="0" smtClean="0"/>
              <a:t>at different T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2"/>
              <p:cNvSpPr/>
              <p:nvPr/>
            </p:nvSpPr>
            <p:spPr>
              <a:xfrm>
                <a:off x="1920433" y="5282774"/>
                <a:ext cx="3666004" cy="618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𝑘𝑖𝑛𝑒𝑡𝑖𝑐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𝑠𝑐𝑟𝑒𝑒𝑛𝑒𝑑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33" y="5282774"/>
                <a:ext cx="3666004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00595" y="749508"/>
            <a:ext cx="494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u="sng" dirty="0" smtClean="0">
                <a:solidFill>
                  <a:srgbClr val="FF0000"/>
                </a:solidFill>
              </a:rPr>
              <a:t>Baoyi, </a:t>
            </a:r>
            <a:r>
              <a:rPr kumimoji="1" lang="en-US" altLang="zh-CN" i="1" u="sng" dirty="0" err="1" smtClean="0">
                <a:solidFill>
                  <a:srgbClr val="FF0000"/>
                </a:solidFill>
              </a:rPr>
              <a:t>Xiaojian</a:t>
            </a:r>
            <a:r>
              <a:rPr kumimoji="1" lang="en-US" altLang="zh-CN" i="1" u="sng" dirty="0" smtClean="0">
                <a:solidFill>
                  <a:srgbClr val="FF0000"/>
                </a:solidFill>
              </a:rPr>
              <a:t>, Carsten, Ralf,  in preparation</a:t>
            </a:r>
            <a:endParaRPr kumimoji="1" lang="zh-CN" altLang="en-US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0194D3-4F28-9A43-A362-744A5FC3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189768" y="145320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zh-CN" dirty="0" err="1" smtClean="0"/>
              <a:t>charmonium</a:t>
            </a:r>
            <a:endParaRPr lang="en-US" altLang="zh-CN" dirty="0"/>
          </a:p>
        </p:txBody>
      </p:sp>
      <p:cxnSp>
        <p:nvCxnSpPr>
          <p:cNvPr id="7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96" y="476851"/>
            <a:ext cx="3013480" cy="26361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25" y="3186670"/>
            <a:ext cx="3002010" cy="262609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3FB9625-598B-E946-B347-3BED87EFD742}"/>
              </a:ext>
            </a:extLst>
          </p:cNvPr>
          <p:cNvSpPr txBox="1">
            <a:spLocks/>
          </p:cNvSpPr>
          <p:nvPr/>
        </p:nvSpPr>
        <p:spPr>
          <a:xfrm>
            <a:off x="6457950" y="5702589"/>
            <a:ext cx="2765223" cy="435781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Wave function evolution </a:t>
            </a:r>
          </a:p>
          <a:p>
            <a:pPr marL="0" indent="0">
              <a:buNone/>
            </a:pPr>
            <a:r>
              <a:rPr lang="en-US" sz="1600" b="1" dirty="0" smtClean="0"/>
              <a:t>at different T</a:t>
            </a:r>
            <a:endParaRPr lang="en-US" sz="1600" dirty="0" smtClean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7" y="1300290"/>
            <a:ext cx="4802785" cy="36253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3116" y="5622895"/>
            <a:ext cx="595669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P-</a:t>
            </a:r>
            <a:r>
              <a:rPr kumimoji="1" lang="en-US" altLang="zh-CN" dirty="0" err="1" smtClean="0"/>
              <a:t>Pb</a:t>
            </a:r>
            <a:r>
              <a:rPr kumimoji="1" lang="en-US" altLang="zh-CN" dirty="0" smtClean="0"/>
              <a:t> system: </a:t>
            </a:r>
          </a:p>
          <a:p>
            <a:r>
              <a:rPr kumimoji="1" lang="en-US" altLang="zh-CN" dirty="0" smtClean="0"/>
              <a:t>More suitable to study the internal evolutions of </a:t>
            </a:r>
            <a:r>
              <a:rPr kumimoji="1" lang="en-US" altLang="zh-CN" dirty="0" err="1" smtClean="0"/>
              <a:t>ccbar</a:t>
            </a:r>
            <a:r>
              <a:rPr kumimoji="1" lang="en-US" altLang="zh-CN" dirty="0" smtClean="0"/>
              <a:t> system.</a:t>
            </a:r>
          </a:p>
          <a:p>
            <a:r>
              <a:rPr kumimoji="1" lang="en-US" altLang="zh-CN" dirty="0" smtClean="0"/>
              <a:t>Such as 1S-2S transition mechanism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00595" y="749508"/>
            <a:ext cx="494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u="sng" dirty="0" smtClean="0">
                <a:solidFill>
                  <a:srgbClr val="FF0000"/>
                </a:solidFill>
              </a:rPr>
              <a:t>Baoyi, </a:t>
            </a:r>
            <a:r>
              <a:rPr kumimoji="1" lang="en-US" altLang="zh-CN" i="1" u="sng" dirty="0" err="1" smtClean="0">
                <a:solidFill>
                  <a:srgbClr val="FF0000"/>
                </a:solidFill>
              </a:rPr>
              <a:t>Xiaojian</a:t>
            </a:r>
            <a:r>
              <a:rPr kumimoji="1" lang="en-US" altLang="zh-CN" i="1" u="sng" dirty="0" smtClean="0">
                <a:solidFill>
                  <a:srgbClr val="FF0000"/>
                </a:solidFill>
              </a:rPr>
              <a:t>, Carsten, Ralf,  in preparation</a:t>
            </a:r>
            <a:endParaRPr kumimoji="1" lang="zh-CN" alt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919" y="4705680"/>
            <a:ext cx="545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Its suppression is mainly due to the internal evolution of </a:t>
            </a:r>
            <a:r>
              <a:rPr kumimoji="1" lang="en-US" altLang="zh-CN" b="1" dirty="0" err="1" smtClean="0"/>
              <a:t>wavefunction</a:t>
            </a:r>
            <a:r>
              <a:rPr kumimoji="1" lang="en-US" altLang="zh-CN" b="1" dirty="0" smtClean="0"/>
              <a:t>, 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Particle inelastic dissociation is now absent.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5">
              <a:defRPr/>
            </a:pPr>
            <a:fld id="{8F5ACDC8-A4D3-2743-AEB8-B10DCFDD2470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185">
                <a:defRPr/>
              </a:pPr>
              <a:t>22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873211" y="297881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Summary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cxnSp>
        <p:nvCxnSpPr>
          <p:cNvPr id="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96280" y="744830"/>
                <a:ext cx="818473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We develop </a:t>
                </a:r>
                <a:r>
                  <a:rPr kumimoji="1" lang="en-US" altLang="zh-CN" sz="2000" b="1" dirty="0" smtClean="0">
                    <a:solidFill>
                      <a:srgbClr val="0070C0"/>
                    </a:solidFill>
                  </a:rPr>
                  <a:t>stochastic potential </a:t>
                </a:r>
                <a:r>
                  <a:rPr kumimoji="1" lang="en-US" altLang="zh-CN" sz="2000" dirty="0" smtClean="0"/>
                  <a:t>to study the interactions between sub-system and the environment,  </a:t>
                </a:r>
              </a:p>
              <a:p>
                <a:r>
                  <a:rPr kumimoji="1" lang="zh-CN" altLang="en-US" sz="2000" dirty="0"/>
                  <a:t> </a:t>
                </a:r>
                <a:r>
                  <a:rPr kumimoji="1" lang="zh-CN" altLang="en-US" sz="2000" dirty="0" smtClean="0"/>
                  <a:t>    </a:t>
                </a:r>
                <a:r>
                  <a:rPr kumimoji="1" lang="en-US" altLang="zh-CN" sz="2000" dirty="0" smtClean="0"/>
                  <a:t>the properties of medium stochastic potential is also studied. </a:t>
                </a:r>
              </a:p>
              <a:p>
                <a:pPr marL="285750" indent="-285750">
                  <a:buFont typeface="Wingdings" charset="2"/>
                  <a:buChar char="l"/>
                </a:pPr>
                <a:endParaRPr kumimoji="1" lang="en-US" altLang="zh-CN" sz="2000" dirty="0" smtClean="0"/>
              </a:p>
              <a:p>
                <a:pPr marL="342900" indent="-342900">
                  <a:buFont typeface="Wingdings" charset="2"/>
                  <a:buChar char="l"/>
                </a:pPr>
                <a:r>
                  <a:rPr kumimoji="1" lang="en-US" altLang="zh-CN" sz="2000" dirty="0" smtClean="0"/>
                  <a:t>We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construct the </a:t>
                </a:r>
                <a:r>
                  <a:rPr kumimoji="1" lang="en-US" altLang="zh-CN" sz="2000" b="1" dirty="0" smtClean="0">
                    <a:solidFill>
                      <a:srgbClr val="0070C0"/>
                    </a:solidFill>
                  </a:rPr>
                  <a:t>Stochastic Schrodinger Equation (SSE) </a:t>
                </a:r>
                <a:r>
                  <a:rPr kumimoji="1" lang="en-US" altLang="zh-CN" sz="2000" dirty="0" smtClean="0"/>
                  <a:t>to study the wave function evolutions of heavy quark as an </a:t>
                </a:r>
                <a:r>
                  <a:rPr kumimoji="1" lang="en-US" altLang="zh-CN" sz="2000" b="1" dirty="0" smtClean="0">
                    <a:solidFill>
                      <a:srgbClr val="0070C0"/>
                    </a:solidFill>
                  </a:rPr>
                  <a:t>open quantum system</a:t>
                </a:r>
                <a:r>
                  <a:rPr kumimoji="1" lang="en-US" altLang="zh-CN" sz="2000" dirty="0" smtClean="0"/>
                  <a:t>. </a:t>
                </a:r>
              </a:p>
              <a:p>
                <a:r>
                  <a:rPr kumimoji="1" lang="en-US" altLang="zh-CN" sz="2000" dirty="0" smtClean="0">
                    <a:solidFill>
                      <a:srgbClr val="FF0000"/>
                    </a:solidFill>
                  </a:rPr>
                  <a:t>     </a:t>
                </a:r>
                <a:r>
                  <a:rPr kumimoji="1" lang="en-US" altLang="zh-CN" sz="2000" i="1" dirty="0" smtClean="0">
                    <a:solidFill>
                      <a:srgbClr val="FF0000"/>
                    </a:solidFill>
                  </a:rPr>
                  <a:t>This approach enables us to directly connect the </a:t>
                </a:r>
                <a:r>
                  <a:rPr kumimoji="1" lang="en-US" altLang="zh-CN" sz="2000" i="1" dirty="0" err="1" smtClean="0">
                    <a:solidFill>
                      <a:srgbClr val="FF0000"/>
                    </a:solidFill>
                  </a:rPr>
                  <a:t>thermalization</a:t>
                </a:r>
                <a:r>
                  <a:rPr kumimoji="1" lang="en-US" altLang="zh-CN" sz="2000" i="1" dirty="0" smtClean="0">
                    <a:solidFill>
                      <a:srgbClr val="FF0000"/>
                    </a:solidFill>
                  </a:rPr>
                  <a:t> process or  </a:t>
                </a:r>
              </a:p>
              <a:p>
                <a:r>
                  <a:rPr kumimoji="1" lang="en-US" altLang="zh-CN" sz="2000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i="1" dirty="0" smtClean="0">
                    <a:solidFill>
                      <a:srgbClr val="FF0000"/>
                    </a:solidFill>
                  </a:rPr>
                  <a:t>    </a:t>
                </a:r>
                <a:r>
                  <a:rPr kumimoji="1" lang="en-US" altLang="zh-CN" sz="2000" b="1" i="1" dirty="0" smtClean="0">
                    <a:solidFill>
                      <a:srgbClr val="FF0000"/>
                    </a:solidFill>
                  </a:rPr>
                  <a:t>collision process </a:t>
                </a:r>
                <a:r>
                  <a:rPr kumimoji="1" lang="en-US" altLang="zh-CN" sz="2000" i="1" dirty="0" smtClean="0">
                    <a:solidFill>
                      <a:srgbClr val="FF0000"/>
                    </a:solidFill>
                  </a:rPr>
                  <a:t>with the Hamiltonian</a:t>
                </a:r>
                <a:r>
                  <a:rPr kumimoji="1" lang="en-US" altLang="zh-CN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endParaRPr kumimoji="1"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Wingdings" charset="2"/>
                  <a:buChar char="l"/>
                </a:pPr>
                <a:r>
                  <a:rPr kumimoji="1" lang="en-US" altLang="zh-CN" sz="2000" dirty="0" smtClean="0"/>
                  <a:t>HQ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diffusion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is also extracted preliminarily.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0" y="744830"/>
                <a:ext cx="8184733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670" t="-962" r="-596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96280" y="4599923"/>
            <a:ext cx="8567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Next steps:</a:t>
            </a:r>
          </a:p>
          <a:p>
            <a:r>
              <a:rPr kumimoji="1" lang="en-US" altLang="zh-CN" sz="2000" dirty="0" smtClean="0"/>
              <a:t>    1. connect the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stochastic potential </a:t>
            </a:r>
            <a:r>
              <a:rPr kumimoji="1" lang="en-US" altLang="zh-CN" sz="2000" dirty="0" smtClean="0"/>
              <a:t>with the </a:t>
            </a:r>
            <a:r>
              <a:rPr kumimoji="1" lang="en-US" altLang="zh-CN" sz="2000" dirty="0" err="1" smtClean="0">
                <a:solidFill>
                  <a:srgbClr val="FF0000"/>
                </a:solidFill>
              </a:rPr>
              <a:t>Langevin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 approach</a:t>
            </a:r>
            <a:r>
              <a:rPr kumimoji="1" lang="en-US" altLang="zh-CN" sz="2000" dirty="0" smtClean="0"/>
              <a:t>.</a:t>
            </a:r>
          </a:p>
          <a:p>
            <a:r>
              <a:rPr kumimoji="1" lang="en-US" altLang="zh-CN" sz="2000" dirty="0" smtClean="0"/>
              <a:t>    2. connections between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random phase term </a:t>
            </a:r>
            <a:r>
              <a:rPr kumimoji="1" lang="en-US" altLang="zh-CN" sz="2000" dirty="0" smtClean="0"/>
              <a:t>and the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“damping  factor”</a:t>
            </a:r>
            <a:r>
              <a:rPr kumimoji="1" lang="en-US" altLang="zh-CN" sz="2000" dirty="0" smtClean="0"/>
              <a:t>, </a:t>
            </a:r>
          </a:p>
          <a:p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        both of which plays the role of detailed balance.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    3.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SSE + color screened potential + EM fields + </a:t>
            </a:r>
            <a:r>
              <a:rPr kumimoji="1" lang="en-US" altLang="zh-CN" sz="2000" b="1" dirty="0" err="1" smtClean="0">
                <a:solidFill>
                  <a:srgbClr val="FF0000"/>
                </a:solidFill>
              </a:rPr>
              <a:t>vortical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 fields + spin effect </a:t>
            </a:r>
            <a:r>
              <a:rPr kumimoji="1" lang="mr-IN" altLang="zh-CN" sz="2000" b="1" dirty="0" smtClean="0">
                <a:solidFill>
                  <a:srgbClr val="FF0000"/>
                </a:solidFill>
              </a:rPr>
              <a:t>…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4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/>
        </p:nvSpPr>
        <p:spPr bwMode="auto">
          <a:xfrm>
            <a:off x="283335" y="2624229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dirty="0" smtClean="0"/>
              <a:t>More slides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3635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873211" y="297881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Compare with </a:t>
            </a:r>
            <a:r>
              <a:rPr lang="en-US" altLang="zh-CN" sz="3000" dirty="0" err="1" smtClean="0">
                <a:solidFill>
                  <a:prstClr val="black"/>
                </a:solidFill>
              </a:rPr>
              <a:t>Langevin</a:t>
            </a:r>
            <a:r>
              <a:rPr lang="zh-CN" altLang="en-US" sz="3000" dirty="0" smtClean="0">
                <a:solidFill>
                  <a:prstClr val="black"/>
                </a:solidFill>
              </a:rPr>
              <a:t> 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41538" y="1435610"/>
            <a:ext cx="774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Pure </a:t>
            </a:r>
            <a:r>
              <a:rPr kumimoji="1" lang="en-US" altLang="zh-CN" b="1" dirty="0" smtClean="0"/>
              <a:t>white noise </a:t>
            </a:r>
            <a:r>
              <a:rPr kumimoji="1" lang="en-US" altLang="zh-CN" dirty="0" smtClean="0"/>
              <a:t>is not enough for </a:t>
            </a:r>
            <a:r>
              <a:rPr kumimoji="1" lang="en-US" altLang="zh-CN" dirty="0" err="1" smtClean="0"/>
              <a:t>thermalization</a:t>
            </a:r>
            <a:r>
              <a:rPr kumimoji="1" lang="en-US" altLang="zh-CN" dirty="0" smtClean="0"/>
              <a:t> process. It needs </a:t>
            </a:r>
            <a:r>
              <a:rPr kumimoji="1" lang="en-US" altLang="zh-CN" b="1" dirty="0" smtClean="0"/>
              <a:t>Color noise (</a:t>
            </a:r>
            <a:r>
              <a:rPr kumimoji="1" lang="en-US" altLang="zh-CN" b="1" dirty="0" err="1" smtClean="0"/>
              <a:t>thermalization</a:t>
            </a:r>
            <a:r>
              <a:rPr kumimoji="1" lang="en-US" altLang="zh-CN" b="1" dirty="0"/>
              <a:t>-</a:t>
            </a:r>
            <a:r>
              <a:rPr kumimoji="1" lang="en-US" altLang="zh-CN" b="1" dirty="0" smtClean="0"/>
              <a:t>history dependent).  </a:t>
            </a:r>
            <a:endParaRPr kumimoji="1"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13213" y="967657"/>
            <a:ext cx="401103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Compare with </a:t>
            </a:r>
            <a:r>
              <a:rPr kumimoji="1" lang="en-US" altLang="zh-CN" sz="2000" b="1" dirty="0" err="1" smtClean="0"/>
              <a:t>Langevin</a:t>
            </a:r>
            <a:r>
              <a:rPr kumimoji="1" lang="en-US" altLang="zh-CN" sz="2000" b="1" dirty="0" smtClean="0"/>
              <a:t> noise term:</a:t>
            </a:r>
            <a:endParaRPr kumimoji="1" lang="zh-CN" altLang="en-US" sz="2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48280" y="2304558"/>
            <a:ext cx="835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zh-CN" sz="2000" dirty="0" err="1" smtClean="0"/>
              <a:t>Langevin</a:t>
            </a:r>
            <a:r>
              <a:rPr kumimoji="1" lang="en-US" altLang="zh-CN" sz="2000" dirty="0" smtClean="0"/>
              <a:t> noise can be white noise:</a:t>
            </a:r>
          </a:p>
          <a:p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    time-dependent drag force term  + white noise term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7805" y="3173507"/>
                <a:ext cx="192751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𝑑𝑝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𝑝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805" y="3173507"/>
                <a:ext cx="1927515" cy="6182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箭头连接符 2"/>
          <p:cNvCxnSpPr/>
          <p:nvPr/>
        </p:nvCxnSpPr>
        <p:spPr>
          <a:xfrm>
            <a:off x="3345084" y="2950889"/>
            <a:ext cx="0" cy="39419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H="1">
            <a:off x="4184580" y="2950889"/>
            <a:ext cx="639672" cy="39419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78830" y="3791868"/>
                <a:ext cx="8646191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l"/>
                </a:pPr>
                <a:r>
                  <a:rPr kumimoji="1" lang="en-US" altLang="zh-CN" sz="2000" dirty="0" smtClean="0"/>
                  <a:t>SSE noise :</a:t>
                </a:r>
              </a:p>
              <a:p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    </a:t>
                </a:r>
                <a:r>
                  <a:rPr kumimoji="1" lang="en-US" altLang="zh-CN" b="1" dirty="0" smtClean="0"/>
                  <a:t>Our approach have a correlation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b="1" i="1" dirty="0">
                    <a:solidFill>
                      <a:srgbClr val="FF0000"/>
                    </a:solidFill>
                    <a:latin typeface="Cambria Math" charset="0"/>
                  </a:rPr>
                  <a:t>, </a:t>
                </a:r>
                <a:r>
                  <a:rPr kumimoji="1"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 </a:t>
                </a:r>
              </a:p>
              <a:p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    (same when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b="1" i="1" dirty="0">
                    <a:solidFill>
                      <a:srgbClr val="FF0000"/>
                    </a:solidFill>
                    <a:latin typeface="Cambria Math" charset="0"/>
                  </a:rPr>
                  <a:t>, </a:t>
                </a:r>
                <a:r>
                  <a:rPr kumimoji="1"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, random when 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b="1" i="1" dirty="0">
                    <a:solidFill>
                      <a:srgbClr val="FF0000"/>
                    </a:solidFill>
                    <a:latin typeface="Cambria Math" charset="0"/>
                  </a:rPr>
                  <a:t>, </a:t>
                </a:r>
                <a:r>
                  <a:rPr kumimoji="1"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)</a:t>
                </a:r>
              </a:p>
              <a:p>
                <a:endParaRPr kumimoji="1" lang="en-US" altLang="zh-CN" dirty="0" smtClean="0"/>
              </a:p>
              <a:p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    </a:t>
                </a:r>
                <a:r>
                  <a:rPr kumimoji="1" lang="en-US" altLang="zh-CN" b="1" dirty="0" smtClean="0"/>
                  <a:t>Another SSE noise satisfy a correlation function  </a:t>
                </a:r>
                <a:endParaRPr kumimoji="1" lang="zh-CN" altLang="en-US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30" y="3791868"/>
                <a:ext cx="8646191" cy="1508105"/>
              </a:xfrm>
              <a:prstGeom prst="rect">
                <a:avLst/>
              </a:prstGeom>
              <a:blipFill rotWithShape="0">
                <a:blip r:embed="rId3"/>
                <a:stretch>
                  <a:fillRect l="-635" t="-2024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8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/>
              <p:cNvSpPr>
                <a:spLocks noGrp="1" noChangeArrowheads="1"/>
              </p:cNvSpPr>
              <p:nvPr/>
            </p:nvSpPr>
            <p:spPr bwMode="auto">
              <a:xfrm>
                <a:off x="873211" y="297881"/>
                <a:ext cx="7303024" cy="420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defTabSz="914370">
                  <a:lnSpc>
                    <a:spcPct val="80000"/>
                  </a:lnSpc>
                  <a:buNone/>
                </a:pPr>
                <a:r>
                  <a:rPr lang="zh-CN" altLang="en-US" sz="3000" dirty="0">
                    <a:solidFill>
                      <a:prstClr val="black"/>
                    </a:solidFill>
                  </a:rPr>
                  <a:t>不同体积的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794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794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794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altLang="zh-CN" sz="2794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794" dirty="0">
                    <a:solidFill>
                      <a:prstClr val="black"/>
                    </a:solidFill>
                  </a:rPr>
                  <a:t> </a:t>
                </a:r>
                <a:endParaRPr lang="en-US" altLang="zh-CN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5307" y="469163"/>
                <a:ext cx="11502263" cy="662136"/>
              </a:xfrm>
              <a:prstGeom prst="rect">
                <a:avLst/>
              </a:prstGeom>
              <a:blipFill rotWithShape="1">
                <a:blip r:embed="rId2"/>
                <a:stretch>
                  <a:fillRect t="-45283" b="-45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cxnSp>
        <p:nvCxnSpPr>
          <p:cNvPr id="27" name="直接连接符 13"/>
          <p:cNvCxnSpPr/>
          <p:nvPr/>
        </p:nvCxnSpPr>
        <p:spPr>
          <a:xfrm>
            <a:off x="813213" y="731557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" y="2198608"/>
            <a:ext cx="4299675" cy="2943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18" y="2237751"/>
            <a:ext cx="4298867" cy="29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79500"/>
            <a:ext cx="4476236" cy="3213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36" y="1231900"/>
            <a:ext cx="4171675" cy="3060700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137324" y="4730251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dirty="0" smtClean="0"/>
              <a:t>Cornell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potential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8993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0" y="4763754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dirty="0" smtClean="0"/>
              <a:t>Cornell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potential</a:t>
            </a:r>
            <a:endParaRPr lang="en-US" altLang="zh-CN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2" y="996950"/>
            <a:ext cx="4266012" cy="337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79" y="1117073"/>
            <a:ext cx="4069008" cy="32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0" y="4763754"/>
            <a:ext cx="871378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dirty="0" smtClean="0"/>
              <a:t>Potential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=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0</a:t>
            </a:r>
            <a:endParaRPr lang="en-US" altLang="zh-CN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2" y="867088"/>
            <a:ext cx="4288010" cy="3683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41" y="952888"/>
            <a:ext cx="4267445" cy="35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1894" y="58607"/>
            <a:ext cx="850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</a:rPr>
              <a:t>Check codes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43383" y="933372"/>
                <a:ext cx="6199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Evolutions of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with different potential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3" y="933372"/>
                <a:ext cx="619931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8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" y="1462362"/>
            <a:ext cx="3783085" cy="29157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60653"/>
            <a:ext cx="3690217" cy="2909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525887" y="5166600"/>
                <a:ext cx="85002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With weak potential,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dipole becomes a loosely bound dipole, its </a:t>
                </a:r>
                <a:r>
                  <a:rPr lang="en-US" altLang="zh-CN" sz="2000" dirty="0" err="1" smtClean="0">
                    <a:solidFill>
                      <a:srgbClr val="FF0000"/>
                    </a:solidFill>
                  </a:rPr>
                  <a:t>wavefunction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expands outside. </a:t>
                </a:r>
              </a:p>
              <a:p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7" y="5166600"/>
                <a:ext cx="850021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717" t="-3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5372507" y="4640636"/>
                <a:ext cx="2929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Cornell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Potential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07" y="4640636"/>
                <a:ext cx="2929139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070222" y="4607318"/>
                <a:ext cx="1271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22" y="4607318"/>
                <a:ext cx="127124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771491" y="4308001"/>
            <a:ext cx="160101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</a:rPr>
              <a:t>Testing codes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543383" y="5989080"/>
            <a:ext cx="780713" cy="1931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1436089" y="5947201"/>
                <a:ext cx="7101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the overlap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sub>
                    </m:sSub>
                    <m:r>
                      <a:rPr lang="en-US" altLang="zh-CN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𝚿</m:t>
                    </m:r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 increase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at first, then decrease 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89" y="5947201"/>
                <a:ext cx="710117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77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7737" y="817927"/>
                <a:ext cx="639156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Quantum approach (</a:t>
                </a:r>
                <a:r>
                  <a:rPr lang="en-US" altLang="zh-CN" sz="2000" b="1" dirty="0"/>
                  <a:t>open quantum system</a:t>
                </a:r>
                <a:r>
                  <a:rPr lang="en-US" altLang="zh-CN" sz="2000" dirty="0"/>
                  <a:t>):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altLang="zh-CN" sz="2000" dirty="0"/>
                  <a:t>Lindblad equation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altLang="zh-CN" dirty="0"/>
                  <a:t>Solid theoretical foundation for open quantum system, </a:t>
                </a:r>
                <a:r>
                  <a:rPr lang="en-US" altLang="zh-CN" dirty="0" smtClean="0"/>
                  <a:t>  -Evolving </a:t>
                </a:r>
                <a:r>
                  <a:rPr lang="en-US" altLang="zh-CN" dirty="0"/>
                  <a:t>density matrices, computationally-intensive, approx. needed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altLang="zh-CN" sz="2000" dirty="0"/>
                  <a:t>Schrödinger-</a:t>
                </a:r>
                <a:r>
                  <a:rPr lang="en-US" altLang="zh-CN" sz="2000" dirty="0" err="1"/>
                  <a:t>Langevin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equation</a:t>
                </a:r>
                <a:endParaRPr lang="en-US" altLang="zh-CN" sz="2000" dirty="0"/>
              </a:p>
              <a:p>
                <a:pPr lvl="2">
                  <a:buFont typeface="System Font Regular"/>
                  <a:buChar char="-"/>
                </a:pPr>
                <a:r>
                  <a:rPr lang="en-US" altLang="zh-CN" dirty="0"/>
                  <a:t>Originates from Heisenberg-Langevin equation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altLang="zh-CN" dirty="0"/>
                  <a:t>Nonlinear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zh-CN" sz="2100" dirty="0" smtClean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7" y="817927"/>
                <a:ext cx="6391560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953" t="-1269" b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45" y="4353121"/>
            <a:ext cx="1867791" cy="11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0" y="3982095"/>
            <a:ext cx="2802673" cy="213743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4773" y="71486"/>
            <a:ext cx="850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</a:rPr>
              <a:t>Thermal medium effect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82473" y="6328006"/>
                <a:ext cx="7448103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 dipole potential in QGP is COLOR SCREENED</a:t>
                </a:r>
                <a:endParaRPr lang="en-US" altLang="zh-CN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73" y="6328006"/>
                <a:ext cx="7448103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576" b="-257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2483205" y="5516749"/>
            <a:ext cx="219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u="sng" dirty="0" err="1" smtClean="0">
                <a:solidFill>
                  <a:prstClr val="black"/>
                </a:solidFill>
              </a:rPr>
              <a:t>S.Digal</a:t>
            </a:r>
            <a:r>
              <a:rPr lang="en-US" altLang="zh-CN" sz="1600" u="sng" dirty="0" smtClean="0">
                <a:solidFill>
                  <a:prstClr val="black"/>
                </a:solidFill>
              </a:rPr>
              <a:t>, et al, EPJ, </a:t>
            </a:r>
            <a:r>
              <a:rPr lang="en-US" altLang="zh-CN" sz="1600" u="sng" dirty="0">
                <a:solidFill>
                  <a:prstClr val="black"/>
                </a:solidFill>
              </a:rPr>
              <a:t>0</a:t>
            </a:r>
            <a:r>
              <a:rPr lang="en-US" altLang="zh-CN" sz="1600" u="sng" dirty="0" smtClean="0">
                <a:solidFill>
                  <a:prstClr val="black"/>
                </a:solidFill>
              </a:rPr>
              <a:t>5’</a:t>
            </a:r>
            <a:endParaRPr lang="en-US" altLang="zh-CN" sz="1600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5781" y="6024461"/>
                <a:ext cx="54286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acc>
                          <m:r>
                            <a:rPr lang="en-US" altLang="zh-CN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&gt;=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altLang="zh-CN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𝟏𝐒</m:t>
                              </m:r>
                            </m:sub>
                          </m:sSub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f>
                        <m:fPr>
                          <m:type m:val="lin"/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num>
                        <m:den>
                          <m:r>
                            <a:rPr lang="zh-CN" alt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𝛙</m:t>
                          </m:r>
                        </m:den>
                      </m:f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&gt;+</m:t>
                      </m:r>
                      <m:sSub>
                        <m:sSubPr>
                          <m:ctrlPr>
                            <a:rPr lang="en-US" altLang="zh-CN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0"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d>
                        <m:dPr>
                          <m:ctrlPr>
                            <a:rPr lang="en-US" altLang="zh-CN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b="1" i="0" smtClean="0">
                          <a:latin typeface="Cambria Math" panose="02040503050406030204" pitchFamily="18" charset="0"/>
                        </a:rPr>
                        <m:t>𝛙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𝟐𝐒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)&gt;+…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" y="6024461"/>
                <a:ext cx="542868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554397" y="5349999"/>
                <a:ext cx="18936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(Cornell potential)</a:t>
                </a:r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CN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𝐉</m:t>
                          </m:r>
                        </m:num>
                        <m:den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𝛙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97" y="5349999"/>
                <a:ext cx="189366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572" t="-26415" r="-2894" b="-10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/>
          <p:cNvCxnSpPr/>
          <p:nvPr/>
        </p:nvCxnSpPr>
        <p:spPr>
          <a:xfrm>
            <a:off x="5431186" y="6074013"/>
            <a:ext cx="3374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422299" y="5339710"/>
            <a:ext cx="1451885" cy="1455645"/>
          </a:xfrm>
          <a:prstGeom prst="ellipse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22299" y="5635062"/>
            <a:ext cx="195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QGP evolution</a:t>
            </a:r>
            <a:endParaRPr lang="zh-CN" altLang="en-US" sz="20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8271864" y="5749867"/>
            <a:ext cx="8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dirty="0"/>
          </a:p>
        </p:txBody>
      </p:sp>
      <p:sp>
        <p:nvSpPr>
          <p:cNvPr id="37" name="TextBox 5">
            <a:extLst>
              <a:ext uri="{FF2B5EF4-FFF2-40B4-BE49-F238E27FC236}">
                <a16:creationId xmlns="" xmlns:a16="http://schemas.microsoft.com/office/drawing/2014/main" id="{17228712-BBC0-354E-954B-5950EF7E3589}"/>
              </a:ext>
            </a:extLst>
          </p:cNvPr>
          <p:cNvSpPr txBox="1"/>
          <p:nvPr/>
        </p:nvSpPr>
        <p:spPr>
          <a:xfrm>
            <a:off x="4332804" y="1233628"/>
            <a:ext cx="193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[Lindblad et al, 1976, …]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="" xmlns:a16="http://schemas.microsoft.com/office/drawing/2014/main" id="{66DB452B-223F-1E40-BE89-E093C18F9EB2}"/>
              </a:ext>
            </a:extLst>
          </p:cNvPr>
          <p:cNvSpPr txBox="1"/>
          <p:nvPr/>
        </p:nvSpPr>
        <p:spPr>
          <a:xfrm>
            <a:off x="4254285" y="2901161"/>
            <a:ext cx="1961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[</a:t>
            </a:r>
            <a:r>
              <a:rPr lang="en-US" sz="1400" dirty="0" err="1">
                <a:solidFill>
                  <a:schemeClr val="accent1"/>
                </a:solidFill>
              </a:rPr>
              <a:t>Gossiaux</a:t>
            </a:r>
            <a:r>
              <a:rPr lang="en-US" sz="1400" dirty="0">
                <a:solidFill>
                  <a:schemeClr val="accent1"/>
                </a:solidFill>
              </a:rPr>
              <a:t> et al, 2016, …]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8500" y="3208938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- Generalized </a:t>
            </a:r>
            <a:r>
              <a:rPr kumimoji="1" lang="en-US" altLang="zh-CN" dirty="0" err="1" smtClean="0"/>
              <a:t>Langevin</a:t>
            </a:r>
            <a:r>
              <a:rPr kumimoji="1" lang="en-US" altLang="zh-CN" dirty="0" smtClean="0"/>
              <a:t> approach          </a:t>
            </a:r>
            <a:r>
              <a:rPr kumimoji="1"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J. P. </a:t>
            </a:r>
            <a:r>
              <a:rPr kumimoji="1" lang="en-US" altLang="zh-CN" dirty="0" err="1" smtClean="0">
                <a:solidFill>
                  <a:schemeClr val="accent1">
                    <a:lumMod val="75000"/>
                  </a:schemeClr>
                </a:solidFill>
              </a:rPr>
              <a:t>Blaizot</a:t>
            </a:r>
            <a:r>
              <a:rPr kumimoji="1"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, et al</a:t>
            </a:r>
          </a:p>
          <a:p>
            <a:r>
              <a:rPr kumimoji="1" lang="en-US" altLang="zh-CN" sz="2200" b="1" dirty="0" smtClean="0">
                <a:solidFill>
                  <a:srgbClr val="FF0000"/>
                </a:solidFill>
              </a:rPr>
              <a:t>- Stochastic Schrodinger equation   (our approach)</a:t>
            </a:r>
            <a:endParaRPr kumimoji="1"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500" y="3556000"/>
            <a:ext cx="600224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09257" y="2829293"/>
            <a:ext cx="274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Can be employed in </a:t>
            </a:r>
          </a:p>
          <a:p>
            <a:r>
              <a:rPr kumimoji="1" lang="en-US" altLang="zh-CN" sz="1600" b="1" i="1" dirty="0" smtClean="0">
                <a:solidFill>
                  <a:srgbClr val="0070C0"/>
                </a:solidFill>
              </a:rPr>
              <a:t>Spin thermal theory,</a:t>
            </a:r>
          </a:p>
          <a:p>
            <a:r>
              <a:rPr kumimoji="1" lang="en-US" altLang="zh-CN" sz="1600" b="1" i="1" dirty="0" smtClean="0">
                <a:solidFill>
                  <a:srgbClr val="0070C0"/>
                </a:solidFill>
              </a:rPr>
              <a:t>Bose-</a:t>
            </a:r>
            <a:r>
              <a:rPr kumimoji="1" lang="en-US" altLang="zh-CN" sz="1600" b="1" i="1" dirty="0">
                <a:solidFill>
                  <a:srgbClr val="0070C0"/>
                </a:solidFill>
              </a:rPr>
              <a:t>E</a:t>
            </a:r>
            <a:r>
              <a:rPr kumimoji="1" lang="en-US" altLang="zh-CN" sz="1600" b="1" i="1" dirty="0" smtClean="0">
                <a:solidFill>
                  <a:srgbClr val="0070C0"/>
                </a:solidFill>
              </a:rPr>
              <a:t>instein </a:t>
            </a:r>
            <a:r>
              <a:rPr kumimoji="1" lang="en-US" altLang="zh-CN" sz="1600" b="1" i="1" dirty="0" err="1" smtClean="0">
                <a:solidFill>
                  <a:srgbClr val="0070C0"/>
                </a:solidFill>
              </a:rPr>
              <a:t>conden</a:t>
            </a:r>
            <a:r>
              <a:rPr kumimoji="1" lang="en-US" altLang="zh-CN" sz="16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kumimoji="1" lang="en-US" altLang="zh-CN" sz="1600" b="1" i="1" dirty="0" err="1" smtClean="0">
                <a:solidFill>
                  <a:srgbClr val="0070C0"/>
                </a:solidFill>
              </a:rPr>
              <a:t>Thermalization</a:t>
            </a:r>
            <a:r>
              <a:rPr kumimoji="1" lang="en-US" altLang="zh-CN" sz="1600" b="1" i="1" dirty="0" smtClean="0">
                <a:solidFill>
                  <a:srgbClr val="0070C0"/>
                </a:solidFill>
              </a:rPr>
              <a:t> process,</a:t>
            </a:r>
            <a:r>
              <a:rPr kumimoji="1" lang="en-US" altLang="zh-CN" sz="1600" i="1" dirty="0" smtClean="0"/>
              <a:t> et al.</a:t>
            </a:r>
            <a:endParaRPr kumimoji="1"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001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2672889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/>
              <a:t>stochastic potential </a:t>
            </a:r>
            <a:r>
              <a:rPr lang="en-US" altLang="zh-CN" sz="4400" dirty="0">
                <a:solidFill>
                  <a:srgbClr val="0070C0"/>
                </a:solidFill>
              </a:rPr>
              <a:t>and </a:t>
            </a:r>
            <a:r>
              <a:rPr lang="en-US" altLang="zh-CN" sz="4400" dirty="0" smtClean="0"/>
              <a:t>SSE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384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0"/>
            <a:fld id="{8F5ACDC8-A4D3-2743-AEB8-B10DCFDD247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8292" y="797524"/>
                <a:ext cx="1951303" cy="676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92" y="797524"/>
                <a:ext cx="1951303" cy="676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3957" y="2041827"/>
                <a:ext cx="4480065" cy="9624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91437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: 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HQ,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: 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medium, </a:t>
                </a:r>
              </a:p>
              <a:p>
                <a:pPr defTabSz="91437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: 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interactions between HQ and the medium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57" y="2041827"/>
                <a:ext cx="4480065" cy="962443"/>
              </a:xfrm>
              <a:prstGeom prst="rect">
                <a:avLst/>
              </a:prstGeom>
              <a:blipFill rotWithShape="0">
                <a:blip r:embed="rId3"/>
                <a:stretch>
                  <a:fillRect r="-271" b="-87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53943" y="3279830"/>
            <a:ext cx="20635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Ignore medium part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943" y="4961107"/>
            <a:ext cx="28927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Switch to interaction picture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4112" y="5572072"/>
                <a:ext cx="1833387" cy="6182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⟩=</m:t>
                      </m:r>
                      <m:sSubSup>
                        <m:sSubSup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12" y="5572072"/>
                <a:ext cx="1833387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4807525" y="1506575"/>
            <a:ext cx="241361" cy="432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30104" y="3245245"/>
            <a:ext cx="318782" cy="648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712582" y="4780487"/>
            <a:ext cx="308844" cy="76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直接连接符 13"/>
          <p:cNvCxnSpPr/>
          <p:nvPr/>
        </p:nvCxnSpPr>
        <p:spPr>
          <a:xfrm>
            <a:off x="813213" y="613990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822087" y="3985935"/>
                <a:ext cx="4398677" cy="5688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370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Σ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‘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87" y="3985935"/>
                <a:ext cx="4398677" cy="568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"/>
          <p:cNvSpPr>
            <a:spLocks noGrp="1" noChangeArrowheads="1"/>
          </p:cNvSpPr>
          <p:nvPr/>
        </p:nvSpPr>
        <p:spPr bwMode="auto">
          <a:xfrm>
            <a:off x="969973" y="202516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Framework of SSE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1085" y="1442379"/>
            <a:ext cx="347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HQ: sub-system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QGP: thermal bath(environment)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 rot="10800000" flipV="1">
                <a:off x="6029" y="4797246"/>
                <a:ext cx="3327185" cy="115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: entire system (constant)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mr-IN" altLang="zh-CN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mr-IN" altLang="zh-CN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600" dirty="0" smtClean="0"/>
                  <a:t>: heavy quark energy</a:t>
                </a:r>
              </a:p>
              <a:p>
                <a:r>
                  <a:rPr lang="en-US" altLang="zh-CN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mr-IN" altLang="zh-CN" sz="16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is-IS" altLang="zh-CN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mr-IN" altLang="zh-CN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mr-IN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&gt;</m:t>
                        </m:r>
                      </m:e>
                    </m:nary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029" y="4797246"/>
                <a:ext cx="3327185" cy="1150571"/>
              </a:xfrm>
              <a:prstGeom prst="rect">
                <a:avLst/>
              </a:prstGeom>
              <a:blipFill rotWithShape="0">
                <a:blip r:embed="rId7"/>
                <a:stretch>
                  <a:fillRect l="-1099"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982" y="5895612"/>
                <a:ext cx="33312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600" b="0" i="0" smtClean="0">
                        <a:latin typeface="Cambria Math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600" dirty="0" smtClean="0"/>
                  <a:t> partition function of thermal bath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" y="5895612"/>
                <a:ext cx="3331233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0" y="6190318"/>
                <a:ext cx="2759794" cy="524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‘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zh-CN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  <a:latin typeface="Cambria Math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90318"/>
                <a:ext cx="2759794" cy="5247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7"/>
              <p:cNvSpPr/>
              <p:nvPr/>
            </p:nvSpPr>
            <p:spPr>
              <a:xfrm>
                <a:off x="4985168" y="2137134"/>
                <a:ext cx="3894888" cy="7982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 defTabSz="91437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sz="1778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778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778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778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778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778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778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altLang="zh-CN" sz="1778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778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778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778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778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778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zh-CN" altLang="en-US" sz="1778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914370"/>
                <a:r>
                  <a:rPr lang="en-US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Wavefunction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heavy quark + medium</a:t>
                </a:r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68" y="2137134"/>
                <a:ext cx="3894888" cy="798295"/>
              </a:xfrm>
              <a:prstGeom prst="rect">
                <a:avLst/>
              </a:prstGeom>
              <a:blipFill rotWithShape="0">
                <a:blip r:embed="rId10"/>
                <a:stretch>
                  <a:fillRect l="-1248" b="-105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CA990F0-BD4D-D34C-9C3A-66FCDD83C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009" y="1077231"/>
                <a:ext cx="8681013" cy="50307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model the medium with gluon field: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𝑥𝑔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Take non-relativistic approximation and keep only zeroth component: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𝑥𝑔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momentum space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Based on Boltzmann distribution: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 </a:t>
                </a:r>
                <a:r>
                  <a:rPr lang="en-US" dirty="0" smtClean="0"/>
                  <a:t>we </a:t>
                </a:r>
                <a:r>
                  <a:rPr lang="en-US" dirty="0"/>
                  <a:t>conjecture 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rad>
                    <m:sSup>
                      <m:s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>
                            <a:latin typeface="Cambria Math" charset="0"/>
                            <a:ea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  <a:cs typeface="Cambria Math" charset="0"/>
                      </a:rPr>
                      <m:t>≡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random phase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Hermiticity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as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,             </m:t>
                    </m:r>
                    <m:sSubSup>
                      <m:sSub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A990F0-BD4D-D34C-9C3A-66FCDD83C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009" y="1077231"/>
                <a:ext cx="8681013" cy="5030788"/>
              </a:xfrm>
              <a:blipFill rotWithShape="0">
                <a:blip r:embed="rId2"/>
                <a:stretch>
                  <a:fillRect l="-843" t="-6909" b="-10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0CAAFD-208B-8243-868D-7B5FAAD5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0">
                <a:extLst>
                  <a:ext uri="{FF2B5EF4-FFF2-40B4-BE49-F238E27FC236}">
                    <a16:creationId xmlns:a16="http://schemas.microsoft.com/office/drawing/2014/main" xmlns="" id="{E66BA8F9-613B-8241-9EF5-73295E091703}"/>
                  </a:ext>
                </a:extLst>
              </p:cNvPr>
              <p:cNvSpPr txBox="1"/>
              <p:nvPr/>
            </p:nvSpPr>
            <p:spPr>
              <a:xfrm>
                <a:off x="2427289" y="3010010"/>
                <a:ext cx="403810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dirty="0"/>
                  <a:t>)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66BA8F9-613B-8241-9EF5-73295E0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89" y="3010010"/>
                <a:ext cx="4038108" cy="7186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13"/>
          <p:cNvCxnSpPr/>
          <p:nvPr/>
        </p:nvCxnSpPr>
        <p:spPr>
          <a:xfrm>
            <a:off x="813213" y="62705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Grp="1" noChangeArrowheads="1"/>
          </p:cNvSpPr>
          <p:nvPr/>
        </p:nvSpPr>
        <p:spPr bwMode="auto">
          <a:xfrm>
            <a:off x="969973" y="189452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Heavy quark-Medium interaction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74" y="768398"/>
            <a:ext cx="1272963" cy="1108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2822" y="768398"/>
            <a:ext cx="136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Like QED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2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屏幕剪辑">
            <a:extLst>
              <a:ext uri="{FF2B5EF4-FFF2-40B4-BE49-F238E27FC236}">
                <a16:creationId xmlns:a16="http://schemas.microsoft.com/office/drawing/2014/main" xmlns="" id="{D46806F1-72E2-48F8-9C5A-8876CC55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50" y="739644"/>
            <a:ext cx="432272" cy="253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/>
              <p:cNvSpPr>
                <a:spLocks noGrp="1" noChangeArrowheads="1"/>
              </p:cNvSpPr>
              <p:nvPr/>
            </p:nvSpPr>
            <p:spPr bwMode="auto">
              <a:xfrm>
                <a:off x="189768" y="145320"/>
                <a:ext cx="8713787" cy="569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/>
                  <a:t>) field is intensive</a:t>
                </a:r>
              </a:p>
            </p:txBody>
          </p:sp>
        </mc:Choice>
        <mc:Fallback xmlns="">
          <p:sp>
            <p:nvSpPr>
              <p:cNvPr id="1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768" y="145320"/>
                <a:ext cx="8713787" cy="569912"/>
              </a:xfrm>
              <a:prstGeom prst="rect">
                <a:avLst/>
              </a:prstGeom>
              <a:blipFill rotWithShape="0">
                <a:blip r:embed="rId3"/>
                <a:stretch>
                  <a:fillRect t="-31183" b="-204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/>
          <p:cNvCxnSpPr/>
          <p:nvPr/>
        </p:nvCxnSpPr>
        <p:spPr>
          <a:xfrm>
            <a:off x="813212" y="65342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A561A-2D11-43A9-A02B-5C33B709F42F}"/>
              </a:ext>
            </a:extLst>
          </p:cNvPr>
          <p:cNvSpPr txBox="1"/>
          <p:nvPr/>
        </p:nvSpPr>
        <p:spPr>
          <a:xfrm>
            <a:off x="1266092" y="12962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灯片编号占位符 4">
            <a:extLst>
              <a:ext uri="{FF2B5EF4-FFF2-40B4-BE49-F238E27FC236}">
                <a16:creationId xmlns:a16="http://schemas.microsoft.com/office/drawing/2014/main" xmlns="" id="{4ABD0C02-6326-4B9A-9E4D-73621185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9956F5A0-F0AB-4333-BDB1-768DD11C7E9B}"/>
                  </a:ext>
                </a:extLst>
              </p:cNvPr>
              <p:cNvSpPr txBox="1"/>
              <p:nvPr/>
            </p:nvSpPr>
            <p:spPr>
              <a:xfrm>
                <a:off x="434510" y="6332701"/>
                <a:ext cx="82243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Numerical results show that</a:t>
                </a:r>
                <a:r>
                  <a:rPr lang="en-US" altLang="zh-CN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b="1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x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)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altLang="zh-CN" b="1" dirty="0"/>
                      <m:t>s</m:t>
                    </m:r>
                  </m:oMath>
                </a14:m>
                <a:r>
                  <a:rPr lang="en-US" altLang="zh-CN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 </a:t>
                </a:r>
                <a:r>
                  <a:rPr lang="en-US" altLang="zh-CN" sz="2000" b="1" dirty="0"/>
                  <a:t>mean value are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intensive, </a:t>
                </a:r>
                <a:r>
                  <a:rPr lang="en-US" altLang="zh-CN" sz="2000" b="1" dirty="0" smtClean="0"/>
                  <a:t>not extensive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956F5A0-F0AB-4333-BDB1-768DD11C7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0" y="6332701"/>
                <a:ext cx="822430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41" t="-9231" r="-37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A10B826-C226-40B5-94E7-DEF81164ECA2}"/>
              </a:ext>
            </a:extLst>
          </p:cNvPr>
          <p:cNvGrpSpPr/>
          <p:nvPr/>
        </p:nvGrpSpPr>
        <p:grpSpPr>
          <a:xfrm>
            <a:off x="120437" y="835327"/>
            <a:ext cx="9009168" cy="1914333"/>
            <a:chOff x="-187151" y="4022077"/>
            <a:chExt cx="9467624" cy="1914333"/>
          </a:xfrm>
          <a:solidFill>
            <a:schemeClr val="bg1"/>
          </a:solidFill>
        </p:grpSpPr>
        <p:pic>
          <p:nvPicPr>
            <p:cNvPr id="3" name="图片 2" descr="屏幕剪辑">
              <a:extLst>
                <a:ext uri="{FF2B5EF4-FFF2-40B4-BE49-F238E27FC236}">
                  <a16:creationId xmlns:a16="http://schemas.microsoft.com/office/drawing/2014/main" xmlns="" id="{F1C2498E-E45E-4A33-B042-C1494703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151" y="4022077"/>
              <a:ext cx="9467624" cy="1914333"/>
            </a:xfrm>
            <a:prstGeom prst="rect">
              <a:avLst/>
            </a:prstGeom>
            <a:grpFill/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51CF5EF-944F-4383-ABAD-F04C7C93FBF0}"/>
                </a:ext>
              </a:extLst>
            </p:cNvPr>
            <p:cNvSpPr txBox="1"/>
            <p:nvPr/>
          </p:nvSpPr>
          <p:spPr>
            <a:xfrm>
              <a:off x="2159234" y="5414902"/>
              <a:ext cx="6352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fm</a:t>
              </a:r>
              <a:endParaRPr lang="zh-CN" altLang="en-US" sz="1400" i="1" dirty="0">
                <a:latin typeface="Cambria Math" panose="020405030504060302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B21EFF59-0BEC-457A-A296-3D68A9F3BA1C}"/>
                </a:ext>
              </a:extLst>
            </p:cNvPr>
            <p:cNvSpPr txBox="1"/>
            <p:nvPr/>
          </p:nvSpPr>
          <p:spPr>
            <a:xfrm>
              <a:off x="5307450" y="5414903"/>
              <a:ext cx="6352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fm</a:t>
              </a:r>
              <a:endParaRPr lang="zh-CN" altLang="en-US" sz="1400" i="1" dirty="0">
                <a:latin typeface="Cambria Math" panose="020405030504060302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411B4DE-A008-4263-92D3-11A7AD6CB0BC}"/>
                </a:ext>
              </a:extLst>
            </p:cNvPr>
            <p:cNvSpPr txBox="1"/>
            <p:nvPr/>
          </p:nvSpPr>
          <p:spPr>
            <a:xfrm>
              <a:off x="8455666" y="5414901"/>
              <a:ext cx="6352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fm</a:t>
              </a:r>
              <a:endParaRPr lang="zh-CN" altLang="en-US" sz="1400" i="1" dirty="0">
                <a:latin typeface="Cambria Math" panose="02040503050406030204" pitchFamily="18" charset="0"/>
              </a:endParaRPr>
            </a:p>
          </p:txBody>
        </p:sp>
      </p:grpSp>
      <p:pic>
        <p:nvPicPr>
          <p:cNvPr id="16" name="图片 15" descr="屏幕剪辑">
            <a:extLst>
              <a:ext uri="{FF2B5EF4-FFF2-40B4-BE49-F238E27FC236}">
                <a16:creationId xmlns:a16="http://schemas.microsoft.com/office/drawing/2014/main" xmlns="" id="{49A72603-1199-4BC8-B226-408E73EA5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45" y="4113989"/>
            <a:ext cx="240445" cy="2442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2BC6BC0-FC6F-47E3-85A7-281FA0733A46}"/>
                  </a:ext>
                </a:extLst>
              </p:cNvPr>
              <p:cNvSpPr txBox="1"/>
              <p:nvPr/>
            </p:nvSpPr>
            <p:spPr>
              <a:xfrm>
                <a:off x="6777507" y="3027336"/>
                <a:ext cx="88036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zh-CN" altLang="en-US" sz="14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4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BC6BC0-FC6F-47E3-85A7-281FA073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507" y="3027336"/>
                <a:ext cx="880369" cy="495649"/>
              </a:xfrm>
              <a:prstGeom prst="rect">
                <a:avLst/>
              </a:prstGeom>
              <a:blipFill rotWithShape="0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 16"/>
          <p:cNvGrpSpPr/>
          <p:nvPr/>
        </p:nvGrpSpPr>
        <p:grpSpPr>
          <a:xfrm>
            <a:off x="4379093" y="3653495"/>
            <a:ext cx="4136257" cy="2606608"/>
            <a:chOff x="4767298" y="1342441"/>
            <a:chExt cx="4136257" cy="260660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B9532283-CA2B-4615-B5E3-FACD8781EEF4}"/>
                </a:ext>
              </a:extLst>
            </p:cNvPr>
            <p:cNvGrpSpPr/>
            <p:nvPr/>
          </p:nvGrpSpPr>
          <p:grpSpPr>
            <a:xfrm>
              <a:off x="4767298" y="1342441"/>
              <a:ext cx="4136257" cy="2606608"/>
              <a:chOff x="4019633" y="1052207"/>
              <a:chExt cx="4711620" cy="2811456"/>
            </a:xfrm>
          </p:grpSpPr>
          <p:pic>
            <p:nvPicPr>
              <p:cNvPr id="4" name="图片 3" descr="图片包含 地图&#10;&#10;已生成极高可信度的说明">
                <a:extLst>
                  <a:ext uri="{FF2B5EF4-FFF2-40B4-BE49-F238E27FC236}">
                    <a16:creationId xmlns:a16="http://schemas.microsoft.com/office/drawing/2014/main" xmlns="" id="{5AF7174E-F2AE-4F99-B7F5-EF83CD3EA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9633" y="1052207"/>
                <a:ext cx="4094280" cy="2811456"/>
              </a:xfrm>
              <a:prstGeom prst="rect">
                <a:avLst/>
              </a:prstGeom>
            </p:spPr>
          </p:pic>
          <p:pic>
            <p:nvPicPr>
              <p:cNvPr id="11" name="图片 10" descr="屏幕剪辑">
                <a:extLst>
                  <a:ext uri="{FF2B5EF4-FFF2-40B4-BE49-F238E27FC236}">
                    <a16:creationId xmlns:a16="http://schemas.microsoft.com/office/drawing/2014/main" xmlns="" id="{1CEE35BB-0728-4A58-AF6E-C81B074B4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9671" y="1681748"/>
                <a:ext cx="1195407" cy="11622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xmlns="" id="{3223F382-A211-4294-8EC8-B40A46B794FE}"/>
                      </a:ext>
                    </a:extLst>
                  </p:cNvPr>
                  <p:cNvSpPr txBox="1"/>
                  <p:nvPr/>
                </p:nvSpPr>
                <p:spPr>
                  <a:xfrm>
                    <a:off x="7872235" y="2385763"/>
                    <a:ext cx="859018" cy="95410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FF0000"/>
                        </a:solidFill>
                      </a:rPr>
                      <a:t>Fittings</a:t>
                    </a:r>
                  </a:p>
                  <a:p>
                    <a:r>
                      <a:rPr lang="en-US" altLang="zh-CN" sz="1400" dirty="0">
                        <a:latin typeface="Cambria Math" panose="02040503050406030204" pitchFamily="18" charset="0"/>
                      </a:rPr>
                      <a:t>11.87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a14:m>
                    <a:endParaRPr lang="en-US" altLang="zh-CN" sz="1400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altLang="zh-CN" sz="1400" dirty="0">
                        <a:latin typeface="Cambria Math" panose="02040503050406030204" pitchFamily="18" charset="0"/>
                      </a:rPr>
                      <a:t>10.78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a14:m>
                    <a:endParaRPr lang="en-US" altLang="zh-CN" sz="1400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altLang="zh-CN" sz="1400" dirty="0">
                        <a:latin typeface="Cambria Math" panose="02040503050406030204" pitchFamily="18" charset="0"/>
                      </a:rPr>
                      <a:t>10.58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a14:m>
                    <a:endParaRPr lang="zh-CN" altLang="en-US" sz="14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3223F382-A211-4294-8EC8-B40A46B794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2235" y="2385763"/>
                    <a:ext cx="859018" cy="95410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87" t="-680" r="-3968" b="-129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xmlns="" id="{1DAE2DCE-1891-4DEA-9A1A-D22F7A20CF81}"/>
                    </a:ext>
                  </a:extLst>
                </p:cNvPr>
                <p:cNvSpPr txBox="1"/>
                <p:nvPr/>
              </p:nvSpPr>
              <p:spPr>
                <a:xfrm>
                  <a:off x="5829432" y="1426084"/>
                  <a:ext cx="19100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2000 averages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zh-CN" altLang="en-US" sz="1200" i="1" dirty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200" i="1" dirty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2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CN" sz="12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zh-CN" sz="1200" dirty="0"/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DAE2DCE-1891-4DEA-9A1A-D22F7A20C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432" y="1426084"/>
                  <a:ext cx="191001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19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BBDF4633-4A42-4663-83A3-392FE6BF0EF2}"/>
                    </a:ext>
                  </a:extLst>
                </p:cNvPr>
                <p:cNvSpPr txBox="1"/>
                <p:nvPr/>
              </p:nvSpPr>
              <p:spPr>
                <a:xfrm>
                  <a:off x="4847044" y="1529194"/>
                  <a:ext cx="5609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2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latin typeface="Cambria Math" panose="02040503050406030204" pitchFamily="18" charset="0"/>
                              </a:rPr>
                              <m:t>GeV</m:t>
                            </m:r>
                          </m:e>
                          <m:sup>
                            <m:r>
                              <a:rPr lang="en-US" altLang="zh-CN" sz="12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BDF4633-4A42-4663-83A3-392FE6BF0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7044" y="1529194"/>
                  <a:ext cx="560987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64BDCE5B-BC5E-4113-8404-FCA562D9A3E6}"/>
                  </a:ext>
                </a:extLst>
              </p:cNvPr>
              <p:cNvSpPr txBox="1"/>
              <p:nvPr/>
            </p:nvSpPr>
            <p:spPr>
              <a:xfrm>
                <a:off x="7650229" y="3077981"/>
                <a:ext cx="976124" cy="325282"/>
              </a:xfrm>
              <a:prstGeom prst="rect">
                <a:avLst/>
              </a:prstGeom>
              <a:ln w="1905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altLang="zh-CN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BDCE5B-BC5E-4113-8404-FCA562D9A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29" y="3077981"/>
                <a:ext cx="976124" cy="325282"/>
              </a:xfrm>
              <a:prstGeom prst="rect">
                <a:avLst/>
              </a:prstGeom>
              <a:blipFill rotWithShape="0">
                <a:blip r:embed="rId13"/>
                <a:stretch>
                  <a:fillRect b="-18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64BDCE5B-BC5E-4113-8404-FCA562D9A3E6}"/>
                  </a:ext>
                </a:extLst>
              </p:cNvPr>
              <p:cNvSpPr txBox="1"/>
              <p:nvPr/>
            </p:nvSpPr>
            <p:spPr>
              <a:xfrm>
                <a:off x="440136" y="4098938"/>
                <a:ext cx="3160738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b="0" dirty="0" smtClean="0"/>
                  <a:t>( Choose the point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altLang="zh-CN" sz="16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600" dirty="0" smtClean="0"/>
                  <a:t>)</a:t>
                </a:r>
                <a:endParaRPr lang="en-US" altLang="zh-CN" sz="1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BDCE5B-BC5E-4113-8404-FCA562D9A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6" y="4098938"/>
                <a:ext cx="316073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963" t="-5357" b="-2142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485973" y="3716667"/>
                <a:ext cx="3270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 dirty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 dirty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dirty="0">
                                    <a:solidFill>
                                      <a:prstClr val="black"/>
                                    </a:solidFill>
                                    <a:ea typeface="等线" panose="02010600030101010101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>
                                    <a:solidFill>
                                      <a:prstClr val="black"/>
                                    </a:solidFill>
                                    <a:ea typeface="等线" panose="02010600030101010101" pitchFamily="2" charset="-122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>
                                    <a:solidFill>
                                      <a:prstClr val="black"/>
                                    </a:solidFill>
                                    <a:ea typeface="等线" panose="02010600030101010101" pitchFamily="2" charset="-122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 smtClean="0"/>
                  <a:t> is independent of x</a:t>
                </a:r>
                <a:endParaRPr lang="zh-CN" altLang="en-US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3" y="3716667"/>
                <a:ext cx="32709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10000" r="-74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BB0219E6-8D6B-4F78-BEB8-EC351582A9B2}"/>
                  </a:ext>
                </a:extLst>
              </p:cNvPr>
              <p:cNvSpPr txBox="1"/>
              <p:nvPr/>
            </p:nvSpPr>
            <p:spPr>
              <a:xfrm>
                <a:off x="947591" y="2859854"/>
                <a:ext cx="5448641" cy="71865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144018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 </m:t>
                        </m:r>
                      </m:sub>
                      <m:sup/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e>
                        </m:rad>
                        <m:func>
                          <m:func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zh-CN" sz="20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zh-CN" sz="20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sz="20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zh-CN" altLang="en-US" sz="2000" dirty="0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0219E6-8D6B-4F78-BEB8-EC351582A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1" y="2859854"/>
                <a:ext cx="5448641" cy="71865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238823EC-2982-467E-989A-181B4D2E3734}"/>
                  </a:ext>
                </a:extLst>
              </p:cNvPr>
              <p:cNvSpPr txBox="1"/>
              <p:nvPr/>
            </p:nvSpPr>
            <p:spPr>
              <a:xfrm>
                <a:off x="279211" y="5077638"/>
                <a:ext cx="4964757" cy="559897"/>
              </a:xfrm>
              <a:prstGeom prst="rect">
                <a:avLst/>
              </a:prstGeom>
              <a:ln w="190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f>
                      <m:f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dirty="0"/>
                          <m:t>x</m:t>
                        </m:r>
                        <m:r>
                          <m:rPr>
                            <m:nor/>
                          </m:rPr>
                          <a:rPr lang="en-US" altLang="zh-CN" dirty="0"/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(2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8823EC-2982-467E-989A-181B4D2E3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1" y="5077638"/>
                <a:ext cx="4964757" cy="559897"/>
              </a:xfrm>
              <a:prstGeom prst="rect">
                <a:avLst/>
              </a:prstGeom>
              <a:blipFill rotWithShape="0">
                <a:blip r:embed="rId17"/>
                <a:stretch>
                  <a:fillRect l="-979"/>
                </a:stretch>
              </a:blipFill>
              <a:ln w="1905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118C6D47-BF07-4AB2-B425-A34E19EF2E92}"/>
              </a:ext>
            </a:extLst>
          </p:cNvPr>
          <p:cNvSpPr txBox="1"/>
          <p:nvPr/>
        </p:nvSpPr>
        <p:spPr>
          <a:xfrm>
            <a:off x="434510" y="4602545"/>
            <a:ext cx="14555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Field energy</a:t>
            </a:r>
            <a:endParaRPr lang="zh-CN" altLang="en-US" sz="2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E55911BD-6FDD-41F2-B7FA-064FD94DB180}"/>
              </a:ext>
            </a:extLst>
          </p:cNvPr>
          <p:cNvSpPr txBox="1"/>
          <p:nvPr/>
        </p:nvSpPr>
        <p:spPr>
          <a:xfrm>
            <a:off x="2024743" y="4611666"/>
            <a:ext cx="1978170" cy="400110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Gluon gas energy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28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762878" y="1226124"/>
            <a:ext cx="8188037" cy="3300271"/>
            <a:chOff x="813213" y="1424128"/>
            <a:chExt cx="8188037" cy="330027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13" y="1424128"/>
              <a:ext cx="8188037" cy="3099369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676401" y="2551976"/>
              <a:ext cx="5638799" cy="21724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xmlns="" id="{3CF8F369-065B-334D-BFED-5CC6014E022A}"/>
                  </a:ext>
                </a:extLst>
              </p:cNvPr>
              <p:cNvSpPr txBox="1"/>
              <p:nvPr/>
            </p:nvSpPr>
            <p:spPr>
              <a:xfrm>
                <a:off x="-1001498" y="2299448"/>
                <a:ext cx="700439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&lt;</m:t>
                      </m:r>
                      <m:r>
                        <a:rPr lang="en-US" b="0" i="1" smtClean="0">
                          <a:latin typeface="Cambria Math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charset="0"/>
                        </a:rPr>
                        <m:t>&gt;=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mr-IN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F8F369-065B-334D-BFED-5CC6014E0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1498" y="2299448"/>
                <a:ext cx="7004390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6F4124-EF23-8445-9759-A1154737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0C2E88A2-CD76-494C-A757-25CB0FBA1F62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72135" y="3467385"/>
                <a:ext cx="7285199" cy="9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2E88A2-CD76-494C-A757-25CB0FBA1F6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135" y="3467385"/>
                <a:ext cx="7285199" cy="9516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1263638F-356C-EA4B-B4E3-7181A5814058}"/>
              </a:ext>
            </a:extLst>
          </p:cNvPr>
          <p:cNvSpPr/>
          <p:nvPr/>
        </p:nvSpPr>
        <p:spPr>
          <a:xfrm rot="5400000">
            <a:off x="5138882" y="3298506"/>
            <a:ext cx="385221" cy="518811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xmlns="" id="{B53615D7-A0B4-7443-BB55-80655FC13EE5}"/>
              </a:ext>
            </a:extLst>
          </p:cNvPr>
          <p:cNvSpPr/>
          <p:nvPr/>
        </p:nvSpPr>
        <p:spPr>
          <a:xfrm rot="16200000">
            <a:off x="3149782" y="4217338"/>
            <a:ext cx="210063" cy="68799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0F678-630F-8341-9468-C24FE0F75FD3}"/>
              </a:ext>
            </a:extLst>
          </p:cNvPr>
          <p:cNvSpPr txBox="1"/>
          <p:nvPr/>
        </p:nvSpPr>
        <p:spPr>
          <a:xfrm>
            <a:off x="2170032" y="4725232"/>
            <a:ext cx="154574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Square root of distribution of gluon field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32A908FA-D2A5-1A41-A98C-B74247AE8D0A}"/>
              </a:ext>
            </a:extLst>
          </p:cNvPr>
          <p:cNvSpPr/>
          <p:nvPr/>
        </p:nvSpPr>
        <p:spPr>
          <a:xfrm rot="16200000">
            <a:off x="6065557" y="3871379"/>
            <a:ext cx="224340" cy="1170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F970A1-D46D-0049-BA45-34CFAB9AC07C}"/>
              </a:ext>
            </a:extLst>
          </p:cNvPr>
          <p:cNvSpPr txBox="1"/>
          <p:nvPr/>
        </p:nvSpPr>
        <p:spPr>
          <a:xfrm>
            <a:off x="4286852" y="4674742"/>
            <a:ext cx="4539049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“damping” </a:t>
            </a:r>
            <a:r>
              <a:rPr lang="en-US" dirty="0">
                <a:solidFill>
                  <a:srgbClr val="0070C0"/>
                </a:solidFill>
              </a:rPr>
              <a:t>factor: from ensemble average; weighting transition matrix elements with number of microscopic states of the 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4E0A63A-16BA-7C41-B2B9-8E9ADF916950}"/>
                  </a:ext>
                </a:extLst>
              </p:cNvPr>
              <p:cNvSpPr txBox="1"/>
              <p:nvPr/>
            </p:nvSpPr>
            <p:spPr>
              <a:xfrm>
                <a:off x="1163528" y="6310145"/>
                <a:ext cx="4428713" cy="402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lead to </a:t>
                </a:r>
                <a:r>
                  <a:rPr lang="en-US" dirty="0">
                    <a:solidFill>
                      <a:srgbClr val="FF0000"/>
                    </a:solidFill>
                  </a:rPr>
                  <a:t>non-Hermitian</a:t>
                </a:r>
                <a:r>
                  <a:rPr lang="en-US" dirty="0"/>
                  <a:t> Hamiltonian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E0A63A-16BA-7C41-B2B9-8E9ADF91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28" y="6310145"/>
                <a:ext cx="4428713" cy="402995"/>
              </a:xfrm>
              <a:prstGeom prst="rect">
                <a:avLst/>
              </a:prstGeom>
              <a:blipFill rotWithShape="0">
                <a:blip r:embed="rId5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4C1DA58-9972-7A47-A5E7-1621E931FD43}"/>
                  </a:ext>
                </a:extLst>
              </p:cNvPr>
              <p:cNvSpPr txBox="1"/>
              <p:nvPr/>
            </p:nvSpPr>
            <p:spPr>
              <a:xfrm>
                <a:off x="1163527" y="5782480"/>
                <a:ext cx="778738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is time-dependent, updating period is a parameter, currently is taken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C1DA58-9972-7A47-A5E7-1621E931F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27" y="5782480"/>
                <a:ext cx="7787388" cy="390748"/>
              </a:xfrm>
              <a:prstGeom prst="rect">
                <a:avLst/>
              </a:prstGeom>
              <a:blipFill rotWithShape="0">
                <a:blip r:embed="rId6"/>
                <a:stretch>
                  <a:fillRect t="-7813" r="-62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/>
          <p:cNvSpPr>
            <a:spLocks noGrp="1" noChangeArrowheads="1"/>
          </p:cNvSpPr>
          <p:nvPr/>
        </p:nvSpPr>
        <p:spPr bwMode="auto">
          <a:xfrm>
            <a:off x="969973" y="189452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</a:pPr>
            <a:r>
              <a:rPr lang="en-US" altLang="zh-CN" sz="3000" dirty="0" smtClean="0">
                <a:solidFill>
                  <a:prstClr val="black"/>
                </a:solidFill>
              </a:rPr>
              <a:t>Stochastic Schrodinger Equation (SSE)</a:t>
            </a:r>
            <a:endParaRPr lang="en-US" altLang="zh-CN" sz="3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2"/>
              <p:cNvSpPr/>
              <p:nvPr/>
            </p:nvSpPr>
            <p:spPr>
              <a:xfrm>
                <a:off x="1109516" y="599240"/>
                <a:ext cx="1833387" cy="6182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3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⟩=</m:t>
                      </m:r>
                      <m:sSubSup>
                        <m:sSubSup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16" y="599240"/>
                <a:ext cx="1833387" cy="618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84C1DA58-9972-7A47-A5E7-1621E931FD43}"/>
              </a:ext>
            </a:extLst>
          </p:cNvPr>
          <p:cNvSpPr txBox="1"/>
          <p:nvPr/>
        </p:nvSpPr>
        <p:spPr>
          <a:xfrm>
            <a:off x="559538" y="3166004"/>
            <a:ext cx="545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SSE in momentum space and interaction picture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3CF8F369-065B-334D-BFED-5CC6014E022A}"/>
                  </a:ext>
                </a:extLst>
              </p:cNvPr>
              <p:cNvSpPr txBox="1"/>
              <p:nvPr/>
            </p:nvSpPr>
            <p:spPr>
              <a:xfrm>
                <a:off x="5541118" y="6307146"/>
                <a:ext cx="1684501" cy="402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~|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F8F369-065B-334D-BFED-5CC6014E0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118" y="6307146"/>
                <a:ext cx="1684501" cy="402995"/>
              </a:xfrm>
              <a:prstGeom prst="rect">
                <a:avLst/>
              </a:prstGeom>
              <a:blipFill rotWithShape="0"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6" y="529934"/>
            <a:ext cx="3888611" cy="729739"/>
          </a:xfrm>
          <a:prstGeom prst="rect">
            <a:avLst/>
          </a:prstGeom>
        </p:spPr>
      </p:pic>
      <p:cxnSp>
        <p:nvCxnSpPr>
          <p:cNvPr id="16" name="直接连接符 13"/>
          <p:cNvCxnSpPr/>
          <p:nvPr/>
        </p:nvCxnSpPr>
        <p:spPr>
          <a:xfrm>
            <a:off x="813213" y="627052"/>
            <a:ext cx="72662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68" y="2311332"/>
            <a:ext cx="2734449" cy="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EB8A-12B3-4579-AE62-218CDCD4950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2672889"/>
            <a:ext cx="9144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/>
              <a:t>d</a:t>
            </a:r>
            <a:r>
              <a:rPr lang="en-US" altLang="zh-CN" sz="4400" dirty="0" smtClean="0"/>
              <a:t>ynamical evolutions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944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19815</TotalTime>
  <Words>867</Words>
  <Application>Microsoft Macintosh PowerPoint</Application>
  <PresentationFormat>全屏显示(4:3)</PresentationFormat>
  <Paragraphs>248</Paragraphs>
  <Slides>29</Slides>
  <Notes>3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Calibri</vt:lpstr>
      <vt:lpstr>Calibri Light</vt:lpstr>
      <vt:lpstr>Cambria Math</vt:lpstr>
      <vt:lpstr>Mangal</vt:lpstr>
      <vt:lpstr>STKaiti</vt:lpstr>
      <vt:lpstr>Symbol</vt:lpstr>
      <vt:lpstr>System Font Regular</vt:lpstr>
      <vt:lpstr>Times New Roman</vt:lpstr>
      <vt:lpstr>Wingdings</vt:lpstr>
      <vt:lpstr>等线</vt:lpstr>
      <vt:lpstr>华文楷体</vt:lpstr>
      <vt:lpstr>宋体</vt:lpstr>
      <vt:lpstr>Arial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qm</dc:creator>
  <cp:lastModifiedBy>chen baoyi</cp:lastModifiedBy>
  <cp:revision>1521</cp:revision>
  <cp:lastPrinted>2018-11-03T14:02:57Z</cp:lastPrinted>
  <dcterms:created xsi:type="dcterms:W3CDTF">2015-03-18T02:43:24Z</dcterms:created>
  <dcterms:modified xsi:type="dcterms:W3CDTF">2019-06-24T04:24:08Z</dcterms:modified>
</cp:coreProperties>
</file>