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62" r:id="rId3"/>
    <p:sldId id="275" r:id="rId4"/>
    <p:sldId id="260" r:id="rId5"/>
    <p:sldId id="280" r:id="rId6"/>
    <p:sldId id="279" r:id="rId7"/>
    <p:sldId id="264" r:id="rId8"/>
    <p:sldId id="266" r:id="rId9"/>
    <p:sldId id="267" r:id="rId10"/>
    <p:sldId id="261" r:id="rId11"/>
    <p:sldId id="265" r:id="rId12"/>
    <p:sldId id="273" r:id="rId13"/>
    <p:sldId id="269" r:id="rId14"/>
    <p:sldId id="274" r:id="rId15"/>
    <p:sldId id="283" r:id="rId16"/>
    <p:sldId id="282" r:id="rId17"/>
    <p:sldId id="28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32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9342" autoAdjust="0"/>
  </p:normalViewPr>
  <p:slideViewPr>
    <p:cSldViewPr>
      <p:cViewPr>
        <p:scale>
          <a:sx n="100" d="100"/>
          <a:sy n="100" d="100"/>
        </p:scale>
        <p:origin x="-368" y="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PC\&#25253;&#21578;&#28023;&#25253;\&#32534;&#22996;&#25253;&#21578;\&#20027;&#32534;&#20250;&#35758;\2018&#24180;&#32534;&#22996;&#20250;\data\&#24433;&#21709;&#22240;&#23376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Impact factor</c:v>
                </c:pt>
              </c:strCache>
            </c:strRef>
          </c:tx>
          <c:invertIfNegative val="0"/>
          <c:dLbls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altLang="zh-CN" smtClean="0"/>
                      <a:t>5.861</a:t>
                    </a:r>
                    <a:endParaRPr lang="en-US" altLang="zh-CN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200" b="1">
                    <a:solidFill>
                      <a:schemeClr val="accent1"/>
                    </a:solidFill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  <c:pt idx="4">
                  <c:v>2016.0</c:v>
                </c:pt>
                <c:pt idx="5">
                  <c:v>2017.0</c:v>
                </c:pt>
                <c:pt idx="6">
                  <c:v>2018.0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0.338</c:v>
                </c:pt>
                <c:pt idx="1">
                  <c:v>0.819</c:v>
                </c:pt>
                <c:pt idx="2">
                  <c:v>1.313</c:v>
                </c:pt>
                <c:pt idx="3">
                  <c:v>3.761</c:v>
                </c:pt>
                <c:pt idx="4">
                  <c:v>5.084</c:v>
                </c:pt>
                <c:pt idx="5">
                  <c:v>3.298</c:v>
                </c:pt>
                <c:pt idx="6">
                  <c:v>5.604999999999997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26423512"/>
        <c:axId val="1791120136"/>
      </c:barChart>
      <c:catAx>
        <c:axId val="18264235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791120136"/>
        <c:crosses val="autoZero"/>
        <c:auto val="1"/>
        <c:lblAlgn val="ctr"/>
        <c:lblOffset val="100"/>
        <c:noMultiLvlLbl val="0"/>
      </c:catAx>
      <c:valAx>
        <c:axId val="179112013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8264235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7A7926-011D-4D7D-B807-74B6AC03709E}" type="doc">
      <dgm:prSet loTypeId="urn:microsoft.com/office/officeart/2005/8/layout/vProcess5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A48BC4E6-5189-47F4-ADE4-8C0C8F451365}">
      <dgm:prSet phldrT="[Text]"/>
      <dgm:spPr/>
      <dgm:t>
        <a:bodyPr/>
        <a:lstStyle/>
        <a:p>
          <a:r>
            <a:rPr lang="en-US" dirty="0" smtClean="0"/>
            <a:t>Editorial Office check (format, scope, plagiarism, basic quality)</a:t>
          </a:r>
          <a:endParaRPr lang="en-GB" dirty="0"/>
        </a:p>
      </dgm:t>
    </dgm:pt>
    <dgm:pt modelId="{580354DE-BEFA-4A90-88E2-384F9C13EFEE}" type="parTrans" cxnId="{A9426A47-1E7E-4689-84A1-ACD20EA7121C}">
      <dgm:prSet/>
      <dgm:spPr/>
      <dgm:t>
        <a:bodyPr/>
        <a:lstStyle/>
        <a:p>
          <a:endParaRPr lang="en-GB"/>
        </a:p>
      </dgm:t>
    </dgm:pt>
    <dgm:pt modelId="{DA81AA9E-3134-4A2D-A423-0EA9D7C4F14B}" type="sibTrans" cxnId="{A9426A47-1E7E-4689-84A1-ACD20EA7121C}">
      <dgm:prSet/>
      <dgm:spPr/>
      <dgm:t>
        <a:bodyPr/>
        <a:lstStyle/>
        <a:p>
          <a:endParaRPr lang="en-GB"/>
        </a:p>
      </dgm:t>
    </dgm:pt>
    <dgm:pt modelId="{E110EE0E-C04B-43C0-8155-00A26DD444E8}">
      <dgm:prSet phldrT="[Text]"/>
      <dgm:spPr/>
      <dgm:t>
        <a:bodyPr/>
        <a:lstStyle/>
        <a:p>
          <a:r>
            <a:rPr lang="en-US" dirty="0" smtClean="0"/>
            <a:t>Reviewing Editor (Editorial Board)</a:t>
          </a:r>
          <a:endParaRPr lang="en-GB" dirty="0"/>
        </a:p>
      </dgm:t>
    </dgm:pt>
    <dgm:pt modelId="{D10BAFC1-FF48-4CBD-9DAE-E400009D1ECA}" type="parTrans" cxnId="{69D81D47-AB94-4811-A074-56102A1A7938}">
      <dgm:prSet/>
      <dgm:spPr/>
      <dgm:t>
        <a:bodyPr/>
        <a:lstStyle/>
        <a:p>
          <a:endParaRPr lang="en-GB"/>
        </a:p>
      </dgm:t>
    </dgm:pt>
    <dgm:pt modelId="{8CA5C35F-702F-4BF3-896C-0ACAAA5146EC}" type="sibTrans" cxnId="{69D81D47-AB94-4811-A074-56102A1A7938}">
      <dgm:prSet/>
      <dgm:spPr/>
      <dgm:t>
        <a:bodyPr/>
        <a:lstStyle/>
        <a:p>
          <a:endParaRPr lang="en-GB"/>
        </a:p>
      </dgm:t>
    </dgm:pt>
    <dgm:pt modelId="{23168C2D-6A5E-4060-A5A1-56CB3AED98CC}">
      <dgm:prSet phldrT="[Text]"/>
      <dgm:spPr/>
      <dgm:t>
        <a:bodyPr/>
        <a:lstStyle/>
        <a:p>
          <a:r>
            <a:rPr lang="en-US" dirty="0" smtClean="0"/>
            <a:t>Peer Review</a:t>
          </a:r>
          <a:endParaRPr lang="en-GB" dirty="0"/>
        </a:p>
      </dgm:t>
    </dgm:pt>
    <dgm:pt modelId="{C2B9A25F-8AD3-4B40-B815-9A53354DB934}" type="parTrans" cxnId="{55DBAF31-57AD-464F-A603-823FF9DAEE47}">
      <dgm:prSet/>
      <dgm:spPr/>
      <dgm:t>
        <a:bodyPr/>
        <a:lstStyle/>
        <a:p>
          <a:endParaRPr lang="en-GB"/>
        </a:p>
      </dgm:t>
    </dgm:pt>
    <dgm:pt modelId="{A7BDC937-9B36-4130-81AC-804447471332}" type="sibTrans" cxnId="{55DBAF31-57AD-464F-A603-823FF9DAEE47}">
      <dgm:prSet/>
      <dgm:spPr/>
      <dgm:t>
        <a:bodyPr/>
        <a:lstStyle/>
        <a:p>
          <a:endParaRPr lang="en-GB"/>
        </a:p>
      </dgm:t>
    </dgm:pt>
    <dgm:pt modelId="{C1AFA068-0E02-46D8-86C1-8538F95D4A05}">
      <dgm:prSet phldrT="[Text]"/>
      <dgm:spPr/>
      <dgm:t>
        <a:bodyPr/>
        <a:lstStyle/>
        <a:p>
          <a:r>
            <a:rPr lang="en-US" dirty="0" smtClean="0"/>
            <a:t>Reviewing Editor (Editorial Board)</a:t>
          </a:r>
          <a:endParaRPr lang="en-GB" dirty="0"/>
        </a:p>
      </dgm:t>
    </dgm:pt>
    <dgm:pt modelId="{906751EB-8B69-492A-85DF-80B72AD272EB}" type="parTrans" cxnId="{BC8282A1-074E-44F3-B519-4730C957A062}">
      <dgm:prSet/>
      <dgm:spPr/>
      <dgm:t>
        <a:bodyPr/>
        <a:lstStyle/>
        <a:p>
          <a:endParaRPr lang="en-GB"/>
        </a:p>
      </dgm:t>
    </dgm:pt>
    <dgm:pt modelId="{C46C7C3E-4258-45F1-A572-87D902C79930}" type="sibTrans" cxnId="{BC8282A1-074E-44F3-B519-4730C957A062}">
      <dgm:prSet/>
      <dgm:spPr/>
      <dgm:t>
        <a:bodyPr/>
        <a:lstStyle/>
        <a:p>
          <a:endParaRPr lang="en-GB"/>
        </a:p>
      </dgm:t>
    </dgm:pt>
    <dgm:pt modelId="{AED71AA9-3C0B-4AEB-BA49-97593936DEEA}">
      <dgm:prSet phldrT="[Text]"/>
      <dgm:spPr/>
      <dgm:t>
        <a:bodyPr/>
        <a:lstStyle/>
        <a:p>
          <a:r>
            <a:rPr lang="en-US" dirty="0" smtClean="0"/>
            <a:t>Associate Editor-in-Chief</a:t>
          </a:r>
          <a:endParaRPr lang="en-GB" dirty="0"/>
        </a:p>
      </dgm:t>
    </dgm:pt>
    <dgm:pt modelId="{CCDEB225-0D9E-417F-9037-6615ABC7CB18}" type="parTrans" cxnId="{2B53C521-042A-4BF4-B8F5-B4E2568D0AC6}">
      <dgm:prSet/>
      <dgm:spPr/>
      <dgm:t>
        <a:bodyPr/>
        <a:lstStyle/>
        <a:p>
          <a:endParaRPr lang="en-GB"/>
        </a:p>
      </dgm:t>
    </dgm:pt>
    <dgm:pt modelId="{06E1F058-C5B0-4BAE-AC14-046A2A47EDD2}" type="sibTrans" cxnId="{2B53C521-042A-4BF4-B8F5-B4E2568D0AC6}">
      <dgm:prSet/>
      <dgm:spPr/>
      <dgm:t>
        <a:bodyPr/>
        <a:lstStyle/>
        <a:p>
          <a:endParaRPr lang="en-GB"/>
        </a:p>
      </dgm:t>
    </dgm:pt>
    <dgm:pt modelId="{8ED36F10-D1E4-4356-A5D5-BBD5EE2517EC}" type="pres">
      <dgm:prSet presAssocID="{767A7926-011D-4D7D-B807-74B6AC03709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BECC27A-83F2-4CFF-A506-E5A529D8ACD7}" type="pres">
      <dgm:prSet presAssocID="{767A7926-011D-4D7D-B807-74B6AC03709E}" presName="dummyMaxCanvas" presStyleCnt="0">
        <dgm:presLayoutVars/>
      </dgm:prSet>
      <dgm:spPr/>
    </dgm:pt>
    <dgm:pt modelId="{0241502C-D157-416D-8175-37AFEB61FD68}" type="pres">
      <dgm:prSet presAssocID="{767A7926-011D-4D7D-B807-74B6AC03709E}" presName="FiveNodes_1" presStyleLbl="node1" presStyleIdx="0" presStyleCnt="5" custLinFactNeighborY="-53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DDBD835-366A-42CB-A9FC-46C91C185B40}" type="pres">
      <dgm:prSet presAssocID="{767A7926-011D-4D7D-B807-74B6AC03709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7F300D-4443-444E-9E6F-D550A70A28BF}" type="pres">
      <dgm:prSet presAssocID="{767A7926-011D-4D7D-B807-74B6AC03709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1DD439-08ED-4A6E-BFE5-44E7620A3D97}" type="pres">
      <dgm:prSet presAssocID="{767A7926-011D-4D7D-B807-74B6AC03709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7DB66B9-F304-499E-A863-A4C73BC598D4}" type="pres">
      <dgm:prSet presAssocID="{767A7926-011D-4D7D-B807-74B6AC03709E}" presName="FiveNodes_5" presStyleLbl="node1" presStyleIdx="4" presStyleCnt="5" custLinFactNeighborY="1013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DE26F5-A8A7-460C-8B49-A052C423C85C}" type="pres">
      <dgm:prSet presAssocID="{767A7926-011D-4D7D-B807-74B6AC03709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DED8BD-D2D7-43D5-A624-1E4750C4F6DD}" type="pres">
      <dgm:prSet presAssocID="{767A7926-011D-4D7D-B807-74B6AC03709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4D8185-4934-42E1-8728-1CB36E10EB7D}" type="pres">
      <dgm:prSet presAssocID="{767A7926-011D-4D7D-B807-74B6AC03709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4DF91D-7984-4029-B9AF-47B000DE6FF4}" type="pres">
      <dgm:prSet presAssocID="{767A7926-011D-4D7D-B807-74B6AC03709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209000-9155-4294-AC3A-9E6A5187E408}" type="pres">
      <dgm:prSet presAssocID="{767A7926-011D-4D7D-B807-74B6AC03709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544901-8E2A-4C11-B2C2-ABF9B076F872}" type="pres">
      <dgm:prSet presAssocID="{767A7926-011D-4D7D-B807-74B6AC03709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D55049-7D43-4672-AE91-D3A1292D3AA2}" type="pres">
      <dgm:prSet presAssocID="{767A7926-011D-4D7D-B807-74B6AC03709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7B16C0-B5AC-447D-A872-51CE1926452B}" type="pres">
      <dgm:prSet presAssocID="{767A7926-011D-4D7D-B807-74B6AC03709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147BD9-A819-4C52-8B9C-50AAF4CA7B8B}" type="pres">
      <dgm:prSet presAssocID="{767A7926-011D-4D7D-B807-74B6AC03709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7274EAB-F5B3-4145-AEC7-0D4671D2EB4E}" type="presOf" srcId="{AED71AA9-3C0B-4AEB-BA49-97593936DEEA}" destId="{D0147BD9-A819-4C52-8B9C-50AAF4CA7B8B}" srcOrd="1" destOrd="0" presId="urn:microsoft.com/office/officeart/2005/8/layout/vProcess5"/>
    <dgm:cxn modelId="{20BC8AA9-4971-4B5B-AB66-3756D8661A89}" type="presOf" srcId="{C1AFA068-0E02-46D8-86C1-8538F95D4A05}" destId="{1C1DD439-08ED-4A6E-BFE5-44E7620A3D97}" srcOrd="0" destOrd="0" presId="urn:microsoft.com/office/officeart/2005/8/layout/vProcess5"/>
    <dgm:cxn modelId="{1E95608E-3829-4411-A457-4B521A332D04}" type="presOf" srcId="{23168C2D-6A5E-4060-A5A1-56CB3AED98CC}" destId="{4AD55049-7D43-4672-AE91-D3A1292D3AA2}" srcOrd="1" destOrd="0" presId="urn:microsoft.com/office/officeart/2005/8/layout/vProcess5"/>
    <dgm:cxn modelId="{BEFE0CE9-C435-4A23-8728-C61A369FAC5B}" type="presOf" srcId="{AED71AA9-3C0B-4AEB-BA49-97593936DEEA}" destId="{37DB66B9-F304-499E-A863-A4C73BC598D4}" srcOrd="0" destOrd="0" presId="urn:microsoft.com/office/officeart/2005/8/layout/vProcess5"/>
    <dgm:cxn modelId="{D3AE6BE3-8817-46D1-B3CA-994280D67760}" type="presOf" srcId="{A48BC4E6-5189-47F4-ADE4-8C0C8F451365}" destId="{0241502C-D157-416D-8175-37AFEB61FD68}" srcOrd="0" destOrd="0" presId="urn:microsoft.com/office/officeart/2005/8/layout/vProcess5"/>
    <dgm:cxn modelId="{3A6706F7-FB75-4B78-B526-181C00797838}" type="presOf" srcId="{767A7926-011D-4D7D-B807-74B6AC03709E}" destId="{8ED36F10-D1E4-4356-A5D5-BBD5EE2517EC}" srcOrd="0" destOrd="0" presId="urn:microsoft.com/office/officeart/2005/8/layout/vProcess5"/>
    <dgm:cxn modelId="{C585693D-5447-4A3D-B22E-57E5831A30EF}" type="presOf" srcId="{8CA5C35F-702F-4BF3-896C-0ACAAA5146EC}" destId="{5ADED8BD-D2D7-43D5-A624-1E4750C4F6DD}" srcOrd="0" destOrd="0" presId="urn:microsoft.com/office/officeart/2005/8/layout/vProcess5"/>
    <dgm:cxn modelId="{2B53C521-042A-4BF4-B8F5-B4E2568D0AC6}" srcId="{767A7926-011D-4D7D-B807-74B6AC03709E}" destId="{AED71AA9-3C0B-4AEB-BA49-97593936DEEA}" srcOrd="4" destOrd="0" parTransId="{CCDEB225-0D9E-417F-9037-6615ABC7CB18}" sibTransId="{06E1F058-C5B0-4BAE-AC14-046A2A47EDD2}"/>
    <dgm:cxn modelId="{9CEA429E-AC8E-452B-850F-B95CAE90D12F}" type="presOf" srcId="{E110EE0E-C04B-43C0-8155-00A26DD444E8}" destId="{EDDBD835-366A-42CB-A9FC-46C91C185B40}" srcOrd="0" destOrd="0" presId="urn:microsoft.com/office/officeart/2005/8/layout/vProcess5"/>
    <dgm:cxn modelId="{98810173-EC49-483B-98D0-C490814EE3AF}" type="presOf" srcId="{A48BC4E6-5189-47F4-ADE4-8C0C8F451365}" destId="{D1209000-9155-4294-AC3A-9E6A5187E408}" srcOrd="1" destOrd="0" presId="urn:microsoft.com/office/officeart/2005/8/layout/vProcess5"/>
    <dgm:cxn modelId="{A9426A47-1E7E-4689-84A1-ACD20EA7121C}" srcId="{767A7926-011D-4D7D-B807-74B6AC03709E}" destId="{A48BC4E6-5189-47F4-ADE4-8C0C8F451365}" srcOrd="0" destOrd="0" parTransId="{580354DE-BEFA-4A90-88E2-384F9C13EFEE}" sibTransId="{DA81AA9E-3134-4A2D-A423-0EA9D7C4F14B}"/>
    <dgm:cxn modelId="{FB175808-0CFD-4359-9089-CF8914CB66FD}" type="presOf" srcId="{E110EE0E-C04B-43C0-8155-00A26DD444E8}" destId="{19544901-8E2A-4C11-B2C2-ABF9B076F872}" srcOrd="1" destOrd="0" presId="urn:microsoft.com/office/officeart/2005/8/layout/vProcess5"/>
    <dgm:cxn modelId="{55DBAF31-57AD-464F-A603-823FF9DAEE47}" srcId="{767A7926-011D-4D7D-B807-74B6AC03709E}" destId="{23168C2D-6A5E-4060-A5A1-56CB3AED98CC}" srcOrd="2" destOrd="0" parTransId="{C2B9A25F-8AD3-4B40-B815-9A53354DB934}" sibTransId="{A7BDC937-9B36-4130-81AC-804447471332}"/>
    <dgm:cxn modelId="{3BA15F56-251B-4DD5-B406-299AF3AB6D66}" type="presOf" srcId="{C1AFA068-0E02-46D8-86C1-8538F95D4A05}" destId="{287B16C0-B5AC-447D-A872-51CE1926452B}" srcOrd="1" destOrd="0" presId="urn:microsoft.com/office/officeart/2005/8/layout/vProcess5"/>
    <dgm:cxn modelId="{E186B05E-FEF0-4AAD-A6A8-B119493F662D}" type="presOf" srcId="{DA81AA9E-3134-4A2D-A423-0EA9D7C4F14B}" destId="{67DE26F5-A8A7-460C-8B49-A052C423C85C}" srcOrd="0" destOrd="0" presId="urn:microsoft.com/office/officeart/2005/8/layout/vProcess5"/>
    <dgm:cxn modelId="{BC8282A1-074E-44F3-B519-4730C957A062}" srcId="{767A7926-011D-4D7D-B807-74B6AC03709E}" destId="{C1AFA068-0E02-46D8-86C1-8538F95D4A05}" srcOrd="3" destOrd="0" parTransId="{906751EB-8B69-492A-85DF-80B72AD272EB}" sibTransId="{C46C7C3E-4258-45F1-A572-87D902C79930}"/>
    <dgm:cxn modelId="{DD8115FF-4D5B-4CB6-A8C0-589E44F57928}" type="presOf" srcId="{23168C2D-6A5E-4060-A5A1-56CB3AED98CC}" destId="{117F300D-4443-444E-9E6F-D550A70A28BF}" srcOrd="0" destOrd="0" presId="urn:microsoft.com/office/officeart/2005/8/layout/vProcess5"/>
    <dgm:cxn modelId="{69D81D47-AB94-4811-A074-56102A1A7938}" srcId="{767A7926-011D-4D7D-B807-74B6AC03709E}" destId="{E110EE0E-C04B-43C0-8155-00A26DD444E8}" srcOrd="1" destOrd="0" parTransId="{D10BAFC1-FF48-4CBD-9DAE-E400009D1ECA}" sibTransId="{8CA5C35F-702F-4BF3-896C-0ACAAA5146EC}"/>
    <dgm:cxn modelId="{97A80B24-7E75-4E84-96BF-6940875450F8}" type="presOf" srcId="{C46C7C3E-4258-45F1-A572-87D902C79930}" destId="{604DF91D-7984-4029-B9AF-47B000DE6FF4}" srcOrd="0" destOrd="0" presId="urn:microsoft.com/office/officeart/2005/8/layout/vProcess5"/>
    <dgm:cxn modelId="{9FA3960E-DB5B-4784-9E03-5B300A082EFF}" type="presOf" srcId="{A7BDC937-9B36-4130-81AC-804447471332}" destId="{084D8185-4934-42E1-8728-1CB36E10EB7D}" srcOrd="0" destOrd="0" presId="urn:microsoft.com/office/officeart/2005/8/layout/vProcess5"/>
    <dgm:cxn modelId="{6E54B8CD-9C9F-4A86-B73F-3A18CDEFEDF0}" type="presParOf" srcId="{8ED36F10-D1E4-4356-A5D5-BBD5EE2517EC}" destId="{4BECC27A-83F2-4CFF-A506-E5A529D8ACD7}" srcOrd="0" destOrd="0" presId="urn:microsoft.com/office/officeart/2005/8/layout/vProcess5"/>
    <dgm:cxn modelId="{4B7501B2-FF1C-4B97-97D3-6DA992B05FE5}" type="presParOf" srcId="{8ED36F10-D1E4-4356-A5D5-BBD5EE2517EC}" destId="{0241502C-D157-416D-8175-37AFEB61FD68}" srcOrd="1" destOrd="0" presId="urn:microsoft.com/office/officeart/2005/8/layout/vProcess5"/>
    <dgm:cxn modelId="{1F0E5871-B1AA-4B36-8B85-BFA26BEF2506}" type="presParOf" srcId="{8ED36F10-D1E4-4356-A5D5-BBD5EE2517EC}" destId="{EDDBD835-366A-42CB-A9FC-46C91C185B40}" srcOrd="2" destOrd="0" presId="urn:microsoft.com/office/officeart/2005/8/layout/vProcess5"/>
    <dgm:cxn modelId="{B3C7B799-1C54-4357-99FE-A0CE9F6D19DA}" type="presParOf" srcId="{8ED36F10-D1E4-4356-A5D5-BBD5EE2517EC}" destId="{117F300D-4443-444E-9E6F-D550A70A28BF}" srcOrd="3" destOrd="0" presId="urn:microsoft.com/office/officeart/2005/8/layout/vProcess5"/>
    <dgm:cxn modelId="{E120EBB5-A9AF-47FB-BC61-403163A55086}" type="presParOf" srcId="{8ED36F10-D1E4-4356-A5D5-BBD5EE2517EC}" destId="{1C1DD439-08ED-4A6E-BFE5-44E7620A3D97}" srcOrd="4" destOrd="0" presId="urn:microsoft.com/office/officeart/2005/8/layout/vProcess5"/>
    <dgm:cxn modelId="{2B67ED47-E81B-44FF-A747-78E3F11DF6EC}" type="presParOf" srcId="{8ED36F10-D1E4-4356-A5D5-BBD5EE2517EC}" destId="{37DB66B9-F304-499E-A863-A4C73BC598D4}" srcOrd="5" destOrd="0" presId="urn:microsoft.com/office/officeart/2005/8/layout/vProcess5"/>
    <dgm:cxn modelId="{FDBB5ED4-B07A-42E8-9851-0AF2FBE95607}" type="presParOf" srcId="{8ED36F10-D1E4-4356-A5D5-BBD5EE2517EC}" destId="{67DE26F5-A8A7-460C-8B49-A052C423C85C}" srcOrd="6" destOrd="0" presId="urn:microsoft.com/office/officeart/2005/8/layout/vProcess5"/>
    <dgm:cxn modelId="{18764B03-2950-40D3-83FD-DF1FAEC0BDCD}" type="presParOf" srcId="{8ED36F10-D1E4-4356-A5D5-BBD5EE2517EC}" destId="{5ADED8BD-D2D7-43D5-A624-1E4750C4F6DD}" srcOrd="7" destOrd="0" presId="urn:microsoft.com/office/officeart/2005/8/layout/vProcess5"/>
    <dgm:cxn modelId="{A3CD95E7-DEBE-49BF-8DA6-C3B3D43323B6}" type="presParOf" srcId="{8ED36F10-D1E4-4356-A5D5-BBD5EE2517EC}" destId="{084D8185-4934-42E1-8728-1CB36E10EB7D}" srcOrd="8" destOrd="0" presId="urn:microsoft.com/office/officeart/2005/8/layout/vProcess5"/>
    <dgm:cxn modelId="{8EA635A6-4346-4090-A854-11AD78221D22}" type="presParOf" srcId="{8ED36F10-D1E4-4356-A5D5-BBD5EE2517EC}" destId="{604DF91D-7984-4029-B9AF-47B000DE6FF4}" srcOrd="9" destOrd="0" presId="urn:microsoft.com/office/officeart/2005/8/layout/vProcess5"/>
    <dgm:cxn modelId="{E0053EE2-2685-4743-92C1-9613E6F02984}" type="presParOf" srcId="{8ED36F10-D1E4-4356-A5D5-BBD5EE2517EC}" destId="{D1209000-9155-4294-AC3A-9E6A5187E408}" srcOrd="10" destOrd="0" presId="urn:microsoft.com/office/officeart/2005/8/layout/vProcess5"/>
    <dgm:cxn modelId="{43AD2F06-5359-47CE-93A6-110D9CFAB227}" type="presParOf" srcId="{8ED36F10-D1E4-4356-A5D5-BBD5EE2517EC}" destId="{19544901-8E2A-4C11-B2C2-ABF9B076F872}" srcOrd="11" destOrd="0" presId="urn:microsoft.com/office/officeart/2005/8/layout/vProcess5"/>
    <dgm:cxn modelId="{E0841F66-EA57-434B-85F1-E9090C1D7D53}" type="presParOf" srcId="{8ED36F10-D1E4-4356-A5D5-BBD5EE2517EC}" destId="{4AD55049-7D43-4672-AE91-D3A1292D3AA2}" srcOrd="12" destOrd="0" presId="urn:microsoft.com/office/officeart/2005/8/layout/vProcess5"/>
    <dgm:cxn modelId="{9004FA5F-C97A-4244-9A46-F9F6552225B3}" type="presParOf" srcId="{8ED36F10-D1E4-4356-A5D5-BBD5EE2517EC}" destId="{287B16C0-B5AC-447D-A872-51CE1926452B}" srcOrd="13" destOrd="0" presId="urn:microsoft.com/office/officeart/2005/8/layout/vProcess5"/>
    <dgm:cxn modelId="{7158BC82-21C6-43B9-AE20-3EDDA551CDCB}" type="presParOf" srcId="{8ED36F10-D1E4-4356-A5D5-BBD5EE2517EC}" destId="{D0147BD9-A819-4C52-8B9C-50AAF4CA7B8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41502C-D157-416D-8175-37AFEB61FD68}">
      <dsp:nvSpPr>
        <dsp:cNvPr id="0" name=""/>
        <dsp:cNvSpPr/>
      </dsp:nvSpPr>
      <dsp:spPr>
        <a:xfrm>
          <a:off x="0" y="0"/>
          <a:ext cx="6336792" cy="814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Editorial Office check (format, scope, plagiarism, basic quality)</a:t>
          </a:r>
          <a:endParaRPr lang="en-GB" sz="2100" kern="1200" dirty="0"/>
        </a:p>
      </dsp:txBody>
      <dsp:txXfrm>
        <a:off x="23861" y="23861"/>
        <a:ext cx="5362379" cy="766951"/>
      </dsp:txXfrm>
    </dsp:sp>
    <dsp:sp modelId="{EDDBD835-366A-42CB-A9FC-46C91C185B40}">
      <dsp:nvSpPr>
        <dsp:cNvPr id="0" name=""/>
        <dsp:cNvSpPr/>
      </dsp:nvSpPr>
      <dsp:spPr>
        <a:xfrm>
          <a:off x="473202" y="927822"/>
          <a:ext cx="6336792" cy="814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Reviewing Editor (Editorial Board)</a:t>
          </a:r>
          <a:endParaRPr lang="en-GB" sz="2100" kern="1200" dirty="0"/>
        </a:p>
      </dsp:txBody>
      <dsp:txXfrm>
        <a:off x="497063" y="951683"/>
        <a:ext cx="5286330" cy="766951"/>
      </dsp:txXfrm>
    </dsp:sp>
    <dsp:sp modelId="{117F300D-4443-444E-9E6F-D550A70A28BF}">
      <dsp:nvSpPr>
        <dsp:cNvPr id="0" name=""/>
        <dsp:cNvSpPr/>
      </dsp:nvSpPr>
      <dsp:spPr>
        <a:xfrm>
          <a:off x="946404" y="1855644"/>
          <a:ext cx="6336792" cy="814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60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60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60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Peer Review</a:t>
          </a:r>
          <a:endParaRPr lang="en-GB" sz="2100" kern="1200" dirty="0"/>
        </a:p>
      </dsp:txBody>
      <dsp:txXfrm>
        <a:off x="970265" y="1879505"/>
        <a:ext cx="5286330" cy="766951"/>
      </dsp:txXfrm>
    </dsp:sp>
    <dsp:sp modelId="{1C1DD439-08ED-4A6E-BFE5-44E7620A3D97}">
      <dsp:nvSpPr>
        <dsp:cNvPr id="0" name=""/>
        <dsp:cNvSpPr/>
      </dsp:nvSpPr>
      <dsp:spPr>
        <a:xfrm>
          <a:off x="1419605" y="2783467"/>
          <a:ext cx="6336792" cy="814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511140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40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40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Reviewing Editor (Editorial Board)</a:t>
          </a:r>
          <a:endParaRPr lang="en-GB" sz="2100" kern="1200" dirty="0"/>
        </a:p>
      </dsp:txBody>
      <dsp:txXfrm>
        <a:off x="1443466" y="2807328"/>
        <a:ext cx="5286330" cy="766951"/>
      </dsp:txXfrm>
    </dsp:sp>
    <dsp:sp modelId="{37DB66B9-F304-499E-A863-A4C73BC598D4}">
      <dsp:nvSpPr>
        <dsp:cNvPr id="0" name=""/>
        <dsp:cNvSpPr/>
      </dsp:nvSpPr>
      <dsp:spPr>
        <a:xfrm>
          <a:off x="1892808" y="3711289"/>
          <a:ext cx="6336792" cy="814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20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Associate Editor-in-Chief</a:t>
          </a:r>
          <a:endParaRPr lang="en-GB" sz="2100" kern="1200" dirty="0"/>
        </a:p>
      </dsp:txBody>
      <dsp:txXfrm>
        <a:off x="1916669" y="3735150"/>
        <a:ext cx="5286330" cy="766951"/>
      </dsp:txXfrm>
    </dsp:sp>
    <dsp:sp modelId="{67DE26F5-A8A7-460C-8B49-A052C423C85C}">
      <dsp:nvSpPr>
        <dsp:cNvPr id="0" name=""/>
        <dsp:cNvSpPr/>
      </dsp:nvSpPr>
      <dsp:spPr>
        <a:xfrm>
          <a:off x="5807254" y="595164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/>
        </a:p>
      </dsp:txBody>
      <dsp:txXfrm>
        <a:off x="5926400" y="595164"/>
        <a:ext cx="291245" cy="398477"/>
      </dsp:txXfrm>
    </dsp:sp>
    <dsp:sp modelId="{5ADED8BD-D2D7-43D5-A624-1E4750C4F6DD}">
      <dsp:nvSpPr>
        <dsp:cNvPr id="0" name=""/>
        <dsp:cNvSpPr/>
      </dsp:nvSpPr>
      <dsp:spPr>
        <a:xfrm>
          <a:off x="6280456" y="1522986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675273"/>
            <a:satOff val="-1459"/>
            <a:lumOff val="-2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675273"/>
              <a:satOff val="-1459"/>
              <a:lumOff val="-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/>
        </a:p>
      </dsp:txBody>
      <dsp:txXfrm>
        <a:off x="6399602" y="1522986"/>
        <a:ext cx="291245" cy="398477"/>
      </dsp:txXfrm>
    </dsp:sp>
    <dsp:sp modelId="{084D8185-4934-42E1-8728-1CB36E10EB7D}">
      <dsp:nvSpPr>
        <dsp:cNvPr id="0" name=""/>
        <dsp:cNvSpPr/>
      </dsp:nvSpPr>
      <dsp:spPr>
        <a:xfrm>
          <a:off x="6753658" y="2437231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350546"/>
            <a:satOff val="-2919"/>
            <a:lumOff val="-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3350546"/>
              <a:satOff val="-2919"/>
              <a:lumOff val="-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/>
        </a:p>
      </dsp:txBody>
      <dsp:txXfrm>
        <a:off x="6872804" y="2437231"/>
        <a:ext cx="291245" cy="398477"/>
      </dsp:txXfrm>
    </dsp:sp>
    <dsp:sp modelId="{604DF91D-7984-4029-B9AF-47B000DE6FF4}">
      <dsp:nvSpPr>
        <dsp:cNvPr id="0" name=""/>
        <dsp:cNvSpPr/>
      </dsp:nvSpPr>
      <dsp:spPr>
        <a:xfrm>
          <a:off x="7226860" y="3374105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19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19"/>
              <a:satOff val="-4378"/>
              <a:lumOff val="-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/>
        </a:p>
      </dsp:txBody>
      <dsp:txXfrm>
        <a:off x="7346006" y="3374105"/>
        <a:ext cx="291245" cy="398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2CB35-2DCA-2A4B-9D57-3C4D6A10331B}" type="datetimeFigureOut">
              <a:rPr kumimoji="1" lang="zh-CN" altLang="en-US" smtClean="0"/>
              <a:t>19/6/21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30269-18E5-A142-8DB9-8EDFD267282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0343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12D4-521B-4E2B-AD0E-748B97FE95E3}" type="datetimeFigureOut">
              <a:rPr lang="en-US" smtClean="0"/>
              <a:t>19/6/21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7C2A-DA67-48BE-914F-BAF24E0700A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7219" y="-1"/>
            <a:ext cx="9151219" cy="6858001"/>
          </a:xfrm>
          <a:prstGeom prst="rect">
            <a:avLst/>
          </a:prstGeom>
          <a:solidFill>
            <a:srgbClr val="E3E4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-7219" y="6381329"/>
            <a:ext cx="9151220" cy="476672"/>
          </a:xfrm>
          <a:prstGeom prst="rect">
            <a:avLst/>
          </a:prstGeom>
          <a:solidFill>
            <a:srgbClr val="E5322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3"/>
          <p:cNvSpPr txBox="1">
            <a:spLocks noChangeArrowheads="1"/>
          </p:cNvSpPr>
          <p:nvPr userDrawn="1"/>
        </p:nvSpPr>
        <p:spPr bwMode="auto">
          <a:xfrm>
            <a:off x="4191921" y="6432339"/>
            <a:ext cx="1440160" cy="381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Chinese Physical Society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 userDrawn="1"/>
        </p:nvSpPr>
        <p:spPr bwMode="auto">
          <a:xfrm>
            <a:off x="5966137" y="6432339"/>
            <a:ext cx="1368152" cy="372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Science Press       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 userDrawn="1"/>
        </p:nvSpPr>
        <p:spPr bwMode="auto">
          <a:xfrm>
            <a:off x="7668344" y="6432339"/>
            <a:ext cx="1296144" cy="36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Franklin Gothic Demi" pitchFamily="34" charset="0"/>
                <a:cs typeface="Arial" pitchFamily="34" charset="0"/>
              </a:rPr>
              <a:t>IOP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Franklin Gothic Medium" pitchFamily="34" charset="0"/>
                <a:cs typeface="Arial" pitchFamily="34" charset="0"/>
              </a:rPr>
              <a:t>Publishing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Franklin Gothic Demi" pitchFamily="34" charset="0"/>
                <a:cs typeface="Arial" pitchFamily="34" charset="0"/>
              </a:rPr>
              <a:t>   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 userDrawn="1"/>
        </p:nvSpPr>
        <p:spPr bwMode="auto">
          <a:xfrm>
            <a:off x="179512" y="6432339"/>
            <a:ext cx="3678353" cy="31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Institute of High Energy Physics and Institute of Modern Physics, Chinese Academy of Sciences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-7219" y="0"/>
            <a:ext cx="9151219" cy="404664"/>
          </a:xfrm>
          <a:prstGeom prst="rect">
            <a:avLst/>
          </a:prstGeom>
          <a:solidFill>
            <a:srgbClr val="E5322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35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12D4-521B-4E2B-AD0E-748B97FE95E3}" type="datetimeFigureOut">
              <a:rPr lang="en-US" smtClean="0"/>
              <a:t>19/6/21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7C2A-DA67-48BE-914F-BAF24E07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60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12D4-521B-4E2B-AD0E-748B97FE95E3}" type="datetimeFigureOut">
              <a:rPr lang="en-US" smtClean="0"/>
              <a:t>19/6/21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7C2A-DA67-48BE-914F-BAF24E07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12D4-521B-4E2B-AD0E-748B97FE95E3}" type="datetimeFigureOut">
              <a:rPr lang="en-US" smtClean="0"/>
              <a:t>19/6/21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7C2A-DA67-48BE-914F-BAF24E07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9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12D4-521B-4E2B-AD0E-748B97FE95E3}" type="datetimeFigureOut">
              <a:rPr lang="en-US" smtClean="0"/>
              <a:t>19/6/21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7C2A-DA67-48BE-914F-BAF24E07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2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12D4-521B-4E2B-AD0E-748B97FE95E3}" type="datetimeFigureOut">
              <a:rPr lang="en-US" smtClean="0"/>
              <a:t>19/6/21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7C2A-DA67-48BE-914F-BAF24E07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0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12D4-521B-4E2B-AD0E-748B97FE95E3}" type="datetimeFigureOut">
              <a:rPr lang="en-US" smtClean="0"/>
              <a:t>19/6/21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7C2A-DA67-48BE-914F-BAF24E07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07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12D4-521B-4E2B-AD0E-748B97FE95E3}" type="datetimeFigureOut">
              <a:rPr lang="en-US" smtClean="0"/>
              <a:t>19/6/21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7C2A-DA67-48BE-914F-BAF24E07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86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12D4-521B-4E2B-AD0E-748B97FE95E3}" type="datetimeFigureOut">
              <a:rPr lang="en-US" smtClean="0"/>
              <a:t>19/6/21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7C2A-DA67-48BE-914F-BAF24E07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20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12D4-521B-4E2B-AD0E-748B97FE95E3}" type="datetimeFigureOut">
              <a:rPr lang="en-US" smtClean="0"/>
              <a:t>19/6/21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7C2A-DA67-48BE-914F-BAF24E07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56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12D4-521B-4E2B-AD0E-748B97FE95E3}" type="datetimeFigureOut">
              <a:rPr lang="en-US" smtClean="0"/>
              <a:t>19/6/21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7C2A-DA67-48BE-914F-BAF24E07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34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312D4-521B-4E2B-AD0E-748B97FE95E3}" type="datetimeFigureOut">
              <a:rPr lang="en-US" smtClean="0"/>
              <a:t>19/6/21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F7C2A-DA67-48BE-914F-BAF24E070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C312D4-521B-4E2B-AD0E-748B97FE95E3}" type="datetimeFigureOut">
              <a:rPr lang="en-US" smtClean="0"/>
              <a:pPr/>
              <a:t>19/6/21</a:t>
            </a:fld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CF7C2A-DA67-48BE-914F-BAF24E0700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-7219" y="-1"/>
            <a:ext cx="9151219" cy="6858001"/>
          </a:xfrm>
          <a:prstGeom prst="rect">
            <a:avLst/>
          </a:prstGeom>
          <a:solidFill>
            <a:srgbClr val="E3E4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-7219" y="6381329"/>
            <a:ext cx="9151220" cy="476672"/>
          </a:xfrm>
          <a:prstGeom prst="rect">
            <a:avLst/>
          </a:prstGeom>
          <a:solidFill>
            <a:srgbClr val="E5322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Box 3"/>
          <p:cNvSpPr txBox="1">
            <a:spLocks noChangeArrowheads="1"/>
          </p:cNvSpPr>
          <p:nvPr userDrawn="1"/>
        </p:nvSpPr>
        <p:spPr bwMode="auto">
          <a:xfrm>
            <a:off x="4191921" y="6432339"/>
            <a:ext cx="1440160" cy="381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Chinese Physical Society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 userDrawn="1"/>
        </p:nvSpPr>
        <p:spPr bwMode="auto">
          <a:xfrm>
            <a:off x="5966137" y="6432339"/>
            <a:ext cx="1368152" cy="372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Science Press       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 userDrawn="1"/>
        </p:nvSpPr>
        <p:spPr bwMode="auto">
          <a:xfrm>
            <a:off x="7668344" y="6432339"/>
            <a:ext cx="1296144" cy="36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Franklin Gothic Demi" pitchFamily="34" charset="0"/>
                <a:cs typeface="Arial" pitchFamily="34" charset="0"/>
              </a:rPr>
              <a:t>IOP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Franklin Gothic Medium" pitchFamily="34" charset="0"/>
                <a:cs typeface="Arial" pitchFamily="34" charset="0"/>
              </a:rPr>
              <a:t>Publishing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Franklin Gothic Demi" pitchFamily="34" charset="0"/>
                <a:cs typeface="Arial" pitchFamily="34" charset="0"/>
              </a:rPr>
              <a:t>   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 userDrawn="1"/>
        </p:nvSpPr>
        <p:spPr bwMode="auto">
          <a:xfrm>
            <a:off x="179512" y="6432339"/>
            <a:ext cx="3678353" cy="31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Institute of High Energy Physics and Institute of Modern Physics, Chinese Academy of Sciences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 userDrawn="1"/>
        </p:nvSpPr>
        <p:spPr bwMode="auto">
          <a:xfrm>
            <a:off x="-7219" y="0"/>
            <a:ext cx="9151219" cy="404664"/>
          </a:xfrm>
          <a:prstGeom prst="rect">
            <a:avLst/>
          </a:prstGeom>
          <a:solidFill>
            <a:srgbClr val="E5322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c03.manuscriptcentral.com/cpc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0092" y="2852936"/>
            <a:ext cx="4608512" cy="3413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6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中国物理学会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>
              <a:lnSpc>
                <a:spcPts val="366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中科院高能物理研究所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>
              <a:lnSpc>
                <a:spcPts val="366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中科院近代物理研究所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>
              <a:lnSpc>
                <a:spcPts val="366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联合主办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>
              <a:lnSpc>
                <a:spcPts val="3660"/>
              </a:lnSpc>
            </a:pPr>
            <a:r>
              <a:rPr lang="en-US" sz="2400" b="1" dirty="0" err="1" smtClean="0">
                <a:solidFill>
                  <a:srgbClr val="E5322C"/>
                </a:solidFill>
                <a:latin typeface="Franklin Gothic Medium Cond" pitchFamily="34" charset="0"/>
                <a:cs typeface="Arial" pitchFamily="34" charset="0"/>
              </a:rPr>
              <a:t>cpc.ihep.ac.cn</a:t>
            </a:r>
            <a:r>
              <a:rPr lang="en-US" sz="2400" b="1" dirty="0" smtClean="0">
                <a:solidFill>
                  <a:srgbClr val="E5322C"/>
                </a:solidFill>
                <a:latin typeface="Franklin Gothic Medium Cond" pitchFamily="34" charset="0"/>
                <a:cs typeface="Arial" pitchFamily="34" charset="0"/>
              </a:rPr>
              <a:t>                             </a:t>
            </a:r>
            <a:endParaRPr lang="en-US" sz="2400" b="1" dirty="0">
              <a:solidFill>
                <a:srgbClr val="E5322C"/>
              </a:solidFill>
              <a:latin typeface="Franklin Gothic Medium Cond" pitchFamily="34" charset="0"/>
              <a:cs typeface="Arial" pitchFamily="34" charset="0"/>
            </a:endParaRPr>
          </a:p>
          <a:p>
            <a:pPr>
              <a:lnSpc>
                <a:spcPts val="3660"/>
              </a:lnSpc>
            </a:pPr>
            <a:r>
              <a:rPr lang="en-US" sz="2400" b="1" dirty="0">
                <a:solidFill>
                  <a:srgbClr val="E5322C"/>
                </a:solidFill>
                <a:latin typeface="Franklin Gothic Medium Cond" pitchFamily="34" charset="0"/>
                <a:cs typeface="Arial" pitchFamily="34" charset="0"/>
              </a:rPr>
              <a:t>iopscience.org/</a:t>
            </a:r>
            <a:r>
              <a:rPr lang="en-US" sz="2400" b="1" dirty="0" err="1">
                <a:solidFill>
                  <a:srgbClr val="E5322C"/>
                </a:solidFill>
                <a:latin typeface="Franklin Gothic Medium Cond" pitchFamily="34" charset="0"/>
                <a:cs typeface="Arial" pitchFamily="34" charset="0"/>
              </a:rPr>
              <a:t>cpc</a:t>
            </a:r>
            <a:r>
              <a:rPr lang="en-US" sz="2400" b="1" dirty="0">
                <a:solidFill>
                  <a:srgbClr val="E5322C"/>
                </a:solidFill>
                <a:latin typeface="Franklin Gothic Medium Cond" pitchFamily="34" charset="0"/>
                <a:cs typeface="Arial" pitchFamily="34" charset="0"/>
              </a:rPr>
              <a:t>  </a:t>
            </a:r>
          </a:p>
          <a:p>
            <a:pPr>
              <a:lnSpc>
                <a:spcPts val="3660"/>
              </a:lnSpc>
            </a:pPr>
            <a:endParaRPr lang="en-GB" dirty="0"/>
          </a:p>
        </p:txBody>
      </p:sp>
      <p:pic>
        <p:nvPicPr>
          <p:cNvPr id="5" name="图片 4" descr="2018061417070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491" y="879787"/>
            <a:ext cx="3420347" cy="469870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444978" y="5733256"/>
            <a:ext cx="3923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科学出版社出版 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| IOP 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出版社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23528" y="949846"/>
            <a:ext cx="616646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E5322C"/>
                </a:solidFill>
                <a:effectLst/>
                <a:latin typeface="Franklin Gothic Medium Cond" pitchFamily="34" charset="0"/>
                <a:cs typeface="Arial" pitchFamily="34" charset="0"/>
              </a:rPr>
              <a:t>Chinese Physics C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95536" y="1686446"/>
            <a:ext cx="5472608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Medium Cond" pitchFamily="34" charset="0"/>
                <a:cs typeface="Arial" pitchFamily="34" charset="0"/>
              </a:rPr>
              <a:t>High energy and nuclear physics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901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79512" y="404664"/>
            <a:ext cx="516221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E5322C"/>
                </a:solidFill>
                <a:latin typeface="Franklin Gothic Medium Cond" pitchFamily="34" charset="0"/>
                <a:cs typeface="Arial" pitchFamily="34" charset="0"/>
              </a:rPr>
              <a:t>Editorial Board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21956" y="1196752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>
                <a:solidFill>
                  <a:srgbClr val="E5322C"/>
                </a:solidFill>
                <a:latin typeface="Franklin Gothic Medium Cond" pitchFamily="34" charset="0"/>
                <a:cs typeface="Arial" pitchFamily="34" charset="0"/>
              </a:rPr>
              <a:t>43</a:t>
            </a:r>
            <a:r>
              <a:rPr lang="zh-CN" altLang="en-US" sz="2200" dirty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Review Editors,  come from </a:t>
            </a:r>
            <a:r>
              <a:rPr lang="en-US" altLang="zh-CN" sz="2200" dirty="0" smtClean="0">
                <a:solidFill>
                  <a:srgbClr val="E5322C"/>
                </a:solidFill>
                <a:latin typeface="Franklin Gothic Medium Cond" pitchFamily="34" charset="0"/>
                <a:cs typeface="Arial" pitchFamily="34" charset="0"/>
              </a:rPr>
              <a:t>29</a:t>
            </a:r>
            <a:r>
              <a:rPr lang="en-US" altLang="zh-CN" sz="2200" dirty="0" smtClean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 institutions, </a:t>
            </a:r>
          </a:p>
          <a:p>
            <a:r>
              <a:rPr lang="en-US" altLang="zh-CN" sz="2200" dirty="0" smtClean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15 non-Chinese Editorial members account for 35%</a:t>
            </a:r>
            <a:endParaRPr lang="zh-CN" altLang="en-US" sz="2200" dirty="0">
              <a:solidFill>
                <a:srgbClr val="000000"/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125450"/>
              </p:ext>
            </p:extLst>
          </p:nvPr>
        </p:nvGraphicFramePr>
        <p:xfrm>
          <a:off x="611560" y="1988840"/>
          <a:ext cx="4392487" cy="40149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4479"/>
                <a:gridCol w="3158008"/>
              </a:tblGrid>
              <a:tr h="216024">
                <a:tc>
                  <a:txBody>
                    <a:bodyPr/>
                    <a:lstStyle/>
                    <a:p>
                      <a:pPr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Name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Institute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7620" marR="7620" marT="7620" marB="7620" anchor="ctr"/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5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Adrian Bevan</a:t>
                      </a:r>
                      <a:endParaRPr lang="zh-CN" sz="750" b="1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50" kern="0">
                          <a:effectLst/>
                        </a:rPr>
                        <a:t>Queen Mary University of London, London, UK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7620" marR="7620" marT="7620" marB="7620" anchor="ctr"/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5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Xiao-Jun Bi (</a:t>
                      </a:r>
                      <a:r>
                        <a:rPr lang="zh-CN" sz="75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毕效军</a:t>
                      </a:r>
                      <a:r>
                        <a:rPr lang="en-US" sz="75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sz="750" b="1" ker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50" kern="0">
                          <a:effectLst/>
                        </a:rPr>
                        <a:t>Institute of High Energy Physics, CAS, Beijing, China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7620" marR="7620" marT="7620" marB="7620" anchor="ctr"/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5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 Cao(</a:t>
                      </a:r>
                      <a:r>
                        <a:rPr lang="zh-CN" sz="75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曹俊</a:t>
                      </a:r>
                      <a:r>
                        <a:rPr lang="en-US" sz="75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sz="750" b="1" ker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50" kern="0">
                          <a:effectLst/>
                        </a:rPr>
                        <a:t>Institute of High Energy Physics, CAS, Beijing, China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7620" marR="7620" marT="7620" marB="7620" anchor="ctr"/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5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Zhen Cao (</a:t>
                      </a:r>
                      <a:r>
                        <a:rPr lang="zh-CN" sz="75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曹臻</a:t>
                      </a:r>
                      <a:r>
                        <a:rPr lang="en-US" sz="75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sz="750" b="1" ker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50" kern="0">
                          <a:effectLst/>
                        </a:rPr>
                        <a:t>Institute of High Energy Physics, CAS, Beijing, China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7620" marR="7620" marT="7620" marB="7620" anchor="ctr"/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5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Zhe Chang(</a:t>
                      </a:r>
                      <a:r>
                        <a:rPr lang="zh-CN" sz="75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常 哲</a:t>
                      </a:r>
                      <a:r>
                        <a:rPr lang="en-US" sz="75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sz="750" b="1" ker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50" kern="0">
                          <a:effectLst/>
                        </a:rPr>
                        <a:t>Institute of High Energy Physics, CAS, Beijing, China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7620" marR="7620" marT="7620" marB="7620" anchor="ctr"/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5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Lie-Wen Chen(</a:t>
                      </a:r>
                      <a:r>
                        <a:rPr lang="zh-CN" sz="75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陈列文</a:t>
                      </a:r>
                      <a:r>
                        <a:rPr lang="en-US" sz="75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sz="750" b="1" ker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50" kern="0">
                          <a:effectLst/>
                        </a:rPr>
                        <a:t>Shanghai Jiaotong University, Shanghai, China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7620" marR="7620" marT="7620" marB="7620" anchor="ctr"/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5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Shao-Min Chen(</a:t>
                      </a:r>
                      <a:r>
                        <a:rPr lang="zh-CN" sz="75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陈少敏</a:t>
                      </a:r>
                      <a:r>
                        <a:rPr lang="en-US" sz="75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sz="750" b="1" ker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50" kern="0">
                          <a:effectLst/>
                        </a:rPr>
                        <a:t>Tsinghua University, Beijing, China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7620" marR="7620" marT="7620" marB="7620" anchor="ctr"/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5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Simon I. Eidelman</a:t>
                      </a:r>
                      <a:endParaRPr lang="zh-CN" sz="750" b="1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50" kern="0">
                          <a:effectLst/>
                        </a:rPr>
                        <a:t>Budker Institute SB RAS and Novosibirsk State University, Novosibirsk, Russia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7620" marR="7620" marT="7620" marB="7620" anchor="ctr"/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5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Evgeny Epelbaum</a:t>
                      </a:r>
                      <a:endParaRPr lang="zh-CN" sz="750" b="1" ker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50" kern="0">
                          <a:effectLst/>
                        </a:rPr>
                        <a:t>Ruhr-Universität Bochum, Bochum, Germany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7620" marR="7620" marT="7620" marB="7620" anchor="ctr"/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5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Hong-Bo Hu (</a:t>
                      </a:r>
                      <a:r>
                        <a:rPr lang="zh-CN" sz="75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胡红波</a:t>
                      </a:r>
                      <a:r>
                        <a:rPr lang="en-US" sz="75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sz="750" b="1" ker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50" kern="0">
                          <a:effectLst/>
                        </a:rPr>
                        <a:t>Institute of High Energy Physics, CAS, Beijing, China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7620" marR="7620" marT="7620" marB="7620" anchor="ctr"/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5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Mei Huang (</a:t>
                      </a:r>
                      <a:r>
                        <a:rPr lang="zh-CN" sz="75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黄梅</a:t>
                      </a:r>
                      <a:r>
                        <a:rPr lang="en-US" sz="75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sz="750" b="1" ker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50" kern="0">
                          <a:effectLst/>
                        </a:rPr>
                        <a:t>Institute of High Energy Physics, CAS, Beijing, China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7620" marR="7620" marT="7620" marB="7620" anchor="ctr"/>
                </a:tc>
              </a:tr>
              <a:tr h="1886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750" b="1" kern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Masaaki Kimura </a:t>
                      </a:r>
                      <a:endParaRPr lang="zh-CN" sz="750" b="1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0" dirty="0" smtClean="0">
                          <a:effectLst/>
                        </a:rPr>
                        <a:t>Hokkaido University, Sapporo, Japan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7620" marR="7620" marT="7620" marB="7620" anchor="ctr"/>
                </a:tc>
              </a:tr>
              <a:tr h="2039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750" b="1" kern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Emi Kou</a:t>
                      </a:r>
                      <a:endParaRPr lang="zh-CN" sz="750" b="1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0" dirty="0" err="1" smtClean="0">
                          <a:effectLst/>
                        </a:rPr>
                        <a:t>Universit</a:t>
                      </a:r>
                      <a:r>
                        <a:rPr lang="zh-CN" altLang="zh-CN" sz="800" kern="0" dirty="0" smtClean="0">
                          <a:effectLst/>
                        </a:rPr>
                        <a:t>é</a:t>
                      </a:r>
                      <a:r>
                        <a:rPr lang="en-US" altLang="zh-CN" sz="800" kern="0" dirty="0" smtClean="0">
                          <a:effectLst/>
                        </a:rPr>
                        <a:t> Paris-</a:t>
                      </a:r>
                      <a:r>
                        <a:rPr lang="en-US" altLang="zh-CN" sz="800" kern="0" dirty="0" err="1" smtClean="0">
                          <a:effectLst/>
                        </a:rPr>
                        <a:t>Sud</a:t>
                      </a:r>
                      <a:r>
                        <a:rPr lang="en-US" altLang="zh-CN" sz="800" kern="0" dirty="0" smtClean="0">
                          <a:effectLst/>
                        </a:rPr>
                        <a:t>, Paris, France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7620" marR="7620" marT="7620" marB="7620" anchor="ctr"/>
                </a:tc>
              </a:tr>
              <a:tr h="15073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50" b="1" kern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Andrzej </a:t>
                      </a:r>
                      <a:r>
                        <a:rPr lang="en-US" sz="750" b="1" kern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Kupsc</a:t>
                      </a:r>
                      <a:endParaRPr lang="zh-CN" sz="750" b="1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50" kern="0" dirty="0" smtClean="0">
                          <a:effectLst/>
                        </a:rPr>
                        <a:t>Uppsala </a:t>
                      </a:r>
                      <a:r>
                        <a:rPr lang="en-US" sz="750" kern="0" dirty="0">
                          <a:effectLst/>
                        </a:rPr>
                        <a:t>University, Uppsala, Sweden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7620" marR="7620" marT="7620" marB="7620" anchor="ctr"/>
                </a:tc>
              </a:tr>
              <a:tr h="20999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50" b="1" kern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Mingzhe</a:t>
                      </a:r>
                      <a:r>
                        <a:rPr lang="en-US" sz="75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Li(</a:t>
                      </a:r>
                      <a:r>
                        <a:rPr lang="zh-CN" sz="75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李明哲</a:t>
                      </a:r>
                      <a:r>
                        <a:rPr lang="en-US" sz="75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sz="750" b="1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50" kern="0">
                          <a:effectLst/>
                        </a:rPr>
                        <a:t>University of Science and Technology of China, Hefei, China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7620" marR="7620" marT="7620" marB="762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750" b="1" kern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Jinfeng</a:t>
                      </a:r>
                      <a:r>
                        <a:rPr lang="en-US" altLang="zh-CN" sz="750" b="1" kern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Liao(</a:t>
                      </a:r>
                      <a:r>
                        <a:rPr lang="zh-CN" altLang="zh-CN" sz="750" b="1" kern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廖劲峰</a:t>
                      </a:r>
                      <a:r>
                        <a:rPr lang="en-US" altLang="zh-CN" sz="750" b="1" kern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sz="750" b="1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0" dirty="0" smtClean="0">
                          <a:effectLst/>
                        </a:rPr>
                        <a:t>Indiana University, Bloomington, Indiana, USA</a:t>
                      </a:r>
                      <a:endParaRPr lang="zh-CN" altLang="zh-CN" sz="1400" kern="100" dirty="0" smtClean="0">
                        <a:effectLst/>
                      </a:endParaRPr>
                    </a:p>
                  </a:txBody>
                  <a:tcPr marL="7620" marR="7620" marT="7620" marB="7620" anchor="ctr"/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50" b="1" kern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Haozhao</a:t>
                      </a:r>
                      <a:r>
                        <a:rPr lang="en-US" sz="750" b="1" kern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75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Liang</a:t>
                      </a:r>
                      <a:r>
                        <a:rPr lang="zh-CN" sz="75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（梁豪兆）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50" kern="0" dirty="0" smtClean="0">
                          <a:effectLst/>
                        </a:rPr>
                        <a:t>University </a:t>
                      </a:r>
                      <a:r>
                        <a:rPr lang="en-US" sz="750" kern="0" dirty="0">
                          <a:effectLst/>
                        </a:rPr>
                        <a:t>of Tokyo, Tokyo, Japan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7620" marR="7620" marT="7620" marB="7620" anchor="ctr"/>
                </a:tc>
              </a:tr>
              <a:tr h="1739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750" b="1" kern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Cheng-Jian Lin(</a:t>
                      </a:r>
                      <a:r>
                        <a:rPr lang="zh-CN" altLang="zh-CN" sz="750" b="1" kern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林承键</a:t>
                      </a:r>
                      <a:r>
                        <a:rPr lang="en-US" altLang="zh-CN" sz="750" b="1" kern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sz="750" b="1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00" kern="0" dirty="0">
                          <a:effectLst/>
                        </a:rPr>
                        <a:t>China Institute of Atomic Energy, Beijing, China</a:t>
                      </a:r>
                      <a:endParaRPr lang="zh-CN" sz="9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19" marR="6619" marT="6619" marB="6619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750" b="1" kern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Chuan</a:t>
                      </a:r>
                      <a:r>
                        <a:rPr lang="en-US" altLang="zh-CN" sz="750" b="1" kern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Liu (</a:t>
                      </a:r>
                      <a:r>
                        <a:rPr lang="zh-CN" altLang="zh-CN" sz="750" b="1" kern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刘 川</a:t>
                      </a:r>
                      <a:r>
                        <a:rPr lang="en-US" altLang="zh-CN" sz="750" b="1" kern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sz="750" b="1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00" kern="0">
                          <a:effectLst/>
                        </a:rPr>
                        <a:t>Peking University, Beijing, China</a:t>
                      </a:r>
                      <a:endParaRPr lang="zh-CN" sz="9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19" marR="6619" marT="6619" marB="6619" anchor="ctr"/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5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Jiang-Lai Liu(</a:t>
                      </a:r>
                      <a:r>
                        <a:rPr lang="zh-CN" sz="75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刘江来</a:t>
                      </a:r>
                      <a:r>
                        <a:rPr lang="en-US" sz="75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sz="750" b="1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19" marR="6619" marT="6619" marB="6619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00" kern="0">
                          <a:effectLst/>
                        </a:rPr>
                        <a:t>Shanghai Jiaotong University, Shanghai, China</a:t>
                      </a:r>
                      <a:endParaRPr lang="zh-CN" sz="9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19" marR="6619" marT="6619" marB="6619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750" b="1" kern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Yu-Gang Ma (</a:t>
                      </a:r>
                      <a:r>
                        <a:rPr lang="zh-CN" altLang="zh-CN" sz="750" b="1" kern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马余刚</a:t>
                      </a:r>
                      <a:r>
                        <a:rPr lang="en-US" altLang="zh-CN" sz="750" b="1" kern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altLang="zh-CN" sz="750" b="1" kern="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19" marR="6619" marT="6619" marB="661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0" dirty="0" smtClean="0">
                          <a:effectLst/>
                        </a:rPr>
                        <a:t>Shanghai Institute of Applied Physics, CAS, Shanghai, China</a:t>
                      </a:r>
                      <a:endParaRPr lang="zh-CN" altLang="zh-CN" sz="1000" kern="100" dirty="0" smtClean="0">
                        <a:effectLst/>
                      </a:endParaRPr>
                    </a:p>
                  </a:txBody>
                  <a:tcPr marL="6619" marR="6619" marT="6619" marB="6619" anchor="ctr"/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514119"/>
              </p:ext>
            </p:extLst>
          </p:nvPr>
        </p:nvGraphicFramePr>
        <p:xfrm>
          <a:off x="5220071" y="1988840"/>
          <a:ext cx="3384376" cy="40906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3972"/>
                <a:gridCol w="2140404"/>
              </a:tblGrid>
              <a:tr h="23217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50" b="1" kern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Nicola </a:t>
                      </a:r>
                      <a:r>
                        <a:rPr lang="en-US" sz="750" b="1" kern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Neri</a:t>
                      </a:r>
                      <a:endParaRPr lang="zh-CN" sz="750" b="1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19" marR="6619" marT="6619" marB="6619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00" b="0" kern="0" dirty="0" err="1" smtClean="0">
                          <a:solidFill>
                            <a:schemeClr val="tx1"/>
                          </a:solidFill>
                          <a:effectLst/>
                        </a:rPr>
                        <a:t>Universita</a:t>
                      </a:r>
                      <a:r>
                        <a:rPr lang="en-US" sz="700" b="0" kern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700" b="0" kern="0" dirty="0">
                          <a:solidFill>
                            <a:schemeClr val="tx1"/>
                          </a:solidFill>
                          <a:effectLst/>
                        </a:rPr>
                        <a:t>di Milano &amp; INFN, Milano, Italy</a:t>
                      </a:r>
                      <a:endParaRPr lang="zh-CN" sz="9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19" marR="6619" marT="6619" marB="6619" anchor="ctr">
                    <a:noFill/>
                  </a:tcPr>
                </a:tc>
              </a:tr>
              <a:tr h="18158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5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Stephen Olsen</a:t>
                      </a:r>
                      <a:endParaRPr lang="zh-CN" sz="750" b="1" ker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19" marR="6619" marT="6619" marB="6619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00" kern="0">
                          <a:effectLst/>
                        </a:rPr>
                        <a:t>Institute of Basic Science, Daejeon, Korea</a:t>
                      </a:r>
                      <a:endParaRPr lang="zh-CN" sz="9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19" marR="6619" marT="6619" marB="6619" anchor="ctr"/>
                </a:tc>
              </a:tr>
              <a:tr h="18158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5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Emilie Passemar</a:t>
                      </a:r>
                      <a:endParaRPr lang="zh-CN" sz="750" b="1" ker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19" marR="6619" marT="6619" marB="6619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00" kern="0" dirty="0">
                          <a:effectLst/>
                        </a:rPr>
                        <a:t>Indiana University, Bloomington, Indiana, USA</a:t>
                      </a:r>
                      <a:endParaRPr lang="zh-CN" sz="9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19" marR="6619" marT="6619" marB="6619" anchor="ctr"/>
                </a:tc>
              </a:tr>
              <a:tr h="18158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5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Cong-Feng Qiao (</a:t>
                      </a:r>
                      <a:r>
                        <a:rPr lang="zh-CN" sz="75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乔从丰</a:t>
                      </a:r>
                      <a:r>
                        <a:rPr lang="en-US" sz="75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sz="750" b="1" ker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19" marR="6619" marT="6619" marB="6619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00" kern="0">
                          <a:effectLst/>
                        </a:rPr>
                        <a:t>University of Chinese Academy of Sciences, Beijing, China</a:t>
                      </a:r>
                      <a:endParaRPr lang="zh-CN" sz="9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19" marR="6619" marT="6619" marB="6619" anchor="ctr"/>
                </a:tc>
              </a:tr>
              <a:tr h="1591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750" b="1" kern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Zhong</a:t>
                      </a:r>
                      <a:r>
                        <a:rPr lang="en-US" altLang="zh-CN" sz="750" b="1" kern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-Zhou Ren (</a:t>
                      </a:r>
                      <a:r>
                        <a:rPr lang="zh-CN" altLang="zh-CN" sz="750" b="1" kern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任中洲</a:t>
                      </a:r>
                      <a:r>
                        <a:rPr lang="en-US" altLang="zh-CN" sz="750" b="1" kern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sz="750" b="1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19" marR="6619" marT="6619" marB="661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0" dirty="0" smtClean="0">
                          <a:effectLst/>
                        </a:rPr>
                        <a:t>Nanjing University, Nanjing, China</a:t>
                      </a:r>
                      <a:endParaRPr lang="zh-CN" altLang="zh-CN" sz="1000" kern="100" dirty="0" smtClean="0">
                        <a:effectLst/>
                      </a:endParaRPr>
                    </a:p>
                  </a:txBody>
                  <a:tcPr marL="6619" marR="6619" marT="6619" marB="6619" anchor="ctr"/>
                </a:tc>
              </a:tr>
              <a:tr h="14401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50" b="1" kern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Gary </a:t>
                      </a:r>
                      <a:r>
                        <a:rPr lang="en-US" sz="750" b="1" kern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Shiu</a:t>
                      </a:r>
                      <a:endParaRPr lang="zh-CN" sz="750" b="1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19" marR="6619" marT="6619" marB="6619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00" kern="0" dirty="0" smtClean="0">
                          <a:effectLst/>
                        </a:rPr>
                        <a:t>University </a:t>
                      </a:r>
                      <a:r>
                        <a:rPr lang="en-US" sz="700" kern="0" dirty="0">
                          <a:effectLst/>
                        </a:rPr>
                        <a:t>of Wisconsin, Madison, USA</a:t>
                      </a:r>
                      <a:endParaRPr lang="zh-CN" sz="9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19" marR="6619" marT="6619" marB="6619" anchor="ctr"/>
                </a:tc>
              </a:tr>
              <a:tr h="12582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50" b="1" kern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Zong-Guo</a:t>
                      </a:r>
                      <a:r>
                        <a:rPr lang="en-US" sz="75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Si(</a:t>
                      </a:r>
                      <a:r>
                        <a:rPr lang="zh-CN" sz="75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司宗国</a:t>
                      </a:r>
                      <a:r>
                        <a:rPr lang="en-US" sz="75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sz="750" b="1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19" marR="6619" marT="6619" marB="6619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00" kern="0">
                          <a:effectLst/>
                        </a:rPr>
                        <a:t>Shandong University, Ji’nan, China</a:t>
                      </a:r>
                      <a:endParaRPr lang="zh-CN" sz="9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19" marR="6619" marT="6619" marB="6619" anchor="ctr"/>
                </a:tc>
              </a:tr>
              <a:tr h="18128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5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Shufang Su(</a:t>
                      </a:r>
                      <a:r>
                        <a:rPr lang="zh-CN" sz="75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苏淑芳</a:t>
                      </a:r>
                      <a:r>
                        <a:rPr lang="en-US" sz="75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sz="750" b="1" ker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19" marR="6619" marT="6619" marB="6619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00" kern="0">
                          <a:effectLst/>
                        </a:rPr>
                        <a:t>University of Arizona, Tucson, Arizona, USA</a:t>
                      </a:r>
                      <a:endParaRPr lang="zh-CN" sz="9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19" marR="6619" marT="6619" marB="6619" anchor="ctr"/>
                </a:tc>
              </a:tr>
              <a:tr h="14401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5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Xiao-Dong Tang(</a:t>
                      </a:r>
                      <a:r>
                        <a:rPr lang="zh-CN" sz="75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唐晓东</a:t>
                      </a:r>
                      <a:r>
                        <a:rPr lang="en-US" sz="75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sz="750" b="1" ker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19" marR="6619" marT="6619" marB="6619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00" kern="0" dirty="0">
                          <a:effectLst/>
                        </a:rPr>
                        <a:t>Institute of Modern Physics, CAS, Lanzhou, China</a:t>
                      </a:r>
                      <a:endParaRPr lang="zh-CN" sz="9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19" marR="6619" marT="6619" marB="6619" anchor="ctr"/>
                </a:tc>
              </a:tr>
              <a:tr h="12747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750" b="1" kern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An-</a:t>
                      </a:r>
                      <a:r>
                        <a:rPr lang="en-US" altLang="zh-CN" sz="750" b="1" kern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Zhong</a:t>
                      </a:r>
                      <a:r>
                        <a:rPr lang="en-US" altLang="zh-CN" sz="750" b="1" kern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Wang(</a:t>
                      </a:r>
                      <a:r>
                        <a:rPr lang="zh-CN" altLang="en-US" sz="750" b="1" kern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王安忠</a:t>
                      </a:r>
                      <a:r>
                        <a:rPr lang="en-US" altLang="zh-CN" sz="750" b="1" kern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sz="750" b="1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19" marR="6619" marT="6619" marB="6619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700" kern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Baylor University, </a:t>
                      </a:r>
                      <a:r>
                        <a:rPr lang="zh-CN" altLang="en-US" sz="700" kern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700" kern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Texas, USA</a:t>
                      </a:r>
                      <a:endParaRPr lang="zh-CN" sz="7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19" marR="6619" marT="6619" marB="6619" anchor="ctr"/>
                </a:tc>
              </a:tr>
              <a:tr h="18158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5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Jian-Min Wang(</a:t>
                      </a:r>
                      <a:r>
                        <a:rPr lang="zh-CN" sz="75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王建民</a:t>
                      </a:r>
                      <a:r>
                        <a:rPr lang="en-US" sz="75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sz="750" b="1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19" marR="6619" marT="6619" marB="6619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00" kern="0" dirty="0">
                          <a:effectLst/>
                        </a:rPr>
                        <a:t>Institute of High Energy Physics, CAS, Beijing, China </a:t>
                      </a:r>
                      <a:endParaRPr lang="zh-CN" sz="9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19" marR="6619" marT="6619" marB="6619" anchor="ctr"/>
                </a:tc>
              </a:tr>
              <a:tr h="18158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5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Lian-Tao Wang(</a:t>
                      </a:r>
                      <a:r>
                        <a:rPr lang="zh-CN" sz="75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王连涛</a:t>
                      </a:r>
                      <a:r>
                        <a:rPr lang="en-US" sz="75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sz="750" b="1" ker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19" marR="6619" marT="6619" marB="6619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00" kern="0">
                          <a:effectLst/>
                        </a:rPr>
                        <a:t>University of Chicago, Chicago, Illinois, USA</a:t>
                      </a:r>
                      <a:endParaRPr lang="zh-CN" sz="9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19" marR="6619" marT="6619" marB="6619" anchor="ctr"/>
                </a:tc>
              </a:tr>
              <a:tr h="17981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5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 Wang(</a:t>
                      </a:r>
                      <a:r>
                        <a:rPr lang="zh-CN" sz="75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王猛</a:t>
                      </a:r>
                      <a:r>
                        <a:rPr lang="en-US" sz="75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sz="750" b="1" ker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19" marR="6619" marT="6619" marB="6619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00" kern="0">
                          <a:effectLst/>
                        </a:rPr>
                        <a:t>Institute of Modern Physics, CAS, Lanzhou, China</a:t>
                      </a:r>
                      <a:endParaRPr lang="zh-CN" sz="9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19" marR="6619" marT="6619" marB="6619" anchor="ctr"/>
                </a:tc>
              </a:tr>
              <a:tr h="14225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5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Wei Wang(</a:t>
                      </a:r>
                      <a:r>
                        <a:rPr lang="zh-CN" sz="75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王伟</a:t>
                      </a:r>
                      <a:r>
                        <a:rPr lang="en-US" sz="75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sz="750" b="1" ker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19" marR="6619" marT="6619" marB="6619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00" kern="0">
                          <a:effectLst/>
                        </a:rPr>
                        <a:t>Shanghai Jiaotong University, Shanghai, China</a:t>
                      </a:r>
                      <a:endParaRPr lang="zh-CN" sz="9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19" marR="6619" marT="6619" marB="6619" anchor="ctr"/>
                </a:tc>
              </a:tr>
              <a:tr h="10468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5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Yi Yang(</a:t>
                      </a:r>
                      <a:r>
                        <a:rPr lang="zh-CN" sz="75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杨毅</a:t>
                      </a:r>
                      <a:r>
                        <a:rPr lang="en-US" sz="75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sz="750" b="1" ker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19" marR="6619" marT="6619" marB="6619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00" kern="0">
                          <a:effectLst/>
                        </a:rPr>
                        <a:t>NCTU, Hsinchu, Taiwan, China</a:t>
                      </a:r>
                      <a:endParaRPr lang="zh-CN" sz="9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19" marR="6619" marT="6619" marB="6619" anchor="ctr"/>
                </a:tc>
              </a:tr>
              <a:tr h="18158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50" b="1" kern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Zhong-Bao</a:t>
                      </a:r>
                      <a:r>
                        <a:rPr lang="en-US" sz="75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Yin(</a:t>
                      </a:r>
                      <a:r>
                        <a:rPr lang="zh-CN" sz="75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殷中宝</a:t>
                      </a:r>
                      <a:r>
                        <a:rPr lang="en-US" sz="75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sz="750" b="1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19" marR="6619" marT="6619" marB="6619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00" kern="0">
                          <a:effectLst/>
                        </a:rPr>
                        <a:t>Central China Normal University, Wuhan, China</a:t>
                      </a:r>
                      <a:endParaRPr lang="zh-CN" sz="9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19" marR="6619" marT="6619" marB="6619" anchor="ctr"/>
                </a:tc>
              </a:tr>
              <a:tr h="18158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50" b="1" kern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Changzheng</a:t>
                      </a:r>
                      <a:r>
                        <a:rPr lang="en-US" sz="75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Yuan (</a:t>
                      </a:r>
                      <a:r>
                        <a:rPr lang="zh-CN" sz="75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苑长征</a:t>
                      </a:r>
                      <a:r>
                        <a:rPr lang="en-US" sz="75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sz="750" b="1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19" marR="6619" marT="6619" marB="6619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00" kern="0">
                          <a:effectLst/>
                        </a:rPr>
                        <a:t>Institute of High Energy Physics, CAS, Beijing, China</a:t>
                      </a:r>
                      <a:endParaRPr lang="zh-CN" sz="9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19" marR="6619" marT="6619" marB="6619" anchor="ctr"/>
                </a:tc>
              </a:tr>
              <a:tr h="18158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50" b="1" kern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Qiang</a:t>
                      </a:r>
                      <a:r>
                        <a:rPr lang="en-US" sz="75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Zhao (</a:t>
                      </a:r>
                      <a:r>
                        <a:rPr lang="zh-CN" sz="75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赵强</a:t>
                      </a:r>
                      <a:r>
                        <a:rPr lang="en-US" sz="75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sz="750" b="1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19" marR="6619" marT="6619" marB="6619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00" kern="0">
                          <a:effectLst/>
                        </a:rPr>
                        <a:t>Institute of High Energy Physics, CAS, Beijing, China </a:t>
                      </a:r>
                      <a:endParaRPr lang="zh-CN" sz="9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19" marR="6619" marT="6619" marB="6619" anchor="ctr"/>
                </a:tc>
              </a:tr>
              <a:tr h="18158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5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Yangheng Zheng(</a:t>
                      </a:r>
                      <a:r>
                        <a:rPr lang="zh-CN" sz="75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郑阳恒</a:t>
                      </a:r>
                      <a:r>
                        <a:rPr lang="en-US" sz="75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sz="750" b="1" ker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19" marR="6619" marT="6619" marB="6619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00" kern="0">
                          <a:effectLst/>
                        </a:rPr>
                        <a:t>University of Chinese Academy of Sciences, Beijing, China</a:t>
                      </a:r>
                      <a:endParaRPr lang="zh-CN" sz="9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19" marR="6619" marT="6619" marB="6619" anchor="ctr"/>
                </a:tc>
              </a:tr>
              <a:tr h="20053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5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Shan-Gui Zhou(</a:t>
                      </a:r>
                      <a:r>
                        <a:rPr lang="zh-CN" sz="75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周善贵</a:t>
                      </a:r>
                      <a:r>
                        <a:rPr lang="en-US" sz="75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sz="750" b="1" ker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19" marR="6619" marT="6619" marB="6619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00" kern="0">
                          <a:effectLst/>
                        </a:rPr>
                        <a:t>Institute of Theoretical Physics, CAS, Beijing, China</a:t>
                      </a:r>
                      <a:endParaRPr lang="zh-CN" sz="9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19" marR="6619" marT="6619" marB="6619" anchor="ctr"/>
                </a:tc>
              </a:tr>
              <a:tr h="23497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5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Shun Zhou(</a:t>
                      </a:r>
                      <a:r>
                        <a:rPr lang="zh-CN" sz="75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周顺</a:t>
                      </a:r>
                      <a:r>
                        <a:rPr lang="en-US" sz="75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sz="750" b="1" ker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19" marR="6619" marT="6619" marB="6619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00" kern="0">
                          <a:effectLst/>
                        </a:rPr>
                        <a:t>Institute of High Energy Physics, CAS, Beijing, China</a:t>
                      </a:r>
                      <a:endParaRPr lang="zh-CN" sz="9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19" marR="6619" marT="6619" marB="6619" anchor="ctr"/>
                </a:tc>
              </a:tr>
              <a:tr h="19707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5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Shi-Lin Zhu(</a:t>
                      </a:r>
                      <a:r>
                        <a:rPr lang="zh-CN" sz="75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朱世琳</a:t>
                      </a:r>
                      <a:r>
                        <a:rPr lang="en-US" sz="75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sz="750" b="1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19" marR="6619" marT="6619" marB="6619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700" kern="0" dirty="0">
                          <a:effectLst/>
                        </a:rPr>
                        <a:t>Peking University, Beijing, </a:t>
                      </a:r>
                      <a:r>
                        <a:rPr lang="en-US" sz="700" kern="0" dirty="0" smtClean="0">
                          <a:effectLst/>
                        </a:rPr>
                        <a:t>China</a:t>
                      </a:r>
                      <a:endParaRPr lang="zh-CN" sz="900" kern="100" dirty="0">
                        <a:effectLst/>
                      </a:endParaRPr>
                    </a:p>
                  </a:txBody>
                  <a:tcPr marL="6619" marR="6619" marT="6619" marB="661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2168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4217"/>
            <a:ext cx="7571184" cy="398903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Average time from submission to…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  …first decision: </a:t>
            </a:r>
            <a:r>
              <a:rPr lang="en-US" altLang="zh-CN" dirty="0">
                <a:solidFill>
                  <a:srgbClr val="E5322C"/>
                </a:solidFill>
                <a:latin typeface="Franklin Gothic Medium Cond" pitchFamily="34" charset="0"/>
                <a:cs typeface="Arial" pitchFamily="34" charset="0"/>
              </a:rPr>
              <a:t>24</a:t>
            </a:r>
            <a:r>
              <a:rPr lang="en-US" altLang="zh-CN" dirty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 days (min 1, max </a:t>
            </a:r>
            <a:r>
              <a:rPr lang="en-US" altLang="zh-CN" dirty="0" smtClean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76) </a:t>
            </a:r>
            <a:endParaRPr lang="en-US" altLang="zh-CN" dirty="0">
              <a:solidFill>
                <a:srgbClr val="000000"/>
              </a:solidFill>
              <a:latin typeface="Franklin Gothic Medium Cond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  …acceptance: </a:t>
            </a:r>
            <a:r>
              <a:rPr lang="en-US" dirty="0">
                <a:solidFill>
                  <a:srgbClr val="E5322C"/>
                </a:solidFill>
                <a:latin typeface="Franklin Gothic Medium Cond" pitchFamily="34" charset="0"/>
                <a:cs typeface="Arial" pitchFamily="34" charset="0"/>
              </a:rPr>
              <a:t>60</a:t>
            </a:r>
            <a:r>
              <a:rPr lang="en-US" dirty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 days </a:t>
            </a:r>
            <a:r>
              <a:rPr lang="en-US" altLang="zh-CN" dirty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(min 1, max 187) 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online after acceptance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       </a:t>
            </a:r>
            <a:r>
              <a:rPr lang="en-US" altLang="zh-CN" dirty="0">
                <a:solidFill>
                  <a:srgbClr val="E5322C"/>
                </a:solidFill>
                <a:latin typeface="Franklin Gothic Medium Cond" pitchFamily="34" charset="0"/>
                <a:cs typeface="Arial" pitchFamily="34" charset="0"/>
              </a:rPr>
              <a:t> 33 </a:t>
            </a:r>
            <a:r>
              <a:rPr lang="en-US" altLang="zh-CN" dirty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days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95536" y="692696"/>
            <a:ext cx="806489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E5322C"/>
                </a:solidFill>
                <a:effectLst/>
                <a:latin typeface="Franklin Gothic Medium Cond" pitchFamily="34" charset="0"/>
                <a:cs typeface="Arial" pitchFamily="34" charset="0"/>
              </a:rPr>
              <a:t>Review and publication speed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933056"/>
            <a:ext cx="2232248" cy="206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15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4002357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E5322C"/>
                </a:solidFill>
                <a:latin typeface="Franklin Gothic Medium Cond" pitchFamily="34" charset="0"/>
                <a:cs typeface="Arial" pitchFamily="34" charset="0"/>
              </a:rPr>
              <a:t>    cpc.ihep.ac.cn</a:t>
            </a:r>
            <a:endParaRPr lang="en-US" sz="3600" dirty="0">
              <a:solidFill>
                <a:srgbClr val="E5322C"/>
              </a:solidFill>
              <a:latin typeface="Franklin Gothic Medium Cond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Free downloads </a:t>
            </a:r>
            <a:r>
              <a:rPr lang="en-US" sz="2400" dirty="0">
                <a:solidFill>
                  <a:srgbClr val="E5322C"/>
                </a:solidFill>
                <a:latin typeface="Franklin Gothic Medium Cond" pitchFamily="34" charset="0"/>
                <a:cs typeface="Arial" pitchFamily="34" charset="0"/>
              </a:rPr>
              <a:t>within China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Current issue highlighted on front page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“In Press” section with final versions of papers, ahead of print publication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95536" y="429419"/>
            <a:ext cx="6552728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rgbClr val="E5322C"/>
                </a:solidFill>
                <a:effectLst/>
                <a:latin typeface="Franklin Gothic Medium Cond" pitchFamily="34" charset="0"/>
                <a:cs typeface="Arial" pitchFamily="34" charset="0"/>
              </a:rPr>
              <a:t>Online publication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786" y="1364456"/>
            <a:ext cx="4401706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541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95536" y="429419"/>
            <a:ext cx="6768752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rgbClr val="E5322C"/>
                </a:solidFill>
                <a:effectLst/>
                <a:latin typeface="Franklin Gothic Medium Cond" pitchFamily="34" charset="0"/>
                <a:cs typeface="Arial" pitchFamily="34" charset="0"/>
              </a:rPr>
              <a:t>Online publication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7544" y="1452420"/>
            <a:ext cx="64552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3381B1"/>
                </a:solidFill>
                <a:latin typeface="Franklin Gothic Medium Cond" pitchFamily="34" charset="0"/>
                <a:cs typeface="Arial" pitchFamily="34" charset="0"/>
              </a:rPr>
              <a:t>There were </a:t>
            </a:r>
            <a:r>
              <a:rPr lang="en-US" altLang="zh-CN" sz="1600" dirty="0" smtClean="0">
                <a:solidFill>
                  <a:schemeClr val="accent2"/>
                </a:solidFill>
                <a:latin typeface="Franklin Gothic Medium Cond" pitchFamily="34" charset="0"/>
                <a:cs typeface="Arial" pitchFamily="34" charset="0"/>
              </a:rPr>
              <a:t>2,859 </a:t>
            </a:r>
            <a:r>
              <a:rPr lang="en-US" altLang="zh-CN" sz="1600" dirty="0">
                <a:solidFill>
                  <a:srgbClr val="3381B1"/>
                </a:solidFill>
                <a:latin typeface="Franklin Gothic Medium Cond" pitchFamily="34" charset="0"/>
                <a:cs typeface="Arial" pitchFamily="34" charset="0"/>
              </a:rPr>
              <a:t>institutions globally with access to CPC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3381B1"/>
                </a:solidFill>
                <a:latin typeface="Franklin Gothic Medium Cond" pitchFamily="34" charset="0"/>
                <a:cs typeface="Arial" pitchFamily="34" charset="0"/>
              </a:rPr>
              <a:t>The total number of full-text downloads for CPC on </a:t>
            </a:r>
            <a:r>
              <a:rPr lang="en-US" altLang="zh-CN" sz="1600" dirty="0" smtClean="0">
                <a:solidFill>
                  <a:srgbClr val="3381B1"/>
                </a:solidFill>
                <a:latin typeface="Franklin Gothic Medium Cond" pitchFamily="34" charset="0"/>
                <a:cs typeface="Arial" pitchFamily="34" charset="0"/>
              </a:rPr>
              <a:t>IOP science </a:t>
            </a:r>
            <a:r>
              <a:rPr lang="en-US" altLang="zh-CN" sz="1600" dirty="0">
                <a:solidFill>
                  <a:srgbClr val="3381B1"/>
                </a:solidFill>
                <a:latin typeface="Franklin Gothic Medium Cond" pitchFamily="34" charset="0"/>
                <a:cs typeface="Arial" pitchFamily="34" charset="0"/>
              </a:rPr>
              <a:t>was </a:t>
            </a:r>
            <a:r>
              <a:rPr lang="en-US" altLang="zh-CN" sz="1600" dirty="0" smtClean="0">
                <a:solidFill>
                  <a:schemeClr val="accent2"/>
                </a:solidFill>
                <a:latin typeface="Franklin Gothic Medium Cond" pitchFamily="34" charset="0"/>
                <a:cs typeface="Arial" pitchFamily="34" charset="0"/>
              </a:rPr>
              <a:t>96,665</a:t>
            </a:r>
            <a:endParaRPr lang="zh-CN" altLang="en-US" sz="1600" dirty="0">
              <a:solidFill>
                <a:srgbClr val="3381B1"/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633" y="2276873"/>
            <a:ext cx="2636095" cy="164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782" y="4175479"/>
            <a:ext cx="2618946" cy="160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56497"/>
            <a:ext cx="4411401" cy="3620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6228184" y="1124744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E5322C"/>
                </a:solidFill>
                <a:latin typeface="Franklin Gothic Medium Cond" pitchFamily="34" charset="0"/>
                <a:cs typeface="Arial" pitchFamily="34" charset="0"/>
              </a:rPr>
              <a:t>iopscience.org/</a:t>
            </a:r>
            <a:r>
              <a:rPr lang="en-US" altLang="zh-CN" sz="2400" dirty="0" err="1">
                <a:solidFill>
                  <a:srgbClr val="E5322C"/>
                </a:solidFill>
                <a:latin typeface="Franklin Gothic Medium Cond" pitchFamily="34" charset="0"/>
                <a:cs typeface="Arial" pitchFamily="34" charset="0"/>
              </a:rPr>
              <a:t>cpc</a:t>
            </a:r>
            <a:endParaRPr lang="en-US" altLang="zh-CN" sz="2400" dirty="0">
              <a:solidFill>
                <a:srgbClr val="E5322C"/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62841" y="3867702"/>
            <a:ext cx="20096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3381B1"/>
                </a:solidFill>
                <a:latin typeface="Franklin Gothic Medium Cond" pitchFamily="34" charset="0"/>
                <a:cs typeface="Arial" pitchFamily="34" charset="0"/>
              </a:rPr>
              <a:t>An </a:t>
            </a:r>
            <a:r>
              <a:rPr lang="en-US" altLang="zh-CN" sz="1400" dirty="0" smtClean="0">
                <a:solidFill>
                  <a:srgbClr val="3381B1"/>
                </a:solidFill>
                <a:latin typeface="Franklin Gothic Medium Cond" pitchFamily="34" charset="0"/>
                <a:cs typeface="Arial" pitchFamily="34" charset="0"/>
              </a:rPr>
              <a:t>40% </a:t>
            </a:r>
            <a:r>
              <a:rPr lang="en-US" altLang="zh-CN" sz="1400" dirty="0">
                <a:solidFill>
                  <a:srgbClr val="3381B1"/>
                </a:solidFill>
                <a:latin typeface="Franklin Gothic Medium Cond" pitchFamily="34" charset="0"/>
                <a:cs typeface="Arial" pitchFamily="34" charset="0"/>
              </a:rPr>
              <a:t>increase from </a:t>
            </a:r>
            <a:r>
              <a:rPr lang="en-US" altLang="zh-CN" sz="1400" dirty="0" smtClean="0">
                <a:solidFill>
                  <a:srgbClr val="3381B1"/>
                </a:solidFill>
                <a:latin typeface="Franklin Gothic Medium Cond" pitchFamily="34" charset="0"/>
                <a:cs typeface="Arial" pitchFamily="34" charset="0"/>
              </a:rPr>
              <a:t>2017</a:t>
            </a:r>
            <a:endParaRPr lang="zh-CN" altLang="en-US" sz="1400" dirty="0">
              <a:solidFill>
                <a:srgbClr val="3381B1"/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00054" y="5775764"/>
            <a:ext cx="304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3381B1"/>
                </a:solidFill>
                <a:latin typeface="Franklin Gothic Medium Cond" pitchFamily="34" charset="0"/>
                <a:cs typeface="Arial" pitchFamily="34" charset="0"/>
              </a:rPr>
              <a:t>D</a:t>
            </a:r>
            <a:r>
              <a:rPr lang="en-US" altLang="zh-CN" sz="1400" dirty="0" smtClean="0">
                <a:solidFill>
                  <a:srgbClr val="3381B1"/>
                </a:solidFill>
                <a:latin typeface="Franklin Gothic Medium Cond" pitchFamily="34" charset="0"/>
                <a:cs typeface="Arial" pitchFamily="34" charset="0"/>
              </a:rPr>
              <a:t>ivided </a:t>
            </a:r>
            <a:r>
              <a:rPr lang="en-US" altLang="zh-CN" sz="1400" dirty="0">
                <a:solidFill>
                  <a:srgbClr val="3381B1"/>
                </a:solidFill>
                <a:latin typeface="Franklin Gothic Medium Cond" pitchFamily="34" charset="0"/>
                <a:cs typeface="Arial" pitchFamily="34" charset="0"/>
              </a:rPr>
              <a:t>by China and </a:t>
            </a:r>
            <a:r>
              <a:rPr lang="en-US" altLang="zh-CN" sz="1400" dirty="0">
                <a:solidFill>
                  <a:schemeClr val="accent2"/>
                </a:solidFill>
                <a:latin typeface="Franklin Gothic Medium Cond" pitchFamily="34" charset="0"/>
                <a:cs typeface="Arial" pitchFamily="34" charset="0"/>
              </a:rPr>
              <a:t>Rest of </a:t>
            </a:r>
            <a:r>
              <a:rPr lang="en-US" altLang="zh-CN" sz="1400" dirty="0" smtClean="0">
                <a:solidFill>
                  <a:schemeClr val="accent2"/>
                </a:solidFill>
                <a:latin typeface="Franklin Gothic Medium Cond" pitchFamily="34" charset="0"/>
                <a:cs typeface="Arial" pitchFamily="34" charset="0"/>
              </a:rPr>
              <a:t>World</a:t>
            </a:r>
            <a:endParaRPr lang="zh-CN" altLang="en-US" sz="1400" dirty="0">
              <a:solidFill>
                <a:schemeClr val="accent2"/>
              </a:solidFill>
              <a:latin typeface="Franklin Gothic Medium Con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053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7643192" cy="4525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Sponsoring Consortium for Open Access Publishing in Particle Physics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Funded through CERN</a:t>
            </a:r>
          </a:p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0000FF"/>
                </a:solidFill>
                <a:latin typeface="Franklin Gothic Medium Cond" pitchFamily="34" charset="0"/>
                <a:cs typeface="Arial" pitchFamily="34" charset="0"/>
              </a:rPr>
              <a:t>Free Open Access </a:t>
            </a:r>
            <a:r>
              <a:rPr lang="en-US" sz="2400" dirty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publication for all articles in </a:t>
            </a:r>
            <a:r>
              <a:rPr lang="en-US" sz="2400" dirty="0" err="1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hep</a:t>
            </a:r>
            <a:r>
              <a:rPr lang="en-US" sz="2400" dirty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-* categories of </a:t>
            </a:r>
            <a:r>
              <a:rPr lang="en-US" sz="2400" dirty="0" err="1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arXiv</a:t>
            </a:r>
            <a:endParaRPr lang="en-US" sz="2400" dirty="0">
              <a:solidFill>
                <a:srgbClr val="000000"/>
              </a:solidFill>
              <a:latin typeface="Franklin Gothic Medium Cond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Open Access: authors retain copyright, article is freely available without subscription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More information: scoap3.org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21475" y="561057"/>
            <a:ext cx="4392488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5400" dirty="0" smtClean="0">
                <a:solidFill>
                  <a:srgbClr val="E5322C"/>
                </a:solidFill>
                <a:latin typeface="Franklin Gothic Medium Cond" pitchFamily="34" charset="0"/>
                <a:cs typeface="Arial" pitchFamily="34" charset="0"/>
              </a:rPr>
              <a:t>SCOAP</a:t>
            </a:r>
            <a:r>
              <a:rPr lang="en-US" sz="5400" baseline="30000" dirty="0" smtClean="0">
                <a:solidFill>
                  <a:srgbClr val="E5322C"/>
                </a:solidFill>
                <a:latin typeface="Franklin Gothic Medium Cond" pitchFamily="34" charset="0"/>
                <a:cs typeface="Arial" pitchFamily="34" charset="0"/>
              </a:rPr>
              <a:t>3</a:t>
            </a:r>
            <a:endParaRPr kumimoji="0" lang="en-US" sz="24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217" y="908720"/>
            <a:ext cx="127635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96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" y="1484784"/>
            <a:ext cx="7643192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altLang="zh-CN" sz="2400" dirty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Committee on Publication </a:t>
            </a:r>
            <a:r>
              <a:rPr lang="en-US" altLang="zh-CN" sz="2400" dirty="0" smtClean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Ethics</a:t>
            </a:r>
            <a:endParaRPr lang="en-US" sz="2400" dirty="0">
              <a:solidFill>
                <a:srgbClr val="000000"/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21475" y="561057"/>
            <a:ext cx="4392488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5400" dirty="0" smtClean="0">
                <a:solidFill>
                  <a:srgbClr val="E5322C"/>
                </a:solidFill>
                <a:latin typeface="Franklin Gothic Medium Cond" pitchFamily="34" charset="0"/>
                <a:cs typeface="Arial" pitchFamily="34" charset="0"/>
              </a:rPr>
              <a:t>COEP</a:t>
            </a:r>
            <a:endParaRPr kumimoji="0" lang="en-US" sz="24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21" y="2348880"/>
            <a:ext cx="6957839" cy="2842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365104"/>
            <a:ext cx="6142353" cy="1464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840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3"/>
          <p:cNvSpPr/>
          <p:nvPr/>
        </p:nvSpPr>
        <p:spPr>
          <a:xfrm>
            <a:off x="5867400" y="467043"/>
            <a:ext cx="4572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D:\CPC\会议宣传\2018国内会议\2018-9-13中国物理学会2018秋季会议\微信图片_201809171025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504337"/>
            <a:ext cx="3054889" cy="20528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06410" y="4217008"/>
            <a:ext cx="3086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China Top Cited Author Award 2018</a:t>
            </a:r>
            <a:endParaRPr lang="zh-CN" altLang="en-US" sz="12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252" y="3794556"/>
            <a:ext cx="3086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 Award for Influential Articles</a:t>
            </a:r>
            <a:endParaRPr lang="zh-CN" altLang="en-US" sz="12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51903" y="3782969"/>
            <a:ext cx="3012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 CPC Top Reviewers Awards</a:t>
            </a:r>
            <a:endParaRPr lang="zh-CN" altLang="en-US" sz="12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Picture 2" descr="C:\Users\dongh\Desktop\CPC资料\资料\IMG_38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504337"/>
            <a:ext cx="3024336" cy="20555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 descr="C:\Users\donghr\AppData\Roaming\Tencent\Users\1307685413\QQ\WinTemp\RichOle\XL6(AL}C68)TU]ZQC2A0U{Y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02747"/>
            <a:ext cx="1679302" cy="24303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416421" y="495974"/>
            <a:ext cx="4392488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5400" dirty="0" smtClean="0">
                <a:solidFill>
                  <a:srgbClr val="E5322C"/>
                </a:solidFill>
                <a:latin typeface="Franklin Gothic Medium Cond" pitchFamily="34" charset="0"/>
                <a:cs typeface="Arial" pitchFamily="34" charset="0"/>
              </a:rPr>
              <a:t>Awards</a:t>
            </a:r>
            <a:endParaRPr kumimoji="0" lang="en-US" sz="24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24615" y="4563603"/>
            <a:ext cx="58610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800" dirty="0">
                <a:solidFill>
                  <a:schemeClr val="accent2"/>
                </a:solidFill>
                <a:latin typeface="Franklin Gothic Medium Cond" pitchFamily="34" charset="0"/>
                <a:cs typeface="Arial" pitchFamily="34" charset="0"/>
              </a:rPr>
              <a:t>Improved measurement of the reactor antineutrino flux and spectrum at </a:t>
            </a:r>
            <a:r>
              <a:rPr lang="en-US" altLang="zh-CN" sz="800" dirty="0" err="1">
                <a:solidFill>
                  <a:schemeClr val="accent2"/>
                </a:solidFill>
                <a:latin typeface="Franklin Gothic Medium Cond" pitchFamily="34" charset="0"/>
                <a:cs typeface="Arial" pitchFamily="34" charset="0"/>
              </a:rPr>
              <a:t>Daya</a:t>
            </a:r>
            <a:r>
              <a:rPr lang="en-US" altLang="zh-CN" sz="800" dirty="0">
                <a:solidFill>
                  <a:schemeClr val="accent2"/>
                </a:solidFill>
                <a:latin typeface="Franklin Gothic Medium Cond" pitchFamily="34" charset="0"/>
                <a:cs typeface="Arial" pitchFamily="34" charset="0"/>
              </a:rPr>
              <a:t> Bay </a:t>
            </a:r>
          </a:p>
          <a:p>
            <a:r>
              <a:rPr lang="en-US" altLang="zh-CN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Feng-Peng An</a:t>
            </a:r>
            <a:r>
              <a:rPr lang="zh-CN" altLang="en-US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（安丰鹏）等（</a:t>
            </a:r>
            <a:r>
              <a:rPr lang="en-US" altLang="zh-CN" sz="800" dirty="0" err="1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Daya</a:t>
            </a:r>
            <a:r>
              <a:rPr lang="en-US" altLang="zh-CN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Bay Collaboration</a:t>
            </a:r>
            <a:r>
              <a:rPr lang="zh-CN" altLang="en-US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） </a:t>
            </a:r>
            <a:endParaRPr lang="en-US" altLang="zh-CN" sz="800" dirty="0">
              <a:solidFill>
                <a:srgbClr val="1B80AB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Chinese Physics C, 2017, 41(1) </a:t>
            </a:r>
            <a:r>
              <a:rPr lang="en-US" altLang="zh-CN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013002</a:t>
            </a:r>
          </a:p>
          <a:p>
            <a:endParaRPr lang="en-US" altLang="zh-CN" sz="800" dirty="0" smtClean="0">
              <a:solidFill>
                <a:schemeClr val="accent2"/>
              </a:solidFill>
              <a:latin typeface="Franklin Gothic Medium Cond" pitchFamily="34" charset="0"/>
              <a:cs typeface="Arial" pitchFamily="34" charset="0"/>
            </a:endParaRPr>
          </a:p>
          <a:p>
            <a:pPr lvl="0" eaLnBrk="0" hangingPunct="0"/>
            <a:r>
              <a:rPr lang="en-US" altLang="zh-CN" sz="800" dirty="0">
                <a:solidFill>
                  <a:schemeClr val="accent2"/>
                </a:solidFill>
                <a:latin typeface="Franklin Gothic Medium Cond" pitchFamily="34" charset="0"/>
                <a:cs typeface="Arial" pitchFamily="34" charset="0"/>
              </a:rPr>
              <a:t>A general analysis of </a:t>
            </a:r>
            <a:r>
              <a:rPr lang="en-US" altLang="zh-CN" sz="800" dirty="0" err="1">
                <a:solidFill>
                  <a:schemeClr val="accent2"/>
                </a:solidFill>
                <a:latin typeface="Franklin Gothic Medium Cond" pitchFamily="34" charset="0"/>
                <a:cs typeface="Arial" pitchFamily="34" charset="0"/>
              </a:rPr>
              <a:t>Wtb</a:t>
            </a:r>
            <a:r>
              <a:rPr lang="en-US" altLang="zh-CN" sz="800" dirty="0">
                <a:solidFill>
                  <a:schemeClr val="accent2"/>
                </a:solidFill>
                <a:latin typeface="Franklin Gothic Medium Cond" pitchFamily="34" charset="0"/>
                <a:cs typeface="Arial" pitchFamily="34" charset="0"/>
              </a:rPr>
              <a:t> anomalous couplings </a:t>
            </a:r>
          </a:p>
          <a:p>
            <a:pPr lvl="0"/>
            <a:r>
              <a:rPr lang="en-US" altLang="zh-CN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Qing-Hong Cao (</a:t>
            </a:r>
            <a:r>
              <a:rPr lang="zh-CN" altLang="en-US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曹庆宏</a:t>
            </a:r>
            <a:r>
              <a:rPr lang="en-US" altLang="zh-CN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)</a:t>
            </a:r>
            <a:r>
              <a:rPr lang="zh-CN" altLang="en-US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，</a:t>
            </a:r>
            <a:r>
              <a:rPr lang="en-US" altLang="zh-CN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Bin Yan (</a:t>
            </a:r>
            <a:r>
              <a:rPr lang="zh-CN" altLang="en-US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岩斌</a:t>
            </a:r>
            <a:r>
              <a:rPr lang="en-US" altLang="zh-CN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)</a:t>
            </a:r>
            <a:r>
              <a:rPr lang="zh-CN" altLang="en-US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，</a:t>
            </a:r>
            <a:r>
              <a:rPr lang="en-US" altLang="zh-CN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Jiang-</a:t>
            </a:r>
            <a:r>
              <a:rPr lang="en-US" altLang="zh-CN" sz="800" dirty="0" err="1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Hao</a:t>
            </a:r>
            <a:r>
              <a:rPr lang="en-US" altLang="zh-CN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Yu (</a:t>
            </a:r>
            <a:r>
              <a:rPr lang="zh-CN" altLang="en-US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于江浩</a:t>
            </a:r>
            <a:r>
              <a:rPr lang="en-US" altLang="zh-CN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)</a:t>
            </a:r>
            <a:r>
              <a:rPr lang="zh-CN" altLang="en-US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，</a:t>
            </a:r>
            <a:r>
              <a:rPr lang="en-US" altLang="zh-CN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Chen Zhang (</a:t>
            </a:r>
            <a:r>
              <a:rPr lang="zh-CN" altLang="en-US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张宸</a:t>
            </a:r>
            <a:r>
              <a:rPr lang="en-US" altLang="zh-CN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)</a:t>
            </a:r>
          </a:p>
          <a:p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Chinese Physics C, 2017, 41(6) 063101 </a:t>
            </a:r>
          </a:p>
          <a:p>
            <a:endParaRPr lang="en-US" altLang="zh-CN" sz="800" dirty="0">
              <a:solidFill>
                <a:schemeClr val="accent2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 eaLnBrk="0" hangingPunct="0"/>
            <a:r>
              <a:rPr lang="en-US" altLang="zh-CN" sz="800" dirty="0">
                <a:solidFill>
                  <a:schemeClr val="accent2"/>
                </a:solidFill>
                <a:latin typeface="Franklin Gothic Medium Cond" pitchFamily="34" charset="0"/>
                <a:cs typeface="Arial" pitchFamily="34" charset="0"/>
              </a:rPr>
              <a:t>S-wave resonance contributions to B0 (s)→</a:t>
            </a:r>
            <a:r>
              <a:rPr lang="en-US" altLang="zh-CN" sz="800" dirty="0" err="1">
                <a:solidFill>
                  <a:schemeClr val="accent2"/>
                </a:solidFill>
                <a:latin typeface="Franklin Gothic Medium Cond" pitchFamily="34" charset="0"/>
                <a:cs typeface="Arial" pitchFamily="34" charset="0"/>
              </a:rPr>
              <a:t>ηc</a:t>
            </a:r>
            <a:r>
              <a:rPr lang="en-US" altLang="zh-CN" sz="800" dirty="0">
                <a:solidFill>
                  <a:schemeClr val="accent2"/>
                </a:solidFill>
                <a:latin typeface="Franklin Gothic Medium Cond" pitchFamily="34" charset="0"/>
                <a:cs typeface="Arial" pitchFamily="34" charset="0"/>
              </a:rPr>
              <a:t>(2S)π+π- in the perturbative QCD factorization approach </a:t>
            </a:r>
          </a:p>
          <a:p>
            <a:r>
              <a:rPr lang="en-US" altLang="zh-CN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Ai-Jun Ma (</a:t>
            </a:r>
            <a:r>
              <a:rPr lang="zh-CN" altLang="en-US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马爱军</a:t>
            </a:r>
            <a:r>
              <a:rPr lang="en-US" altLang="zh-CN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)</a:t>
            </a:r>
            <a:r>
              <a:rPr lang="zh-CN" altLang="en-US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，</a:t>
            </a:r>
            <a:r>
              <a:rPr lang="en-US" altLang="zh-CN" sz="800" dirty="0" err="1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Ya</a:t>
            </a:r>
            <a:r>
              <a:rPr lang="en-US" altLang="zh-CN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Li (</a:t>
            </a:r>
            <a:r>
              <a:rPr lang="zh-CN" altLang="en-US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李亚</a:t>
            </a:r>
            <a:r>
              <a:rPr lang="en-US" altLang="zh-CN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)</a:t>
            </a:r>
            <a:r>
              <a:rPr lang="zh-CN" altLang="en-US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，</a:t>
            </a:r>
            <a:r>
              <a:rPr lang="en-US" altLang="zh-CN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Wen-</a:t>
            </a:r>
            <a:r>
              <a:rPr lang="en-US" altLang="zh-CN" sz="800" dirty="0" err="1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Fei</a:t>
            </a:r>
            <a:r>
              <a:rPr lang="en-US" altLang="zh-CN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Wang (</a:t>
            </a:r>
            <a:r>
              <a:rPr lang="zh-CN" altLang="en-US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王文飞</a:t>
            </a:r>
            <a:r>
              <a:rPr lang="en-US" altLang="zh-CN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)</a:t>
            </a:r>
            <a:r>
              <a:rPr lang="zh-CN" altLang="en-US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，</a:t>
            </a:r>
            <a:r>
              <a:rPr lang="en-US" altLang="zh-CN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Zhen-Jun Xiao (</a:t>
            </a:r>
            <a:r>
              <a:rPr lang="zh-CN" altLang="en-US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肖振军</a:t>
            </a:r>
            <a:r>
              <a:rPr lang="en-US" altLang="zh-CN" sz="800" dirty="0">
                <a:solidFill>
                  <a:srgbClr val="1B80A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)</a:t>
            </a:r>
            <a:endParaRPr lang="zh-CN" altLang="en-US" sz="800" dirty="0">
              <a:solidFill>
                <a:srgbClr val="1B80AB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Chinese Physics C, 2017,41(8) 083105 </a:t>
            </a:r>
          </a:p>
          <a:p>
            <a:r>
              <a:rPr lang="en-US" altLang="zh-CN" sz="1400" dirty="0"/>
              <a:t> </a:t>
            </a:r>
          </a:p>
          <a:p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Franklin Gothic Demi" pitchFamily="34" charset="0"/>
              <a:ea typeface="Roboto" panose="02000000000000000000" pitchFamily="2" charset="0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Franklin Gothic Demi" pitchFamily="34" charset="0"/>
              <a:ea typeface="Roboto" panose="02000000000000000000" pitchFamily="2" charset="0"/>
            </a:endParaRPr>
          </a:p>
          <a:p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Franklin Gothic Demi" pitchFamily="34" charset="0"/>
              <a:ea typeface="Roboto" panose="02000000000000000000" pitchFamily="2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427984" y="4586653"/>
            <a:ext cx="46085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 err="1">
                <a:solidFill>
                  <a:schemeClr val="accent2"/>
                </a:solidFill>
                <a:latin typeface="Franklin Gothic Medium Cond" pitchFamily="34" charset="0"/>
                <a:cs typeface="Arial" pitchFamily="34" charset="0"/>
              </a:rPr>
              <a:t>Meng</a:t>
            </a:r>
            <a:r>
              <a:rPr lang="en-US" altLang="zh-CN" sz="800" dirty="0">
                <a:solidFill>
                  <a:schemeClr val="accent2"/>
                </a:solidFill>
                <a:latin typeface="Franklin Gothic Medium Cond" pitchFamily="34" charset="0"/>
                <a:cs typeface="Arial" pitchFamily="34" charset="0"/>
              </a:rPr>
              <a:t>-Wang</a:t>
            </a:r>
            <a:r>
              <a:rPr lang="zh-CN" altLang="en-US" sz="800" dirty="0">
                <a:solidFill>
                  <a:schemeClr val="accent2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（王猛</a:t>
            </a:r>
            <a:r>
              <a:rPr lang="zh-CN" altLang="en-US" sz="800" dirty="0" smtClean="0">
                <a:solidFill>
                  <a:schemeClr val="accent2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）</a:t>
            </a:r>
            <a:r>
              <a:rPr lang="en-US" altLang="zh-CN" sz="800" dirty="0">
                <a:solidFill>
                  <a:schemeClr val="accent2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800" dirty="0" smtClean="0">
                <a:solidFill>
                  <a:srgbClr val="1B80AB"/>
                </a:solidFill>
                <a:latin typeface="Franklin Gothic Demi" pitchFamily="34" charset="0"/>
                <a:ea typeface="Roboto" panose="02000000000000000000" pitchFamily="2" charset="0"/>
              </a:rPr>
              <a:t>(times cited: 35+143)</a:t>
            </a:r>
            <a:endParaRPr lang="en-US" altLang="zh-CN" sz="800" dirty="0" smtClean="0"/>
          </a:p>
          <a:p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" pitchFamily="34" charset="0"/>
                <a:ea typeface="Roboto" panose="02000000000000000000" pitchFamily="2" charset="0"/>
              </a:rPr>
              <a:t>The AME2016 atomic mass evaluation (I). Evaluation of input data; and adjustment </a:t>
            </a:r>
            <a:r>
              <a:rPr lang="en-US" altLang="zh-CN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" pitchFamily="34" charset="0"/>
                <a:ea typeface="Roboto" panose="02000000000000000000" pitchFamily="2" charset="0"/>
              </a:rPr>
              <a:t>procedures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Franklin Gothic Demi" pitchFamily="34" charset="0"/>
              <a:ea typeface="Roboto" panose="02000000000000000000" pitchFamily="2" charset="0"/>
            </a:endParaRPr>
          </a:p>
          <a:p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" pitchFamily="34" charset="0"/>
                <a:ea typeface="Roboto" panose="02000000000000000000" pitchFamily="2" charset="0"/>
              </a:rPr>
              <a:t>The AME2016 atomic mass evaluation (II). Tables, graphs and references</a:t>
            </a:r>
          </a:p>
          <a:p>
            <a:endParaRPr lang="en-US" altLang="zh-CN" sz="800" dirty="0" smtClean="0"/>
          </a:p>
          <a:p>
            <a:r>
              <a:rPr lang="en-US" altLang="zh-CN" sz="800" dirty="0">
                <a:solidFill>
                  <a:schemeClr val="accent2"/>
                </a:solidFill>
                <a:latin typeface="Franklin Gothic Medium Cond" pitchFamily="34" charset="0"/>
                <a:cs typeface="Arial" pitchFamily="34" charset="0"/>
              </a:rPr>
              <a:t>Wei-Min Song</a:t>
            </a:r>
            <a:r>
              <a:rPr lang="zh-CN" altLang="en-US" sz="800" dirty="0">
                <a:solidFill>
                  <a:schemeClr val="accent2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（宋维民</a:t>
            </a:r>
            <a:r>
              <a:rPr lang="zh-CN" altLang="en-US" sz="800" dirty="0" smtClean="0">
                <a:solidFill>
                  <a:schemeClr val="accent2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）</a:t>
            </a:r>
            <a:r>
              <a:rPr lang="en-US" altLang="zh-CN" sz="800" dirty="0">
                <a:solidFill>
                  <a:srgbClr val="1B80AB"/>
                </a:solidFill>
                <a:latin typeface="Franklin Gothic Demi" pitchFamily="34" charset="0"/>
                <a:ea typeface="Roboto" panose="02000000000000000000" pitchFamily="2" charset="0"/>
              </a:rPr>
              <a:t>(times </a:t>
            </a:r>
            <a:r>
              <a:rPr lang="en-US" altLang="zh-CN" sz="800" dirty="0" smtClean="0">
                <a:solidFill>
                  <a:srgbClr val="1B80AB"/>
                </a:solidFill>
                <a:latin typeface="Franklin Gothic Demi" pitchFamily="34" charset="0"/>
                <a:ea typeface="Roboto" panose="02000000000000000000" pitchFamily="2" charset="0"/>
              </a:rPr>
              <a:t>cited: 39)</a:t>
            </a:r>
            <a:endParaRPr lang="en-US" altLang="zh-CN" sz="800" dirty="0" smtClean="0"/>
          </a:p>
          <a:p>
            <a:r>
              <a:rPr lang="en-US" altLang="zh-CN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" pitchFamily="34" charset="0"/>
                <a:ea typeface="Roboto" panose="02000000000000000000" pitchFamily="2" charset="0"/>
              </a:rPr>
              <a:t>Precision 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" pitchFamily="34" charset="0"/>
                <a:ea typeface="Roboto" panose="02000000000000000000" pitchFamily="2" charset="0"/>
              </a:rPr>
              <a:t>measurement of the integrated luminosity of the data taken by BESIII at center-of-mass energies between 3.810 GeV and 4.600 </a:t>
            </a:r>
            <a:r>
              <a:rPr lang="en-US" altLang="zh-CN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" pitchFamily="34" charset="0"/>
                <a:ea typeface="Roboto" panose="02000000000000000000" pitchFamily="2" charset="0"/>
              </a:rPr>
              <a:t>GeV</a:t>
            </a:r>
            <a:endParaRPr lang="en-US" altLang="zh-CN" sz="800" dirty="0" smtClean="0">
              <a:latin typeface="Franklin Gothic Demi Cond" panose="020B0706030402020204" pitchFamily="34" charset="0"/>
            </a:endParaRPr>
          </a:p>
          <a:p>
            <a:endParaRPr lang="en-US" altLang="zh-CN" sz="800" dirty="0">
              <a:latin typeface="Franklin Gothic Demi Cond" panose="020B0706030402020204" pitchFamily="34" charset="0"/>
            </a:endParaRPr>
          </a:p>
          <a:p>
            <a:r>
              <a:rPr lang="en-US" altLang="zh-CN" sz="800" dirty="0" err="1">
                <a:solidFill>
                  <a:schemeClr val="accent2"/>
                </a:solidFill>
                <a:latin typeface="Franklin Gothic Medium Cond" pitchFamily="34" charset="0"/>
                <a:cs typeface="Arial" pitchFamily="34" charset="0"/>
              </a:rPr>
              <a:t>Gui</a:t>
            </a:r>
            <a:r>
              <a:rPr lang="en-US" altLang="zh-CN" sz="800" dirty="0">
                <a:solidFill>
                  <a:schemeClr val="accent2"/>
                </a:solidFill>
                <a:latin typeface="Franklin Gothic Medium Cond" pitchFamily="34" charset="0"/>
                <a:cs typeface="Arial" pitchFamily="34" charset="0"/>
              </a:rPr>
              <a:t>-Jun Ding </a:t>
            </a:r>
            <a:r>
              <a:rPr lang="zh-CN" altLang="en-US" sz="800" dirty="0">
                <a:solidFill>
                  <a:schemeClr val="accent2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（丁桂军</a:t>
            </a:r>
            <a:r>
              <a:rPr lang="zh-CN" altLang="en-US" sz="800" dirty="0" smtClean="0">
                <a:solidFill>
                  <a:schemeClr val="accent2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）</a:t>
            </a:r>
            <a:r>
              <a:rPr lang="en-US" altLang="zh-CN" sz="800" dirty="0">
                <a:solidFill>
                  <a:srgbClr val="1B80AB"/>
                </a:solidFill>
                <a:latin typeface="Franklin Gothic Demi" pitchFamily="34" charset="0"/>
                <a:ea typeface="Roboto" panose="02000000000000000000" pitchFamily="2" charset="0"/>
              </a:rPr>
              <a:t>(times </a:t>
            </a:r>
            <a:r>
              <a:rPr lang="en-US" altLang="zh-CN" sz="800" dirty="0" smtClean="0">
                <a:solidFill>
                  <a:srgbClr val="1B80AB"/>
                </a:solidFill>
                <a:latin typeface="Franklin Gothic Demi" pitchFamily="34" charset="0"/>
                <a:ea typeface="Roboto" panose="02000000000000000000" pitchFamily="2" charset="0"/>
              </a:rPr>
              <a:t>cited: 21)</a:t>
            </a:r>
            <a:endParaRPr lang="en-US" altLang="zh-CN" sz="800" dirty="0">
              <a:solidFill>
                <a:schemeClr val="accent2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" pitchFamily="34" charset="0"/>
                <a:ea typeface="Roboto" panose="02000000000000000000" pitchFamily="2" charset="0"/>
              </a:rPr>
              <a:t>Predicting lepton flavor mixing from Delta(48) and generalized CP symmetries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1545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800" dirty="0" smtClean="0">
                <a:solidFill>
                  <a:srgbClr val="3381B1"/>
                </a:solidFill>
                <a:latin typeface="Franklin Gothic Medium Cond" pitchFamily="34" charset="0"/>
                <a:cs typeface="Arial" pitchFamily="34" charset="0"/>
              </a:rPr>
              <a:t>2018 Particle </a:t>
            </a:r>
            <a:r>
              <a:rPr lang="en-US" altLang="zh-CN" sz="2800" dirty="0">
                <a:solidFill>
                  <a:srgbClr val="3381B1"/>
                </a:solidFill>
                <a:latin typeface="Franklin Gothic Medium Cond" pitchFamily="34" charset="0"/>
                <a:cs typeface="Arial" pitchFamily="34" charset="0"/>
              </a:rPr>
              <a:t>Data Group </a:t>
            </a:r>
            <a:endParaRPr lang="en-US" altLang="zh-CN" sz="2800" dirty="0" smtClean="0">
              <a:solidFill>
                <a:srgbClr val="3381B1"/>
              </a:solidFill>
              <a:latin typeface="Franklin Gothic Medium Cond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altLang="zh-CN" sz="2800" dirty="0" smtClean="0">
                <a:solidFill>
                  <a:srgbClr val="3381B1"/>
                </a:solidFill>
                <a:latin typeface="Franklin Gothic Medium Cond" pitchFamily="34" charset="0"/>
                <a:cs typeface="Arial" pitchFamily="34" charset="0"/>
              </a:rPr>
              <a:t>Review </a:t>
            </a:r>
            <a:r>
              <a:rPr lang="en-US" altLang="zh-CN" sz="2800" dirty="0">
                <a:solidFill>
                  <a:srgbClr val="3381B1"/>
                </a:solidFill>
                <a:latin typeface="Franklin Gothic Medium Cond" pitchFamily="34" charset="0"/>
                <a:cs typeface="Arial" pitchFamily="34" charset="0"/>
              </a:rPr>
              <a:t>of Particle Physics (PDG</a:t>
            </a:r>
            <a:r>
              <a:rPr lang="en-US" altLang="zh-CN" sz="2800" dirty="0" smtClean="0">
                <a:solidFill>
                  <a:srgbClr val="3381B1"/>
                </a:solidFill>
                <a:latin typeface="Franklin Gothic Medium Cond" pitchFamily="34" charset="0"/>
                <a:cs typeface="Arial" pitchFamily="34" charset="0"/>
              </a:rPr>
              <a:t>)</a:t>
            </a:r>
            <a:endParaRPr lang="en-US" altLang="zh-CN" sz="2800" dirty="0">
              <a:solidFill>
                <a:srgbClr val="3381B1"/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16421" y="495974"/>
            <a:ext cx="4392488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5400" dirty="0" smtClean="0">
                <a:solidFill>
                  <a:srgbClr val="E5322C"/>
                </a:solidFill>
                <a:latin typeface="Franklin Gothic Medium Cond" pitchFamily="34" charset="0"/>
                <a:cs typeface="Arial" pitchFamily="34" charset="0"/>
              </a:rPr>
              <a:t>PDG</a:t>
            </a:r>
            <a:endParaRPr kumimoji="0" lang="en-US" sz="24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D:\CPC\PDG\PDG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2547700" cy="3366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CPC\PDG\booklet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23689"/>
            <a:ext cx="956989" cy="1678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46778" y="4965561"/>
            <a:ext cx="34628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E5322C"/>
                </a:solidFill>
              </a:rPr>
              <a:t>cpc@ihep.ac.cn</a:t>
            </a:r>
            <a:endParaRPr lang="en-GB" dirty="0">
              <a:solidFill>
                <a:srgbClr val="E5322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2" y="2564904"/>
            <a:ext cx="32403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Please send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E5322C"/>
                </a:solidFill>
                <a:latin typeface="Franklin Gothic Medium Cond" pitchFamily="34" charset="0"/>
                <a:cs typeface="Arial" pitchFamily="34" charset="0"/>
              </a:rPr>
              <a:t>Chinese name,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E5322C"/>
                </a:solidFill>
                <a:latin typeface="Franklin Gothic Medium Cond" pitchFamily="34" charset="0"/>
                <a:cs typeface="Arial" pitchFamily="34" charset="0"/>
              </a:rPr>
              <a:t>Phone number ,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E5322C"/>
                </a:solidFill>
                <a:latin typeface="Franklin Gothic Medium Cond" pitchFamily="34" charset="0"/>
                <a:cs typeface="Arial" pitchFamily="34" charset="0"/>
              </a:rPr>
              <a:t>Address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To </a:t>
            </a:r>
            <a:endParaRPr lang="zh-CN" altLang="en-US" sz="2000" dirty="0">
              <a:solidFill>
                <a:srgbClr val="000000"/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pic>
        <p:nvPicPr>
          <p:cNvPr id="9" name="图片 8" descr="cpcwecha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04664"/>
            <a:ext cx="18288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24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267744" y="1772816"/>
            <a:ext cx="475252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800" b="0" i="0" u="none" strike="noStrike" cap="none" normalizeH="0" baseline="0" dirty="0" smtClean="0">
                <a:ln>
                  <a:noFill/>
                </a:ln>
                <a:solidFill>
                  <a:srgbClr val="E5322C"/>
                </a:solidFill>
                <a:effectLst/>
                <a:latin typeface="Franklin Gothic Medium Cond" pitchFamily="34" charset="0"/>
                <a:cs typeface="Arial" pitchFamily="34" charset="0"/>
              </a:rPr>
              <a:t>Q&amp;A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1760" y="4293096"/>
            <a:ext cx="34628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E5322C"/>
                </a:solidFill>
              </a:rPr>
              <a:t>cpc@ihep.ac.cn</a:t>
            </a:r>
            <a:endParaRPr lang="en-GB" dirty="0">
              <a:solidFill>
                <a:srgbClr val="E532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803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4762872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168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Original research articles, </a:t>
            </a:r>
            <a:r>
              <a:rPr lang="en-US" sz="2400" dirty="0">
                <a:solidFill>
                  <a:srgbClr val="0000FF"/>
                </a:solidFill>
                <a:latin typeface="Franklin Gothic Medium Cond" pitchFamily="34" charset="0"/>
                <a:cs typeface="Arial" pitchFamily="34" charset="0"/>
              </a:rPr>
              <a:t>letters</a:t>
            </a:r>
            <a:r>
              <a:rPr lang="en-US" sz="2400" dirty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 and </a:t>
            </a:r>
            <a:r>
              <a:rPr lang="en-US" sz="2400" dirty="0">
                <a:solidFill>
                  <a:srgbClr val="FF0000"/>
                </a:solidFill>
                <a:latin typeface="Franklin Gothic Medium Cond" pitchFamily="34" charset="0"/>
                <a:cs typeface="Arial" pitchFamily="34" charset="0"/>
              </a:rPr>
              <a:t>reviews</a:t>
            </a:r>
            <a:r>
              <a:rPr lang="en-US" sz="2400" dirty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in </a:t>
            </a:r>
            <a:r>
              <a:rPr lang="en-US" sz="2400" dirty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the fields of:</a:t>
            </a:r>
          </a:p>
          <a:p>
            <a:pPr marL="285750" indent="-285750">
              <a:lnSpc>
                <a:spcPct val="150000"/>
              </a:lnSpc>
              <a:spcBef>
                <a:spcPts val="168"/>
              </a:spcBef>
            </a:pPr>
            <a:r>
              <a:rPr lang="en-US" sz="2400" dirty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Particle physics</a:t>
            </a:r>
          </a:p>
          <a:p>
            <a:pPr marL="285750" indent="-285750">
              <a:lnSpc>
                <a:spcPct val="150000"/>
              </a:lnSpc>
              <a:spcBef>
                <a:spcPts val="168"/>
              </a:spcBef>
            </a:pPr>
            <a:r>
              <a:rPr lang="en-US" sz="2400" dirty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Nuclear physics</a:t>
            </a:r>
          </a:p>
          <a:p>
            <a:pPr marL="285750" indent="-285750">
              <a:lnSpc>
                <a:spcPct val="150000"/>
              </a:lnSpc>
              <a:spcBef>
                <a:spcPts val="168"/>
              </a:spcBef>
            </a:pPr>
            <a:r>
              <a:rPr lang="en-US" sz="2400" dirty="0" smtClean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Particle and nuclear astrophysics</a:t>
            </a:r>
            <a:endParaRPr lang="en-US" sz="2400" dirty="0">
              <a:solidFill>
                <a:srgbClr val="000000"/>
              </a:solidFill>
              <a:latin typeface="Franklin Gothic Medium Cond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168"/>
              </a:spcBef>
            </a:pPr>
            <a:r>
              <a:rPr lang="en-US" sz="2400" dirty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Cosmology</a:t>
            </a:r>
          </a:p>
          <a:p>
            <a:pPr marL="0" indent="0">
              <a:lnSpc>
                <a:spcPct val="150000"/>
              </a:lnSpc>
              <a:spcBef>
                <a:spcPts val="168"/>
              </a:spcBef>
              <a:buNone/>
            </a:pPr>
            <a:endParaRPr lang="en-US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95536" y="429419"/>
            <a:ext cx="4752528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rgbClr val="E5322C"/>
                </a:solidFill>
                <a:effectLst/>
                <a:latin typeface="Franklin Gothic Medium Cond" pitchFamily="34" charset="0"/>
                <a:cs typeface="Arial" pitchFamily="34" charset="0"/>
              </a:rPr>
              <a:t>Scope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6" t="40246" r="49523" b="17849"/>
          <a:stretch/>
        </p:blipFill>
        <p:spPr>
          <a:xfrm rot="654287">
            <a:off x="5066860" y="3842604"/>
            <a:ext cx="1987510" cy="1946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07504" y="5909122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Images: (top) © CERN; (middle) Brookhaven </a:t>
            </a:r>
            <a:r>
              <a:rPr lang="en-GB" sz="1200" dirty="0"/>
              <a:t>National </a:t>
            </a:r>
            <a:r>
              <a:rPr lang="en-GB" sz="1200" dirty="0" smtClean="0"/>
              <a:t>Laboratory, https</a:t>
            </a:r>
            <a:r>
              <a:rPr lang="en-GB" sz="1200" dirty="0"/>
              <a:t>://www.flickr.com/photos/11304375@N07/6799740261/, CC BY </a:t>
            </a:r>
            <a:r>
              <a:rPr lang="en-GB" sz="1200" dirty="0" smtClean="0"/>
              <a:t>2.0; (bottom) NASA, public domain</a:t>
            </a:r>
            <a:endParaRPr lang="en-GB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3" y="1556792"/>
            <a:ext cx="3120629" cy="1755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1570">
            <a:off x="6001305" y="3003216"/>
            <a:ext cx="2438563" cy="1881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5573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79512" y="456247"/>
            <a:ext cx="8748464" cy="6582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5400" dirty="0" smtClean="0">
                <a:solidFill>
                  <a:srgbClr val="E5322C"/>
                </a:solidFill>
                <a:latin typeface="Franklin Gothic Medium Cond" pitchFamily="34" charset="0"/>
                <a:cs typeface="Arial" pitchFamily="34" charset="0"/>
              </a:rPr>
              <a:t>CPC</a:t>
            </a:r>
            <a:endParaRPr lang="en-US" altLang="zh-CN" sz="1000" dirty="0" smtClean="0">
              <a:solidFill>
                <a:schemeClr val="bg1">
                  <a:lumMod val="6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fontAlgn="base">
              <a:lnSpc>
                <a:spcPct val="2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2017 Impact Factor </a:t>
            </a:r>
            <a:r>
              <a:rPr lang="en-US" altLang="zh-CN" dirty="0" smtClean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3.298  (2018 Impact Factor </a:t>
            </a:r>
            <a:r>
              <a:rPr lang="en-US" altLang="zh-CN" dirty="0" smtClean="0">
                <a:solidFill>
                  <a:srgbClr val="E5322C"/>
                </a:solidFill>
                <a:latin typeface="Franklin Gothic Medium Cond" pitchFamily="34" charset="0"/>
                <a:cs typeface="Arial" pitchFamily="34" charset="0"/>
              </a:rPr>
              <a:t>5.861</a:t>
            </a:r>
            <a:r>
              <a:rPr lang="en-US" altLang="zh-CN" dirty="0" smtClean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)</a:t>
            </a:r>
            <a:endParaRPr lang="en-US" altLang="zh-CN" dirty="0">
              <a:solidFill>
                <a:srgbClr val="000000"/>
              </a:solidFill>
              <a:latin typeface="Franklin Gothic Medium Cond" pitchFamily="34" charset="0"/>
              <a:cs typeface="Arial" pitchFamily="34" charset="0"/>
            </a:endParaRPr>
          </a:p>
          <a:p>
            <a:pPr marL="285750" indent="-285750" fontAlgn="base">
              <a:lnSpc>
                <a:spcPct val="2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E5322C"/>
                </a:solidFill>
                <a:latin typeface="Franklin Gothic Medium Cond" pitchFamily="34" charset="0"/>
                <a:cs typeface="Arial" pitchFamily="34" charset="0"/>
              </a:rPr>
              <a:t>SCI-E</a:t>
            </a:r>
            <a:r>
              <a:rPr lang="en-US" altLang="zh-CN" dirty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, SCI-CC, Scopus, </a:t>
            </a:r>
            <a:r>
              <a:rPr lang="en-US" altLang="zh-CN" dirty="0" err="1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Inspec</a:t>
            </a:r>
            <a:r>
              <a:rPr lang="en-US" altLang="zh-CN" dirty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, Physics Abstracts, Chemical Abstracts, JICST(Japan) ,</a:t>
            </a:r>
            <a:r>
              <a:rPr lang="az-Cyrl-AZ" altLang="zh-CN" dirty="0" smtClean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РЖ </a:t>
            </a:r>
            <a:r>
              <a:rPr lang="az-Cyrl-AZ" altLang="zh-CN" dirty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(</a:t>
            </a:r>
            <a:r>
              <a:rPr lang="en-US" altLang="zh-CN" dirty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Russia</a:t>
            </a:r>
            <a:r>
              <a:rPr lang="en-US" altLang="zh-CN" dirty="0" smtClean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)</a:t>
            </a:r>
            <a:endParaRPr lang="en-US" altLang="zh-CN" dirty="0">
              <a:solidFill>
                <a:srgbClr val="000000"/>
              </a:solidFill>
              <a:latin typeface="Franklin Gothic Medium Cond" pitchFamily="34" charset="0"/>
              <a:cs typeface="Arial" pitchFamily="34" charset="0"/>
            </a:endParaRPr>
          </a:p>
          <a:p>
            <a:pPr marL="285750" indent="-285750" fontAlgn="base">
              <a:lnSpc>
                <a:spcPct val="2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Subscriptions at over </a:t>
            </a:r>
            <a:r>
              <a:rPr lang="en-US" altLang="zh-CN" dirty="0">
                <a:solidFill>
                  <a:srgbClr val="E5322C"/>
                </a:solidFill>
                <a:latin typeface="Franklin Gothic Medium Cond" pitchFamily="34" charset="0"/>
                <a:cs typeface="Arial" pitchFamily="34" charset="0"/>
              </a:rPr>
              <a:t>3000</a:t>
            </a:r>
            <a:r>
              <a:rPr lang="en-US" altLang="zh-CN" dirty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 institutions worldwide</a:t>
            </a:r>
          </a:p>
          <a:p>
            <a:pPr marL="285750" indent="-285750" fontAlgn="base">
              <a:lnSpc>
                <a:spcPct val="2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Average </a:t>
            </a:r>
            <a:r>
              <a:rPr lang="en-US" altLang="zh-CN" dirty="0">
                <a:solidFill>
                  <a:srgbClr val="E5322C"/>
                </a:solidFill>
                <a:latin typeface="Franklin Gothic Medium Cond" pitchFamily="34" charset="0"/>
                <a:cs typeface="Arial" pitchFamily="34" charset="0"/>
              </a:rPr>
              <a:t>24</a:t>
            </a:r>
            <a:r>
              <a:rPr lang="en-US" altLang="zh-CN" dirty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 days to first decision </a:t>
            </a:r>
          </a:p>
          <a:p>
            <a:pPr marL="285750" indent="-285750" fontAlgn="base">
              <a:lnSpc>
                <a:spcPct val="2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 </a:t>
            </a:r>
            <a:r>
              <a:rPr lang="en-US" altLang="zh-CN" dirty="0">
                <a:solidFill>
                  <a:srgbClr val="E5322C"/>
                </a:solidFill>
                <a:latin typeface="Franklin Gothic Medium Cond" pitchFamily="34" charset="0"/>
                <a:cs typeface="Arial" pitchFamily="34" charset="0"/>
              </a:rPr>
              <a:t>Fast-track publication </a:t>
            </a:r>
            <a:r>
              <a:rPr lang="en-US" altLang="zh-CN" dirty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for selected articles</a:t>
            </a:r>
          </a:p>
          <a:p>
            <a:pPr marL="285750" indent="-285750" fontAlgn="base">
              <a:lnSpc>
                <a:spcPct val="2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E5322C"/>
                </a:solidFill>
                <a:latin typeface="Franklin Gothic Medium Cond" pitchFamily="34" charset="0"/>
                <a:cs typeface="Arial" pitchFamily="34" charset="0"/>
              </a:rPr>
              <a:t>Free English editing </a:t>
            </a:r>
            <a:r>
              <a:rPr lang="en-US" altLang="zh-CN" dirty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on all accepted articles</a:t>
            </a:r>
          </a:p>
          <a:p>
            <a:pPr marL="285750" lvl="0" indent="-285750" fontAlgn="base">
              <a:lnSpc>
                <a:spcPct val="2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A </a:t>
            </a:r>
            <a:r>
              <a:rPr lang="en-US" altLang="zh-CN" dirty="0">
                <a:solidFill>
                  <a:srgbClr val="E5322C"/>
                </a:solidFill>
                <a:latin typeface="Franklin Gothic Medium Cond" pitchFamily="34" charset="0"/>
                <a:cs typeface="Arial" pitchFamily="34" charset="0"/>
              </a:rPr>
              <a:t>SCOAP3</a:t>
            </a:r>
            <a:r>
              <a:rPr lang="en-US" altLang="zh-CN" dirty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 participating journal - free </a:t>
            </a:r>
            <a:r>
              <a:rPr lang="en-US" altLang="zh-CN" b="1" dirty="0">
                <a:solidFill>
                  <a:srgbClr val="0000FF"/>
                </a:solidFill>
                <a:latin typeface="Franklin Gothic Medium Cond" pitchFamily="34" charset="0"/>
                <a:cs typeface="Arial" pitchFamily="34" charset="0"/>
              </a:rPr>
              <a:t>Open Access </a:t>
            </a:r>
            <a:r>
              <a:rPr lang="en-US" altLang="zh-CN" dirty="0" smtClean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for </a:t>
            </a:r>
            <a:r>
              <a:rPr lang="en-US" altLang="zh-CN" dirty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qualifying articles</a:t>
            </a:r>
          </a:p>
          <a:p>
            <a:pPr marL="285750" lvl="0" indent="-285750" fontAlgn="base">
              <a:lnSpc>
                <a:spcPct val="2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A</a:t>
            </a:r>
            <a:r>
              <a:rPr lang="en-US" altLang="zh-CN" dirty="0" smtClean="0">
                <a:solidFill>
                  <a:srgbClr val="E5322C"/>
                </a:solidFill>
                <a:latin typeface="Franklin Gothic Medium Cond" pitchFamily="34" charset="0"/>
                <a:cs typeface="Arial" pitchFamily="34" charset="0"/>
              </a:rPr>
              <a:t> COPE  </a:t>
            </a:r>
            <a:r>
              <a:rPr lang="en-US" altLang="zh-CN" dirty="0" smtClean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(Committee </a:t>
            </a:r>
            <a:r>
              <a:rPr lang="en-US" altLang="zh-CN" dirty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on Publication </a:t>
            </a:r>
            <a:r>
              <a:rPr lang="en-US" altLang="zh-CN" dirty="0" smtClean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Ethics) member</a:t>
            </a:r>
          </a:p>
          <a:p>
            <a:pPr marL="285750" lvl="0" indent="-285750" fontAlgn="base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zh-CN" sz="2200" dirty="0">
              <a:solidFill>
                <a:srgbClr val="000000"/>
              </a:solidFill>
              <a:latin typeface="Franklin Gothic Medium Con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686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846" y="1470152"/>
            <a:ext cx="1240956" cy="18655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9" r="9027"/>
          <a:stretch/>
        </p:blipFill>
        <p:spPr bwMode="auto">
          <a:xfrm>
            <a:off x="2843808" y="3610800"/>
            <a:ext cx="1464316" cy="187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473" y="3645024"/>
            <a:ext cx="1356799" cy="18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37578" y="1482174"/>
            <a:ext cx="298049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Yifang</a:t>
            </a:r>
            <a:r>
              <a:rPr lang="en-US" sz="16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Wang, Editor-in-Chief</a:t>
            </a:r>
          </a:p>
          <a:p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王贻芳院士 主编</a:t>
            </a:r>
            <a:endParaRPr lang="en-US" altLang="zh-CN" sz="16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-26238" y="5646708"/>
            <a:ext cx="2582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Cai</a:t>
            </a:r>
            <a:r>
              <a:rPr lang="en-US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-Dian </a:t>
            </a:r>
            <a:r>
              <a:rPr lang="en-US" sz="1200" dirty="0" err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en-US" altLang="zh-CN" sz="1200" dirty="0" err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ü</a:t>
            </a:r>
            <a:r>
              <a:rPr lang="en-US" altLang="zh-CN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Associate EIC</a:t>
            </a:r>
            <a:endParaRPr lang="en-US" sz="12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吕才典研究员 副主编</a:t>
            </a:r>
            <a:endParaRPr lang="en-US" altLang="zh-CN" sz="12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3768" y="5639013"/>
            <a:ext cx="21602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Hai-Bo Li, Associate EIC</a:t>
            </a:r>
          </a:p>
          <a:p>
            <a:pPr algn="ctr"/>
            <a:r>
              <a:rPr lang="zh-CN" altLang="en-US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李海波研究员 副主编</a:t>
            </a:r>
            <a:endParaRPr lang="en-US" altLang="zh-CN" sz="12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27627" y="5646708"/>
            <a:ext cx="2259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Gen-Ming </a:t>
            </a:r>
            <a:r>
              <a:rPr lang="en-US" sz="1200" dirty="0" err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Jin</a:t>
            </a:r>
            <a:r>
              <a:rPr lang="en-US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Associate EIC</a:t>
            </a:r>
          </a:p>
          <a:p>
            <a:pPr algn="ctr"/>
            <a:r>
              <a:rPr lang="zh-CN" altLang="en-US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靳根明研究员 副主编</a:t>
            </a:r>
            <a:endParaRPr lang="en-US" altLang="zh-CN" sz="12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31" name="Picture 7" descr="Image result for 肖国青 近代物理研究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949" y="3610800"/>
            <a:ext cx="1316843" cy="1800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804248" y="5661248"/>
            <a:ext cx="233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Guo</a:t>
            </a:r>
            <a:r>
              <a:rPr lang="en-US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-Qing Xiao, Associate EIC</a:t>
            </a:r>
          </a:p>
          <a:p>
            <a:pPr algn="ctr"/>
            <a:r>
              <a:rPr lang="zh-CN" altLang="en-US" sz="12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肖国青</a:t>
            </a:r>
            <a:r>
              <a:rPr lang="zh-CN" altLang="en-US" sz="12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研究员</a:t>
            </a:r>
            <a:r>
              <a:rPr lang="zh-CN" altLang="en-US" sz="12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副主编</a:t>
            </a:r>
            <a:endParaRPr lang="en-US" altLang="zh-CN" sz="12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95536" y="429419"/>
            <a:ext cx="616646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rgbClr val="E5322C"/>
                </a:solidFill>
                <a:effectLst/>
                <a:latin typeface="Franklin Gothic Medium Cond" pitchFamily="34" charset="0"/>
                <a:cs typeface="Arial" pitchFamily="34" charset="0"/>
              </a:rPr>
              <a:t>Editors-in-Chief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图片 6" descr="_DSC6459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6" b="3486"/>
          <a:stretch/>
        </p:blipFill>
        <p:spPr>
          <a:xfrm>
            <a:off x="755576" y="3610800"/>
            <a:ext cx="1472034" cy="187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674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95536" y="429419"/>
            <a:ext cx="616646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rgbClr val="E5322C"/>
                </a:solidFill>
                <a:effectLst/>
                <a:latin typeface="Franklin Gothic Medium Cond" pitchFamily="34" charset="0"/>
                <a:cs typeface="Arial" pitchFamily="34" charset="0"/>
              </a:rPr>
              <a:t>Editors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34"/>
          <p:cNvSpPr/>
          <p:nvPr/>
        </p:nvSpPr>
        <p:spPr>
          <a:xfrm>
            <a:off x="4096786" y="4734434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</a:rPr>
              <a:t>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</a:rPr>
              <a:t> 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</a:rPr>
              <a:t>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le 10"/>
          <p:cNvSpPr/>
          <p:nvPr/>
        </p:nvSpPr>
        <p:spPr>
          <a:xfrm rot="420092">
            <a:off x="3108272" y="4283889"/>
            <a:ext cx="850997" cy="1060144"/>
          </a:xfrm>
          <a:custGeom>
            <a:avLst/>
            <a:gdLst>
              <a:gd name="connsiteX0" fmla="*/ 0 w 1409700"/>
              <a:gd name="connsiteY0" fmla="*/ 0 h 1409700"/>
              <a:gd name="connsiteX1" fmla="*/ 1409700 w 1409700"/>
              <a:gd name="connsiteY1" fmla="*/ 0 h 1409700"/>
              <a:gd name="connsiteX2" fmla="*/ 1409700 w 1409700"/>
              <a:gd name="connsiteY2" fmla="*/ 1409700 h 1409700"/>
              <a:gd name="connsiteX3" fmla="*/ 0 w 1409700"/>
              <a:gd name="connsiteY3" fmla="*/ 1409700 h 1409700"/>
              <a:gd name="connsiteX4" fmla="*/ 0 w 1409700"/>
              <a:gd name="connsiteY4" fmla="*/ 0 h 1409700"/>
              <a:gd name="connsiteX0" fmla="*/ 0 w 1445759"/>
              <a:gd name="connsiteY0" fmla="*/ 0 h 1597959"/>
              <a:gd name="connsiteX1" fmla="*/ 1409700 w 1445759"/>
              <a:gd name="connsiteY1" fmla="*/ 0 h 1597959"/>
              <a:gd name="connsiteX2" fmla="*/ 1445759 w 1445759"/>
              <a:gd name="connsiteY2" fmla="*/ 1597959 h 1597959"/>
              <a:gd name="connsiteX3" fmla="*/ 0 w 1445759"/>
              <a:gd name="connsiteY3" fmla="*/ 1409700 h 1597959"/>
              <a:gd name="connsiteX4" fmla="*/ 0 w 1445759"/>
              <a:gd name="connsiteY4" fmla="*/ 0 h 1597959"/>
              <a:gd name="connsiteX0" fmla="*/ 0 w 1445759"/>
              <a:gd name="connsiteY0" fmla="*/ 0 h 1597959"/>
              <a:gd name="connsiteX1" fmla="*/ 1409700 w 1445759"/>
              <a:gd name="connsiteY1" fmla="*/ 0 h 1597959"/>
              <a:gd name="connsiteX2" fmla="*/ 1445759 w 1445759"/>
              <a:gd name="connsiteY2" fmla="*/ 1597959 h 1597959"/>
              <a:gd name="connsiteX3" fmla="*/ 0 w 1445759"/>
              <a:gd name="connsiteY3" fmla="*/ 1409700 h 1597959"/>
              <a:gd name="connsiteX4" fmla="*/ 0 w 1445759"/>
              <a:gd name="connsiteY4" fmla="*/ 0 h 159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5759" h="1597959">
                <a:moveTo>
                  <a:pt x="0" y="0"/>
                </a:moveTo>
                <a:lnTo>
                  <a:pt x="1409700" y="0"/>
                </a:lnTo>
                <a:lnTo>
                  <a:pt x="1445759" y="1597959"/>
                </a:lnTo>
                <a:cubicBezTo>
                  <a:pt x="999513" y="1401665"/>
                  <a:pt x="481920" y="1472453"/>
                  <a:pt x="0" y="1409700"/>
                </a:cubicBezTo>
                <a:lnTo>
                  <a:pt x="0" y="0"/>
                </a:lnTo>
                <a:close/>
              </a:path>
            </a:pathLst>
          </a:custGeom>
          <a:solidFill>
            <a:srgbClr val="3381B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81B1"/>
              </a:solidFill>
            </a:endParaRPr>
          </a:p>
        </p:txBody>
      </p:sp>
      <p:sp>
        <p:nvSpPr>
          <p:cNvPr id="21" name="Rectangle 10"/>
          <p:cNvSpPr/>
          <p:nvPr/>
        </p:nvSpPr>
        <p:spPr>
          <a:xfrm rot="420092">
            <a:off x="5315370" y="2161350"/>
            <a:ext cx="850997" cy="1060144"/>
          </a:xfrm>
          <a:custGeom>
            <a:avLst/>
            <a:gdLst>
              <a:gd name="connsiteX0" fmla="*/ 0 w 1409700"/>
              <a:gd name="connsiteY0" fmla="*/ 0 h 1409700"/>
              <a:gd name="connsiteX1" fmla="*/ 1409700 w 1409700"/>
              <a:gd name="connsiteY1" fmla="*/ 0 h 1409700"/>
              <a:gd name="connsiteX2" fmla="*/ 1409700 w 1409700"/>
              <a:gd name="connsiteY2" fmla="*/ 1409700 h 1409700"/>
              <a:gd name="connsiteX3" fmla="*/ 0 w 1409700"/>
              <a:gd name="connsiteY3" fmla="*/ 1409700 h 1409700"/>
              <a:gd name="connsiteX4" fmla="*/ 0 w 1409700"/>
              <a:gd name="connsiteY4" fmla="*/ 0 h 1409700"/>
              <a:gd name="connsiteX0" fmla="*/ 0 w 1445759"/>
              <a:gd name="connsiteY0" fmla="*/ 0 h 1597959"/>
              <a:gd name="connsiteX1" fmla="*/ 1409700 w 1445759"/>
              <a:gd name="connsiteY1" fmla="*/ 0 h 1597959"/>
              <a:gd name="connsiteX2" fmla="*/ 1445759 w 1445759"/>
              <a:gd name="connsiteY2" fmla="*/ 1597959 h 1597959"/>
              <a:gd name="connsiteX3" fmla="*/ 0 w 1445759"/>
              <a:gd name="connsiteY3" fmla="*/ 1409700 h 1597959"/>
              <a:gd name="connsiteX4" fmla="*/ 0 w 1445759"/>
              <a:gd name="connsiteY4" fmla="*/ 0 h 1597959"/>
              <a:gd name="connsiteX0" fmla="*/ 0 w 1445759"/>
              <a:gd name="connsiteY0" fmla="*/ 0 h 1597959"/>
              <a:gd name="connsiteX1" fmla="*/ 1409700 w 1445759"/>
              <a:gd name="connsiteY1" fmla="*/ 0 h 1597959"/>
              <a:gd name="connsiteX2" fmla="*/ 1445759 w 1445759"/>
              <a:gd name="connsiteY2" fmla="*/ 1597959 h 1597959"/>
              <a:gd name="connsiteX3" fmla="*/ 0 w 1445759"/>
              <a:gd name="connsiteY3" fmla="*/ 1409700 h 1597959"/>
              <a:gd name="connsiteX4" fmla="*/ 0 w 1445759"/>
              <a:gd name="connsiteY4" fmla="*/ 0 h 159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5759" h="1597959">
                <a:moveTo>
                  <a:pt x="0" y="0"/>
                </a:moveTo>
                <a:lnTo>
                  <a:pt x="1409700" y="0"/>
                </a:lnTo>
                <a:lnTo>
                  <a:pt x="1445759" y="1597959"/>
                </a:lnTo>
                <a:cubicBezTo>
                  <a:pt x="999513" y="1401665"/>
                  <a:pt x="481920" y="1472453"/>
                  <a:pt x="0" y="1409700"/>
                </a:cubicBezTo>
                <a:lnTo>
                  <a:pt x="0" y="0"/>
                </a:lnTo>
                <a:close/>
              </a:path>
            </a:pathLst>
          </a:custGeom>
          <a:solidFill>
            <a:srgbClr val="3381B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81B1"/>
              </a:solidFill>
            </a:endParaRPr>
          </a:p>
        </p:txBody>
      </p:sp>
      <p:sp>
        <p:nvSpPr>
          <p:cNvPr id="22" name="Rectangle 10"/>
          <p:cNvSpPr/>
          <p:nvPr/>
        </p:nvSpPr>
        <p:spPr>
          <a:xfrm rot="420092">
            <a:off x="3227785" y="2186635"/>
            <a:ext cx="850997" cy="1060144"/>
          </a:xfrm>
          <a:custGeom>
            <a:avLst/>
            <a:gdLst>
              <a:gd name="connsiteX0" fmla="*/ 0 w 1409700"/>
              <a:gd name="connsiteY0" fmla="*/ 0 h 1409700"/>
              <a:gd name="connsiteX1" fmla="*/ 1409700 w 1409700"/>
              <a:gd name="connsiteY1" fmla="*/ 0 h 1409700"/>
              <a:gd name="connsiteX2" fmla="*/ 1409700 w 1409700"/>
              <a:gd name="connsiteY2" fmla="*/ 1409700 h 1409700"/>
              <a:gd name="connsiteX3" fmla="*/ 0 w 1409700"/>
              <a:gd name="connsiteY3" fmla="*/ 1409700 h 1409700"/>
              <a:gd name="connsiteX4" fmla="*/ 0 w 1409700"/>
              <a:gd name="connsiteY4" fmla="*/ 0 h 1409700"/>
              <a:gd name="connsiteX0" fmla="*/ 0 w 1445759"/>
              <a:gd name="connsiteY0" fmla="*/ 0 h 1597959"/>
              <a:gd name="connsiteX1" fmla="*/ 1409700 w 1445759"/>
              <a:gd name="connsiteY1" fmla="*/ 0 h 1597959"/>
              <a:gd name="connsiteX2" fmla="*/ 1445759 w 1445759"/>
              <a:gd name="connsiteY2" fmla="*/ 1597959 h 1597959"/>
              <a:gd name="connsiteX3" fmla="*/ 0 w 1445759"/>
              <a:gd name="connsiteY3" fmla="*/ 1409700 h 1597959"/>
              <a:gd name="connsiteX4" fmla="*/ 0 w 1445759"/>
              <a:gd name="connsiteY4" fmla="*/ 0 h 1597959"/>
              <a:gd name="connsiteX0" fmla="*/ 0 w 1445759"/>
              <a:gd name="connsiteY0" fmla="*/ 0 h 1597959"/>
              <a:gd name="connsiteX1" fmla="*/ 1409700 w 1445759"/>
              <a:gd name="connsiteY1" fmla="*/ 0 h 1597959"/>
              <a:gd name="connsiteX2" fmla="*/ 1445759 w 1445759"/>
              <a:gd name="connsiteY2" fmla="*/ 1597959 h 1597959"/>
              <a:gd name="connsiteX3" fmla="*/ 0 w 1445759"/>
              <a:gd name="connsiteY3" fmla="*/ 1409700 h 1597959"/>
              <a:gd name="connsiteX4" fmla="*/ 0 w 1445759"/>
              <a:gd name="connsiteY4" fmla="*/ 0 h 159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5759" h="1597959">
                <a:moveTo>
                  <a:pt x="0" y="0"/>
                </a:moveTo>
                <a:lnTo>
                  <a:pt x="1409700" y="0"/>
                </a:lnTo>
                <a:lnTo>
                  <a:pt x="1445759" y="1597959"/>
                </a:lnTo>
                <a:cubicBezTo>
                  <a:pt x="999513" y="1401665"/>
                  <a:pt x="481920" y="1472453"/>
                  <a:pt x="0" y="1409700"/>
                </a:cubicBezTo>
                <a:lnTo>
                  <a:pt x="0" y="0"/>
                </a:lnTo>
                <a:close/>
              </a:path>
            </a:pathLst>
          </a:custGeom>
          <a:solidFill>
            <a:srgbClr val="3381B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81B1"/>
              </a:solidFill>
            </a:endParaRPr>
          </a:p>
        </p:txBody>
      </p:sp>
      <p:sp>
        <p:nvSpPr>
          <p:cNvPr id="23" name="Rectangle 10"/>
          <p:cNvSpPr/>
          <p:nvPr/>
        </p:nvSpPr>
        <p:spPr>
          <a:xfrm rot="420092">
            <a:off x="5291597" y="4245753"/>
            <a:ext cx="850997" cy="1060144"/>
          </a:xfrm>
          <a:custGeom>
            <a:avLst/>
            <a:gdLst>
              <a:gd name="connsiteX0" fmla="*/ 0 w 1409700"/>
              <a:gd name="connsiteY0" fmla="*/ 0 h 1409700"/>
              <a:gd name="connsiteX1" fmla="*/ 1409700 w 1409700"/>
              <a:gd name="connsiteY1" fmla="*/ 0 h 1409700"/>
              <a:gd name="connsiteX2" fmla="*/ 1409700 w 1409700"/>
              <a:gd name="connsiteY2" fmla="*/ 1409700 h 1409700"/>
              <a:gd name="connsiteX3" fmla="*/ 0 w 1409700"/>
              <a:gd name="connsiteY3" fmla="*/ 1409700 h 1409700"/>
              <a:gd name="connsiteX4" fmla="*/ 0 w 1409700"/>
              <a:gd name="connsiteY4" fmla="*/ 0 h 1409700"/>
              <a:gd name="connsiteX0" fmla="*/ 0 w 1445759"/>
              <a:gd name="connsiteY0" fmla="*/ 0 h 1597959"/>
              <a:gd name="connsiteX1" fmla="*/ 1409700 w 1445759"/>
              <a:gd name="connsiteY1" fmla="*/ 0 h 1597959"/>
              <a:gd name="connsiteX2" fmla="*/ 1445759 w 1445759"/>
              <a:gd name="connsiteY2" fmla="*/ 1597959 h 1597959"/>
              <a:gd name="connsiteX3" fmla="*/ 0 w 1445759"/>
              <a:gd name="connsiteY3" fmla="*/ 1409700 h 1597959"/>
              <a:gd name="connsiteX4" fmla="*/ 0 w 1445759"/>
              <a:gd name="connsiteY4" fmla="*/ 0 h 1597959"/>
              <a:gd name="connsiteX0" fmla="*/ 0 w 1445759"/>
              <a:gd name="connsiteY0" fmla="*/ 0 h 1597959"/>
              <a:gd name="connsiteX1" fmla="*/ 1409700 w 1445759"/>
              <a:gd name="connsiteY1" fmla="*/ 0 h 1597959"/>
              <a:gd name="connsiteX2" fmla="*/ 1445759 w 1445759"/>
              <a:gd name="connsiteY2" fmla="*/ 1597959 h 1597959"/>
              <a:gd name="connsiteX3" fmla="*/ 0 w 1445759"/>
              <a:gd name="connsiteY3" fmla="*/ 1409700 h 1597959"/>
              <a:gd name="connsiteX4" fmla="*/ 0 w 1445759"/>
              <a:gd name="connsiteY4" fmla="*/ 0 h 159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5759" h="1597959">
                <a:moveTo>
                  <a:pt x="0" y="0"/>
                </a:moveTo>
                <a:lnTo>
                  <a:pt x="1409700" y="0"/>
                </a:lnTo>
                <a:lnTo>
                  <a:pt x="1445759" y="1597959"/>
                </a:lnTo>
                <a:cubicBezTo>
                  <a:pt x="999513" y="1401665"/>
                  <a:pt x="481920" y="1472453"/>
                  <a:pt x="0" y="1409700"/>
                </a:cubicBezTo>
                <a:lnTo>
                  <a:pt x="0" y="0"/>
                </a:lnTo>
                <a:close/>
              </a:path>
            </a:pathLst>
          </a:custGeom>
          <a:solidFill>
            <a:srgbClr val="3381B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81B1"/>
              </a:solidFill>
            </a:endParaRPr>
          </a:p>
        </p:txBody>
      </p:sp>
      <p:sp>
        <p:nvSpPr>
          <p:cNvPr id="24" name="Rectangle 10"/>
          <p:cNvSpPr/>
          <p:nvPr/>
        </p:nvSpPr>
        <p:spPr>
          <a:xfrm rot="420092">
            <a:off x="7724551" y="2087211"/>
            <a:ext cx="850997" cy="1060144"/>
          </a:xfrm>
          <a:custGeom>
            <a:avLst/>
            <a:gdLst>
              <a:gd name="connsiteX0" fmla="*/ 0 w 1409700"/>
              <a:gd name="connsiteY0" fmla="*/ 0 h 1409700"/>
              <a:gd name="connsiteX1" fmla="*/ 1409700 w 1409700"/>
              <a:gd name="connsiteY1" fmla="*/ 0 h 1409700"/>
              <a:gd name="connsiteX2" fmla="*/ 1409700 w 1409700"/>
              <a:gd name="connsiteY2" fmla="*/ 1409700 h 1409700"/>
              <a:gd name="connsiteX3" fmla="*/ 0 w 1409700"/>
              <a:gd name="connsiteY3" fmla="*/ 1409700 h 1409700"/>
              <a:gd name="connsiteX4" fmla="*/ 0 w 1409700"/>
              <a:gd name="connsiteY4" fmla="*/ 0 h 1409700"/>
              <a:gd name="connsiteX0" fmla="*/ 0 w 1445759"/>
              <a:gd name="connsiteY0" fmla="*/ 0 h 1597959"/>
              <a:gd name="connsiteX1" fmla="*/ 1409700 w 1445759"/>
              <a:gd name="connsiteY1" fmla="*/ 0 h 1597959"/>
              <a:gd name="connsiteX2" fmla="*/ 1445759 w 1445759"/>
              <a:gd name="connsiteY2" fmla="*/ 1597959 h 1597959"/>
              <a:gd name="connsiteX3" fmla="*/ 0 w 1445759"/>
              <a:gd name="connsiteY3" fmla="*/ 1409700 h 1597959"/>
              <a:gd name="connsiteX4" fmla="*/ 0 w 1445759"/>
              <a:gd name="connsiteY4" fmla="*/ 0 h 1597959"/>
              <a:gd name="connsiteX0" fmla="*/ 0 w 1445759"/>
              <a:gd name="connsiteY0" fmla="*/ 0 h 1597959"/>
              <a:gd name="connsiteX1" fmla="*/ 1409700 w 1445759"/>
              <a:gd name="connsiteY1" fmla="*/ 0 h 1597959"/>
              <a:gd name="connsiteX2" fmla="*/ 1445759 w 1445759"/>
              <a:gd name="connsiteY2" fmla="*/ 1597959 h 1597959"/>
              <a:gd name="connsiteX3" fmla="*/ 0 w 1445759"/>
              <a:gd name="connsiteY3" fmla="*/ 1409700 h 1597959"/>
              <a:gd name="connsiteX4" fmla="*/ 0 w 1445759"/>
              <a:gd name="connsiteY4" fmla="*/ 0 h 159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5759" h="1597959">
                <a:moveTo>
                  <a:pt x="0" y="0"/>
                </a:moveTo>
                <a:lnTo>
                  <a:pt x="1409700" y="0"/>
                </a:lnTo>
                <a:lnTo>
                  <a:pt x="1445759" y="1597959"/>
                </a:lnTo>
                <a:cubicBezTo>
                  <a:pt x="999513" y="1401665"/>
                  <a:pt x="481920" y="1472453"/>
                  <a:pt x="0" y="1409700"/>
                </a:cubicBezTo>
                <a:lnTo>
                  <a:pt x="0" y="0"/>
                </a:lnTo>
                <a:close/>
              </a:path>
            </a:pathLst>
          </a:custGeom>
          <a:solidFill>
            <a:srgbClr val="3381B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81B1"/>
              </a:solidFill>
            </a:endParaRPr>
          </a:p>
        </p:txBody>
      </p:sp>
      <p:sp>
        <p:nvSpPr>
          <p:cNvPr id="26" name="Rectangle 27"/>
          <p:cNvSpPr/>
          <p:nvPr/>
        </p:nvSpPr>
        <p:spPr>
          <a:xfrm>
            <a:off x="3005582" y="3397291"/>
            <a:ext cx="12954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900" dirty="0">
                <a:solidFill>
                  <a:srgbClr val="1B80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董海荣</a:t>
            </a:r>
            <a:endParaRPr lang="en-US" altLang="zh-CN" sz="900" dirty="0">
              <a:solidFill>
                <a:srgbClr val="1B80A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900" dirty="0">
                <a:solidFill>
                  <a:srgbClr val="1B80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编辑部主管</a:t>
            </a:r>
            <a:endParaRPr lang="en-US" altLang="zh-CN" sz="900" dirty="0">
              <a:solidFill>
                <a:srgbClr val="1B80A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900" dirty="0">
                <a:solidFill>
                  <a:srgbClr val="1B80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Manager-Editor</a:t>
            </a:r>
          </a:p>
          <a:p>
            <a:pPr algn="ctr"/>
            <a:endParaRPr lang="en-US" altLang="zh-CN" sz="9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sz="900" b="1" dirty="0" smtClean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endParaRPr lang="en-US" sz="900" dirty="0" smtClean="0">
              <a:solidFill>
                <a:schemeClr val="bg1">
                  <a:lumMod val="6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8" name="Rectangle 31"/>
          <p:cNvSpPr/>
          <p:nvPr/>
        </p:nvSpPr>
        <p:spPr>
          <a:xfrm>
            <a:off x="-1108513" y="6363191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</a:rPr>
              <a:t>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</a:rPr>
              <a:t> 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</a:rPr>
              <a:t>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" name="Group 32"/>
          <p:cNvGrpSpPr/>
          <p:nvPr/>
        </p:nvGrpSpPr>
        <p:grpSpPr>
          <a:xfrm>
            <a:off x="2688692" y="4715265"/>
            <a:ext cx="3367887" cy="1543023"/>
            <a:chOff x="-1198203" y="5471280"/>
            <a:chExt cx="3367887" cy="1543023"/>
          </a:xfrm>
        </p:grpSpPr>
        <p:sp>
          <p:nvSpPr>
            <p:cNvPr id="30" name="Rectangle 33"/>
            <p:cNvSpPr/>
            <p:nvPr/>
          </p:nvSpPr>
          <p:spPr>
            <a:xfrm>
              <a:off x="-1198203" y="6229473"/>
              <a:ext cx="1690156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00" dirty="0">
                  <a:solidFill>
                    <a:srgbClr val="1B80A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肖</a:t>
              </a:r>
              <a:r>
                <a:rPr lang="zh-CN" altLang="en-US" sz="900" dirty="0" smtClean="0">
                  <a:solidFill>
                    <a:srgbClr val="1B80A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梅</a:t>
              </a:r>
              <a:endParaRPr lang="en-US" sz="900" dirty="0">
                <a:solidFill>
                  <a:srgbClr val="1B80A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900" dirty="0" smtClean="0">
                  <a:solidFill>
                    <a:srgbClr val="1B80A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资深编辑</a:t>
              </a:r>
              <a:endParaRPr lang="en-US" altLang="zh-CN" sz="900" dirty="0" smtClean="0">
                <a:solidFill>
                  <a:srgbClr val="1B80A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900" dirty="0" smtClean="0">
                  <a:solidFill>
                    <a:srgbClr val="1B80A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Editor</a:t>
              </a:r>
              <a:endParaRPr lang="en-US" altLang="zh-CN" sz="900" dirty="0">
                <a:solidFill>
                  <a:srgbClr val="1B80A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en-US" sz="900" dirty="0" smtClean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algn="ctr"/>
              <a:r>
                <a:rPr lang="en-US" sz="900" dirty="0" smtClean="0">
                  <a:solidFill>
                    <a:schemeClr val="bg1">
                      <a:lumMod val="6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. </a:t>
              </a:r>
              <a:endParaRPr lang="en-US" sz="900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1" name="Rectangle 34"/>
            <p:cNvSpPr/>
            <p:nvPr/>
          </p:nvSpPr>
          <p:spPr>
            <a:xfrm>
              <a:off x="874284" y="5471280"/>
              <a:ext cx="1295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ontAwesome" pitchFamily="2" charset="0"/>
                </a:rPr>
                <a:t> </a:t>
              </a: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ontAwesome" pitchFamily="2" charset="0"/>
                </a:rPr>
                <a:t>  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ontAwesome" pitchFamily="2" charset="0"/>
                </a:rPr>
                <a:t>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2" name="Group 35"/>
          <p:cNvGrpSpPr/>
          <p:nvPr/>
        </p:nvGrpSpPr>
        <p:grpSpPr>
          <a:xfrm>
            <a:off x="3319413" y="3383639"/>
            <a:ext cx="3102938" cy="1708946"/>
            <a:chOff x="874284" y="4131666"/>
            <a:chExt cx="3102938" cy="1708946"/>
          </a:xfrm>
        </p:grpSpPr>
        <p:sp>
          <p:nvSpPr>
            <p:cNvPr id="33" name="Rectangle 36"/>
            <p:cNvSpPr/>
            <p:nvPr/>
          </p:nvSpPr>
          <p:spPr>
            <a:xfrm>
              <a:off x="2681821" y="4131666"/>
              <a:ext cx="129540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00" dirty="0">
                  <a:solidFill>
                    <a:srgbClr val="1B80A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吴岳峰</a:t>
              </a:r>
              <a:endParaRPr lang="en-US" altLang="zh-CN" sz="900" dirty="0">
                <a:solidFill>
                  <a:srgbClr val="1B80A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900" dirty="0">
                  <a:solidFill>
                    <a:srgbClr val="1B80A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编辑</a:t>
              </a:r>
              <a:endParaRPr lang="en-US" altLang="zh-CN" sz="900" dirty="0">
                <a:solidFill>
                  <a:srgbClr val="1B80A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900" dirty="0">
                  <a:solidFill>
                    <a:srgbClr val="1B80A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Editor</a:t>
              </a:r>
            </a:p>
            <a:p>
              <a:pPr algn="ctr"/>
              <a:r>
                <a:rPr lang="en-US" altLang="zh-CN" sz="900" dirty="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en-US" sz="9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en-US" sz="900" dirty="0" smtClean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algn="ctr"/>
              <a:r>
                <a:rPr lang="en-US" sz="900" dirty="0" smtClean="0">
                  <a:solidFill>
                    <a:schemeClr val="bg1">
                      <a:lumMod val="6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. </a:t>
              </a:r>
              <a:endParaRPr lang="en-US" sz="900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4" name="Rectangle 37"/>
            <p:cNvSpPr/>
            <p:nvPr/>
          </p:nvSpPr>
          <p:spPr>
            <a:xfrm>
              <a:off x="874284" y="5471280"/>
              <a:ext cx="1295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FontAwesome" pitchFamily="2" charset="0"/>
                </a:rPr>
                <a:t> </a:t>
              </a:r>
              <a:r>
                <a:rPr lang="en-US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ontAwesome" pitchFamily="2" charset="0"/>
                </a:rPr>
                <a:t>  </a:t>
              </a:r>
              <a:r>
                <a: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FontAwesome" pitchFamily="2" charset="0"/>
                </a:rPr>
                <a:t></a:t>
              </a: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Group 41"/>
          <p:cNvGrpSpPr/>
          <p:nvPr/>
        </p:nvGrpSpPr>
        <p:grpSpPr>
          <a:xfrm>
            <a:off x="7236296" y="3317195"/>
            <a:ext cx="2957512" cy="2632085"/>
            <a:chOff x="-787828" y="3208527"/>
            <a:chExt cx="2957512" cy="2632085"/>
          </a:xfrm>
        </p:grpSpPr>
        <p:sp>
          <p:nvSpPr>
            <p:cNvPr id="36" name="Rectangle 42"/>
            <p:cNvSpPr/>
            <p:nvPr/>
          </p:nvSpPr>
          <p:spPr>
            <a:xfrm>
              <a:off x="-787828" y="3208527"/>
              <a:ext cx="170497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00" dirty="0">
                  <a:solidFill>
                    <a:srgbClr val="1B80A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王金川</a:t>
              </a:r>
              <a:endParaRPr lang="en-US" altLang="zh-CN" sz="900" dirty="0">
                <a:solidFill>
                  <a:srgbClr val="1B80A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900" dirty="0">
                  <a:solidFill>
                    <a:srgbClr val="1B80A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编辑</a:t>
              </a:r>
              <a:endParaRPr lang="en-US" altLang="zh-CN" sz="900" dirty="0">
                <a:solidFill>
                  <a:srgbClr val="1B80A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900" dirty="0">
                  <a:solidFill>
                    <a:srgbClr val="1B80A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Editor</a:t>
              </a:r>
            </a:p>
          </p:txBody>
        </p:sp>
        <p:sp>
          <p:nvSpPr>
            <p:cNvPr id="37" name="Rectangle 43"/>
            <p:cNvSpPr/>
            <p:nvPr/>
          </p:nvSpPr>
          <p:spPr>
            <a:xfrm>
              <a:off x="874284" y="5471280"/>
              <a:ext cx="1295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FontAwesome" pitchFamily="2" charset="0"/>
                </a:rPr>
                <a:t> </a:t>
              </a:r>
              <a:r>
                <a:rPr lang="en-US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ontAwesome" pitchFamily="2" charset="0"/>
                </a:rPr>
                <a:t>  </a:t>
              </a:r>
              <a:r>
                <a: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FontAwesome" pitchFamily="2" charset="0"/>
                </a:rPr>
                <a:t></a:t>
              </a: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39" name="图片占位符 51" descr="1525847512(1).jpg"/>
          <p:cNvPicPr>
            <a:picLocks noChangeAspect="1"/>
          </p:cNvPicPr>
          <p:nvPr/>
        </p:nvPicPr>
        <p:blipFill>
          <a:blip r:embed="rId2"/>
          <a:srcRect l="4319" r="4319"/>
          <a:stretch>
            <a:fillRect/>
          </a:stretch>
        </p:blipFill>
        <p:spPr>
          <a:xfrm>
            <a:off x="3119432" y="4347236"/>
            <a:ext cx="828675" cy="933450"/>
          </a:xfrm>
          <a:prstGeom prst="rect">
            <a:avLst/>
          </a:prstGeom>
        </p:spPr>
      </p:pic>
      <p:pic>
        <p:nvPicPr>
          <p:cNvPr id="40" name="图片占位符 48" descr="1525847419(1).jpg"/>
          <p:cNvPicPr>
            <a:picLocks noChangeAspect="1"/>
          </p:cNvPicPr>
          <p:nvPr/>
        </p:nvPicPr>
        <p:blipFill>
          <a:blip r:embed="rId3"/>
          <a:srcRect l="4860" r="4860"/>
          <a:stretch>
            <a:fillRect/>
          </a:stretch>
        </p:blipFill>
        <p:spPr>
          <a:xfrm>
            <a:off x="5326530" y="2253272"/>
            <a:ext cx="828675" cy="933450"/>
          </a:xfrm>
          <a:prstGeom prst="rect">
            <a:avLst/>
          </a:prstGeom>
        </p:spPr>
      </p:pic>
      <p:pic>
        <p:nvPicPr>
          <p:cNvPr id="41" name="图片占位符 52" descr="1525847601(1).jpg"/>
          <p:cNvPicPr>
            <a:picLocks noChangeAspect="1"/>
          </p:cNvPicPr>
          <p:nvPr/>
        </p:nvPicPr>
        <p:blipFill>
          <a:blip r:embed="rId4"/>
          <a:srcRect l="1029" r="1029"/>
          <a:stretch>
            <a:fillRect/>
          </a:stretch>
        </p:blipFill>
        <p:spPr>
          <a:xfrm>
            <a:off x="7707784" y="2150558"/>
            <a:ext cx="828675" cy="933450"/>
          </a:xfrm>
          <a:prstGeom prst="rect">
            <a:avLst/>
          </a:prstGeom>
        </p:spPr>
      </p:pic>
      <p:sp>
        <p:nvSpPr>
          <p:cNvPr id="42" name="Rectangle 10"/>
          <p:cNvSpPr/>
          <p:nvPr/>
        </p:nvSpPr>
        <p:spPr>
          <a:xfrm rot="420092">
            <a:off x="7686452" y="4155707"/>
            <a:ext cx="850997" cy="1060144"/>
          </a:xfrm>
          <a:custGeom>
            <a:avLst/>
            <a:gdLst>
              <a:gd name="connsiteX0" fmla="*/ 0 w 1409700"/>
              <a:gd name="connsiteY0" fmla="*/ 0 h 1409700"/>
              <a:gd name="connsiteX1" fmla="*/ 1409700 w 1409700"/>
              <a:gd name="connsiteY1" fmla="*/ 0 h 1409700"/>
              <a:gd name="connsiteX2" fmla="*/ 1409700 w 1409700"/>
              <a:gd name="connsiteY2" fmla="*/ 1409700 h 1409700"/>
              <a:gd name="connsiteX3" fmla="*/ 0 w 1409700"/>
              <a:gd name="connsiteY3" fmla="*/ 1409700 h 1409700"/>
              <a:gd name="connsiteX4" fmla="*/ 0 w 1409700"/>
              <a:gd name="connsiteY4" fmla="*/ 0 h 1409700"/>
              <a:gd name="connsiteX0" fmla="*/ 0 w 1445759"/>
              <a:gd name="connsiteY0" fmla="*/ 0 h 1597959"/>
              <a:gd name="connsiteX1" fmla="*/ 1409700 w 1445759"/>
              <a:gd name="connsiteY1" fmla="*/ 0 h 1597959"/>
              <a:gd name="connsiteX2" fmla="*/ 1445759 w 1445759"/>
              <a:gd name="connsiteY2" fmla="*/ 1597959 h 1597959"/>
              <a:gd name="connsiteX3" fmla="*/ 0 w 1445759"/>
              <a:gd name="connsiteY3" fmla="*/ 1409700 h 1597959"/>
              <a:gd name="connsiteX4" fmla="*/ 0 w 1445759"/>
              <a:gd name="connsiteY4" fmla="*/ 0 h 1597959"/>
              <a:gd name="connsiteX0" fmla="*/ 0 w 1445759"/>
              <a:gd name="connsiteY0" fmla="*/ 0 h 1597959"/>
              <a:gd name="connsiteX1" fmla="*/ 1409700 w 1445759"/>
              <a:gd name="connsiteY1" fmla="*/ 0 h 1597959"/>
              <a:gd name="connsiteX2" fmla="*/ 1445759 w 1445759"/>
              <a:gd name="connsiteY2" fmla="*/ 1597959 h 1597959"/>
              <a:gd name="connsiteX3" fmla="*/ 0 w 1445759"/>
              <a:gd name="connsiteY3" fmla="*/ 1409700 h 1597959"/>
              <a:gd name="connsiteX4" fmla="*/ 0 w 1445759"/>
              <a:gd name="connsiteY4" fmla="*/ 0 h 159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5759" h="1597959">
                <a:moveTo>
                  <a:pt x="0" y="0"/>
                </a:moveTo>
                <a:lnTo>
                  <a:pt x="1409700" y="0"/>
                </a:lnTo>
                <a:lnTo>
                  <a:pt x="1445759" y="1597959"/>
                </a:lnTo>
                <a:cubicBezTo>
                  <a:pt x="999513" y="1401665"/>
                  <a:pt x="481920" y="1472453"/>
                  <a:pt x="0" y="1409700"/>
                </a:cubicBezTo>
                <a:lnTo>
                  <a:pt x="0" y="0"/>
                </a:lnTo>
                <a:close/>
              </a:path>
            </a:pathLst>
          </a:custGeom>
          <a:solidFill>
            <a:srgbClr val="3381B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81B1"/>
              </a:solidFill>
            </a:endParaRPr>
          </a:p>
        </p:txBody>
      </p:sp>
      <p:sp>
        <p:nvSpPr>
          <p:cNvPr id="43" name="Rectangle 39"/>
          <p:cNvSpPr/>
          <p:nvPr/>
        </p:nvSpPr>
        <p:spPr>
          <a:xfrm>
            <a:off x="7214024" y="5423973"/>
            <a:ext cx="174952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900" dirty="0">
                <a:solidFill>
                  <a:srgbClr val="1B80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赵莉莉</a:t>
            </a:r>
            <a:endParaRPr lang="en-US" altLang="zh-CN" sz="900" dirty="0">
              <a:solidFill>
                <a:srgbClr val="1B80A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900" dirty="0">
                <a:solidFill>
                  <a:srgbClr val="1B80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</a:t>
            </a:r>
            <a:endParaRPr lang="en-US" altLang="zh-CN" sz="900" dirty="0">
              <a:solidFill>
                <a:srgbClr val="1B80A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900" dirty="0">
                <a:solidFill>
                  <a:srgbClr val="1B80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Editor</a:t>
            </a:r>
          </a:p>
        </p:txBody>
      </p:sp>
      <p:sp>
        <p:nvSpPr>
          <p:cNvPr id="44" name="矩形 43"/>
          <p:cNvSpPr/>
          <p:nvPr/>
        </p:nvSpPr>
        <p:spPr>
          <a:xfrm>
            <a:off x="1440653" y="1359893"/>
            <a:ext cx="6419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北京编辑部</a:t>
            </a:r>
            <a:endParaRPr lang="en-US" altLang="zh-CN" sz="1200" dirty="0" smtClean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（中国科学院高能物理研究所）</a:t>
            </a:r>
            <a:endParaRPr lang="en-US" sz="1200" dirty="0" smtClean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107594" y="1359892"/>
            <a:ext cx="3857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兰州编辑部</a:t>
            </a:r>
            <a:endParaRPr lang="en-US" altLang="zh-CN" sz="1200" dirty="0" smtClean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（中国科学院近代物理研究所）</a:t>
            </a:r>
            <a:endParaRPr lang="en-US" sz="1200" dirty="0" smtClean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5"/>
          <a:srcRect l="6498" r="7321"/>
          <a:stretch>
            <a:fillRect/>
          </a:stretch>
        </p:blipFill>
        <p:spPr bwMode="auto">
          <a:xfrm>
            <a:off x="7679209" y="4195785"/>
            <a:ext cx="819150" cy="95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7" name="Straight Connector 9"/>
          <p:cNvCxnSpPr/>
          <p:nvPr/>
        </p:nvCxnSpPr>
        <p:spPr>
          <a:xfrm rot="16200000" flipH="1">
            <a:off x="498067" y="3600131"/>
            <a:ext cx="4314825" cy="476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30"/>
          <p:cNvSpPr/>
          <p:nvPr/>
        </p:nvSpPr>
        <p:spPr>
          <a:xfrm>
            <a:off x="4659140" y="5473458"/>
            <a:ext cx="228912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900" dirty="0">
                <a:solidFill>
                  <a:srgbClr val="1B80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刘金鹏</a:t>
            </a:r>
            <a:endParaRPr lang="en-US" altLang="zh-CN" sz="900" dirty="0">
              <a:solidFill>
                <a:srgbClr val="1B80A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900" dirty="0" smtClean="0">
                <a:solidFill>
                  <a:srgbClr val="1B80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</a:t>
            </a:r>
            <a:endParaRPr lang="en-US" altLang="zh-CN" sz="900" dirty="0" smtClean="0">
              <a:solidFill>
                <a:srgbClr val="1B80A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900" dirty="0" smtClean="0">
                <a:solidFill>
                  <a:srgbClr val="1B80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Editor</a:t>
            </a:r>
            <a:endParaRPr lang="en-US" altLang="zh-CN" sz="900" dirty="0">
              <a:solidFill>
                <a:srgbClr val="1B80A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sz="900" dirty="0" smtClean="0">
              <a:solidFill>
                <a:schemeClr val="bg1">
                  <a:lumMod val="6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9" name="Picture 2" descr="E:\dhr材料\id\C20103394副本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0" b="7187"/>
          <a:stretch/>
        </p:blipFill>
        <p:spPr bwMode="auto">
          <a:xfrm>
            <a:off x="3238945" y="2254146"/>
            <a:ext cx="82867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10"/>
          <p:cNvSpPr/>
          <p:nvPr/>
        </p:nvSpPr>
        <p:spPr>
          <a:xfrm rot="420092">
            <a:off x="941359" y="2103771"/>
            <a:ext cx="850997" cy="1060144"/>
          </a:xfrm>
          <a:custGeom>
            <a:avLst/>
            <a:gdLst>
              <a:gd name="connsiteX0" fmla="*/ 0 w 1409700"/>
              <a:gd name="connsiteY0" fmla="*/ 0 h 1409700"/>
              <a:gd name="connsiteX1" fmla="*/ 1409700 w 1409700"/>
              <a:gd name="connsiteY1" fmla="*/ 0 h 1409700"/>
              <a:gd name="connsiteX2" fmla="*/ 1409700 w 1409700"/>
              <a:gd name="connsiteY2" fmla="*/ 1409700 h 1409700"/>
              <a:gd name="connsiteX3" fmla="*/ 0 w 1409700"/>
              <a:gd name="connsiteY3" fmla="*/ 1409700 h 1409700"/>
              <a:gd name="connsiteX4" fmla="*/ 0 w 1409700"/>
              <a:gd name="connsiteY4" fmla="*/ 0 h 1409700"/>
              <a:gd name="connsiteX0" fmla="*/ 0 w 1445759"/>
              <a:gd name="connsiteY0" fmla="*/ 0 h 1597959"/>
              <a:gd name="connsiteX1" fmla="*/ 1409700 w 1445759"/>
              <a:gd name="connsiteY1" fmla="*/ 0 h 1597959"/>
              <a:gd name="connsiteX2" fmla="*/ 1445759 w 1445759"/>
              <a:gd name="connsiteY2" fmla="*/ 1597959 h 1597959"/>
              <a:gd name="connsiteX3" fmla="*/ 0 w 1445759"/>
              <a:gd name="connsiteY3" fmla="*/ 1409700 h 1597959"/>
              <a:gd name="connsiteX4" fmla="*/ 0 w 1445759"/>
              <a:gd name="connsiteY4" fmla="*/ 0 h 1597959"/>
              <a:gd name="connsiteX0" fmla="*/ 0 w 1445759"/>
              <a:gd name="connsiteY0" fmla="*/ 0 h 1597959"/>
              <a:gd name="connsiteX1" fmla="*/ 1409700 w 1445759"/>
              <a:gd name="connsiteY1" fmla="*/ 0 h 1597959"/>
              <a:gd name="connsiteX2" fmla="*/ 1445759 w 1445759"/>
              <a:gd name="connsiteY2" fmla="*/ 1597959 h 1597959"/>
              <a:gd name="connsiteX3" fmla="*/ 0 w 1445759"/>
              <a:gd name="connsiteY3" fmla="*/ 1409700 h 1597959"/>
              <a:gd name="connsiteX4" fmla="*/ 0 w 1445759"/>
              <a:gd name="connsiteY4" fmla="*/ 0 h 159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5759" h="1597959">
                <a:moveTo>
                  <a:pt x="0" y="0"/>
                </a:moveTo>
                <a:lnTo>
                  <a:pt x="1409700" y="0"/>
                </a:lnTo>
                <a:lnTo>
                  <a:pt x="1445759" y="1597959"/>
                </a:lnTo>
                <a:cubicBezTo>
                  <a:pt x="999513" y="1401665"/>
                  <a:pt x="481920" y="1472453"/>
                  <a:pt x="0" y="1409700"/>
                </a:cubicBezTo>
                <a:lnTo>
                  <a:pt x="0" y="0"/>
                </a:lnTo>
                <a:close/>
              </a:path>
            </a:pathLst>
          </a:custGeom>
          <a:solidFill>
            <a:srgbClr val="3381B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81B1"/>
              </a:solidFill>
            </a:endParaRPr>
          </a:p>
        </p:txBody>
      </p:sp>
      <p:grpSp>
        <p:nvGrpSpPr>
          <p:cNvPr id="51" name="Group 41"/>
          <p:cNvGrpSpPr/>
          <p:nvPr/>
        </p:nvGrpSpPr>
        <p:grpSpPr>
          <a:xfrm>
            <a:off x="515015" y="2708920"/>
            <a:ext cx="2472065" cy="1146482"/>
            <a:chOff x="-725916" y="2569876"/>
            <a:chExt cx="2472065" cy="1146482"/>
          </a:xfrm>
        </p:grpSpPr>
        <p:sp>
          <p:nvSpPr>
            <p:cNvPr id="52" name="Rectangle 42"/>
            <p:cNvSpPr/>
            <p:nvPr/>
          </p:nvSpPr>
          <p:spPr>
            <a:xfrm>
              <a:off x="-725916" y="3208527"/>
              <a:ext cx="170497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dirty="0" err="1">
                  <a:solidFill>
                    <a:srgbClr val="1B80A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Ranko</a:t>
              </a:r>
              <a:r>
                <a:rPr lang="en-US" altLang="zh-CN" sz="900" dirty="0">
                  <a:solidFill>
                    <a:srgbClr val="1B80A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 </a:t>
              </a:r>
              <a:r>
                <a:rPr lang="en-US" altLang="zh-CN" sz="900" dirty="0" err="1">
                  <a:solidFill>
                    <a:srgbClr val="1B80A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Ostojic</a:t>
              </a:r>
              <a:endParaRPr lang="zh-CN" altLang="en-US" sz="900" dirty="0">
                <a:solidFill>
                  <a:srgbClr val="1B80A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900" dirty="0" smtClean="0">
                  <a:solidFill>
                    <a:srgbClr val="1B80A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英文编辑</a:t>
              </a:r>
              <a:endParaRPr lang="en-US" altLang="zh-CN" sz="900" dirty="0" smtClean="0">
                <a:solidFill>
                  <a:srgbClr val="1B80A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900" dirty="0" smtClean="0">
                  <a:solidFill>
                    <a:srgbClr val="1B80A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English-Editor</a:t>
              </a:r>
              <a:endParaRPr lang="en-US" altLang="zh-CN" sz="900" dirty="0">
                <a:solidFill>
                  <a:srgbClr val="1B80A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Rectangle 43"/>
            <p:cNvSpPr/>
            <p:nvPr/>
          </p:nvSpPr>
          <p:spPr>
            <a:xfrm>
              <a:off x="450749" y="2569876"/>
              <a:ext cx="1295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ontAwesome" pitchFamily="2" charset="0"/>
                </a:rPr>
                <a:t> 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ontAwesome" pitchFamily="2" charset="0"/>
                </a:rPr>
                <a:t>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5" name="Rectangle 39"/>
          <p:cNvSpPr/>
          <p:nvPr/>
        </p:nvSpPr>
        <p:spPr>
          <a:xfrm>
            <a:off x="453996" y="5461208"/>
            <a:ext cx="174952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900" dirty="0">
                <a:solidFill>
                  <a:srgbClr val="1B80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</a:p>
          <a:p>
            <a:pPr algn="ctr"/>
            <a:r>
              <a:rPr lang="zh-CN" altLang="en-US" sz="900" dirty="0">
                <a:solidFill>
                  <a:srgbClr val="1B80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英文</a:t>
            </a:r>
            <a:r>
              <a:rPr lang="zh-CN" altLang="en-US" sz="900" dirty="0" smtClean="0">
                <a:solidFill>
                  <a:srgbClr val="1B80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</a:t>
            </a:r>
            <a:endParaRPr lang="en-US" altLang="zh-CN" sz="900" dirty="0" smtClean="0">
              <a:solidFill>
                <a:srgbClr val="1B80A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900" dirty="0" smtClean="0">
                <a:solidFill>
                  <a:srgbClr val="1B80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English-Editor</a:t>
            </a:r>
            <a:endParaRPr lang="en-US" altLang="zh-CN" sz="900" dirty="0">
              <a:solidFill>
                <a:srgbClr val="1B80A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-704184" y="1390270"/>
            <a:ext cx="3857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英文编辑</a:t>
            </a:r>
            <a:endParaRPr lang="en-US" altLang="zh-CN" sz="1200" dirty="0" smtClean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b="1" dirty="0" smtClean="0">
                <a:solidFill>
                  <a:schemeClr val="accent2"/>
                </a:solidFill>
                <a:latin typeface="Franklin Gothic Book" pitchFamily="34" charset="0"/>
                <a:ea typeface="Roboto" panose="02000000000000000000" pitchFamily="2" charset="0"/>
              </a:rPr>
              <a:t>（</a:t>
            </a:r>
            <a:r>
              <a:rPr lang="en-US" altLang="zh-CN" sz="1200" b="1" dirty="0" smtClean="0">
                <a:solidFill>
                  <a:schemeClr val="accent2"/>
                </a:solidFill>
                <a:latin typeface="Franklin Gothic Book" pitchFamily="34" charset="0"/>
                <a:ea typeface="Roboto" panose="02000000000000000000" pitchFamily="2" charset="0"/>
              </a:rPr>
              <a:t>CERN&amp;UK</a:t>
            </a:r>
            <a:r>
              <a:rPr lang="zh-CN" altLang="en-US" sz="1200" b="1" dirty="0" smtClean="0">
                <a:solidFill>
                  <a:schemeClr val="accent2"/>
                </a:solidFill>
                <a:latin typeface="Franklin Gothic Book" pitchFamily="34" charset="0"/>
                <a:ea typeface="Roboto" panose="02000000000000000000" pitchFamily="2" charset="0"/>
              </a:rPr>
              <a:t>）</a:t>
            </a:r>
            <a:endParaRPr lang="en-US" sz="1200" b="1" dirty="0" smtClean="0">
              <a:solidFill>
                <a:schemeClr val="accent2"/>
              </a:solidFill>
              <a:latin typeface="Franklin Gothic Book" pitchFamily="34" charset="0"/>
              <a:ea typeface="Roboto" panose="02000000000000000000" pitchFamily="2" charset="0"/>
            </a:endParaRPr>
          </a:p>
        </p:txBody>
      </p:sp>
      <p:cxnSp>
        <p:nvCxnSpPr>
          <p:cNvPr id="57" name="Straight Connector 9"/>
          <p:cNvCxnSpPr/>
          <p:nvPr/>
        </p:nvCxnSpPr>
        <p:spPr>
          <a:xfrm rot="16200000" flipH="1">
            <a:off x="4622452" y="3523870"/>
            <a:ext cx="4314825" cy="476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" descr="D:\CPC\人事管理\liujinpeng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26"/>
          <a:stretch/>
        </p:blipFill>
        <p:spPr bwMode="auto">
          <a:xfrm>
            <a:off x="5302653" y="4347235"/>
            <a:ext cx="788621" cy="93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19" y="2171902"/>
            <a:ext cx="850101" cy="90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827584" y="4437112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Vacancy open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01246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663508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5400" dirty="0">
                <a:solidFill>
                  <a:srgbClr val="E5322C"/>
                </a:solidFill>
                <a:latin typeface="Franklin Gothic Medium Cond" pitchFamily="34" charset="0"/>
                <a:ea typeface="+mn-ea"/>
                <a:cs typeface="Arial" pitchFamily="34" charset="0"/>
              </a:rPr>
              <a:t>Editor Recruitment</a:t>
            </a:r>
            <a:endParaRPr lang="zh-CN" altLang="en-US" sz="5400" dirty="0">
              <a:solidFill>
                <a:srgbClr val="E5322C"/>
              </a:solidFill>
              <a:latin typeface="Franklin Gothic Medium Cond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altLang="zh-CN" sz="2200" dirty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We are currently looking for an Editor (</a:t>
            </a:r>
            <a:r>
              <a:rPr lang="en-US" altLang="zh-CN" sz="2200" dirty="0">
                <a:solidFill>
                  <a:srgbClr val="FF0000"/>
                </a:solidFill>
                <a:latin typeface="Franklin Gothic Medium Cond" pitchFamily="34" charset="0"/>
                <a:cs typeface="Arial" pitchFamily="34" charset="0"/>
              </a:rPr>
              <a:t>English Language &amp; International Communications</a:t>
            </a:r>
            <a:r>
              <a:rPr lang="en-US" altLang="zh-CN" sz="2200" dirty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) to join our editorial team in Beijing.</a:t>
            </a:r>
          </a:p>
          <a:p>
            <a:pPr>
              <a:lnSpc>
                <a:spcPct val="200000"/>
              </a:lnSpc>
            </a:pPr>
            <a:r>
              <a:rPr lang="en-US" altLang="zh-CN" sz="2200" dirty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 Read the full job posting below for details of this exciting opportunity!</a:t>
            </a:r>
            <a:endParaRPr lang="zh-CN" altLang="zh-CN" sz="2200" dirty="0">
              <a:solidFill>
                <a:srgbClr val="000000"/>
              </a:solidFill>
              <a:latin typeface="Franklin Gothic Medium Cond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 Cond" pitchFamily="34" charset="0"/>
                <a:cs typeface="Arial" pitchFamily="34" charset="0"/>
              </a:rPr>
              <a:t>http://cpc-hepnp.ihep.ac.cn:8080/</a:t>
            </a:r>
            <a:r>
              <a:rPr lang="en-US" altLang="zh-CN" sz="2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 Cond" pitchFamily="34" charset="0"/>
                <a:cs typeface="Arial" pitchFamily="34" charset="0"/>
              </a:rPr>
              <a:t>Jwk_cpc</a:t>
            </a:r>
            <a:r>
              <a:rPr lang="en-US" altLang="zh-CN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 Cond" pitchFamily="34" charset="0"/>
                <a:cs typeface="Arial" pitchFamily="34" charset="0"/>
              </a:rPr>
              <a:t>/EN/column/item100.shtml</a:t>
            </a:r>
            <a:endParaRPr lang="zh-CN" altLang="en-US" sz="2200" dirty="0">
              <a:solidFill>
                <a:schemeClr val="tx2">
                  <a:lumMod val="60000"/>
                  <a:lumOff val="40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236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16832"/>
            <a:ext cx="3394720" cy="420933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en-US" sz="2200" dirty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2017 Impact Factor </a:t>
            </a:r>
            <a:r>
              <a:rPr lang="en-US" sz="2200" dirty="0">
                <a:solidFill>
                  <a:srgbClr val="FF0000"/>
                </a:solidFill>
                <a:latin typeface="Franklin Gothic Medium Cond" pitchFamily="34" charset="0"/>
                <a:cs typeface="Arial" pitchFamily="34" charset="0"/>
              </a:rPr>
              <a:t>3.298</a:t>
            </a:r>
          </a:p>
          <a:p>
            <a:pPr>
              <a:lnSpc>
                <a:spcPct val="200000"/>
              </a:lnSpc>
            </a:pPr>
            <a:r>
              <a:rPr lang="en-US" sz="2200" dirty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2018 Impact Factor </a:t>
            </a:r>
            <a:r>
              <a:rPr lang="en-US" sz="2200" dirty="0" smtClean="0">
                <a:solidFill>
                  <a:srgbClr val="FF0000"/>
                </a:solidFill>
                <a:latin typeface="Franklin Gothic Medium Cond" pitchFamily="34" charset="0"/>
                <a:cs typeface="Arial" pitchFamily="34" charset="0"/>
              </a:rPr>
              <a:t>5.861</a:t>
            </a:r>
            <a:endParaRPr lang="en-US" sz="2200" dirty="0">
              <a:solidFill>
                <a:srgbClr val="FF0000"/>
              </a:solidFill>
              <a:latin typeface="Franklin Gothic Medium Cond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200" dirty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Now in </a:t>
            </a:r>
            <a:r>
              <a:rPr lang="en-US" sz="2200" dirty="0" smtClean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Q1 </a:t>
            </a:r>
            <a:r>
              <a:rPr lang="en-US" sz="2200" dirty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for both Particle Physics and Nuclear Physics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95536" y="476672"/>
            <a:ext cx="4392488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E5322C"/>
                </a:solidFill>
                <a:latin typeface="Franklin Gothic Medium Cond" pitchFamily="34" charset="0"/>
                <a:cs typeface="Arial" pitchFamily="34" charset="0"/>
              </a:rPr>
              <a:t>Impact Factor</a:t>
            </a:r>
          </a:p>
        </p:txBody>
      </p:sp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3695686"/>
              </p:ext>
            </p:extLst>
          </p:nvPr>
        </p:nvGraphicFramePr>
        <p:xfrm>
          <a:off x="3995936" y="1628800"/>
          <a:ext cx="457200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5300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147248" cy="4459635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Register / log in at </a:t>
            </a:r>
            <a:r>
              <a:rPr lang="en-US" sz="2200" dirty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  <a:hlinkClick r:id="rId2"/>
              </a:rPr>
              <a:t>http://mc03.manuscriptcentral.com/cpc</a:t>
            </a:r>
            <a:endParaRPr lang="en-US" sz="2200" dirty="0">
              <a:solidFill>
                <a:srgbClr val="000000"/>
              </a:solidFill>
              <a:latin typeface="Franklin Gothic Medium Cond" pitchFamily="34" charset="0"/>
              <a:cs typeface="Arial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Online submission only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" t="10381" r="4685" b="37440"/>
          <a:stretch/>
        </p:blipFill>
        <p:spPr bwMode="auto">
          <a:xfrm>
            <a:off x="395535" y="2492896"/>
            <a:ext cx="5112861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23528" y="476672"/>
            <a:ext cx="4968552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rgbClr val="E5322C"/>
                </a:solidFill>
                <a:effectLst/>
                <a:latin typeface="Franklin Gothic Medium Cond" pitchFamily="34" charset="0"/>
                <a:cs typeface="Arial" pitchFamily="34" charset="0"/>
              </a:rPr>
              <a:t>How to submit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83568" y="5805264"/>
            <a:ext cx="49685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err="1" smtClean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ScholarOne</a:t>
            </a:r>
            <a:r>
              <a:rPr lang="en-US" altLang="zh-CN" sz="2200" dirty="0" smtClean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 System </a:t>
            </a:r>
            <a:r>
              <a:rPr lang="tr-TR" altLang="zh-CN" sz="2200" dirty="0" smtClean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(since </a:t>
            </a:r>
            <a:r>
              <a:rPr lang="tr-TR" altLang="zh-CN" sz="2200" dirty="0">
                <a:solidFill>
                  <a:srgbClr val="000000"/>
                </a:solidFill>
                <a:latin typeface="Franklin Gothic Medium Cond" pitchFamily="34" charset="0"/>
                <a:cs typeface="Arial" pitchFamily="34" charset="0"/>
              </a:rPr>
              <a:t>Jan 2016)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738" y="2466869"/>
            <a:ext cx="2967737" cy="2109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D:\CPC\期刊资料\CPC二维码\cli_300p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358" y="480740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爆炸形 1 5"/>
          <p:cNvSpPr/>
          <p:nvPr/>
        </p:nvSpPr>
        <p:spPr>
          <a:xfrm>
            <a:off x="8223935" y="3343344"/>
            <a:ext cx="686075" cy="432048"/>
          </a:xfrm>
          <a:prstGeom prst="irregularSeal1">
            <a:avLst/>
          </a:prstGeom>
          <a:noFill/>
          <a:ln>
            <a:solidFill>
              <a:srgbClr val="E53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645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07859"/>
              </p:ext>
            </p:extLst>
          </p:nvPr>
        </p:nvGraphicFramePr>
        <p:xfrm>
          <a:off x="457200" y="14847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32040" y="170080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编辑部初审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263691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0000FF"/>
                </a:solidFill>
              </a:rPr>
              <a:t>编委</a:t>
            </a:r>
            <a:r>
              <a:rPr lang="zh-CN" altLang="en-US" b="1" dirty="0" smtClean="0">
                <a:solidFill>
                  <a:srgbClr val="0000FF"/>
                </a:solidFill>
              </a:rPr>
              <a:t>初审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4863" y="351188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外</a:t>
            </a:r>
            <a:r>
              <a:rPr lang="zh-CN" altLang="en-US" dirty="0" smtClean="0">
                <a:solidFill>
                  <a:schemeClr val="bg1"/>
                </a:solidFill>
              </a:rPr>
              <a:t>审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8028" y="449982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编委决定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70319" y="543593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0000FF"/>
                </a:solidFill>
              </a:rPr>
              <a:t>副主编</a:t>
            </a:r>
            <a:r>
              <a:rPr lang="zh-CN" altLang="en-US" b="1" dirty="0" smtClean="0">
                <a:solidFill>
                  <a:srgbClr val="0000FF"/>
                </a:solidFill>
              </a:rPr>
              <a:t>决定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95536" y="429419"/>
            <a:ext cx="6696744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smtClean="0">
                <a:ln>
                  <a:noFill/>
                </a:ln>
                <a:solidFill>
                  <a:srgbClr val="E5322C"/>
                </a:solidFill>
                <a:effectLst/>
                <a:latin typeface="Franklin Gothic Medium Cond" pitchFamily="34" charset="0"/>
                <a:cs typeface="Arial" pitchFamily="34" charset="0"/>
              </a:rPr>
              <a:t>The review process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580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4508</TotalTime>
  <Words>1415</Words>
  <Application>Microsoft Macintosh PowerPoint</Application>
  <PresentationFormat>全屏显示(4:3)</PresentationFormat>
  <Paragraphs>262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Editor Recruitment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"Chinese Physics C" Editorial Office</dc:creator>
  <cp:lastModifiedBy>吕才典</cp:lastModifiedBy>
  <cp:revision>182</cp:revision>
  <dcterms:created xsi:type="dcterms:W3CDTF">2017-01-16T07:13:56Z</dcterms:created>
  <dcterms:modified xsi:type="dcterms:W3CDTF">2019-06-22T03:30:13Z</dcterms:modified>
</cp:coreProperties>
</file>