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3" r:id="rId2"/>
  </p:sldMasterIdLst>
  <p:notesMasterIdLst>
    <p:notesMasterId r:id="rId62"/>
  </p:notesMasterIdLst>
  <p:handoutMasterIdLst>
    <p:handoutMasterId r:id="rId63"/>
  </p:handoutMasterIdLst>
  <p:sldIdLst>
    <p:sldId id="335" r:id="rId3"/>
    <p:sldId id="1539" r:id="rId4"/>
    <p:sldId id="1373" r:id="rId5"/>
    <p:sldId id="1540" r:id="rId6"/>
    <p:sldId id="1374" r:id="rId7"/>
    <p:sldId id="368" r:id="rId8"/>
    <p:sldId id="455" r:id="rId9"/>
    <p:sldId id="523" r:id="rId10"/>
    <p:sldId id="401" r:id="rId11"/>
    <p:sldId id="456" r:id="rId12"/>
    <p:sldId id="457" r:id="rId13"/>
    <p:sldId id="458" r:id="rId14"/>
    <p:sldId id="459" r:id="rId15"/>
    <p:sldId id="524" r:id="rId16"/>
    <p:sldId id="460" r:id="rId17"/>
    <p:sldId id="461" r:id="rId18"/>
    <p:sldId id="464" r:id="rId19"/>
    <p:sldId id="467" r:id="rId20"/>
    <p:sldId id="468" r:id="rId21"/>
    <p:sldId id="469" r:id="rId22"/>
    <p:sldId id="471" r:id="rId23"/>
    <p:sldId id="453" r:id="rId24"/>
    <p:sldId id="1467" r:id="rId25"/>
    <p:sldId id="1463" r:id="rId26"/>
    <p:sldId id="1464" r:id="rId27"/>
    <p:sldId id="1426" r:id="rId28"/>
    <p:sldId id="1650" r:id="rId29"/>
    <p:sldId id="1680" r:id="rId30"/>
    <p:sldId id="1681" r:id="rId31"/>
    <p:sldId id="1483" r:id="rId32"/>
    <p:sldId id="1422" r:id="rId33"/>
    <p:sldId id="1428" r:id="rId34"/>
    <p:sldId id="454" r:id="rId35"/>
    <p:sldId id="348" r:id="rId36"/>
    <p:sldId id="525" r:id="rId37"/>
    <p:sldId id="473" r:id="rId38"/>
    <p:sldId id="474" r:id="rId39"/>
    <p:sldId id="475" r:id="rId40"/>
    <p:sldId id="476" r:id="rId41"/>
    <p:sldId id="510" r:id="rId42"/>
    <p:sldId id="511" r:id="rId43"/>
    <p:sldId id="512" r:id="rId44"/>
    <p:sldId id="513" r:id="rId45"/>
    <p:sldId id="514" r:id="rId46"/>
    <p:sldId id="515" r:id="rId47"/>
    <p:sldId id="516" r:id="rId48"/>
    <p:sldId id="477" r:id="rId49"/>
    <p:sldId id="478" r:id="rId50"/>
    <p:sldId id="517" r:id="rId51"/>
    <p:sldId id="518" r:id="rId52"/>
    <p:sldId id="519" r:id="rId53"/>
    <p:sldId id="520" r:id="rId54"/>
    <p:sldId id="521" r:id="rId55"/>
    <p:sldId id="526" r:id="rId56"/>
    <p:sldId id="472" r:id="rId57"/>
    <p:sldId id="355" r:id="rId58"/>
    <p:sldId id="486" r:id="rId59"/>
    <p:sldId id="522" r:id="rId60"/>
    <p:sldId id="527" r:id="rId6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AA8"/>
    <a:srgbClr val="262685"/>
    <a:srgbClr val="FFFFDB"/>
    <a:srgbClr val="1F497D"/>
    <a:srgbClr val="005F00"/>
    <a:srgbClr val="556A84"/>
    <a:srgbClr val="346CB1"/>
    <a:srgbClr val="5B5AD5"/>
    <a:srgbClr val="2103A1"/>
    <a:srgbClr val="E9E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19" autoAdjust="0"/>
    <p:restoredTop sz="94099" autoAdjust="0"/>
  </p:normalViewPr>
  <p:slideViewPr>
    <p:cSldViewPr showGuides="1">
      <p:cViewPr varScale="1">
        <p:scale>
          <a:sx n="59" d="100"/>
          <a:sy n="59" d="100"/>
        </p:scale>
        <p:origin x="998" y="67"/>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7B3A1D-BE34-45BC-B086-3DE1ACF379A0}" type="datetimeFigureOut">
              <a:rPr lang="zh-CN" altLang="en-US" smtClean="0"/>
              <a:pPr/>
              <a:t>2019/6/23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3FACDC-9E25-4AA9-ACEE-032D14309188}" type="slidenum">
              <a:rPr lang="zh-CN" altLang="en-US" smtClean="0"/>
              <a:pPr/>
              <a:t>‹#›</a:t>
            </a:fld>
            <a:endParaRPr lang="zh-CN" altLang="en-US"/>
          </a:p>
        </p:txBody>
      </p:sp>
    </p:spTree>
    <p:extLst>
      <p:ext uri="{BB962C8B-B14F-4D97-AF65-F5344CB8AC3E}">
        <p14:creationId xmlns:p14="http://schemas.microsoft.com/office/powerpoint/2010/main" val="657312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7ADA61DD-942F-4AB7-803B-4E635F566AE5}" type="datetimeFigureOut">
              <a:rPr lang="zh-CN" altLang="en-US"/>
              <a:pPr>
                <a:defRPr/>
              </a:pPr>
              <a:t>2019/6/23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4198002A-FA6C-4429-96CF-E5C983EC742D}" type="slidenum">
              <a:rPr lang="zh-CN" altLang="en-US"/>
              <a:pPr>
                <a:defRPr/>
              </a:pPr>
              <a:t>‹#›</a:t>
            </a:fld>
            <a:endParaRPr lang="zh-CN" altLang="en-US"/>
          </a:p>
        </p:txBody>
      </p:sp>
    </p:spTree>
    <p:extLst>
      <p:ext uri="{BB962C8B-B14F-4D97-AF65-F5344CB8AC3E}">
        <p14:creationId xmlns:p14="http://schemas.microsoft.com/office/powerpoint/2010/main" val="420267338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dirty="0"/>
              <a:t>Toward an ab initio covariant density functional description of the nuclear structure</a:t>
            </a:r>
            <a:br>
              <a:rPr lang="en-US" altLang="zh-CN" dirty="0"/>
            </a:br>
            <a:endParaRPr lang="zh-CN" altLang="en-US" dirty="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ea typeface="宋体" pitchFamily="2" charset="-122"/>
              </a:defRPr>
            </a:lvl1pPr>
            <a:lvl2pPr marL="742950" indent="-285750">
              <a:defRPr>
                <a:solidFill>
                  <a:schemeClr val="tx1"/>
                </a:solidFill>
                <a:latin typeface="Times New Roman" pitchFamily="18" charset="0"/>
                <a:ea typeface="宋体" pitchFamily="2" charset="-122"/>
              </a:defRPr>
            </a:lvl2pPr>
            <a:lvl3pPr marL="1143000" indent="-228600">
              <a:defRPr>
                <a:solidFill>
                  <a:schemeClr val="tx1"/>
                </a:solidFill>
                <a:latin typeface="Times New Roman" pitchFamily="18" charset="0"/>
                <a:ea typeface="宋体" pitchFamily="2" charset="-122"/>
              </a:defRPr>
            </a:lvl3pPr>
            <a:lvl4pPr marL="1600200" indent="-228600">
              <a:defRPr>
                <a:solidFill>
                  <a:schemeClr val="tx1"/>
                </a:solidFill>
                <a:latin typeface="Times New Roman" pitchFamily="18" charset="0"/>
                <a:ea typeface="宋体" pitchFamily="2" charset="-122"/>
              </a:defRPr>
            </a:lvl4pPr>
            <a:lvl5pPr marL="2057400" indent="-228600">
              <a:defRPr>
                <a:solidFill>
                  <a:schemeClr val="tx1"/>
                </a:solidFill>
                <a:latin typeface="Times New Roman" pitchFamily="18" charset="0"/>
                <a:ea typeface="宋体" pitchFamily="2" charset="-122"/>
              </a:defRPr>
            </a:lvl5pPr>
            <a:lvl6pPr marL="2514600" indent="-228600" fontAlgn="base">
              <a:spcBef>
                <a:spcPct val="0"/>
              </a:spcBef>
              <a:spcAft>
                <a:spcPct val="0"/>
              </a:spcAft>
              <a:defRPr>
                <a:solidFill>
                  <a:schemeClr val="tx1"/>
                </a:solidFill>
                <a:latin typeface="Times New Roman" pitchFamily="18" charset="0"/>
                <a:ea typeface="宋体" pitchFamily="2" charset="-122"/>
              </a:defRPr>
            </a:lvl6pPr>
            <a:lvl7pPr marL="2971800" indent="-228600" fontAlgn="base">
              <a:spcBef>
                <a:spcPct val="0"/>
              </a:spcBef>
              <a:spcAft>
                <a:spcPct val="0"/>
              </a:spcAft>
              <a:defRPr>
                <a:solidFill>
                  <a:schemeClr val="tx1"/>
                </a:solidFill>
                <a:latin typeface="Times New Roman" pitchFamily="18" charset="0"/>
                <a:ea typeface="宋体" pitchFamily="2" charset="-122"/>
              </a:defRPr>
            </a:lvl7pPr>
            <a:lvl8pPr marL="3429000" indent="-228600" fontAlgn="base">
              <a:spcBef>
                <a:spcPct val="0"/>
              </a:spcBef>
              <a:spcAft>
                <a:spcPct val="0"/>
              </a:spcAft>
              <a:defRPr>
                <a:solidFill>
                  <a:schemeClr val="tx1"/>
                </a:solidFill>
                <a:latin typeface="Times New Roman" pitchFamily="18" charset="0"/>
                <a:ea typeface="宋体" pitchFamily="2" charset="-122"/>
              </a:defRPr>
            </a:lvl8pPr>
            <a:lvl9pPr marL="3886200" indent="-228600" fontAlgn="base">
              <a:spcBef>
                <a:spcPct val="0"/>
              </a:spcBef>
              <a:spcAft>
                <a:spcPct val="0"/>
              </a:spcAft>
              <a:defRPr>
                <a:solidFill>
                  <a:schemeClr val="tx1"/>
                </a:solidFill>
                <a:latin typeface="Times New Roman" pitchFamily="18" charset="0"/>
                <a:ea typeface="宋体" pitchFamily="2" charset="-122"/>
              </a:defRPr>
            </a:lvl9pPr>
          </a:lstStyle>
          <a:p>
            <a:pPr fontAlgn="base">
              <a:spcBef>
                <a:spcPct val="0"/>
              </a:spcBef>
              <a:spcAft>
                <a:spcPct val="0"/>
              </a:spcAft>
            </a:pPr>
            <a:fld id="{80C03589-8636-458D-8784-A2411A135878}" type="slidenum">
              <a:rPr lang="zh-CN" altLang="en-US">
                <a:latin typeface="Calibri" pitchFamily="34" charset="0"/>
              </a:rPr>
              <a:pPr fontAlgn="base">
                <a:spcBef>
                  <a:spcPct val="0"/>
                </a:spcBef>
                <a:spcAft>
                  <a:spcPct val="0"/>
                </a:spcAft>
              </a:pPr>
              <a:t>1</a:t>
            </a:fld>
            <a:endParaRPr lang="zh-CN" altLang="en-US">
              <a:latin typeface="Calibri" pitchFamily="34" charset="0"/>
            </a:endParaRPr>
          </a:p>
        </p:txBody>
      </p:sp>
    </p:spTree>
    <p:extLst>
      <p:ext uri="{BB962C8B-B14F-4D97-AF65-F5344CB8AC3E}">
        <p14:creationId xmlns:p14="http://schemas.microsoft.com/office/powerpoint/2010/main" val="2768252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D5E982-25FA-49B5-BD22-A0D3706BD735}" type="slidenum">
              <a:rPr lang="en-US" altLang="zh-CN"/>
              <a:pPr fontAlgn="base">
                <a:spcBef>
                  <a:spcPct val="0"/>
                </a:spcBef>
                <a:spcAft>
                  <a:spcPct val="0"/>
                </a:spcAft>
                <a:defRPr/>
              </a:pPr>
              <a:t>34</a:t>
            </a:fld>
            <a:endParaRPr lang="en-US" altLang="zh-CN"/>
          </a:p>
        </p:txBody>
      </p:sp>
      <p:sp>
        <p:nvSpPr>
          <p:cNvPr id="26626" name="Rectangle 2"/>
          <p:cNvSpPr>
            <a:spLocks noGrp="1" noRot="1" noChangeAspect="1" noChangeArrowheads="1" noTextEdit="1"/>
          </p:cNvSpPr>
          <p:nvPr>
            <p:ph type="sldImg"/>
          </p:nvPr>
        </p:nvSpPr>
        <p:spPr bwMode="auto">
          <a:xfrm>
            <a:off x="1144588" y="687388"/>
            <a:ext cx="4568825" cy="3425825"/>
          </a:xfrm>
          <a:noFill/>
          <a:ln cap="flat">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wrap="square" lIns="92066" tIns="46033" rIns="92066" bIns="46033" numCol="1" anchor="t" anchorCtr="0" compatLnSpc="1">
            <a:prstTxWarp prst="textNoShape">
              <a:avLst/>
            </a:prstTxWarp>
          </a:bodyPr>
          <a:lstStyle/>
          <a:p>
            <a:pPr eaLnBrk="1" hangingPunct="1">
              <a:spcBef>
                <a:spcPct val="0"/>
              </a:spcBef>
            </a:pPr>
            <a:endParaRPr lang="en-US" altLang="zh-CN"/>
          </a:p>
        </p:txBody>
      </p:sp>
    </p:spTree>
    <p:extLst>
      <p:ext uri="{BB962C8B-B14F-4D97-AF65-F5344CB8AC3E}">
        <p14:creationId xmlns:p14="http://schemas.microsoft.com/office/powerpoint/2010/main" val="7331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a:ln>
            <a:solidFill>
              <a:srgbClr val="000000"/>
            </a:solidFill>
            <a:miter lim="800000"/>
            <a:headEnd/>
            <a:tailEnd/>
          </a:ln>
        </p:spPr>
      </p:sp>
      <p:sp>
        <p:nvSpPr>
          <p:cNvPr id="839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ea typeface="Heiti SC Light"/>
            </a:endParaRPr>
          </a:p>
        </p:txBody>
      </p:sp>
    </p:spTree>
    <p:extLst>
      <p:ext uri="{BB962C8B-B14F-4D97-AF65-F5344CB8AC3E}">
        <p14:creationId xmlns:p14="http://schemas.microsoft.com/office/powerpoint/2010/main" val="4312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solidFill>
            <a:srgbClr val="FFFFFF"/>
          </a:solidFill>
          <a:ln>
            <a:solidFill>
              <a:srgbClr val="000000"/>
            </a:solidFill>
            <a:miter lim="800000"/>
            <a:headEnd/>
            <a:tailEnd/>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endParaRPr lang="zh-CN" altLang="zh-CN">
              <a:ea typeface="Heiti SC Light"/>
            </a:endParaRPr>
          </a:p>
        </p:txBody>
      </p:sp>
    </p:spTree>
    <p:extLst>
      <p:ext uri="{BB962C8B-B14F-4D97-AF65-F5344CB8AC3E}">
        <p14:creationId xmlns:p14="http://schemas.microsoft.com/office/powerpoint/2010/main" val="361753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a:ln>
            <a:solidFill>
              <a:srgbClr val="000000"/>
            </a:solidFill>
            <a:miter lim="800000"/>
            <a:headEnd/>
            <a:tailEnd/>
          </a:ln>
        </p:spPr>
      </p:sp>
      <p:sp>
        <p:nvSpPr>
          <p:cNvPr id="890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ea typeface="Heiti SC Light"/>
            </a:endParaRPr>
          </a:p>
        </p:txBody>
      </p:sp>
    </p:spTree>
    <p:extLst>
      <p:ext uri="{BB962C8B-B14F-4D97-AF65-F5344CB8AC3E}">
        <p14:creationId xmlns:p14="http://schemas.microsoft.com/office/powerpoint/2010/main" val="217827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ea typeface="宋体" pitchFamily="2" charset="-122"/>
              </a:defRPr>
            </a:lvl1pPr>
            <a:lvl2pPr marL="742950" indent="-285750">
              <a:defRPr>
                <a:solidFill>
                  <a:schemeClr val="tx1"/>
                </a:solidFill>
                <a:latin typeface="Times New Roman" pitchFamily="18" charset="0"/>
                <a:ea typeface="宋体" pitchFamily="2" charset="-122"/>
              </a:defRPr>
            </a:lvl2pPr>
            <a:lvl3pPr marL="1143000" indent="-228600">
              <a:defRPr>
                <a:solidFill>
                  <a:schemeClr val="tx1"/>
                </a:solidFill>
                <a:latin typeface="Times New Roman" pitchFamily="18" charset="0"/>
                <a:ea typeface="宋体" pitchFamily="2" charset="-122"/>
              </a:defRPr>
            </a:lvl3pPr>
            <a:lvl4pPr marL="1600200" indent="-228600">
              <a:defRPr>
                <a:solidFill>
                  <a:schemeClr val="tx1"/>
                </a:solidFill>
                <a:latin typeface="Times New Roman" pitchFamily="18" charset="0"/>
                <a:ea typeface="宋体" pitchFamily="2" charset="-122"/>
              </a:defRPr>
            </a:lvl4pPr>
            <a:lvl5pPr marL="2057400" indent="-228600">
              <a:defRPr>
                <a:solidFill>
                  <a:schemeClr val="tx1"/>
                </a:solidFill>
                <a:latin typeface="Times New Roman" pitchFamily="18" charset="0"/>
                <a:ea typeface="宋体" pitchFamily="2" charset="-122"/>
              </a:defRPr>
            </a:lvl5pPr>
            <a:lvl6pPr marL="2514600" indent="-228600" fontAlgn="base">
              <a:spcBef>
                <a:spcPct val="0"/>
              </a:spcBef>
              <a:spcAft>
                <a:spcPct val="0"/>
              </a:spcAft>
              <a:defRPr>
                <a:solidFill>
                  <a:schemeClr val="tx1"/>
                </a:solidFill>
                <a:latin typeface="Times New Roman" pitchFamily="18" charset="0"/>
                <a:ea typeface="宋体" pitchFamily="2" charset="-122"/>
              </a:defRPr>
            </a:lvl6pPr>
            <a:lvl7pPr marL="2971800" indent="-228600" fontAlgn="base">
              <a:spcBef>
                <a:spcPct val="0"/>
              </a:spcBef>
              <a:spcAft>
                <a:spcPct val="0"/>
              </a:spcAft>
              <a:defRPr>
                <a:solidFill>
                  <a:schemeClr val="tx1"/>
                </a:solidFill>
                <a:latin typeface="Times New Roman" pitchFamily="18" charset="0"/>
                <a:ea typeface="宋体" pitchFamily="2" charset="-122"/>
              </a:defRPr>
            </a:lvl7pPr>
            <a:lvl8pPr marL="3429000" indent="-228600" fontAlgn="base">
              <a:spcBef>
                <a:spcPct val="0"/>
              </a:spcBef>
              <a:spcAft>
                <a:spcPct val="0"/>
              </a:spcAft>
              <a:defRPr>
                <a:solidFill>
                  <a:schemeClr val="tx1"/>
                </a:solidFill>
                <a:latin typeface="Times New Roman" pitchFamily="18" charset="0"/>
                <a:ea typeface="宋体" pitchFamily="2" charset="-122"/>
              </a:defRPr>
            </a:lvl8pPr>
            <a:lvl9pPr marL="3886200" indent="-228600" fontAlgn="base">
              <a:spcBef>
                <a:spcPct val="0"/>
              </a:spcBef>
              <a:spcAft>
                <a:spcPct val="0"/>
              </a:spcAft>
              <a:defRPr>
                <a:solidFill>
                  <a:schemeClr val="tx1"/>
                </a:solidFill>
                <a:latin typeface="Times New Roman" pitchFamily="18" charset="0"/>
                <a:ea typeface="宋体" pitchFamily="2" charset="-122"/>
              </a:defRPr>
            </a:lvl9pPr>
          </a:lstStyle>
          <a:p>
            <a:pPr fontAlgn="base">
              <a:spcBef>
                <a:spcPct val="0"/>
              </a:spcBef>
              <a:spcAft>
                <a:spcPct val="0"/>
              </a:spcAft>
            </a:pPr>
            <a:fld id="{DC5413FB-6A46-44D1-8939-C6E0E0A33E86}" type="slidenum">
              <a:rPr lang="zh-CN" altLang="en-US">
                <a:latin typeface="Calibri" pitchFamily="34" charset="0"/>
              </a:rPr>
              <a:pPr fontAlgn="base">
                <a:spcBef>
                  <a:spcPct val="0"/>
                </a:spcBef>
                <a:spcAft>
                  <a:spcPct val="0"/>
                </a:spcAft>
              </a:pPr>
              <a:t>56</a:t>
            </a:fld>
            <a:endParaRPr lang="zh-CN" altLang="en-US">
              <a:latin typeface="Calibri" pitchFamily="34" charset="0"/>
            </a:endParaRPr>
          </a:p>
        </p:txBody>
      </p:sp>
    </p:spTree>
    <p:extLst>
      <p:ext uri="{BB962C8B-B14F-4D97-AF65-F5344CB8AC3E}">
        <p14:creationId xmlns:p14="http://schemas.microsoft.com/office/powerpoint/2010/main" val="80298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ea typeface="宋体" pitchFamily="2" charset="-122"/>
              </a:defRPr>
            </a:lvl1pPr>
            <a:lvl2pPr marL="742950" indent="-285750">
              <a:defRPr>
                <a:solidFill>
                  <a:schemeClr val="tx1"/>
                </a:solidFill>
                <a:latin typeface="Times New Roman" pitchFamily="18" charset="0"/>
                <a:ea typeface="宋体" pitchFamily="2" charset="-122"/>
              </a:defRPr>
            </a:lvl2pPr>
            <a:lvl3pPr marL="1143000" indent="-228600">
              <a:defRPr>
                <a:solidFill>
                  <a:schemeClr val="tx1"/>
                </a:solidFill>
                <a:latin typeface="Times New Roman" pitchFamily="18" charset="0"/>
                <a:ea typeface="宋体" pitchFamily="2" charset="-122"/>
              </a:defRPr>
            </a:lvl3pPr>
            <a:lvl4pPr marL="1600200" indent="-228600">
              <a:defRPr>
                <a:solidFill>
                  <a:schemeClr val="tx1"/>
                </a:solidFill>
                <a:latin typeface="Times New Roman" pitchFamily="18" charset="0"/>
                <a:ea typeface="宋体" pitchFamily="2" charset="-122"/>
              </a:defRPr>
            </a:lvl4pPr>
            <a:lvl5pPr marL="2057400" indent="-228600">
              <a:defRPr>
                <a:solidFill>
                  <a:schemeClr val="tx1"/>
                </a:solidFill>
                <a:latin typeface="Times New Roman" pitchFamily="18" charset="0"/>
                <a:ea typeface="宋体" pitchFamily="2" charset="-122"/>
              </a:defRPr>
            </a:lvl5pPr>
            <a:lvl6pPr marL="2514600" indent="-228600" fontAlgn="base">
              <a:spcBef>
                <a:spcPct val="0"/>
              </a:spcBef>
              <a:spcAft>
                <a:spcPct val="0"/>
              </a:spcAft>
              <a:defRPr>
                <a:solidFill>
                  <a:schemeClr val="tx1"/>
                </a:solidFill>
                <a:latin typeface="Times New Roman" pitchFamily="18" charset="0"/>
                <a:ea typeface="宋体" pitchFamily="2" charset="-122"/>
              </a:defRPr>
            </a:lvl6pPr>
            <a:lvl7pPr marL="2971800" indent="-228600" fontAlgn="base">
              <a:spcBef>
                <a:spcPct val="0"/>
              </a:spcBef>
              <a:spcAft>
                <a:spcPct val="0"/>
              </a:spcAft>
              <a:defRPr>
                <a:solidFill>
                  <a:schemeClr val="tx1"/>
                </a:solidFill>
                <a:latin typeface="Times New Roman" pitchFamily="18" charset="0"/>
                <a:ea typeface="宋体" pitchFamily="2" charset="-122"/>
              </a:defRPr>
            </a:lvl7pPr>
            <a:lvl8pPr marL="3429000" indent="-228600" fontAlgn="base">
              <a:spcBef>
                <a:spcPct val="0"/>
              </a:spcBef>
              <a:spcAft>
                <a:spcPct val="0"/>
              </a:spcAft>
              <a:defRPr>
                <a:solidFill>
                  <a:schemeClr val="tx1"/>
                </a:solidFill>
                <a:latin typeface="Times New Roman" pitchFamily="18" charset="0"/>
                <a:ea typeface="宋体" pitchFamily="2" charset="-122"/>
              </a:defRPr>
            </a:lvl8pPr>
            <a:lvl9pPr marL="3886200" indent="-228600" fontAlgn="base">
              <a:spcBef>
                <a:spcPct val="0"/>
              </a:spcBef>
              <a:spcAft>
                <a:spcPct val="0"/>
              </a:spcAft>
              <a:defRPr>
                <a:solidFill>
                  <a:schemeClr val="tx1"/>
                </a:solidFill>
                <a:latin typeface="Times New Roman" pitchFamily="18" charset="0"/>
                <a:ea typeface="宋体" pitchFamily="2" charset="-122"/>
              </a:defRPr>
            </a:lvl9pPr>
          </a:lstStyle>
          <a:p>
            <a:pPr fontAlgn="base">
              <a:spcBef>
                <a:spcPct val="0"/>
              </a:spcBef>
              <a:spcAft>
                <a:spcPct val="0"/>
              </a:spcAft>
            </a:pPr>
            <a:fld id="{DC5413FB-6A46-44D1-8939-C6E0E0A33E86}" type="slidenum">
              <a:rPr lang="zh-CN" altLang="en-US">
                <a:latin typeface="Calibri" pitchFamily="34" charset="0"/>
              </a:rPr>
              <a:pPr fontAlgn="base">
                <a:spcBef>
                  <a:spcPct val="0"/>
                </a:spcBef>
                <a:spcAft>
                  <a:spcPct val="0"/>
                </a:spcAft>
              </a:pPr>
              <a:t>6</a:t>
            </a:fld>
            <a:endParaRPr lang="zh-CN" altLang="en-US">
              <a:latin typeface="Calibri" pitchFamily="34" charset="0"/>
            </a:endParaRPr>
          </a:p>
        </p:txBody>
      </p:sp>
    </p:spTree>
    <p:extLst>
      <p:ext uri="{BB962C8B-B14F-4D97-AF65-F5344CB8AC3E}">
        <p14:creationId xmlns:p14="http://schemas.microsoft.com/office/powerpoint/2010/main" val="9704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900" dirty="0">
              <a:ea typeface="Heiti SC Light"/>
            </a:endParaRPr>
          </a:p>
        </p:txBody>
      </p:sp>
      <p:sp>
        <p:nvSpPr>
          <p:cNvPr id="983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918244A-928C-4921-9BD0-7AC1519B3BC8}" type="slidenum">
              <a:rPr lang="zh-CN" altLang="en-US" smtClean="0">
                <a:ea typeface="Heiti SC Light"/>
                <a:cs typeface="Heiti SC Light"/>
              </a:rPr>
              <a:pPr/>
              <a:t>7</a:t>
            </a:fld>
            <a:endParaRPr lang="zh-CN" altLang="en-US">
              <a:ea typeface="Heiti SC Light"/>
              <a:cs typeface="Heiti SC Light"/>
            </a:endParaRPr>
          </a:p>
        </p:txBody>
      </p:sp>
    </p:spTree>
    <p:extLst>
      <p:ext uri="{BB962C8B-B14F-4D97-AF65-F5344CB8AC3E}">
        <p14:creationId xmlns:p14="http://schemas.microsoft.com/office/powerpoint/2010/main" val="223129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ea typeface="宋体" pitchFamily="2" charset="-122"/>
              </a:defRPr>
            </a:lvl1pPr>
            <a:lvl2pPr marL="742950" indent="-285750">
              <a:defRPr>
                <a:solidFill>
                  <a:schemeClr val="tx1"/>
                </a:solidFill>
                <a:latin typeface="Times New Roman" pitchFamily="18" charset="0"/>
                <a:ea typeface="宋体" pitchFamily="2" charset="-122"/>
              </a:defRPr>
            </a:lvl2pPr>
            <a:lvl3pPr marL="1143000" indent="-228600">
              <a:defRPr>
                <a:solidFill>
                  <a:schemeClr val="tx1"/>
                </a:solidFill>
                <a:latin typeface="Times New Roman" pitchFamily="18" charset="0"/>
                <a:ea typeface="宋体" pitchFamily="2" charset="-122"/>
              </a:defRPr>
            </a:lvl3pPr>
            <a:lvl4pPr marL="1600200" indent="-228600">
              <a:defRPr>
                <a:solidFill>
                  <a:schemeClr val="tx1"/>
                </a:solidFill>
                <a:latin typeface="Times New Roman" pitchFamily="18" charset="0"/>
                <a:ea typeface="宋体" pitchFamily="2" charset="-122"/>
              </a:defRPr>
            </a:lvl4pPr>
            <a:lvl5pPr marL="2057400" indent="-228600">
              <a:defRPr>
                <a:solidFill>
                  <a:schemeClr val="tx1"/>
                </a:solidFill>
                <a:latin typeface="Times New Roman" pitchFamily="18" charset="0"/>
                <a:ea typeface="宋体" pitchFamily="2" charset="-122"/>
              </a:defRPr>
            </a:lvl5pPr>
            <a:lvl6pPr marL="2514600" indent="-228600" fontAlgn="base">
              <a:spcBef>
                <a:spcPct val="0"/>
              </a:spcBef>
              <a:spcAft>
                <a:spcPct val="0"/>
              </a:spcAft>
              <a:defRPr>
                <a:solidFill>
                  <a:schemeClr val="tx1"/>
                </a:solidFill>
                <a:latin typeface="Times New Roman" pitchFamily="18" charset="0"/>
                <a:ea typeface="宋体" pitchFamily="2" charset="-122"/>
              </a:defRPr>
            </a:lvl6pPr>
            <a:lvl7pPr marL="2971800" indent="-228600" fontAlgn="base">
              <a:spcBef>
                <a:spcPct val="0"/>
              </a:spcBef>
              <a:spcAft>
                <a:spcPct val="0"/>
              </a:spcAft>
              <a:defRPr>
                <a:solidFill>
                  <a:schemeClr val="tx1"/>
                </a:solidFill>
                <a:latin typeface="Times New Roman" pitchFamily="18" charset="0"/>
                <a:ea typeface="宋体" pitchFamily="2" charset="-122"/>
              </a:defRPr>
            </a:lvl7pPr>
            <a:lvl8pPr marL="3429000" indent="-228600" fontAlgn="base">
              <a:spcBef>
                <a:spcPct val="0"/>
              </a:spcBef>
              <a:spcAft>
                <a:spcPct val="0"/>
              </a:spcAft>
              <a:defRPr>
                <a:solidFill>
                  <a:schemeClr val="tx1"/>
                </a:solidFill>
                <a:latin typeface="Times New Roman" pitchFamily="18" charset="0"/>
                <a:ea typeface="宋体" pitchFamily="2" charset="-122"/>
              </a:defRPr>
            </a:lvl8pPr>
            <a:lvl9pPr marL="3886200" indent="-228600" fontAlgn="base">
              <a:spcBef>
                <a:spcPct val="0"/>
              </a:spcBef>
              <a:spcAft>
                <a:spcPct val="0"/>
              </a:spcAft>
              <a:defRPr>
                <a:solidFill>
                  <a:schemeClr val="tx1"/>
                </a:solidFill>
                <a:latin typeface="Times New Roman" pitchFamily="18" charset="0"/>
                <a:ea typeface="宋体" pitchFamily="2" charset="-122"/>
              </a:defRPr>
            </a:lvl9pPr>
          </a:lstStyle>
          <a:p>
            <a:pPr fontAlgn="base">
              <a:spcBef>
                <a:spcPct val="0"/>
              </a:spcBef>
              <a:spcAft>
                <a:spcPct val="0"/>
              </a:spcAft>
            </a:pPr>
            <a:fld id="{DC5413FB-6A46-44D1-8939-C6E0E0A33E86}" type="slidenum">
              <a:rPr lang="zh-CN" altLang="en-US">
                <a:latin typeface="Calibri" pitchFamily="34" charset="0"/>
              </a:rPr>
              <a:pPr fontAlgn="base">
                <a:spcBef>
                  <a:spcPct val="0"/>
                </a:spcBef>
                <a:spcAft>
                  <a:spcPct val="0"/>
                </a:spcAft>
              </a:pPr>
              <a:t>9</a:t>
            </a:fld>
            <a:endParaRPr lang="zh-CN" altLang="en-US">
              <a:latin typeface="Calibri" pitchFamily="34" charset="0"/>
            </a:endParaRPr>
          </a:p>
        </p:txBody>
      </p:sp>
    </p:spTree>
    <p:extLst>
      <p:ext uri="{BB962C8B-B14F-4D97-AF65-F5344CB8AC3E}">
        <p14:creationId xmlns:p14="http://schemas.microsoft.com/office/powerpoint/2010/main" val="381391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ln>
            <a:solidFill>
              <a:srgbClr val="000000"/>
            </a:solidFill>
            <a:miter lim="800000"/>
            <a:headEnd/>
            <a:tailEnd/>
          </a:ln>
        </p:spPr>
      </p:sp>
      <p:sp>
        <p:nvSpPr>
          <p:cNvPr id="1054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ea typeface="Heiti SC Light"/>
            </a:endParaRPr>
          </a:p>
        </p:txBody>
      </p:sp>
    </p:spTree>
    <p:extLst>
      <p:ext uri="{BB962C8B-B14F-4D97-AF65-F5344CB8AC3E}">
        <p14:creationId xmlns:p14="http://schemas.microsoft.com/office/powerpoint/2010/main" val="10624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Heiti SC Light"/>
                <a:cs typeface="Heiti SC Light"/>
              </a:defRPr>
            </a:lvl1pPr>
            <a:lvl2pPr marL="742950" indent="-285750">
              <a:spcBef>
                <a:spcPct val="30000"/>
              </a:spcBef>
              <a:defRPr sz="1200">
                <a:solidFill>
                  <a:schemeClr val="tx1"/>
                </a:solidFill>
                <a:latin typeface="Calibri" panose="020F0502020204030204" pitchFamily="34" charset="0"/>
                <a:ea typeface="Heiti SC Light"/>
                <a:cs typeface="Heiti SC Light"/>
              </a:defRPr>
            </a:lvl2pPr>
            <a:lvl3pPr marL="1143000" indent="-228600">
              <a:spcBef>
                <a:spcPct val="30000"/>
              </a:spcBef>
              <a:defRPr sz="1200">
                <a:solidFill>
                  <a:schemeClr val="tx1"/>
                </a:solidFill>
                <a:latin typeface="Calibri" panose="020F0502020204030204" pitchFamily="34" charset="0"/>
                <a:ea typeface="Heiti SC Light"/>
                <a:cs typeface="Heiti SC Light"/>
              </a:defRPr>
            </a:lvl3pPr>
            <a:lvl4pPr marL="1600200" indent="-228600">
              <a:spcBef>
                <a:spcPct val="30000"/>
              </a:spcBef>
              <a:defRPr sz="1200">
                <a:solidFill>
                  <a:schemeClr val="tx1"/>
                </a:solidFill>
                <a:latin typeface="Calibri" panose="020F0502020204030204" pitchFamily="34" charset="0"/>
                <a:ea typeface="Heiti SC Light"/>
                <a:cs typeface="Heiti SC Light"/>
              </a:defRPr>
            </a:lvl4pPr>
            <a:lvl5pPr marL="2057400" indent="-228600">
              <a:spcBef>
                <a:spcPct val="30000"/>
              </a:spcBef>
              <a:defRPr sz="1200">
                <a:solidFill>
                  <a:schemeClr val="tx1"/>
                </a:solidFill>
                <a:latin typeface="Calibri" panose="020F0502020204030204" pitchFamily="34" charset="0"/>
                <a:ea typeface="Heiti SC Light"/>
                <a:cs typeface="Heiti SC Light"/>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Heiti SC Light"/>
                <a:cs typeface="Heiti SC Light"/>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Heiti SC Light"/>
                <a:cs typeface="Heiti SC Light"/>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Heiti SC Light"/>
                <a:cs typeface="Heiti SC Light"/>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Heiti SC Light"/>
                <a:cs typeface="Heiti SC Light"/>
              </a:defRPr>
            </a:lvl9pPr>
          </a:lstStyle>
          <a:p>
            <a:pPr>
              <a:spcBef>
                <a:spcPct val="0"/>
              </a:spcBef>
            </a:pPr>
            <a:fld id="{56998C9D-A570-4316-8876-2D743A25D70E}" type="slidenum">
              <a:rPr lang="en-US" altLang="zh-CN" smtClean="0">
                <a:solidFill>
                  <a:srgbClr val="000000"/>
                </a:solidFill>
                <a:latin typeface="Arial" panose="020B0604020202020204" pitchFamily="34" charset="0"/>
                <a:ea typeface="宋体" panose="02010600030101010101" pitchFamily="2" charset="-122"/>
              </a:rPr>
              <a:pPr>
                <a:spcBef>
                  <a:spcPct val="0"/>
                </a:spcBef>
              </a:pPr>
              <a:t>17</a:t>
            </a:fld>
            <a:endParaRPr lang="en-US" altLang="zh-CN">
              <a:solidFill>
                <a:srgbClr val="000000"/>
              </a:solidFill>
              <a:latin typeface="Arial" panose="020B0604020202020204" pitchFamily="34" charset="0"/>
              <a:ea typeface="宋体" panose="02010600030101010101" pitchFamily="2" charset="-122"/>
            </a:endParaRPr>
          </a:p>
        </p:txBody>
      </p:sp>
      <p:sp>
        <p:nvSpPr>
          <p:cNvPr id="107523" name="Rectangle 2"/>
          <p:cNvSpPr>
            <a:spLocks noGrp="1" noRot="1" noChangeAspect="1" noChangeArrowheads="1" noTextEdit="1"/>
          </p:cNvSpPr>
          <p:nvPr>
            <p:ph type="sldImg"/>
          </p:nvPr>
        </p:nvSpPr>
        <p:spPr>
          <a:xfrm>
            <a:off x="1144588" y="687388"/>
            <a:ext cx="4568825" cy="3425825"/>
          </a:xfrm>
          <a:ln cap="flat">
            <a:solidFill>
              <a:srgbClr val="000000"/>
            </a:solidFill>
            <a:miter lim="800000"/>
            <a:headEnd/>
            <a:tailEnd/>
          </a:ln>
        </p:spPr>
      </p:sp>
      <p:sp>
        <p:nvSpPr>
          <p:cNvPr id="107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t"/>
          <a:lstStyle/>
          <a:p>
            <a:pPr eaLnBrk="1" hangingPunct="1">
              <a:spcBef>
                <a:spcPct val="0"/>
              </a:spcBef>
            </a:pPr>
            <a:r>
              <a:rPr lang="en-US" altLang="zh-CN">
                <a:ea typeface="Heiti SC Light"/>
              </a:rPr>
              <a:t>Theoretically the main weapons can be classified as 3 classes: ab inito, shell model and density functional. </a:t>
            </a:r>
          </a:p>
        </p:txBody>
      </p:sp>
    </p:spTree>
    <p:extLst>
      <p:ext uri="{BB962C8B-B14F-4D97-AF65-F5344CB8AC3E}">
        <p14:creationId xmlns:p14="http://schemas.microsoft.com/office/powerpoint/2010/main" val="3782381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261"/>
          <p:cNvSpPr>
            <a:spLocks noGrp="1" noRot="1" noChangeAspect="1" noTextEdit="1"/>
          </p:cNvSpPr>
          <p:nvPr>
            <p:ph type="sldImg"/>
          </p:nvPr>
        </p:nvSpPr>
        <p:spPr>
          <a:ln>
            <a:solidFill>
              <a:srgbClr val="000000"/>
            </a:solidFill>
            <a:miter lim="800000"/>
            <a:headEnd/>
            <a:tailEnd/>
          </a:ln>
        </p:spPr>
      </p:sp>
      <p:sp>
        <p:nvSpPr>
          <p:cNvPr id="74755" name="Shape 26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buClr>
                <a:srgbClr val="000000"/>
              </a:buClr>
            </a:pPr>
            <a:r>
              <a:rPr lang="zh-CN" altLang="zh-CN" sz="2000">
                <a:ea typeface="Heiti SC Light"/>
              </a:rPr>
              <a:t>Now, we come to this question why a functional should be covariant? There are some advantages for the Covariant density functional theory. For example, because it includes the spin degree of freedom naturally, it explains naturally the large spin-orbit splitting and pseudo-spin symmetry. There is a great success of rela. Brueckner calculations for the nuclear matter. One can treat the time-odd fields consistently which are important to nuclear rotations. Later we will see, we have two large fields of vector and scalar potentials, and this provides the relativistic saturation mechanism. </a:t>
            </a:r>
          </a:p>
        </p:txBody>
      </p:sp>
    </p:spTree>
    <p:extLst>
      <p:ext uri="{BB962C8B-B14F-4D97-AF65-F5344CB8AC3E}">
        <p14:creationId xmlns:p14="http://schemas.microsoft.com/office/powerpoint/2010/main" val="35327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288"/>
          <p:cNvSpPr>
            <a:spLocks noGrp="1" noRot="1" noChangeAspect="1" noTextEdit="1"/>
          </p:cNvSpPr>
          <p:nvPr>
            <p:ph type="sldImg"/>
          </p:nvPr>
        </p:nvSpPr>
        <p:spPr>
          <a:ln>
            <a:solidFill>
              <a:srgbClr val="000000"/>
            </a:solidFill>
            <a:miter lim="800000"/>
            <a:headEnd/>
            <a:tailEnd/>
          </a:ln>
        </p:spPr>
      </p:sp>
      <p:sp>
        <p:nvSpPr>
          <p:cNvPr id="289" name="Shape 289"/>
          <p:cNvSpPr>
            <a:spLocks noGrp="1"/>
          </p:cNvSpPr>
          <p:nvPr>
            <p:ph type="body" sz="quarter" idx="1"/>
          </p:nvPr>
        </p:nvSpPr>
        <p:spPr/>
        <p:txBody>
          <a:bodyPr>
            <a:normAutofit lnSpcReduction="10000"/>
          </a:bodyPr>
          <a:lstStyle/>
          <a:p>
            <a:pPr>
              <a:defRPr sz="1800"/>
            </a:pPr>
            <a:r>
              <a:rPr sz="2200" dirty="0"/>
              <a:t>The elementary building blocks for a point-coupling density functional could have such 10 terms. At the present, we build our density functional with the densities and currents coming from only the most important 4 channels including the </a:t>
            </a:r>
            <a:r>
              <a:rPr sz="2200" dirty="0" err="1"/>
              <a:t>isocalar</a:t>
            </a:r>
            <a:r>
              <a:rPr sz="2200" dirty="0"/>
              <a:t>-scalar, …. Finally, our energy density functional has such a form, it contains the kinetic term, 2nd order term, high order term, derivative term, and the electromagnetic term. As will see later, the coupling constants in this functional would be determined by fitting to the properties of finite nuclei.  </a:t>
            </a:r>
          </a:p>
        </p:txBody>
      </p:sp>
    </p:spTree>
    <p:extLst>
      <p:ext uri="{BB962C8B-B14F-4D97-AF65-F5344CB8AC3E}">
        <p14:creationId xmlns:p14="http://schemas.microsoft.com/office/powerpoint/2010/main" val="126607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幻灯片图像占位符 1">
            <a:extLst>
              <a:ext uri="{FF2B5EF4-FFF2-40B4-BE49-F238E27FC236}">
                <a16:creationId xmlns:a16="http://schemas.microsoft.com/office/drawing/2014/main" id="{8B0638CE-DBDB-4BD6-8EDB-CD7460A67140}"/>
              </a:ext>
            </a:extLst>
          </p:cNvPr>
          <p:cNvSpPr>
            <a:spLocks noGrp="1" noRot="1" noChangeAspect="1" noTextEdit="1"/>
          </p:cNvSpPr>
          <p:nvPr>
            <p:ph type="sldImg"/>
          </p:nvPr>
        </p:nvSpPr>
        <p:spPr>
          <a:ln>
            <a:solidFill>
              <a:srgbClr val="000000"/>
            </a:solidFill>
            <a:miter lim="800000"/>
            <a:headEnd/>
            <a:tailEnd/>
          </a:ln>
        </p:spPr>
      </p:sp>
      <p:sp>
        <p:nvSpPr>
          <p:cNvPr id="3" name="备注占位符 2">
            <a:extLst>
              <a:ext uri="{FF2B5EF4-FFF2-40B4-BE49-F238E27FC236}">
                <a16:creationId xmlns:a16="http://schemas.microsoft.com/office/drawing/2014/main" id="{48C3EF15-0718-4F61-9694-6FFB29EBAE6A}"/>
              </a:ext>
            </a:extLst>
          </p:cNvPr>
          <p:cNvSpPr>
            <a:spLocks noGrp="1"/>
          </p:cNvSpPr>
          <p:nvPr>
            <p:ph type="body" idx="1"/>
          </p:nvPr>
        </p:nvSpPr>
        <p:spPr/>
        <p:txBody>
          <a:bodyPr>
            <a:normAutofit fontScale="77500" lnSpcReduction="20000"/>
          </a:bodyPr>
          <a:lstStyle/>
          <a:p>
            <a:pPr>
              <a:lnSpc>
                <a:spcPct val="80000"/>
              </a:lnSpc>
              <a:defRPr/>
            </a:pPr>
            <a:r>
              <a:rPr lang="en-US" altLang="zh-CN" dirty="0" err="1"/>
              <a:t>Multidimensionally</a:t>
            </a:r>
            <a:r>
              <a:rPr lang="en-US" altLang="zh-CN" dirty="0"/>
              <a:t> constrained covariant density functional theories (MDC-CDFTs) have been developed. In these models, all shape degrees of freedom \beta_{\lambda\mu} with even \mu are allowed, e.g., \beta_{20}, \beta_{22}, \beta_{30}, \beta_{32}, and so on. </a:t>
            </a:r>
          </a:p>
          <a:p>
            <a:pPr>
              <a:lnSpc>
                <a:spcPct val="80000"/>
              </a:lnSpc>
              <a:defRPr/>
            </a:pPr>
            <a:endParaRPr lang="en-US" altLang="zh-CN" dirty="0"/>
          </a:p>
          <a:p>
            <a:pPr>
              <a:lnSpc>
                <a:spcPct val="80000"/>
              </a:lnSpc>
              <a:defRPr/>
            </a:pPr>
            <a:r>
              <a:rPr lang="en-US" altLang="zh-CN" dirty="0"/>
              <a:t>MDC-CDFTs have been used to investigate the potential energy surfaces and fission barriers of actinide nuclei, including possible triple-humped structure in barriers, and the non-axial (Y32) correlations in N=150 isotones. For example, in the study of fission barriers, it was found that the </a:t>
            </a:r>
            <a:r>
              <a:rPr lang="en-US" altLang="zh-CN" dirty="0" err="1"/>
              <a:t>triaxial</a:t>
            </a:r>
            <a:r>
              <a:rPr lang="en-US" altLang="zh-CN" dirty="0"/>
              <a:t> deformation lowers not only the first, but also the second fission barriers considerably.</a:t>
            </a:r>
          </a:p>
          <a:p>
            <a:pPr>
              <a:lnSpc>
                <a:spcPct val="80000"/>
              </a:lnSpc>
              <a:defRPr/>
            </a:pPr>
            <a:endParaRPr lang="en-US" altLang="zh-CN" dirty="0"/>
          </a:p>
          <a:p>
            <a:pPr>
              <a:lnSpc>
                <a:spcPct val="80000"/>
              </a:lnSpc>
              <a:defRPr/>
            </a:pPr>
            <a:r>
              <a:rPr lang="en-US" altLang="zh-CN" dirty="0"/>
              <a:t>Further information: </a:t>
            </a:r>
          </a:p>
          <a:p>
            <a:pPr>
              <a:lnSpc>
                <a:spcPct val="80000"/>
              </a:lnSpc>
              <a:defRPr/>
            </a:pPr>
            <a:endParaRPr lang="en-US" altLang="zh-CN" dirty="0"/>
          </a:p>
          <a:p>
            <a:pPr>
              <a:lnSpc>
                <a:spcPct val="80000"/>
              </a:lnSpc>
              <a:defRPr/>
            </a:pPr>
            <a:r>
              <a:rPr lang="en-US" altLang="zh-CN" dirty="0"/>
              <a:t>MDC-CDFTs: the first CDFT with both non-axial and reflection asymmetric shapes.</a:t>
            </a:r>
          </a:p>
          <a:p>
            <a:pPr>
              <a:lnSpc>
                <a:spcPct val="80000"/>
              </a:lnSpc>
              <a:defRPr/>
            </a:pPr>
            <a:endParaRPr lang="en-US" altLang="zh-CN" dirty="0"/>
          </a:p>
          <a:p>
            <a:pPr>
              <a:lnSpc>
                <a:spcPct val="80000"/>
              </a:lnSpc>
              <a:defRPr/>
            </a:pPr>
            <a:r>
              <a:rPr lang="en-US" altLang="zh-CN" dirty="0"/>
              <a:t>For the first time, the influence of </a:t>
            </a:r>
            <a:r>
              <a:rPr lang="en-US" altLang="zh-CN" dirty="0" err="1"/>
              <a:t>triaxiality</a:t>
            </a:r>
            <a:r>
              <a:rPr lang="en-US" altLang="zh-CN" dirty="0"/>
              <a:t> on the outer barrier height was revealed: The </a:t>
            </a:r>
            <a:r>
              <a:rPr lang="en-US" altLang="zh-CN" dirty="0" err="1"/>
              <a:t>triaxial</a:t>
            </a:r>
            <a:r>
              <a:rPr lang="en-US" altLang="zh-CN" dirty="0"/>
              <a:t> deformation lowers the outer barrier height by 0.5 to 1 </a:t>
            </a:r>
            <a:r>
              <a:rPr lang="en-US" altLang="zh-CN" dirty="0" err="1"/>
              <a:t>MeV</a:t>
            </a:r>
            <a:r>
              <a:rPr lang="en-US" altLang="zh-CN" dirty="0"/>
              <a:t> for even-even actinide nuclei, amounting for 10 to 20% of the total height.</a:t>
            </a:r>
            <a:endParaRPr lang="zh-CN" altLang="en-US" dirty="0"/>
          </a:p>
          <a:p>
            <a:pPr>
              <a:lnSpc>
                <a:spcPct val="80000"/>
              </a:lnSpc>
              <a:defRPr/>
            </a:pPr>
            <a:endParaRPr lang="en-US" altLang="zh-CN" dirty="0"/>
          </a:p>
          <a:p>
            <a:pPr>
              <a:lnSpc>
                <a:spcPct val="80000"/>
              </a:lnSpc>
              <a:defRPr/>
            </a:pPr>
            <a:r>
              <a:rPr lang="en-US" altLang="zh-CN" dirty="0"/>
              <a:t>Results in this slide: PC-PK1; BCS with delta force</a:t>
            </a:r>
          </a:p>
          <a:p>
            <a:pPr>
              <a:lnSpc>
                <a:spcPct val="80000"/>
              </a:lnSpc>
              <a:defRPr/>
            </a:pPr>
            <a:endParaRPr lang="en-US" altLang="zh-CN" dirty="0"/>
          </a:p>
          <a:p>
            <a:pPr>
              <a:lnSpc>
                <a:spcPct val="80000"/>
              </a:lnSpc>
              <a:defRPr/>
            </a:pPr>
            <a:r>
              <a:rPr lang="en-US" altLang="zh-CN" dirty="0"/>
              <a:t>Figure on the left [Fig. 1 in </a:t>
            </a:r>
            <a:r>
              <a:rPr lang="pt-BR" altLang="zh-CN" dirty="0"/>
              <a:t>Lu, Zhao, Zhou, PRC 85, 011301 (2012)]</a:t>
            </a:r>
            <a:r>
              <a:rPr lang="en-US" altLang="zh-CN" dirty="0"/>
              <a:t>: Potential energy curves of 240Pu with various self-consistent symmetries imposed. The solid black curve represents the full calculation, i.e., with all shape degrees of freedom \beta_{\lambda\mu} with even \mu allowed, the red dashed curve that with axial symmetry (AS) imposed, the green dotted curve that with reflection symmetry (RS) imposed, the violet dot-dashed line that with both symmetries (AS &amp; RS) imposed. The empirical inner (outer) barrier height B_\</a:t>
            </a:r>
            <a:r>
              <a:rPr lang="en-US" altLang="zh-CN" dirty="0" err="1"/>
              <a:t>mathrm</a:t>
            </a:r>
            <a:r>
              <a:rPr lang="en-US" altLang="zh-CN" dirty="0"/>
              <a:t>{</a:t>
            </a:r>
            <a:r>
              <a:rPr lang="en-US" altLang="zh-CN" dirty="0" err="1"/>
              <a:t>emp</a:t>
            </a:r>
            <a:r>
              <a:rPr lang="en-US" altLang="zh-CN" dirty="0"/>
              <a:t>} is denoted by the grey square (circle). The energy is normalized with respect to the binding energy of the ground state. </a:t>
            </a:r>
          </a:p>
          <a:p>
            <a:pPr>
              <a:lnSpc>
                <a:spcPct val="80000"/>
              </a:lnSpc>
              <a:defRPr/>
            </a:pPr>
            <a:endParaRPr lang="en-US" altLang="zh-CN" dirty="0"/>
          </a:p>
          <a:p>
            <a:pPr>
              <a:lnSpc>
                <a:spcPct val="80000"/>
              </a:lnSpc>
              <a:defRPr/>
            </a:pPr>
            <a:r>
              <a:rPr lang="en-US" altLang="zh-CN" dirty="0"/>
              <a:t>Figure on the right [Fig. 3 in </a:t>
            </a:r>
            <a:r>
              <a:rPr lang="pt-BR" altLang="zh-CN" dirty="0"/>
              <a:t>Lu, Zhao, Zhou, PRC 85, 011301 (2012)]</a:t>
            </a:r>
            <a:r>
              <a:rPr lang="en-US" altLang="zh-CN" dirty="0"/>
              <a:t>: Sections of the three-dimensional PES of 240Pu in the (\beta_{22},\beta_{30}) plane calculated at \beta_{20}= 0.3 (around the ground state), 0.6 (around the first saddle point), 0.9 (around the fission isomer), 1.3 (around the second saddle point) and 1.6 (beyond the outer barrier), respectively. The energy is normalized with respect to the binding energy of the ground state. The contour interval is 0.5 </a:t>
            </a:r>
            <a:r>
              <a:rPr lang="en-US" altLang="zh-CN" dirty="0" err="1"/>
              <a:t>MeV</a:t>
            </a:r>
            <a:r>
              <a:rPr lang="en-US" altLang="zh-CN" dirty="0"/>
              <a:t>. Local minima are denoted by crosses.</a:t>
            </a:r>
          </a:p>
          <a:p>
            <a:pPr>
              <a:lnSpc>
                <a:spcPct val="80000"/>
              </a:lnSpc>
              <a:defRPr/>
            </a:pPr>
            <a:endParaRPr lang="en-US" altLang="zh-CN" dirty="0"/>
          </a:p>
          <a:p>
            <a:pPr>
              <a:lnSpc>
                <a:spcPct val="80000"/>
              </a:lnSpc>
              <a:defRPr/>
            </a:pPr>
            <a:r>
              <a:rPr lang="en-US" altLang="zh-CN" dirty="0"/>
              <a:t>In MDC-CDFTs, the functional can be one of the following four forms: the meson exchange or point-coupling nucleon interactions combined with the non-linear or density-dependent couplings; pairing is treated either by BCS (MDC-RMF) or </a:t>
            </a:r>
            <a:r>
              <a:rPr lang="en-US" altLang="zh-CN" dirty="0" err="1"/>
              <a:t>Bogoliubov</a:t>
            </a:r>
            <a:r>
              <a:rPr lang="en-US" altLang="zh-CN" dirty="0"/>
              <a:t> (MDC-RHB) with delta force or separable finite-range force; axially deformed harmonic oscillator (ADHO) basis</a:t>
            </a:r>
          </a:p>
          <a:p>
            <a:pPr>
              <a:lnSpc>
                <a:spcPct val="80000"/>
              </a:lnSpc>
              <a:defRPr/>
            </a:pPr>
            <a:endParaRPr lang="en-US" altLang="zh-CN" dirty="0"/>
          </a:p>
        </p:txBody>
      </p:sp>
      <p:sp>
        <p:nvSpPr>
          <p:cNvPr id="221188" name="灯片编号占位符 3">
            <a:extLst>
              <a:ext uri="{FF2B5EF4-FFF2-40B4-BE49-F238E27FC236}">
                <a16:creationId xmlns:a16="http://schemas.microsoft.com/office/drawing/2014/main" id="{F5B589F0-E3AF-4BBC-9BFB-0110233C8D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E970058-9F68-430C-8F3F-F1AC36F74C38}" type="slidenum">
              <a:rPr lang="zh-CN" altLang="en-US" smtClean="0">
                <a:solidFill>
                  <a:srgbClr val="000000"/>
                </a:solidFill>
              </a:rPr>
              <a:pPr/>
              <a:t>29</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Documents and Settings\hyz\桌面\3_02.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5750" y="0"/>
            <a:ext cx="2352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userDrawn="1"/>
        </p:nvSpPr>
        <p:spPr>
          <a:xfrm rot="10800000" flipV="1">
            <a:off x="2928938" y="571500"/>
            <a:ext cx="6215062" cy="44450"/>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userDrawn="1"/>
        </p:nvSpPr>
        <p:spPr>
          <a:xfrm>
            <a:off x="0" y="671512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7429500" y="6715125"/>
            <a:ext cx="1714500" cy="142875"/>
          </a:xfrm>
          <a:prstGeom prst="rect">
            <a:avLst/>
          </a:prstGeom>
          <a:solidFill>
            <a:srgbClr val="920B08"/>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 1"/>
          <p:cNvSpPr>
            <a:spLocks noGrp="1"/>
          </p:cNvSpPr>
          <p:nvPr>
            <p:ph type="ctrTitle"/>
          </p:nvPr>
        </p:nvSpPr>
        <p:spPr>
          <a:xfrm>
            <a:off x="685800" y="2130425"/>
            <a:ext cx="7772400" cy="1470025"/>
          </a:xfrm>
        </p:spPr>
        <p:txBody>
          <a:bodyPr/>
          <a:lstStyle>
            <a:lvl1pPr>
              <a:defRPr>
                <a:solidFill>
                  <a:schemeClr val="tx2"/>
                </a:solidFill>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norm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9" name="日期占位符 3"/>
          <p:cNvSpPr>
            <a:spLocks noGrp="1"/>
          </p:cNvSpPr>
          <p:nvPr>
            <p:ph type="dt" sz="half" idx="10"/>
          </p:nvPr>
        </p:nvSpPr>
        <p:spPr/>
        <p:txBody>
          <a:bodyPr/>
          <a:lstStyle>
            <a:lvl1pPr>
              <a:defRPr/>
            </a:lvl1pPr>
          </a:lstStyle>
          <a:p>
            <a:pPr>
              <a:defRPr/>
            </a:pPr>
            <a:fld id="{49224E11-1095-4509-9EF4-800E572AFFF0}" type="datetime1">
              <a:rPr lang="zh-CN" altLang="en-US" smtClean="0"/>
              <a:pPr>
                <a:defRPr/>
              </a:pPr>
              <a:t>2019/6/23</a:t>
            </a:fld>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579575E9-3339-4A9C-A493-E3F5AF84291C}" type="slidenum">
              <a:rPr lang="zh-CN" altLang="en-US"/>
              <a:pPr>
                <a:defRPr/>
              </a:pPr>
              <a:t>‹#›</a:t>
            </a:fld>
            <a:endParaRPr lang="zh-CN" altLang="en-US"/>
          </a:p>
        </p:txBody>
      </p:sp>
    </p:spTree>
    <p:extLst>
      <p:ext uri="{BB962C8B-B14F-4D97-AF65-F5344CB8AC3E}">
        <p14:creationId xmlns:p14="http://schemas.microsoft.com/office/powerpoint/2010/main" val="12172283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A13A472-90E4-4386-A1C8-4B64CE897E22}" type="datetime1">
              <a:rPr lang="zh-CN" altLang="en-US" smtClean="0"/>
              <a:pPr>
                <a:defRPr/>
              </a:pPr>
              <a:t>2019/6/23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C81825-1CE4-45AF-86EE-230CCEF199D9}" type="slidenum">
              <a:rPr lang="zh-CN" altLang="en-US"/>
              <a:pPr>
                <a:defRPr/>
              </a:pPr>
              <a:t>‹#›</a:t>
            </a:fld>
            <a:endParaRPr lang="zh-CN" altLang="en-US"/>
          </a:p>
        </p:txBody>
      </p:sp>
    </p:spTree>
    <p:extLst>
      <p:ext uri="{BB962C8B-B14F-4D97-AF65-F5344CB8AC3E}">
        <p14:creationId xmlns:p14="http://schemas.microsoft.com/office/powerpoint/2010/main" val="421824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6F46F2AC-FD4D-4A71-8D85-FD648C4F0EBD}" type="datetime1">
              <a:rPr lang="zh-CN" altLang="en-US" smtClean="0"/>
              <a:pPr>
                <a:defRPr/>
              </a:pPr>
              <a:t>2019/6/23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EE2E1E4-2F19-419C-B253-40E3C0B1FFF6}" type="slidenum">
              <a:rPr lang="zh-CN" altLang="en-US"/>
              <a:pPr>
                <a:defRPr/>
              </a:pPr>
              <a:t>‹#›</a:t>
            </a:fld>
            <a:endParaRPr lang="zh-CN" altLang="en-US"/>
          </a:p>
        </p:txBody>
      </p:sp>
    </p:spTree>
    <p:extLst>
      <p:ext uri="{BB962C8B-B14F-4D97-AF65-F5344CB8AC3E}">
        <p14:creationId xmlns:p14="http://schemas.microsoft.com/office/powerpoint/2010/main" val="372672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lvl1pPr>
              <a:defRPr>
                <a:ea typeface="宋体" pitchFamily="2" charset="-122"/>
              </a:defRPr>
            </a:lvl1pPr>
          </a:lstStyle>
          <a:p>
            <a:pPr>
              <a:defRPr/>
            </a:pPr>
            <a:fld id="{245409A2-708A-43B5-BB12-5D63D66B5D9A}" type="datetimeFigureOut">
              <a:rPr lang="zh-CN" altLang="en-US"/>
              <a:pPr>
                <a:defRPr/>
              </a:pPr>
              <a:t>2019/6/23</a:t>
            </a:fld>
            <a:endParaRPr lang="zh-CN" altLang="en-US"/>
          </a:p>
        </p:txBody>
      </p:sp>
      <p:sp>
        <p:nvSpPr>
          <p:cNvPr id="5" name="页脚占位符 4"/>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3C5612E-DDD2-48CA-9E70-CDE00E8A4B2E}" type="slidenum">
              <a:rPr lang="zh-CN" altLang="en-US"/>
              <a:pPr>
                <a:defRPr/>
              </a:pPr>
              <a:t>‹#›</a:t>
            </a:fld>
            <a:endParaRPr lang="zh-CN" altLang="en-US"/>
          </a:p>
        </p:txBody>
      </p:sp>
    </p:spTree>
    <p:extLst>
      <p:ext uri="{BB962C8B-B14F-4D97-AF65-F5344CB8AC3E}">
        <p14:creationId xmlns:p14="http://schemas.microsoft.com/office/powerpoint/2010/main" val="418350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ea typeface="宋体" pitchFamily="2" charset="-122"/>
              </a:defRPr>
            </a:lvl1pPr>
          </a:lstStyle>
          <a:p>
            <a:pPr>
              <a:defRPr/>
            </a:pPr>
            <a:fld id="{1CA014B3-A319-4E85-9A4E-2D84E93C65DC}" type="datetimeFigureOut">
              <a:rPr lang="zh-CN" altLang="en-US"/>
              <a:pPr>
                <a:defRPr/>
              </a:pPr>
              <a:t>2019/6/23</a:t>
            </a:fld>
            <a:endParaRPr lang="zh-CN" altLang="en-US"/>
          </a:p>
        </p:txBody>
      </p:sp>
      <p:sp>
        <p:nvSpPr>
          <p:cNvPr id="5" name="页脚占位符 4"/>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2636281-09D9-4822-9B03-B1EE91B23640}" type="slidenum">
              <a:rPr lang="zh-CN" altLang="en-US"/>
              <a:pPr>
                <a:defRPr/>
              </a:pPr>
              <a:t>‹#›</a:t>
            </a:fld>
            <a:endParaRPr lang="zh-CN" altLang="en-US"/>
          </a:p>
        </p:txBody>
      </p:sp>
    </p:spTree>
    <p:extLst>
      <p:ext uri="{BB962C8B-B14F-4D97-AF65-F5344CB8AC3E}">
        <p14:creationId xmlns:p14="http://schemas.microsoft.com/office/powerpoint/2010/main" val="326853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ea typeface="宋体" pitchFamily="2" charset="-122"/>
              </a:defRPr>
            </a:lvl1pPr>
          </a:lstStyle>
          <a:p>
            <a:pPr>
              <a:defRPr/>
            </a:pPr>
            <a:fld id="{87F3BF49-FEED-423C-AA5E-5B285E576C42}" type="datetimeFigureOut">
              <a:rPr lang="zh-CN" altLang="en-US"/>
              <a:pPr>
                <a:defRPr/>
              </a:pPr>
              <a:t>2019/6/23</a:t>
            </a:fld>
            <a:endParaRPr lang="zh-CN" altLang="en-US"/>
          </a:p>
        </p:txBody>
      </p:sp>
      <p:sp>
        <p:nvSpPr>
          <p:cNvPr id="5" name="页脚占位符 4"/>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0ECC9D7-8874-47E6-B004-D17ABC90B0D5}" type="slidenum">
              <a:rPr lang="zh-CN" altLang="en-US"/>
              <a:pPr>
                <a:defRPr/>
              </a:pPr>
              <a:t>‹#›</a:t>
            </a:fld>
            <a:endParaRPr lang="zh-CN" altLang="en-US"/>
          </a:p>
        </p:txBody>
      </p:sp>
    </p:spTree>
    <p:extLst>
      <p:ext uri="{BB962C8B-B14F-4D97-AF65-F5344CB8AC3E}">
        <p14:creationId xmlns:p14="http://schemas.microsoft.com/office/powerpoint/2010/main" val="348193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a:ea typeface="宋体" pitchFamily="2" charset="-122"/>
              </a:defRPr>
            </a:lvl1pPr>
          </a:lstStyle>
          <a:p>
            <a:pPr>
              <a:defRPr/>
            </a:pPr>
            <a:fld id="{096465DB-0047-4A9F-8175-8DDCC2264901}" type="datetimeFigureOut">
              <a:rPr lang="zh-CN" altLang="en-US"/>
              <a:pPr>
                <a:defRPr/>
              </a:pPr>
              <a:t>2019/6/23</a:t>
            </a:fld>
            <a:endParaRPr lang="zh-CN" altLang="en-US"/>
          </a:p>
        </p:txBody>
      </p:sp>
      <p:sp>
        <p:nvSpPr>
          <p:cNvPr id="6" name="页脚占位符 5"/>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4CB3FEF9-3377-43B7-8549-A7D4DAFEEFE6}" type="slidenum">
              <a:rPr lang="zh-CN" altLang="en-US"/>
              <a:pPr>
                <a:defRPr/>
              </a:pPr>
              <a:t>‹#›</a:t>
            </a:fld>
            <a:endParaRPr lang="zh-CN" altLang="en-US"/>
          </a:p>
        </p:txBody>
      </p:sp>
    </p:spTree>
    <p:extLst>
      <p:ext uri="{BB962C8B-B14F-4D97-AF65-F5344CB8AC3E}">
        <p14:creationId xmlns:p14="http://schemas.microsoft.com/office/powerpoint/2010/main" val="247118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a:ea typeface="宋体" pitchFamily="2" charset="-122"/>
              </a:defRPr>
            </a:lvl1pPr>
          </a:lstStyle>
          <a:p>
            <a:pPr>
              <a:defRPr/>
            </a:pPr>
            <a:fld id="{3B900494-C478-4E0B-9348-0E642D11BABE}" type="datetimeFigureOut">
              <a:rPr lang="zh-CN" altLang="en-US"/>
              <a:pPr>
                <a:defRPr/>
              </a:pPr>
              <a:t>2019/6/23</a:t>
            </a:fld>
            <a:endParaRPr lang="zh-CN" altLang="en-US"/>
          </a:p>
        </p:txBody>
      </p:sp>
      <p:sp>
        <p:nvSpPr>
          <p:cNvPr id="8" name="页脚占位符 7"/>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7AE5B62B-633E-4441-B263-0FED8E185878}" type="slidenum">
              <a:rPr lang="zh-CN" altLang="en-US"/>
              <a:pPr>
                <a:defRPr/>
              </a:pPr>
              <a:t>‹#›</a:t>
            </a:fld>
            <a:endParaRPr lang="zh-CN" altLang="en-US"/>
          </a:p>
        </p:txBody>
      </p:sp>
    </p:spTree>
    <p:extLst>
      <p:ext uri="{BB962C8B-B14F-4D97-AF65-F5344CB8AC3E}">
        <p14:creationId xmlns:p14="http://schemas.microsoft.com/office/powerpoint/2010/main" val="32369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a:ea typeface="宋体" pitchFamily="2" charset="-122"/>
              </a:defRPr>
            </a:lvl1pPr>
          </a:lstStyle>
          <a:p>
            <a:pPr>
              <a:defRPr/>
            </a:pPr>
            <a:fld id="{5D58F275-568D-493F-8537-17AF07F8868E}" type="datetimeFigureOut">
              <a:rPr lang="zh-CN" altLang="en-US"/>
              <a:pPr>
                <a:defRPr/>
              </a:pPr>
              <a:t>2019/6/23</a:t>
            </a:fld>
            <a:endParaRPr lang="zh-CN" altLang="en-US"/>
          </a:p>
        </p:txBody>
      </p:sp>
      <p:sp>
        <p:nvSpPr>
          <p:cNvPr id="4" name="页脚占位符 3"/>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a:lvl1pPr>
          </a:lstStyle>
          <a:p>
            <a:pPr>
              <a:defRPr/>
            </a:pPr>
            <a:fld id="{6100161E-48F6-4CA4-95CE-DB92B688753D}" type="slidenum">
              <a:rPr lang="zh-CN" altLang="en-US"/>
              <a:pPr>
                <a:defRPr/>
              </a:pPr>
              <a:t>‹#›</a:t>
            </a:fld>
            <a:endParaRPr lang="zh-CN" altLang="en-US"/>
          </a:p>
        </p:txBody>
      </p:sp>
    </p:spTree>
    <p:extLst>
      <p:ext uri="{BB962C8B-B14F-4D97-AF65-F5344CB8AC3E}">
        <p14:creationId xmlns:p14="http://schemas.microsoft.com/office/powerpoint/2010/main" val="10219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ea typeface="宋体" pitchFamily="2" charset="-122"/>
              </a:defRPr>
            </a:lvl1pPr>
          </a:lstStyle>
          <a:p>
            <a:pPr>
              <a:defRPr/>
            </a:pPr>
            <a:fld id="{AC155ACE-A467-4E45-A559-6DCC01933285}" type="datetimeFigureOut">
              <a:rPr lang="zh-CN" altLang="en-US"/>
              <a:pPr>
                <a:defRPr/>
              </a:pPr>
              <a:t>2019/6/23</a:t>
            </a:fld>
            <a:endParaRPr lang="zh-CN" altLang="en-US"/>
          </a:p>
        </p:txBody>
      </p:sp>
      <p:sp>
        <p:nvSpPr>
          <p:cNvPr id="3" name="页脚占位符 2"/>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AD9CB455-AAC9-4315-8097-F5FA598B862D}" type="slidenum">
              <a:rPr lang="zh-CN" altLang="en-US"/>
              <a:pPr>
                <a:defRPr/>
              </a:pPr>
              <a:t>‹#›</a:t>
            </a:fld>
            <a:endParaRPr lang="zh-CN" altLang="en-US"/>
          </a:p>
        </p:txBody>
      </p:sp>
    </p:spTree>
    <p:extLst>
      <p:ext uri="{BB962C8B-B14F-4D97-AF65-F5344CB8AC3E}">
        <p14:creationId xmlns:p14="http://schemas.microsoft.com/office/powerpoint/2010/main" val="29642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endParaRPr lang="en-US"/>
          </a:p>
        </p:txBody>
      </p:sp>
      <p:sp>
        <p:nvSpPr>
          <p:cNvPr id="3" name="内容占位符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ea typeface="宋体" pitchFamily="2" charset="-122"/>
              </a:defRPr>
            </a:lvl1pPr>
          </a:lstStyle>
          <a:p>
            <a:pPr>
              <a:defRPr/>
            </a:pPr>
            <a:fld id="{72B4B7CA-7DDC-4A30-BCDA-159B33B1B521}" type="datetimeFigureOut">
              <a:rPr lang="zh-CN" altLang="en-US"/>
              <a:pPr>
                <a:defRPr/>
              </a:pPr>
              <a:t>2019/6/23</a:t>
            </a:fld>
            <a:endParaRPr lang="zh-CN" altLang="en-US"/>
          </a:p>
        </p:txBody>
      </p:sp>
      <p:sp>
        <p:nvSpPr>
          <p:cNvPr id="6" name="页脚占位符 5"/>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F8AD39C1-F9EB-439D-AA70-8CBA51EF49D1}" type="slidenum">
              <a:rPr lang="zh-CN" altLang="en-US"/>
              <a:pPr>
                <a:defRPr/>
              </a:pPr>
              <a:t>‹#›</a:t>
            </a:fld>
            <a:endParaRPr lang="zh-CN" altLang="en-US"/>
          </a:p>
        </p:txBody>
      </p:sp>
    </p:spTree>
    <p:extLst>
      <p:ext uri="{BB962C8B-B14F-4D97-AF65-F5344CB8AC3E}">
        <p14:creationId xmlns:p14="http://schemas.microsoft.com/office/powerpoint/2010/main" val="257058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userDrawn="1"/>
        </p:nvSpPr>
        <p:spPr>
          <a:xfrm rot="10800000" flipV="1">
            <a:off x="0" y="1588"/>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userDrawn="1"/>
        </p:nvSpPr>
        <p:spPr>
          <a:xfrm rot="10800000" flipV="1">
            <a:off x="1357313" y="0"/>
            <a:ext cx="7786687" cy="71438"/>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userDrawn="1"/>
        </p:nvSpPr>
        <p:spPr>
          <a:xfrm>
            <a:off x="0" y="6715125"/>
            <a:ext cx="9144000" cy="142875"/>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 1"/>
          <p:cNvSpPr>
            <a:spLocks noGrp="1"/>
          </p:cNvSpPr>
          <p:nvPr>
            <p:ph type="title"/>
          </p:nvPr>
        </p:nvSpPr>
        <p:spPr>
          <a:xfrm>
            <a:off x="357158" y="116476"/>
            <a:ext cx="8358246" cy="1060472"/>
          </a:xfrm>
        </p:spPr>
        <p:txBody>
          <a:bodyPr>
            <a:normAutofit/>
          </a:bodyPr>
          <a:lstStyle>
            <a:lvl1pPr algn="l">
              <a:defRPr sz="4000">
                <a:solidFill>
                  <a:schemeClr val="tx2"/>
                </a:solidFill>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457200" y="1500174"/>
            <a:ext cx="8229600" cy="462598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日期占位符 3"/>
          <p:cNvSpPr>
            <a:spLocks noGrp="1"/>
          </p:cNvSpPr>
          <p:nvPr userDrawn="1">
            <p:ph type="dt" sz="half" idx="10"/>
          </p:nvPr>
        </p:nvSpPr>
        <p:spPr/>
        <p:txBody>
          <a:bodyPr/>
          <a:lstStyle>
            <a:lvl1pPr>
              <a:defRPr/>
            </a:lvl1pPr>
          </a:lstStyle>
          <a:p>
            <a:pPr>
              <a:defRPr/>
            </a:pPr>
            <a:fld id="{4C191BBF-F6C9-4485-9944-3C9C04595A45}" type="datetime1">
              <a:rPr lang="zh-CN" altLang="en-US" smtClean="0"/>
              <a:pPr>
                <a:defRPr/>
              </a:pPr>
              <a:t>2019/6/23</a:t>
            </a:fld>
            <a:endParaRPr lang="zh-CN" altLang="en-US"/>
          </a:p>
        </p:txBody>
      </p:sp>
      <p:sp>
        <p:nvSpPr>
          <p:cNvPr id="9" name="页脚占位符 4"/>
          <p:cNvSpPr>
            <a:spLocks noGrp="1"/>
          </p:cNvSpPr>
          <p:nvPr userDrawn="1">
            <p:ph type="ftr" sz="quarter" idx="11"/>
          </p:nvPr>
        </p:nvSpPr>
        <p:spPr/>
        <p:txBody>
          <a:bodyPr/>
          <a:lstStyle>
            <a:lvl1pPr>
              <a:defRPr/>
            </a:lvl1pPr>
          </a:lstStyle>
          <a:p>
            <a:pPr>
              <a:defRPr/>
            </a:pPr>
            <a:endParaRPr lang="zh-CN" altLang="en-US"/>
          </a:p>
        </p:txBody>
      </p:sp>
      <p:sp>
        <p:nvSpPr>
          <p:cNvPr id="10" name="灯片编号占位符 5"/>
          <p:cNvSpPr>
            <a:spLocks noGrp="1"/>
          </p:cNvSpPr>
          <p:nvPr userDrawn="1">
            <p:ph type="sldNum" sz="quarter" idx="12"/>
          </p:nvPr>
        </p:nvSpPr>
        <p:spPr/>
        <p:txBody>
          <a:bodyPr/>
          <a:lstStyle>
            <a:lvl1pPr>
              <a:defRPr/>
            </a:lvl1pPr>
          </a:lstStyle>
          <a:p>
            <a:pPr>
              <a:defRPr/>
            </a:pPr>
            <a:fld id="{4CE2671F-19EC-4FF9-A4D0-182DB6F6BC48}" type="slidenum">
              <a:rPr lang="zh-CN" altLang="en-US"/>
              <a:pPr>
                <a:defRPr/>
              </a:pPr>
              <a:t>‹#›</a:t>
            </a:fld>
            <a:endParaRPr lang="zh-CN" altLang="en-US"/>
          </a:p>
        </p:txBody>
      </p:sp>
    </p:spTree>
    <p:extLst>
      <p:ext uri="{BB962C8B-B14F-4D97-AF65-F5344CB8AC3E}">
        <p14:creationId xmlns:p14="http://schemas.microsoft.com/office/powerpoint/2010/main" val="190782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ea typeface="宋体" pitchFamily="2" charset="-122"/>
              </a:defRPr>
            </a:lvl1pPr>
          </a:lstStyle>
          <a:p>
            <a:pPr>
              <a:defRPr/>
            </a:pPr>
            <a:fld id="{871B191A-97BF-45F7-9E85-25F8E7CA9773}" type="datetimeFigureOut">
              <a:rPr lang="zh-CN" altLang="en-US"/>
              <a:pPr>
                <a:defRPr/>
              </a:pPr>
              <a:t>2019/6/23</a:t>
            </a:fld>
            <a:endParaRPr lang="zh-CN" altLang="en-US"/>
          </a:p>
        </p:txBody>
      </p:sp>
      <p:sp>
        <p:nvSpPr>
          <p:cNvPr id="6" name="页脚占位符 5"/>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8BFEF8DC-5245-4615-BCAD-EC9DEDE5DE6E}" type="slidenum">
              <a:rPr lang="zh-CN" altLang="en-US"/>
              <a:pPr>
                <a:defRPr/>
              </a:pPr>
              <a:t>‹#›</a:t>
            </a:fld>
            <a:endParaRPr lang="zh-CN" altLang="en-US"/>
          </a:p>
        </p:txBody>
      </p:sp>
    </p:spTree>
    <p:extLst>
      <p:ext uri="{BB962C8B-B14F-4D97-AF65-F5344CB8AC3E}">
        <p14:creationId xmlns:p14="http://schemas.microsoft.com/office/powerpoint/2010/main" val="298072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ea typeface="宋体" pitchFamily="2" charset="-122"/>
              </a:defRPr>
            </a:lvl1pPr>
          </a:lstStyle>
          <a:p>
            <a:pPr>
              <a:defRPr/>
            </a:pPr>
            <a:fld id="{52B8D701-EB2F-45EB-B023-753714A4C2C1}" type="datetimeFigureOut">
              <a:rPr lang="zh-CN" altLang="en-US"/>
              <a:pPr>
                <a:defRPr/>
              </a:pPr>
              <a:t>2019/6/23</a:t>
            </a:fld>
            <a:endParaRPr lang="zh-CN" altLang="en-US"/>
          </a:p>
        </p:txBody>
      </p:sp>
      <p:sp>
        <p:nvSpPr>
          <p:cNvPr id="5" name="页脚占位符 4"/>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08F3F86-E8A4-48A1-98F2-E46D04E70500}" type="slidenum">
              <a:rPr lang="zh-CN" altLang="en-US"/>
              <a:pPr>
                <a:defRPr/>
              </a:pPr>
              <a:t>‹#›</a:t>
            </a:fld>
            <a:endParaRPr lang="zh-CN" altLang="en-US"/>
          </a:p>
        </p:txBody>
      </p:sp>
    </p:spTree>
    <p:extLst>
      <p:ext uri="{BB962C8B-B14F-4D97-AF65-F5344CB8AC3E}">
        <p14:creationId xmlns:p14="http://schemas.microsoft.com/office/powerpoint/2010/main" val="183792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ea typeface="宋体" pitchFamily="2" charset="-122"/>
              </a:defRPr>
            </a:lvl1pPr>
          </a:lstStyle>
          <a:p>
            <a:pPr>
              <a:defRPr/>
            </a:pPr>
            <a:fld id="{34A26282-2DE4-45BD-A979-442032D68663}" type="datetimeFigureOut">
              <a:rPr lang="zh-CN" altLang="en-US"/>
              <a:pPr>
                <a:defRPr/>
              </a:pPr>
              <a:t>2019/6/23</a:t>
            </a:fld>
            <a:endParaRPr lang="zh-CN" altLang="en-US"/>
          </a:p>
        </p:txBody>
      </p:sp>
      <p:sp>
        <p:nvSpPr>
          <p:cNvPr id="5" name="页脚占位符 4"/>
          <p:cNvSpPr>
            <a:spLocks noGrp="1"/>
          </p:cNvSpPr>
          <p:nvPr>
            <p:ph type="ftr" sz="quarter" idx="11"/>
          </p:nvPr>
        </p:nvSpPr>
        <p:spPr/>
        <p:txBody>
          <a:bodyPr/>
          <a:lstStyle>
            <a:lvl1pPr>
              <a:defRPr>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CE9CB90-CAC7-4275-99B5-8D97A13067A3}" type="slidenum">
              <a:rPr lang="zh-CN" altLang="en-US"/>
              <a:pPr>
                <a:defRPr/>
              </a:pPr>
              <a:t>‹#›</a:t>
            </a:fld>
            <a:endParaRPr lang="zh-CN" altLang="en-US"/>
          </a:p>
        </p:txBody>
      </p:sp>
    </p:spTree>
    <p:extLst>
      <p:ext uri="{BB962C8B-B14F-4D97-AF65-F5344CB8AC3E}">
        <p14:creationId xmlns:p14="http://schemas.microsoft.com/office/powerpoint/2010/main" val="375890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标题与项目符号">
    <p:spTree>
      <p:nvGrpSpPr>
        <p:cNvPr id="1" name=""/>
        <p:cNvGrpSpPr/>
        <p:nvPr/>
      </p:nvGrpSpPr>
      <p:grpSpPr>
        <a:xfrm>
          <a:off x="0" y="0"/>
          <a:ext cx="0" cy="0"/>
          <a:chOff x="0" y="0"/>
          <a:chExt cx="0" cy="0"/>
        </a:xfrm>
      </p:grpSpPr>
      <p:sp>
        <p:nvSpPr>
          <p:cNvPr id="4" name="Shape 75"/>
          <p:cNvSpPr/>
          <p:nvPr/>
        </p:nvSpPr>
        <p:spPr>
          <a:xfrm>
            <a:off x="0" y="6742114"/>
            <a:ext cx="9144000" cy="115887"/>
          </a:xfrm>
          <a:prstGeom prst="rect">
            <a:avLst/>
          </a:prstGeom>
          <a:solidFill>
            <a:srgbClr val="002F73">
              <a:alpha val="80000"/>
            </a:srgbClr>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 name="Shape 76"/>
          <p:cNvSpPr/>
          <p:nvPr/>
        </p:nvSpPr>
        <p:spPr>
          <a:xfrm>
            <a:off x="7358064" y="6742114"/>
            <a:ext cx="1785937" cy="115887"/>
          </a:xfrm>
          <a:prstGeom prst="rect">
            <a:avLst/>
          </a:prstGeom>
          <a:solidFill>
            <a:srgbClr val="A51A04"/>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 name="Shape 77"/>
          <p:cNvSpPr/>
          <p:nvPr/>
        </p:nvSpPr>
        <p:spPr>
          <a:xfrm>
            <a:off x="0" y="0"/>
            <a:ext cx="9144000" cy="115888"/>
          </a:xfrm>
          <a:prstGeom prst="rect">
            <a:avLst/>
          </a:prstGeom>
          <a:solidFill>
            <a:srgbClr val="002F73">
              <a:alpha val="80000"/>
            </a:srgbClr>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7" name="Shape 78"/>
          <p:cNvSpPr/>
          <p:nvPr/>
        </p:nvSpPr>
        <p:spPr>
          <a:xfrm>
            <a:off x="0" y="0"/>
            <a:ext cx="1785938" cy="115888"/>
          </a:xfrm>
          <a:prstGeom prst="rect">
            <a:avLst/>
          </a:prstGeom>
          <a:solidFill>
            <a:srgbClr val="A51A04"/>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79" name="Shape 79"/>
          <p:cNvSpPr>
            <a:spLocks noGrp="1"/>
          </p:cNvSpPr>
          <p:nvPr>
            <p:ph type="title"/>
          </p:nvPr>
        </p:nvSpPr>
        <p:spPr>
          <a:prstGeom prst="rect">
            <a:avLst/>
          </a:prstGeom>
        </p:spPr>
        <p:txBody>
          <a:bodyPr lIns="0" tIns="0" rIns="0" bIns="0">
            <a:normAutofit/>
          </a:bodyPr>
          <a:lstStyle>
            <a:lvl1pPr>
              <a:defRPr sz="5906"/>
            </a:lvl1pPr>
          </a:lstStyle>
          <a:p>
            <a:pPr lvl="0"/>
            <a:r>
              <a:t>Title Text</a:t>
            </a:r>
          </a:p>
        </p:txBody>
      </p:sp>
      <p:sp>
        <p:nvSpPr>
          <p:cNvPr id="80" name="Shape 80"/>
          <p:cNvSpPr>
            <a:spLocks noGrp="1"/>
          </p:cNvSpPr>
          <p:nvPr>
            <p:ph type="body" idx="1"/>
          </p:nvPr>
        </p:nvSpPr>
        <p:spPr>
          <a:prstGeom prst="rect">
            <a:avLst/>
          </a:prstGeom>
        </p:spPr>
        <p:txBody>
          <a:bodyPr lIns="0" tIns="0" rIns="0" bIns="0">
            <a:normAutofit/>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pPr lvl="0"/>
            <a:r>
              <a:t>Body Level One</a:t>
            </a:r>
          </a:p>
          <a:p>
            <a:pPr lvl="1"/>
            <a:r>
              <a:t>Body Level Two</a:t>
            </a:r>
          </a:p>
          <a:p>
            <a:pPr lvl="2"/>
            <a:r>
              <a:t>Body Level Three</a:t>
            </a:r>
          </a:p>
          <a:p>
            <a:pPr lvl="3"/>
            <a:r>
              <a:t>Body Level Four</a:t>
            </a:r>
          </a:p>
          <a:p>
            <a:pPr lvl="4"/>
            <a:r>
              <a:t>Body Level Five</a:t>
            </a:r>
          </a:p>
        </p:txBody>
      </p:sp>
      <p:sp>
        <p:nvSpPr>
          <p:cNvPr id="8" name="Shape 81"/>
          <p:cNvSpPr>
            <a:spLocks noGrp="1"/>
          </p:cNvSpPr>
          <p:nvPr>
            <p:ph type="sldNum" sz="quarter" idx="10"/>
          </p:nvPr>
        </p:nvSpPr>
        <p:spPr>
          <a:xfrm>
            <a:off x="8774113" y="6670675"/>
            <a:ext cx="239712" cy="258763"/>
          </a:xfrm>
        </p:spPr>
        <p:txBody>
          <a:bodyPr>
            <a:normAutofit/>
          </a:bodyPr>
          <a:lstStyle>
            <a:lvl1pPr algn="l">
              <a:defRPr/>
            </a:lvl1pPr>
          </a:lstStyle>
          <a:p>
            <a:pPr>
              <a:defRPr/>
            </a:pPr>
            <a:fld id="{AA60D866-CF61-483E-B728-A36FFEEF4D27}" type="slidenum">
              <a:rPr/>
              <a:pPr>
                <a:defRPr/>
              </a:pPr>
              <a:t>‹#›</a:t>
            </a:fld>
            <a:endParaRPr/>
          </a:p>
        </p:txBody>
      </p:sp>
    </p:spTree>
    <p:extLst>
      <p:ext uri="{BB962C8B-B14F-4D97-AF65-F5344CB8AC3E}">
        <p14:creationId xmlns:p14="http://schemas.microsoft.com/office/powerpoint/2010/main" val="388443785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标题 - 顶部对齐">
    <p:spTree>
      <p:nvGrpSpPr>
        <p:cNvPr id="1" name=""/>
        <p:cNvGrpSpPr/>
        <p:nvPr/>
      </p:nvGrpSpPr>
      <p:grpSpPr>
        <a:xfrm>
          <a:off x="0" y="0"/>
          <a:ext cx="0" cy="0"/>
          <a:chOff x="0" y="0"/>
          <a:chExt cx="0" cy="0"/>
        </a:xfrm>
      </p:grpSpPr>
      <p:sp>
        <p:nvSpPr>
          <p:cNvPr id="3" name="Shape 83"/>
          <p:cNvSpPr/>
          <p:nvPr/>
        </p:nvSpPr>
        <p:spPr>
          <a:xfrm>
            <a:off x="0" y="0"/>
            <a:ext cx="9144000" cy="115888"/>
          </a:xfrm>
          <a:prstGeom prst="rect">
            <a:avLst/>
          </a:prstGeom>
          <a:solidFill>
            <a:srgbClr val="002F73">
              <a:alpha val="80000"/>
            </a:srgbClr>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 name="Shape 84"/>
          <p:cNvSpPr/>
          <p:nvPr/>
        </p:nvSpPr>
        <p:spPr>
          <a:xfrm>
            <a:off x="0" y="0"/>
            <a:ext cx="1785938" cy="115888"/>
          </a:xfrm>
          <a:prstGeom prst="rect">
            <a:avLst/>
          </a:prstGeom>
          <a:solidFill>
            <a:srgbClr val="A51A04"/>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 name="Shape 85"/>
          <p:cNvSpPr/>
          <p:nvPr/>
        </p:nvSpPr>
        <p:spPr>
          <a:xfrm>
            <a:off x="0" y="6742114"/>
            <a:ext cx="9144000" cy="115887"/>
          </a:xfrm>
          <a:prstGeom prst="rect">
            <a:avLst/>
          </a:prstGeom>
          <a:solidFill>
            <a:srgbClr val="002F73">
              <a:alpha val="80000"/>
            </a:srgbClr>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 name="Shape 86"/>
          <p:cNvSpPr/>
          <p:nvPr/>
        </p:nvSpPr>
        <p:spPr>
          <a:xfrm>
            <a:off x="7358064" y="6742114"/>
            <a:ext cx="1785937" cy="115887"/>
          </a:xfrm>
          <a:prstGeom prst="rect">
            <a:avLst/>
          </a:prstGeom>
          <a:solidFill>
            <a:srgbClr val="A51A04"/>
          </a:solidFill>
          <a:ln w="3175">
            <a:solidFill>
              <a:srgbClr val="49729C"/>
            </a:solidFill>
            <a:round/>
          </a:ln>
        </p:spPr>
        <p:txBody>
          <a:bodyPr lIns="26789" tIns="26789" rIns="26789" bIns="26789" anchor="ctr"/>
          <a:lstStyle>
            <a:lvl1pPr defTabSz="641350">
              <a:defRPr>
                <a:solidFill>
                  <a:schemeClr val="tx1"/>
                </a:solidFill>
                <a:latin typeface="Arial" panose="020B0604020202020204" pitchFamily="34" charset="0"/>
                <a:ea typeface="宋体" panose="02010600030101010101" pitchFamily="2" charset="-122"/>
              </a:defRPr>
            </a:lvl1pPr>
            <a:lvl2pPr marL="742950" indent="-285750" defTabSz="641350">
              <a:defRPr>
                <a:solidFill>
                  <a:schemeClr val="tx1"/>
                </a:solidFill>
                <a:latin typeface="Arial" panose="020B0604020202020204" pitchFamily="34" charset="0"/>
                <a:ea typeface="宋体" panose="02010600030101010101" pitchFamily="2" charset="-122"/>
              </a:defRPr>
            </a:lvl2pPr>
            <a:lvl3pPr marL="1143000" indent="-228600" defTabSz="641350">
              <a:defRPr>
                <a:solidFill>
                  <a:schemeClr val="tx1"/>
                </a:solidFill>
                <a:latin typeface="Arial" panose="020B0604020202020204" pitchFamily="34" charset="0"/>
                <a:ea typeface="宋体" panose="02010600030101010101" pitchFamily="2" charset="-122"/>
              </a:defRPr>
            </a:lvl3pPr>
            <a:lvl4pPr marL="1600200" indent="-228600" defTabSz="641350">
              <a:defRPr>
                <a:solidFill>
                  <a:schemeClr val="tx1"/>
                </a:solidFill>
                <a:latin typeface="Arial" panose="020B0604020202020204" pitchFamily="34" charset="0"/>
                <a:ea typeface="宋体" panose="02010600030101010101" pitchFamily="2" charset="-122"/>
              </a:defRPr>
            </a:lvl4pPr>
            <a:lvl5pPr marL="2057400" indent="-228600" defTabSz="641350">
              <a:defRPr>
                <a:solidFill>
                  <a:schemeClr val="tx1"/>
                </a:solidFill>
                <a:latin typeface="Arial" panose="020B0604020202020204" pitchFamily="34" charset="0"/>
                <a:ea typeface="宋体" panose="02010600030101010101" pitchFamily="2" charset="-122"/>
              </a:defRPr>
            </a:lvl5pPr>
            <a:lvl6pPr marL="25146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413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buClr>
                <a:srgbClr val="FFFFFF"/>
              </a:buClr>
              <a:defRPr/>
            </a:pPr>
            <a:endParaRPr lang="zh-CN" altLang="zh-CN" sz="12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87" name="Shape 87"/>
          <p:cNvSpPr>
            <a:spLocks noGrp="1"/>
          </p:cNvSpPr>
          <p:nvPr>
            <p:ph type="title"/>
          </p:nvPr>
        </p:nvSpPr>
        <p:spPr>
          <a:prstGeom prst="rect">
            <a:avLst/>
          </a:prstGeom>
        </p:spPr>
        <p:txBody>
          <a:bodyPr lIns="0" tIns="0" rIns="0" bIns="0">
            <a:normAutofit/>
          </a:bodyPr>
          <a:lstStyle>
            <a:lvl1pPr>
              <a:defRPr sz="5906"/>
            </a:lvl1pPr>
          </a:lstStyle>
          <a:p>
            <a:pPr lvl="0"/>
            <a:r>
              <a:t>Title Text</a:t>
            </a:r>
          </a:p>
        </p:txBody>
      </p:sp>
      <p:sp>
        <p:nvSpPr>
          <p:cNvPr id="7" name="Shape 88"/>
          <p:cNvSpPr>
            <a:spLocks noGrp="1"/>
          </p:cNvSpPr>
          <p:nvPr>
            <p:ph type="sldNum" sz="quarter" idx="10"/>
          </p:nvPr>
        </p:nvSpPr>
        <p:spPr>
          <a:xfrm>
            <a:off x="8774113" y="6670675"/>
            <a:ext cx="239712" cy="258763"/>
          </a:xfrm>
        </p:spPr>
        <p:txBody>
          <a:bodyPr>
            <a:normAutofit/>
          </a:bodyPr>
          <a:lstStyle>
            <a:lvl1pPr algn="l">
              <a:defRPr/>
            </a:lvl1pPr>
          </a:lstStyle>
          <a:p>
            <a:pPr>
              <a:defRPr/>
            </a:pPr>
            <a:fld id="{73B552CC-A6BF-4024-B62C-DAB73E62DAB8}" type="slidenum">
              <a:rPr/>
              <a:pPr>
                <a:defRPr/>
              </a:pPr>
              <a:t>‹#›</a:t>
            </a:fld>
            <a:endParaRPr/>
          </a:p>
        </p:txBody>
      </p:sp>
    </p:spTree>
    <p:extLst>
      <p:ext uri="{BB962C8B-B14F-4D97-AF65-F5344CB8AC3E}">
        <p14:creationId xmlns:p14="http://schemas.microsoft.com/office/powerpoint/2010/main" val="36252459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676400" y="457200"/>
            <a:ext cx="7010400" cy="5638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页脚占位符 2"/>
          <p:cNvSpPr>
            <a:spLocks noGrp="1"/>
          </p:cNvSpPr>
          <p:nvPr>
            <p:ph type="ftr" sz="quarter" idx="10"/>
          </p:nvPr>
        </p:nvSpPr>
        <p:spPr>
          <a:xfrm>
            <a:off x="3124201" y="6248400"/>
            <a:ext cx="2895600" cy="457200"/>
          </a:xfrm>
        </p:spPr>
        <p:txBody>
          <a:bodyPr/>
          <a:lstStyle>
            <a:lvl1pPr>
              <a:defRPr/>
            </a:lvl1pPr>
          </a:lstStyle>
          <a:p>
            <a:pPr>
              <a:defRPr/>
            </a:pPr>
            <a:endParaRPr lang="en-US" altLang="zh-CN"/>
          </a:p>
        </p:txBody>
      </p:sp>
      <p:sp>
        <p:nvSpPr>
          <p:cNvPr id="4" name="灯片编号占位符 3"/>
          <p:cNvSpPr>
            <a:spLocks noGrp="1"/>
          </p:cNvSpPr>
          <p:nvPr>
            <p:ph type="sldNum" sz="quarter" idx="11"/>
          </p:nvPr>
        </p:nvSpPr>
        <p:spPr>
          <a:xfrm>
            <a:off x="6553200" y="6248400"/>
            <a:ext cx="2133600" cy="457200"/>
          </a:xfrm>
        </p:spPr>
        <p:txBody>
          <a:bodyPr/>
          <a:lstStyle>
            <a:lvl1pPr>
              <a:defRPr/>
            </a:lvl1pPr>
          </a:lstStyle>
          <a:p>
            <a:fld id="{C5DB75A9-8523-4BC3-B3FD-DBEB25973E46}" type="slidenum">
              <a:rPr lang="en-US" altLang="zh-CN"/>
              <a:pPr/>
              <a:t>‹#›</a:t>
            </a:fld>
            <a:endParaRPr lang="en-US" altLang="zh-CN"/>
          </a:p>
        </p:txBody>
      </p:sp>
      <p:sp>
        <p:nvSpPr>
          <p:cNvPr id="5" name="日期占位符 4"/>
          <p:cNvSpPr>
            <a:spLocks noGrp="1"/>
          </p:cNvSpPr>
          <p:nvPr>
            <p:ph type="dt" sz="half" idx="12"/>
          </p:nvPr>
        </p:nvSpPr>
        <p:spPr>
          <a:xfrm>
            <a:off x="457200" y="6245225"/>
            <a:ext cx="2133600" cy="476250"/>
          </a:xfrm>
        </p:spPr>
        <p:txBody>
          <a:bodyPr/>
          <a:lstStyle>
            <a:lvl1pPr>
              <a:defRPr/>
            </a:lvl1pPr>
          </a:lstStyle>
          <a:p>
            <a:pPr>
              <a:defRPr/>
            </a:pPr>
            <a:endParaRPr lang="en-US" altLang="zh-CN"/>
          </a:p>
        </p:txBody>
      </p:sp>
    </p:spTree>
    <p:extLst>
      <p:ext uri="{BB962C8B-B14F-4D97-AF65-F5344CB8AC3E}">
        <p14:creationId xmlns:p14="http://schemas.microsoft.com/office/powerpoint/2010/main" val="347102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9AA4C97-3225-4A04-849E-6F39856A9282}" type="datetime1">
              <a:rPr lang="zh-CN" altLang="en-US" smtClean="0"/>
              <a:pPr>
                <a:defRPr/>
              </a:pPr>
              <a:t>2019/6/23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9474666-DC9E-42D6-8635-369A75DFAC75}" type="slidenum">
              <a:rPr lang="zh-CN" altLang="en-US"/>
              <a:pPr>
                <a:defRPr/>
              </a:pPr>
              <a:t>‹#›</a:t>
            </a:fld>
            <a:endParaRPr lang="zh-CN" altLang="en-US"/>
          </a:p>
        </p:txBody>
      </p:sp>
    </p:spTree>
    <p:extLst>
      <p:ext uri="{BB962C8B-B14F-4D97-AF65-F5344CB8AC3E}">
        <p14:creationId xmlns:p14="http://schemas.microsoft.com/office/powerpoint/2010/main" val="419378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C4F79BB-9FBF-421E-ACFD-C30E40B99F74}" type="datetime1">
              <a:rPr lang="zh-CN" altLang="en-US" smtClean="0"/>
              <a:pPr>
                <a:defRPr/>
              </a:pPr>
              <a:t>2019/6/23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4EF3383-BCBA-4CCD-96D5-1420EF7360F3}" type="slidenum">
              <a:rPr lang="zh-CN" altLang="en-US"/>
              <a:pPr>
                <a:defRPr/>
              </a:pPr>
              <a:t>‹#›</a:t>
            </a:fld>
            <a:endParaRPr lang="zh-CN" altLang="en-US"/>
          </a:p>
        </p:txBody>
      </p:sp>
    </p:spTree>
    <p:extLst>
      <p:ext uri="{BB962C8B-B14F-4D97-AF65-F5344CB8AC3E}">
        <p14:creationId xmlns:p14="http://schemas.microsoft.com/office/powerpoint/2010/main" val="145097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5212543-D32B-4AC6-9AE5-2CC7CF4D8452}" type="datetime1">
              <a:rPr lang="zh-CN" altLang="en-US" smtClean="0"/>
              <a:pPr>
                <a:defRPr/>
              </a:pPr>
              <a:t>2019/6/23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8E6937F-0CB3-49F0-9166-698086296F0B}" type="slidenum">
              <a:rPr lang="zh-CN" altLang="en-US"/>
              <a:pPr>
                <a:defRPr/>
              </a:pPr>
              <a:t>‹#›</a:t>
            </a:fld>
            <a:endParaRPr lang="zh-CN" altLang="en-US"/>
          </a:p>
        </p:txBody>
      </p:sp>
    </p:spTree>
    <p:extLst>
      <p:ext uri="{BB962C8B-B14F-4D97-AF65-F5344CB8AC3E}">
        <p14:creationId xmlns:p14="http://schemas.microsoft.com/office/powerpoint/2010/main" val="97009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A07B585-DC5A-482B-A6CE-23346D832AAA}" type="datetime1">
              <a:rPr lang="zh-CN" altLang="en-US" smtClean="0"/>
              <a:pPr>
                <a:defRPr/>
              </a:pPr>
              <a:t>2019/6/23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45E8950-601A-4085-BB0B-EA5BE2B83CD9}" type="slidenum">
              <a:rPr lang="zh-CN" altLang="en-US"/>
              <a:pPr>
                <a:defRPr/>
              </a:pPr>
              <a:t>‹#›</a:t>
            </a:fld>
            <a:endParaRPr lang="zh-CN" altLang="en-US"/>
          </a:p>
        </p:txBody>
      </p:sp>
    </p:spTree>
    <p:extLst>
      <p:ext uri="{BB962C8B-B14F-4D97-AF65-F5344CB8AC3E}">
        <p14:creationId xmlns:p14="http://schemas.microsoft.com/office/powerpoint/2010/main" val="174538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1F4816C-223D-4B3A-9B52-60FCC768695C}" type="datetime1">
              <a:rPr lang="zh-CN" altLang="en-US" smtClean="0"/>
              <a:pPr>
                <a:defRPr/>
              </a:pPr>
              <a:t>2019/6/23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6D67D79-C350-4F2F-9ED5-D05914199823}" type="slidenum">
              <a:rPr lang="zh-CN" altLang="en-US"/>
              <a:pPr>
                <a:defRPr/>
              </a:pPr>
              <a:t>‹#›</a:t>
            </a:fld>
            <a:endParaRPr lang="zh-CN" altLang="en-US"/>
          </a:p>
        </p:txBody>
      </p:sp>
    </p:spTree>
    <p:extLst>
      <p:ext uri="{BB962C8B-B14F-4D97-AF65-F5344CB8AC3E}">
        <p14:creationId xmlns:p14="http://schemas.microsoft.com/office/powerpoint/2010/main" val="593860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EB3D593-36E9-43DE-B9BA-FF2386F0628F}" type="datetime1">
              <a:rPr lang="zh-CN" altLang="en-US" smtClean="0"/>
              <a:pPr>
                <a:defRPr/>
              </a:pPr>
              <a:t>2019/6/23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57525B9-183B-4D4B-98E6-7995F39D6FE9}" type="slidenum">
              <a:rPr lang="zh-CN" altLang="en-US"/>
              <a:pPr>
                <a:defRPr/>
              </a:pPr>
              <a:t>‹#›</a:t>
            </a:fld>
            <a:endParaRPr lang="zh-CN" altLang="en-US"/>
          </a:p>
        </p:txBody>
      </p:sp>
    </p:spTree>
    <p:extLst>
      <p:ext uri="{BB962C8B-B14F-4D97-AF65-F5344CB8AC3E}">
        <p14:creationId xmlns:p14="http://schemas.microsoft.com/office/powerpoint/2010/main" val="130481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2DE5A0D-C1CF-4D4B-93A6-2478999E8419}" type="datetime1">
              <a:rPr lang="zh-CN" altLang="en-US" smtClean="0"/>
              <a:pPr>
                <a:defRPr/>
              </a:pPr>
              <a:t>2019/6/23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E6F8658-F5E4-4C30-8F11-70766A092D9C}" type="slidenum">
              <a:rPr lang="zh-CN" altLang="en-US"/>
              <a:pPr>
                <a:defRPr/>
              </a:pPr>
              <a:t>‹#›</a:t>
            </a:fld>
            <a:endParaRPr lang="zh-CN" altLang="en-US"/>
          </a:p>
        </p:txBody>
      </p:sp>
    </p:spTree>
    <p:extLst>
      <p:ext uri="{BB962C8B-B14F-4D97-AF65-F5344CB8AC3E}">
        <p14:creationId xmlns:p14="http://schemas.microsoft.com/office/powerpoint/2010/main" val="143447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DC41E041-C628-4B5B-88E0-81FBFAD411D3}" type="datetime1">
              <a:rPr lang="zh-CN" altLang="en-US" smtClean="0"/>
              <a:pPr>
                <a:defRPr/>
              </a:pPr>
              <a:t>2019/6/23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E57AFD0-58E7-4E8E-B0CB-CD348CCFF79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ea typeface="黑体" pitchFamily="49" charset="-122"/>
        </a:defRPr>
      </a:lvl2pPr>
      <a:lvl3pPr algn="ctr" rtl="0" eaLnBrk="1" fontAlgn="base" hangingPunct="1">
        <a:spcBef>
          <a:spcPct val="0"/>
        </a:spcBef>
        <a:spcAft>
          <a:spcPct val="0"/>
        </a:spcAft>
        <a:defRPr sz="4400">
          <a:solidFill>
            <a:schemeClr val="tx1"/>
          </a:solidFill>
          <a:latin typeface="Arial" pitchFamily="34" charset="0"/>
          <a:ea typeface="黑体" pitchFamily="49" charset="-122"/>
        </a:defRPr>
      </a:lvl3pPr>
      <a:lvl4pPr algn="ctr" rtl="0" eaLnBrk="1" fontAlgn="base" hangingPunct="1">
        <a:spcBef>
          <a:spcPct val="0"/>
        </a:spcBef>
        <a:spcAft>
          <a:spcPct val="0"/>
        </a:spcAft>
        <a:defRPr sz="4400">
          <a:solidFill>
            <a:schemeClr val="tx1"/>
          </a:solidFill>
          <a:latin typeface="Arial" pitchFamily="34" charset="0"/>
          <a:ea typeface="黑体" pitchFamily="49" charset="-122"/>
        </a:defRPr>
      </a:lvl4pPr>
      <a:lvl5pPr algn="ctr" rtl="0" eaLnBrk="1" fontAlgn="base" hangingPunct="1">
        <a:spcBef>
          <a:spcPct val="0"/>
        </a:spcBef>
        <a:spcAft>
          <a:spcPct val="0"/>
        </a:spcAft>
        <a:defRPr sz="4400">
          <a:solidFill>
            <a:schemeClr val="tx1"/>
          </a:solidFill>
          <a:latin typeface="Arial" pitchFamily="34" charset="0"/>
          <a:ea typeface="黑体" pitchFamily="49" charset="-122"/>
        </a:defRPr>
      </a:lvl5pPr>
      <a:lvl6pPr marL="457200" algn="ctr" rtl="0" eaLnBrk="1" fontAlgn="base" hangingPunct="1">
        <a:spcBef>
          <a:spcPct val="0"/>
        </a:spcBef>
        <a:spcAft>
          <a:spcPct val="0"/>
        </a:spcAft>
        <a:defRPr sz="4400">
          <a:solidFill>
            <a:schemeClr val="tx1"/>
          </a:solidFill>
          <a:latin typeface="Arial" pitchFamily="34" charset="0"/>
          <a:ea typeface="黑体" pitchFamily="49" charset="-122"/>
        </a:defRPr>
      </a:lvl6pPr>
      <a:lvl7pPr marL="914400" algn="ctr" rtl="0" eaLnBrk="1" fontAlgn="base" hangingPunct="1">
        <a:spcBef>
          <a:spcPct val="0"/>
        </a:spcBef>
        <a:spcAft>
          <a:spcPct val="0"/>
        </a:spcAft>
        <a:defRPr sz="4400">
          <a:solidFill>
            <a:schemeClr val="tx1"/>
          </a:solidFill>
          <a:latin typeface="Arial" pitchFamily="34" charset="0"/>
          <a:ea typeface="黑体" pitchFamily="49" charset="-122"/>
        </a:defRPr>
      </a:lvl7pPr>
      <a:lvl8pPr marL="1371600" algn="ctr" rtl="0" eaLnBrk="1" fontAlgn="base" hangingPunct="1">
        <a:spcBef>
          <a:spcPct val="0"/>
        </a:spcBef>
        <a:spcAft>
          <a:spcPct val="0"/>
        </a:spcAft>
        <a:defRPr sz="4400">
          <a:solidFill>
            <a:schemeClr val="tx1"/>
          </a:solidFill>
          <a:latin typeface="Arial" pitchFamily="34" charset="0"/>
          <a:ea typeface="黑体" pitchFamily="49" charset="-122"/>
        </a:defRPr>
      </a:lvl8pPr>
      <a:lvl9pPr marL="1828800" algn="ctr" rtl="0" eaLnBrk="1" fontAlgn="base" hangingPunct="1">
        <a:spcBef>
          <a:spcPct val="0"/>
        </a:spcBef>
        <a:spcAft>
          <a:spcPct val="0"/>
        </a:spcAft>
        <a:defRPr sz="4400">
          <a:solidFill>
            <a:schemeClr val="tx1"/>
          </a:solidFill>
          <a:latin typeface="Arial" pitchFamily="34" charset="0"/>
          <a:ea typeface="黑体" pitchFamily="49" charset="-122"/>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3314" name="Picture 2" descr="C:\Documents and Settings\hyz\桌面\3_01.gif"/>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Documents and Settings\hyz\桌面\3_02.gif"/>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5751" y="0"/>
            <a:ext cx="2352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矩形 8"/>
          <p:cNvSpPr>
            <a:spLocks noChangeArrowheads="1"/>
          </p:cNvSpPr>
          <p:nvPr userDrawn="1"/>
        </p:nvSpPr>
        <p:spPr bwMode="auto">
          <a:xfrm rot="10800000" flipV="1">
            <a:off x="2928938" y="571500"/>
            <a:ext cx="6215062" cy="44450"/>
          </a:xfrm>
          <a:prstGeom prst="rect">
            <a:avLst/>
          </a:prstGeom>
          <a:solidFill>
            <a:srgbClr val="002060">
              <a:alpha val="79999"/>
            </a:srgbClr>
          </a:solidFill>
          <a:ln w="0">
            <a:solidFill>
              <a:srgbClr val="385D8A"/>
            </a:solidFill>
            <a:miter lim="800000"/>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53" eaLnBrk="1" hangingPunct="1">
              <a:defRPr/>
            </a:pPr>
            <a:endParaRPr lang="zh-CN" altLang="en-US" sz="1800">
              <a:solidFill>
                <a:srgbClr val="FFFFFF"/>
              </a:solidFill>
              <a:latin typeface="Times New Roman" panose="02020603050405020304" pitchFamily="18" charset="0"/>
              <a:cs typeface="Arial"/>
              <a:sym typeface="Arial"/>
            </a:endParaRPr>
          </a:p>
        </p:txBody>
      </p:sp>
      <p:sp>
        <p:nvSpPr>
          <p:cNvPr id="13317" name="矩形 9"/>
          <p:cNvSpPr>
            <a:spLocks noChangeArrowheads="1"/>
          </p:cNvSpPr>
          <p:nvPr userDrawn="1"/>
        </p:nvSpPr>
        <p:spPr bwMode="auto">
          <a:xfrm>
            <a:off x="0" y="6715126"/>
            <a:ext cx="9144000" cy="142875"/>
          </a:xfrm>
          <a:prstGeom prst="rect">
            <a:avLst/>
          </a:prstGeom>
          <a:solidFill>
            <a:srgbClr val="002060">
              <a:alpha val="79999"/>
            </a:srgbClr>
          </a:solidFill>
          <a:ln w="0">
            <a:solidFill>
              <a:srgbClr val="385D8A"/>
            </a:solidFill>
            <a:miter lim="800000"/>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53" eaLnBrk="1" hangingPunct="1">
              <a:defRPr/>
            </a:pPr>
            <a:endParaRPr lang="zh-CN" altLang="en-US" sz="1800">
              <a:solidFill>
                <a:srgbClr val="FFFFFF"/>
              </a:solidFill>
              <a:latin typeface="Times New Roman" panose="02020603050405020304" pitchFamily="18" charset="0"/>
              <a:cs typeface="Arial"/>
              <a:sym typeface="Arial"/>
            </a:endParaRPr>
          </a:p>
        </p:txBody>
      </p:sp>
      <p:sp>
        <p:nvSpPr>
          <p:cNvPr id="13318" name="矩形 10"/>
          <p:cNvSpPr>
            <a:spLocks noChangeArrowheads="1"/>
          </p:cNvSpPr>
          <p:nvPr userDrawn="1"/>
        </p:nvSpPr>
        <p:spPr bwMode="auto">
          <a:xfrm>
            <a:off x="7429500" y="6715126"/>
            <a:ext cx="1714500" cy="142875"/>
          </a:xfrm>
          <a:prstGeom prst="rect">
            <a:avLst/>
          </a:prstGeom>
          <a:solidFill>
            <a:srgbClr val="920B08"/>
          </a:solidFill>
          <a:ln w="0">
            <a:solidFill>
              <a:srgbClr val="385D8A"/>
            </a:solidFill>
            <a:miter lim="800000"/>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53" eaLnBrk="1" hangingPunct="1">
              <a:defRPr/>
            </a:pPr>
            <a:endParaRPr lang="zh-CN" altLang="en-US" sz="1800">
              <a:solidFill>
                <a:srgbClr val="FFFFFF"/>
              </a:solidFill>
              <a:latin typeface="Times New Roman" panose="02020603050405020304" pitchFamily="18" charset="0"/>
              <a:cs typeface="Arial"/>
              <a:sym typeface="Arial"/>
            </a:endParaRPr>
          </a:p>
        </p:txBody>
      </p:sp>
      <p:sp>
        <p:nvSpPr>
          <p:cNvPr id="13319"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3320" name="文本占位符 2"/>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33" name="日期占位符 3"/>
          <p:cNvSpPr>
            <a:spLocks noGrp="1" noChangeArrowheads="1"/>
          </p:cNvSpPr>
          <p:nvPr>
            <p:ph type="dt" sz="half" idx="2"/>
          </p:nvPr>
        </p:nvSpPr>
        <p:spPr bwMode="auto">
          <a:xfrm>
            <a:off x="457200" y="6356351"/>
            <a:ext cx="21336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mn-lt"/>
                <a:ea typeface="宋体"/>
              </a:defRPr>
            </a:lvl1pPr>
          </a:lstStyle>
          <a:p>
            <a:pPr defTabSz="914353">
              <a:defRPr/>
            </a:pPr>
            <a:fld id="{D87040C1-481E-4567-9EF8-A047244188C2}" type="datetimeFigureOut">
              <a:rPr lang="zh-CN" altLang="en-US" smtClean="0">
                <a:cs typeface="Arial"/>
                <a:sym typeface="Arial"/>
              </a:rPr>
              <a:pPr defTabSz="914353">
                <a:defRPr/>
              </a:pPr>
              <a:t>2019/6/23</a:t>
            </a:fld>
            <a:endParaRPr lang="zh-CN" altLang="en-US">
              <a:cs typeface="Arial"/>
              <a:sym typeface="Arial"/>
            </a:endParaRPr>
          </a:p>
        </p:txBody>
      </p:sp>
      <p:sp>
        <p:nvSpPr>
          <p:cNvPr id="1034" name="页脚占位符 4"/>
          <p:cNvSpPr>
            <a:spLocks noGrp="1" noChangeArrowheads="1"/>
          </p:cNvSpPr>
          <p:nvPr>
            <p:ph type="ftr" sz="quarter" idx="3"/>
          </p:nvPr>
        </p:nvSpPr>
        <p:spPr bwMode="auto">
          <a:xfrm>
            <a:off x="3124201" y="6356351"/>
            <a:ext cx="28956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宋体"/>
              </a:defRPr>
            </a:lvl1pPr>
          </a:lstStyle>
          <a:p>
            <a:pPr defTabSz="914353">
              <a:defRPr/>
            </a:pPr>
            <a:endParaRPr lang="zh-CN" altLang="en-US">
              <a:cs typeface="Arial"/>
              <a:sym typeface="Arial"/>
            </a:endParaRPr>
          </a:p>
        </p:txBody>
      </p:sp>
      <p:sp>
        <p:nvSpPr>
          <p:cNvPr id="1035" name="灯片编号占位符 5"/>
          <p:cNvSpPr>
            <a:spLocks noGrp="1" noChangeArrowheads="1"/>
          </p:cNvSpPr>
          <p:nvPr>
            <p:ph type="sldNum" sz="quarter" idx="4"/>
          </p:nvPr>
        </p:nvSpPr>
        <p:spPr bwMode="auto">
          <a:xfrm>
            <a:off x="6553200" y="6356351"/>
            <a:ext cx="21336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pPr defTabSz="914353">
              <a:defRPr/>
            </a:pPr>
            <a:fld id="{BA23D053-B2DD-48E0-BF95-1D79782CC0AD}" type="slidenum">
              <a:rPr lang="zh-CN" altLang="en-US" smtClean="0">
                <a:cs typeface="Arial"/>
                <a:sym typeface="Arial"/>
              </a:rPr>
              <a:pPr defTabSz="914353">
                <a:defRPr/>
              </a:pPr>
              <a:t>‹#›</a:t>
            </a:fld>
            <a:endParaRPr lang="zh-CN" altLang="en-US">
              <a:cs typeface="Arial"/>
              <a:sym typeface="Arial"/>
            </a:endParaRPr>
          </a:p>
        </p:txBody>
      </p:sp>
    </p:spTree>
    <p:extLst>
      <p:ext uri="{BB962C8B-B14F-4D97-AF65-F5344CB8AC3E}">
        <p14:creationId xmlns:p14="http://schemas.microsoft.com/office/powerpoint/2010/main" val="11589866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177"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353"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53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706" algn="ctr" rtl="0" eaLnBrk="0" fontAlgn="base" hangingPunct="0">
        <a:spcBef>
          <a:spcPct val="0"/>
        </a:spcBef>
        <a:spcAft>
          <a:spcPct val="0"/>
        </a:spcAft>
        <a:defRPr sz="4400">
          <a:solidFill>
            <a:schemeClr val="tx1"/>
          </a:solidFill>
          <a:latin typeface="Arial" pitchFamily="34" charset="0"/>
          <a:ea typeface="黑体" pitchFamily="49" charset="-122"/>
        </a:defRPr>
      </a:lvl9pPr>
    </p:titleStyle>
    <p:bodyStyle>
      <a:lvl1pPr marL="342882" indent="-342882"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2942" indent="-228588"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118" indent="-228588"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295" indent="-228588"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471" indent="-228588"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648" indent="-228588"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8825" indent="-228588"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001" indent="-228588"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hyperlink" Target="http://en.wikipedia.org/wiki/File:Wigner.jpg"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en.wikipedia.org/wiki/File:Wigner.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3.bin"/><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6.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13.xml"/><Relationship Id="rId5" Type="http://schemas.openxmlformats.org/officeDocument/2006/relationships/hyperlink" Target="http://dx.doi.org/10.1088/0256-307X/24/7/021"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gif"/><Relationship Id="rId17" Type="http://schemas.openxmlformats.org/officeDocument/2006/relationships/image" Target="../media/image72.gif"/><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6.gif"/><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8.xml"/><Relationship Id="rId4" Type="http://schemas.openxmlformats.org/officeDocument/2006/relationships/image" Target="../media/image77.emf"/></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12.png"/><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hyperlink" Target="https://arxiv.org/search/nucl-th?searchtype=author&amp;query=Shen%2C+S"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098" name="标题 1"/>
          <p:cNvSpPr>
            <a:spLocks noGrp="1"/>
          </p:cNvSpPr>
          <p:nvPr>
            <p:ph type="ctrTitle"/>
          </p:nvPr>
        </p:nvSpPr>
        <p:spPr>
          <a:xfrm>
            <a:off x="253752" y="1340768"/>
            <a:ext cx="8710736" cy="2088232"/>
          </a:xfrm>
        </p:spPr>
        <p:txBody>
          <a:bodyPr>
            <a:normAutofit/>
          </a:bodyPr>
          <a:lstStyle/>
          <a:p>
            <a:pPr>
              <a:lnSpc>
                <a:spcPct val="150000"/>
              </a:lnSpc>
              <a:spcAft>
                <a:spcPts val="2400"/>
              </a:spcAft>
            </a:pPr>
            <a:r>
              <a:rPr lang="en-US" altLang="zh-CN" sz="2400" dirty="0">
                <a:solidFill>
                  <a:srgbClr val="FF0000"/>
                </a:solidFill>
              </a:rPr>
              <a:t>Toward a relativistic </a:t>
            </a:r>
            <a:r>
              <a:rPr lang="en-US" altLang="zh-CN" sz="2400" i="1" dirty="0">
                <a:solidFill>
                  <a:srgbClr val="FF0000"/>
                </a:solidFill>
              </a:rPr>
              <a:t>ab initio </a:t>
            </a:r>
            <a:r>
              <a:rPr lang="en-US" altLang="zh-CN" sz="2400" dirty="0">
                <a:solidFill>
                  <a:srgbClr val="FF0000"/>
                </a:solidFill>
              </a:rPr>
              <a:t>description for nuclear structure </a:t>
            </a:r>
            <a:br>
              <a:rPr lang="en-US" altLang="zh-CN" sz="2400" dirty="0">
                <a:solidFill>
                  <a:schemeClr val="tx1"/>
                </a:solidFill>
              </a:rPr>
            </a:br>
            <a:r>
              <a:rPr lang="zh-CN" altLang="en-US" sz="2800" dirty="0">
                <a:solidFill>
                  <a:schemeClr val="tx1"/>
                </a:solidFill>
              </a:rPr>
              <a:t>原子核结构的相对论第一性原理研究</a:t>
            </a:r>
            <a:endParaRPr lang="zh-CN" altLang="en-US" sz="3200" b="1" dirty="0">
              <a:solidFill>
                <a:schemeClr val="tx1"/>
              </a:solidFill>
            </a:endParaRPr>
          </a:p>
        </p:txBody>
      </p:sp>
      <p:sp>
        <p:nvSpPr>
          <p:cNvPr id="7" name="文本框 6"/>
          <p:cNvSpPr txBox="1"/>
          <p:nvPr/>
        </p:nvSpPr>
        <p:spPr>
          <a:xfrm>
            <a:off x="3754106" y="4140369"/>
            <a:ext cx="1420582" cy="584775"/>
          </a:xfrm>
          <a:prstGeom prst="rect">
            <a:avLst/>
          </a:prstGeom>
          <a:noFill/>
        </p:spPr>
        <p:txBody>
          <a:bodyPr wrap="none" rtlCol="0">
            <a:spAutoFit/>
          </a:bodyPr>
          <a:lstStyle>
            <a:defPPr>
              <a:defRPr lang="zh-CN"/>
            </a:defPPr>
          </a:lstStyle>
          <a:p>
            <a:r>
              <a:rPr lang="zh-CN" altLang="en-US" sz="3200" b="1" dirty="0">
                <a:solidFill>
                  <a:srgbClr val="1F497D"/>
                </a:solidFill>
                <a:latin typeface="Calibri" pitchFamily="34" charset="0"/>
                <a:ea typeface="+mj-ea"/>
                <a:cs typeface="+mj-cs"/>
              </a:rPr>
              <a:t>孟　杰</a:t>
            </a:r>
            <a:endParaRPr lang="en-US" altLang="zh-CN" sz="3200" b="1" dirty="0">
              <a:solidFill>
                <a:srgbClr val="1F497D"/>
              </a:solidFill>
              <a:latin typeface="Calibri" pitchFamily="34" charset="0"/>
              <a:ea typeface="+mj-ea"/>
              <a:cs typeface="+mj-cs"/>
            </a:endParaRPr>
          </a:p>
        </p:txBody>
      </p:sp>
      <p:sp>
        <p:nvSpPr>
          <p:cNvPr id="8" name="文本框 7"/>
          <p:cNvSpPr txBox="1"/>
          <p:nvPr/>
        </p:nvSpPr>
        <p:spPr>
          <a:xfrm>
            <a:off x="3339730" y="5301208"/>
            <a:ext cx="2249334" cy="400110"/>
          </a:xfrm>
          <a:prstGeom prst="rect">
            <a:avLst/>
          </a:prstGeom>
          <a:noFill/>
        </p:spPr>
        <p:txBody>
          <a:bodyPr wrap="none" rtlCol="0">
            <a:spAutoFit/>
          </a:bodyPr>
          <a:lstStyle/>
          <a:p>
            <a:r>
              <a:rPr lang="zh-CN" altLang="en-US" sz="2000" b="1" dirty="0">
                <a:solidFill>
                  <a:srgbClr val="1F497D"/>
                </a:solidFill>
                <a:latin typeface="Calibri" pitchFamily="34" charset="0"/>
                <a:ea typeface="+mj-ea"/>
                <a:cs typeface="+mj-cs"/>
              </a:rPr>
              <a:t>北京大学物理学院</a:t>
            </a:r>
          </a:p>
        </p:txBody>
      </p:sp>
      <p:sp>
        <p:nvSpPr>
          <p:cNvPr id="14" name="Rectangle 12">
            <a:extLst>
              <a:ext uri="{FF2B5EF4-FFF2-40B4-BE49-F238E27FC236}">
                <a16:creationId xmlns:a16="http://schemas.microsoft.com/office/drawing/2014/main" id="{53E488CB-3B4A-4D0B-BF0C-2779551F4683}"/>
              </a:ext>
            </a:extLst>
          </p:cNvPr>
          <p:cNvSpPr>
            <a:spLocks noChangeArrowheads="1"/>
          </p:cNvSpPr>
          <p:nvPr/>
        </p:nvSpPr>
        <p:spPr bwMode="auto">
          <a:xfrm>
            <a:off x="304800" y="1556792"/>
            <a:ext cx="190500" cy="0"/>
          </a:xfrm>
          <a:prstGeom prst="rect">
            <a:avLst/>
          </a:prstGeom>
          <a:solidFill>
            <a:srgbClr val="F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3308" tIns="-30153" rIns="0" bIns="0" numCol="1" anchor="ctr" anchorCtr="0" compatLnSpc="1">
            <a:prstTxWarp prst="textNoShape">
              <a:avLst/>
            </a:prstTxWarp>
            <a:spAutoFit/>
          </a:bodyPr>
          <a:lstStyle/>
          <a:p>
            <a:endParaRPr lang="zh-CN" altLang="en-US"/>
          </a:p>
        </p:txBody>
      </p:sp>
      <p:sp>
        <p:nvSpPr>
          <p:cNvPr id="15" name="Rectangle 13">
            <a:extLst>
              <a:ext uri="{FF2B5EF4-FFF2-40B4-BE49-F238E27FC236}">
                <a16:creationId xmlns:a16="http://schemas.microsoft.com/office/drawing/2014/main" id="{1FD7BA12-AB6C-43F3-B35D-A93AB80B7C98}"/>
              </a:ext>
            </a:extLst>
          </p:cNvPr>
          <p:cNvSpPr>
            <a:spLocks noChangeArrowheads="1"/>
          </p:cNvSpPr>
          <p:nvPr/>
        </p:nvSpPr>
        <p:spPr bwMode="auto">
          <a:xfrm>
            <a:off x="304800" y="1556792"/>
            <a:ext cx="190500" cy="0"/>
          </a:xfrm>
          <a:prstGeom prst="rect">
            <a:avLst/>
          </a:prstGeom>
          <a:solidFill>
            <a:srgbClr val="F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3308" tIns="0" rIns="0" bIns="0" numCol="1" anchor="ctr" anchorCtr="0" compatLnSpc="1">
            <a:prstTxWarp prst="textNoShape">
              <a:avLst/>
            </a:prstTxWarp>
            <a:spAutoFit/>
          </a:bodyPr>
          <a:lstStyle/>
          <a:p>
            <a:endParaRPr lang="zh-CN" altLang="en-US"/>
          </a:p>
        </p:txBody>
      </p:sp>
      <p:sp>
        <p:nvSpPr>
          <p:cNvPr id="20" name="矩形 19">
            <a:extLst>
              <a:ext uri="{FF2B5EF4-FFF2-40B4-BE49-F238E27FC236}">
                <a16:creationId xmlns:a16="http://schemas.microsoft.com/office/drawing/2014/main" id="{FCD2F56D-EC30-41E4-9611-5E01CD021EA8}"/>
              </a:ext>
            </a:extLst>
          </p:cNvPr>
          <p:cNvSpPr/>
          <p:nvPr/>
        </p:nvSpPr>
        <p:spPr>
          <a:xfrm>
            <a:off x="2987825" y="83240"/>
            <a:ext cx="6104506" cy="969496"/>
          </a:xfrm>
          <a:prstGeom prst="rect">
            <a:avLst/>
          </a:prstGeom>
        </p:spPr>
        <p:txBody>
          <a:bodyPr wrap="square">
            <a:spAutoFit/>
          </a:bodyPr>
          <a:lstStyle/>
          <a:p>
            <a:pPr algn="ctr">
              <a:spcAft>
                <a:spcPts val="600"/>
              </a:spcAft>
            </a:pPr>
            <a:r>
              <a:rPr lang="zh-CN" altLang="en-US" sz="2800" dirty="0">
                <a:solidFill>
                  <a:srgbClr val="FF0000"/>
                </a:solidFill>
                <a:latin typeface="+mj-ea"/>
                <a:ea typeface="+mj-ea"/>
              </a:rPr>
              <a:t>第十八届全国中高能核物理大会</a:t>
            </a:r>
          </a:p>
          <a:p>
            <a:pPr algn="ctr">
              <a:spcAft>
                <a:spcPts val="600"/>
              </a:spcAft>
            </a:pPr>
            <a:r>
              <a:rPr lang="en-US" altLang="zh-CN" sz="2400" dirty="0">
                <a:solidFill>
                  <a:srgbClr val="262685"/>
                </a:solidFill>
                <a:latin typeface="Arial Narrow" panose="020B0606020202030204" pitchFamily="34" charset="0"/>
                <a:ea typeface="+mj-ea"/>
              </a:rPr>
              <a:t>2019</a:t>
            </a:r>
            <a:r>
              <a:rPr lang="zh-CN" altLang="en-US" sz="2400" dirty="0">
                <a:solidFill>
                  <a:srgbClr val="262685"/>
                </a:solidFill>
                <a:latin typeface="Arial Narrow" panose="020B0606020202030204" pitchFamily="34" charset="0"/>
                <a:ea typeface="+mj-ea"/>
              </a:rPr>
              <a:t>年</a:t>
            </a:r>
            <a:r>
              <a:rPr lang="en-US" altLang="zh-CN" sz="2400" dirty="0">
                <a:solidFill>
                  <a:srgbClr val="262685"/>
                </a:solidFill>
                <a:latin typeface="Arial Narrow" panose="020B0606020202030204" pitchFamily="34" charset="0"/>
                <a:ea typeface="+mj-ea"/>
              </a:rPr>
              <a:t>6</a:t>
            </a:r>
            <a:r>
              <a:rPr lang="zh-CN" altLang="en-US" sz="2400" dirty="0">
                <a:solidFill>
                  <a:srgbClr val="262685"/>
                </a:solidFill>
                <a:latin typeface="Arial Narrow" panose="020B0606020202030204" pitchFamily="34" charset="0"/>
                <a:ea typeface="+mj-ea"/>
              </a:rPr>
              <a:t>月</a:t>
            </a:r>
            <a:r>
              <a:rPr lang="en-US" altLang="zh-CN" sz="2400" dirty="0">
                <a:solidFill>
                  <a:srgbClr val="262685"/>
                </a:solidFill>
                <a:latin typeface="Arial Narrow" panose="020B0606020202030204" pitchFamily="34" charset="0"/>
                <a:ea typeface="+mj-ea"/>
              </a:rPr>
              <a:t>21</a:t>
            </a:r>
            <a:r>
              <a:rPr lang="zh-CN" altLang="en-US" sz="2400" dirty="0">
                <a:solidFill>
                  <a:srgbClr val="262685"/>
                </a:solidFill>
                <a:latin typeface="Arial Narrow" panose="020B0606020202030204" pitchFamily="34" charset="0"/>
                <a:ea typeface="+mj-ea"/>
              </a:rPr>
              <a:t>～</a:t>
            </a:r>
            <a:r>
              <a:rPr lang="en-US" altLang="zh-CN" sz="2400" dirty="0">
                <a:solidFill>
                  <a:srgbClr val="262685"/>
                </a:solidFill>
                <a:latin typeface="Arial Narrow" panose="020B0606020202030204" pitchFamily="34" charset="0"/>
                <a:ea typeface="+mj-ea"/>
              </a:rPr>
              <a:t>25</a:t>
            </a:r>
            <a:r>
              <a:rPr lang="zh-CN" altLang="en-US" sz="2400" dirty="0">
                <a:solidFill>
                  <a:srgbClr val="262685"/>
                </a:solidFill>
                <a:latin typeface="Arial Narrow" panose="020B0606020202030204" pitchFamily="34" charset="0"/>
                <a:ea typeface="+mj-ea"/>
              </a:rPr>
              <a:t>日    </a:t>
            </a:r>
            <a:r>
              <a:rPr lang="zh-CN" altLang="en-US" sz="2400" dirty="0">
                <a:solidFill>
                  <a:srgbClr val="262685"/>
                </a:solidFill>
                <a:latin typeface="+mj-ea"/>
                <a:ea typeface="+mj-ea"/>
              </a:rPr>
              <a:t>湖南长沙</a:t>
            </a:r>
          </a:p>
        </p:txBody>
      </p:sp>
    </p:spTree>
    <p:extLst>
      <p:ext uri="{BB962C8B-B14F-4D97-AF65-F5344CB8AC3E}">
        <p14:creationId xmlns:p14="http://schemas.microsoft.com/office/powerpoint/2010/main" val="2903631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3838" y="1012825"/>
            <a:ext cx="4564062" cy="5668963"/>
          </a:xfrm>
          <a:noFill/>
          <a:ln w="76200" cap="flat" algn="ctr">
            <a:solidFill>
              <a:srgbClr val="FF0000"/>
            </a:solidFill>
            <a:miter lim="800000"/>
            <a:headEnd/>
            <a:tailEnd/>
          </a:ln>
        </p:spPr>
      </p:pic>
      <p:sp>
        <p:nvSpPr>
          <p:cNvPr id="103427" name="Text Box 3"/>
          <p:cNvSpPr txBox="1">
            <a:spLocks noChangeArrowheads="1"/>
          </p:cNvSpPr>
          <p:nvPr/>
        </p:nvSpPr>
        <p:spPr bwMode="auto">
          <a:xfrm>
            <a:off x="4859338" y="2609329"/>
            <a:ext cx="4297362" cy="1755775"/>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000" b="1" dirty="0">
                <a:solidFill>
                  <a:srgbClr val="000000"/>
                </a:solidFill>
                <a:latin typeface="ComicSansMS"/>
              </a:rPr>
              <a:t>Strong spin-orbit interaction</a:t>
            </a:r>
          </a:p>
          <a:p>
            <a:pPr eaLnBrk="1" hangingPunct="1">
              <a:spcBef>
                <a:spcPct val="0"/>
              </a:spcBef>
              <a:buFontTx/>
              <a:buNone/>
            </a:pPr>
            <a:r>
              <a:rPr lang="en-US" altLang="zh-CN" sz="2800" dirty="0">
                <a:solidFill>
                  <a:srgbClr val="FF0000"/>
                </a:solidFill>
                <a:latin typeface="Arial" panose="020B0604020202020204" pitchFamily="34" charset="0"/>
              </a:rPr>
              <a:t>Great  for:</a:t>
            </a:r>
            <a:endParaRPr lang="en-US" altLang="zh-CN" sz="2000" dirty="0">
              <a:solidFill>
                <a:srgbClr val="000000"/>
              </a:solidFill>
              <a:latin typeface="ComicSansMS"/>
            </a:endParaRPr>
          </a:p>
          <a:p>
            <a:pPr eaLnBrk="1" hangingPunct="1">
              <a:spcBef>
                <a:spcPct val="0"/>
              </a:spcBef>
              <a:buFontTx/>
              <a:buNone/>
            </a:pPr>
            <a:r>
              <a:rPr lang="en-US" altLang="zh-CN" sz="2000" dirty="0">
                <a:solidFill>
                  <a:srgbClr val="000000"/>
                </a:solidFill>
                <a:latin typeface="ComicSansMS"/>
              </a:rPr>
              <a:t>magic numbers</a:t>
            </a:r>
          </a:p>
          <a:p>
            <a:pPr eaLnBrk="1" hangingPunct="1">
              <a:spcBef>
                <a:spcPct val="0"/>
              </a:spcBef>
              <a:buFontTx/>
              <a:buNone/>
            </a:pPr>
            <a:r>
              <a:rPr lang="en-US" altLang="zh-CN" sz="2000" dirty="0">
                <a:solidFill>
                  <a:srgbClr val="000000"/>
                </a:solidFill>
                <a:latin typeface="ComicSansMS"/>
              </a:rPr>
              <a:t>ground state properties</a:t>
            </a:r>
          </a:p>
          <a:p>
            <a:pPr eaLnBrk="1" hangingPunct="1">
              <a:spcBef>
                <a:spcPct val="0"/>
              </a:spcBef>
              <a:buFontTx/>
              <a:buNone/>
            </a:pPr>
            <a:r>
              <a:rPr lang="en-US" altLang="zh-CN" sz="2000" dirty="0">
                <a:solidFill>
                  <a:srgbClr val="000000"/>
                </a:solidFill>
                <a:latin typeface="ComicSansMS"/>
              </a:rPr>
              <a:t>some low lying excited states</a:t>
            </a:r>
          </a:p>
        </p:txBody>
      </p:sp>
      <p:sp>
        <p:nvSpPr>
          <p:cNvPr id="103428" name="Rectangle 7"/>
          <p:cNvSpPr>
            <a:spLocks noChangeArrowheads="1"/>
          </p:cNvSpPr>
          <p:nvPr/>
        </p:nvSpPr>
        <p:spPr bwMode="auto">
          <a:xfrm>
            <a:off x="4859338" y="4509120"/>
            <a:ext cx="4160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000" dirty="0">
                <a:solidFill>
                  <a:srgbClr val="000000"/>
                </a:solidFill>
                <a:latin typeface="Arial" panose="020B0604020202020204" pitchFamily="34" charset="0"/>
              </a:rPr>
              <a:t>Lead to deformed Nilsson</a:t>
            </a:r>
            <a:r>
              <a:rPr lang="zh-CN" altLang="en-US" sz="2000" dirty="0">
                <a:solidFill>
                  <a:srgbClr val="000000"/>
                </a:solidFill>
                <a:latin typeface="Arial" panose="020B0604020202020204" pitchFamily="34" charset="0"/>
              </a:rPr>
              <a:t> </a:t>
            </a:r>
            <a:r>
              <a:rPr lang="en-US" altLang="zh-CN" sz="2000" dirty="0">
                <a:solidFill>
                  <a:srgbClr val="000000"/>
                </a:solidFill>
                <a:latin typeface="Arial" panose="020B0604020202020204" pitchFamily="34" charset="0"/>
              </a:rPr>
              <a:t>model</a:t>
            </a:r>
            <a:endParaRPr lang="zh-CN" altLang="en-US" sz="1600" dirty="0">
              <a:solidFill>
                <a:srgbClr val="000000"/>
              </a:solidFill>
              <a:latin typeface="Arial" panose="020B0604020202020204" pitchFamily="34" charset="0"/>
            </a:endParaRPr>
          </a:p>
        </p:txBody>
      </p:sp>
      <p:sp>
        <p:nvSpPr>
          <p:cNvPr id="103429" name="Text Box 8"/>
          <p:cNvSpPr txBox="1">
            <a:spLocks noChangeArrowheads="1"/>
          </p:cNvSpPr>
          <p:nvPr/>
        </p:nvSpPr>
        <p:spPr bwMode="auto">
          <a:xfrm>
            <a:off x="4906963" y="5023321"/>
            <a:ext cx="420211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da-DK" altLang="zh-CN" sz="1600" dirty="0">
                <a:solidFill>
                  <a:srgbClr val="000000"/>
                </a:solidFill>
                <a:latin typeface="Arial" panose="020B0604020202020204" pitchFamily="34" charset="0"/>
              </a:rPr>
              <a:t>S. G. Nilsson, Mat. Fys. Medd. Dan. </a:t>
            </a:r>
          </a:p>
          <a:p>
            <a:pPr eaLnBrk="1" hangingPunct="1">
              <a:spcBef>
                <a:spcPct val="0"/>
              </a:spcBef>
              <a:buFontTx/>
              <a:buNone/>
            </a:pPr>
            <a:r>
              <a:rPr lang="da-DK" altLang="zh-CN" sz="1600" dirty="0">
                <a:solidFill>
                  <a:srgbClr val="000000"/>
                </a:solidFill>
                <a:latin typeface="Arial" panose="020B0604020202020204" pitchFamily="34" charset="0"/>
              </a:rPr>
              <a:t>Vid. Selsk. 29, No.16(1955).</a:t>
            </a:r>
          </a:p>
          <a:p>
            <a:pPr eaLnBrk="1" hangingPunct="1">
              <a:spcBef>
                <a:spcPct val="0"/>
              </a:spcBef>
              <a:buFontTx/>
              <a:buNone/>
            </a:pPr>
            <a:r>
              <a:rPr lang="da-DK" altLang="zh-CN" sz="1600" dirty="0">
                <a:solidFill>
                  <a:srgbClr val="000000"/>
                </a:solidFill>
                <a:latin typeface="Arial" panose="020B0604020202020204" pitchFamily="34" charset="0"/>
              </a:rPr>
              <a:t>S. G. Nilssion, et al., Nucl. Phys. </a:t>
            </a:r>
          </a:p>
          <a:p>
            <a:pPr eaLnBrk="1" hangingPunct="1">
              <a:spcBef>
                <a:spcPct val="0"/>
              </a:spcBef>
              <a:buFontTx/>
              <a:buNone/>
            </a:pPr>
            <a:r>
              <a:rPr lang="da-DK" altLang="zh-CN" sz="1600" dirty="0">
                <a:solidFill>
                  <a:srgbClr val="000000"/>
                </a:solidFill>
                <a:latin typeface="Arial" panose="020B0604020202020204" pitchFamily="34" charset="0"/>
              </a:rPr>
              <a:t>A131(1969) 1.</a:t>
            </a:r>
            <a:endParaRPr lang="zh-CN" altLang="en-US" sz="1600" dirty="0">
              <a:solidFill>
                <a:srgbClr val="000000"/>
              </a:solidFill>
              <a:latin typeface="Arial" panose="020B0604020202020204" pitchFamily="34" charset="0"/>
            </a:endParaRPr>
          </a:p>
        </p:txBody>
      </p:sp>
      <p:sp>
        <p:nvSpPr>
          <p:cNvPr id="8" name="Rectangle 2"/>
          <p:cNvSpPr txBox="1">
            <a:spLocks noChangeArrowheads="1"/>
          </p:cNvSpPr>
          <p:nvPr/>
        </p:nvSpPr>
        <p:spPr bwMode="auto">
          <a:xfrm>
            <a:off x="3275856" y="44624"/>
            <a:ext cx="572415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200"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400"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60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800" algn="ctr" rtl="0" eaLnBrk="0" fontAlgn="base" hangingPunct="0">
              <a:spcBef>
                <a:spcPct val="0"/>
              </a:spcBef>
              <a:spcAft>
                <a:spcPct val="0"/>
              </a:spcAft>
              <a:defRPr sz="4400">
                <a:solidFill>
                  <a:schemeClr val="tx1"/>
                </a:solidFill>
                <a:latin typeface="Arial" pitchFamily="34" charset="0"/>
                <a:ea typeface="黑体" pitchFamily="49" charset="-122"/>
              </a:defRPr>
            </a:lvl9pPr>
          </a:lstStyle>
          <a:p>
            <a:pPr>
              <a:defRPr/>
            </a:pPr>
            <a:r>
              <a:rPr lang="zh-CN" altLang="en-US" sz="3600" b="1" dirty="0"/>
              <a:t>平均场壳模型</a:t>
            </a:r>
            <a:endParaRPr lang="en-US" altLang="zh-CN" sz="3600" b="1" dirty="0"/>
          </a:p>
        </p:txBody>
      </p:sp>
      <p:sp>
        <p:nvSpPr>
          <p:cNvPr id="103431" name="文本框 1"/>
          <p:cNvSpPr txBox="1">
            <a:spLocks noChangeArrowheads="1"/>
          </p:cNvSpPr>
          <p:nvPr/>
        </p:nvSpPr>
        <p:spPr bwMode="auto">
          <a:xfrm>
            <a:off x="4716338" y="6300028"/>
            <a:ext cx="44641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b="1" dirty="0">
                <a:solidFill>
                  <a:srgbClr val="FF0000"/>
                </a:solidFill>
                <a:latin typeface="Arial" panose="020B0604020202020204" pitchFamily="34" charset="0"/>
              </a:rPr>
              <a:t>Totally fails for nuclear bulk properties </a:t>
            </a:r>
            <a:endParaRPr lang="zh-CN" altLang="en-US" sz="1800" b="1" dirty="0">
              <a:solidFill>
                <a:srgbClr val="FF0000"/>
              </a:solidFill>
              <a:latin typeface="Arial" panose="020B0604020202020204" pitchFamily="34" charset="0"/>
            </a:endParaRPr>
          </a:p>
        </p:txBody>
      </p:sp>
      <p:grpSp>
        <p:nvGrpSpPr>
          <p:cNvPr id="10" name="组合 2"/>
          <p:cNvGrpSpPr>
            <a:grpSpLocks/>
          </p:cNvGrpSpPr>
          <p:nvPr/>
        </p:nvGrpSpPr>
        <p:grpSpPr bwMode="auto">
          <a:xfrm>
            <a:off x="4962511" y="589682"/>
            <a:ext cx="4095764" cy="2119238"/>
            <a:chOff x="5039956" y="1340767"/>
            <a:chExt cx="4053931" cy="2119299"/>
          </a:xfrm>
        </p:grpSpPr>
        <p:grpSp>
          <p:nvGrpSpPr>
            <p:cNvPr id="12" name="组合 4"/>
            <p:cNvGrpSpPr>
              <a:grpSpLocks/>
            </p:cNvGrpSpPr>
            <p:nvPr/>
          </p:nvGrpSpPr>
          <p:grpSpPr bwMode="auto">
            <a:xfrm>
              <a:off x="5039956" y="1340767"/>
              <a:ext cx="4053931" cy="1754889"/>
              <a:chOff x="5039956" y="1340767"/>
              <a:chExt cx="4053931" cy="1754889"/>
            </a:xfrm>
          </p:grpSpPr>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609" y="1340767"/>
                <a:ext cx="865453"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25" y="1340767"/>
                <a:ext cx="865455"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8"/>
              <p:cNvSpPr txBox="1">
                <a:spLocks noChangeArrowheads="1"/>
              </p:cNvSpPr>
              <p:nvPr/>
            </p:nvSpPr>
            <p:spPr bwMode="auto">
              <a:xfrm>
                <a:off x="5039956" y="2559614"/>
                <a:ext cx="14447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J. H. D. Jensen</a:t>
                </a:r>
                <a:endParaRPr lang="zh-CN" altLang="en-US" sz="1400" b="1">
                  <a:solidFill>
                    <a:srgbClr val="000000"/>
                  </a:solidFill>
                  <a:latin typeface="宋体" panose="02010600030101010101" pitchFamily="2" charset="-122"/>
                </a:endParaRPr>
              </a:p>
            </p:txBody>
          </p:sp>
          <p:sp>
            <p:nvSpPr>
              <p:cNvPr id="17" name="文本框 9"/>
              <p:cNvSpPr txBox="1">
                <a:spLocks noChangeArrowheads="1"/>
              </p:cNvSpPr>
              <p:nvPr/>
            </p:nvSpPr>
            <p:spPr bwMode="auto">
              <a:xfrm>
                <a:off x="6537400" y="2576529"/>
                <a:ext cx="1207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M. G. Mayer</a:t>
                </a:r>
                <a:endParaRPr lang="zh-CN" altLang="en-US" sz="1400" b="1">
                  <a:solidFill>
                    <a:srgbClr val="000000"/>
                  </a:solidFill>
                  <a:latin typeface="宋体" panose="02010600030101010101" pitchFamily="2" charset="-122"/>
                </a:endParaRPr>
              </a:p>
            </p:txBody>
          </p:sp>
          <p:pic>
            <p:nvPicPr>
              <p:cNvPr id="18" name="Picture 2" descr="Wign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5809" y="1340769"/>
                <a:ext cx="865018"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1"/>
              <p:cNvSpPr>
                <a:spLocks noChangeArrowheads="1"/>
              </p:cNvSpPr>
              <p:nvPr/>
            </p:nvSpPr>
            <p:spPr bwMode="auto">
              <a:xfrm>
                <a:off x="7854983" y="2572436"/>
                <a:ext cx="1238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E. P. Wigner </a:t>
                </a:r>
              </a:p>
            </p:txBody>
          </p:sp>
        </p:grpSp>
        <p:sp>
          <p:nvSpPr>
            <p:cNvPr id="13" name="矩形 5"/>
            <p:cNvSpPr>
              <a:spLocks noChangeArrowheads="1"/>
            </p:cNvSpPr>
            <p:nvPr/>
          </p:nvSpPr>
          <p:spPr bwMode="auto">
            <a:xfrm>
              <a:off x="5459248" y="3090723"/>
              <a:ext cx="3344018" cy="36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宋体" panose="02010600030101010101" pitchFamily="2" charset="-122"/>
                </a:rPr>
                <a:t>Nobel Prize in Physics 1963</a:t>
              </a:r>
            </a:p>
          </p:txBody>
        </p:sp>
      </p:grpSp>
      <p:sp>
        <p:nvSpPr>
          <p:cNvPr id="11" name="矩形 3"/>
          <p:cNvSpPr>
            <a:spLocks noChangeArrowheads="1"/>
          </p:cNvSpPr>
          <p:nvPr/>
        </p:nvSpPr>
        <p:spPr bwMode="auto">
          <a:xfrm>
            <a:off x="0" y="457437"/>
            <a:ext cx="5087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4825" indent="-342900"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spcAft>
                <a:spcPts val="2400"/>
              </a:spcAft>
              <a:buFont typeface="Wingdings" panose="05000000000000000000" pitchFamily="2" charset="2"/>
              <a:buChar char=""/>
            </a:pPr>
            <a:endParaRPr lang="en-US" altLang="zh-CN" sz="1800" dirty="0">
              <a:solidFill>
                <a:srgbClr val="0000CC"/>
              </a:solidFill>
              <a:latin typeface="宋体" panose="02010600030101010101" pitchFamily="2" charset="-122"/>
            </a:endParaRPr>
          </a:p>
        </p:txBody>
      </p:sp>
    </p:spTree>
    <p:extLst>
      <p:ext uri="{BB962C8B-B14F-4D97-AF65-F5344CB8AC3E}">
        <p14:creationId xmlns:p14="http://schemas.microsoft.com/office/powerpoint/2010/main" val="26905853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组合 1"/>
          <p:cNvGrpSpPr>
            <a:grpSpLocks/>
          </p:cNvGrpSpPr>
          <p:nvPr/>
        </p:nvGrpSpPr>
        <p:grpSpPr bwMode="auto">
          <a:xfrm>
            <a:off x="92075" y="2101850"/>
            <a:ext cx="8966200" cy="2300288"/>
            <a:chOff x="92223" y="1628800"/>
            <a:chExt cx="8965756" cy="2300354"/>
          </a:xfrm>
        </p:grpSpPr>
        <p:grpSp>
          <p:nvGrpSpPr>
            <p:cNvPr id="99343" name="组合 2"/>
            <p:cNvGrpSpPr>
              <a:grpSpLocks/>
            </p:cNvGrpSpPr>
            <p:nvPr/>
          </p:nvGrpSpPr>
          <p:grpSpPr bwMode="auto">
            <a:xfrm>
              <a:off x="5004048" y="1628800"/>
              <a:ext cx="4053931" cy="2119299"/>
              <a:chOff x="5039956" y="1340767"/>
              <a:chExt cx="4053931" cy="2119299"/>
            </a:xfrm>
          </p:grpSpPr>
          <p:grpSp>
            <p:nvGrpSpPr>
              <p:cNvPr id="99345" name="组合 4"/>
              <p:cNvGrpSpPr>
                <a:grpSpLocks/>
              </p:cNvGrpSpPr>
              <p:nvPr/>
            </p:nvGrpSpPr>
            <p:grpSpPr bwMode="auto">
              <a:xfrm>
                <a:off x="5039956" y="1340767"/>
                <a:ext cx="4053931" cy="1754889"/>
                <a:chOff x="5039956" y="1340767"/>
                <a:chExt cx="4053931" cy="1754889"/>
              </a:xfrm>
            </p:grpSpPr>
            <p:pic>
              <p:nvPicPr>
                <p:cNvPr id="9934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609" y="1340767"/>
                  <a:ext cx="865453"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525" y="1340767"/>
                  <a:ext cx="865455"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9" name="文本框 8"/>
                <p:cNvSpPr txBox="1">
                  <a:spLocks noChangeArrowheads="1"/>
                </p:cNvSpPr>
                <p:nvPr/>
              </p:nvSpPr>
              <p:spPr bwMode="auto">
                <a:xfrm>
                  <a:off x="5039956" y="2559614"/>
                  <a:ext cx="14447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J. H. D. Jensen</a:t>
                  </a:r>
                  <a:endParaRPr lang="zh-CN" altLang="en-US" sz="1400" b="1">
                    <a:solidFill>
                      <a:srgbClr val="000000"/>
                    </a:solidFill>
                    <a:latin typeface="宋体" panose="02010600030101010101" pitchFamily="2" charset="-122"/>
                  </a:endParaRPr>
                </a:p>
              </p:txBody>
            </p:sp>
            <p:sp>
              <p:nvSpPr>
                <p:cNvPr id="99350" name="文本框 9"/>
                <p:cNvSpPr txBox="1">
                  <a:spLocks noChangeArrowheads="1"/>
                </p:cNvSpPr>
                <p:nvPr/>
              </p:nvSpPr>
              <p:spPr bwMode="auto">
                <a:xfrm>
                  <a:off x="6537400" y="2576529"/>
                  <a:ext cx="1207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M. G. Mayer</a:t>
                  </a:r>
                  <a:endParaRPr lang="zh-CN" altLang="en-US" sz="1400" b="1">
                    <a:solidFill>
                      <a:srgbClr val="000000"/>
                    </a:solidFill>
                    <a:latin typeface="宋体" panose="02010600030101010101" pitchFamily="2" charset="-122"/>
                  </a:endParaRPr>
                </a:p>
              </p:txBody>
            </p:sp>
            <p:pic>
              <p:nvPicPr>
                <p:cNvPr id="99351" name="Picture 2" descr="Wign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809" y="1340769"/>
                  <a:ext cx="865018"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2" name="矩形 11"/>
                <p:cNvSpPr>
                  <a:spLocks noChangeArrowheads="1"/>
                </p:cNvSpPr>
                <p:nvPr/>
              </p:nvSpPr>
              <p:spPr bwMode="auto">
                <a:xfrm>
                  <a:off x="7854983" y="2572436"/>
                  <a:ext cx="1238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E. P. Wigner </a:t>
                  </a:r>
                </a:p>
              </p:txBody>
            </p:sp>
          </p:grpSp>
          <p:sp>
            <p:nvSpPr>
              <p:cNvPr id="99346" name="矩形 5"/>
              <p:cNvSpPr>
                <a:spLocks noChangeArrowheads="1"/>
              </p:cNvSpPr>
              <p:nvPr/>
            </p:nvSpPr>
            <p:spPr bwMode="auto">
              <a:xfrm>
                <a:off x="5459248" y="3090723"/>
                <a:ext cx="3344018" cy="36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b="1">
                    <a:solidFill>
                      <a:srgbClr val="FF0000"/>
                    </a:solidFill>
                    <a:latin typeface="宋体" panose="02010600030101010101" pitchFamily="2" charset="-122"/>
                  </a:rPr>
                  <a:t>Nobel Prize in Physics 1963</a:t>
                </a:r>
              </a:p>
            </p:txBody>
          </p:sp>
        </p:grpSp>
        <p:sp>
          <p:nvSpPr>
            <p:cNvPr id="99344" name="矩形 3"/>
            <p:cNvSpPr>
              <a:spLocks noChangeArrowheads="1"/>
            </p:cNvSpPr>
            <p:nvPr/>
          </p:nvSpPr>
          <p:spPr bwMode="auto">
            <a:xfrm>
              <a:off x="92223" y="1897605"/>
              <a:ext cx="5035601" cy="203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4825" indent="-342900"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spcAft>
                  <a:spcPts val="2400"/>
                </a:spcAft>
                <a:buFont typeface="Wingdings" panose="05000000000000000000" pitchFamily="2" charset="2"/>
                <a:buChar char=""/>
              </a:pPr>
              <a:r>
                <a:rPr lang="en-US" altLang="zh-CN" sz="1800">
                  <a:solidFill>
                    <a:srgbClr val="000000"/>
                  </a:solidFill>
                  <a:latin typeface="宋体" panose="02010600030101010101" pitchFamily="2" charset="-122"/>
                </a:rPr>
                <a:t>Although the independent particle shell model could describe the single-particle motion in a nucleus with a phenomenological mean potential, </a:t>
              </a:r>
              <a:r>
                <a:rPr lang="en-US" altLang="zh-CN" sz="1800">
                  <a:solidFill>
                    <a:srgbClr val="0000CC"/>
                  </a:solidFill>
                  <a:latin typeface="宋体" panose="02010600030101010101" pitchFamily="2" charset="-122"/>
                </a:rPr>
                <a:t>it </a:t>
              </a:r>
              <a:r>
                <a:rPr lang="en-US" altLang="zh-CN" sz="1800" b="1">
                  <a:solidFill>
                    <a:srgbClr val="0000CC"/>
                  </a:solidFill>
                  <a:latin typeface="宋体" panose="02010600030101010101" pitchFamily="2" charset="-122"/>
                </a:rPr>
                <a:t>cannot provide even a qualitative description for the nuclear bulk properties</a:t>
              </a:r>
              <a:r>
                <a:rPr lang="en-US" altLang="zh-CN" sz="1800">
                  <a:solidFill>
                    <a:srgbClr val="0000CC"/>
                  </a:solidFill>
                  <a:latin typeface="宋体" panose="02010600030101010101" pitchFamily="2" charset="-122"/>
                </a:rPr>
                <a:t>. </a:t>
              </a:r>
            </a:p>
          </p:txBody>
        </p:sp>
      </p:grpSp>
      <p:grpSp>
        <p:nvGrpSpPr>
          <p:cNvPr id="99331" name="组合 12"/>
          <p:cNvGrpSpPr>
            <a:grpSpLocks/>
          </p:cNvGrpSpPr>
          <p:nvPr/>
        </p:nvGrpSpPr>
        <p:grpSpPr bwMode="auto">
          <a:xfrm>
            <a:off x="88900" y="4341813"/>
            <a:ext cx="8977313" cy="2198687"/>
            <a:chOff x="88792" y="3754730"/>
            <a:chExt cx="8977945" cy="2199097"/>
          </a:xfrm>
        </p:grpSpPr>
        <p:sp>
          <p:nvSpPr>
            <p:cNvPr id="99334" name="文本框 13"/>
            <p:cNvSpPr txBox="1">
              <a:spLocks noChangeArrowheads="1"/>
            </p:cNvSpPr>
            <p:nvPr/>
          </p:nvSpPr>
          <p:spPr bwMode="auto">
            <a:xfrm>
              <a:off x="88792" y="3922782"/>
              <a:ext cx="4986690" cy="20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4825" indent="-342900"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spcAft>
                  <a:spcPts val="2400"/>
                </a:spcAft>
                <a:buFont typeface="Wingdings" panose="05000000000000000000" pitchFamily="2" charset="2"/>
                <a:buChar char=""/>
              </a:pPr>
              <a:r>
                <a:rPr lang="en-US" altLang="zh-CN" sz="1800">
                  <a:solidFill>
                    <a:srgbClr val="000000"/>
                  </a:solidFill>
                  <a:latin typeface="宋体" panose="02010600030101010101" pitchFamily="2" charset="-122"/>
                </a:rPr>
                <a:t>On the contrary, a unified phenomenological description of nuclear vibration and rotation can be achieved by the collective Hamiltonian whereas </a:t>
              </a:r>
              <a:r>
                <a:rPr lang="en-US" altLang="zh-CN" sz="1800" b="1">
                  <a:solidFill>
                    <a:srgbClr val="0000CC"/>
                  </a:solidFill>
                  <a:latin typeface="宋体" panose="02010600030101010101" pitchFamily="2" charset="-122"/>
                </a:rPr>
                <a:t>it is helpless in understanding the motion of a single nucleon. </a:t>
              </a:r>
            </a:p>
          </p:txBody>
        </p:sp>
        <p:grpSp>
          <p:nvGrpSpPr>
            <p:cNvPr id="99335" name="组合 14"/>
            <p:cNvGrpSpPr>
              <a:grpSpLocks/>
            </p:cNvGrpSpPr>
            <p:nvPr/>
          </p:nvGrpSpPr>
          <p:grpSpPr bwMode="auto">
            <a:xfrm>
              <a:off x="5220072" y="3754730"/>
              <a:ext cx="3846665" cy="1680081"/>
              <a:chOff x="5220423" y="3923699"/>
              <a:chExt cx="3887773" cy="2015905"/>
            </a:xfrm>
          </p:grpSpPr>
          <p:pic>
            <p:nvPicPr>
              <p:cNvPr id="9933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1331" y="3933056"/>
                <a:ext cx="865453"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图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8450" y="3923699"/>
                <a:ext cx="865454"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文本框 17"/>
              <p:cNvSpPr txBox="1">
                <a:spLocks noChangeArrowheads="1"/>
              </p:cNvSpPr>
              <p:nvPr/>
            </p:nvSpPr>
            <p:spPr bwMode="auto">
              <a:xfrm>
                <a:off x="5220423" y="5138741"/>
                <a:ext cx="1106558" cy="3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A. N. Bohr</a:t>
                </a:r>
                <a:endParaRPr lang="zh-CN" altLang="en-US" sz="1400" b="1">
                  <a:solidFill>
                    <a:srgbClr val="000000"/>
                  </a:solidFill>
                  <a:latin typeface="宋体" panose="02010600030101010101" pitchFamily="2" charset="-122"/>
                </a:endParaRPr>
              </a:p>
            </p:txBody>
          </p:sp>
          <p:sp>
            <p:nvSpPr>
              <p:cNvPr id="99339" name="文本框 18"/>
              <p:cNvSpPr txBox="1">
                <a:spLocks noChangeArrowheads="1"/>
              </p:cNvSpPr>
              <p:nvPr/>
            </p:nvSpPr>
            <p:spPr bwMode="auto">
              <a:xfrm>
                <a:off x="6312654" y="5142966"/>
                <a:ext cx="1657045" cy="3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B. R. Mottelson</a:t>
                </a:r>
              </a:p>
            </p:txBody>
          </p:sp>
          <p:pic>
            <p:nvPicPr>
              <p:cNvPr id="99340" name="图片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1708" y="3933056"/>
                <a:ext cx="865453"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1" name="文本框 20"/>
              <p:cNvSpPr txBox="1">
                <a:spLocks noChangeArrowheads="1"/>
              </p:cNvSpPr>
              <p:nvPr/>
            </p:nvSpPr>
            <p:spPr bwMode="auto">
              <a:xfrm>
                <a:off x="7840671" y="5172822"/>
                <a:ext cx="1267525" cy="3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b="1">
                    <a:solidFill>
                      <a:srgbClr val="000000"/>
                    </a:solidFill>
                    <a:latin typeface="宋体" panose="02010600030101010101" pitchFamily="2" charset="-122"/>
                  </a:rPr>
                  <a:t>J. Rainwater</a:t>
                </a:r>
              </a:p>
            </p:txBody>
          </p:sp>
          <p:sp>
            <p:nvSpPr>
              <p:cNvPr id="99342" name="矩形 21"/>
              <p:cNvSpPr>
                <a:spLocks noChangeArrowheads="1"/>
              </p:cNvSpPr>
              <p:nvPr/>
            </p:nvSpPr>
            <p:spPr bwMode="auto">
              <a:xfrm>
                <a:off x="5451090" y="5496365"/>
                <a:ext cx="3380160" cy="44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b="1">
                    <a:solidFill>
                      <a:srgbClr val="FF0000"/>
                    </a:solidFill>
                    <a:latin typeface="宋体" panose="02010600030101010101" pitchFamily="2" charset="-122"/>
                  </a:rPr>
                  <a:t>Nobel Prize in Physics 1975</a:t>
                </a:r>
              </a:p>
            </p:txBody>
          </p:sp>
        </p:grpSp>
      </p:grpSp>
      <p:sp>
        <p:nvSpPr>
          <p:cNvPr id="23" name="Rectangle 2"/>
          <p:cNvSpPr txBox="1">
            <a:spLocks noChangeArrowheads="1"/>
          </p:cNvSpPr>
          <p:nvPr/>
        </p:nvSpPr>
        <p:spPr bwMode="auto">
          <a:xfrm>
            <a:off x="2771775" y="115888"/>
            <a:ext cx="63722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200"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400"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60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800" algn="ctr" rtl="0" eaLnBrk="0" fontAlgn="base" hangingPunct="0">
              <a:spcBef>
                <a:spcPct val="0"/>
              </a:spcBef>
              <a:spcAft>
                <a:spcPct val="0"/>
              </a:spcAft>
              <a:defRPr sz="4400">
                <a:solidFill>
                  <a:schemeClr val="tx1"/>
                </a:solidFill>
                <a:latin typeface="Arial" pitchFamily="34" charset="0"/>
                <a:ea typeface="黑体" pitchFamily="49" charset="-122"/>
              </a:defRPr>
            </a:lvl9pPr>
          </a:lstStyle>
          <a:p>
            <a:pPr>
              <a:defRPr/>
            </a:pPr>
            <a:r>
              <a:rPr lang="zh-CN" altLang="en-US" sz="3600" b="1" dirty="0"/>
              <a:t>平均场壳模型与集体模型</a:t>
            </a:r>
            <a:endParaRPr lang="en-US" altLang="zh-CN" sz="3600" b="1" dirty="0"/>
          </a:p>
        </p:txBody>
      </p:sp>
      <p:sp>
        <p:nvSpPr>
          <p:cNvPr id="99333" name="矩形 1"/>
          <p:cNvSpPr>
            <a:spLocks noChangeArrowheads="1"/>
          </p:cNvSpPr>
          <p:nvPr/>
        </p:nvSpPr>
        <p:spPr bwMode="auto">
          <a:xfrm>
            <a:off x="395288" y="949325"/>
            <a:ext cx="84724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2000">
                <a:latin typeface="Arial" panose="020B0604020202020204" pitchFamily="34" charset="0"/>
              </a:rPr>
              <a:t>The independent particle shell model of nucleus by Mayer and Jensen </a:t>
            </a:r>
            <a:r>
              <a:rPr lang="en-US" altLang="zh-CN" sz="2000" i="1">
                <a:latin typeface="Arial" panose="020B0604020202020204" pitchFamily="34" charset="0"/>
              </a:rPr>
              <a:t>et al.</a:t>
            </a:r>
            <a:r>
              <a:rPr lang="en-US" altLang="zh-CN" sz="2000">
                <a:latin typeface="Arial" panose="020B0604020202020204" pitchFamily="34" charset="0"/>
              </a:rPr>
              <a:t>, and the collective Hamiltonian for nuclear rotation and vibration by Bohr and Mottelson, etc. However, since 1950s, nuclear physics stepped into a more challenging stage.</a:t>
            </a:r>
          </a:p>
        </p:txBody>
      </p:sp>
    </p:spTree>
    <p:extLst>
      <p:ext uri="{BB962C8B-B14F-4D97-AF65-F5344CB8AC3E}">
        <p14:creationId xmlns:p14="http://schemas.microsoft.com/office/powerpoint/2010/main" val="1562442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7" descr="bi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4975" y="3894138"/>
            <a:ext cx="2378075" cy="3032125"/>
          </a:xfrm>
          <a:prstGeom prst="rect">
            <a:avLst/>
          </a:prstGeom>
          <a:solidFill>
            <a:srgbClr val="FFFF99"/>
          </a:solidFill>
          <a:ln w="57150">
            <a:solidFill>
              <a:srgbClr val="FF0000"/>
            </a:solidFill>
            <a:miter lim="800000"/>
            <a:headEnd/>
            <a:tailEnd/>
          </a:ln>
        </p:spPr>
      </p:pic>
      <p:pic>
        <p:nvPicPr>
          <p:cNvPr id="101379" name="Picture 2"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692150"/>
            <a:ext cx="609917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矩形 1"/>
          <p:cNvSpPr>
            <a:spLocks noChangeArrowheads="1"/>
          </p:cNvSpPr>
          <p:nvPr/>
        </p:nvSpPr>
        <p:spPr bwMode="auto">
          <a:xfrm>
            <a:off x="3459892" y="-27384"/>
            <a:ext cx="53602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0" hangingPunct="0">
              <a:spcBef>
                <a:spcPct val="0"/>
              </a:spcBef>
              <a:buNone/>
              <a:defRPr/>
            </a:pPr>
            <a:r>
              <a:rPr lang="en-US" altLang="zh-CN" sz="3600" b="1" dirty="0" err="1">
                <a:latin typeface="+mj-lt"/>
                <a:ea typeface="+mj-ea"/>
                <a:cs typeface="+mj-cs"/>
              </a:rPr>
              <a:t>Strutinsky</a:t>
            </a:r>
            <a:r>
              <a:rPr lang="en-US" altLang="zh-CN" sz="3600" b="1" dirty="0">
                <a:latin typeface="+mj-lt"/>
                <a:ea typeface="+mj-ea"/>
                <a:cs typeface="+mj-cs"/>
              </a:rPr>
              <a:t> </a:t>
            </a:r>
            <a:r>
              <a:rPr lang="zh-CN" altLang="en-US" sz="3600" b="1" dirty="0">
                <a:latin typeface="+mj-lt"/>
                <a:ea typeface="+mj-ea"/>
                <a:cs typeface="+mj-cs"/>
              </a:rPr>
              <a:t>壳修正</a:t>
            </a:r>
            <a:endParaRPr lang="en-US" altLang="zh-CN" sz="3600" b="1" dirty="0">
              <a:latin typeface="+mj-lt"/>
              <a:ea typeface="+mj-ea"/>
              <a:cs typeface="+mj-cs"/>
            </a:endParaRPr>
          </a:p>
        </p:txBody>
      </p:sp>
      <p:sp>
        <p:nvSpPr>
          <p:cNvPr id="101381" name="文本框 3"/>
          <p:cNvSpPr txBox="1">
            <a:spLocks noChangeArrowheads="1"/>
          </p:cNvSpPr>
          <p:nvPr/>
        </p:nvSpPr>
        <p:spPr bwMode="auto">
          <a:xfrm>
            <a:off x="107950" y="1773238"/>
            <a:ext cx="280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b="1">
                <a:solidFill>
                  <a:srgbClr val="FF0000"/>
                </a:solidFill>
                <a:latin typeface="Arial" panose="020B0604020202020204" pitchFamily="34" charset="0"/>
              </a:rPr>
              <a:t>Compromise between Shell model and collective model </a:t>
            </a:r>
            <a:endParaRPr lang="zh-CN" altLang="en-US" sz="2000" b="1">
              <a:solidFill>
                <a:srgbClr val="FF0000"/>
              </a:solidFill>
              <a:latin typeface="Arial" panose="020B0604020202020204" pitchFamily="34" charset="0"/>
            </a:endParaRPr>
          </a:p>
        </p:txBody>
      </p:sp>
      <p:sp>
        <p:nvSpPr>
          <p:cNvPr id="101382" name="文本框 4"/>
          <p:cNvSpPr txBox="1">
            <a:spLocks noChangeArrowheads="1"/>
          </p:cNvSpPr>
          <p:nvPr/>
        </p:nvSpPr>
        <p:spPr bwMode="auto">
          <a:xfrm>
            <a:off x="179388" y="2997200"/>
            <a:ext cx="369887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a:solidFill>
                  <a:srgbClr val="0000CC"/>
                </a:solidFill>
                <a:latin typeface="Arial" panose="020B0604020202020204" pitchFamily="34" charset="0"/>
              </a:rPr>
              <a:t>Great success for </a:t>
            </a:r>
          </a:p>
          <a:p>
            <a:pPr>
              <a:spcBef>
                <a:spcPct val="0"/>
              </a:spcBef>
              <a:buFontTx/>
              <a:buNone/>
            </a:pPr>
            <a:r>
              <a:rPr lang="en-US" altLang="zh-CN" sz="2000">
                <a:solidFill>
                  <a:srgbClr val="0000CC"/>
                </a:solidFill>
                <a:latin typeface="Arial" panose="020B0604020202020204" pitchFamily="34" charset="0"/>
              </a:rPr>
              <a:t>FRDM</a:t>
            </a:r>
          </a:p>
          <a:p>
            <a:pPr>
              <a:spcBef>
                <a:spcPct val="0"/>
              </a:spcBef>
              <a:buFontTx/>
              <a:buNone/>
            </a:pPr>
            <a:r>
              <a:rPr lang="en-US" altLang="zh-CN" sz="2000">
                <a:solidFill>
                  <a:srgbClr val="0000CC"/>
                </a:solidFill>
                <a:latin typeface="Arial" panose="020B0604020202020204" pitchFamily="34" charset="0"/>
              </a:rPr>
              <a:t>WS4 …</a:t>
            </a:r>
            <a:endParaRPr lang="zh-CN" altLang="en-US" sz="2000">
              <a:solidFill>
                <a:srgbClr val="0000CC"/>
              </a:solidFill>
              <a:latin typeface="Arial" panose="020B0604020202020204" pitchFamily="34" charset="0"/>
            </a:endParaRPr>
          </a:p>
        </p:txBody>
      </p:sp>
      <p:sp>
        <p:nvSpPr>
          <p:cNvPr id="101383" name="文本框 7"/>
          <p:cNvSpPr txBox="1">
            <a:spLocks noChangeArrowheads="1"/>
          </p:cNvSpPr>
          <p:nvPr/>
        </p:nvSpPr>
        <p:spPr bwMode="auto">
          <a:xfrm>
            <a:off x="3492500" y="4638675"/>
            <a:ext cx="55308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a:solidFill>
                  <a:srgbClr val="000000"/>
                </a:solidFill>
                <a:latin typeface="Arial" panose="020B0604020202020204" pitchFamily="34" charset="0"/>
              </a:rPr>
              <a:t>V.M. Strutinsky, </a:t>
            </a:r>
          </a:p>
          <a:p>
            <a:pPr>
              <a:spcBef>
                <a:spcPct val="0"/>
              </a:spcBef>
              <a:buFontTx/>
              <a:buNone/>
            </a:pPr>
            <a:r>
              <a:rPr lang="en-US" altLang="zh-CN" sz="1800">
                <a:solidFill>
                  <a:srgbClr val="000000"/>
                </a:solidFill>
                <a:latin typeface="Arial" panose="020B0604020202020204" pitchFamily="34" charset="0"/>
              </a:rPr>
              <a:t>Shell effects in nuclear masses and deformation energies, Nuclear Physics A 95 (1967) 420   </a:t>
            </a:r>
          </a:p>
          <a:p>
            <a:pPr>
              <a:spcBef>
                <a:spcPct val="0"/>
              </a:spcBef>
              <a:buFontTx/>
              <a:buNone/>
            </a:pPr>
            <a:r>
              <a:rPr lang="en-US" altLang="zh-CN" sz="1800">
                <a:solidFill>
                  <a:srgbClr val="FF0000"/>
                </a:solidFill>
                <a:latin typeface="Arial" panose="020B0604020202020204" pitchFamily="34" charset="0"/>
              </a:rPr>
              <a:t>Times Cited: 1,664  </a:t>
            </a:r>
          </a:p>
          <a:p>
            <a:pPr>
              <a:spcBef>
                <a:spcPct val="0"/>
              </a:spcBef>
              <a:buFontTx/>
              <a:buNone/>
            </a:pPr>
            <a:r>
              <a:rPr lang="en-US" altLang="zh-CN" sz="1800">
                <a:solidFill>
                  <a:srgbClr val="000000"/>
                </a:solidFill>
                <a:latin typeface="Arial" panose="020B0604020202020204" pitchFamily="34" charset="0"/>
              </a:rPr>
              <a:t>“Shells” in deformed nuclei, Nuclear Physics A 122 (1968) 1     </a:t>
            </a:r>
          </a:p>
          <a:p>
            <a:pPr>
              <a:spcBef>
                <a:spcPct val="0"/>
              </a:spcBef>
              <a:buFontTx/>
              <a:buNone/>
            </a:pPr>
            <a:r>
              <a:rPr lang="en-US" altLang="zh-CN" sz="1800">
                <a:solidFill>
                  <a:srgbClr val="FF0000"/>
                </a:solidFill>
                <a:latin typeface="Arial" panose="020B0604020202020204" pitchFamily="34" charset="0"/>
              </a:rPr>
              <a:t>Times Cited: 1,040</a:t>
            </a:r>
            <a:endParaRPr lang="zh-CN" altLang="en-US" sz="1800">
              <a:solidFill>
                <a:srgbClr val="FF0000"/>
              </a:solidFill>
              <a:latin typeface="Arial" panose="020B0604020202020204" pitchFamily="34" charset="0"/>
            </a:endParaRPr>
          </a:p>
        </p:txBody>
      </p:sp>
    </p:spTree>
    <p:extLst>
      <p:ext uri="{BB962C8B-B14F-4D97-AF65-F5344CB8AC3E}">
        <p14:creationId xmlns:p14="http://schemas.microsoft.com/office/powerpoint/2010/main" val="277021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矩形 1"/>
          <p:cNvSpPr>
            <a:spLocks noChangeArrowheads="1"/>
          </p:cNvSpPr>
          <p:nvPr/>
        </p:nvSpPr>
        <p:spPr bwMode="auto">
          <a:xfrm>
            <a:off x="250825" y="2492375"/>
            <a:ext cx="859155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 typeface="Arial" panose="020B0604020202020204" pitchFamily="34" charset="0"/>
              <a:buNone/>
            </a:pPr>
            <a:r>
              <a:rPr lang="en-US" altLang="zh-CN" sz="2400" b="1" dirty="0" err="1">
                <a:solidFill>
                  <a:srgbClr val="000000"/>
                </a:solidFill>
                <a:latin typeface="Arial" panose="020B0604020202020204" pitchFamily="34" charset="0"/>
              </a:rPr>
              <a:t>Weizsäcker-Skyrme</a:t>
            </a:r>
            <a:r>
              <a:rPr lang="en-US" altLang="zh-CN" sz="2400" b="1" dirty="0">
                <a:solidFill>
                  <a:srgbClr val="000000"/>
                </a:solidFill>
                <a:latin typeface="Arial" panose="020B0604020202020204" pitchFamily="34" charset="0"/>
              </a:rPr>
              <a:t> (WS) formula </a:t>
            </a:r>
          </a:p>
          <a:p>
            <a:pPr algn="ctr" eaLnBrk="1" hangingPunct="1">
              <a:lnSpc>
                <a:spcPct val="150000"/>
              </a:lnSpc>
              <a:spcBef>
                <a:spcPct val="0"/>
              </a:spcBef>
              <a:buFont typeface="Arial" panose="020B0604020202020204" pitchFamily="34" charset="0"/>
              <a:buNone/>
            </a:pPr>
            <a:r>
              <a:rPr lang="en-US" altLang="zh-CN" sz="1800" b="1" dirty="0">
                <a:solidFill>
                  <a:srgbClr val="FF0000"/>
                </a:solidFill>
                <a:latin typeface="Arial" panose="020B0604020202020204" pitchFamily="34" charset="0"/>
              </a:rPr>
              <a:t>“Isospin for S-O &amp; </a:t>
            </a:r>
            <a:r>
              <a:rPr lang="en-US" altLang="zh-CN" sz="1800" b="1" dirty="0" err="1">
                <a:solidFill>
                  <a:srgbClr val="FF0000"/>
                </a:solidFill>
                <a:latin typeface="Arial" panose="020B0604020202020204" pitchFamily="34" charset="0"/>
              </a:rPr>
              <a:t>E_sym</a:t>
            </a:r>
            <a:r>
              <a:rPr lang="en-US" altLang="zh-CN" sz="1800" b="1" dirty="0">
                <a:solidFill>
                  <a:srgbClr val="FF0000"/>
                </a:solidFill>
                <a:latin typeface="Arial" panose="020B0604020202020204" pitchFamily="34" charset="0"/>
              </a:rPr>
              <a:t> + mirror nuclei”</a:t>
            </a:r>
            <a:endParaRPr lang="zh-CN" altLang="en-US" sz="1800" b="1" dirty="0">
              <a:solidFill>
                <a:srgbClr val="FF0000"/>
              </a:solidFill>
              <a:latin typeface="Arial" panose="020B0604020202020204" pitchFamily="34" charset="0"/>
            </a:endParaRPr>
          </a:p>
          <a:p>
            <a:pPr algn="just" eaLnBrk="1" hangingPunct="1">
              <a:lnSpc>
                <a:spcPct val="150000"/>
              </a:lnSpc>
              <a:spcBef>
                <a:spcPct val="0"/>
              </a:spcBef>
              <a:buFontTx/>
              <a:buNone/>
            </a:pPr>
            <a:r>
              <a:rPr lang="en-US" altLang="zh-CN" sz="1800" b="1" dirty="0">
                <a:solidFill>
                  <a:srgbClr val="000000"/>
                </a:solidFill>
                <a:latin typeface="Arial" panose="020B0604020202020204" pitchFamily="34" charset="0"/>
              </a:rPr>
              <a:t>inspired by the </a:t>
            </a:r>
            <a:r>
              <a:rPr lang="en-US" altLang="zh-CN" sz="1800" b="1" dirty="0" err="1">
                <a:solidFill>
                  <a:srgbClr val="000000"/>
                </a:solidFill>
                <a:latin typeface="Arial" panose="020B0604020202020204" pitchFamily="34" charset="0"/>
              </a:rPr>
              <a:t>Skyrme</a:t>
            </a:r>
            <a:r>
              <a:rPr lang="en-US" altLang="zh-CN" sz="1800" b="1" dirty="0">
                <a:solidFill>
                  <a:srgbClr val="000000"/>
                </a:solidFill>
                <a:latin typeface="Arial" panose="020B0604020202020204" pitchFamily="34" charset="0"/>
              </a:rPr>
              <a:t> energy-density functional and a macroscopic-microscopic mass formula, with an rms deviation of </a:t>
            </a:r>
            <a:r>
              <a:rPr lang="en-US" altLang="zh-CN" sz="1800" b="1" dirty="0">
                <a:solidFill>
                  <a:srgbClr val="FF0000"/>
                </a:solidFill>
                <a:latin typeface="Arial" panose="020B0604020202020204" pitchFamily="34" charset="0"/>
              </a:rPr>
              <a:t>336 keV </a:t>
            </a:r>
            <a:r>
              <a:rPr lang="en-US" altLang="zh-CN" sz="1800" b="1" dirty="0">
                <a:solidFill>
                  <a:srgbClr val="000000"/>
                </a:solidFill>
                <a:latin typeface="Arial" panose="020B0604020202020204" pitchFamily="34" charset="0"/>
              </a:rPr>
              <a:t>with respect to the 2149 measured masses in 2003 Atomic Mass Evaluation.</a:t>
            </a:r>
          </a:p>
          <a:p>
            <a:pPr algn="r" eaLnBrk="1" hangingPunct="1">
              <a:spcBef>
                <a:spcPct val="0"/>
              </a:spcBef>
              <a:buFontTx/>
              <a:buNone/>
            </a:pPr>
            <a:r>
              <a:rPr lang="en-US" altLang="zh-CN" sz="1600" b="1" dirty="0">
                <a:solidFill>
                  <a:srgbClr val="0000CC"/>
                </a:solidFill>
                <a:latin typeface="Arial" panose="020B0604020202020204" pitchFamily="34" charset="0"/>
              </a:rPr>
              <a:t>N. Wang, M. Liu and X. Z. Wu, Phys. Rev. C 81, 044322 (2010).</a:t>
            </a:r>
          </a:p>
          <a:p>
            <a:pPr algn="r" eaLnBrk="1" hangingPunct="1">
              <a:spcBef>
                <a:spcPct val="0"/>
              </a:spcBef>
              <a:buFontTx/>
              <a:buNone/>
            </a:pPr>
            <a:r>
              <a:rPr lang="en-US" altLang="zh-CN" sz="1600" b="1" dirty="0">
                <a:solidFill>
                  <a:srgbClr val="0000CC"/>
                </a:solidFill>
                <a:latin typeface="Arial" panose="020B0604020202020204" pitchFamily="34" charset="0"/>
              </a:rPr>
              <a:t>N. Wang, Z. Y. Liang, M. Liu and X. Z. Wu, Phys. Rev. C 82, 044304 (2010).</a:t>
            </a:r>
          </a:p>
          <a:p>
            <a:pPr algn="r" eaLnBrk="1" hangingPunct="1">
              <a:spcBef>
                <a:spcPct val="0"/>
              </a:spcBef>
              <a:buFontTx/>
              <a:buNone/>
            </a:pPr>
            <a:r>
              <a:rPr lang="en-US" altLang="zh-CN" sz="1600" b="1" dirty="0">
                <a:solidFill>
                  <a:srgbClr val="0000CC"/>
                </a:solidFill>
                <a:latin typeface="Arial" panose="020B0604020202020204" pitchFamily="34" charset="0"/>
              </a:rPr>
              <a:t>M. Liu, N. Wang, Y. G. Deng, and X. Z. Wu, Phys. Rev. C 84, 014333 (2011).</a:t>
            </a:r>
          </a:p>
          <a:p>
            <a:pPr algn="just" eaLnBrk="1" hangingPunct="1">
              <a:lnSpc>
                <a:spcPct val="150000"/>
              </a:lnSpc>
              <a:spcBef>
                <a:spcPct val="0"/>
              </a:spcBef>
              <a:buFontTx/>
              <a:buNone/>
            </a:pPr>
            <a:r>
              <a:rPr lang="en-US" altLang="zh-CN" sz="1800" b="1" dirty="0">
                <a:solidFill>
                  <a:srgbClr val="000000"/>
                </a:solidFill>
                <a:latin typeface="Arial" panose="020B0604020202020204" pitchFamily="34" charset="0"/>
              </a:rPr>
              <a:t>Taking into account the </a:t>
            </a:r>
            <a:r>
              <a:rPr lang="en-US" altLang="zh-CN" sz="1800" b="1" dirty="0">
                <a:solidFill>
                  <a:srgbClr val="FF0000"/>
                </a:solidFill>
                <a:latin typeface="Arial" panose="020B0604020202020204" pitchFamily="34" charset="0"/>
              </a:rPr>
              <a:t>surface diffuseness </a:t>
            </a:r>
            <a:r>
              <a:rPr lang="en-US" altLang="zh-CN" sz="1800" b="1" dirty="0">
                <a:solidFill>
                  <a:srgbClr val="000000"/>
                </a:solidFill>
                <a:latin typeface="Arial" panose="020B0604020202020204" pitchFamily="34" charset="0"/>
              </a:rPr>
              <a:t>effect, the rms deviation with </a:t>
            </a:r>
            <a:r>
              <a:rPr lang="en-US" altLang="zh-CN" sz="1800" b="1" dirty="0">
                <a:solidFill>
                  <a:srgbClr val="FF0000"/>
                </a:solidFill>
                <a:latin typeface="Arial" panose="020B0604020202020204" pitchFamily="34" charset="0"/>
              </a:rPr>
              <a:t>2353</a:t>
            </a:r>
            <a:r>
              <a:rPr lang="en-US" altLang="zh-CN" sz="1800" b="1" dirty="0">
                <a:solidFill>
                  <a:srgbClr val="000000"/>
                </a:solidFill>
                <a:latin typeface="Arial" panose="020B0604020202020204" pitchFamily="34" charset="0"/>
              </a:rPr>
              <a:t> known masses falls to </a:t>
            </a:r>
            <a:r>
              <a:rPr lang="en-US" altLang="zh-CN" sz="1800" b="1" dirty="0">
                <a:solidFill>
                  <a:srgbClr val="FF0000"/>
                </a:solidFill>
                <a:latin typeface="Arial" panose="020B0604020202020204" pitchFamily="34" charset="0"/>
              </a:rPr>
              <a:t>298 keV.</a:t>
            </a:r>
          </a:p>
          <a:p>
            <a:pPr algn="r" eaLnBrk="1" hangingPunct="1">
              <a:spcBef>
                <a:spcPct val="0"/>
              </a:spcBef>
              <a:buFont typeface="Arial" panose="020B0604020202020204" pitchFamily="34" charset="0"/>
              <a:buNone/>
            </a:pPr>
            <a:r>
              <a:rPr lang="en-US" altLang="zh-CN" sz="1600" b="1" u="sng" dirty="0">
                <a:solidFill>
                  <a:srgbClr val="0000CC"/>
                </a:solidFill>
                <a:latin typeface="Arial" panose="020B0604020202020204" pitchFamily="34" charset="0"/>
              </a:rPr>
              <a:t>N. Wang, M. Liu, X. Z. Wu and J. Meng, Phys. Lett. B 734, 215 (2014).</a:t>
            </a:r>
          </a:p>
          <a:p>
            <a:pPr algn="just" eaLnBrk="1" hangingPunct="1">
              <a:lnSpc>
                <a:spcPct val="150000"/>
              </a:lnSpc>
              <a:spcBef>
                <a:spcPct val="0"/>
              </a:spcBef>
              <a:buFontTx/>
              <a:buNone/>
            </a:pPr>
            <a:endParaRPr lang="zh-CN" altLang="en-US" sz="1800" b="1" u="sng" dirty="0">
              <a:solidFill>
                <a:srgbClr val="FF0000"/>
              </a:solidFill>
              <a:latin typeface="Arial" panose="020B0604020202020204" pitchFamily="34" charset="0"/>
            </a:endParaRPr>
          </a:p>
          <a:p>
            <a:pPr algn="r" eaLnBrk="1" hangingPunct="1">
              <a:spcBef>
                <a:spcPct val="0"/>
              </a:spcBef>
              <a:buFontTx/>
              <a:buNone/>
            </a:pPr>
            <a:endParaRPr lang="en-US" altLang="zh-CN" sz="1800" b="1" dirty="0">
              <a:solidFill>
                <a:srgbClr val="000000"/>
              </a:solidFill>
              <a:latin typeface="Arial" panose="020B0604020202020204" pitchFamily="34" charset="0"/>
            </a:endParaRPr>
          </a:p>
          <a:p>
            <a:pPr algn="r" eaLnBrk="1" hangingPunct="1">
              <a:spcBef>
                <a:spcPct val="0"/>
              </a:spcBef>
              <a:buFontTx/>
              <a:buNone/>
            </a:pPr>
            <a:endParaRPr lang="zh-CN" altLang="en-US" sz="1800" b="1" dirty="0">
              <a:solidFill>
                <a:srgbClr val="000000"/>
              </a:solidFill>
              <a:latin typeface="Arial" panose="020B0604020202020204" pitchFamily="34" charset="0"/>
            </a:endParaRPr>
          </a:p>
        </p:txBody>
      </p:sp>
      <p:sp>
        <p:nvSpPr>
          <p:cNvPr id="102403" name="矩形 1"/>
          <p:cNvSpPr>
            <a:spLocks noChangeArrowheads="1"/>
          </p:cNvSpPr>
          <p:nvPr/>
        </p:nvSpPr>
        <p:spPr bwMode="auto">
          <a:xfrm>
            <a:off x="250825" y="1125538"/>
            <a:ext cx="8893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400" b="1">
                <a:solidFill>
                  <a:srgbClr val="000000"/>
                </a:solidFill>
                <a:latin typeface="Arial" panose="020B0604020202020204" pitchFamily="34" charset="0"/>
              </a:rPr>
              <a:t>Finite-Range Droplet Model (FRDM) </a:t>
            </a:r>
          </a:p>
          <a:p>
            <a:pPr>
              <a:spcBef>
                <a:spcPct val="0"/>
              </a:spcBef>
              <a:buFont typeface="Arial" panose="020B0604020202020204" pitchFamily="34" charset="0"/>
              <a:buNone/>
            </a:pPr>
            <a:r>
              <a:rPr lang="en-US" altLang="zh-CN" sz="1600" b="1">
                <a:solidFill>
                  <a:srgbClr val="0000CC"/>
                </a:solidFill>
                <a:latin typeface="Arial" panose="020B0604020202020204" pitchFamily="34" charset="0"/>
              </a:rPr>
              <a:t>P. Möller, J.R. Nix, W.D. Myers, W.J. Swiatecki, At. Data Nucl. Data Tables 59, 185 (1995). </a:t>
            </a:r>
            <a:r>
              <a:rPr lang="en-US" altLang="zh-CN" sz="1800">
                <a:solidFill>
                  <a:srgbClr val="FF0000"/>
                </a:solidFill>
                <a:latin typeface="Arial" panose="020B0604020202020204" pitchFamily="34" charset="0"/>
              </a:rPr>
              <a:t>Times Cited: 2,385    Error of the mass model is 0.669 MeV </a:t>
            </a:r>
            <a:endParaRPr lang="zh-CN" altLang="en-US" sz="1800">
              <a:solidFill>
                <a:srgbClr val="FF0000"/>
              </a:solidFill>
              <a:latin typeface="Arial" panose="020B0604020202020204" pitchFamily="34" charset="0"/>
            </a:endParaRPr>
          </a:p>
        </p:txBody>
      </p:sp>
      <p:sp>
        <p:nvSpPr>
          <p:cNvPr id="4" name="矩形 1"/>
          <p:cNvSpPr>
            <a:spLocks noChangeArrowheads="1"/>
          </p:cNvSpPr>
          <p:nvPr/>
        </p:nvSpPr>
        <p:spPr bwMode="auto">
          <a:xfrm>
            <a:off x="3163330" y="-27384"/>
            <a:ext cx="5366580" cy="6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0" hangingPunct="0">
              <a:spcBef>
                <a:spcPct val="0"/>
              </a:spcBef>
              <a:buNone/>
              <a:defRPr/>
            </a:pPr>
            <a:r>
              <a:rPr lang="zh-CN" altLang="en-US" sz="3600" b="1" dirty="0">
                <a:latin typeface="+mj-lt"/>
                <a:ea typeface="+mj-ea"/>
                <a:cs typeface="+mj-cs"/>
              </a:rPr>
              <a:t>质量模型</a:t>
            </a:r>
            <a:endParaRPr lang="en-US" altLang="zh-CN" sz="3600" b="1" dirty="0">
              <a:latin typeface="+mj-lt"/>
              <a:ea typeface="+mj-ea"/>
              <a:cs typeface="+mj-cs"/>
            </a:endParaRPr>
          </a:p>
        </p:txBody>
      </p:sp>
    </p:spTree>
    <p:extLst>
      <p:ext uri="{BB962C8B-B14F-4D97-AF65-F5344CB8AC3E}">
        <p14:creationId xmlns:p14="http://schemas.microsoft.com/office/powerpoint/2010/main" val="356386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3648" y="2996952"/>
            <a:ext cx="6624736" cy="646331"/>
          </a:xfrm>
          <a:prstGeom prst="rect">
            <a:avLst/>
          </a:prstGeom>
          <a:noFill/>
        </p:spPr>
        <p:txBody>
          <a:bodyPr wrap="square" rtlCol="0">
            <a:spAutoFit/>
          </a:bodyPr>
          <a:lstStyle/>
          <a:p>
            <a:pPr algn="ctr"/>
            <a:r>
              <a:rPr lang="zh-CN" altLang="en-US" sz="3600" b="1" dirty="0">
                <a:latin typeface="+mj-lt"/>
                <a:ea typeface="+mj-ea"/>
                <a:cs typeface="+mj-cs"/>
              </a:rPr>
              <a:t>第二代核模型：有效相互作用</a:t>
            </a:r>
          </a:p>
        </p:txBody>
      </p:sp>
    </p:spTree>
    <p:extLst>
      <p:ext uri="{BB962C8B-B14F-4D97-AF65-F5344CB8AC3E}">
        <p14:creationId xmlns:p14="http://schemas.microsoft.com/office/powerpoint/2010/main" val="162212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矩形 2"/>
          <p:cNvSpPr>
            <a:spLocks noChangeArrowheads="1"/>
          </p:cNvSpPr>
          <p:nvPr/>
        </p:nvSpPr>
        <p:spPr bwMode="auto">
          <a:xfrm>
            <a:off x="395288" y="841375"/>
            <a:ext cx="8064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lnSpc>
                <a:spcPct val="150000"/>
              </a:lnSpc>
              <a:spcBef>
                <a:spcPts val="1800"/>
              </a:spcBef>
              <a:buFontTx/>
              <a:buNone/>
            </a:pPr>
            <a:r>
              <a:rPr lang="en-US" altLang="zh-CN" sz="2000">
                <a:solidFill>
                  <a:srgbClr val="000000"/>
                </a:solidFill>
                <a:latin typeface="Arial" panose="020B0604020202020204" pitchFamily="34" charset="0"/>
              </a:rPr>
              <a:t>How to achieve microscopically and self-consistently a unified description of the single-nucleon and collective motions of nucleus based on the strong interaction theory is a crucial question to be answered by nuclear scientists.</a:t>
            </a:r>
            <a:endParaRPr lang="zh-CN" altLang="en-US" sz="2000">
              <a:solidFill>
                <a:srgbClr val="000000"/>
              </a:solidFill>
              <a:latin typeface="Arial" panose="020B0604020202020204" pitchFamily="34" charset="0"/>
            </a:endParaRPr>
          </a:p>
        </p:txBody>
      </p:sp>
      <p:graphicFrame>
        <p:nvGraphicFramePr>
          <p:cNvPr id="103427" name="Object 2"/>
          <p:cNvGraphicFramePr>
            <a:graphicFrameLocks noChangeAspect="1"/>
          </p:cNvGraphicFramePr>
          <p:nvPr/>
        </p:nvGraphicFramePr>
        <p:xfrm>
          <a:off x="323850" y="2703513"/>
          <a:ext cx="3776663" cy="3963987"/>
        </p:xfrm>
        <a:graphic>
          <a:graphicData uri="http://schemas.openxmlformats.org/presentationml/2006/ole">
            <mc:AlternateContent xmlns:mc="http://schemas.openxmlformats.org/markup-compatibility/2006">
              <mc:Choice xmlns:v="urn:schemas-microsoft-com:vml" Requires="v">
                <p:oleObj spid="_x0000_s2106" name="Image" r:id="rId3" imgW="5961905" imgH="6257143" progId="Photoshop.Image.7">
                  <p:embed/>
                </p:oleObj>
              </mc:Choice>
              <mc:Fallback>
                <p:oleObj name="Image" r:id="rId3" imgW="5961905" imgH="625714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703513"/>
                        <a:ext cx="3776663"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428" name="Object 3"/>
          <p:cNvGraphicFramePr>
            <a:graphicFrameLocks noChangeAspect="1"/>
          </p:cNvGraphicFramePr>
          <p:nvPr/>
        </p:nvGraphicFramePr>
        <p:xfrm>
          <a:off x="6516688" y="4881563"/>
          <a:ext cx="2430462" cy="1785937"/>
        </p:xfrm>
        <a:graphic>
          <a:graphicData uri="http://schemas.openxmlformats.org/presentationml/2006/ole">
            <mc:AlternateContent xmlns:mc="http://schemas.openxmlformats.org/markup-compatibility/2006">
              <mc:Choice xmlns:v="urn:schemas-microsoft-com:vml" Requires="v">
                <p:oleObj spid="_x0000_s2107" name="Image" r:id="rId5" imgW="5485714" imgH="4028571" progId="">
                  <p:embed/>
                </p:oleObj>
              </mc:Choice>
              <mc:Fallback>
                <p:oleObj name="Image" r:id="rId5" imgW="5485714" imgH="402857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881563"/>
                        <a:ext cx="2430462" cy="17859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29" name="AutoShape 9"/>
          <p:cNvSpPr>
            <a:spLocks noChangeArrowheads="1"/>
          </p:cNvSpPr>
          <p:nvPr/>
        </p:nvSpPr>
        <p:spPr bwMode="auto">
          <a:xfrm rot="1693685">
            <a:off x="4427538" y="4529138"/>
            <a:ext cx="1389062" cy="3460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lgn="ctr">
            <a:solidFill>
              <a:schemeClr val="tx1"/>
            </a:solidFill>
            <a:miter lim="800000"/>
            <a:headEnd/>
            <a:tailEnd/>
          </a:ln>
        </p:spPr>
        <p:txBody>
          <a:bodyPr wrap="none" anchor="ctr"/>
          <a:lstStyle/>
          <a:p>
            <a:endParaRPr lang="zh-CN" altLang="en-US"/>
          </a:p>
        </p:txBody>
      </p:sp>
      <p:sp>
        <p:nvSpPr>
          <p:cNvPr id="6" name="标题 1"/>
          <p:cNvSpPr txBox="1">
            <a:spLocks/>
          </p:cNvSpPr>
          <p:nvPr/>
        </p:nvSpPr>
        <p:spPr bwMode="auto">
          <a:xfrm>
            <a:off x="3419872" y="1"/>
            <a:ext cx="4968552" cy="54868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177"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353"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53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706" algn="ctr" rtl="0" eaLnBrk="0" fontAlgn="base" hangingPunct="0">
              <a:spcBef>
                <a:spcPct val="0"/>
              </a:spcBef>
              <a:spcAft>
                <a:spcPct val="0"/>
              </a:spcAft>
              <a:defRPr sz="4400">
                <a:solidFill>
                  <a:schemeClr val="tx1"/>
                </a:solidFill>
                <a:latin typeface="Arial" pitchFamily="34" charset="0"/>
                <a:ea typeface="黑体" pitchFamily="49" charset="-122"/>
              </a:defRPr>
            </a:lvl9pPr>
          </a:lstStyle>
          <a:p>
            <a:r>
              <a:rPr lang="zh-CN" altLang="en-US" sz="3600" b="1" kern="0"/>
              <a:t>核力</a:t>
            </a:r>
            <a:endParaRPr lang="zh-CN" altLang="en-US" sz="3600" b="1" kern="0" dirty="0"/>
          </a:p>
        </p:txBody>
      </p:sp>
    </p:spTree>
    <p:extLst>
      <p:ext uri="{BB962C8B-B14F-4D97-AF65-F5344CB8AC3E}">
        <p14:creationId xmlns:p14="http://schemas.microsoft.com/office/powerpoint/2010/main" val="99344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灯片编号占位符 1"/>
          <p:cNvSpPr txBox="1">
            <a:spLocks noGrp="1"/>
          </p:cNvSpPr>
          <p:nvPr/>
        </p:nvSpPr>
        <p:spPr bwMode="auto">
          <a:xfrm>
            <a:off x="3429000" y="64770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fld id="{C68CBFD2-D173-4659-A7D6-51AC01A59E5C}" type="slidenum">
              <a:rPr lang="en-US" altLang="zh-CN" sz="1400">
                <a:solidFill>
                  <a:srgbClr val="0000FF"/>
                </a:solidFill>
                <a:latin typeface="Verdana" panose="020B0604030504040204" pitchFamily="34" charset="0"/>
              </a:rPr>
              <a:pPr algn="ctr" eaLnBrk="1" hangingPunct="1">
                <a:spcBef>
                  <a:spcPct val="0"/>
                </a:spcBef>
                <a:buFontTx/>
                <a:buNone/>
              </a:pPr>
              <a:t>16</a:t>
            </a:fld>
            <a:endParaRPr lang="en-US" altLang="zh-CN" sz="1400">
              <a:solidFill>
                <a:srgbClr val="0000FF"/>
              </a:solidFill>
              <a:latin typeface="Verdana" panose="020B0604030504040204" pitchFamily="34" charset="0"/>
            </a:endParaRPr>
          </a:p>
        </p:txBody>
      </p:sp>
      <p:sp>
        <p:nvSpPr>
          <p:cNvPr id="104451" name="日期占位符 2"/>
          <p:cNvSpPr txBox="1">
            <a:spLocks noGrp="1"/>
          </p:cNvSpPr>
          <p:nvPr/>
        </p:nvSpPr>
        <p:spPr bwMode="auto">
          <a:xfrm>
            <a:off x="4714875" y="0"/>
            <a:ext cx="4200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r" eaLnBrk="1" hangingPunct="1">
              <a:spcBef>
                <a:spcPct val="0"/>
              </a:spcBef>
              <a:buFontTx/>
              <a:buNone/>
            </a:pPr>
            <a:fld id="{728A8922-1EE3-4807-811A-8C486E242A36}" type="datetime1">
              <a:rPr lang="zh-CN" altLang="en-US" sz="1000">
                <a:solidFill>
                  <a:srgbClr val="FFFFFF"/>
                </a:solidFill>
              </a:rPr>
              <a:pPr algn="r" eaLnBrk="1" hangingPunct="1">
                <a:spcBef>
                  <a:spcPct val="0"/>
                </a:spcBef>
                <a:buFontTx/>
                <a:buNone/>
              </a:pPr>
              <a:t>2019/6/23</a:t>
            </a:fld>
            <a:endParaRPr lang="en-US" altLang="zh-CN" sz="1000">
              <a:solidFill>
                <a:srgbClr val="FFFFFF"/>
              </a:solidFill>
            </a:endParaRPr>
          </a:p>
        </p:txBody>
      </p:sp>
      <p:sp>
        <p:nvSpPr>
          <p:cNvPr id="104452" name="矩形 13"/>
          <p:cNvSpPr>
            <a:spLocks noChangeArrowheads="1"/>
          </p:cNvSpPr>
          <p:nvPr/>
        </p:nvSpPr>
        <p:spPr bwMode="auto">
          <a:xfrm>
            <a:off x="323850" y="4797425"/>
            <a:ext cx="856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a:solidFill>
                  <a:srgbClr val="000000"/>
                </a:solidFill>
                <a:latin typeface="Arial" panose="020B0604020202020204" pitchFamily="34" charset="0"/>
              </a:rPr>
              <a:t>The </a:t>
            </a:r>
            <a:r>
              <a:rPr lang="en-US" altLang="zh-CN" sz="1800" b="1">
                <a:solidFill>
                  <a:srgbClr val="000000"/>
                </a:solidFill>
                <a:latin typeface="Arial" panose="020B0604020202020204" pitchFamily="34" charset="0"/>
              </a:rPr>
              <a:t>self-consistent mean-field approach to nuclear structure is</a:t>
            </a:r>
          </a:p>
          <a:p>
            <a:pPr eaLnBrk="1" hangingPunct="1">
              <a:spcBef>
                <a:spcPct val="0"/>
              </a:spcBef>
              <a:buFontTx/>
              <a:buNone/>
            </a:pPr>
            <a:r>
              <a:rPr lang="en-US" altLang="zh-CN" sz="1800">
                <a:solidFill>
                  <a:srgbClr val="000000"/>
                </a:solidFill>
                <a:latin typeface="Arial" panose="020B0604020202020204" pitchFamily="34" charset="0"/>
              </a:rPr>
              <a:t>analogous to </a:t>
            </a:r>
            <a:r>
              <a:rPr lang="en-US" altLang="zh-CN" sz="1800" b="1">
                <a:solidFill>
                  <a:srgbClr val="000000"/>
                </a:solidFill>
                <a:latin typeface="Arial" panose="020B0604020202020204" pitchFamily="34" charset="0"/>
              </a:rPr>
              <a:t>Kohn-Sham Density Functional Theory.</a:t>
            </a:r>
            <a:endParaRPr lang="zh-CN" altLang="en-US" sz="1800">
              <a:solidFill>
                <a:srgbClr val="000000"/>
              </a:solidFill>
              <a:latin typeface="Arial" panose="020B0604020202020204" pitchFamily="34" charset="0"/>
            </a:endParaRPr>
          </a:p>
        </p:txBody>
      </p:sp>
      <p:sp>
        <p:nvSpPr>
          <p:cNvPr id="104453" name="矩形 14"/>
          <p:cNvSpPr>
            <a:spLocks noChangeArrowheads="1"/>
          </p:cNvSpPr>
          <p:nvPr/>
        </p:nvSpPr>
        <p:spPr bwMode="auto">
          <a:xfrm>
            <a:off x="323850" y="5529263"/>
            <a:ext cx="87852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zh-CN" altLang="zh-CN" sz="1800" b="1">
                <a:solidFill>
                  <a:srgbClr val="000000"/>
                </a:solidFill>
                <a:latin typeface="Calibri" panose="020F0502020204030204" pitchFamily="34" charset="0"/>
                <a:cs typeface="Times New Roman" panose="02020603050405020304" pitchFamily="18" charset="0"/>
              </a:rPr>
              <a:t>Density functional theory (DFT)</a:t>
            </a:r>
            <a:r>
              <a:rPr lang="zh-CN" altLang="zh-CN" sz="1800">
                <a:solidFill>
                  <a:srgbClr val="000000"/>
                </a:solidFill>
                <a:latin typeface="Calibri" panose="020F0502020204030204" pitchFamily="34" charset="0"/>
                <a:cs typeface="Times New Roman" panose="02020603050405020304" pitchFamily="18" charset="0"/>
              </a:rPr>
              <a:t> </a:t>
            </a:r>
            <a:r>
              <a:rPr lang="en-US" altLang="zh-CN" sz="1800">
                <a:solidFill>
                  <a:srgbClr val="000000"/>
                </a:solidFill>
                <a:latin typeface="Calibri" panose="020F0502020204030204" pitchFamily="34" charset="0"/>
                <a:cs typeface="Times New Roman" panose="02020603050405020304" pitchFamily="18" charset="0"/>
              </a:rPr>
              <a:t>, with </a:t>
            </a:r>
            <a:r>
              <a:rPr lang="zh-CN" altLang="zh-CN" sz="1800">
                <a:solidFill>
                  <a:srgbClr val="000000"/>
                </a:solidFill>
                <a:latin typeface="Calibri" panose="020F0502020204030204" pitchFamily="34" charset="0"/>
                <a:cs typeface="Times New Roman" panose="02020603050405020304" pitchFamily="18" charset="0"/>
              </a:rPr>
              <a:t>the name comes from the use of functionals of the particle density</a:t>
            </a:r>
            <a:r>
              <a:rPr lang="en-US" altLang="zh-CN" sz="1800">
                <a:solidFill>
                  <a:srgbClr val="000000"/>
                </a:solidFill>
                <a:latin typeface="Calibri" panose="020F0502020204030204" pitchFamily="34" charset="0"/>
                <a:cs typeface="Times New Roman" panose="02020603050405020304" pitchFamily="18" charset="0"/>
              </a:rPr>
              <a:t>, </a:t>
            </a:r>
            <a:r>
              <a:rPr lang="zh-CN" altLang="zh-CN" sz="1800">
                <a:solidFill>
                  <a:srgbClr val="000000"/>
                </a:solidFill>
                <a:latin typeface="Calibri" panose="020F0502020204030204" pitchFamily="34" charset="0"/>
                <a:cs typeface="Times New Roman" panose="02020603050405020304" pitchFamily="18" charset="0"/>
              </a:rPr>
              <a:t>is a</a:t>
            </a:r>
            <a:r>
              <a:rPr lang="en-US" altLang="zh-CN" sz="1800">
                <a:solidFill>
                  <a:srgbClr val="000000"/>
                </a:solidFill>
                <a:latin typeface="Calibri" panose="020F0502020204030204" pitchFamily="34" charset="0"/>
                <a:cs typeface="Times New Roman" panose="02020603050405020304" pitchFamily="18" charset="0"/>
              </a:rPr>
              <a:t>quantum mechanical theory used in physics and chemistry to investigate the structure (mainly the ground state) of many-particle systems.</a:t>
            </a:r>
          </a:p>
        </p:txBody>
      </p:sp>
      <p:grpSp>
        <p:nvGrpSpPr>
          <p:cNvPr id="104454" name="组合 12"/>
          <p:cNvGrpSpPr>
            <a:grpSpLocks/>
          </p:cNvGrpSpPr>
          <p:nvPr/>
        </p:nvGrpSpPr>
        <p:grpSpPr bwMode="auto">
          <a:xfrm>
            <a:off x="0" y="1196975"/>
            <a:ext cx="9036050" cy="3241675"/>
            <a:chOff x="0" y="1341438"/>
            <a:chExt cx="9144000" cy="3385318"/>
          </a:xfrm>
        </p:grpSpPr>
        <p:grpSp>
          <p:nvGrpSpPr>
            <p:cNvPr id="104455" name="Group 4"/>
            <p:cNvGrpSpPr>
              <a:grpSpLocks/>
            </p:cNvGrpSpPr>
            <p:nvPr/>
          </p:nvGrpSpPr>
          <p:grpSpPr bwMode="auto">
            <a:xfrm>
              <a:off x="719138" y="2740794"/>
              <a:ext cx="7993062" cy="1985962"/>
              <a:chOff x="385" y="2724"/>
              <a:chExt cx="5035" cy="1251"/>
            </a:xfrm>
          </p:grpSpPr>
          <p:graphicFrame>
            <p:nvGraphicFramePr>
              <p:cNvPr id="104458" name="Object 2"/>
              <p:cNvGraphicFramePr>
                <a:graphicFrameLocks noChangeAspect="1"/>
              </p:cNvGraphicFramePr>
              <p:nvPr>
                <p:extLst/>
              </p:nvPr>
            </p:nvGraphicFramePr>
            <p:xfrm>
              <a:off x="760" y="2724"/>
              <a:ext cx="4247" cy="756"/>
            </p:xfrm>
            <a:graphic>
              <a:graphicData uri="http://schemas.openxmlformats.org/presentationml/2006/ole">
                <mc:AlternateContent xmlns:mc="http://schemas.openxmlformats.org/markup-compatibility/2006">
                  <mc:Choice xmlns:v="urn:schemas-microsoft-com:vml" Requires="v">
                    <p:oleObj spid="_x0000_s3130" name="公式" r:id="rId4" imgW="3162240" imgH="482400" progId="Equation.3">
                      <p:embed/>
                    </p:oleObj>
                  </mc:Choice>
                  <mc:Fallback>
                    <p:oleObj name="公式" r:id="rId4" imgW="3162240" imgH="482400" progId="Equation.3">
                      <p:embed/>
                      <p:pic>
                        <p:nvPicPr>
                          <p:cNvPr id="0" name=""/>
                          <p:cNvPicPr>
                            <a:picLocks noChangeAspect="1" noChangeArrowheads="1"/>
                          </p:cNvPicPr>
                          <p:nvPr/>
                        </p:nvPicPr>
                        <p:blipFill>
                          <a:blip r:embed="rId5"/>
                          <a:srcRect/>
                          <a:stretch>
                            <a:fillRect/>
                          </a:stretch>
                        </p:blipFill>
                        <p:spPr bwMode="auto">
                          <a:xfrm>
                            <a:off x="760" y="2724"/>
                            <a:ext cx="4247" cy="75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6"/>
              <p:cNvSpPr>
                <a:spLocks noChangeArrowheads="1"/>
              </p:cNvSpPr>
              <p:nvPr/>
            </p:nvSpPr>
            <p:spPr bwMode="auto">
              <a:xfrm>
                <a:off x="385" y="3702"/>
                <a:ext cx="2041" cy="273"/>
              </a:xfrm>
              <a:prstGeom prst="rect">
                <a:avLst/>
              </a:prstGeom>
              <a:noFill/>
              <a:ln w="9525">
                <a:noFill/>
                <a:miter lim="800000"/>
                <a:headEnd/>
                <a:tailEnd/>
              </a:ln>
            </p:spPr>
            <p:txBody>
              <a:bodyPr anchor="b"/>
              <a:lstStyle/>
              <a:p>
                <a:pPr algn="ctr" eaLnBrk="1" hangingPunct="1">
                  <a:defRPr/>
                </a:pPr>
                <a:r>
                  <a:rPr lang="en-GB" altLang="zh-CN" sz="2400">
                    <a:solidFill>
                      <a:srgbClr val="000000"/>
                    </a:solidFill>
                    <a:effectLst>
                      <a:outerShdw blurRad="38100" dist="38100" dir="2700000" algn="tl">
                        <a:srgbClr val="000000"/>
                      </a:outerShdw>
                    </a:effectLst>
                    <a:latin typeface="Comic Sans MS" pitchFamily="66" charset="0"/>
                  </a:rPr>
                  <a:t>Mean field potential</a:t>
                </a:r>
              </a:p>
            </p:txBody>
          </p:sp>
          <p:sp>
            <p:nvSpPr>
              <p:cNvPr id="23" name="Rectangle 7"/>
              <p:cNvSpPr>
                <a:spLocks noChangeArrowheads="1"/>
              </p:cNvSpPr>
              <p:nvPr/>
            </p:nvSpPr>
            <p:spPr bwMode="auto">
              <a:xfrm>
                <a:off x="3379" y="3702"/>
                <a:ext cx="2041" cy="273"/>
              </a:xfrm>
              <a:prstGeom prst="rect">
                <a:avLst/>
              </a:prstGeom>
              <a:noFill/>
              <a:ln w="9525">
                <a:noFill/>
                <a:miter lim="800000"/>
                <a:headEnd/>
                <a:tailEnd/>
              </a:ln>
            </p:spPr>
            <p:txBody>
              <a:bodyPr anchor="b"/>
              <a:lstStyle/>
              <a:p>
                <a:pPr algn="ctr" eaLnBrk="1" hangingPunct="1">
                  <a:defRPr/>
                </a:pPr>
                <a:r>
                  <a:rPr lang="en-GB" altLang="zh-CN" sz="2400">
                    <a:solidFill>
                      <a:srgbClr val="000000"/>
                    </a:solidFill>
                    <a:effectLst>
                      <a:outerShdw blurRad="38100" dist="38100" dir="2700000" algn="tl">
                        <a:srgbClr val="000000"/>
                      </a:outerShdw>
                    </a:effectLst>
                    <a:latin typeface="Comic Sans MS" pitchFamily="66" charset="0"/>
                  </a:rPr>
                  <a:t>Residual interaction</a:t>
                </a:r>
              </a:p>
            </p:txBody>
          </p:sp>
          <p:sp>
            <p:nvSpPr>
              <p:cNvPr id="104461" name="Line 8"/>
              <p:cNvSpPr>
                <a:spLocks noChangeShapeType="1"/>
              </p:cNvSpPr>
              <p:nvPr/>
            </p:nvSpPr>
            <p:spPr bwMode="auto">
              <a:xfrm flipV="1">
                <a:off x="2016" y="3352"/>
                <a:ext cx="317"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4462" name="Line 9"/>
              <p:cNvSpPr>
                <a:spLocks noChangeShapeType="1"/>
              </p:cNvSpPr>
              <p:nvPr/>
            </p:nvSpPr>
            <p:spPr bwMode="auto">
              <a:xfrm flipH="1" flipV="1">
                <a:off x="3924" y="3434"/>
                <a:ext cx="252" cy="2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graphicFrame>
          <p:nvGraphicFramePr>
            <p:cNvPr id="104456" name="Object 3"/>
            <p:cNvGraphicFramePr>
              <a:graphicFrameLocks noChangeAspect="1"/>
            </p:cNvGraphicFramePr>
            <p:nvPr>
              <p:extLst/>
            </p:nvPr>
          </p:nvGraphicFramePr>
          <p:xfrm>
            <a:off x="1874745" y="1837134"/>
            <a:ext cx="5145508" cy="1187016"/>
          </p:xfrm>
          <a:graphic>
            <a:graphicData uri="http://schemas.openxmlformats.org/presentationml/2006/ole">
              <mc:AlternateContent xmlns:mc="http://schemas.openxmlformats.org/markup-compatibility/2006">
                <mc:Choice xmlns:v="urn:schemas-microsoft-com:vml" Requires="v">
                  <p:oleObj spid="_x0000_s3131" name="公式" r:id="rId6" imgW="2717640" imgH="482400" progId="Equation.3">
                    <p:embed/>
                  </p:oleObj>
                </mc:Choice>
                <mc:Fallback>
                  <p:oleObj name="公式" r:id="rId6" imgW="2717640" imgH="482400" progId="Equation.3">
                    <p:embed/>
                    <p:pic>
                      <p:nvPicPr>
                        <p:cNvPr id="0" name=""/>
                        <p:cNvPicPr>
                          <a:picLocks noChangeAspect="1" noChangeArrowheads="1"/>
                        </p:cNvPicPr>
                        <p:nvPr/>
                      </p:nvPicPr>
                      <p:blipFill>
                        <a:blip r:embed="rId7"/>
                        <a:srcRect/>
                        <a:stretch>
                          <a:fillRect/>
                        </a:stretch>
                      </p:blipFill>
                      <p:spPr bwMode="auto">
                        <a:xfrm>
                          <a:off x="1874745" y="1837134"/>
                          <a:ext cx="5145508" cy="11870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57" name="矩形 10"/>
            <p:cNvSpPr>
              <a:spLocks noChangeArrowheads="1"/>
            </p:cNvSpPr>
            <p:nvPr/>
          </p:nvSpPr>
          <p:spPr bwMode="auto">
            <a:xfrm>
              <a:off x="0" y="1341438"/>
              <a:ext cx="9144000" cy="45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400">
                  <a:solidFill>
                    <a:srgbClr val="000000"/>
                  </a:solidFill>
                  <a:latin typeface="Comic Sans MS" panose="030F0702030302020204" pitchFamily="66" charset="0"/>
                  <a:ea typeface="Heiti SC Light"/>
                  <a:cs typeface="Heiti SC Light"/>
                </a:rPr>
                <a:t>Many-body problems</a:t>
              </a:r>
              <a:endParaRPr lang="zh-CN" altLang="en-US" sz="2400">
                <a:solidFill>
                  <a:srgbClr val="000000"/>
                </a:solidFill>
                <a:latin typeface="Arial" panose="020B0604020202020204" pitchFamily="34" charset="0"/>
                <a:ea typeface="Heiti SC Light"/>
                <a:cs typeface="Heiti SC Light"/>
              </a:endParaRPr>
            </a:p>
          </p:txBody>
        </p:sp>
      </p:grpSp>
      <p:sp>
        <p:nvSpPr>
          <p:cNvPr id="15" name="标题 1"/>
          <p:cNvSpPr>
            <a:spLocks noGrp="1"/>
          </p:cNvSpPr>
          <p:nvPr>
            <p:ph type="title" idx="4294967295"/>
          </p:nvPr>
        </p:nvSpPr>
        <p:spPr>
          <a:xfrm>
            <a:off x="3419872" y="1"/>
            <a:ext cx="4968552" cy="548680"/>
          </a:xfrm>
          <a:noFill/>
          <a:ln>
            <a:solidFill>
              <a:srgbClr val="FFFF00"/>
            </a:solidFill>
          </a:ln>
        </p:spPr>
        <p:txBody>
          <a:bodyPr/>
          <a:lstStyle/>
          <a:p>
            <a:r>
              <a:rPr lang="zh-CN" altLang="en-US" sz="3600" b="1" dirty="0"/>
              <a:t>核多体理论</a:t>
            </a:r>
          </a:p>
        </p:txBody>
      </p:sp>
    </p:spTree>
    <p:extLst>
      <p:ext uri="{BB962C8B-B14F-4D97-AF65-F5344CB8AC3E}">
        <p14:creationId xmlns:p14="http://schemas.microsoft.com/office/powerpoint/2010/main" val="271735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3"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36712"/>
            <a:ext cx="50228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矩形 12"/>
          <p:cNvSpPr>
            <a:spLocks noChangeArrowheads="1"/>
          </p:cNvSpPr>
          <p:nvPr/>
        </p:nvSpPr>
        <p:spPr bwMode="auto">
          <a:xfrm>
            <a:off x="6922838" y="4571836"/>
            <a:ext cx="2185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1800" i="1" dirty="0">
                <a:solidFill>
                  <a:srgbClr val="FFFF00"/>
                </a:solidFill>
              </a:rPr>
              <a:t>http://www.unedf.org/</a:t>
            </a:r>
          </a:p>
        </p:txBody>
      </p:sp>
      <p:sp>
        <p:nvSpPr>
          <p:cNvPr id="11" name="Rectangle 2"/>
          <p:cNvSpPr>
            <a:spLocks noChangeArrowheads="1"/>
          </p:cNvSpPr>
          <p:nvPr/>
        </p:nvSpPr>
        <p:spPr bwMode="auto">
          <a:xfrm>
            <a:off x="0" y="908943"/>
            <a:ext cx="4098925" cy="13684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fontAlgn="base">
              <a:spcBef>
                <a:spcPct val="20000"/>
              </a:spcBef>
              <a:spcAft>
                <a:spcPct val="0"/>
              </a:spcAft>
              <a:buChar char="»"/>
              <a:defRPr sz="2400">
                <a:solidFill>
                  <a:schemeClr val="tx1"/>
                </a:solidFill>
                <a:latin typeface="Arial" panose="020B0604020202020204" pitchFamily="34" charset="0"/>
              </a:defRPr>
            </a:lvl6pPr>
            <a:lvl7pPr marL="2971800" indent="-228600" fontAlgn="base">
              <a:spcBef>
                <a:spcPct val="20000"/>
              </a:spcBef>
              <a:spcAft>
                <a:spcPct val="0"/>
              </a:spcAft>
              <a:buChar char="»"/>
              <a:defRPr sz="2400">
                <a:solidFill>
                  <a:schemeClr val="tx1"/>
                </a:solidFill>
                <a:latin typeface="Arial" panose="020B0604020202020204" pitchFamily="34" charset="0"/>
              </a:defRPr>
            </a:lvl7pPr>
            <a:lvl8pPr marL="3429000" indent="-228600" fontAlgn="base">
              <a:spcBef>
                <a:spcPct val="20000"/>
              </a:spcBef>
              <a:spcAft>
                <a:spcPct val="0"/>
              </a:spcAft>
              <a:buChar char="»"/>
              <a:defRPr sz="2400">
                <a:solidFill>
                  <a:schemeClr val="tx1"/>
                </a:solidFill>
                <a:latin typeface="Arial" panose="020B0604020202020204" pitchFamily="34" charset="0"/>
              </a:defRPr>
            </a:lvl8pPr>
            <a:lvl9pPr marL="3886200" indent="-228600" fontAlgn="base">
              <a:spcBef>
                <a:spcPct val="20000"/>
              </a:spcBef>
              <a:spcAft>
                <a:spcPct val="0"/>
              </a:spcAft>
              <a:buChar char="»"/>
              <a:defRPr sz="2400">
                <a:solidFill>
                  <a:schemeClr val="tx1"/>
                </a:solidFill>
                <a:latin typeface="Arial" panose="020B0604020202020204" pitchFamily="34" charset="0"/>
              </a:defRPr>
            </a:lvl9pPr>
          </a:lstStyle>
          <a:p>
            <a:pPr eaLnBrk="1" hangingPunct="1">
              <a:defRPr/>
            </a:pPr>
            <a:r>
              <a:rPr lang="en-US" altLang="zh-CN" sz="2000" i="1" dirty="0" err="1">
                <a:solidFill>
                  <a:srgbClr val="FF0000"/>
                </a:solidFill>
              </a:rPr>
              <a:t>Ab</a:t>
            </a:r>
            <a:r>
              <a:rPr lang="en-US" altLang="zh-CN" sz="2000" i="1" dirty="0">
                <a:solidFill>
                  <a:srgbClr val="FF0000"/>
                </a:solidFill>
              </a:rPr>
              <a:t> </a:t>
            </a:r>
            <a:r>
              <a:rPr lang="en-US" altLang="zh-CN" sz="2000" i="1" dirty="0" err="1">
                <a:solidFill>
                  <a:srgbClr val="FF0000"/>
                </a:solidFill>
              </a:rPr>
              <a:t>inito</a:t>
            </a:r>
            <a:endParaRPr lang="de-DE" altLang="zh-CN" sz="1200" i="1" dirty="0">
              <a:solidFill>
                <a:srgbClr val="FF0000"/>
              </a:solidFill>
            </a:endParaRPr>
          </a:p>
          <a:p>
            <a:pPr marL="0" indent="0" algn="r" eaLnBrk="1" hangingPunct="1">
              <a:buFontTx/>
              <a:buNone/>
              <a:defRPr/>
            </a:pPr>
            <a:r>
              <a:rPr lang="de-DE" altLang="zh-CN" sz="1200" dirty="0">
                <a:solidFill>
                  <a:srgbClr val="FF0000"/>
                </a:solidFill>
              </a:rPr>
              <a:t>Navratil, Vary, Barrett  Phys. Rev. Lett. 84 (2000) 5728</a:t>
            </a:r>
          </a:p>
          <a:p>
            <a:pPr marL="0" indent="0" algn="r" eaLnBrk="1" hangingPunct="1">
              <a:buFontTx/>
              <a:buNone/>
              <a:defRPr/>
            </a:pPr>
            <a:r>
              <a:rPr lang="de-DE" altLang="zh-CN" sz="1200" dirty="0">
                <a:solidFill>
                  <a:srgbClr val="FF0000"/>
                </a:solidFill>
              </a:rPr>
              <a:t>Bogner, Furnstahl, Schwenk  </a:t>
            </a:r>
          </a:p>
          <a:p>
            <a:pPr marL="0" indent="0" algn="r" eaLnBrk="1" hangingPunct="1">
              <a:buFontTx/>
              <a:buNone/>
              <a:defRPr/>
            </a:pPr>
            <a:r>
              <a:rPr lang="de-DE" altLang="zh-CN" sz="1200" dirty="0">
                <a:solidFill>
                  <a:srgbClr val="FF0000"/>
                </a:solidFill>
              </a:rPr>
              <a:t>Prog. Part. Nucl. Phys. 65 (2010) 94 </a:t>
            </a:r>
          </a:p>
          <a:p>
            <a:pPr marL="0" indent="0" algn="r" eaLnBrk="1" hangingPunct="1">
              <a:buFontTx/>
              <a:buNone/>
              <a:defRPr/>
            </a:pPr>
            <a:r>
              <a:rPr lang="de-DE" altLang="zh-CN" sz="1200" dirty="0">
                <a:solidFill>
                  <a:srgbClr val="FF0000"/>
                </a:solidFill>
                <a:sym typeface="Symbol" panose="05050102010706020507" pitchFamily="18" charset="2"/>
              </a:rPr>
              <a:t></a:t>
            </a:r>
            <a:endParaRPr lang="de-DE" altLang="zh-CN" sz="1200" dirty="0">
              <a:solidFill>
                <a:srgbClr val="FF0000"/>
              </a:solidFill>
            </a:endParaRPr>
          </a:p>
        </p:txBody>
      </p:sp>
      <p:sp>
        <p:nvSpPr>
          <p:cNvPr id="106501" name="Rectangle 2"/>
          <p:cNvSpPr>
            <a:spLocks noChangeArrowheads="1"/>
          </p:cNvSpPr>
          <p:nvPr/>
        </p:nvSpPr>
        <p:spPr bwMode="auto">
          <a:xfrm>
            <a:off x="35496" y="2348880"/>
            <a:ext cx="4067944" cy="1728713"/>
          </a:xfrm>
          <a:prstGeom prst="rect">
            <a:avLst/>
          </a:prstGeom>
          <a:noFill/>
          <a:ln w="28575">
            <a:solidFill>
              <a:srgbClr val="005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buFontTx/>
              <a:buChar char="•"/>
            </a:pPr>
            <a:r>
              <a:rPr lang="en-US" altLang="zh-CN" sz="2000" dirty="0">
                <a:solidFill>
                  <a:srgbClr val="005F00"/>
                </a:solidFill>
                <a:latin typeface="Arial" panose="020B0604020202020204" pitchFamily="34" charset="0"/>
              </a:rPr>
              <a:t>Shell model</a:t>
            </a:r>
            <a:endParaRPr lang="de-DE" altLang="zh-CN" sz="1200" dirty="0">
              <a:solidFill>
                <a:srgbClr val="005F00"/>
              </a:solidFill>
              <a:latin typeface="Arial" panose="020B0604020202020204" pitchFamily="34" charset="0"/>
            </a:endParaRPr>
          </a:p>
          <a:p>
            <a:pPr algn="r" eaLnBrk="1" hangingPunct="1">
              <a:buFontTx/>
              <a:buNone/>
            </a:pPr>
            <a:r>
              <a:rPr lang="es-ES" altLang="zh-CN" sz="1200" dirty="0">
                <a:solidFill>
                  <a:srgbClr val="005F00"/>
                </a:solidFill>
                <a:latin typeface="Arial" panose="020B0604020202020204" pitchFamily="34" charset="0"/>
              </a:rPr>
              <a:t>Caurier, Martínez-Pinedo, Nowacki, Poves, Zuker,  </a:t>
            </a:r>
          </a:p>
          <a:p>
            <a:pPr algn="r" eaLnBrk="1" hangingPunct="1">
              <a:buFontTx/>
              <a:buNone/>
            </a:pPr>
            <a:r>
              <a:rPr lang="es-ES" altLang="zh-CN" sz="1200" dirty="0">
                <a:solidFill>
                  <a:srgbClr val="005F00"/>
                </a:solidFill>
                <a:latin typeface="Arial" panose="020B0604020202020204" pitchFamily="34" charset="0"/>
              </a:rPr>
              <a:t>Rev. Mod. Phys. 77 (2005) 427</a:t>
            </a:r>
          </a:p>
          <a:p>
            <a:pPr algn="r" eaLnBrk="1" hangingPunct="1">
              <a:buFontTx/>
              <a:buNone/>
            </a:pPr>
            <a:r>
              <a:rPr lang="en-US" altLang="zh-CN" sz="1200" dirty="0">
                <a:solidFill>
                  <a:srgbClr val="005F00"/>
                </a:solidFill>
                <a:latin typeface="Arial" panose="020B0604020202020204" pitchFamily="34" charset="0"/>
              </a:rPr>
              <a:t>Otsuka, </a:t>
            </a:r>
            <a:r>
              <a:rPr lang="en-US" altLang="zh-CN" sz="1200" dirty="0" err="1">
                <a:solidFill>
                  <a:srgbClr val="005F00"/>
                </a:solidFill>
                <a:latin typeface="Arial" panose="020B0604020202020204" pitchFamily="34" charset="0"/>
              </a:rPr>
              <a:t>Honma</a:t>
            </a:r>
            <a:r>
              <a:rPr lang="en-US" altLang="zh-CN" sz="1200" dirty="0">
                <a:solidFill>
                  <a:srgbClr val="005F00"/>
                </a:solidFill>
                <a:latin typeface="Arial" panose="020B0604020202020204" pitchFamily="34" charset="0"/>
              </a:rPr>
              <a:t>, </a:t>
            </a:r>
            <a:r>
              <a:rPr lang="en-US" altLang="zh-CN" sz="1200" dirty="0" err="1">
                <a:solidFill>
                  <a:srgbClr val="005F00"/>
                </a:solidFill>
                <a:latin typeface="Arial" panose="020B0604020202020204" pitchFamily="34" charset="0"/>
              </a:rPr>
              <a:t>Mizusaki</a:t>
            </a:r>
            <a:r>
              <a:rPr lang="en-US" altLang="zh-CN" sz="1200" dirty="0">
                <a:solidFill>
                  <a:srgbClr val="005F00"/>
                </a:solidFill>
                <a:latin typeface="Arial" panose="020B0604020202020204" pitchFamily="34" charset="0"/>
              </a:rPr>
              <a:t>, Shimizu, </a:t>
            </a:r>
            <a:r>
              <a:rPr lang="en-US" altLang="zh-CN" sz="1200" dirty="0" err="1">
                <a:solidFill>
                  <a:srgbClr val="005F00"/>
                </a:solidFill>
                <a:latin typeface="Arial" panose="020B0604020202020204" pitchFamily="34" charset="0"/>
              </a:rPr>
              <a:t>Utsuno</a:t>
            </a:r>
            <a:r>
              <a:rPr lang="en-US" altLang="zh-CN" sz="1200" dirty="0">
                <a:solidFill>
                  <a:srgbClr val="005F00"/>
                </a:solidFill>
                <a:latin typeface="Arial" panose="020B0604020202020204" pitchFamily="34" charset="0"/>
              </a:rPr>
              <a:t>, </a:t>
            </a:r>
          </a:p>
          <a:p>
            <a:pPr algn="r" eaLnBrk="1" hangingPunct="1">
              <a:buFontTx/>
              <a:buNone/>
            </a:pPr>
            <a:r>
              <a:rPr lang="en-US" altLang="zh-CN" sz="1200" dirty="0" err="1">
                <a:solidFill>
                  <a:srgbClr val="005F00"/>
                </a:solidFill>
                <a:latin typeface="Arial" panose="020B0604020202020204" pitchFamily="34" charset="0"/>
              </a:rPr>
              <a:t>Prog</a:t>
            </a:r>
            <a:r>
              <a:rPr lang="en-US" altLang="zh-CN" sz="1200" dirty="0">
                <a:solidFill>
                  <a:srgbClr val="005F00"/>
                </a:solidFill>
                <a:latin typeface="Arial" panose="020B0604020202020204" pitchFamily="34" charset="0"/>
              </a:rPr>
              <a:t>. Part. </a:t>
            </a:r>
            <a:r>
              <a:rPr lang="en-US" altLang="zh-CN" sz="1200" dirty="0" err="1">
                <a:solidFill>
                  <a:srgbClr val="005F00"/>
                </a:solidFill>
                <a:latin typeface="Arial" panose="020B0604020202020204" pitchFamily="34" charset="0"/>
              </a:rPr>
              <a:t>Nucl</a:t>
            </a:r>
            <a:r>
              <a:rPr lang="en-US" altLang="zh-CN" sz="1200" dirty="0">
                <a:solidFill>
                  <a:srgbClr val="005F00"/>
                </a:solidFill>
                <a:latin typeface="Arial" panose="020B0604020202020204" pitchFamily="34" charset="0"/>
              </a:rPr>
              <a:t>. Phys.47(2001)319 </a:t>
            </a:r>
            <a:endParaRPr lang="es-ES" altLang="zh-CN" sz="1200" dirty="0">
              <a:solidFill>
                <a:srgbClr val="005F00"/>
              </a:solidFill>
              <a:latin typeface="Arial" panose="020B0604020202020204" pitchFamily="34" charset="0"/>
            </a:endParaRPr>
          </a:p>
          <a:p>
            <a:pPr algn="r" eaLnBrk="1" hangingPunct="1">
              <a:buFontTx/>
              <a:buNone/>
            </a:pPr>
            <a:r>
              <a:rPr lang="de-DE" altLang="zh-CN" sz="1200" dirty="0">
                <a:solidFill>
                  <a:srgbClr val="005F00"/>
                </a:solidFill>
                <a:latin typeface="Arial" panose="020B0604020202020204" pitchFamily="34" charset="0"/>
              </a:rPr>
              <a:t>Brown,  Prog. Part. Nucl. Phys.  47 (2001) 517</a:t>
            </a:r>
          </a:p>
          <a:p>
            <a:pPr algn="r" eaLnBrk="1" hangingPunct="1">
              <a:buFontTx/>
              <a:buNone/>
            </a:pPr>
            <a:r>
              <a:rPr lang="de-DE" altLang="zh-CN" sz="1200" dirty="0">
                <a:solidFill>
                  <a:srgbClr val="005F00"/>
                </a:solidFill>
                <a:latin typeface="Arial" panose="020B0604020202020204" pitchFamily="34" charset="0"/>
                <a:sym typeface="Symbol" panose="05050102010706020507" pitchFamily="18" charset="2"/>
              </a:rPr>
              <a:t></a:t>
            </a:r>
            <a:r>
              <a:rPr lang="de-DE" altLang="zh-CN" sz="1200" dirty="0">
                <a:solidFill>
                  <a:srgbClr val="005F00"/>
                </a:solidFill>
                <a:latin typeface="Arial" panose="020B0604020202020204" pitchFamily="34" charset="0"/>
              </a:rPr>
              <a:t> </a:t>
            </a:r>
          </a:p>
        </p:txBody>
      </p:sp>
      <p:sp>
        <p:nvSpPr>
          <p:cNvPr id="15" name="Rectangle 2"/>
          <p:cNvSpPr>
            <a:spLocks noChangeArrowheads="1"/>
          </p:cNvSpPr>
          <p:nvPr/>
        </p:nvSpPr>
        <p:spPr bwMode="auto">
          <a:xfrm>
            <a:off x="35496" y="4149080"/>
            <a:ext cx="4058989" cy="2087513"/>
          </a:xfrm>
          <a:prstGeom prst="rect">
            <a:avLst/>
          </a:prstGeom>
          <a:noFill/>
          <a:ln w="38100">
            <a:solidFill>
              <a:srgbClr val="332AA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fontAlgn="base">
              <a:spcBef>
                <a:spcPct val="20000"/>
              </a:spcBef>
              <a:spcAft>
                <a:spcPct val="0"/>
              </a:spcAft>
              <a:buChar char="»"/>
              <a:defRPr sz="2400">
                <a:solidFill>
                  <a:schemeClr val="tx1"/>
                </a:solidFill>
                <a:latin typeface="Arial" panose="020B0604020202020204" pitchFamily="34" charset="0"/>
              </a:defRPr>
            </a:lvl6pPr>
            <a:lvl7pPr marL="2971800" indent="-228600" fontAlgn="base">
              <a:spcBef>
                <a:spcPct val="20000"/>
              </a:spcBef>
              <a:spcAft>
                <a:spcPct val="0"/>
              </a:spcAft>
              <a:buChar char="»"/>
              <a:defRPr sz="2400">
                <a:solidFill>
                  <a:schemeClr val="tx1"/>
                </a:solidFill>
                <a:latin typeface="Arial" panose="020B0604020202020204" pitchFamily="34" charset="0"/>
              </a:defRPr>
            </a:lvl7pPr>
            <a:lvl8pPr marL="3429000" indent="-228600" fontAlgn="base">
              <a:spcBef>
                <a:spcPct val="20000"/>
              </a:spcBef>
              <a:spcAft>
                <a:spcPct val="0"/>
              </a:spcAft>
              <a:buChar char="»"/>
              <a:defRPr sz="2400">
                <a:solidFill>
                  <a:schemeClr val="tx1"/>
                </a:solidFill>
                <a:latin typeface="Arial" panose="020B0604020202020204" pitchFamily="34" charset="0"/>
              </a:defRPr>
            </a:lvl8pPr>
            <a:lvl9pPr marL="3886200" indent="-228600" fontAlgn="base">
              <a:spcBef>
                <a:spcPct val="20000"/>
              </a:spcBef>
              <a:spcAft>
                <a:spcPct val="0"/>
              </a:spcAft>
              <a:buChar char="»"/>
              <a:defRPr sz="2400">
                <a:solidFill>
                  <a:schemeClr val="tx1"/>
                </a:solidFill>
                <a:latin typeface="Arial" panose="020B0604020202020204" pitchFamily="34" charset="0"/>
              </a:defRPr>
            </a:lvl9pPr>
          </a:lstStyle>
          <a:p>
            <a:pPr eaLnBrk="1" hangingPunct="1">
              <a:defRPr/>
            </a:pPr>
            <a:r>
              <a:rPr lang="en-US" altLang="zh-CN" sz="2000" b="1" dirty="0">
                <a:solidFill>
                  <a:srgbClr val="332AA8"/>
                </a:solidFill>
              </a:rPr>
              <a:t>Density functional theory</a:t>
            </a:r>
            <a:endParaRPr lang="de-DE" altLang="zh-CN" sz="1200" b="1" dirty="0">
              <a:solidFill>
                <a:srgbClr val="332AA8"/>
              </a:solidFill>
            </a:endParaRPr>
          </a:p>
          <a:p>
            <a:pPr marL="0" indent="0" algn="r" eaLnBrk="1" hangingPunct="1">
              <a:buFontTx/>
              <a:buNone/>
              <a:defRPr/>
            </a:pPr>
            <a:r>
              <a:rPr lang="en-US" altLang="zh-CN" sz="1200" b="1" dirty="0">
                <a:solidFill>
                  <a:srgbClr val="332AA8"/>
                </a:solidFill>
              </a:rPr>
              <a:t>Jones and </a:t>
            </a:r>
            <a:r>
              <a:rPr lang="en-US" altLang="zh-CN" sz="1200" b="1" dirty="0" err="1">
                <a:solidFill>
                  <a:srgbClr val="332AA8"/>
                </a:solidFill>
              </a:rPr>
              <a:t>Gunnarsson</a:t>
            </a:r>
            <a:r>
              <a:rPr lang="en-US" altLang="zh-CN" sz="1200" b="1" dirty="0">
                <a:solidFill>
                  <a:srgbClr val="332AA8"/>
                </a:solidFill>
              </a:rPr>
              <a:t>,  </a:t>
            </a:r>
          </a:p>
          <a:p>
            <a:pPr marL="0" indent="0" algn="r" eaLnBrk="1" hangingPunct="1">
              <a:buFontTx/>
              <a:buNone/>
              <a:defRPr/>
            </a:pPr>
            <a:r>
              <a:rPr lang="en-US" altLang="zh-CN" sz="1200" b="1" dirty="0">
                <a:solidFill>
                  <a:srgbClr val="332AA8"/>
                </a:solidFill>
              </a:rPr>
              <a:t>Rev. Mod. Phys., 61 (1989)  689</a:t>
            </a:r>
            <a:endParaRPr lang="es-ES" altLang="zh-CN" sz="1200" b="1" dirty="0">
              <a:solidFill>
                <a:srgbClr val="332AA8"/>
              </a:solidFill>
            </a:endParaRPr>
          </a:p>
          <a:p>
            <a:pPr marL="0" indent="0" algn="r" eaLnBrk="1" hangingPunct="1">
              <a:buFontTx/>
              <a:buNone/>
              <a:defRPr/>
            </a:pPr>
            <a:r>
              <a:rPr lang="de-DE" altLang="zh-CN" sz="1200" b="1" dirty="0">
                <a:solidFill>
                  <a:srgbClr val="332AA8"/>
                </a:solidFill>
              </a:rPr>
              <a:t>Bender, Heenen, Reinhard, </a:t>
            </a:r>
          </a:p>
          <a:p>
            <a:pPr marL="0" indent="0" algn="r" eaLnBrk="1" hangingPunct="1">
              <a:buFontTx/>
              <a:buNone/>
              <a:defRPr/>
            </a:pPr>
            <a:r>
              <a:rPr lang="de-DE" altLang="zh-CN" sz="1200" b="1" dirty="0">
                <a:solidFill>
                  <a:srgbClr val="332AA8"/>
                </a:solidFill>
              </a:rPr>
              <a:t>Rev. Mod. Phys., 75 (2003) 121</a:t>
            </a:r>
          </a:p>
          <a:p>
            <a:pPr marL="0" indent="0" algn="r" eaLnBrk="1" hangingPunct="1">
              <a:buFontTx/>
              <a:buNone/>
              <a:defRPr/>
            </a:pPr>
            <a:r>
              <a:rPr lang="de-DE" altLang="zh-CN" sz="1200" b="1" dirty="0">
                <a:solidFill>
                  <a:srgbClr val="332AA8"/>
                </a:solidFill>
              </a:rPr>
              <a:t>Ring, Prog. Part. Nucl. Phys.37(1996)</a:t>
            </a:r>
            <a:r>
              <a:rPr lang="en-US" sz="1200" b="1" dirty="0">
                <a:solidFill>
                  <a:srgbClr val="332AA8"/>
                </a:solidFill>
              </a:rPr>
              <a:t>193</a:t>
            </a:r>
          </a:p>
          <a:p>
            <a:pPr marL="0" indent="0" algn="r" eaLnBrk="1" hangingPunct="1">
              <a:buFontTx/>
              <a:buNone/>
              <a:defRPr/>
            </a:pPr>
            <a:r>
              <a:rPr lang="en-US" sz="1200" b="1" dirty="0">
                <a:solidFill>
                  <a:srgbClr val="332AA8"/>
                </a:solidFill>
              </a:rPr>
              <a:t>Meng, Toki, Zhou, Zhang, Long, Geng</a:t>
            </a:r>
            <a:r>
              <a:rPr lang="de-DE" altLang="zh-CN" sz="1200" b="1" dirty="0">
                <a:solidFill>
                  <a:srgbClr val="332AA8"/>
                </a:solidFill>
              </a:rPr>
              <a:t>, </a:t>
            </a:r>
          </a:p>
          <a:p>
            <a:pPr marL="0" indent="0" algn="r" eaLnBrk="1" hangingPunct="1">
              <a:buFontTx/>
              <a:buNone/>
              <a:defRPr/>
            </a:pPr>
            <a:r>
              <a:rPr lang="de-DE" altLang="zh-CN" sz="1200" b="1" dirty="0">
                <a:solidFill>
                  <a:srgbClr val="332AA8"/>
                </a:solidFill>
              </a:rPr>
              <a:t>Prog. Part. Nucl. Phys. 57 (2006) 470</a:t>
            </a:r>
          </a:p>
          <a:p>
            <a:pPr marL="0" indent="0" algn="r" eaLnBrk="1" hangingPunct="1">
              <a:buFontTx/>
              <a:buNone/>
              <a:defRPr/>
            </a:pPr>
            <a:r>
              <a:rPr lang="de-DE" altLang="zh-CN" sz="1200" b="1" dirty="0">
                <a:solidFill>
                  <a:srgbClr val="332AA8"/>
                </a:solidFill>
                <a:sym typeface="Symbol" panose="05050102010706020507" pitchFamily="18" charset="2"/>
              </a:rPr>
              <a:t></a:t>
            </a:r>
            <a:endParaRPr lang="de-DE" altLang="zh-CN" sz="1200" b="1" dirty="0">
              <a:solidFill>
                <a:srgbClr val="332AA8"/>
              </a:solidFill>
            </a:endParaRPr>
          </a:p>
        </p:txBody>
      </p:sp>
      <p:sp>
        <p:nvSpPr>
          <p:cNvPr id="8" name="Text Box 3"/>
          <p:cNvSpPr txBox="1">
            <a:spLocks noChangeArrowheads="1"/>
          </p:cNvSpPr>
          <p:nvPr/>
        </p:nvSpPr>
        <p:spPr bwMode="auto">
          <a:xfrm>
            <a:off x="4104456" y="5085184"/>
            <a:ext cx="4932040" cy="1477328"/>
          </a:xfrm>
          <a:prstGeom prst="rect">
            <a:avLst/>
          </a:prstGeom>
          <a:solidFill>
            <a:srgbClr val="99FFCC"/>
          </a:solidFill>
          <a:ln w="57150">
            <a:solidFill>
              <a:srgbClr val="FFFF00"/>
            </a:solidFill>
            <a:miter lim="800000"/>
            <a:headEnd/>
            <a:tailEnd/>
          </a:ln>
          <a:effectLst>
            <a:outerShdw dist="107763" dir="2700000" algn="ctr" rotWithShape="0">
              <a:srgbClr val="808080"/>
            </a:outerShdw>
          </a:effectLst>
        </p:spPr>
        <p:txBody>
          <a:bodyPr wrap="square">
            <a:spAutoFit/>
          </a:bodyPr>
          <a:lstStyle/>
          <a:p>
            <a:pPr algn="ctr" eaLnBrk="1" fontAlgn="auto" hangingPunct="1">
              <a:spcBef>
                <a:spcPts val="0"/>
              </a:spcBef>
              <a:spcAft>
                <a:spcPts val="0"/>
              </a:spcAft>
              <a:defRPr/>
            </a:pPr>
            <a:r>
              <a:rPr kumimoji="1" lang="zh-CN" altLang="en-US" b="1" kern="0" dirty="0">
                <a:latin typeface="Calibri"/>
                <a:ea typeface="宋体"/>
              </a:rPr>
              <a:t>密度泛函理论有希望给出核素图上所有原子核性质的统一描述</a:t>
            </a:r>
            <a:endParaRPr kumimoji="1" lang="en-US" altLang="zh-CN" b="1" kern="0" dirty="0">
              <a:latin typeface="Calibri"/>
              <a:ea typeface="宋体"/>
            </a:endParaRPr>
          </a:p>
          <a:p>
            <a:pPr algn="ctr" eaLnBrk="1" fontAlgn="auto" hangingPunct="1">
              <a:spcBef>
                <a:spcPts val="0"/>
              </a:spcBef>
              <a:spcAft>
                <a:spcPts val="0"/>
              </a:spcAft>
              <a:defRPr/>
            </a:pPr>
            <a:r>
              <a:rPr lang="zh-CN" altLang="en-US" dirty="0">
                <a:solidFill>
                  <a:srgbClr val="FF0000"/>
                </a:solidFill>
              </a:rPr>
              <a:t>Relativistic Density Functional for Nuclear Structure，</a:t>
            </a:r>
            <a:r>
              <a:rPr lang="en-US" altLang="zh-CN" dirty="0">
                <a:solidFill>
                  <a:srgbClr val="000000"/>
                </a:solidFill>
              </a:rPr>
              <a:t>International Review of Nuclear Physics </a:t>
            </a:r>
            <a:r>
              <a:rPr lang="zh-CN" altLang="en-US" dirty="0">
                <a:solidFill>
                  <a:srgbClr val="000000"/>
                </a:solidFill>
              </a:rPr>
              <a:t> </a:t>
            </a:r>
            <a:r>
              <a:rPr lang="en-US" altLang="zh-CN" dirty="0">
                <a:solidFill>
                  <a:srgbClr val="000000"/>
                </a:solidFill>
              </a:rPr>
              <a:t>Vol 10</a:t>
            </a:r>
            <a:r>
              <a:rPr lang="zh-CN" altLang="en-US" dirty="0">
                <a:solidFill>
                  <a:srgbClr val="000000"/>
                </a:solidFill>
              </a:rPr>
              <a:t>（</a:t>
            </a:r>
            <a:r>
              <a:rPr lang="en-US" altLang="zh-CN" dirty="0">
                <a:solidFill>
                  <a:srgbClr val="0000CC"/>
                </a:solidFill>
              </a:rPr>
              <a:t>World Scientific, 2016</a:t>
            </a:r>
            <a:r>
              <a:rPr lang="zh-CN" altLang="en-US" dirty="0">
                <a:solidFill>
                  <a:srgbClr val="000000"/>
                </a:solidFill>
              </a:rPr>
              <a:t>）</a:t>
            </a:r>
            <a:endParaRPr lang="en-US" altLang="zh-CN" dirty="0">
              <a:solidFill>
                <a:srgbClr val="000000"/>
              </a:solidFill>
            </a:endParaRPr>
          </a:p>
        </p:txBody>
      </p:sp>
      <p:sp>
        <p:nvSpPr>
          <p:cNvPr id="106505" name="灯片编号占位符 3"/>
          <p:cNvSpPr>
            <a:spLocks noGrp="1"/>
          </p:cNvSpPr>
          <p:nvPr>
            <p:ph type="sldNum" sz="quarter" idx="12"/>
          </p:nvPr>
        </p:nvSpPr>
        <p:spPr>
          <a:xfrm>
            <a:off x="70469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fld id="{97FF1B20-08BA-4C31-B969-F58F403D3F3B}" type="slidenum">
              <a:rPr lang="en-US" altLang="zh-CN" sz="1200" smtClean="0">
                <a:solidFill>
                  <a:srgbClr val="898989"/>
                </a:solidFill>
              </a:rPr>
              <a:pPr algn="ctr">
                <a:spcBef>
                  <a:spcPct val="0"/>
                </a:spcBef>
                <a:buFontTx/>
                <a:buNone/>
              </a:pPr>
              <a:t>17</a:t>
            </a:fld>
            <a:endParaRPr lang="en-US" altLang="zh-CN" sz="1200">
              <a:solidFill>
                <a:srgbClr val="898989"/>
              </a:solidFill>
            </a:endParaRPr>
          </a:p>
        </p:txBody>
      </p:sp>
      <p:sp>
        <p:nvSpPr>
          <p:cNvPr id="4" name="矩形 3"/>
          <p:cNvSpPr/>
          <p:nvPr/>
        </p:nvSpPr>
        <p:spPr>
          <a:xfrm>
            <a:off x="2808312" y="44624"/>
            <a:ext cx="6444208" cy="646331"/>
          </a:xfrm>
          <a:prstGeom prst="rect">
            <a:avLst/>
          </a:prstGeom>
        </p:spPr>
        <p:txBody>
          <a:bodyPr wrap="square">
            <a:spAutoFit/>
          </a:bodyPr>
          <a:lstStyle/>
          <a:p>
            <a:pPr lvl="0" algn="ctr"/>
            <a:r>
              <a:rPr lang="zh-CN" altLang="en-US" sz="3600" b="1" dirty="0">
                <a:solidFill>
                  <a:srgbClr val="000000"/>
                </a:solidFill>
                <a:latin typeface="Arial"/>
                <a:ea typeface="黑体"/>
              </a:rPr>
              <a:t>核多体理论</a:t>
            </a:r>
          </a:p>
        </p:txBody>
      </p:sp>
    </p:spTree>
    <p:extLst>
      <p:ext uri="{BB962C8B-B14F-4D97-AF65-F5344CB8AC3E}">
        <p14:creationId xmlns:p14="http://schemas.microsoft.com/office/powerpoint/2010/main" val="19064278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期占位符 9"/>
          <p:cNvSpPr>
            <a:spLocks noGrp="1"/>
          </p:cNvSpPr>
          <p:nvPr>
            <p:ph type="dt" sz="quarter" idx="10"/>
          </p:nvPr>
        </p:nvSpPr>
        <p:spPr>
          <a:xfrm>
            <a:off x="3124200" y="6356350"/>
            <a:ext cx="2895600" cy="365125"/>
          </a:xfrm>
        </p:spPr>
        <p:txBody>
          <a:bodyPr/>
          <a:lstStyle/>
          <a:p>
            <a:pPr algn="ctr">
              <a:defRPr/>
            </a:pPr>
            <a:fld id="{0E8CF76E-5487-4176-B093-C28F62E0E7B0}" type="datetime10">
              <a:rPr lang="en-GB" altLang="zh-CN"/>
              <a:pPr algn="ctr">
                <a:defRPr/>
              </a:pPr>
              <a:t>12:22</a:t>
            </a:fld>
            <a:endParaRPr lang="de-DE" altLang="zh-CN">
              <a:ea typeface="SimSun" panose="02010600030101010101" pitchFamily="2" charset="-122"/>
            </a:endParaRPr>
          </a:p>
        </p:txBody>
      </p:sp>
      <p:sp>
        <p:nvSpPr>
          <p:cNvPr id="71683" name="灯片编号占位符 10"/>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4FB6F534-D5D0-459E-9F92-A809084564B7}" type="slidenum">
              <a:rPr lang="de-DE" altLang="zh-CN" sz="1200" smtClean="0">
                <a:solidFill>
                  <a:srgbClr val="898989"/>
                </a:solidFill>
              </a:rPr>
              <a:pPr>
                <a:spcBef>
                  <a:spcPct val="0"/>
                </a:spcBef>
                <a:buFontTx/>
                <a:buNone/>
              </a:pPr>
              <a:t>18</a:t>
            </a:fld>
            <a:r>
              <a:rPr lang="de-DE" altLang="zh-CN" sz="1200">
                <a:solidFill>
                  <a:srgbClr val="898989"/>
                </a:solidFill>
              </a:rPr>
              <a:t>/70</a:t>
            </a:r>
          </a:p>
        </p:txBody>
      </p:sp>
      <p:sp>
        <p:nvSpPr>
          <p:cNvPr id="118788" name="Rectangle 2"/>
          <p:cNvSpPr>
            <a:spLocks noGrp="1" noChangeArrowheads="1"/>
          </p:cNvSpPr>
          <p:nvPr>
            <p:ph type="body" idx="1"/>
          </p:nvPr>
        </p:nvSpPr>
        <p:spPr>
          <a:xfrm>
            <a:off x="631825" y="3068638"/>
            <a:ext cx="7756525" cy="7207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lgn="just">
              <a:lnSpc>
                <a:spcPct val="90000"/>
              </a:lnSpc>
              <a:buFontTx/>
              <a:buNone/>
              <a:defRPr/>
            </a:pPr>
            <a:r>
              <a:rPr lang="de-DE" altLang="zh-CN" sz="2000" kern="1200" dirty="0">
                <a:solidFill>
                  <a:srgbClr val="000000"/>
                </a:solidFill>
                <a:latin typeface="Arial" panose="020B0604020202020204" pitchFamily="34" charset="0"/>
                <a:cs typeface="Arial" panose="020B0604020202020204" pitchFamily="34" charset="0"/>
              </a:rPr>
              <a:t>Based on the philosophy of Bethe, Goldstone, and Brueckner one has a density dependent interaction in the nuclear interior  G(</a:t>
            </a:r>
            <a:r>
              <a:rPr lang="el-GR" altLang="zh-CN" sz="2000" kern="1200" dirty="0">
                <a:solidFill>
                  <a:srgbClr val="000000"/>
                </a:solidFill>
                <a:latin typeface="Arial" panose="020B0604020202020204" pitchFamily="34" charset="0"/>
                <a:cs typeface="Arial" panose="020B0604020202020204" pitchFamily="34" charset="0"/>
              </a:rPr>
              <a:t>ρ</a:t>
            </a:r>
            <a:r>
              <a:rPr lang="de-DE" altLang="zh-CN" sz="2000" kern="1200" dirty="0">
                <a:solidFill>
                  <a:srgbClr val="000000"/>
                </a:solidFill>
                <a:latin typeface="Arial" panose="020B0604020202020204" pitchFamily="34" charset="0"/>
                <a:cs typeface="Arial" panose="020B0604020202020204" pitchFamily="34" charset="0"/>
              </a:rPr>
              <a:t>) </a:t>
            </a:r>
          </a:p>
        </p:txBody>
      </p:sp>
      <p:sp>
        <p:nvSpPr>
          <p:cNvPr id="71685" name="Rectangle 5"/>
          <p:cNvSpPr>
            <a:spLocks noChangeArrowheads="1"/>
          </p:cNvSpPr>
          <p:nvPr/>
        </p:nvSpPr>
        <p:spPr bwMode="auto">
          <a:xfrm>
            <a:off x="827088" y="4365625"/>
            <a:ext cx="70580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spcAft>
                <a:spcPts val="1200"/>
              </a:spcAft>
              <a:buFontTx/>
              <a:buNone/>
            </a:pPr>
            <a:r>
              <a:rPr lang="de-DE" altLang="zh-CN" sz="2000">
                <a:solidFill>
                  <a:srgbClr val="000000"/>
                </a:solidFill>
                <a:latin typeface="Arial" panose="020B0604020202020204" pitchFamily="34" charset="0"/>
                <a:cs typeface="Arial" panose="020B0604020202020204" pitchFamily="34" charset="0"/>
              </a:rPr>
              <a:t>At present, the ansatz for E(</a:t>
            </a:r>
            <a:r>
              <a:rPr lang="el-GR" altLang="zh-CN" sz="2000">
                <a:solidFill>
                  <a:srgbClr val="000000"/>
                </a:solidFill>
                <a:latin typeface="Arial" panose="020B0604020202020204" pitchFamily="34" charset="0"/>
                <a:cs typeface="Arial" panose="020B0604020202020204" pitchFamily="34" charset="0"/>
              </a:rPr>
              <a:t>ρ</a:t>
            </a:r>
            <a:r>
              <a:rPr lang="de-DE" altLang="zh-CN" sz="2000">
                <a:solidFill>
                  <a:srgbClr val="000000"/>
                </a:solidFill>
                <a:latin typeface="Arial" panose="020B0604020202020204" pitchFamily="34" charset="0"/>
                <a:cs typeface="Arial" panose="020B0604020202020204" pitchFamily="34" charset="0"/>
              </a:rPr>
              <a:t>) is phenomenological:   </a:t>
            </a:r>
          </a:p>
          <a:p>
            <a:pPr>
              <a:spcBef>
                <a:spcPct val="0"/>
              </a:spcBef>
              <a:spcAft>
                <a:spcPts val="1200"/>
              </a:spcAft>
              <a:buFontTx/>
              <a:buChar char="•"/>
            </a:pPr>
            <a:r>
              <a:rPr lang="de-DE" altLang="zh-CN" sz="2000">
                <a:solidFill>
                  <a:srgbClr val="008000"/>
                </a:solidFill>
                <a:latin typeface="Arial" panose="020B0604020202020204" pitchFamily="34" charset="0"/>
              </a:rPr>
              <a:t>Skyrme:     non-relativistic, zero range</a:t>
            </a:r>
          </a:p>
          <a:p>
            <a:pPr>
              <a:spcBef>
                <a:spcPct val="0"/>
              </a:spcBef>
              <a:spcAft>
                <a:spcPts val="1200"/>
              </a:spcAft>
              <a:buFontTx/>
              <a:buChar char="•"/>
            </a:pPr>
            <a:r>
              <a:rPr lang="de-DE" altLang="zh-CN" sz="2000">
                <a:solidFill>
                  <a:srgbClr val="008000"/>
                </a:solidFill>
                <a:latin typeface="Arial" panose="020B0604020202020204" pitchFamily="34" charset="0"/>
              </a:rPr>
              <a:t>Gogny:       non-relativistic, finite range (Gaussian)</a:t>
            </a:r>
          </a:p>
          <a:p>
            <a:pPr>
              <a:spcBef>
                <a:spcPct val="0"/>
              </a:spcBef>
              <a:spcAft>
                <a:spcPts val="1200"/>
              </a:spcAft>
              <a:buFontTx/>
              <a:buChar char="•"/>
            </a:pPr>
            <a:r>
              <a:rPr lang="de-DE" altLang="zh-CN" sz="2000">
                <a:solidFill>
                  <a:srgbClr val="FF0000"/>
                </a:solidFill>
                <a:latin typeface="Arial" panose="020B0604020202020204" pitchFamily="34" charset="0"/>
              </a:rPr>
              <a:t>CDFT:</a:t>
            </a:r>
            <a:r>
              <a:rPr lang="de-DE" altLang="zh-CN" sz="2000">
                <a:solidFill>
                  <a:srgbClr val="008000"/>
                </a:solidFill>
                <a:latin typeface="Arial" panose="020B0604020202020204" pitchFamily="34" charset="0"/>
              </a:rPr>
              <a:t>        </a:t>
            </a:r>
            <a:r>
              <a:rPr lang="de-DE" altLang="zh-CN" sz="2000">
                <a:solidFill>
                  <a:srgbClr val="FF0000"/>
                </a:solidFill>
                <a:latin typeface="Arial" panose="020B0604020202020204" pitchFamily="34" charset="0"/>
              </a:rPr>
              <a:t>Covariant density functional theory</a:t>
            </a:r>
          </a:p>
        </p:txBody>
      </p:sp>
      <p:pic>
        <p:nvPicPr>
          <p:cNvPr id="716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068513"/>
            <a:ext cx="66960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矩形 10"/>
          <p:cNvSpPr>
            <a:spLocks noChangeArrowheads="1"/>
          </p:cNvSpPr>
          <p:nvPr/>
        </p:nvSpPr>
        <p:spPr bwMode="auto">
          <a:xfrm>
            <a:off x="3321050" y="115888"/>
            <a:ext cx="557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400" dirty="0">
                <a:solidFill>
                  <a:srgbClr val="FF0000"/>
                </a:solidFill>
                <a:latin typeface="Arial" panose="020B0604020202020204" pitchFamily="34" charset="0"/>
                <a:ea typeface="Heiti SC Light"/>
                <a:cs typeface="Heiti SC Light"/>
              </a:rPr>
              <a:t>Nuclear Density functional theory</a:t>
            </a:r>
            <a:endParaRPr lang="zh-CN" altLang="en-US" sz="2400" dirty="0">
              <a:solidFill>
                <a:srgbClr val="FF0000"/>
              </a:solidFill>
              <a:latin typeface="Arial" panose="020B0604020202020204" pitchFamily="34" charset="0"/>
              <a:ea typeface="Heiti SC Light"/>
              <a:cs typeface="Heiti SC Light"/>
            </a:endParaRPr>
          </a:p>
        </p:txBody>
      </p:sp>
      <p:sp>
        <p:nvSpPr>
          <p:cNvPr id="71688" name="文本框 2"/>
          <p:cNvSpPr txBox="1">
            <a:spLocks noChangeArrowheads="1"/>
          </p:cNvSpPr>
          <p:nvPr/>
        </p:nvSpPr>
        <p:spPr bwMode="auto">
          <a:xfrm>
            <a:off x="631825" y="1209675"/>
            <a:ext cx="81168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de-DE" altLang="zh-CN" sz="2000">
                <a:solidFill>
                  <a:srgbClr val="000000"/>
                </a:solidFill>
                <a:latin typeface="Arial" panose="020B0604020202020204" pitchFamily="34" charset="0"/>
                <a:cs typeface="Arial" panose="020B0604020202020204" pitchFamily="34" charset="0"/>
              </a:rPr>
              <a:t>Nuclear DFT has been introduced by </a:t>
            </a:r>
            <a:r>
              <a:rPr lang="de-DE" altLang="zh-CN" sz="2000" b="1">
                <a:solidFill>
                  <a:srgbClr val="000000"/>
                </a:solidFill>
                <a:latin typeface="Arial" panose="020B0604020202020204" pitchFamily="34" charset="0"/>
                <a:cs typeface="Arial" panose="020B0604020202020204" pitchFamily="34" charset="0"/>
              </a:rPr>
              <a:t>effective Hamiltonians</a:t>
            </a:r>
            <a:r>
              <a:rPr lang="de-DE" altLang="zh-CN" sz="2000">
                <a:solidFill>
                  <a:srgbClr val="000000"/>
                </a:solidFill>
                <a:latin typeface="Arial" panose="020B0604020202020204" pitchFamily="34" charset="0"/>
                <a:cs typeface="Arial" panose="020B0604020202020204" pitchFamily="34" charset="0"/>
              </a:rPr>
              <a:t>:  by </a:t>
            </a:r>
            <a:r>
              <a:rPr lang="de-DE" altLang="zh-CN" sz="2000">
                <a:solidFill>
                  <a:srgbClr val="3333FF"/>
                </a:solidFill>
                <a:latin typeface="Arial" panose="020B0604020202020204" pitchFamily="34" charset="0"/>
                <a:cs typeface="Arial" panose="020B0604020202020204" pitchFamily="34" charset="0"/>
              </a:rPr>
              <a:t>Vautherin and Brink (1972) </a:t>
            </a:r>
            <a:r>
              <a:rPr lang="de-DE" altLang="zh-CN" sz="2000">
                <a:solidFill>
                  <a:srgbClr val="000000"/>
                </a:solidFill>
                <a:latin typeface="Arial" panose="020B0604020202020204" pitchFamily="34" charset="0"/>
                <a:cs typeface="Arial" panose="020B0604020202020204" pitchFamily="34" charset="0"/>
              </a:rPr>
              <a:t>using the Skyrme model as a vehicle</a:t>
            </a:r>
            <a:endParaRPr lang="zh-CN" altLang="en-US" sz="2000">
              <a:latin typeface="Arial" panose="020B0604020202020204" pitchFamily="34" charset="0"/>
            </a:endParaRPr>
          </a:p>
        </p:txBody>
      </p:sp>
    </p:spTree>
    <p:extLst>
      <p:ext uri="{BB962C8B-B14F-4D97-AF65-F5344CB8AC3E}">
        <p14:creationId xmlns:p14="http://schemas.microsoft.com/office/powerpoint/2010/main" val="225091579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hape 243"/>
          <p:cNvSpPr>
            <a:spLocks noChangeArrowheads="1"/>
          </p:cNvSpPr>
          <p:nvPr/>
        </p:nvSpPr>
        <p:spPr bwMode="auto">
          <a:xfrm>
            <a:off x="0" y="6742113"/>
            <a:ext cx="9144000" cy="115887"/>
          </a:xfrm>
          <a:prstGeom prst="rect">
            <a:avLst/>
          </a:prstGeom>
          <a:solidFill>
            <a:srgbClr val="002F73">
              <a:alpha val="79999"/>
            </a:srgbClr>
          </a:solidFill>
          <a:ln w="3175">
            <a:solidFill>
              <a:srgbClr val="49729C"/>
            </a:solidFill>
            <a:round/>
            <a:headEnd/>
            <a:tailEnd/>
          </a:ln>
        </p:spPr>
        <p:txBody>
          <a:bodyPr lIns="26789" tIns="26789" rIns="26789" bIns="26789" anchor="ctr"/>
          <a:lstStyle>
            <a:lvl1pPr defTabSz="64135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6413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64135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FFFFFF"/>
              </a:buClr>
              <a:buFontTx/>
              <a:buNone/>
            </a:pPr>
            <a:endParaRPr lang="zh-CN" altLang="zh-CN" sz="1200">
              <a:solidFill>
                <a:srgbClr val="FFFFFF"/>
              </a:solidFill>
              <a:cs typeface="Times New Roman" panose="02020603050405020304" pitchFamily="18" charset="0"/>
              <a:sym typeface="Times New Roman" panose="02020603050405020304" pitchFamily="18" charset="0"/>
            </a:endParaRPr>
          </a:p>
        </p:txBody>
      </p:sp>
      <p:sp>
        <p:nvSpPr>
          <p:cNvPr id="73731" name="Shape 244"/>
          <p:cNvSpPr>
            <a:spLocks noChangeArrowheads="1"/>
          </p:cNvSpPr>
          <p:nvPr/>
        </p:nvSpPr>
        <p:spPr bwMode="auto">
          <a:xfrm>
            <a:off x="7358063" y="6742113"/>
            <a:ext cx="1785937" cy="115887"/>
          </a:xfrm>
          <a:prstGeom prst="rect">
            <a:avLst/>
          </a:prstGeom>
          <a:solidFill>
            <a:srgbClr val="A51A04"/>
          </a:solidFill>
          <a:ln w="3175">
            <a:solidFill>
              <a:srgbClr val="49729C"/>
            </a:solidFill>
            <a:round/>
            <a:headEnd/>
            <a:tailEnd/>
          </a:ln>
        </p:spPr>
        <p:txBody>
          <a:bodyPr lIns="26789" tIns="26789" rIns="26789" bIns="26789" anchor="ctr"/>
          <a:lstStyle>
            <a:lvl1pPr defTabSz="64135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6413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64135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FFFFFF"/>
              </a:buClr>
              <a:buFontTx/>
              <a:buNone/>
            </a:pPr>
            <a:endParaRPr lang="zh-CN" altLang="zh-CN" sz="1200">
              <a:solidFill>
                <a:srgbClr val="FFFFFF"/>
              </a:solidFill>
              <a:cs typeface="Times New Roman" panose="02020603050405020304" pitchFamily="18" charset="0"/>
              <a:sym typeface="Times New Roman" panose="02020603050405020304" pitchFamily="18" charset="0"/>
            </a:endParaRPr>
          </a:p>
        </p:txBody>
      </p:sp>
      <p:sp>
        <p:nvSpPr>
          <p:cNvPr id="73732" name="Shape 245"/>
          <p:cNvSpPr>
            <a:spLocks noChangeArrowheads="1"/>
          </p:cNvSpPr>
          <p:nvPr/>
        </p:nvSpPr>
        <p:spPr bwMode="auto">
          <a:xfrm>
            <a:off x="0" y="0"/>
            <a:ext cx="9144000" cy="115888"/>
          </a:xfrm>
          <a:prstGeom prst="rect">
            <a:avLst/>
          </a:prstGeom>
          <a:solidFill>
            <a:srgbClr val="002F73">
              <a:alpha val="79999"/>
            </a:srgbClr>
          </a:solidFill>
          <a:ln w="3175">
            <a:solidFill>
              <a:srgbClr val="49729C"/>
            </a:solidFill>
            <a:round/>
            <a:headEnd/>
            <a:tailEnd/>
          </a:ln>
        </p:spPr>
        <p:txBody>
          <a:bodyPr lIns="26789" tIns="26789" rIns="26789" bIns="26789" anchor="ctr"/>
          <a:lstStyle>
            <a:lvl1pPr defTabSz="64135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6413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64135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FFFFFF"/>
              </a:buClr>
              <a:buFontTx/>
              <a:buNone/>
            </a:pPr>
            <a:endParaRPr lang="zh-CN" altLang="zh-CN" sz="1200">
              <a:solidFill>
                <a:srgbClr val="FFFFFF"/>
              </a:solidFill>
              <a:cs typeface="Times New Roman" panose="02020603050405020304" pitchFamily="18" charset="0"/>
              <a:sym typeface="Times New Roman" panose="02020603050405020304" pitchFamily="18" charset="0"/>
            </a:endParaRPr>
          </a:p>
        </p:txBody>
      </p:sp>
      <p:sp>
        <p:nvSpPr>
          <p:cNvPr id="73733" name="Shape 246"/>
          <p:cNvSpPr>
            <a:spLocks noChangeArrowheads="1"/>
          </p:cNvSpPr>
          <p:nvPr/>
        </p:nvSpPr>
        <p:spPr bwMode="auto">
          <a:xfrm>
            <a:off x="0" y="0"/>
            <a:ext cx="1785938" cy="115888"/>
          </a:xfrm>
          <a:prstGeom prst="rect">
            <a:avLst/>
          </a:prstGeom>
          <a:solidFill>
            <a:srgbClr val="A51A04"/>
          </a:solidFill>
          <a:ln w="3175">
            <a:solidFill>
              <a:srgbClr val="49729C"/>
            </a:solidFill>
            <a:round/>
            <a:headEnd/>
            <a:tailEnd/>
          </a:ln>
        </p:spPr>
        <p:txBody>
          <a:bodyPr lIns="26789" tIns="26789" rIns="26789" bIns="26789" anchor="ctr"/>
          <a:lstStyle>
            <a:lvl1pPr defTabSz="64135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6413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64135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6413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64135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FFFFFF"/>
              </a:buClr>
              <a:buFontTx/>
              <a:buNone/>
            </a:pPr>
            <a:endParaRPr lang="zh-CN" altLang="zh-CN" sz="1200">
              <a:solidFill>
                <a:srgbClr val="FFFFFF"/>
              </a:solidFill>
              <a:cs typeface="Times New Roman" panose="02020603050405020304" pitchFamily="18" charset="0"/>
              <a:sym typeface="Times New Roman" panose="02020603050405020304" pitchFamily="18" charset="0"/>
            </a:endParaRPr>
          </a:p>
        </p:txBody>
      </p:sp>
      <p:sp>
        <p:nvSpPr>
          <p:cNvPr id="73735" name="Shape 247"/>
          <p:cNvSpPr>
            <a:spLocks noGrp="1"/>
          </p:cNvSpPr>
          <p:nvPr>
            <p:ph type="sldNum" sz="quarter" idx="10"/>
          </p:nvPr>
        </p:nvSpPr>
        <p:spPr>
          <a:xfrm>
            <a:off x="8653463" y="6670675"/>
            <a:ext cx="241300" cy="258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fld id="{5EB3D709-D34B-4435-99C1-5BD2DF1D8248}" type="slidenum">
              <a:rPr lang="zh-CN" altLang="zh-CN" smtClean="0">
                <a:solidFill>
                  <a:srgbClr val="FFFFFF"/>
                </a:solidFill>
                <a:latin typeface="Times New Roman" panose="02020603050405020304" pitchFamily="18" charset="0"/>
              </a:rPr>
              <a:pPr algn="ctr">
                <a:defRPr/>
              </a:pPr>
              <a:t>19</a:t>
            </a:fld>
            <a:endParaRPr lang="zh-CN" altLang="zh-CN">
              <a:solidFill>
                <a:srgbClr val="FFFFFF"/>
              </a:solidFill>
              <a:latin typeface="Times New Roman" panose="02020603050405020304" pitchFamily="18" charset="0"/>
            </a:endParaRPr>
          </a:p>
        </p:txBody>
      </p:sp>
      <p:pic>
        <p:nvPicPr>
          <p:cNvPr id="2" name="pasted-image.png"/>
          <p:cNvPicPr>
            <a:picLocks noChangeAspect="1" noChangeArrowheads="1"/>
          </p:cNvPicPr>
          <p:nvPr/>
        </p:nvPicPr>
        <p:blipFill>
          <a:blip r:embed="rId3">
            <a:extLst>
              <a:ext uri="{28A0092B-C50C-407E-A947-70E740481C1C}">
                <a14:useLocalDpi xmlns:a14="http://schemas.microsoft.com/office/drawing/2010/main" val="0"/>
              </a:ext>
            </a:extLst>
          </a:blip>
          <a:srcRect r="397"/>
          <a:stretch>
            <a:fillRect/>
          </a:stretch>
        </p:blipFill>
        <p:spPr bwMode="auto">
          <a:xfrm>
            <a:off x="5554663" y="3819525"/>
            <a:ext cx="3430587"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9" name="Shape 249"/>
          <p:cNvSpPr/>
          <p:nvPr/>
        </p:nvSpPr>
        <p:spPr>
          <a:xfrm>
            <a:off x="4292600" y="419100"/>
            <a:ext cx="3778250" cy="193675"/>
          </a:xfrm>
          <a:prstGeom prst="rect">
            <a:avLst/>
          </a:prstGeom>
          <a:ln w="12700">
            <a:miter lim="400000"/>
          </a:ln>
          <a:extLst>
            <a:ext uri="{C572A759-6A51-4108-AA02-DFA0A04FC94B}"/>
          </a:extLst>
        </p:spPr>
        <p:txBody>
          <a:bodyPr lIns="0" tIns="0" rIns="0" bIns="0" anchor="ctr">
            <a:spAutoFit/>
          </a:bodyPr>
          <a:lstStyle>
            <a:lvl1pPr defTabSz="1300480">
              <a:defRPr sz="1800">
                <a:solidFill>
                  <a:srgbClr val="00882B"/>
                </a:solidFill>
                <a:latin typeface="Comic Sans MS"/>
                <a:ea typeface="Comic Sans MS"/>
                <a:cs typeface="Comic Sans MS"/>
                <a:sym typeface="Comic Sans MS"/>
              </a:defRPr>
            </a:lvl1pPr>
          </a:lstStyle>
          <a:p>
            <a:pPr>
              <a:defRPr>
                <a:solidFill>
                  <a:srgbClr val="000000"/>
                </a:solidFill>
              </a:defRPr>
            </a:pPr>
            <a:r>
              <a:rPr sz="1266">
                <a:solidFill>
                  <a:srgbClr val="000000"/>
                </a:solidFill>
              </a:rPr>
              <a:t>P. Ring Physica Scripta, T150, 014035 (2012) </a:t>
            </a:r>
          </a:p>
        </p:txBody>
      </p:sp>
      <p:sp>
        <p:nvSpPr>
          <p:cNvPr id="250" name="Shape 250"/>
          <p:cNvSpPr>
            <a:spLocks noGrp="1"/>
          </p:cNvSpPr>
          <p:nvPr>
            <p:ph type="title"/>
          </p:nvPr>
        </p:nvSpPr>
        <p:spPr>
          <a:xfrm>
            <a:off x="123825" y="149225"/>
            <a:ext cx="3644900" cy="858838"/>
          </a:xfrm>
          <a:gradFill>
            <a:gsLst>
              <a:gs pos="0">
                <a:srgbClr val="0096FF"/>
              </a:gs>
              <a:gs pos="100000">
                <a:srgbClr val="FFFFFF"/>
              </a:gs>
            </a:gsLst>
            <a:lin ang="5400000"/>
          </a:gradFill>
        </p:spPr>
        <p:txBody>
          <a:bodyPr/>
          <a:lstStyle>
            <a:lvl1pPr defTabSz="914400">
              <a:lnSpc>
                <a:spcPct val="120000"/>
              </a:lnSpc>
              <a:defRPr sz="4400">
                <a:latin typeface="Comic Sans MS"/>
                <a:ea typeface="Comic Sans MS"/>
                <a:cs typeface="Comic Sans MS"/>
                <a:sym typeface="Comic Sans MS"/>
              </a:defRPr>
            </a:lvl1pPr>
          </a:lstStyle>
          <a:p>
            <a:pPr>
              <a:defRPr sz="1800"/>
            </a:pPr>
            <a:r>
              <a:rPr sz="3094"/>
              <a:t>Why Covariant? </a:t>
            </a:r>
          </a:p>
        </p:txBody>
      </p:sp>
      <p:pic>
        <p:nvPicPr>
          <p:cNvPr id="73738" name="pasted-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4167188"/>
            <a:ext cx="25590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2" name="Shape 252"/>
          <p:cNvSpPr/>
          <p:nvPr/>
        </p:nvSpPr>
        <p:spPr>
          <a:xfrm>
            <a:off x="193675" y="836613"/>
            <a:ext cx="4883150" cy="3125787"/>
          </a:xfrm>
          <a:prstGeom prst="rect">
            <a:avLst/>
          </a:prstGeom>
          <a:ln w="12700">
            <a:miter lim="400000"/>
          </a:ln>
          <a:extLst>
            <a:ext uri="{C572A759-6A51-4108-AA02-DFA0A04FC94B}"/>
          </a:extLst>
        </p:spPr>
        <p:txBody>
          <a:bodyPr lIns="35719" tIns="35719" rIns="35719" bIns="35719" anchor="ctr">
            <a:spAutoFit/>
          </a:bodyPr>
          <a:lstStyle/>
          <a:p>
            <a:pPr marL="444500" indent="-444500">
              <a:lnSpc>
                <a:spcPct val="150000"/>
              </a:lnSpc>
              <a:buSzPct val="125000"/>
              <a:buFont typeface="Lucida Grande"/>
              <a:buChar char="✓"/>
              <a:defRPr sz="1800"/>
            </a:pPr>
            <a:r>
              <a:rPr lang="de-DE" altLang="zh-CN" sz="2000" dirty="0">
                <a:solidFill>
                  <a:srgbClr val="FF0000"/>
                </a:solidFill>
                <a:cs typeface="Arial" panose="020B0604020202020204" pitchFamily="34" charset="0"/>
              </a:rPr>
              <a:t>Spin-orbit</a:t>
            </a:r>
            <a:r>
              <a:rPr lang="de-DE" altLang="zh-CN" sz="2000" dirty="0">
                <a:solidFill>
                  <a:srgbClr val="000000"/>
                </a:solidFill>
                <a:cs typeface="Arial" panose="020B0604020202020204" pitchFamily="34" charset="0"/>
              </a:rPr>
              <a:t> automatically included</a:t>
            </a:r>
          </a:p>
          <a:p>
            <a:pPr marL="444500" indent="-444500">
              <a:lnSpc>
                <a:spcPct val="150000"/>
              </a:lnSpc>
              <a:buSzPct val="125000"/>
              <a:buFont typeface="Lucida Grande"/>
              <a:buChar char="✓"/>
              <a:defRPr sz="1800"/>
            </a:pPr>
            <a:r>
              <a:rPr lang="en-US" sz="1847" dirty="0">
                <a:solidFill>
                  <a:srgbClr val="FF0000"/>
                </a:solidFill>
                <a:latin typeface="+mj-lt"/>
                <a:ea typeface="+mj-ea"/>
                <a:cs typeface="+mj-cs"/>
                <a:sym typeface="Arial"/>
              </a:rPr>
              <a:t>Lorentz covariance</a:t>
            </a:r>
            <a:r>
              <a:rPr lang="en-US" sz="1847" dirty="0">
                <a:latin typeface="+mj-lt"/>
                <a:ea typeface="+mj-ea"/>
                <a:cs typeface="+mj-cs"/>
                <a:sym typeface="Arial"/>
              </a:rPr>
              <a:t> restricts parameters</a:t>
            </a:r>
            <a:endParaRPr sz="1847" dirty="0">
              <a:latin typeface="+mj-lt"/>
              <a:ea typeface="+mj-ea"/>
              <a:cs typeface="+mj-cs"/>
              <a:sym typeface="Arial"/>
            </a:endParaRPr>
          </a:p>
          <a:p>
            <a:pPr marL="444500" indent="-444500">
              <a:lnSpc>
                <a:spcPct val="150000"/>
              </a:lnSpc>
              <a:buSzPct val="125000"/>
              <a:buFont typeface="Lucida Grande"/>
              <a:buChar char="✓"/>
              <a:defRPr sz="1800"/>
            </a:pPr>
            <a:r>
              <a:rPr sz="1847" dirty="0">
                <a:latin typeface="+mj-lt"/>
                <a:ea typeface="+mj-ea"/>
                <a:cs typeface="+mj-cs"/>
                <a:sym typeface="Arial"/>
              </a:rPr>
              <a:t> </a:t>
            </a:r>
            <a:r>
              <a:rPr sz="1847" dirty="0">
                <a:solidFill>
                  <a:srgbClr val="C82506"/>
                </a:solidFill>
                <a:latin typeface="+mj-lt"/>
                <a:ea typeface="+mj-ea"/>
                <a:cs typeface="+mj-cs"/>
                <a:sym typeface="Arial"/>
              </a:rPr>
              <a:t>Pseudo-spin</a:t>
            </a:r>
            <a:r>
              <a:rPr sz="1847" dirty="0">
                <a:latin typeface="+mj-lt"/>
                <a:ea typeface="+mj-ea"/>
                <a:cs typeface="+mj-cs"/>
                <a:sym typeface="Arial"/>
              </a:rPr>
              <a:t> Symmetry </a:t>
            </a:r>
          </a:p>
          <a:p>
            <a:pPr marL="444500" indent="-444500">
              <a:lnSpc>
                <a:spcPct val="150000"/>
              </a:lnSpc>
              <a:buSzPct val="125000"/>
              <a:buFont typeface="Lucida Grande"/>
              <a:buChar char="✓"/>
              <a:defRPr sz="1800"/>
            </a:pPr>
            <a:r>
              <a:rPr lang="en-US" sz="1847" dirty="0">
                <a:latin typeface="+mj-lt"/>
                <a:ea typeface="+mj-ea"/>
                <a:cs typeface="+mj-cs"/>
                <a:sym typeface="Arial"/>
              </a:rPr>
              <a:t>Connection to QCD: big V/S ~ ±400 MeV</a:t>
            </a:r>
          </a:p>
          <a:p>
            <a:pPr marL="444500" indent="-444500">
              <a:lnSpc>
                <a:spcPct val="150000"/>
              </a:lnSpc>
              <a:buSzPct val="125000"/>
              <a:buFont typeface="Lucida Grande"/>
              <a:buChar char="✓"/>
              <a:defRPr sz="1800"/>
            </a:pPr>
            <a:r>
              <a:rPr sz="1847" dirty="0">
                <a:latin typeface="+mj-lt"/>
                <a:ea typeface="+mj-ea"/>
                <a:cs typeface="+mj-cs"/>
                <a:sym typeface="Arial"/>
              </a:rPr>
              <a:t>Consistent treatment of</a:t>
            </a:r>
            <a:r>
              <a:rPr sz="1847" dirty="0">
                <a:solidFill>
                  <a:srgbClr val="C82506"/>
                </a:solidFill>
                <a:latin typeface="+mj-lt"/>
                <a:ea typeface="+mj-ea"/>
                <a:cs typeface="+mj-cs"/>
                <a:sym typeface="Arial"/>
              </a:rPr>
              <a:t> time-odd fields</a:t>
            </a:r>
            <a:endParaRPr lang="en-US" sz="1847" dirty="0">
              <a:solidFill>
                <a:srgbClr val="C82506"/>
              </a:solidFill>
              <a:latin typeface="+mj-lt"/>
              <a:ea typeface="+mj-ea"/>
              <a:cs typeface="+mj-cs"/>
              <a:sym typeface="Arial"/>
            </a:endParaRPr>
          </a:p>
          <a:p>
            <a:pPr marL="444500" indent="-444500">
              <a:lnSpc>
                <a:spcPct val="150000"/>
              </a:lnSpc>
              <a:buSzPct val="125000"/>
              <a:buFont typeface="Lucida Grande"/>
              <a:buChar char="✓"/>
              <a:defRPr sz="1800"/>
            </a:pPr>
            <a:r>
              <a:rPr sz="1847" dirty="0">
                <a:latin typeface="+mj-lt"/>
                <a:ea typeface="+mj-ea"/>
                <a:cs typeface="+mj-cs"/>
                <a:sym typeface="Arial"/>
              </a:rPr>
              <a:t>Relativistic </a:t>
            </a:r>
            <a:r>
              <a:rPr sz="1847" dirty="0">
                <a:solidFill>
                  <a:srgbClr val="C82506"/>
                </a:solidFill>
                <a:latin typeface="+mj-lt"/>
                <a:ea typeface="+mj-ea"/>
                <a:cs typeface="+mj-cs"/>
                <a:sym typeface="Arial"/>
              </a:rPr>
              <a:t>saturation mechanism</a:t>
            </a:r>
            <a:endParaRPr sz="1847" dirty="0">
              <a:latin typeface="+mj-lt"/>
              <a:ea typeface="+mj-ea"/>
              <a:cs typeface="+mj-cs"/>
              <a:sym typeface="Arial"/>
            </a:endParaRPr>
          </a:p>
          <a:p>
            <a:pPr marL="444500" indent="-444500">
              <a:lnSpc>
                <a:spcPct val="150000"/>
              </a:lnSpc>
              <a:buSzPct val="125000"/>
              <a:buFont typeface="Lucida Grande"/>
              <a:buChar char="✓"/>
              <a:defRPr sz="1800"/>
            </a:pPr>
            <a:r>
              <a:rPr sz="1847" dirty="0">
                <a:latin typeface="+mj-lt"/>
                <a:ea typeface="+mj-ea"/>
                <a:cs typeface="+mj-cs"/>
                <a:sym typeface="Arial"/>
              </a:rPr>
              <a:t>…</a:t>
            </a:r>
          </a:p>
        </p:txBody>
      </p:sp>
      <p:sp>
        <p:nvSpPr>
          <p:cNvPr id="253" name="Shape 253"/>
          <p:cNvSpPr/>
          <p:nvPr/>
        </p:nvSpPr>
        <p:spPr>
          <a:xfrm>
            <a:off x="5370513" y="6488113"/>
            <a:ext cx="3776662" cy="195262"/>
          </a:xfrm>
          <a:prstGeom prst="rect">
            <a:avLst/>
          </a:prstGeom>
          <a:ln w="12700">
            <a:miter lim="400000"/>
          </a:ln>
          <a:extLst>
            <a:ext uri="{C572A759-6A51-4108-AA02-DFA0A04FC94B}"/>
          </a:extLst>
        </p:spPr>
        <p:txBody>
          <a:bodyPr lIns="0" tIns="0" rIns="0" bIns="0" anchor="ctr">
            <a:spAutoFit/>
          </a:bodyPr>
          <a:lstStyle>
            <a:lvl1pPr defTabSz="1300480">
              <a:defRPr sz="1800">
                <a:solidFill>
                  <a:srgbClr val="00882B"/>
                </a:solidFill>
                <a:latin typeface="Comic Sans MS"/>
                <a:ea typeface="Comic Sans MS"/>
                <a:cs typeface="Comic Sans MS"/>
                <a:sym typeface="Comic Sans MS"/>
              </a:defRPr>
            </a:lvl1pPr>
          </a:lstStyle>
          <a:p>
            <a:pPr>
              <a:defRPr>
                <a:solidFill>
                  <a:srgbClr val="000000"/>
                </a:solidFill>
              </a:defRPr>
            </a:pPr>
            <a:r>
              <a:rPr sz="1266">
                <a:solidFill>
                  <a:srgbClr val="000000"/>
                </a:solidFill>
              </a:rPr>
              <a:t>Brockmann &amp; Machleidt, PRC42, 1965 (1990)</a:t>
            </a:r>
          </a:p>
        </p:txBody>
      </p:sp>
      <p:sp>
        <p:nvSpPr>
          <p:cNvPr id="254" name="Shape 254"/>
          <p:cNvSpPr/>
          <p:nvPr/>
        </p:nvSpPr>
        <p:spPr>
          <a:xfrm>
            <a:off x="2833688" y="5527675"/>
            <a:ext cx="2170112" cy="390525"/>
          </a:xfrm>
          <a:prstGeom prst="rect">
            <a:avLst/>
          </a:prstGeom>
          <a:ln w="12700">
            <a:miter lim="400000"/>
          </a:ln>
          <a:extLst>
            <a:ext uri="{C572A759-6A51-4108-AA02-DFA0A04FC94B}"/>
          </a:extLst>
        </p:spPr>
        <p:txBody>
          <a:bodyPr lIns="0" tIns="0" rIns="0" bIns="0" anchor="ctr">
            <a:spAutoFit/>
          </a:bodyPr>
          <a:lstStyle/>
          <a:p>
            <a:pPr defTabSz="914367">
              <a:defRPr sz="1800"/>
            </a:pPr>
            <a:r>
              <a:rPr sz="1266" dirty="0">
                <a:solidFill>
                  <a:srgbClr val="00882B"/>
                </a:solidFill>
                <a:latin typeface="Comic Sans MS"/>
                <a:ea typeface="Comic Sans MS"/>
                <a:cs typeface="Comic Sans MS"/>
                <a:sym typeface="Comic Sans MS"/>
              </a:rPr>
              <a:t>Hecht &amp; Adler </a:t>
            </a:r>
          </a:p>
          <a:p>
            <a:pPr defTabSz="914367">
              <a:defRPr sz="1800"/>
            </a:pPr>
            <a:r>
              <a:rPr sz="1266" dirty="0">
                <a:solidFill>
                  <a:srgbClr val="00882B"/>
                </a:solidFill>
                <a:latin typeface="Comic Sans MS"/>
                <a:ea typeface="Comic Sans MS"/>
                <a:cs typeface="Comic Sans MS"/>
                <a:sym typeface="Comic Sans MS"/>
              </a:rPr>
              <a:t>NPA137(1969)129</a:t>
            </a:r>
          </a:p>
        </p:txBody>
      </p:sp>
      <p:sp>
        <p:nvSpPr>
          <p:cNvPr id="255" name="Shape 255"/>
          <p:cNvSpPr/>
          <p:nvPr/>
        </p:nvSpPr>
        <p:spPr>
          <a:xfrm>
            <a:off x="2846388" y="5981700"/>
            <a:ext cx="2157412" cy="388938"/>
          </a:xfrm>
          <a:prstGeom prst="rect">
            <a:avLst/>
          </a:prstGeom>
          <a:ln w="12700">
            <a:miter lim="400000"/>
          </a:ln>
          <a:extLst>
            <a:ext uri="{C572A759-6A51-4108-AA02-DFA0A04FC94B}"/>
          </a:extLst>
        </p:spPr>
        <p:txBody>
          <a:bodyPr lIns="0" tIns="0" rIns="0" bIns="0" anchor="ctr">
            <a:spAutoFit/>
          </a:bodyPr>
          <a:lstStyle/>
          <a:p>
            <a:pPr defTabSz="914367">
              <a:defRPr sz="1800"/>
            </a:pPr>
            <a:r>
              <a:rPr sz="1266" dirty="0" err="1">
                <a:solidFill>
                  <a:srgbClr val="00882B"/>
                </a:solidFill>
                <a:latin typeface="Comic Sans MS"/>
                <a:ea typeface="Comic Sans MS"/>
                <a:cs typeface="Comic Sans MS"/>
                <a:sym typeface="Comic Sans MS"/>
              </a:rPr>
              <a:t>Arima</a:t>
            </a:r>
            <a:r>
              <a:rPr sz="1266" dirty="0">
                <a:solidFill>
                  <a:srgbClr val="00882B"/>
                </a:solidFill>
                <a:latin typeface="Comic Sans MS"/>
                <a:ea typeface="Comic Sans MS"/>
                <a:cs typeface="Comic Sans MS"/>
                <a:sym typeface="Comic Sans MS"/>
              </a:rPr>
              <a:t>, Harvey &amp; Shimizu </a:t>
            </a:r>
          </a:p>
          <a:p>
            <a:pPr defTabSz="914367">
              <a:defRPr sz="1800"/>
            </a:pPr>
            <a:r>
              <a:rPr sz="1266" dirty="0">
                <a:solidFill>
                  <a:srgbClr val="00882B"/>
                </a:solidFill>
                <a:latin typeface="Comic Sans MS"/>
                <a:ea typeface="Comic Sans MS"/>
                <a:cs typeface="Comic Sans MS"/>
                <a:sym typeface="Comic Sans MS"/>
              </a:rPr>
              <a:t>PLB 30(1969)517</a:t>
            </a:r>
          </a:p>
        </p:txBody>
      </p:sp>
      <p:pic>
        <p:nvPicPr>
          <p:cNvPr id="73743" name="pasted-image.png"/>
          <p:cNvPicPr>
            <a:picLocks noChangeAspect="1" noChangeArrowheads="1"/>
          </p:cNvPicPr>
          <p:nvPr/>
        </p:nvPicPr>
        <p:blipFill>
          <a:blip r:embed="rId5" cstate="print">
            <a:extLst>
              <a:ext uri="{28A0092B-C50C-407E-A947-70E740481C1C}">
                <a14:useLocalDpi xmlns:a14="http://schemas.microsoft.com/office/drawing/2010/main" val="0"/>
              </a:ext>
            </a:extLst>
          </a:blip>
          <a:srcRect l="1170" t="2182" r="1936"/>
          <a:stretch>
            <a:fillRect/>
          </a:stretch>
        </p:blipFill>
        <p:spPr bwMode="auto">
          <a:xfrm>
            <a:off x="2909888" y="4402138"/>
            <a:ext cx="20939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7" name="Shape 257"/>
          <p:cNvSpPr/>
          <p:nvPr/>
        </p:nvSpPr>
        <p:spPr>
          <a:xfrm>
            <a:off x="130175" y="4113213"/>
            <a:ext cx="4883150" cy="2605087"/>
          </a:xfrm>
          <a:prstGeom prst="rect">
            <a:avLst/>
          </a:prstGeom>
          <a:ln w="50800">
            <a:solidFill>
              <a:srgbClr val="773F9B"/>
            </a:solidFill>
            <a:miter lim="400000"/>
          </a:ln>
        </p:spPr>
        <p:txBody>
          <a:bodyPr lIns="0" tIns="0" rIns="0" bIns="0" anchor="ctr"/>
          <a:lstStyle/>
          <a:p>
            <a:pPr>
              <a:defRPr sz="4000">
                <a:solidFill>
                  <a:srgbClr val="FFFFFF"/>
                </a:solidFill>
                <a:effectLst>
                  <a:outerShdw blurRad="38100" dist="12700" dir="5400000" rotWithShape="0">
                    <a:srgbClr val="000000">
                      <a:alpha val="50000"/>
                    </a:srgbClr>
                  </a:outerShdw>
                </a:effectLst>
              </a:defRPr>
            </a:pPr>
            <a:endParaRPr sz="2812">
              <a:solidFill>
                <a:srgbClr val="FFFFFF"/>
              </a:solidFill>
              <a:effectLst>
                <a:outerShdw blurRad="38100" dist="12700" dir="5400000" rotWithShape="0">
                  <a:srgbClr val="000000">
                    <a:alpha val="50000"/>
                  </a:srgbClr>
                </a:outerShdw>
              </a:effectLst>
            </a:endParaRPr>
          </a:p>
        </p:txBody>
      </p:sp>
      <p:sp>
        <p:nvSpPr>
          <p:cNvPr id="258" name="Shape 258"/>
          <p:cNvSpPr/>
          <p:nvPr/>
        </p:nvSpPr>
        <p:spPr>
          <a:xfrm>
            <a:off x="2867025" y="4049713"/>
            <a:ext cx="1776413" cy="215900"/>
          </a:xfrm>
          <a:prstGeom prst="rect">
            <a:avLst/>
          </a:prstGeom>
          <a:solidFill>
            <a:srgbClr val="DCDEE0"/>
          </a:solidFill>
          <a:ln w="12700">
            <a:miter lim="400000"/>
          </a:ln>
          <a:extLst>
            <a:ext uri="{C572A759-6A51-4108-AA02-DFA0A04FC94B}"/>
          </a:extLst>
        </p:spPr>
        <p:txBody>
          <a:bodyPr wrap="none" lIns="0" tIns="0" rIns="0" bIns="0" anchor="ctr">
            <a:spAutoFit/>
          </a:bodyPr>
          <a:lstStyle>
            <a:lvl1pPr defTabSz="1300480">
              <a:defRPr sz="2000" b="1">
                <a:solidFill>
                  <a:srgbClr val="0365C0"/>
                </a:solidFill>
                <a:latin typeface="+mj-lt"/>
                <a:ea typeface="+mj-ea"/>
                <a:cs typeface="+mj-cs"/>
                <a:sym typeface="Arial"/>
              </a:defRPr>
            </a:lvl1pPr>
          </a:lstStyle>
          <a:p>
            <a:pPr>
              <a:defRPr sz="1800" b="0">
                <a:solidFill>
                  <a:srgbClr val="000000"/>
                </a:solidFill>
              </a:defRPr>
            </a:pPr>
            <a:r>
              <a:rPr sz="1406" b="0">
                <a:solidFill>
                  <a:srgbClr val="000000"/>
                </a:solidFill>
              </a:rPr>
              <a:t>Pseudospin symmetry</a:t>
            </a:r>
          </a:p>
        </p:txBody>
      </p:sp>
      <p:pic>
        <p:nvPicPr>
          <p:cNvPr id="73746" name="pasted-image.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5" y="1222375"/>
            <a:ext cx="2108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3747" name="pasted-image.pd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3" y="1122363"/>
            <a:ext cx="1862137"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3748" name="图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7913" y="3505200"/>
            <a:ext cx="70945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9" name="文本框 1"/>
          <p:cNvSpPr txBox="1">
            <a:spLocks noChangeArrowheads="1"/>
          </p:cNvSpPr>
          <p:nvPr/>
        </p:nvSpPr>
        <p:spPr bwMode="auto">
          <a:xfrm>
            <a:off x="2819400" y="6381750"/>
            <a:ext cx="21844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defTabSz="912813">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defTabSz="912813">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defTabSz="912813">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defTabSz="912813">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200">
                <a:solidFill>
                  <a:srgbClr val="00882B"/>
                </a:solidFill>
                <a:latin typeface="Comic Sans MS" panose="030F0702030302020204" pitchFamily="66" charset="0"/>
              </a:rPr>
              <a:t>Ginocchio PRL 78, 436 </a:t>
            </a:r>
            <a:endParaRPr lang="zh-CN" altLang="en-US" sz="1200">
              <a:solidFill>
                <a:srgbClr val="00882B"/>
              </a:solidFill>
              <a:latin typeface="Comic Sans MS" panose="030F0702030302020204" pitchFamily="66" charset="0"/>
            </a:endParaRPr>
          </a:p>
        </p:txBody>
      </p:sp>
    </p:spTree>
    <p:extLst>
      <p:ext uri="{BB962C8B-B14F-4D97-AF65-F5344CB8AC3E}">
        <p14:creationId xmlns:p14="http://schemas.microsoft.com/office/powerpoint/2010/main" val="281958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692696"/>
            <a:ext cx="6696744" cy="5985334"/>
          </a:xfrm>
          <a:prstGeom prst="rect">
            <a:avLst/>
          </a:prstGeom>
        </p:spPr>
      </p:pic>
    </p:spTree>
    <p:extLst>
      <p:ext uri="{BB962C8B-B14F-4D97-AF65-F5344CB8AC3E}">
        <p14:creationId xmlns:p14="http://schemas.microsoft.com/office/powerpoint/2010/main" val="157121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sldNum" sz="quarter" idx="10"/>
          </p:nvPr>
        </p:nvSpPr>
        <p:spPr>
          <a:extLst>
            <a:ext uri="{C572A759-6A51-4108-AA02-DFA0A04FC94B}"/>
          </a:extLst>
        </p:spPr>
        <p:txBody>
          <a:bodyPr>
            <a:normAutofit fontScale="47500" lnSpcReduction="20000"/>
          </a:bodyPr>
          <a:lstStyle/>
          <a:p>
            <a:pPr>
              <a:defRPr>
                <a:solidFill>
                  <a:srgbClr val="000000"/>
                </a:solidFill>
              </a:defRPr>
            </a:pPr>
            <a:fld id="{E347F151-092D-4C9A-A137-01778062EE8E}" type="slidenum">
              <a:rPr>
                <a:solidFill>
                  <a:srgbClr val="FFFFFF"/>
                </a:solidFill>
              </a:rPr>
              <a:pPr>
                <a:defRPr>
                  <a:solidFill>
                    <a:srgbClr val="000000"/>
                  </a:solidFill>
                </a:defRPr>
              </a:pPr>
              <a:t>20</a:t>
            </a:fld>
            <a:endParaRPr>
              <a:solidFill>
                <a:srgbClr val="FFFFFF"/>
              </a:solidFill>
            </a:endParaRPr>
          </a:p>
        </p:txBody>
      </p:sp>
      <p:sp>
        <p:nvSpPr>
          <p:cNvPr id="269" name="Shape 269"/>
          <p:cNvSpPr/>
          <p:nvPr/>
        </p:nvSpPr>
        <p:spPr>
          <a:xfrm>
            <a:off x="1014413" y="95250"/>
            <a:ext cx="7358062" cy="998538"/>
          </a:xfrm>
          <a:prstGeom prst="rect">
            <a:avLst/>
          </a:prstGeom>
          <a:ln w="12700">
            <a:miter lim="400000"/>
          </a:ln>
          <a:extLst>
            <a:ext uri="{C572A759-6A51-4108-AA02-DFA0A04FC94B}"/>
          </a:extLst>
        </p:spPr>
        <p:txBody>
          <a:bodyPr lIns="0" tIns="0" rIns="0" bIns="0" anchor="ctr">
            <a:normAutofit/>
          </a:bodyPr>
          <a:lstStyle>
            <a:lvl1pPr defTabSz="914400">
              <a:lnSpc>
                <a:spcPct val="120000"/>
              </a:lnSpc>
              <a:defRPr sz="4400">
                <a:latin typeface="Comic Sans MS"/>
                <a:ea typeface="Comic Sans MS"/>
                <a:cs typeface="Comic Sans MS"/>
                <a:sym typeface="Comic Sans MS"/>
              </a:defRPr>
            </a:lvl1pPr>
          </a:lstStyle>
          <a:p>
            <a:pPr>
              <a:defRPr sz="1800"/>
            </a:pPr>
            <a:r>
              <a:rPr sz="3094" dirty="0"/>
              <a:t>Covariant Density Functional Theory</a:t>
            </a:r>
          </a:p>
        </p:txBody>
      </p:sp>
      <p:sp>
        <p:nvSpPr>
          <p:cNvPr id="270" name="Shape 270"/>
          <p:cNvSpPr/>
          <p:nvPr/>
        </p:nvSpPr>
        <p:spPr>
          <a:xfrm>
            <a:off x="47625" y="1058863"/>
            <a:ext cx="3429000" cy="346075"/>
          </a:xfrm>
          <a:prstGeom prst="rect">
            <a:avLst/>
          </a:prstGeom>
          <a:ln w="12700">
            <a:miter lim="400000"/>
          </a:ln>
          <a:extLst>
            <a:ext uri="{C572A759-6A51-4108-AA02-DFA0A04FC94B}"/>
          </a:extLst>
        </p:spPr>
        <p:txBody>
          <a:bodyPr wrap="none" lIns="0" tIns="0" rIns="0" bIns="0" anchor="ctr">
            <a:spAutoFit/>
          </a:bodyPr>
          <a:lstStyle>
            <a:lvl1pPr algn="l" defTabSz="457200">
              <a:spcBef>
                <a:spcPts val="1200"/>
              </a:spcBef>
              <a:defRPr sz="3200">
                <a:solidFill>
                  <a:srgbClr val="3333B3"/>
                </a:solidFill>
                <a:latin typeface="+mj-lt"/>
                <a:ea typeface="+mj-ea"/>
                <a:cs typeface="+mj-cs"/>
                <a:sym typeface="Arial"/>
              </a:defRPr>
            </a:lvl1pPr>
          </a:lstStyle>
          <a:p>
            <a:pPr>
              <a:defRPr sz="1800">
                <a:solidFill>
                  <a:srgbClr val="000000"/>
                </a:solidFill>
              </a:defRPr>
            </a:pPr>
            <a:r>
              <a:rPr sz="2250">
                <a:solidFill>
                  <a:srgbClr val="000000"/>
                </a:solidFill>
              </a:rPr>
              <a:t>Elementary building blocks</a:t>
            </a:r>
          </a:p>
        </p:txBody>
      </p:sp>
      <p:pic>
        <p:nvPicPr>
          <p:cNvPr id="37893" name="dropped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1522413"/>
            <a:ext cx="6883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894" name="Group 278"/>
          <p:cNvGrpSpPr>
            <a:grpSpLocks/>
          </p:cNvGrpSpPr>
          <p:nvPr/>
        </p:nvGrpSpPr>
        <p:grpSpPr bwMode="auto">
          <a:xfrm>
            <a:off x="0" y="3167063"/>
            <a:ext cx="4357688" cy="2846387"/>
            <a:chOff x="0" y="0"/>
            <a:chExt cx="6197247" cy="4046627"/>
          </a:xfrm>
        </p:grpSpPr>
        <p:sp>
          <p:nvSpPr>
            <p:cNvPr id="272" name="Shape 272"/>
            <p:cNvSpPr/>
            <p:nvPr/>
          </p:nvSpPr>
          <p:spPr>
            <a:xfrm>
              <a:off x="0" y="0"/>
              <a:ext cx="6197247" cy="4046627"/>
            </a:xfrm>
            <a:prstGeom prst="rect">
              <a:avLst/>
            </a:prstGeom>
            <a:gradFill flip="none" rotWithShape="1">
              <a:gsLst>
                <a:gs pos="0">
                  <a:srgbClr val="FFFC79"/>
                </a:gs>
                <a:gs pos="100000">
                  <a:srgbClr val="FFFFFF"/>
                </a:gs>
              </a:gsLst>
              <a:lin ang="5400000" scaled="0"/>
            </a:gradFill>
            <a:ln w="12700" cap="flat">
              <a:noFill/>
              <a:miter lim="400000"/>
            </a:ln>
            <a:effectLst/>
          </p:spPr>
          <p:txBody>
            <a:bodyPr lIns="0" tIns="0" rIns="0" bIns="0" anchor="ctr"/>
            <a:lstStyle/>
            <a:p>
              <a:pPr defTabSz="910796">
                <a:lnSpc>
                  <a:spcPct val="150000"/>
                </a:lnSpc>
                <a:defRPr sz="2400">
                  <a:uFill>
                    <a:solidFill/>
                  </a:uFill>
                  <a:latin typeface="+mj-lt"/>
                  <a:ea typeface="+mj-ea"/>
                  <a:cs typeface="+mj-cs"/>
                  <a:sym typeface="Arial"/>
                </a:defRPr>
              </a:pPr>
              <a:endParaRPr sz="1687">
                <a:uFill>
                  <a:solidFill/>
                </a:uFill>
                <a:latin typeface="+mj-lt"/>
                <a:ea typeface="+mj-ea"/>
                <a:cs typeface="+mj-cs"/>
                <a:sym typeface="Arial"/>
              </a:endParaRPr>
            </a:p>
          </p:txBody>
        </p:sp>
        <p:sp>
          <p:nvSpPr>
            <p:cNvPr id="273" name="Shape 273"/>
            <p:cNvSpPr/>
            <p:nvPr/>
          </p:nvSpPr>
          <p:spPr>
            <a:xfrm>
              <a:off x="99337" y="128643"/>
              <a:ext cx="2693376" cy="415270"/>
            </a:xfrm>
            <a:prstGeom prst="rect">
              <a:avLst/>
            </a:prstGeom>
            <a:noFill/>
            <a:ln w="12700" cap="flat">
              <a:noFill/>
              <a:miter lim="400000"/>
            </a:ln>
            <a:effectLst/>
            <a:extLst>
              <a:ext uri="{C572A759-6A51-4108-AA02-DFA0A04FC94B}"/>
            </a:extLst>
          </p:spPr>
          <p:txBody>
            <a:bodyPr lIns="0" tIns="0" rIns="0" bIns="0" anchor="ctr"/>
            <a:lstStyle>
              <a:lvl1pPr algn="l" defTabSz="457200">
                <a:spcBef>
                  <a:spcPts val="1200"/>
                </a:spcBef>
                <a:defRPr sz="2600">
                  <a:solidFill>
                    <a:srgbClr val="3333B3"/>
                  </a:solidFill>
                  <a:latin typeface="+mj-lt"/>
                  <a:ea typeface="+mj-ea"/>
                  <a:cs typeface="+mj-cs"/>
                  <a:sym typeface="Arial"/>
                </a:defRPr>
              </a:lvl1pPr>
            </a:lstStyle>
            <a:p>
              <a:pPr>
                <a:defRPr sz="1800">
                  <a:solidFill>
                    <a:srgbClr val="000000"/>
                  </a:solidFill>
                </a:defRPr>
              </a:pPr>
              <a:r>
                <a:rPr sz="1828">
                  <a:solidFill>
                    <a:srgbClr val="000000"/>
                  </a:solidFill>
                </a:rPr>
                <a:t>Isoscalar-scalar</a:t>
              </a:r>
            </a:p>
          </p:txBody>
        </p:sp>
        <p:pic>
          <p:nvPicPr>
            <p:cNvPr id="37906"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609" y="45065"/>
              <a:ext cx="3330309" cy="37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5" name="Shape 275"/>
            <p:cNvSpPr/>
            <p:nvPr/>
          </p:nvSpPr>
          <p:spPr>
            <a:xfrm>
              <a:off x="83534" y="1076542"/>
              <a:ext cx="2939459" cy="415270"/>
            </a:xfrm>
            <a:prstGeom prst="rect">
              <a:avLst/>
            </a:prstGeom>
            <a:noFill/>
            <a:ln w="12700" cap="flat">
              <a:noFill/>
              <a:miter lim="400000"/>
            </a:ln>
            <a:effectLst/>
            <a:extLst>
              <a:ext uri="{C572A759-6A51-4108-AA02-DFA0A04FC94B}"/>
            </a:extLst>
          </p:spPr>
          <p:txBody>
            <a:bodyPr lIns="0" tIns="0" rIns="0" bIns="0" anchor="ctr"/>
            <a:lstStyle>
              <a:lvl1pPr algn="l" defTabSz="457200">
                <a:spcBef>
                  <a:spcPts val="1200"/>
                </a:spcBef>
                <a:defRPr sz="2600">
                  <a:solidFill>
                    <a:srgbClr val="3333B3"/>
                  </a:solidFill>
                  <a:latin typeface="+mj-lt"/>
                  <a:ea typeface="+mj-ea"/>
                  <a:cs typeface="+mj-cs"/>
                  <a:sym typeface="Arial"/>
                </a:defRPr>
              </a:lvl1pPr>
            </a:lstStyle>
            <a:p>
              <a:pPr>
                <a:defRPr sz="1800">
                  <a:solidFill>
                    <a:srgbClr val="000000"/>
                  </a:solidFill>
                </a:defRPr>
              </a:pPr>
              <a:r>
                <a:rPr sz="1828">
                  <a:solidFill>
                    <a:srgbClr val="000000"/>
                  </a:solidFill>
                </a:rPr>
                <a:t>Isoscalar-vector</a:t>
              </a:r>
            </a:p>
          </p:txBody>
        </p:sp>
        <p:sp>
          <p:nvSpPr>
            <p:cNvPr id="276" name="Shape 276"/>
            <p:cNvSpPr/>
            <p:nvPr/>
          </p:nvSpPr>
          <p:spPr>
            <a:xfrm>
              <a:off x="99337" y="2098920"/>
              <a:ext cx="2939459" cy="415270"/>
            </a:xfrm>
            <a:prstGeom prst="rect">
              <a:avLst/>
            </a:prstGeom>
            <a:noFill/>
            <a:ln w="12700" cap="flat">
              <a:noFill/>
              <a:miter lim="400000"/>
            </a:ln>
            <a:effectLst/>
            <a:extLst>
              <a:ext uri="{C572A759-6A51-4108-AA02-DFA0A04FC94B}"/>
            </a:extLst>
          </p:spPr>
          <p:txBody>
            <a:bodyPr lIns="0" tIns="0" rIns="0" bIns="0" anchor="ctr"/>
            <a:lstStyle>
              <a:lvl1pPr algn="l" defTabSz="457200">
                <a:spcBef>
                  <a:spcPts val="1200"/>
                </a:spcBef>
                <a:defRPr sz="2600">
                  <a:solidFill>
                    <a:srgbClr val="3333B3"/>
                  </a:solidFill>
                  <a:latin typeface="+mj-lt"/>
                  <a:ea typeface="+mj-ea"/>
                  <a:cs typeface="+mj-cs"/>
                  <a:sym typeface="Arial"/>
                </a:defRPr>
              </a:lvl1pPr>
            </a:lstStyle>
            <a:p>
              <a:pPr>
                <a:defRPr sz="1800">
                  <a:solidFill>
                    <a:srgbClr val="000000"/>
                  </a:solidFill>
                </a:defRPr>
              </a:pPr>
              <a:r>
                <a:rPr sz="1828">
                  <a:solidFill>
                    <a:srgbClr val="000000"/>
                  </a:solidFill>
                </a:rPr>
                <a:t>Isovector-scalar</a:t>
              </a:r>
            </a:p>
          </p:txBody>
        </p:sp>
        <p:sp>
          <p:nvSpPr>
            <p:cNvPr id="277" name="Shape 277"/>
            <p:cNvSpPr/>
            <p:nvPr/>
          </p:nvSpPr>
          <p:spPr>
            <a:xfrm>
              <a:off x="88049" y="3049076"/>
              <a:ext cx="2824318" cy="415270"/>
            </a:xfrm>
            <a:prstGeom prst="rect">
              <a:avLst/>
            </a:prstGeom>
            <a:noFill/>
            <a:ln w="12700" cap="flat">
              <a:noFill/>
              <a:miter lim="400000"/>
            </a:ln>
            <a:effectLst/>
            <a:extLst>
              <a:ext uri="{C572A759-6A51-4108-AA02-DFA0A04FC94B}"/>
            </a:extLst>
          </p:spPr>
          <p:txBody>
            <a:bodyPr lIns="0" tIns="0" rIns="0" bIns="0" anchor="ctr"/>
            <a:lstStyle>
              <a:lvl1pPr algn="l" defTabSz="457200">
                <a:spcBef>
                  <a:spcPts val="1200"/>
                </a:spcBef>
                <a:defRPr sz="2600">
                  <a:solidFill>
                    <a:srgbClr val="3333B3"/>
                  </a:solidFill>
                  <a:latin typeface="+mj-lt"/>
                  <a:ea typeface="+mj-ea"/>
                  <a:cs typeface="+mj-cs"/>
                  <a:sym typeface="Arial"/>
                </a:defRPr>
              </a:lvl1pPr>
            </a:lstStyle>
            <a:p>
              <a:pPr>
                <a:defRPr sz="1800">
                  <a:solidFill>
                    <a:srgbClr val="000000"/>
                  </a:solidFill>
                </a:defRPr>
              </a:pPr>
              <a:r>
                <a:rPr sz="1828">
                  <a:solidFill>
                    <a:srgbClr val="000000"/>
                  </a:solidFill>
                </a:rPr>
                <a:t>Isovector-vector</a:t>
              </a:r>
            </a:p>
          </p:txBody>
        </p:sp>
      </p:grpSp>
      <p:sp>
        <p:nvSpPr>
          <p:cNvPr id="279" name="Shape 279"/>
          <p:cNvSpPr/>
          <p:nvPr/>
        </p:nvSpPr>
        <p:spPr>
          <a:xfrm>
            <a:off x="71438" y="2600325"/>
            <a:ext cx="2949575" cy="346075"/>
          </a:xfrm>
          <a:prstGeom prst="rect">
            <a:avLst/>
          </a:prstGeom>
          <a:ln w="12700">
            <a:miter lim="400000"/>
          </a:ln>
          <a:extLst>
            <a:ext uri="{C572A759-6A51-4108-AA02-DFA0A04FC94B}"/>
          </a:extLst>
        </p:spPr>
        <p:txBody>
          <a:bodyPr wrap="none" lIns="0" tIns="0" rIns="0" bIns="0" anchor="ctr">
            <a:spAutoFit/>
          </a:bodyPr>
          <a:lstStyle>
            <a:lvl1pPr algn="l" defTabSz="457200">
              <a:spcBef>
                <a:spcPts val="1200"/>
              </a:spcBef>
              <a:defRPr sz="3200">
                <a:solidFill>
                  <a:srgbClr val="3333B3"/>
                </a:solidFill>
                <a:latin typeface="+mj-lt"/>
                <a:ea typeface="+mj-ea"/>
                <a:cs typeface="+mj-cs"/>
                <a:sym typeface="Arial"/>
              </a:defRPr>
            </a:lvl1pPr>
          </a:lstStyle>
          <a:p>
            <a:pPr>
              <a:defRPr sz="1800">
                <a:solidFill>
                  <a:srgbClr val="000000"/>
                </a:solidFill>
              </a:defRPr>
            </a:pPr>
            <a:r>
              <a:rPr sz="2250">
                <a:solidFill>
                  <a:srgbClr val="000000"/>
                </a:solidFill>
              </a:rPr>
              <a:t>Densities and currents </a:t>
            </a:r>
          </a:p>
        </p:txBody>
      </p:sp>
      <p:grpSp>
        <p:nvGrpSpPr>
          <p:cNvPr id="37896" name="Group 286"/>
          <p:cNvGrpSpPr>
            <a:grpSpLocks/>
          </p:cNvGrpSpPr>
          <p:nvPr/>
        </p:nvGrpSpPr>
        <p:grpSpPr bwMode="auto">
          <a:xfrm>
            <a:off x="4427538" y="2732088"/>
            <a:ext cx="4662487" cy="3857625"/>
            <a:chOff x="0" y="0"/>
            <a:chExt cx="6631387" cy="5485955"/>
          </a:xfrm>
        </p:grpSpPr>
        <p:sp>
          <p:nvSpPr>
            <p:cNvPr id="280" name="Shape 280"/>
            <p:cNvSpPr/>
            <p:nvPr/>
          </p:nvSpPr>
          <p:spPr>
            <a:xfrm>
              <a:off x="0" y="0"/>
              <a:ext cx="6631387" cy="5485955"/>
            </a:xfrm>
            <a:prstGeom prst="rect">
              <a:avLst/>
            </a:prstGeom>
            <a:gradFill flip="none" rotWithShape="1">
              <a:gsLst>
                <a:gs pos="0">
                  <a:srgbClr val="76D6FF"/>
                </a:gs>
                <a:gs pos="100000">
                  <a:srgbClr val="FFFFFF"/>
                </a:gs>
              </a:gsLst>
              <a:lin ang="5400000" scaled="0"/>
            </a:gradFill>
            <a:ln w="12700" cap="flat">
              <a:noFill/>
              <a:miter lim="400000"/>
            </a:ln>
            <a:effectLst/>
          </p:spPr>
          <p:txBody>
            <a:bodyPr lIns="0" tIns="0" rIns="0" bIns="0" anchor="ctr"/>
            <a:lstStyle/>
            <a:p>
              <a:pPr defTabSz="910796">
                <a:lnSpc>
                  <a:spcPct val="150000"/>
                </a:lnSpc>
                <a:defRPr sz="2400">
                  <a:uFill>
                    <a:solidFill/>
                  </a:uFill>
                  <a:latin typeface="+mj-lt"/>
                  <a:ea typeface="+mj-ea"/>
                  <a:cs typeface="+mj-cs"/>
                  <a:sym typeface="Arial"/>
                </a:defRPr>
              </a:pPr>
              <a:endParaRPr sz="1687">
                <a:uFill>
                  <a:solidFill/>
                </a:uFill>
                <a:latin typeface="+mj-lt"/>
                <a:ea typeface="+mj-ea"/>
                <a:cs typeface="+mj-cs"/>
                <a:sym typeface="Arial"/>
              </a:endParaRPr>
            </a:p>
          </p:txBody>
        </p:sp>
        <p:pic>
          <p:nvPicPr>
            <p:cNvPr id="37899"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13" y="302654"/>
              <a:ext cx="5710924" cy="93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0" name="pasted-image.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375" y="1443966"/>
              <a:ext cx="6034292" cy="77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1" name="pasted-image.pd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682" y="2616977"/>
              <a:ext cx="6141495" cy="75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2" name="pasted-image.pd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68" y="3693340"/>
              <a:ext cx="6451433" cy="62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3" name="pasted-image.p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279" y="4562265"/>
              <a:ext cx="2921059" cy="77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87" name="Shape 287"/>
          <p:cNvSpPr/>
          <p:nvPr/>
        </p:nvSpPr>
        <p:spPr>
          <a:xfrm>
            <a:off x="5176838" y="2392363"/>
            <a:ext cx="3365500" cy="346075"/>
          </a:xfrm>
          <a:prstGeom prst="rect">
            <a:avLst/>
          </a:prstGeom>
          <a:ln w="12700">
            <a:miter lim="400000"/>
          </a:ln>
          <a:extLst>
            <a:ext uri="{C572A759-6A51-4108-AA02-DFA0A04FC94B}"/>
          </a:extLst>
        </p:spPr>
        <p:txBody>
          <a:bodyPr wrap="none" lIns="0" tIns="0" rIns="0" bIns="0" anchor="ctr">
            <a:spAutoFit/>
          </a:bodyPr>
          <a:lstStyle>
            <a:lvl1pPr algn="l" defTabSz="457200">
              <a:spcBef>
                <a:spcPts val="1200"/>
              </a:spcBef>
              <a:defRPr sz="3200">
                <a:solidFill>
                  <a:srgbClr val="C82506"/>
                </a:solidFill>
                <a:latin typeface="+mj-lt"/>
                <a:ea typeface="+mj-ea"/>
                <a:cs typeface="+mj-cs"/>
                <a:sym typeface="Arial"/>
              </a:defRPr>
            </a:lvl1pPr>
          </a:lstStyle>
          <a:p>
            <a:pPr>
              <a:defRPr sz="1800">
                <a:solidFill>
                  <a:srgbClr val="000000"/>
                </a:solidFill>
              </a:defRPr>
            </a:pPr>
            <a:r>
              <a:rPr sz="2250">
                <a:solidFill>
                  <a:srgbClr val="000000"/>
                </a:solidFill>
              </a:rPr>
              <a:t>Energy Density Functional</a:t>
            </a:r>
          </a:p>
        </p:txBody>
      </p:sp>
    </p:spTree>
    <p:extLst>
      <p:ext uri="{BB962C8B-B14F-4D97-AF65-F5344CB8AC3E}">
        <p14:creationId xmlns:p14="http://schemas.microsoft.com/office/powerpoint/2010/main" val="26217810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2843808" y="0"/>
            <a:ext cx="6300192" cy="620688"/>
          </a:xfrm>
        </p:spPr>
        <p:txBody>
          <a:bodyPr/>
          <a:lstStyle/>
          <a:p>
            <a:r>
              <a:rPr lang="zh-CN" altLang="en-US" sz="2800" dirty="0">
                <a:solidFill>
                  <a:srgbClr val="3333FF"/>
                </a:solidFill>
              </a:rPr>
              <a:t>Relativistic </a:t>
            </a:r>
            <a:r>
              <a:rPr lang="en-US" altLang="zh-CN" sz="2800" dirty="0">
                <a:solidFill>
                  <a:srgbClr val="3333FF"/>
                </a:solidFill>
              </a:rPr>
              <a:t>functional </a:t>
            </a:r>
            <a:r>
              <a:rPr lang="en-US" altLang="zh-CN" sz="2800" dirty="0">
                <a:solidFill>
                  <a:srgbClr val="FF0000"/>
                </a:solidFill>
              </a:rPr>
              <a:t>PC-PK1</a:t>
            </a:r>
            <a:endParaRPr lang="zh-CN" altLang="en-US" sz="2800" dirty="0">
              <a:solidFill>
                <a:srgbClr val="FF0000"/>
              </a:solidFill>
            </a:endParaRPr>
          </a:p>
        </p:txBody>
      </p:sp>
      <p:sp>
        <p:nvSpPr>
          <p:cNvPr id="3" name="灯片编号占位符 2"/>
          <p:cNvSpPr>
            <a:spLocks noGrp="1"/>
          </p:cNvSpPr>
          <p:nvPr>
            <p:ph type="sldNum" sz="quarter" idx="10"/>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938E1BE-ABF3-4ADD-A03A-C799718FD321}" type="slidenum">
              <a:rPr lang="en-US" altLang="zh-CN">
                <a:solidFill>
                  <a:schemeClr val="hlink"/>
                </a:solidFill>
                <a:latin typeface="Verdana" panose="020B0604030504040204" pitchFamily="34" charset="0"/>
              </a:rPr>
              <a:pPr eaLnBrk="1" hangingPunct="1"/>
              <a:t>21</a:t>
            </a:fld>
            <a:endParaRPr lang="en-US" altLang="zh-CN">
              <a:solidFill>
                <a:schemeClr val="hlink"/>
              </a:solidFill>
              <a:latin typeface="Verdana" panose="020B0604030504040204" pitchFamily="34" charset="0"/>
            </a:endParaRPr>
          </a:p>
        </p:txBody>
      </p:sp>
      <p:sp>
        <p:nvSpPr>
          <p:cNvPr id="4" name="日期占位符 3"/>
          <p:cNvSpPr>
            <a:spLocks noGrp="1"/>
          </p:cNvSpPr>
          <p:nvPr>
            <p:ph type="dt" sz="quarter" idx="11"/>
          </p:nvPr>
        </p:nvSpPr>
        <p:spPr/>
        <p:txBody>
          <a:bodyPr/>
          <a:lstStyle/>
          <a:p>
            <a:pPr>
              <a:defRPr/>
            </a:pPr>
            <a:fld id="{D9BC6155-22B8-42E6-A941-2954DD19D6DA}" type="datetime1">
              <a:rPr lang="zh-CN" altLang="en-US" smtClean="0"/>
              <a:pPr>
                <a:defRPr/>
              </a:pPr>
              <a:t>2019/6/23</a:t>
            </a:fld>
            <a:endParaRPr lang="en-US" altLang="zh-CN" dirty="0"/>
          </a:p>
        </p:txBody>
      </p:sp>
      <p:pic>
        <p:nvPicPr>
          <p:cNvPr id="481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071563"/>
            <a:ext cx="3929062" cy="269081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3935413"/>
            <a:ext cx="3927475" cy="2724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p:nvPr/>
        </p:nvSpPr>
        <p:spPr>
          <a:xfrm>
            <a:off x="4500563" y="5643563"/>
            <a:ext cx="4572000" cy="369887"/>
          </a:xfrm>
          <a:prstGeom prst="rect">
            <a:avLst/>
          </a:prstGeom>
        </p:spPr>
        <p:txBody>
          <a:bodyPr>
            <a:spAutoFit/>
          </a:bodyPr>
          <a:lstStyle/>
          <a:p>
            <a:pPr>
              <a:defRPr/>
            </a:pPr>
            <a:r>
              <a:rPr lang="en-US" altLang="zh-CN" b="1" kern="0" dirty="0">
                <a:solidFill>
                  <a:schemeClr val="tx2"/>
                </a:solidFill>
                <a:latin typeface="Times New Roman" pitchFamily="18" charset="0"/>
                <a:cs typeface="Times New Roman" pitchFamily="18" charset="0"/>
              </a:rPr>
              <a:t>Zhao, Li, Yao, </a:t>
            </a:r>
            <a:r>
              <a:rPr lang="en-US" altLang="zh-CN" b="1" kern="0" dirty="0" err="1">
                <a:solidFill>
                  <a:schemeClr val="tx2"/>
                </a:solidFill>
                <a:latin typeface="Times New Roman" pitchFamily="18" charset="0"/>
                <a:cs typeface="Times New Roman" pitchFamily="18" charset="0"/>
              </a:rPr>
              <a:t>Meng</a:t>
            </a:r>
            <a:r>
              <a:rPr lang="en-US" altLang="zh-CN" b="1" kern="0" dirty="0">
                <a:solidFill>
                  <a:schemeClr val="tx2"/>
                </a:solidFill>
                <a:latin typeface="Times New Roman" pitchFamily="18" charset="0"/>
                <a:cs typeface="Times New Roman" pitchFamily="18" charset="0"/>
              </a:rPr>
              <a:t>, PRC 82, 054319 (2010)</a:t>
            </a:r>
            <a:endParaRPr lang="zh-CN" altLang="en-US" b="1" kern="0" dirty="0">
              <a:solidFill>
                <a:schemeClr val="tx2"/>
              </a:solidFill>
              <a:latin typeface="Times New Roman" pitchFamily="18" charset="0"/>
              <a:cs typeface="Times New Roman" pitchFamily="18" charset="0"/>
            </a:endParaRPr>
          </a:p>
        </p:txBody>
      </p:sp>
      <p:pic>
        <p:nvPicPr>
          <p:cNvPr id="481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7763"/>
            <a:ext cx="4433888" cy="428148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31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653089" y="115863"/>
            <a:ext cx="3436350" cy="504825"/>
          </a:xfrm>
          <a:prstGeom prst="rect">
            <a:avLst/>
          </a:prstGeom>
          <a:noFill/>
          <a:ln>
            <a:noFill/>
          </a:ln>
          <a:extLst>
            <a:ext uri="{909E8E84-426E-40dd-AFC4-6F175D3DCCD1}"/>
            <a:ext uri="{91240B29-F687-4f45-9708-019B960494DF}"/>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200"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400"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60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800" algn="ctr" rtl="0" eaLnBrk="0" fontAlgn="base" hangingPunct="0">
              <a:spcBef>
                <a:spcPct val="0"/>
              </a:spcBef>
              <a:spcAft>
                <a:spcPct val="0"/>
              </a:spcAft>
              <a:defRPr sz="4400">
                <a:solidFill>
                  <a:schemeClr val="tx1"/>
                </a:solidFill>
                <a:latin typeface="Arial" pitchFamily="34" charset="0"/>
                <a:ea typeface="黑体" pitchFamily="49" charset="-122"/>
              </a:defRPr>
            </a:lvl9pPr>
          </a:lstStyle>
          <a:p>
            <a:pPr>
              <a:defRPr/>
            </a:pPr>
            <a:r>
              <a:rPr kumimoji="0" lang="en-US" altLang="zh-CN" sz="2000" dirty="0">
                <a:ln>
                  <a:solidFill>
                    <a:srgbClr val="000000"/>
                  </a:solidFill>
                </a:ln>
                <a:solidFill>
                  <a:srgbClr val="3366FF"/>
                </a:solidFill>
                <a:latin typeface="宋体"/>
                <a:ea typeface="宋体"/>
                <a:cs typeface="Heiti SC Light"/>
              </a:rPr>
              <a:t>Related review articles</a:t>
            </a:r>
          </a:p>
        </p:txBody>
      </p:sp>
      <p:cxnSp>
        <p:nvCxnSpPr>
          <p:cNvPr id="370691" name="直线连接符 17"/>
          <p:cNvCxnSpPr>
            <a:cxnSpLocks noChangeShapeType="1"/>
          </p:cNvCxnSpPr>
          <p:nvPr/>
        </p:nvCxnSpPr>
        <p:spPr bwMode="auto">
          <a:xfrm>
            <a:off x="5653088" y="692150"/>
            <a:ext cx="3490912" cy="0"/>
          </a:xfrm>
          <a:prstGeom prst="line">
            <a:avLst/>
          </a:prstGeom>
          <a:noFill/>
          <a:ln w="38100" algn="ctr">
            <a:solidFill>
              <a:srgbClr val="7F0248"/>
            </a:solidFill>
            <a:round/>
            <a:headEnd/>
            <a:tailEnd/>
          </a:ln>
          <a:extLst>
            <a:ext uri="{909E8E84-426E-40DD-AFC4-6F175D3DCCD1}">
              <a14:hiddenFill xmlns:a14="http://schemas.microsoft.com/office/drawing/2010/main">
                <a:noFill/>
              </a14:hiddenFill>
            </a:ext>
          </a:extLst>
        </p:spPr>
      </p:cxnSp>
      <p:sp>
        <p:nvSpPr>
          <p:cNvPr id="370692" name="矩形 6"/>
          <p:cNvSpPr>
            <a:spLocks noChangeArrowheads="1"/>
          </p:cNvSpPr>
          <p:nvPr/>
        </p:nvSpPr>
        <p:spPr bwMode="auto">
          <a:xfrm>
            <a:off x="277386" y="4565446"/>
            <a:ext cx="858922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marL="444500" indent="-444500">
              <a:spcBef>
                <a:spcPct val="0"/>
              </a:spcBef>
              <a:buFont typeface="Wingdings" panose="05000000000000000000" pitchFamily="2" charset="2"/>
              <a:buChar char="Ø"/>
            </a:pPr>
            <a:r>
              <a:rPr lang="zh-CN" altLang="en-US" sz="1600" dirty="0">
                <a:solidFill>
                  <a:srgbClr val="332AA8"/>
                </a:solidFill>
                <a:latin typeface="+mj-ea"/>
                <a:ea typeface="+mj-ea"/>
              </a:rPr>
              <a:t>孟杰</a:t>
            </a:r>
            <a:r>
              <a:rPr lang="en-US" altLang="zh-CN" sz="1600" dirty="0">
                <a:solidFill>
                  <a:srgbClr val="332AA8"/>
                </a:solidFill>
                <a:latin typeface="+mj-ea"/>
                <a:ea typeface="+mj-ea"/>
              </a:rPr>
              <a:t>,</a:t>
            </a:r>
            <a:r>
              <a:rPr lang="zh-CN" altLang="en-US" sz="1600" dirty="0">
                <a:solidFill>
                  <a:srgbClr val="332AA8"/>
                </a:solidFill>
                <a:latin typeface="+mj-ea"/>
                <a:ea typeface="+mj-ea"/>
              </a:rPr>
              <a:t>郭建友</a:t>
            </a:r>
            <a:r>
              <a:rPr lang="en-US" altLang="zh-CN" sz="1600" dirty="0">
                <a:solidFill>
                  <a:srgbClr val="332AA8"/>
                </a:solidFill>
                <a:latin typeface="+mj-ea"/>
                <a:ea typeface="+mj-ea"/>
              </a:rPr>
              <a:t>,</a:t>
            </a:r>
            <a:r>
              <a:rPr lang="zh-CN" altLang="en-US" sz="1600" dirty="0">
                <a:solidFill>
                  <a:srgbClr val="332AA8"/>
                </a:solidFill>
                <a:latin typeface="+mj-ea"/>
                <a:ea typeface="+mj-ea"/>
              </a:rPr>
              <a:t>李剑</a:t>
            </a:r>
            <a:r>
              <a:rPr lang="en-US" altLang="zh-CN" sz="1600" dirty="0">
                <a:solidFill>
                  <a:srgbClr val="332AA8"/>
                </a:solidFill>
                <a:latin typeface="+mj-ea"/>
                <a:ea typeface="+mj-ea"/>
              </a:rPr>
              <a:t>,</a:t>
            </a:r>
            <a:r>
              <a:rPr lang="zh-CN" altLang="en-US" sz="1600" dirty="0">
                <a:solidFill>
                  <a:srgbClr val="332AA8"/>
                </a:solidFill>
                <a:latin typeface="+mj-ea"/>
                <a:ea typeface="+mj-ea"/>
              </a:rPr>
              <a:t>李志攀</a:t>
            </a:r>
            <a:r>
              <a:rPr lang="en-US" altLang="zh-CN" sz="1600" dirty="0">
                <a:solidFill>
                  <a:srgbClr val="332AA8"/>
                </a:solidFill>
                <a:latin typeface="+mj-ea"/>
                <a:ea typeface="+mj-ea"/>
              </a:rPr>
              <a:t>,</a:t>
            </a:r>
            <a:r>
              <a:rPr lang="zh-CN" altLang="en-US" sz="1600" dirty="0">
                <a:solidFill>
                  <a:srgbClr val="332AA8"/>
                </a:solidFill>
                <a:latin typeface="+mj-ea"/>
                <a:ea typeface="+mj-ea"/>
              </a:rPr>
              <a:t>梁豪兆</a:t>
            </a:r>
            <a:r>
              <a:rPr lang="en-US" altLang="zh-CN" sz="1600" dirty="0">
                <a:solidFill>
                  <a:srgbClr val="332AA8"/>
                </a:solidFill>
                <a:latin typeface="+mj-ea"/>
                <a:ea typeface="+mj-ea"/>
              </a:rPr>
              <a:t>,</a:t>
            </a:r>
            <a:r>
              <a:rPr lang="zh-CN" altLang="en-US" sz="1600" dirty="0">
                <a:solidFill>
                  <a:srgbClr val="332AA8"/>
                </a:solidFill>
                <a:latin typeface="+mj-ea"/>
                <a:ea typeface="+mj-ea"/>
              </a:rPr>
              <a:t>龙文辉</a:t>
            </a:r>
            <a:r>
              <a:rPr lang="en-US" altLang="zh-CN" sz="1600" dirty="0">
                <a:solidFill>
                  <a:srgbClr val="332AA8"/>
                </a:solidFill>
                <a:latin typeface="+mj-ea"/>
                <a:ea typeface="+mj-ea"/>
              </a:rPr>
              <a:t>,</a:t>
            </a:r>
            <a:r>
              <a:rPr lang="zh-CN" altLang="en-US" sz="1600" dirty="0">
                <a:solidFill>
                  <a:srgbClr val="332AA8"/>
                </a:solidFill>
                <a:latin typeface="+mj-ea"/>
                <a:ea typeface="+mj-ea"/>
              </a:rPr>
              <a:t>牛一斐</a:t>
            </a:r>
            <a:r>
              <a:rPr lang="en-US" altLang="zh-CN" sz="1600" dirty="0">
                <a:solidFill>
                  <a:srgbClr val="332AA8"/>
                </a:solidFill>
                <a:latin typeface="+mj-ea"/>
                <a:ea typeface="+mj-ea"/>
              </a:rPr>
              <a:t>,</a:t>
            </a:r>
            <a:r>
              <a:rPr lang="zh-CN" altLang="en-US" sz="1600" dirty="0">
                <a:solidFill>
                  <a:srgbClr val="332AA8"/>
                </a:solidFill>
                <a:latin typeface="+mj-ea"/>
                <a:ea typeface="+mj-ea"/>
              </a:rPr>
              <a:t>牛中明</a:t>
            </a:r>
            <a:r>
              <a:rPr lang="en-US" altLang="zh-CN" sz="1600" dirty="0">
                <a:solidFill>
                  <a:srgbClr val="332AA8"/>
                </a:solidFill>
                <a:latin typeface="+mj-ea"/>
                <a:ea typeface="+mj-ea"/>
              </a:rPr>
              <a:t>,</a:t>
            </a:r>
            <a:r>
              <a:rPr lang="zh-CN" altLang="en-US" sz="1600" dirty="0">
                <a:solidFill>
                  <a:srgbClr val="332AA8"/>
                </a:solidFill>
                <a:latin typeface="+mj-ea"/>
                <a:ea typeface="+mj-ea"/>
              </a:rPr>
              <a:t>尧江明</a:t>
            </a:r>
            <a:r>
              <a:rPr lang="en-US" altLang="zh-CN" sz="1600" dirty="0">
                <a:solidFill>
                  <a:srgbClr val="332AA8"/>
                </a:solidFill>
                <a:latin typeface="+mj-ea"/>
                <a:ea typeface="+mj-ea"/>
              </a:rPr>
              <a:t>,</a:t>
            </a:r>
            <a:r>
              <a:rPr lang="zh-CN" altLang="en-US" sz="1600" dirty="0">
                <a:solidFill>
                  <a:srgbClr val="332AA8"/>
                </a:solidFill>
                <a:latin typeface="+mj-ea"/>
                <a:ea typeface="+mj-ea"/>
              </a:rPr>
              <a:t>张颖</a:t>
            </a:r>
            <a:r>
              <a:rPr lang="en-US" altLang="zh-CN" sz="1600" dirty="0">
                <a:solidFill>
                  <a:srgbClr val="332AA8"/>
                </a:solidFill>
                <a:latin typeface="+mj-ea"/>
                <a:ea typeface="+mj-ea"/>
              </a:rPr>
              <a:t>,</a:t>
            </a:r>
            <a:r>
              <a:rPr lang="zh-CN" altLang="en-US" sz="1600" dirty="0">
                <a:solidFill>
                  <a:srgbClr val="332AA8"/>
                </a:solidFill>
                <a:latin typeface="+mj-ea"/>
                <a:ea typeface="+mj-ea"/>
              </a:rPr>
              <a:t>赵鹏巍</a:t>
            </a:r>
            <a:r>
              <a:rPr lang="en-US" altLang="zh-CN" sz="1600" dirty="0">
                <a:solidFill>
                  <a:srgbClr val="332AA8"/>
                </a:solidFill>
                <a:latin typeface="+mj-ea"/>
                <a:ea typeface="+mj-ea"/>
              </a:rPr>
              <a:t>,</a:t>
            </a:r>
            <a:r>
              <a:rPr lang="zh-CN" altLang="en-US" sz="1600" dirty="0">
                <a:solidFill>
                  <a:srgbClr val="332AA8"/>
                </a:solidFill>
                <a:latin typeface="+mj-ea"/>
                <a:ea typeface="+mj-ea"/>
              </a:rPr>
              <a:t>周善贵</a:t>
            </a:r>
            <a:r>
              <a:rPr lang="en-US" altLang="zh-CN" sz="1600" dirty="0">
                <a:solidFill>
                  <a:srgbClr val="332AA8"/>
                </a:solidFill>
                <a:latin typeface="+mj-ea"/>
                <a:ea typeface="+mj-ea"/>
              </a:rPr>
              <a:t>,</a:t>
            </a:r>
            <a:r>
              <a:rPr lang="zh-CN" altLang="en-US" sz="1600" dirty="0">
                <a:solidFill>
                  <a:srgbClr val="332AA8"/>
                </a:solidFill>
                <a:latin typeface="+mj-ea"/>
                <a:ea typeface="+mj-ea"/>
              </a:rPr>
              <a:t>原子核物理中的协变密度泛函理论</a:t>
            </a:r>
            <a:r>
              <a:rPr lang="en-US" altLang="zh-CN" sz="1600" dirty="0">
                <a:solidFill>
                  <a:srgbClr val="332AA8"/>
                </a:solidFill>
                <a:latin typeface="+mj-ea"/>
                <a:ea typeface="+mj-ea"/>
              </a:rPr>
              <a:t>, </a:t>
            </a:r>
            <a:r>
              <a:rPr lang="zh-CN" altLang="en-US" sz="1600" b="1" dirty="0">
                <a:solidFill>
                  <a:srgbClr val="332AA8"/>
                </a:solidFill>
                <a:latin typeface="+mj-ea"/>
                <a:ea typeface="+mj-ea"/>
              </a:rPr>
              <a:t>物理学进展</a:t>
            </a:r>
            <a:r>
              <a:rPr lang="en-US" altLang="zh-CN" sz="1600" dirty="0">
                <a:solidFill>
                  <a:srgbClr val="332AA8"/>
                </a:solidFill>
                <a:latin typeface="+mj-ea"/>
                <a:ea typeface="+mj-ea"/>
              </a:rPr>
              <a:t>, </a:t>
            </a:r>
            <a:r>
              <a:rPr lang="zh-CN" altLang="en-US" sz="1600" dirty="0">
                <a:solidFill>
                  <a:srgbClr val="332AA8"/>
                </a:solidFill>
                <a:latin typeface="+mj-ea"/>
                <a:ea typeface="+mj-ea"/>
              </a:rPr>
              <a:t>第</a:t>
            </a:r>
            <a:r>
              <a:rPr lang="en-US" altLang="zh-CN" sz="1600" dirty="0">
                <a:solidFill>
                  <a:srgbClr val="332AA8"/>
                </a:solidFill>
                <a:latin typeface="+mj-ea"/>
                <a:ea typeface="+mj-ea"/>
              </a:rPr>
              <a:t>31</a:t>
            </a:r>
            <a:r>
              <a:rPr lang="zh-CN" altLang="en-US" sz="1600" dirty="0">
                <a:solidFill>
                  <a:srgbClr val="332AA8"/>
                </a:solidFill>
                <a:latin typeface="+mj-ea"/>
                <a:ea typeface="+mj-ea"/>
              </a:rPr>
              <a:t>卷</a:t>
            </a:r>
            <a:r>
              <a:rPr lang="en-US" altLang="zh-CN" sz="1600" dirty="0">
                <a:solidFill>
                  <a:srgbClr val="332AA8"/>
                </a:solidFill>
                <a:latin typeface="+mj-ea"/>
                <a:ea typeface="+mj-ea"/>
              </a:rPr>
              <a:t>04</a:t>
            </a:r>
            <a:r>
              <a:rPr lang="zh-CN" altLang="en-US" sz="1600" dirty="0">
                <a:solidFill>
                  <a:srgbClr val="332AA8"/>
                </a:solidFill>
                <a:latin typeface="+mj-ea"/>
                <a:ea typeface="+mj-ea"/>
              </a:rPr>
              <a:t>期</a:t>
            </a:r>
            <a:r>
              <a:rPr lang="en-US" altLang="zh-CN" sz="1600" dirty="0">
                <a:solidFill>
                  <a:srgbClr val="332AA8"/>
                </a:solidFill>
                <a:latin typeface="+mj-ea"/>
                <a:ea typeface="+mj-ea"/>
              </a:rPr>
              <a:t> (2011) 199-336</a:t>
            </a:r>
          </a:p>
          <a:p>
            <a:pPr marL="444500" indent="-444500">
              <a:spcBef>
                <a:spcPct val="0"/>
              </a:spcBef>
              <a:buFont typeface="Wingdings" panose="05000000000000000000" pitchFamily="2" charset="2"/>
              <a:buChar char="Ø"/>
            </a:pPr>
            <a:r>
              <a:rPr kumimoji="0" lang="en-US" altLang="zh-CN" sz="1600" dirty="0" err="1">
                <a:solidFill>
                  <a:srgbClr val="332AA8"/>
                </a:solidFill>
                <a:latin typeface="+mj-ea"/>
                <a:ea typeface="+mj-ea"/>
              </a:rPr>
              <a:t>J.Meng</a:t>
            </a:r>
            <a:r>
              <a:rPr kumimoji="0" lang="en-US" altLang="zh-CN" sz="1600" dirty="0">
                <a:solidFill>
                  <a:srgbClr val="332AA8"/>
                </a:solidFill>
                <a:latin typeface="+mj-ea"/>
                <a:ea typeface="+mj-ea"/>
              </a:rPr>
              <a:t>, </a:t>
            </a:r>
            <a:r>
              <a:rPr kumimoji="0" lang="en-US" altLang="zh-CN" sz="1600" dirty="0" err="1">
                <a:solidFill>
                  <a:srgbClr val="332AA8"/>
                </a:solidFill>
                <a:latin typeface="+mj-ea"/>
                <a:ea typeface="+mj-ea"/>
              </a:rPr>
              <a:t>H.Toki</a:t>
            </a:r>
            <a:r>
              <a:rPr kumimoji="0" lang="en-US" altLang="zh-CN" sz="1600" dirty="0">
                <a:solidFill>
                  <a:srgbClr val="332AA8"/>
                </a:solidFill>
                <a:latin typeface="+mj-ea"/>
                <a:ea typeface="+mj-ea"/>
              </a:rPr>
              <a:t>, S.-</a:t>
            </a:r>
            <a:r>
              <a:rPr kumimoji="0" lang="en-US" altLang="zh-CN" sz="1600" dirty="0" err="1">
                <a:solidFill>
                  <a:srgbClr val="332AA8"/>
                </a:solidFill>
                <a:latin typeface="+mj-ea"/>
                <a:ea typeface="+mj-ea"/>
              </a:rPr>
              <a:t>G.Zhou</a:t>
            </a:r>
            <a:r>
              <a:rPr kumimoji="0" lang="en-US" altLang="zh-CN" sz="1600" dirty="0">
                <a:solidFill>
                  <a:srgbClr val="332AA8"/>
                </a:solidFill>
                <a:latin typeface="+mj-ea"/>
                <a:ea typeface="+mj-ea"/>
              </a:rPr>
              <a:t>, </a:t>
            </a:r>
            <a:r>
              <a:rPr kumimoji="0" lang="en-US" altLang="zh-CN" sz="1600" dirty="0" err="1">
                <a:solidFill>
                  <a:srgbClr val="332AA8"/>
                </a:solidFill>
                <a:latin typeface="+mj-ea"/>
                <a:ea typeface="+mj-ea"/>
              </a:rPr>
              <a:t>S.Q.Zhang</a:t>
            </a:r>
            <a:r>
              <a:rPr kumimoji="0" lang="en-US" altLang="zh-CN" sz="1600" dirty="0">
                <a:solidFill>
                  <a:srgbClr val="332AA8"/>
                </a:solidFill>
                <a:latin typeface="+mj-ea"/>
                <a:ea typeface="+mj-ea"/>
              </a:rPr>
              <a:t>, </a:t>
            </a:r>
            <a:r>
              <a:rPr kumimoji="0" lang="en-US" altLang="zh-CN" sz="1600" dirty="0" err="1">
                <a:solidFill>
                  <a:srgbClr val="332AA8"/>
                </a:solidFill>
                <a:latin typeface="+mj-ea"/>
                <a:ea typeface="+mj-ea"/>
              </a:rPr>
              <a:t>W.H.Long</a:t>
            </a:r>
            <a:r>
              <a:rPr kumimoji="0" lang="en-US" altLang="zh-CN" sz="1600" dirty="0">
                <a:solidFill>
                  <a:srgbClr val="332AA8"/>
                </a:solidFill>
                <a:latin typeface="+mj-ea"/>
                <a:ea typeface="+mj-ea"/>
              </a:rPr>
              <a:t>, and </a:t>
            </a:r>
            <a:r>
              <a:rPr kumimoji="0" lang="en-US" altLang="zh-CN" sz="1600" dirty="0" err="1">
                <a:solidFill>
                  <a:srgbClr val="332AA8"/>
                </a:solidFill>
                <a:latin typeface="+mj-ea"/>
                <a:ea typeface="+mj-ea"/>
              </a:rPr>
              <a:t>L.S.Geng</a:t>
            </a:r>
            <a:r>
              <a:rPr kumimoji="0" lang="en-US" altLang="zh-CN" sz="1600" dirty="0">
                <a:solidFill>
                  <a:srgbClr val="332AA8"/>
                </a:solidFill>
                <a:latin typeface="+mj-ea"/>
                <a:ea typeface="+mj-ea"/>
              </a:rPr>
              <a:t>,  </a:t>
            </a:r>
            <a:r>
              <a:rPr lang="en-US" altLang="zh-CN" sz="1600" b="1" dirty="0">
                <a:solidFill>
                  <a:srgbClr val="332AA8"/>
                </a:solidFill>
                <a:latin typeface="+mj-ea"/>
                <a:ea typeface="+mj-ea"/>
              </a:rPr>
              <a:t>Prog. Part. </a:t>
            </a:r>
            <a:r>
              <a:rPr lang="en-US" altLang="zh-CN" sz="1600" b="1" dirty="0" err="1">
                <a:solidFill>
                  <a:srgbClr val="332AA8"/>
                </a:solidFill>
                <a:latin typeface="+mj-ea"/>
                <a:ea typeface="+mj-ea"/>
              </a:rPr>
              <a:t>Nucl</a:t>
            </a:r>
            <a:r>
              <a:rPr lang="en-US" altLang="zh-CN" sz="1600" b="1" dirty="0">
                <a:solidFill>
                  <a:srgbClr val="332AA8"/>
                </a:solidFill>
                <a:latin typeface="+mj-ea"/>
                <a:ea typeface="+mj-ea"/>
              </a:rPr>
              <a:t>. Phys. </a:t>
            </a:r>
            <a:r>
              <a:rPr kumimoji="0" lang="en-US" altLang="zh-CN" sz="1600" dirty="0">
                <a:solidFill>
                  <a:srgbClr val="332AA8"/>
                </a:solidFill>
                <a:latin typeface="+mj-ea"/>
                <a:ea typeface="+mj-ea"/>
              </a:rPr>
              <a:t>57 (2006) 470-563 </a:t>
            </a:r>
          </a:p>
          <a:p>
            <a:pPr marL="444500" indent="-444500">
              <a:spcBef>
                <a:spcPct val="0"/>
              </a:spcBef>
              <a:buFont typeface="Wingdings" panose="05000000000000000000" pitchFamily="2" charset="2"/>
              <a:buChar char="Ø"/>
            </a:pPr>
            <a:r>
              <a:rPr kumimoji="0" lang="en-US" altLang="zh-CN" sz="1600" dirty="0">
                <a:solidFill>
                  <a:srgbClr val="332AA8"/>
                </a:solidFill>
                <a:latin typeface="+mj-ea"/>
                <a:ea typeface="+mj-ea"/>
              </a:rPr>
              <a:t>J. Meng, J. Peng, S.Q. Zhang, and P.W. Zhao, </a:t>
            </a:r>
            <a:r>
              <a:rPr lang="en-US" altLang="zh-CN" sz="1600" b="1" dirty="0">
                <a:solidFill>
                  <a:srgbClr val="332AA8"/>
                </a:solidFill>
                <a:latin typeface="+mj-ea"/>
                <a:ea typeface="+mj-ea"/>
              </a:rPr>
              <a:t>Front. Phys. </a:t>
            </a:r>
            <a:r>
              <a:rPr kumimoji="0" lang="en-US" altLang="zh-CN" sz="1600" dirty="0">
                <a:solidFill>
                  <a:srgbClr val="332AA8"/>
                </a:solidFill>
                <a:latin typeface="+mj-ea"/>
                <a:ea typeface="+mj-ea"/>
              </a:rPr>
              <a:t>8 (2013) 55-79</a:t>
            </a:r>
          </a:p>
          <a:p>
            <a:pPr marL="444500" indent="-444500">
              <a:spcBef>
                <a:spcPct val="0"/>
              </a:spcBef>
              <a:buFont typeface="Wingdings" panose="05000000000000000000" pitchFamily="2" charset="2"/>
              <a:buChar char="Ø"/>
            </a:pPr>
            <a:r>
              <a:rPr kumimoji="0" lang="en-US" altLang="zh-CN" sz="1600" dirty="0">
                <a:solidFill>
                  <a:srgbClr val="332AA8"/>
                </a:solidFill>
                <a:latin typeface="+mj-ea"/>
                <a:ea typeface="+mj-ea"/>
              </a:rPr>
              <a:t>H. Z. Liang, J. Meng, and S.-G. Zhou, </a:t>
            </a:r>
            <a:r>
              <a:rPr lang="en-US" altLang="zh-CN" sz="1600" b="1" dirty="0">
                <a:solidFill>
                  <a:srgbClr val="332AA8"/>
                </a:solidFill>
                <a:latin typeface="+mj-ea"/>
                <a:ea typeface="+mj-ea"/>
              </a:rPr>
              <a:t>Physics Reports </a:t>
            </a:r>
            <a:r>
              <a:rPr kumimoji="0" lang="en-US" altLang="zh-CN" sz="1600" dirty="0">
                <a:solidFill>
                  <a:srgbClr val="332AA8"/>
                </a:solidFill>
                <a:latin typeface="+mj-ea"/>
                <a:ea typeface="+mj-ea"/>
              </a:rPr>
              <a:t>570 (2015) 1-84</a:t>
            </a:r>
          </a:p>
          <a:p>
            <a:pPr marL="444500" indent="-444500">
              <a:spcBef>
                <a:spcPct val="0"/>
              </a:spcBef>
              <a:buFont typeface="Wingdings" panose="05000000000000000000" pitchFamily="2" charset="2"/>
              <a:buChar char="Ø"/>
            </a:pPr>
            <a:r>
              <a:rPr kumimoji="0" lang="en-US" altLang="zh-CN" sz="1600" dirty="0">
                <a:solidFill>
                  <a:srgbClr val="332AA8"/>
                </a:solidFill>
                <a:latin typeface="+mj-ea"/>
                <a:ea typeface="+mj-ea"/>
              </a:rPr>
              <a:t>J. Meng and S.-G. Zhou, </a:t>
            </a:r>
            <a:r>
              <a:rPr lang="en-US" altLang="zh-CN" sz="1600" b="1" dirty="0">
                <a:solidFill>
                  <a:srgbClr val="332AA8"/>
                </a:solidFill>
                <a:latin typeface="+mj-ea"/>
                <a:ea typeface="+mj-ea"/>
              </a:rPr>
              <a:t>J. Phys. G42 </a:t>
            </a:r>
            <a:r>
              <a:rPr kumimoji="0" lang="en-US" altLang="zh-CN" sz="1600" dirty="0">
                <a:solidFill>
                  <a:srgbClr val="332AA8"/>
                </a:solidFill>
                <a:latin typeface="+mj-ea"/>
                <a:ea typeface="+mj-ea"/>
              </a:rPr>
              <a:t>(2015) 093101</a:t>
            </a:r>
          </a:p>
        </p:txBody>
      </p:sp>
      <p:sp>
        <p:nvSpPr>
          <p:cNvPr id="12" name="文本框 11">
            <a:extLst>
              <a:ext uri="{FF2B5EF4-FFF2-40B4-BE49-F238E27FC236}">
                <a16:creationId xmlns:a16="http://schemas.microsoft.com/office/drawing/2014/main" id="{A68514DB-6CB8-46A1-AEA9-17D369CFB146}"/>
              </a:ext>
            </a:extLst>
          </p:cNvPr>
          <p:cNvSpPr txBox="1"/>
          <p:nvPr/>
        </p:nvSpPr>
        <p:spPr>
          <a:xfrm>
            <a:off x="277385" y="938331"/>
            <a:ext cx="8589227" cy="2985433"/>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p"/>
            </a:pPr>
            <a:r>
              <a:rPr lang="zh-CN" altLang="en-US" sz="2400" dirty="0">
                <a:solidFill>
                  <a:srgbClr val="000000"/>
                </a:solidFill>
                <a:latin typeface="Calibri"/>
                <a:ea typeface="黑体" panose="02010609060101010101" pitchFamily="49" charset="-122"/>
              </a:rPr>
              <a:t>基于核子自由度，通过</a:t>
            </a:r>
            <a:r>
              <a:rPr lang="zh-CN" altLang="en-US" sz="2400" dirty="0">
                <a:solidFill>
                  <a:srgbClr val="1604BC"/>
                </a:solidFill>
                <a:latin typeface="Calibri"/>
                <a:ea typeface="黑体" panose="02010609060101010101" pitchFamily="49" charset="-122"/>
              </a:rPr>
              <a:t>介子交换或者点耦合</a:t>
            </a:r>
            <a:r>
              <a:rPr lang="zh-CN" altLang="en-US" sz="2400" dirty="0">
                <a:solidFill>
                  <a:srgbClr val="000000"/>
                </a:solidFill>
                <a:latin typeface="Calibri"/>
                <a:ea typeface="黑体" panose="02010609060101010101" pitchFamily="49" charset="-122"/>
              </a:rPr>
              <a:t>考虑核子之间的相互作用，构建</a:t>
            </a:r>
            <a:r>
              <a:rPr lang="zh-CN" altLang="en-US" sz="2400" dirty="0">
                <a:solidFill>
                  <a:srgbClr val="FF0000"/>
                </a:solidFill>
                <a:latin typeface="黑体" panose="02010609060101010101" pitchFamily="49" charset="-122"/>
                <a:ea typeface="黑体" panose="02010609060101010101" pitchFamily="49" charset="-122"/>
              </a:rPr>
              <a:t>相对论</a:t>
            </a:r>
            <a:r>
              <a:rPr lang="zh-CN" altLang="en-US" sz="2400" dirty="0">
                <a:solidFill>
                  <a:srgbClr val="1604BC"/>
                </a:solidFill>
                <a:latin typeface="Calibri"/>
                <a:ea typeface="黑体" panose="02010609060101010101" pitchFamily="49" charset="-122"/>
              </a:rPr>
              <a:t>密度泛函</a:t>
            </a:r>
            <a:r>
              <a:rPr lang="zh-CN" altLang="en-US" sz="2400" dirty="0">
                <a:solidFill>
                  <a:srgbClr val="000000"/>
                </a:solidFill>
                <a:latin typeface="Calibri"/>
                <a:ea typeface="黑体" panose="02010609060101010101" pitchFamily="49" charset="-122"/>
              </a:rPr>
              <a:t>，通过变分得到核子满足的 </a:t>
            </a:r>
            <a:r>
              <a:rPr lang="en-US" altLang="zh-CN" sz="2400" dirty="0">
                <a:solidFill>
                  <a:srgbClr val="000000"/>
                </a:solidFill>
                <a:latin typeface="Calibri"/>
                <a:ea typeface="黑体" panose="02010609060101010101" pitchFamily="49" charset="-122"/>
              </a:rPr>
              <a:t>Dirac </a:t>
            </a:r>
            <a:r>
              <a:rPr lang="zh-CN" altLang="en-US" sz="2400" dirty="0">
                <a:solidFill>
                  <a:srgbClr val="000000"/>
                </a:solidFill>
                <a:latin typeface="Calibri"/>
                <a:ea typeface="黑体" panose="02010609060101010101" pitchFamily="49" charset="-122"/>
              </a:rPr>
              <a:t>方程。</a:t>
            </a:r>
            <a:endParaRPr lang="en-US" altLang="zh-CN" sz="2400" dirty="0">
              <a:solidFill>
                <a:srgbClr val="000000"/>
              </a:solidFill>
              <a:latin typeface="Calibri"/>
              <a:ea typeface="黑体" panose="02010609060101010101" pitchFamily="49" charset="-122"/>
            </a:endParaRPr>
          </a:p>
          <a:p>
            <a:pPr marL="804863" indent="-450850" algn="just" defTabSz="1169988">
              <a:spcAft>
                <a:spcPts val="1200"/>
              </a:spcAft>
              <a:buFont typeface="Wingdings" panose="05000000000000000000" pitchFamily="2" charset="2"/>
              <a:buChar char="Ø"/>
            </a:pPr>
            <a:r>
              <a:rPr lang="zh-CN" altLang="en-US" sz="2400" dirty="0">
                <a:solidFill>
                  <a:srgbClr val="000000"/>
                </a:solidFill>
                <a:latin typeface="Calibri"/>
                <a:ea typeface="黑体" panose="02010609060101010101" pitchFamily="49" charset="-122"/>
              </a:rPr>
              <a:t>自洽求解 </a:t>
            </a:r>
            <a:r>
              <a:rPr lang="en-US" altLang="zh-CN" sz="2400" dirty="0">
                <a:solidFill>
                  <a:srgbClr val="000000"/>
                </a:solidFill>
                <a:latin typeface="Calibri"/>
                <a:ea typeface="黑体" panose="02010609060101010101" pitchFamily="49" charset="-122"/>
              </a:rPr>
              <a:t>Dirac</a:t>
            </a:r>
            <a:r>
              <a:rPr lang="zh-CN" altLang="en-US" sz="2400" dirty="0">
                <a:solidFill>
                  <a:srgbClr val="000000"/>
                </a:solidFill>
                <a:latin typeface="Calibri"/>
                <a:ea typeface="黑体" panose="02010609060101010101" pitchFamily="49" charset="-122"/>
              </a:rPr>
              <a:t> 方程，得到</a:t>
            </a:r>
            <a:r>
              <a:rPr lang="zh-CN" altLang="en-US" sz="2400" dirty="0">
                <a:solidFill>
                  <a:srgbClr val="FF0000"/>
                </a:solidFill>
                <a:latin typeface="黑体" panose="02010609060101010101" pitchFamily="49" charset="-122"/>
                <a:ea typeface="黑体" panose="02010609060101010101" pitchFamily="49" charset="-122"/>
              </a:rPr>
              <a:t>核子谱</a:t>
            </a:r>
            <a:r>
              <a:rPr lang="zh-CN" altLang="en-US" sz="2400" dirty="0">
                <a:latin typeface="黑体" panose="02010609060101010101" pitchFamily="49" charset="-122"/>
                <a:ea typeface="黑体" panose="02010609060101010101" pitchFamily="49" charset="-122"/>
              </a:rPr>
              <a:t>和</a:t>
            </a:r>
            <a:r>
              <a:rPr lang="zh-CN" altLang="en-US" sz="2400" dirty="0">
                <a:solidFill>
                  <a:srgbClr val="FF0000"/>
                </a:solidFill>
                <a:latin typeface="黑体" panose="02010609060101010101" pitchFamily="49" charset="-122"/>
                <a:ea typeface="黑体" panose="02010609060101010101" pitchFamily="49" charset="-122"/>
              </a:rPr>
              <a:t>反核子谱</a:t>
            </a:r>
            <a:r>
              <a:rPr lang="zh-CN" altLang="en-US" sz="2400" dirty="0">
                <a:solidFill>
                  <a:srgbClr val="000000"/>
                </a:solidFill>
                <a:latin typeface="Calibri"/>
                <a:ea typeface="黑体" panose="02010609060101010101" pitchFamily="49" charset="-122"/>
              </a:rPr>
              <a:t>，给出</a:t>
            </a:r>
            <a:r>
              <a:rPr lang="zh-CN" altLang="en-US" sz="2400" dirty="0">
                <a:solidFill>
                  <a:srgbClr val="FF0000"/>
                </a:solidFill>
                <a:latin typeface="黑体" panose="02010609060101010101" pitchFamily="49" charset="-122"/>
                <a:ea typeface="黑体" panose="02010609060101010101" pitchFamily="49" charset="-122"/>
              </a:rPr>
              <a:t>原子核基态</a:t>
            </a:r>
            <a:r>
              <a:rPr lang="zh-CN" altLang="en-US" sz="2400" dirty="0">
                <a:latin typeface="黑体" panose="02010609060101010101" pitchFamily="49" charset="-122"/>
                <a:ea typeface="黑体" panose="02010609060101010101" pitchFamily="49" charset="-122"/>
              </a:rPr>
              <a:t>和</a:t>
            </a:r>
            <a:r>
              <a:rPr lang="zh-CN" altLang="en-US" sz="2400" dirty="0">
                <a:solidFill>
                  <a:srgbClr val="FF0000"/>
                </a:solidFill>
                <a:latin typeface="黑体" panose="02010609060101010101" pitchFamily="49" charset="-122"/>
                <a:ea typeface="黑体" panose="02010609060101010101" pitchFamily="49" charset="-122"/>
              </a:rPr>
              <a:t>晕现象</a:t>
            </a:r>
            <a:r>
              <a:rPr lang="zh-CN" altLang="en-US" sz="2400" dirty="0">
                <a:solidFill>
                  <a:srgbClr val="000000"/>
                </a:solidFill>
                <a:latin typeface="Calibri"/>
                <a:ea typeface="黑体" panose="02010609060101010101" pitchFamily="49" charset="-122"/>
              </a:rPr>
              <a:t>的微观自洽描述。 </a:t>
            </a:r>
            <a:endParaRPr lang="en-US" altLang="zh-CN" sz="2400" dirty="0">
              <a:solidFill>
                <a:srgbClr val="000000"/>
              </a:solidFill>
              <a:latin typeface="Calibri"/>
              <a:ea typeface="黑体" panose="02010609060101010101" pitchFamily="49" charset="-122"/>
            </a:endParaRPr>
          </a:p>
          <a:p>
            <a:pPr marL="804863" indent="-450850" algn="just" defTabSz="1169988">
              <a:spcAft>
                <a:spcPts val="1200"/>
              </a:spcAft>
              <a:buFont typeface="Wingdings" panose="05000000000000000000" pitchFamily="2" charset="2"/>
              <a:buChar char="Ø"/>
            </a:pPr>
            <a:r>
              <a:rPr lang="zh-CN" altLang="en-US" sz="2400" dirty="0">
                <a:solidFill>
                  <a:srgbClr val="000000"/>
                </a:solidFill>
                <a:latin typeface="Calibri"/>
                <a:ea typeface="黑体" panose="02010609060101010101" pitchFamily="49" charset="-122"/>
              </a:rPr>
              <a:t>自洽求解非惯性系和动态的 </a:t>
            </a:r>
            <a:r>
              <a:rPr lang="en-US" altLang="zh-CN" sz="2400" dirty="0">
                <a:solidFill>
                  <a:srgbClr val="000000"/>
                </a:solidFill>
                <a:latin typeface="Calibri"/>
                <a:ea typeface="黑体" panose="02010609060101010101" pitchFamily="49" charset="-122"/>
              </a:rPr>
              <a:t>Dirac </a:t>
            </a:r>
            <a:r>
              <a:rPr lang="zh-CN" altLang="en-US" sz="2400" dirty="0">
                <a:solidFill>
                  <a:srgbClr val="000000"/>
                </a:solidFill>
                <a:latin typeface="Calibri"/>
                <a:ea typeface="黑体" panose="02010609060101010101" pitchFamily="49" charset="-122"/>
              </a:rPr>
              <a:t>方程，分别给出</a:t>
            </a:r>
            <a:r>
              <a:rPr lang="zh-CN" altLang="en-US" sz="2400" dirty="0">
                <a:solidFill>
                  <a:srgbClr val="FF0000"/>
                </a:solidFill>
                <a:latin typeface="黑体" panose="02010609060101010101" pitchFamily="49" charset="-122"/>
                <a:ea typeface="黑体" panose="02010609060101010101" pitchFamily="49" charset="-122"/>
              </a:rPr>
              <a:t>原子核多重手征双带</a:t>
            </a:r>
            <a:r>
              <a:rPr lang="zh-CN" altLang="en-US" sz="2400" dirty="0">
                <a:solidFill>
                  <a:srgbClr val="000000"/>
                </a:solidFill>
                <a:latin typeface="Calibri"/>
                <a:ea typeface="黑体" panose="02010609060101010101" pitchFamily="49" charset="-122"/>
              </a:rPr>
              <a:t>和</a:t>
            </a:r>
            <a:r>
              <a:rPr lang="zh-CN" altLang="en-US" sz="2400" dirty="0">
                <a:solidFill>
                  <a:srgbClr val="FF0000"/>
                </a:solidFill>
                <a:latin typeface="黑体" panose="02010609060101010101" pitchFamily="49" charset="-122"/>
                <a:ea typeface="黑体" panose="02010609060101010101" pitchFamily="49" charset="-122"/>
              </a:rPr>
              <a:t>自旋</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同位旋激发</a:t>
            </a:r>
            <a:r>
              <a:rPr lang="zh-CN" altLang="en-US" sz="2400" dirty="0">
                <a:solidFill>
                  <a:srgbClr val="000000"/>
                </a:solidFill>
                <a:latin typeface="Calibri"/>
                <a:ea typeface="黑体" panose="02010609060101010101" pitchFamily="49" charset="-122"/>
              </a:rPr>
              <a:t>的微观自洽描述。</a:t>
            </a:r>
          </a:p>
        </p:txBody>
      </p:sp>
    </p:spTree>
    <p:extLst>
      <p:ext uri="{BB962C8B-B14F-4D97-AF65-F5344CB8AC3E}">
        <p14:creationId xmlns:p14="http://schemas.microsoft.com/office/powerpoint/2010/main" val="8445392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7521592" cy="501439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772816"/>
            <a:ext cx="2783643" cy="3649665"/>
          </a:xfrm>
          <a:prstGeom prst="rect">
            <a:avLst/>
          </a:prstGeom>
        </p:spPr>
      </p:pic>
      <p:sp>
        <p:nvSpPr>
          <p:cNvPr id="5" name="矩形 4"/>
          <p:cNvSpPr/>
          <p:nvPr/>
        </p:nvSpPr>
        <p:spPr>
          <a:xfrm>
            <a:off x="2843809" y="116632"/>
            <a:ext cx="6336704" cy="830997"/>
          </a:xfrm>
          <a:prstGeom prst="rect">
            <a:avLst/>
          </a:prstGeom>
          <a:solidFill>
            <a:srgbClr val="FFFF00"/>
          </a:solidFill>
        </p:spPr>
        <p:txBody>
          <a:bodyPr wrap="square">
            <a:spAutoFit/>
          </a:bodyPr>
          <a:lstStyle/>
          <a:p>
            <a:r>
              <a:rPr lang="zh-CN" altLang="zh-CN" sz="2400" kern="100" dirty="0">
                <a:solidFill>
                  <a:srgbClr val="000000"/>
                </a:solidFill>
                <a:latin typeface="+mj-ea"/>
                <a:ea typeface="+mj-ea"/>
                <a:cs typeface="Times New Roman" panose="02020603050405020304" pitchFamily="18" charset="0"/>
              </a:rPr>
              <a:t>基于协变密度泛函</a:t>
            </a:r>
            <a:r>
              <a:rPr lang="zh-CN" altLang="en-US" sz="2400" kern="100" dirty="0">
                <a:solidFill>
                  <a:srgbClr val="000000"/>
                </a:solidFill>
                <a:latin typeface="+mj-ea"/>
                <a:ea typeface="+mj-ea"/>
                <a:cs typeface="Times New Roman" panose="02020603050405020304" pitchFamily="18" charset="0"/>
              </a:rPr>
              <a:t>，</a:t>
            </a:r>
            <a:r>
              <a:rPr lang="zh-CN" altLang="zh-CN" sz="2400" kern="100" dirty="0">
                <a:solidFill>
                  <a:srgbClr val="000000"/>
                </a:solidFill>
                <a:latin typeface="+mj-ea"/>
                <a:ea typeface="+mj-ea"/>
                <a:cs typeface="Times New Roman" panose="02020603050405020304" pitchFamily="18" charset="0"/>
              </a:rPr>
              <a:t>建立了</a:t>
            </a:r>
            <a:r>
              <a:rPr lang="zh-CN" altLang="en-US" sz="2400" kern="100" dirty="0">
                <a:solidFill>
                  <a:srgbClr val="000000"/>
                </a:solidFill>
                <a:latin typeface="+mj-ea"/>
                <a:ea typeface="+mj-ea"/>
                <a:cs typeface="Times New Roman" panose="02020603050405020304" pitchFamily="18" charset="0"/>
              </a:rPr>
              <a:t>唯一</a:t>
            </a:r>
            <a:r>
              <a:rPr lang="zh-CN" altLang="zh-CN" sz="2400" kern="100" dirty="0">
                <a:solidFill>
                  <a:srgbClr val="000000"/>
                </a:solidFill>
                <a:latin typeface="+mj-ea"/>
                <a:ea typeface="+mj-ea"/>
                <a:cs typeface="Times New Roman" panose="02020603050405020304" pitchFamily="18" charset="0"/>
              </a:rPr>
              <a:t>考虑了连续谱效应的原子核质量表</a:t>
            </a:r>
            <a:endParaRPr lang="zh-CN" altLang="en-US" sz="2400" kern="100" dirty="0">
              <a:solidFill>
                <a:srgbClr val="000000"/>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426754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3"/>
          <p:cNvSpPr txBox="1">
            <a:spLocks noChangeArrowheads="1"/>
          </p:cNvSpPr>
          <p:nvPr/>
        </p:nvSpPr>
        <p:spPr bwMode="auto">
          <a:xfrm>
            <a:off x="2843213" y="66675"/>
            <a:ext cx="58324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527050" indent="-204788">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885825" indent="-200025">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r" eaLnBrk="1" hangingPunct="1">
              <a:spcBef>
                <a:spcPct val="0"/>
              </a:spcBef>
              <a:buFont typeface="Wingdings" panose="05000000000000000000" pitchFamily="2" charset="2"/>
              <a:buNone/>
            </a:pPr>
            <a:r>
              <a:rPr lang="en-US" altLang="zh-CN" sz="2800" dirty="0">
                <a:solidFill>
                  <a:srgbClr val="FF0000"/>
                </a:solidFill>
                <a:latin typeface="Arial Black" panose="020B0A04020102020204" pitchFamily="34" charset="0"/>
              </a:rPr>
              <a:t>Drip-lines in variant models </a:t>
            </a:r>
            <a:endParaRPr lang="en-US" altLang="zh-CN" dirty="0">
              <a:solidFill>
                <a:srgbClr val="FF0000"/>
              </a:solidFill>
              <a:latin typeface="Arial Black" panose="020B0A04020102020204" pitchFamily="34" charset="0"/>
            </a:endParaRPr>
          </a:p>
        </p:txBody>
      </p:sp>
      <p:sp>
        <p:nvSpPr>
          <p:cNvPr id="89091" name="矩形 4"/>
          <p:cNvSpPr>
            <a:spLocks noChangeArrowheads="1"/>
          </p:cNvSpPr>
          <p:nvPr/>
        </p:nvSpPr>
        <p:spPr bwMode="auto">
          <a:xfrm>
            <a:off x="250825" y="5013325"/>
            <a:ext cx="8713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buFont typeface="Arial" panose="020B0604020202020204" pitchFamily="34" charset="0"/>
              <a:buNone/>
            </a:pPr>
            <a:r>
              <a:rPr lang="en-US" altLang="zh-CN" sz="1800" dirty="0">
                <a:solidFill>
                  <a:srgbClr val="FF0000"/>
                </a:solidFill>
                <a:latin typeface="Arial" panose="020B0604020202020204" pitchFamily="34" charset="0"/>
              </a:rPr>
              <a:t>10532</a:t>
            </a:r>
            <a:r>
              <a:rPr lang="en-US" altLang="zh-CN" sz="1800" dirty="0">
                <a:solidFill>
                  <a:srgbClr val="000000"/>
                </a:solidFill>
                <a:latin typeface="Arial" panose="020B0604020202020204" pitchFamily="34" charset="0"/>
              </a:rPr>
              <a:t> bound nuclei from Z=8 to Z=130 predicted by RCHB theory with PC-PK1. For </a:t>
            </a:r>
            <a:r>
              <a:rPr lang="en-US" altLang="zh-CN" sz="1800" dirty="0">
                <a:solidFill>
                  <a:srgbClr val="FF0000"/>
                </a:solidFill>
                <a:latin typeface="Arial" panose="020B0604020202020204" pitchFamily="34" charset="0"/>
              </a:rPr>
              <a:t>2227</a:t>
            </a:r>
            <a:r>
              <a:rPr lang="en-US" altLang="zh-CN" sz="1800" dirty="0">
                <a:solidFill>
                  <a:srgbClr val="000000"/>
                </a:solidFill>
                <a:latin typeface="Arial" panose="020B0604020202020204" pitchFamily="34" charset="0"/>
              </a:rPr>
              <a:t> nuclei with data, binding energy differences between data and calculated results are shown in different color. The nucleon drip-lines predicted TMA, HFB-21, WS3, FRDM , UNEDF </a:t>
            </a:r>
            <a:r>
              <a:rPr lang="zh-CN" altLang="zh-CN" sz="1800" dirty="0">
                <a:solidFill>
                  <a:srgbClr val="000000"/>
                </a:solidFill>
                <a:latin typeface="Arial" panose="020B0604020202020204" pitchFamily="34" charset="0"/>
                <a:sym typeface="Constantia" panose="02030602050306030303" pitchFamily="18" charset="0"/>
              </a:rPr>
              <a:t>and without pairing correlation </a:t>
            </a:r>
            <a:r>
              <a:rPr lang="en-US" altLang="zh-CN" sz="1800" dirty="0">
                <a:solidFill>
                  <a:srgbClr val="000000"/>
                </a:solidFill>
                <a:latin typeface="Arial" panose="020B0604020202020204" pitchFamily="34" charset="0"/>
              </a:rPr>
              <a:t>are plotted for comparison. </a:t>
            </a:r>
            <a:endParaRPr lang="zh-CN" altLang="en-US" sz="1800" dirty="0">
              <a:solidFill>
                <a:srgbClr val="000000"/>
              </a:solidFill>
              <a:latin typeface="Arial" panose="020B0604020202020204" pitchFamily="34" charset="0"/>
            </a:endParaRPr>
          </a:p>
        </p:txBody>
      </p:sp>
      <p:sp>
        <p:nvSpPr>
          <p:cNvPr id="89092" name="矩形 1"/>
          <p:cNvSpPr>
            <a:spLocks noChangeArrowheads="1"/>
          </p:cNvSpPr>
          <p:nvPr/>
        </p:nvSpPr>
        <p:spPr bwMode="auto">
          <a:xfrm>
            <a:off x="2627313" y="620688"/>
            <a:ext cx="633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dirty="0">
                <a:solidFill>
                  <a:srgbClr val="000000"/>
                </a:solidFill>
                <a:latin typeface="AdvOTb65e897d.B"/>
              </a:rPr>
              <a:t>The number of bound nuclides with between 2 and 120 protons is around 7,000  </a:t>
            </a:r>
            <a:r>
              <a:rPr lang="pt-BR" altLang="zh-CN" sz="1100" dirty="0">
                <a:solidFill>
                  <a:srgbClr val="000000"/>
                </a:solidFill>
                <a:latin typeface="Arial" panose="020B0604020202020204" pitchFamily="34" charset="0"/>
              </a:rPr>
              <a:t>2 8 J U N E 2 0 1 2 | V O L 4 8 6 | N AT U R E | 5 0 9</a:t>
            </a:r>
            <a:endParaRPr lang="zh-CN" altLang="en-US" sz="1800" dirty="0">
              <a:solidFill>
                <a:srgbClr val="000000"/>
              </a:solidFill>
              <a:latin typeface="Arial" panose="020B0604020202020204" pitchFamily="34" charset="0"/>
            </a:endParaRPr>
          </a:p>
        </p:txBody>
      </p:sp>
      <p:pic>
        <p:nvPicPr>
          <p:cNvPr id="89093"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316781"/>
            <a:ext cx="883285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195513" y="6308725"/>
            <a:ext cx="6948487" cy="369888"/>
          </a:xfrm>
          <a:prstGeom prst="rect">
            <a:avLst/>
          </a:prstGeom>
        </p:spPr>
        <p:txBody>
          <a:bodyPr>
            <a:spAutoFit/>
          </a:bodyPr>
          <a:lstStyle/>
          <a:p>
            <a:pPr algn="ctr">
              <a:defRPr/>
            </a:pPr>
            <a:r>
              <a:rPr lang="en-US" altLang="zh-CN" dirty="0">
                <a:solidFill>
                  <a:srgbClr val="FF0000"/>
                </a:solidFill>
                <a:latin typeface="+mn-lt"/>
              </a:rPr>
              <a:t>See also: </a:t>
            </a:r>
            <a:r>
              <a:rPr lang="en-US" altLang="zh-CN" dirty="0">
                <a:solidFill>
                  <a:srgbClr val="000000"/>
                </a:solidFill>
                <a:latin typeface="+mn-lt"/>
              </a:rPr>
              <a:t>Afanasjev, </a:t>
            </a:r>
            <a:r>
              <a:rPr lang="en-US" altLang="zh-CN" dirty="0" err="1">
                <a:solidFill>
                  <a:srgbClr val="000000"/>
                </a:solidFill>
                <a:latin typeface="+mn-lt"/>
              </a:rPr>
              <a:t>Agbemava</a:t>
            </a:r>
            <a:r>
              <a:rPr lang="en-US" altLang="zh-CN" dirty="0">
                <a:solidFill>
                  <a:srgbClr val="000000"/>
                </a:solidFill>
                <a:latin typeface="+mn-lt"/>
              </a:rPr>
              <a:t>, Ray, Ring, PLB726(2013)680</a:t>
            </a:r>
            <a:endParaRPr lang="zh-CN" altLang="en-US" dirty="0">
              <a:latin typeface="+mn-lt"/>
            </a:endParaRPr>
          </a:p>
        </p:txBody>
      </p:sp>
      <p:sp>
        <p:nvSpPr>
          <p:cNvPr id="3" name="矩形 2"/>
          <p:cNvSpPr/>
          <p:nvPr/>
        </p:nvSpPr>
        <p:spPr>
          <a:xfrm>
            <a:off x="3203848" y="4653136"/>
            <a:ext cx="5688632" cy="369332"/>
          </a:xfrm>
          <a:prstGeom prst="rect">
            <a:avLst/>
          </a:prstGeom>
          <a:solidFill>
            <a:srgbClr val="FFFF00"/>
          </a:solidFill>
          <a:ln>
            <a:solidFill>
              <a:srgbClr val="FFFF00"/>
            </a:solidFill>
          </a:ln>
        </p:spPr>
        <p:txBody>
          <a:bodyPr wrap="square">
            <a:spAutoFit/>
          </a:bodyPr>
          <a:lstStyle/>
          <a:p>
            <a:pPr algn="just"/>
            <a:r>
              <a:rPr lang="en-US" altLang="zh-CN" dirty="0">
                <a:latin typeface="+mj-ea"/>
                <a:ea typeface="+mj-ea"/>
              </a:rPr>
              <a:t>8 ⩽ Z ⩽ 120</a:t>
            </a:r>
            <a:r>
              <a:rPr lang="zh-CN" altLang="en-US" dirty="0">
                <a:latin typeface="+mj-ea"/>
                <a:ea typeface="+mj-ea"/>
              </a:rPr>
              <a:t>：</a:t>
            </a:r>
            <a:r>
              <a:rPr lang="en-US" altLang="zh-CN" dirty="0">
                <a:latin typeface="+mj-ea"/>
                <a:ea typeface="+mj-ea"/>
              </a:rPr>
              <a:t>9035 nuclei predicted to be bound</a:t>
            </a:r>
            <a:endParaRPr lang="zh-CN" altLang="en-US" dirty="0">
              <a:latin typeface="+mj-ea"/>
              <a:ea typeface="+mj-ea"/>
            </a:endParaRPr>
          </a:p>
        </p:txBody>
      </p:sp>
      <p:sp>
        <p:nvSpPr>
          <p:cNvPr id="4" name="矩形 3"/>
          <p:cNvSpPr/>
          <p:nvPr/>
        </p:nvSpPr>
        <p:spPr>
          <a:xfrm>
            <a:off x="107504" y="1268760"/>
            <a:ext cx="4968552" cy="276999"/>
          </a:xfrm>
          <a:prstGeom prst="rect">
            <a:avLst/>
          </a:prstGeom>
        </p:spPr>
        <p:txBody>
          <a:bodyPr wrap="square">
            <a:spAutoFit/>
          </a:bodyPr>
          <a:lstStyle/>
          <a:p>
            <a:r>
              <a:rPr lang="en-US" altLang="zh-CN" sz="1200" dirty="0">
                <a:solidFill>
                  <a:srgbClr val="0081AD"/>
                </a:solidFill>
                <a:latin typeface="t1-gul-regular"/>
              </a:rPr>
              <a:t>Atomic Data and Nuclear Data Tables 121–122 (2018) 1–215</a:t>
            </a:r>
            <a:endParaRPr lang="zh-CN" altLang="en-US" sz="3600" dirty="0"/>
          </a:p>
        </p:txBody>
      </p:sp>
    </p:spTree>
    <p:extLst>
      <p:ext uri="{BB962C8B-B14F-4D97-AF65-F5344CB8AC3E}">
        <p14:creationId xmlns:p14="http://schemas.microsoft.com/office/powerpoint/2010/main" val="7439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9793" y="41275"/>
            <a:ext cx="4464496" cy="554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000" dirty="0">
                <a:solidFill>
                  <a:srgbClr val="FF0000"/>
                </a:solidFill>
              </a:rPr>
              <a:t>P</a:t>
            </a:r>
            <a:r>
              <a:rPr lang="en-US" sz="3000" dirty="0">
                <a:solidFill>
                  <a:srgbClr val="FF0000"/>
                </a:solidFill>
              </a:rPr>
              <a:t>ossible </a:t>
            </a:r>
            <a:r>
              <a:rPr lang="en-US" altLang="zh-CN" sz="3000" dirty="0">
                <a:solidFill>
                  <a:srgbClr val="FF0000"/>
                </a:solidFill>
              </a:rPr>
              <a:t>existing </a:t>
            </a:r>
            <a:r>
              <a:rPr lang="en-US" sz="3000" dirty="0">
                <a:solidFill>
                  <a:srgbClr val="FF0000"/>
                </a:solidFill>
              </a:rPr>
              <a:t>isotopes</a:t>
            </a:r>
          </a:p>
        </p:txBody>
      </p:sp>
      <p:pic>
        <p:nvPicPr>
          <p:cNvPr id="90115"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836712"/>
            <a:ext cx="83851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604801" y="620688"/>
            <a:ext cx="6503703" cy="369332"/>
          </a:xfrm>
          <a:prstGeom prst="rect">
            <a:avLst/>
          </a:prstGeom>
        </p:spPr>
        <p:txBody>
          <a:bodyPr wrap="none">
            <a:spAutoFit/>
          </a:bodyPr>
          <a:lstStyle/>
          <a:p>
            <a:r>
              <a:rPr lang="en-US" altLang="zh-CN" b="1" dirty="0">
                <a:solidFill>
                  <a:schemeClr val="accent2"/>
                </a:solidFill>
                <a:latin typeface="t1-gul-regular"/>
              </a:rPr>
              <a:t>Atomic Data and Nuclear Data Tables 121-122(2018)1-215</a:t>
            </a:r>
          </a:p>
        </p:txBody>
      </p:sp>
    </p:spTree>
    <p:extLst>
      <p:ext uri="{BB962C8B-B14F-4D97-AF65-F5344CB8AC3E}">
        <p14:creationId xmlns:p14="http://schemas.microsoft.com/office/powerpoint/2010/main" val="173007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00213"/>
            <a:ext cx="77533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32138" y="-4763"/>
            <a:ext cx="5484812" cy="554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Nuclear Shape</a:t>
            </a:r>
          </a:p>
        </p:txBody>
      </p:sp>
      <p:sp>
        <p:nvSpPr>
          <p:cNvPr id="95236" name="TextBox 3"/>
          <p:cNvSpPr txBox="1">
            <a:spLocks noChangeArrowheads="1"/>
          </p:cNvSpPr>
          <p:nvPr/>
        </p:nvSpPr>
        <p:spPr bwMode="auto">
          <a:xfrm>
            <a:off x="6711950" y="5732463"/>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en-US" sz="1800">
                <a:latin typeface="Brush Script MT" panose="03060802040406070304" pitchFamily="66" charset="0"/>
              </a:rPr>
              <a:t>By Bing-Nan Lu</a:t>
            </a:r>
          </a:p>
        </p:txBody>
      </p:sp>
    </p:spTree>
    <p:extLst>
      <p:ext uri="{BB962C8B-B14F-4D97-AF65-F5344CB8AC3E}">
        <p14:creationId xmlns:p14="http://schemas.microsoft.com/office/powerpoint/2010/main" val="50586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18" name="Group 3">
            <a:extLst>
              <a:ext uri="{FF2B5EF4-FFF2-40B4-BE49-F238E27FC236}">
                <a16:creationId xmlns:a16="http://schemas.microsoft.com/office/drawing/2014/main" id="{ACCDB30E-AF90-4357-9A25-AAB3F218080D}"/>
              </a:ext>
            </a:extLst>
          </p:cNvPr>
          <p:cNvGrpSpPr>
            <a:grpSpLocks/>
          </p:cNvGrpSpPr>
          <p:nvPr/>
        </p:nvGrpSpPr>
        <p:grpSpPr bwMode="auto">
          <a:xfrm>
            <a:off x="707206" y="3452608"/>
            <a:ext cx="7567663" cy="2669765"/>
            <a:chOff x="0" y="1706"/>
            <a:chExt cx="5964" cy="2197"/>
          </a:xfrm>
        </p:grpSpPr>
        <p:pic>
          <p:nvPicPr>
            <p:cNvPr id="214022" name="Picture 4" descr="226ra_p1n">
              <a:extLst>
                <a:ext uri="{FF2B5EF4-FFF2-40B4-BE49-F238E27FC236}">
                  <a16:creationId xmlns:a16="http://schemas.microsoft.com/office/drawing/2014/main" id="{902B01A4-5913-4350-AE2B-179BA0854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6"/>
              <a:ext cx="3054" cy="2195"/>
            </a:xfrm>
            <a:prstGeom prst="rect">
              <a:avLst/>
            </a:prstGeom>
            <a:solidFill>
              <a:schemeClr val="bg2"/>
            </a:solidFill>
            <a:ln w="38100">
              <a:solidFill>
                <a:schemeClr val="accent1"/>
              </a:solidFill>
              <a:miter lim="800000"/>
              <a:headEnd/>
              <a:tailEnd/>
            </a:ln>
          </p:spPr>
        </p:pic>
        <p:pic>
          <p:nvPicPr>
            <p:cNvPr id="214023" name="Picture 5" descr="226ra_p1p">
              <a:extLst>
                <a:ext uri="{FF2B5EF4-FFF2-40B4-BE49-F238E27FC236}">
                  <a16:creationId xmlns:a16="http://schemas.microsoft.com/office/drawing/2014/main" id="{4FBCB044-710E-497C-8BA9-9A962679E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 y="1706"/>
              <a:ext cx="2903" cy="2197"/>
            </a:xfrm>
            <a:prstGeom prst="rect">
              <a:avLst/>
            </a:prstGeom>
            <a:solidFill>
              <a:schemeClr val="bg2"/>
            </a:solidFill>
            <a:ln w="38100">
              <a:solidFill>
                <a:schemeClr val="accent1"/>
              </a:solidFill>
              <a:miter lim="800000"/>
              <a:headEnd/>
              <a:tailEnd/>
            </a:ln>
          </p:spPr>
        </p:pic>
      </p:grpSp>
      <p:sp>
        <p:nvSpPr>
          <p:cNvPr id="214019" name="Rectangle 5">
            <a:extLst>
              <a:ext uri="{FF2B5EF4-FFF2-40B4-BE49-F238E27FC236}">
                <a16:creationId xmlns:a16="http://schemas.microsoft.com/office/drawing/2014/main" id="{8CFE5E69-0583-447F-9C0E-1B7EBFDDE8ED}"/>
              </a:ext>
            </a:extLst>
          </p:cNvPr>
          <p:cNvSpPr>
            <a:spLocks noGrp="1" noChangeArrowheads="1"/>
          </p:cNvSpPr>
          <p:nvPr>
            <p:ph type="title"/>
          </p:nvPr>
        </p:nvSpPr>
        <p:spPr>
          <a:xfrm>
            <a:off x="2700338" y="0"/>
            <a:ext cx="6443662" cy="685800"/>
          </a:xfrm>
        </p:spPr>
        <p:txBody>
          <a:bodyPr/>
          <a:lstStyle/>
          <a:p>
            <a:r>
              <a:rPr lang="en-US" altLang="zh-CN" sz="2800">
                <a:ea typeface="Heiti SC Light"/>
                <a:cs typeface="Heiti SC Light"/>
              </a:rPr>
              <a:t>Stability against reflection asymmetry</a:t>
            </a:r>
            <a:endParaRPr lang="zh-CN" altLang="en-US" sz="2800">
              <a:ea typeface="Heiti SC Light"/>
              <a:cs typeface="Heiti SC Light"/>
            </a:endParaRPr>
          </a:p>
        </p:txBody>
      </p:sp>
      <p:pic>
        <p:nvPicPr>
          <p:cNvPr id="214020" name="Picture 6">
            <a:extLst>
              <a:ext uri="{FF2B5EF4-FFF2-40B4-BE49-F238E27FC236}">
                <a16:creationId xmlns:a16="http://schemas.microsoft.com/office/drawing/2014/main" id="{8F3FDC46-E5D9-4853-BBAC-AF0FFE39F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78" y="919790"/>
            <a:ext cx="8065591" cy="26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矩形 6">
            <a:extLst>
              <a:ext uri="{FF2B5EF4-FFF2-40B4-BE49-F238E27FC236}">
                <a16:creationId xmlns:a16="http://schemas.microsoft.com/office/drawing/2014/main" id="{7222CE2B-D124-48C6-8947-19865F46B6D5}"/>
              </a:ext>
            </a:extLst>
          </p:cNvPr>
          <p:cNvSpPr>
            <a:spLocks noChangeArrowheads="1"/>
          </p:cNvSpPr>
          <p:nvPr/>
        </p:nvSpPr>
        <p:spPr bwMode="auto">
          <a:xfrm>
            <a:off x="900113" y="6371480"/>
            <a:ext cx="718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a:latin typeface="Arial" panose="020B0604020202020204" pitchFamily="34" charset="0"/>
                <a:ea typeface="Heiti SC Light"/>
                <a:cs typeface="Heiti SC Light"/>
              </a:rPr>
              <a:t>L.-S. Geng, J. Meng, and H. Toki, </a:t>
            </a:r>
            <a:r>
              <a:rPr lang="en-US" altLang="zh-CN" sz="1800">
                <a:latin typeface="Arial" panose="020B0604020202020204" pitchFamily="34" charset="0"/>
                <a:ea typeface="Heiti SC Light"/>
                <a:cs typeface="Heiti SC Light"/>
                <a:hlinkClick r:id="rId5"/>
              </a:rPr>
              <a:t>Chin. Phys. Lett. </a:t>
            </a:r>
            <a:r>
              <a:rPr lang="en-US" altLang="zh-CN" sz="1800" b="1">
                <a:latin typeface="Arial" panose="020B0604020202020204" pitchFamily="34" charset="0"/>
                <a:ea typeface="Heiti SC Light"/>
                <a:cs typeface="Heiti SC Light"/>
                <a:hlinkClick r:id="rId5"/>
              </a:rPr>
              <a:t>24</a:t>
            </a:r>
            <a:r>
              <a:rPr lang="en-US" altLang="zh-CN" sz="1800">
                <a:latin typeface="Arial" panose="020B0604020202020204" pitchFamily="34" charset="0"/>
                <a:ea typeface="Heiti SC Light"/>
                <a:cs typeface="Heiti SC Light"/>
                <a:hlinkClick r:id="rId5"/>
              </a:rPr>
              <a:t>, 1865 (2007)</a:t>
            </a:r>
            <a:r>
              <a:rPr lang="en-US" altLang="zh-CN" sz="1800">
                <a:latin typeface="Arial" panose="020B0604020202020204" pitchFamily="34" charset="0"/>
                <a:ea typeface="Heiti SC Light"/>
                <a:cs typeface="Heiti SC Light"/>
              </a:rPr>
              <a:t>. </a:t>
            </a:r>
            <a:endParaRPr lang="zh-CN" altLang="en-US" sz="1800">
              <a:latin typeface="Arial" panose="020B0604020202020204" pitchFamily="34" charset="0"/>
              <a:ea typeface="Heiti SC Light"/>
              <a:cs typeface="Heiti SC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图片 1">
            <a:extLst>
              <a:ext uri="{FF2B5EF4-FFF2-40B4-BE49-F238E27FC236}">
                <a16:creationId xmlns:a16="http://schemas.microsoft.com/office/drawing/2014/main" id="{E0873FCF-1A45-4D01-931F-069DB19236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17650"/>
            <a:ext cx="6938963"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文本框 2">
            <a:extLst>
              <a:ext uri="{FF2B5EF4-FFF2-40B4-BE49-F238E27FC236}">
                <a16:creationId xmlns:a16="http://schemas.microsoft.com/office/drawing/2014/main" id="{2C05DF71-921D-48AA-9CE4-DF4EA9174D58}"/>
              </a:ext>
            </a:extLst>
          </p:cNvPr>
          <p:cNvSpPr txBox="1">
            <a:spLocks noChangeArrowheads="1"/>
          </p:cNvSpPr>
          <p:nvPr/>
        </p:nvSpPr>
        <p:spPr bwMode="auto">
          <a:xfrm flipH="1">
            <a:off x="6634163" y="6300788"/>
            <a:ext cx="2330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a:solidFill>
                  <a:srgbClr val="000000"/>
                </a:solidFill>
                <a:latin typeface="Arial" panose="020B0604020202020204" pitchFamily="34" charset="0"/>
              </a:rPr>
              <a:t>courtesy of B.N. LU</a:t>
            </a:r>
            <a:endParaRPr lang="zh-CN" altLang="en-US" sz="1800">
              <a:solidFill>
                <a:srgbClr val="000000"/>
              </a:solidFill>
              <a:latin typeface="Arial" panose="020B0604020202020204" pitchFamily="34" charset="0"/>
            </a:endParaRPr>
          </a:p>
        </p:txBody>
      </p:sp>
      <p:sp>
        <p:nvSpPr>
          <p:cNvPr id="219140" name="Rectangle 48">
            <a:extLst>
              <a:ext uri="{FF2B5EF4-FFF2-40B4-BE49-F238E27FC236}">
                <a16:creationId xmlns:a16="http://schemas.microsoft.com/office/drawing/2014/main" id="{21D4571F-7DF4-45EA-83C4-0076BB895B4E}"/>
              </a:ext>
            </a:extLst>
          </p:cNvPr>
          <p:cNvSpPr>
            <a:spLocks noChangeArrowheads="1"/>
          </p:cNvSpPr>
          <p:nvPr/>
        </p:nvSpPr>
        <p:spPr bwMode="auto">
          <a:xfrm>
            <a:off x="3751263" y="620713"/>
            <a:ext cx="53578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Zhou,</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PRC 85</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011301 </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(2012)</a:t>
            </a:r>
          </a:p>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hou,</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PRC 86</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057304 </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(2012)</a:t>
            </a:r>
          </a:p>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hou, PRC 89, 014323 (2014)</a:t>
            </a:r>
          </a:p>
          <a:p>
            <a:pPr algn="r">
              <a:spcBef>
                <a:spcPct val="0"/>
              </a:spcBef>
              <a:buFontTx/>
              <a:buNone/>
            </a:pP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 Lu, Vretenar, Zhao, Zhou, arXiv:1404.5466 (2014)</a:t>
            </a:r>
            <a:endPar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endParaRPr>
          </a:p>
        </p:txBody>
      </p:sp>
      <p:sp>
        <p:nvSpPr>
          <p:cNvPr id="219141" name="矩形 1">
            <a:extLst>
              <a:ext uri="{FF2B5EF4-FFF2-40B4-BE49-F238E27FC236}">
                <a16:creationId xmlns:a16="http://schemas.microsoft.com/office/drawing/2014/main" id="{0145C6F9-6BDE-44B8-93CE-18A35A4121CC}"/>
              </a:ext>
            </a:extLst>
          </p:cNvPr>
          <p:cNvSpPr>
            <a:spLocks noChangeArrowheads="1"/>
          </p:cNvSpPr>
          <p:nvPr/>
        </p:nvSpPr>
        <p:spPr bwMode="auto">
          <a:xfrm>
            <a:off x="2974975" y="115888"/>
            <a:ext cx="5700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lang="en-US" altLang="zh-CN" sz="2400" b="1">
                <a:solidFill>
                  <a:srgbClr val="000000"/>
                </a:solidFill>
                <a:latin typeface="Arial" panose="020B0604020202020204" pitchFamily="34" charset="0"/>
              </a:rPr>
              <a:t>Deformation map of </a:t>
            </a:r>
            <a:r>
              <a:rPr lang="en-US" altLang="zh-CN" sz="2400" b="1" baseline="30000">
                <a:solidFill>
                  <a:srgbClr val="000000"/>
                </a:solidFill>
                <a:latin typeface="Arial" panose="020B0604020202020204" pitchFamily="34" charset="0"/>
              </a:rPr>
              <a:t>240</a:t>
            </a:r>
            <a:r>
              <a:rPr lang="en-US" altLang="zh-CN" sz="2400" b="1">
                <a:solidFill>
                  <a:srgbClr val="000000"/>
                </a:solidFill>
                <a:latin typeface="Arial" panose="020B0604020202020204" pitchFamily="34" charset="0"/>
              </a:rPr>
              <a:t>Pu </a:t>
            </a:r>
            <a:endParaRPr lang="zh-CN" altLang="en-US" sz="2400" b="1">
              <a:solidFill>
                <a:srgbClr val="000000"/>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3">
            <a:extLst>
              <a:ext uri="{FF2B5EF4-FFF2-40B4-BE49-F238E27FC236}">
                <a16:creationId xmlns:a16="http://schemas.microsoft.com/office/drawing/2014/main" id="{90FDB611-3E46-4196-80D6-77EF938F45CA}"/>
              </a:ext>
            </a:extLst>
          </p:cNvPr>
          <p:cNvSpPr txBox="1">
            <a:spLocks noChangeArrowheads="1"/>
          </p:cNvSpPr>
          <p:nvPr/>
        </p:nvSpPr>
        <p:spPr bwMode="auto">
          <a:xfrm>
            <a:off x="2843213" y="66675"/>
            <a:ext cx="61579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 typeface="Wingdings" panose="05000000000000000000" pitchFamily="2" charset="2"/>
              <a:buNone/>
            </a:pPr>
            <a:r>
              <a:rPr lang="en-US" altLang="zh-CN" sz="2800">
                <a:solidFill>
                  <a:srgbClr val="000000"/>
                </a:solidFill>
                <a:latin typeface="Arial" panose="020B0604020202020204" pitchFamily="34" charset="0"/>
              </a:rPr>
              <a:t>Multidimentionally constrained CDFT</a:t>
            </a:r>
          </a:p>
        </p:txBody>
      </p:sp>
      <p:sp>
        <p:nvSpPr>
          <p:cNvPr id="220163" name="TextBox 2">
            <a:extLst>
              <a:ext uri="{FF2B5EF4-FFF2-40B4-BE49-F238E27FC236}">
                <a16:creationId xmlns:a16="http://schemas.microsoft.com/office/drawing/2014/main" id="{53C1E07C-2D3D-47F4-B7DA-CAEFB9B5FAB9}"/>
              </a:ext>
            </a:extLst>
          </p:cNvPr>
          <p:cNvSpPr txBox="1">
            <a:spLocks noChangeArrowheads="1"/>
          </p:cNvSpPr>
          <p:nvPr/>
        </p:nvSpPr>
        <p:spPr bwMode="auto">
          <a:xfrm>
            <a:off x="0" y="4814888"/>
            <a:ext cx="442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a:solidFill>
                  <a:srgbClr val="000000"/>
                </a:solidFill>
                <a:latin typeface="Arial" panose="020B0604020202020204" pitchFamily="34" charset="0"/>
              </a:rPr>
              <a:t>Figure:  Potential energy curve of </a:t>
            </a:r>
            <a:r>
              <a:rPr lang="en-US" altLang="zh-CN" sz="1800" baseline="30000">
                <a:solidFill>
                  <a:srgbClr val="000000"/>
                </a:solidFill>
                <a:latin typeface="Arial" panose="020B0604020202020204" pitchFamily="34" charset="0"/>
              </a:rPr>
              <a:t>240</a:t>
            </a:r>
            <a:r>
              <a:rPr lang="en-US" altLang="zh-CN" sz="1800">
                <a:solidFill>
                  <a:srgbClr val="000000"/>
                </a:solidFill>
                <a:latin typeface="Arial" panose="020B0604020202020204" pitchFamily="34" charset="0"/>
              </a:rPr>
              <a:t>Pu</a:t>
            </a:r>
            <a:endParaRPr lang="zh-CN" altLang="en-US" sz="2000" b="1">
              <a:solidFill>
                <a:srgbClr val="FF0000"/>
              </a:solidFill>
              <a:latin typeface="Arial" panose="020B0604020202020204" pitchFamily="34" charset="0"/>
            </a:endParaRPr>
          </a:p>
        </p:txBody>
      </p:sp>
      <p:pic>
        <p:nvPicPr>
          <p:cNvPr id="220164" name="Picture 5">
            <a:extLst>
              <a:ext uri="{FF2B5EF4-FFF2-40B4-BE49-F238E27FC236}">
                <a16:creationId xmlns:a16="http://schemas.microsoft.com/office/drawing/2014/main" id="{243A33EF-9167-457B-8C5E-AA30F2093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8" t="1653" r="1138" b="661"/>
          <a:stretch>
            <a:fillRect/>
          </a:stretch>
        </p:blipFill>
        <p:spPr bwMode="auto">
          <a:xfrm>
            <a:off x="4857750" y="903288"/>
            <a:ext cx="425132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4">
            <a:extLst>
              <a:ext uri="{FF2B5EF4-FFF2-40B4-BE49-F238E27FC236}">
                <a16:creationId xmlns:a16="http://schemas.microsoft.com/office/drawing/2014/main" id="{AE12C736-CA21-4413-9052-907E59A1D8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727" b="545"/>
          <a:stretch>
            <a:fillRect/>
          </a:stretch>
        </p:blipFill>
        <p:spPr bwMode="auto">
          <a:xfrm>
            <a:off x="71438" y="2405063"/>
            <a:ext cx="4103687"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B763DCC-A2F8-4C61-9480-483F78F728F4}"/>
              </a:ext>
            </a:extLst>
          </p:cNvPr>
          <p:cNvSpPr txBox="1">
            <a:spLocks noChangeArrowheads="1"/>
          </p:cNvSpPr>
          <p:nvPr/>
        </p:nvSpPr>
        <p:spPr>
          <a:xfrm>
            <a:off x="71438" y="1071563"/>
            <a:ext cx="5072062" cy="1071562"/>
          </a:xfrm>
          <a:prstGeom prst="rect">
            <a:avLst/>
          </a:prstGeom>
          <a:ln w="19050">
            <a:solidFill>
              <a:schemeClr val="accent1"/>
            </a:solidFill>
          </a:ln>
        </p:spPr>
        <p:txBody>
          <a:bodyPr/>
          <a:lstStyle/>
          <a:p>
            <a:pPr marL="342900" indent="-342900">
              <a:spcBef>
                <a:spcPct val="20000"/>
              </a:spcBef>
              <a:buFont typeface="Arial" pitchFamily="34" charset="0"/>
              <a:buChar char="•"/>
              <a:defRPr/>
            </a:pPr>
            <a:r>
              <a:rPr lang="en-US" altLang="zh-CN" sz="2000" dirty="0">
                <a:solidFill>
                  <a:srgbClr val="000000"/>
                </a:solidFill>
                <a:ea typeface="方正兰亭黑简体" pitchFamily="2" charset="-122"/>
              </a:rPr>
              <a:t>MDC-CDFT: all </a:t>
            </a:r>
            <a:r>
              <a:rPr lang="en-US" altLang="zh-CN" sz="2000" dirty="0" err="1">
                <a:solidFill>
                  <a:srgbClr val="000000"/>
                </a:solidFill>
                <a:latin typeface="Symbol" pitchFamily="18" charset="2"/>
                <a:ea typeface="方正兰亭黑简体" pitchFamily="2" charset="-122"/>
              </a:rPr>
              <a:t>b</a:t>
            </a:r>
            <a:r>
              <a:rPr lang="en-US" altLang="zh-CN" sz="2000" baseline="-25000" dirty="0" err="1">
                <a:solidFill>
                  <a:srgbClr val="000000"/>
                </a:solidFill>
                <a:latin typeface="Symbol" pitchFamily="18" charset="2"/>
                <a:ea typeface="方正兰亭黑简体" pitchFamily="2" charset="-122"/>
              </a:rPr>
              <a:t>lm</a:t>
            </a:r>
            <a:r>
              <a:rPr lang="en-US" altLang="zh-CN" sz="2000" dirty="0">
                <a:solidFill>
                  <a:srgbClr val="000000"/>
                </a:solidFill>
                <a:ea typeface="方正兰亭黑简体" pitchFamily="2" charset="-122"/>
              </a:rPr>
              <a:t> with even </a:t>
            </a:r>
            <a:r>
              <a:rPr lang="en-US" altLang="zh-CN" sz="2000" dirty="0">
                <a:solidFill>
                  <a:srgbClr val="000000"/>
                </a:solidFill>
                <a:latin typeface="Symbol" pitchFamily="18" charset="2"/>
                <a:ea typeface="方正兰亭黑简体" pitchFamily="2" charset="-122"/>
              </a:rPr>
              <a:t>m</a:t>
            </a:r>
            <a:r>
              <a:rPr lang="en-US" altLang="zh-CN" sz="2000" dirty="0">
                <a:solidFill>
                  <a:srgbClr val="000000"/>
                </a:solidFill>
                <a:ea typeface="方正兰亭黑简体" pitchFamily="2" charset="-122"/>
              </a:rPr>
              <a:t> included</a:t>
            </a:r>
          </a:p>
          <a:p>
            <a:pPr marL="342900" indent="-342900">
              <a:spcBef>
                <a:spcPct val="20000"/>
              </a:spcBef>
              <a:buFont typeface="Arial" pitchFamily="34" charset="0"/>
              <a:buChar char="•"/>
              <a:defRPr/>
            </a:pPr>
            <a:r>
              <a:rPr lang="en-US" altLang="zh-CN" sz="2000" kern="0" dirty="0" err="1">
                <a:solidFill>
                  <a:srgbClr val="000000"/>
                </a:solidFill>
                <a:latin typeface="Arial"/>
                <a:ea typeface="宋体"/>
              </a:rPr>
              <a:t>Triaxial</a:t>
            </a:r>
            <a:r>
              <a:rPr lang="en-US" altLang="zh-CN" sz="2000" kern="0" dirty="0">
                <a:solidFill>
                  <a:srgbClr val="000000"/>
                </a:solidFill>
                <a:latin typeface="Arial"/>
                <a:ea typeface="宋体"/>
              </a:rPr>
              <a:t> &amp; </a:t>
            </a:r>
            <a:r>
              <a:rPr lang="en-US" altLang="zh-CN" sz="2000" kern="0" dirty="0" err="1">
                <a:solidFill>
                  <a:srgbClr val="000000"/>
                </a:solidFill>
                <a:latin typeface="Arial"/>
                <a:ea typeface="宋体"/>
              </a:rPr>
              <a:t>octupole</a:t>
            </a:r>
            <a:r>
              <a:rPr lang="en-US" altLang="zh-CN" sz="2000" kern="0" dirty="0">
                <a:solidFill>
                  <a:srgbClr val="000000"/>
                </a:solidFill>
                <a:latin typeface="Arial"/>
                <a:ea typeface="宋体"/>
              </a:rPr>
              <a:t> shapes both crucial around the outer barrier</a:t>
            </a:r>
          </a:p>
        </p:txBody>
      </p:sp>
      <p:sp>
        <p:nvSpPr>
          <p:cNvPr id="220167" name="Rectangle 48">
            <a:extLst>
              <a:ext uri="{FF2B5EF4-FFF2-40B4-BE49-F238E27FC236}">
                <a16:creationId xmlns:a16="http://schemas.microsoft.com/office/drawing/2014/main" id="{9E288539-9CDD-4B21-B66E-8A6708C344D5}"/>
              </a:ext>
            </a:extLst>
          </p:cNvPr>
          <p:cNvSpPr>
            <a:spLocks noChangeArrowheads="1"/>
          </p:cNvSpPr>
          <p:nvPr/>
        </p:nvSpPr>
        <p:spPr bwMode="auto">
          <a:xfrm>
            <a:off x="0" y="5229225"/>
            <a:ext cx="53578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Zhou,</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PRC 85</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011301 </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(2012)</a:t>
            </a:r>
          </a:p>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hou,</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PRC 86</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057304 </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(2012)</a:t>
            </a:r>
          </a:p>
          <a:p>
            <a:pPr algn="r">
              <a:spcBef>
                <a:spcPct val="0"/>
              </a:spcBef>
              <a:buFontTx/>
              <a:buNone/>
            </a:pP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Lu</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 </a:t>
            </a:r>
            <a:r>
              <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a:t>
            </a: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hou, PRC 89, 014323 (2014)</a:t>
            </a:r>
          </a:p>
          <a:p>
            <a:pPr algn="r">
              <a:spcBef>
                <a:spcPct val="0"/>
              </a:spcBef>
              <a:buFontTx/>
              <a:buNone/>
            </a:pPr>
            <a:r>
              <a:rPr lang="en-US" altLang="zh-CN"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rPr>
              <a:t>Zhao, Lu, Vretenar, Zhao, Zhou, arXiv:1404.5466 (2014)</a:t>
            </a:r>
            <a:endParaRPr lang="zh-CN" altLang="en-US" sz="1600">
              <a:solidFill>
                <a:srgbClr val="0000CC"/>
              </a:solidFill>
              <a:latin typeface="Arial" panose="020B0604020202020204" pitchFamily="34" charset="0"/>
              <a:ea typeface="Arial Unicode MS" panose="020B0604020202020204" pitchFamily="34" charset="-122"/>
              <a:cs typeface="Arial Unicode MS" panose="020B0604020202020204" pitchFamily="34" charset="-122"/>
            </a:endParaRPr>
          </a:p>
        </p:txBody>
      </p:sp>
      <p:sp>
        <p:nvSpPr>
          <p:cNvPr id="220168" name="TextBox 2">
            <a:extLst>
              <a:ext uri="{FF2B5EF4-FFF2-40B4-BE49-F238E27FC236}">
                <a16:creationId xmlns:a16="http://schemas.microsoft.com/office/drawing/2014/main" id="{DC49F7EF-5CEA-47F4-B50A-41CB9AA2EB03}"/>
              </a:ext>
            </a:extLst>
          </p:cNvPr>
          <p:cNvSpPr txBox="1">
            <a:spLocks noChangeArrowheads="1"/>
          </p:cNvSpPr>
          <p:nvPr/>
        </p:nvSpPr>
        <p:spPr bwMode="auto">
          <a:xfrm>
            <a:off x="5429250" y="5886450"/>
            <a:ext cx="357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a:solidFill>
                  <a:srgbClr val="000000"/>
                </a:solidFill>
                <a:latin typeface="Arial" panose="020B0604020202020204" pitchFamily="34" charset="0"/>
              </a:rPr>
              <a:t>Figure:  3D PES of </a:t>
            </a:r>
            <a:r>
              <a:rPr lang="en-US" altLang="zh-CN" sz="1800" baseline="30000">
                <a:solidFill>
                  <a:srgbClr val="000000"/>
                </a:solidFill>
                <a:latin typeface="Arial" panose="020B0604020202020204" pitchFamily="34" charset="0"/>
              </a:rPr>
              <a:t>240</a:t>
            </a:r>
            <a:r>
              <a:rPr lang="en-US" altLang="zh-CN" sz="1800">
                <a:solidFill>
                  <a:srgbClr val="000000"/>
                </a:solidFill>
                <a:latin typeface="Arial" panose="020B0604020202020204" pitchFamily="34" charset="0"/>
              </a:rPr>
              <a:t>Pu</a:t>
            </a:r>
            <a:endParaRPr lang="zh-CN" altLang="en-US" sz="2000" b="1">
              <a:solidFill>
                <a:srgbClr val="FF0000"/>
              </a:solidFill>
              <a:latin typeface="Arial" panose="020B0604020202020204" pitchFamily="34" charset="0"/>
            </a:endParaRPr>
          </a:p>
        </p:txBody>
      </p:sp>
      <p:sp>
        <p:nvSpPr>
          <p:cNvPr id="220169" name="矩形 1">
            <a:extLst>
              <a:ext uri="{FF2B5EF4-FFF2-40B4-BE49-F238E27FC236}">
                <a16:creationId xmlns:a16="http://schemas.microsoft.com/office/drawing/2014/main" id="{E41F52AD-F2E7-4191-BC06-7C222B200E6B}"/>
              </a:ext>
            </a:extLst>
          </p:cNvPr>
          <p:cNvSpPr>
            <a:spLocks noChangeArrowheads="1"/>
          </p:cNvSpPr>
          <p:nvPr/>
        </p:nvSpPr>
        <p:spPr bwMode="auto">
          <a:xfrm>
            <a:off x="900113" y="6310313"/>
            <a:ext cx="8243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r">
              <a:spcBef>
                <a:spcPct val="0"/>
              </a:spcBef>
              <a:buFontTx/>
              <a:buNone/>
            </a:pPr>
            <a:r>
              <a:rPr lang="en-US" altLang="zh-CN" sz="1800">
                <a:solidFill>
                  <a:srgbClr val="000000"/>
                </a:solidFill>
                <a:latin typeface="Arial" panose="020B0604020202020204" pitchFamily="34" charset="0"/>
              </a:rPr>
              <a:t>Triaxial deformation only</a:t>
            </a:r>
            <a:r>
              <a:rPr lang="nn-NO" altLang="zh-CN" sz="1800">
                <a:solidFill>
                  <a:srgbClr val="000000"/>
                </a:solidFill>
                <a:latin typeface="Arial" panose="020B0604020202020204" pitchFamily="34" charset="0"/>
              </a:rPr>
              <a:t>:  Abusara,  Afanasjev, Ring  PRC 85, 024314 (2012) </a:t>
            </a:r>
          </a:p>
          <a:p>
            <a:pPr algn="r">
              <a:spcBef>
                <a:spcPct val="0"/>
              </a:spcBef>
              <a:buFontTx/>
              <a:buNone/>
            </a:pPr>
            <a:endParaRPr lang="en-US" altLang="zh-CN" sz="1800">
              <a:solidFill>
                <a:srgbClr val="000000"/>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01461" y="-541133"/>
            <a:ext cx="6032560" cy="8532441"/>
          </a:xfrm>
          <a:prstGeom prst="rect">
            <a:avLst/>
          </a:prstGeom>
        </p:spPr>
      </p:pic>
      <p:sp>
        <p:nvSpPr>
          <p:cNvPr id="2" name="文本框 1"/>
          <p:cNvSpPr txBox="1"/>
          <p:nvPr/>
        </p:nvSpPr>
        <p:spPr>
          <a:xfrm>
            <a:off x="4067944" y="-27384"/>
            <a:ext cx="3877985" cy="584775"/>
          </a:xfrm>
          <a:prstGeom prst="rect">
            <a:avLst/>
          </a:prstGeom>
          <a:noFill/>
        </p:spPr>
        <p:txBody>
          <a:bodyPr wrap="none" rtlCol="0">
            <a:spAutoFit/>
          </a:bodyPr>
          <a:lstStyle/>
          <a:p>
            <a:r>
              <a:rPr lang="zh-CN" altLang="en-US" sz="3200" dirty="0">
                <a:solidFill>
                  <a:srgbClr val="FF0000"/>
                </a:solidFill>
                <a:latin typeface="黑体" panose="02010609060101010101" pitchFamily="49" charset="-122"/>
                <a:ea typeface="黑体" panose="02010609060101010101" pitchFamily="49" charset="-122"/>
              </a:rPr>
              <a:t>不忘初心，牢记使命</a:t>
            </a:r>
          </a:p>
        </p:txBody>
      </p:sp>
    </p:spTree>
    <p:extLst>
      <p:ext uri="{BB962C8B-B14F-4D97-AF65-F5344CB8AC3E}">
        <p14:creationId xmlns:p14="http://schemas.microsoft.com/office/powerpoint/2010/main" val="3128102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图片 6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4213225"/>
            <a:ext cx="17827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图片 6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813" y="2405063"/>
            <a:ext cx="6762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图片 6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7488" y="2405063"/>
            <a:ext cx="69691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图片 6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4863" y="2439988"/>
            <a:ext cx="8128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图片 67"/>
          <p:cNvPicPr>
            <a:picLocks noChangeAspect="1"/>
          </p:cNvPicPr>
          <p:nvPr/>
        </p:nvPicPr>
        <p:blipFill>
          <a:blip r:embed="rId6" cstate="print">
            <a:extLst>
              <a:ext uri="{28A0092B-C50C-407E-A947-70E740481C1C}">
                <a14:useLocalDpi xmlns:a14="http://schemas.microsoft.com/office/drawing/2010/main" val="0"/>
              </a:ext>
            </a:extLst>
          </a:blip>
          <a:srcRect t="6409"/>
          <a:stretch>
            <a:fillRect/>
          </a:stretch>
        </p:blipFill>
        <p:spPr bwMode="auto">
          <a:xfrm>
            <a:off x="6915150" y="2449513"/>
            <a:ext cx="13970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图片 6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5738" y="4162425"/>
            <a:ext cx="7588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图片 7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8613" y="4159250"/>
            <a:ext cx="176371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6" name="组合 74"/>
          <p:cNvGrpSpPr>
            <a:grpSpLocks/>
          </p:cNvGrpSpPr>
          <p:nvPr/>
        </p:nvGrpSpPr>
        <p:grpSpPr bwMode="auto">
          <a:xfrm>
            <a:off x="395288" y="4581525"/>
            <a:ext cx="3352800" cy="1047750"/>
            <a:chOff x="355179" y="5887438"/>
            <a:chExt cx="4531778" cy="1552824"/>
          </a:xfrm>
        </p:grpSpPr>
        <p:sp>
          <p:nvSpPr>
            <p:cNvPr id="161" name="文本框 160"/>
            <p:cNvSpPr txBox="1"/>
            <p:nvPr/>
          </p:nvSpPr>
          <p:spPr>
            <a:xfrm>
              <a:off x="883855" y="6872289"/>
              <a:ext cx="3296673" cy="567973"/>
            </a:xfrm>
            <a:prstGeom prst="rect">
              <a:avLst/>
            </a:prstGeom>
            <a:noFill/>
            <a:ln>
              <a:solidFill>
                <a:srgbClr val="FFFF00"/>
              </a:solidFill>
            </a:ln>
            <a:effectLst>
              <a:glow rad="139700">
                <a:schemeClr val="accent2">
                  <a:satMod val="175000"/>
                  <a:alpha val="40000"/>
                </a:schemeClr>
              </a:glow>
            </a:effectLst>
            <a:scene3d>
              <a:camera prst="orthographicFront"/>
              <a:lightRig rig="threePt" dir="t"/>
            </a:scene3d>
            <a:sp3d>
              <a:bevelT prst="slope"/>
            </a:sp3d>
          </p:spPr>
          <p:txBody>
            <a:bodyPr>
              <a:spAutoFit/>
            </a:bodyPr>
            <a:lstStyle/>
            <a:p>
              <a:pPr marL="342900" indent="-342900" algn="ctr" defTabSz="410751" eaLnBrk="1" fontAlgn="auto">
                <a:lnSpc>
                  <a:spcPct val="120000"/>
                </a:lnSpc>
                <a:spcBef>
                  <a:spcPts val="0"/>
                </a:spcBef>
                <a:spcAft>
                  <a:spcPts val="0"/>
                </a:spcAft>
                <a:buFontTx/>
                <a:buAutoNum type="alphaUcPeriod"/>
                <a:defRPr/>
              </a:pPr>
              <a:r>
                <a:rPr lang="en-US" altLang="zh-CN" sz="1687" b="1" kern="0" dirty="0">
                  <a:solidFill>
                    <a:srgbClr val="000000"/>
                  </a:solidFill>
                  <a:latin typeface="Calibri"/>
                  <a:cs typeface="Arial"/>
                  <a:sym typeface="Arial"/>
                </a:rPr>
                <a:t>Bohr &amp;  B. Mottelson</a:t>
              </a:r>
            </a:p>
          </p:txBody>
        </p:sp>
        <p:sp>
          <p:nvSpPr>
            <p:cNvPr id="159" name="文本框 158"/>
            <p:cNvSpPr txBox="1"/>
            <p:nvPr/>
          </p:nvSpPr>
          <p:spPr>
            <a:xfrm>
              <a:off x="355179" y="5887438"/>
              <a:ext cx="2057753" cy="522314"/>
            </a:xfrm>
            <a:prstGeom prst="rect">
              <a:avLst/>
            </a:prstGeom>
            <a:noFill/>
          </p:spPr>
          <p:txBody>
            <a:bodyPr>
              <a:spAutoFit/>
            </a:bodyPr>
            <a:lstStyle/>
            <a:p>
              <a:pPr algn="ctr" defTabSz="410751" eaLnBrk="1" fontAlgn="auto">
                <a:lnSpc>
                  <a:spcPct val="120000"/>
                </a:lnSpc>
                <a:spcBef>
                  <a:spcPts val="0"/>
                </a:spcBef>
                <a:spcAft>
                  <a:spcPts val="0"/>
                </a:spcAft>
                <a:defRPr/>
              </a:pPr>
              <a:r>
                <a:rPr lang="en-US" altLang="zh-CN" sz="1406" b="1" kern="0" dirty="0">
                  <a:solidFill>
                    <a:srgbClr val="0000A0"/>
                  </a:solidFill>
                  <a:latin typeface="Arial"/>
                  <a:cs typeface="Arial"/>
                  <a:sym typeface="Arial"/>
                </a:rPr>
                <a:t>vibration</a:t>
              </a:r>
              <a:endParaRPr lang="zh-CN" altLang="en-US" sz="1406" b="1" kern="0" dirty="0">
                <a:solidFill>
                  <a:srgbClr val="0000A0"/>
                </a:solidFill>
                <a:latin typeface="Arial"/>
                <a:cs typeface="Arial"/>
                <a:sym typeface="Arial"/>
              </a:endParaRPr>
            </a:p>
          </p:txBody>
        </p:sp>
        <p:sp>
          <p:nvSpPr>
            <p:cNvPr id="160" name="文本框 159"/>
            <p:cNvSpPr txBox="1"/>
            <p:nvPr/>
          </p:nvSpPr>
          <p:spPr>
            <a:xfrm>
              <a:off x="3393530" y="5929788"/>
              <a:ext cx="1493427" cy="519962"/>
            </a:xfrm>
            <a:prstGeom prst="rect">
              <a:avLst/>
            </a:prstGeom>
            <a:noFill/>
          </p:spPr>
          <p:txBody>
            <a:bodyPr>
              <a:spAutoFit/>
            </a:bodyPr>
            <a:lstStyle/>
            <a:p>
              <a:pPr algn="just" defTabSz="410751" eaLnBrk="1" fontAlgn="auto">
                <a:lnSpc>
                  <a:spcPct val="120000"/>
                </a:lnSpc>
                <a:spcBef>
                  <a:spcPts val="0"/>
                </a:spcBef>
                <a:spcAft>
                  <a:spcPts val="0"/>
                </a:spcAft>
                <a:defRPr/>
              </a:pPr>
              <a:r>
                <a:rPr lang="en-US" altLang="zh-CN" sz="1406" b="1" kern="0" dirty="0">
                  <a:solidFill>
                    <a:srgbClr val="0000A0"/>
                  </a:solidFill>
                  <a:latin typeface="Arial"/>
                  <a:cs typeface="Arial"/>
                  <a:sym typeface="Arial"/>
                </a:rPr>
                <a:t>Rotation</a:t>
              </a:r>
              <a:endParaRPr lang="zh-CN" altLang="en-US" sz="1406" b="1" kern="0" dirty="0">
                <a:solidFill>
                  <a:srgbClr val="0000A0"/>
                </a:solidFill>
                <a:latin typeface="Arial"/>
                <a:cs typeface="Arial"/>
                <a:sym typeface="Arial"/>
              </a:endParaRPr>
            </a:p>
          </p:txBody>
        </p:sp>
      </p:grpSp>
      <p:grpSp>
        <p:nvGrpSpPr>
          <p:cNvPr id="57357" name="组合 75"/>
          <p:cNvGrpSpPr>
            <a:grpSpLocks/>
          </p:cNvGrpSpPr>
          <p:nvPr/>
        </p:nvGrpSpPr>
        <p:grpSpPr bwMode="auto">
          <a:xfrm>
            <a:off x="3790950" y="4608513"/>
            <a:ext cx="2336800" cy="1370012"/>
            <a:chOff x="4924576" y="5929305"/>
            <a:chExt cx="3158176" cy="2028266"/>
          </a:xfrm>
        </p:grpSpPr>
        <p:sp>
          <p:nvSpPr>
            <p:cNvPr id="156" name="文本框 155"/>
            <p:cNvSpPr txBox="1"/>
            <p:nvPr/>
          </p:nvSpPr>
          <p:spPr>
            <a:xfrm>
              <a:off x="4924576" y="6898196"/>
              <a:ext cx="3158176" cy="1059375"/>
            </a:xfrm>
            <a:prstGeom prst="rect">
              <a:avLst/>
            </a:prstGeom>
            <a:noFill/>
            <a:ln>
              <a:solidFill>
                <a:srgbClr val="FFFF00"/>
              </a:solidFill>
            </a:ln>
            <a:effectLst>
              <a:glow rad="139700">
                <a:schemeClr val="accent1">
                  <a:satMod val="175000"/>
                  <a:alpha val="40000"/>
                </a:schemeClr>
              </a:glow>
            </a:effectLst>
            <a:scene3d>
              <a:camera prst="orthographicFront"/>
              <a:lightRig rig="threePt" dir="t"/>
            </a:scene3d>
            <a:sp3d>
              <a:bevelT w="139700" h="139700" prst="divot"/>
            </a:sp3d>
          </p:spPr>
          <p:txBody>
            <a:bodyPr>
              <a:spAutoFit/>
            </a:bodyPr>
            <a:lstStyle/>
            <a:p>
              <a:pPr algn="ctr" defTabSz="410751" eaLnBrk="1" fontAlgn="auto">
                <a:lnSpc>
                  <a:spcPct val="120000"/>
                </a:lnSpc>
                <a:spcBef>
                  <a:spcPts val="0"/>
                </a:spcBef>
                <a:spcAft>
                  <a:spcPts val="0"/>
                </a:spcAft>
                <a:defRPr/>
              </a:pPr>
              <a:r>
                <a:rPr lang="en-US" altLang="zh-CN" sz="1687" b="1" kern="0" dirty="0">
                  <a:solidFill>
                    <a:srgbClr val="FF0000"/>
                  </a:solidFill>
                  <a:latin typeface="Calibri"/>
                  <a:cs typeface="Arial"/>
                  <a:sym typeface="Arial"/>
                </a:rPr>
                <a:t>Frauendorf &amp; Meng, </a:t>
              </a:r>
            </a:p>
            <a:p>
              <a:pPr algn="ctr" defTabSz="410751" eaLnBrk="1" fontAlgn="auto">
                <a:lnSpc>
                  <a:spcPct val="120000"/>
                </a:lnSpc>
                <a:spcBef>
                  <a:spcPts val="0"/>
                </a:spcBef>
                <a:spcAft>
                  <a:spcPts val="0"/>
                </a:spcAft>
                <a:defRPr/>
              </a:pPr>
              <a:r>
                <a:rPr lang="en-US" altLang="zh-CN" sz="1687" b="1" kern="0" dirty="0">
                  <a:solidFill>
                    <a:srgbClr val="FF0000"/>
                  </a:solidFill>
                  <a:latin typeface="Calibri"/>
                  <a:cs typeface="Arial"/>
                  <a:sym typeface="Arial"/>
                </a:rPr>
                <a:t>NPA 617 (1997)  131</a:t>
              </a:r>
            </a:p>
          </p:txBody>
        </p:sp>
        <p:sp>
          <p:nvSpPr>
            <p:cNvPr id="155" name="文本框 154"/>
            <p:cNvSpPr txBox="1"/>
            <p:nvPr/>
          </p:nvSpPr>
          <p:spPr>
            <a:xfrm>
              <a:off x="5205637" y="5929305"/>
              <a:ext cx="2499507" cy="521756"/>
            </a:xfrm>
            <a:prstGeom prst="rect">
              <a:avLst/>
            </a:prstGeom>
            <a:noFill/>
          </p:spPr>
          <p:txBody>
            <a:bodyPr>
              <a:spAutoFit/>
            </a:bodyPr>
            <a:lstStyle/>
            <a:p>
              <a:pPr algn="ctr" defTabSz="410751" eaLnBrk="1" fontAlgn="auto">
                <a:lnSpc>
                  <a:spcPct val="120000"/>
                </a:lnSpc>
                <a:spcBef>
                  <a:spcPts val="0"/>
                </a:spcBef>
                <a:spcAft>
                  <a:spcPts val="0"/>
                </a:spcAft>
                <a:defRPr/>
              </a:pPr>
              <a:r>
                <a:rPr lang="en-US" altLang="zh-CN" sz="1406" b="1" kern="0" dirty="0">
                  <a:solidFill>
                    <a:srgbClr val="FF0000"/>
                  </a:solidFill>
                  <a:latin typeface="Arial"/>
                  <a:cs typeface="Arial"/>
                  <a:sym typeface="Arial"/>
                </a:rPr>
                <a:t>Chiral Rotation</a:t>
              </a:r>
              <a:endParaRPr lang="zh-CN" altLang="en-US" sz="1406" b="1" kern="0" dirty="0">
                <a:solidFill>
                  <a:srgbClr val="FF0000"/>
                </a:solidFill>
                <a:latin typeface="Arial"/>
                <a:cs typeface="Arial"/>
                <a:sym typeface="Arial"/>
              </a:endParaRPr>
            </a:p>
          </p:txBody>
        </p:sp>
      </p:grpSp>
      <p:grpSp>
        <p:nvGrpSpPr>
          <p:cNvPr id="57358" name="组合 76"/>
          <p:cNvGrpSpPr>
            <a:grpSpLocks/>
          </p:cNvGrpSpPr>
          <p:nvPr/>
        </p:nvGrpSpPr>
        <p:grpSpPr bwMode="auto">
          <a:xfrm>
            <a:off x="6251575" y="4552950"/>
            <a:ext cx="2889250" cy="1406525"/>
            <a:chOff x="8351498" y="5845681"/>
            <a:chExt cx="3905093" cy="2082629"/>
          </a:xfrm>
        </p:grpSpPr>
        <p:sp>
          <p:nvSpPr>
            <p:cNvPr id="152" name="文本框 151"/>
            <p:cNvSpPr txBox="1"/>
            <p:nvPr/>
          </p:nvSpPr>
          <p:spPr>
            <a:xfrm>
              <a:off x="8351498" y="6898748"/>
              <a:ext cx="3905093" cy="1029562"/>
            </a:xfrm>
            <a:prstGeom prst="rect">
              <a:avLst/>
            </a:prstGeom>
            <a:ln w="76200"/>
          </p:spPr>
          <p:style>
            <a:lnRef idx="2">
              <a:schemeClr val="accent1"/>
            </a:lnRef>
            <a:fillRef idx="1">
              <a:schemeClr val="lt1"/>
            </a:fillRef>
            <a:effectRef idx="0">
              <a:schemeClr val="accent1"/>
            </a:effectRef>
            <a:fontRef idx="minor">
              <a:schemeClr val="dk1"/>
            </a:fontRef>
          </p:style>
          <p:txBody>
            <a:bodyPr>
              <a:spAutoFit/>
            </a:bodyPr>
            <a:lstStyle/>
            <a:p>
              <a:pPr algn="ctr" defTabSz="410751" eaLnBrk="1" fontAlgn="auto">
                <a:lnSpc>
                  <a:spcPct val="120000"/>
                </a:lnSpc>
                <a:spcBef>
                  <a:spcPts val="0"/>
                </a:spcBef>
                <a:spcAft>
                  <a:spcPts val="0"/>
                </a:spcAft>
                <a:defRPr/>
              </a:pPr>
              <a:r>
                <a:rPr lang="en-US" altLang="zh-CN" sz="1687" b="1" kern="0" dirty="0">
                  <a:solidFill>
                    <a:srgbClr val="0000A0"/>
                  </a:solidFill>
                  <a:latin typeface="Calibri"/>
                  <a:sym typeface="Arial"/>
                </a:rPr>
                <a:t>Meng, Peng, Zhang, Zhou, PRC73 (2006) 037303 </a:t>
              </a:r>
            </a:p>
          </p:txBody>
        </p:sp>
        <p:sp>
          <p:nvSpPr>
            <p:cNvPr id="151" name="文本框 150"/>
            <p:cNvSpPr txBox="1">
              <a:spLocks noRot="1" noChangeAspect="1" noMove="1" noResize="1" noEditPoints="1" noAdjustHandles="1" noChangeArrowheads="1" noChangeShapeType="1" noTextEdit="1"/>
            </p:cNvSpPr>
            <p:nvPr/>
          </p:nvSpPr>
          <p:spPr>
            <a:xfrm>
              <a:off x="9562887" y="5845681"/>
              <a:ext cx="1459918" cy="521116"/>
            </a:xfrm>
            <a:prstGeom prst="rect">
              <a:avLst/>
            </a:prstGeom>
            <a:blipFill rotWithShape="0">
              <a:blip r:embed="rId9"/>
              <a:stretch>
                <a:fillRect b="-10345"/>
              </a:stretch>
            </a:blipFill>
          </p:spPr>
          <p:txBody>
            <a:bodyPr/>
            <a:lstStyle/>
            <a:p>
              <a:pPr>
                <a:defRPr/>
              </a:pPr>
              <a:r>
                <a:rPr lang="zh-CN" altLang="en-US">
                  <a:noFill/>
                </a:rPr>
                <a:t> </a:t>
              </a:r>
            </a:p>
          </p:txBody>
        </p:sp>
      </p:grpSp>
      <p:pic>
        <p:nvPicPr>
          <p:cNvPr id="57359" name="图片 7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7263" y="4129088"/>
            <a:ext cx="3106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图片 8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850" y="1400175"/>
            <a:ext cx="8493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61" name="组合 89"/>
          <p:cNvGrpSpPr>
            <a:grpSpLocks/>
          </p:cNvGrpSpPr>
          <p:nvPr/>
        </p:nvGrpSpPr>
        <p:grpSpPr bwMode="auto">
          <a:xfrm>
            <a:off x="4211638" y="1243013"/>
            <a:ext cx="1598612" cy="1219200"/>
            <a:chOff x="6163876" y="505783"/>
            <a:chExt cx="3724814" cy="3494481"/>
          </a:xfrm>
        </p:grpSpPr>
        <p:pic>
          <p:nvPicPr>
            <p:cNvPr id="50199" name="图片 9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7518226" y="891068"/>
              <a:ext cx="2262601" cy="247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00" name="组合 98"/>
            <p:cNvGrpSpPr>
              <a:grpSpLocks/>
            </p:cNvGrpSpPr>
            <p:nvPr/>
          </p:nvGrpSpPr>
          <p:grpSpPr bwMode="auto">
            <a:xfrm>
              <a:off x="6470541" y="1006403"/>
              <a:ext cx="2211412" cy="2064817"/>
              <a:chOff x="1988713" y="3397565"/>
              <a:chExt cx="2211412" cy="2064817"/>
            </a:xfrm>
          </p:grpSpPr>
          <p:cxnSp>
            <p:nvCxnSpPr>
              <p:cNvPr id="133" name="直接连接符 132"/>
              <p:cNvCxnSpPr/>
              <p:nvPr/>
            </p:nvCxnSpPr>
            <p:spPr>
              <a:xfrm flipH="1">
                <a:off x="2762134" y="3397456"/>
                <a:ext cx="3698" cy="1346832"/>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4186217" y="3447506"/>
                <a:ext cx="0" cy="134683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V="1">
                <a:off x="3413144" y="4767037"/>
                <a:ext cx="754580" cy="68251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2762134" y="4748836"/>
                <a:ext cx="1427784" cy="91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0209" name="组合 136"/>
              <p:cNvGrpSpPr>
                <a:grpSpLocks/>
              </p:cNvGrpSpPr>
              <p:nvPr/>
            </p:nvGrpSpPr>
            <p:grpSpPr bwMode="auto">
              <a:xfrm>
                <a:off x="1997406" y="3421962"/>
                <a:ext cx="2202719" cy="2037249"/>
                <a:chOff x="3361780" y="3592564"/>
                <a:chExt cx="2202719" cy="2037249"/>
              </a:xfrm>
            </p:grpSpPr>
            <p:cxnSp>
              <p:nvCxnSpPr>
                <p:cNvPr id="146" name="直接箭头连接符 145"/>
                <p:cNvCxnSpPr/>
                <p:nvPr/>
              </p:nvCxnSpPr>
              <p:spPr>
                <a:xfrm flipH="1" flipV="1">
                  <a:off x="5550591" y="3590807"/>
                  <a:ext cx="3700" cy="1337731"/>
                </a:xfrm>
                <a:prstGeom prst="straightConnector1">
                  <a:avLst/>
                </a:prstGeom>
                <a:ln w="38100">
                  <a:solidFill>
                    <a:srgbClr val="0000A0"/>
                  </a:solidFill>
                  <a:tailEnd type="triangle"/>
                </a:ln>
              </p:spPr>
              <p:style>
                <a:lnRef idx="1">
                  <a:schemeClr val="accent4"/>
                </a:lnRef>
                <a:fillRef idx="0">
                  <a:schemeClr val="accent4"/>
                </a:fillRef>
                <a:effectRef idx="0">
                  <a:schemeClr val="accent4"/>
                </a:effectRef>
                <a:fontRef idx="minor">
                  <a:schemeClr val="tx1"/>
                </a:fontRef>
              </p:style>
            </p:cxnSp>
            <p:cxnSp>
              <p:nvCxnSpPr>
                <p:cNvPr id="147" name="直接箭头连接符 146"/>
                <p:cNvCxnSpPr/>
                <p:nvPr/>
              </p:nvCxnSpPr>
              <p:spPr>
                <a:xfrm flipH="1">
                  <a:off x="4788613" y="4928538"/>
                  <a:ext cx="758280" cy="700716"/>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48" name="直接箭头连接符 147"/>
                <p:cNvCxnSpPr/>
                <p:nvPr/>
              </p:nvCxnSpPr>
              <p:spPr>
                <a:xfrm flipH="1" flipV="1">
                  <a:off x="4078420" y="4928538"/>
                  <a:ext cx="1486967" cy="4552"/>
                </a:xfrm>
                <a:prstGeom prst="straightConnector1">
                  <a:avLst/>
                </a:prstGeom>
                <a:ln w="38100">
                  <a:solidFill>
                    <a:srgbClr val="7030A0"/>
                  </a:solidFill>
                  <a:tailEnd type="triangle"/>
                </a:ln>
              </p:spPr>
              <p:style>
                <a:lnRef idx="1">
                  <a:schemeClr val="accent4"/>
                </a:lnRef>
                <a:fillRef idx="0">
                  <a:schemeClr val="accent4"/>
                </a:fillRef>
                <a:effectRef idx="0">
                  <a:schemeClr val="accent4"/>
                </a:effectRef>
                <a:fontRef idx="minor">
                  <a:schemeClr val="tx1"/>
                </a:fontRef>
              </p:style>
            </p:cxnSp>
            <p:cxnSp>
              <p:nvCxnSpPr>
                <p:cNvPr id="149" name="直接箭头连接符 148"/>
                <p:cNvCxnSpPr/>
                <p:nvPr/>
              </p:nvCxnSpPr>
              <p:spPr>
                <a:xfrm flipH="1" flipV="1">
                  <a:off x="3360829" y="4305175"/>
                  <a:ext cx="2189762" cy="623363"/>
                </a:xfrm>
                <a:prstGeom prst="straightConnector1">
                  <a:avLst/>
                </a:prstGeom>
                <a:ln w="50800">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cxnSp>
            <p:nvCxnSpPr>
              <p:cNvPr id="138" name="直接连接符 137"/>
              <p:cNvCxnSpPr/>
              <p:nvPr/>
            </p:nvCxnSpPr>
            <p:spPr>
              <a:xfrm>
                <a:off x="3416841" y="4130022"/>
                <a:ext cx="11098" cy="131953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V="1">
                <a:off x="1996456" y="4726087"/>
                <a:ext cx="773076" cy="737117"/>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V="1">
                <a:off x="3416841" y="3406556"/>
                <a:ext cx="761978" cy="714365"/>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V="1">
                <a:off x="2000156" y="3402005"/>
                <a:ext cx="765676" cy="72346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flipV="1">
                <a:off x="2769531" y="3406556"/>
                <a:ext cx="1405590" cy="910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2003854" y="4125473"/>
                <a:ext cx="1424086" cy="4549"/>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1989058" y="5454104"/>
                <a:ext cx="1424086" cy="910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a:off x="1996456" y="4116373"/>
                <a:ext cx="0" cy="1346832"/>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sp>
          <p:nvSpPr>
            <p:cNvPr id="100" name="文本框 99"/>
            <p:cNvSpPr txBox="1">
              <a:spLocks noRot="1" noChangeAspect="1" noMove="1" noResize="1" noEditPoints="1" noAdjustHandles="1" noChangeArrowheads="1" noChangeShapeType="1" noTextEdit="1"/>
            </p:cNvSpPr>
            <p:nvPr/>
          </p:nvSpPr>
          <p:spPr>
            <a:xfrm>
              <a:off x="8871409" y="505783"/>
              <a:ext cx="364882" cy="995440"/>
            </a:xfrm>
            <a:prstGeom prst="rect">
              <a:avLst/>
            </a:prstGeom>
            <a:blipFill rotWithShape="0">
              <a:blip r:embed="rId13"/>
              <a:stretch>
                <a:fillRect l="-64000" r="-80000" b="-12281"/>
              </a:stretch>
            </a:blipFill>
          </p:spPr>
          <p:txBody>
            <a:bodyPr/>
            <a:lstStyle/>
            <a:p>
              <a:pPr>
                <a:defRPr/>
              </a:pPr>
              <a:r>
                <a:rPr lang="zh-CN" altLang="en-US">
                  <a:noFill/>
                </a:rPr>
                <a:t> </a:t>
              </a:r>
            </a:p>
          </p:txBody>
        </p:sp>
        <p:sp>
          <p:nvSpPr>
            <p:cNvPr id="130" name="文本框 129"/>
            <p:cNvSpPr txBox="1">
              <a:spLocks noRot="1" noChangeAspect="1" noMove="1" noResize="1" noEditPoints="1" noAdjustHandles="1" noChangeArrowheads="1" noChangeShapeType="1" noTextEdit="1"/>
            </p:cNvSpPr>
            <p:nvPr/>
          </p:nvSpPr>
          <p:spPr>
            <a:xfrm>
              <a:off x="7899882" y="3004824"/>
              <a:ext cx="364882" cy="995440"/>
            </a:xfrm>
            <a:prstGeom prst="rect">
              <a:avLst/>
            </a:prstGeom>
            <a:blipFill rotWithShape="0">
              <a:blip r:embed="rId14"/>
              <a:stretch>
                <a:fillRect l="-57692" r="-65385" b="-12281"/>
              </a:stretch>
            </a:blipFill>
          </p:spPr>
          <p:txBody>
            <a:bodyPr/>
            <a:lstStyle/>
            <a:p>
              <a:pPr>
                <a:defRPr/>
              </a:pPr>
              <a:r>
                <a:rPr lang="zh-CN" altLang="en-US">
                  <a:noFill/>
                </a:rPr>
                <a:t> </a:t>
              </a:r>
            </a:p>
          </p:txBody>
        </p:sp>
        <p:sp>
          <p:nvSpPr>
            <p:cNvPr id="131" name="文本框 130"/>
            <p:cNvSpPr txBox="1">
              <a:spLocks noRot="1" noChangeAspect="1" noMove="1" noResize="1" noEditPoints="1" noAdjustHandles="1" noChangeArrowheads="1" noChangeShapeType="1" noTextEdit="1"/>
            </p:cNvSpPr>
            <p:nvPr/>
          </p:nvSpPr>
          <p:spPr>
            <a:xfrm>
              <a:off x="6912289" y="2128566"/>
              <a:ext cx="396792" cy="834465"/>
            </a:xfrm>
            <a:prstGeom prst="rect">
              <a:avLst/>
            </a:prstGeom>
            <a:blipFill rotWithShape="0">
              <a:blip r:embed="rId15"/>
              <a:stretch>
                <a:fillRect l="-21429" r="-14286"/>
              </a:stretch>
            </a:blipFill>
          </p:spPr>
          <p:txBody>
            <a:bodyPr/>
            <a:lstStyle/>
            <a:p>
              <a:pPr>
                <a:defRPr/>
              </a:pPr>
              <a:r>
                <a:rPr lang="zh-CN" altLang="en-US">
                  <a:noFill/>
                </a:rPr>
                <a:t> </a:t>
              </a:r>
            </a:p>
          </p:txBody>
        </p:sp>
        <p:sp>
          <p:nvSpPr>
            <p:cNvPr id="132" name="文本框 131"/>
            <p:cNvSpPr txBox="1">
              <a:spLocks noRot="1" noChangeAspect="1" noMove="1" noResize="1" noEditPoints="1" noAdjustHandles="1" noChangeArrowheads="1" noChangeShapeType="1" noTextEdit="1"/>
            </p:cNvSpPr>
            <p:nvPr/>
          </p:nvSpPr>
          <p:spPr>
            <a:xfrm>
              <a:off x="6163876" y="1350648"/>
              <a:ext cx="537615" cy="1168543"/>
            </a:xfrm>
            <a:prstGeom prst="rect">
              <a:avLst/>
            </a:prstGeom>
            <a:blipFill rotWithShape="0">
              <a:blip r:embed="rId16"/>
              <a:stretch>
                <a:fillRect/>
              </a:stretch>
            </a:blipFill>
          </p:spPr>
          <p:txBody>
            <a:bodyPr/>
            <a:lstStyle/>
            <a:p>
              <a:pPr>
                <a:defRPr/>
              </a:pPr>
              <a:r>
                <a:rPr lang="zh-CN" altLang="en-US">
                  <a:noFill/>
                </a:rPr>
                <a:t> </a:t>
              </a:r>
            </a:p>
          </p:txBody>
        </p:sp>
      </p:grpSp>
      <p:grpSp>
        <p:nvGrpSpPr>
          <p:cNvPr id="57362" name="组合 90"/>
          <p:cNvGrpSpPr>
            <a:grpSpLocks/>
          </p:cNvGrpSpPr>
          <p:nvPr/>
        </p:nvGrpSpPr>
        <p:grpSpPr bwMode="auto">
          <a:xfrm>
            <a:off x="2551113" y="1219200"/>
            <a:ext cx="1022350" cy="1019175"/>
            <a:chOff x="2909123" y="68903"/>
            <a:chExt cx="1551777" cy="1704253"/>
          </a:xfrm>
        </p:grpSpPr>
        <p:pic>
          <p:nvPicPr>
            <p:cNvPr id="50196" name="图片 94"/>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flipH="1">
              <a:off x="3072468" y="384724"/>
              <a:ext cx="1225087" cy="155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6" name="直接箭头连接符 95"/>
            <p:cNvCxnSpPr/>
            <p:nvPr/>
          </p:nvCxnSpPr>
          <p:spPr>
            <a:xfrm flipV="1">
              <a:off x="3701878" y="238797"/>
              <a:ext cx="0" cy="509683"/>
            </a:xfrm>
            <a:prstGeom prst="straightConnector1">
              <a:avLst/>
            </a:prstGeom>
            <a:ln w="44450">
              <a:solidFill>
                <a:srgbClr val="0000A0"/>
              </a:solidFill>
              <a:tailEnd type="triangle"/>
            </a:ln>
          </p:spPr>
          <p:style>
            <a:lnRef idx="1">
              <a:schemeClr val="accent4"/>
            </a:lnRef>
            <a:fillRef idx="0">
              <a:schemeClr val="accent4"/>
            </a:fillRef>
            <a:effectRef idx="0">
              <a:schemeClr val="accent4"/>
            </a:effectRef>
            <a:fontRef idx="minor">
              <a:schemeClr val="tx1"/>
            </a:fontRef>
          </p:style>
        </p:cxnSp>
        <p:sp>
          <p:nvSpPr>
            <p:cNvPr id="97" name="环形箭头 96"/>
            <p:cNvSpPr/>
            <p:nvPr/>
          </p:nvSpPr>
          <p:spPr>
            <a:xfrm flipV="1">
              <a:off x="3427184" y="68903"/>
              <a:ext cx="532521" cy="520302"/>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751" eaLnBrk="1" fontAlgn="auto">
                <a:lnSpc>
                  <a:spcPct val="120000"/>
                </a:lnSpc>
                <a:spcBef>
                  <a:spcPts val="0"/>
                </a:spcBef>
                <a:spcAft>
                  <a:spcPts val="0"/>
                </a:spcAft>
                <a:defRPr/>
              </a:pPr>
              <a:endParaRPr lang="zh-CN" altLang="en-US" sz="1687" kern="0">
                <a:solidFill>
                  <a:srgbClr val="000000"/>
                </a:solidFill>
                <a:sym typeface="Arial"/>
              </a:endParaRPr>
            </a:p>
          </p:txBody>
        </p:sp>
      </p:grpSp>
      <p:grpSp>
        <p:nvGrpSpPr>
          <p:cNvPr id="57363" name="组合 91"/>
          <p:cNvGrpSpPr>
            <a:grpSpLocks/>
          </p:cNvGrpSpPr>
          <p:nvPr/>
        </p:nvGrpSpPr>
        <p:grpSpPr bwMode="auto">
          <a:xfrm>
            <a:off x="6837363" y="1271588"/>
            <a:ext cx="1554162" cy="1106487"/>
            <a:chOff x="8448537" y="1422784"/>
            <a:chExt cx="1981101" cy="1375862"/>
          </a:xfrm>
        </p:grpSpPr>
        <p:sp>
          <p:nvSpPr>
            <p:cNvPr id="93" name="矩形 92"/>
            <p:cNvSpPr/>
            <p:nvPr/>
          </p:nvSpPr>
          <p:spPr>
            <a:xfrm>
              <a:off x="8495079" y="1543196"/>
              <a:ext cx="1798979" cy="985016"/>
            </a:xfrm>
            <a:prstGeom prst="rect">
              <a:avLst/>
            </a:prstGeom>
            <a:blipFill dpi="0" rotWithShape="1">
              <a:blip r:embed="rId18">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0751" eaLnBrk="1" fontAlgn="auto">
                <a:lnSpc>
                  <a:spcPct val="120000"/>
                </a:lnSpc>
                <a:spcBef>
                  <a:spcPts val="0"/>
                </a:spcBef>
                <a:spcAft>
                  <a:spcPts val="0"/>
                </a:spcAft>
                <a:defRPr/>
              </a:pPr>
              <a:endParaRPr lang="zh-CN" altLang="en-US" sz="1687" kern="0">
                <a:solidFill>
                  <a:srgbClr val="FFFFFF"/>
                </a:solidFill>
                <a:sym typeface="Arial"/>
              </a:endParaRPr>
            </a:p>
          </p:txBody>
        </p:sp>
        <p:pic>
          <p:nvPicPr>
            <p:cNvPr id="50195" name="图片 93"/>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8537" y="1422784"/>
              <a:ext cx="1981101" cy="137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文本框 52"/>
          <p:cNvSpPr txBox="1"/>
          <p:nvPr/>
        </p:nvSpPr>
        <p:spPr>
          <a:xfrm>
            <a:off x="2534856" y="87015"/>
            <a:ext cx="6645656" cy="461665"/>
          </a:xfrm>
          <a:prstGeom prst="rect">
            <a:avLst/>
          </a:prstGeom>
          <a:solidFill>
            <a:srgbClr val="FFFF00"/>
          </a:solidFill>
        </p:spPr>
        <p:txBody>
          <a:bodyPr wrap="square">
            <a:spAutoFit/>
          </a:bodyPr>
          <a:lstStyle/>
          <a:p>
            <a:pPr algn="ctr" defTabSz="685797" eaLnBrk="1" fontAlgn="auto" hangingPunct="1">
              <a:spcBef>
                <a:spcPts val="0"/>
              </a:spcBef>
              <a:spcAft>
                <a:spcPts val="0"/>
              </a:spcAft>
              <a:defRPr/>
            </a:pPr>
            <a:r>
              <a:rPr lang="zh-CN" altLang="zh-CN" sz="2400" kern="100" dirty="0">
                <a:latin typeface="黑体" panose="02010609060101010101" pitchFamily="49" charset="-122"/>
                <a:ea typeface="黑体" panose="02010609060101010101" pitchFamily="49" charset="-122"/>
                <a:cs typeface="Times New Roman" panose="02020603050405020304" pitchFamily="18" charset="0"/>
              </a:rPr>
              <a:t>推动并参与实验证实原子核手征对称性的多样性</a:t>
            </a:r>
            <a:endParaRPr lang="zh-CN" altLang="en-US" sz="2400" dirty="0">
              <a:latin typeface="黑体" panose="02010609060101010101" pitchFamily="49" charset="-122"/>
              <a:ea typeface="黑体" panose="02010609060101010101" pitchFamily="49" charset="-122"/>
              <a:cs typeface="Arial Unicode MS" panose="020B0604020202020204" pitchFamily="34" charset="-122"/>
              <a:sym typeface="Arial"/>
            </a:endParaRPr>
          </a:p>
        </p:txBody>
      </p:sp>
    </p:spTree>
    <p:extLst>
      <p:ext uri="{BB962C8B-B14F-4D97-AF65-F5344CB8AC3E}">
        <p14:creationId xmlns:p14="http://schemas.microsoft.com/office/powerpoint/2010/main" val="19430765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fade">
                                      <p:cBhvr>
                                        <p:cTn id="7" dur="500"/>
                                        <p:tgtEl>
                                          <p:spTgt spid="57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fade">
                                      <p:cBhvr>
                                        <p:cTn id="12" dur="500"/>
                                        <p:tgtEl>
                                          <p:spTgt spid="57348"/>
                                        </p:tgtEl>
                                      </p:cBhvr>
                                    </p:animEffect>
                                  </p:childTnLst>
                                </p:cTn>
                              </p:par>
                              <p:par>
                                <p:cTn id="13" presetID="10" presetClass="entr" presetSubtype="0" fill="hold" nodeType="withEffect">
                                  <p:stCondLst>
                                    <p:cond delay="0"/>
                                  </p:stCondLst>
                                  <p:childTnLst>
                                    <p:set>
                                      <p:cBhvr>
                                        <p:cTn id="14" dur="1" fill="hold">
                                          <p:stCondLst>
                                            <p:cond delay="0"/>
                                          </p:stCondLst>
                                        </p:cTn>
                                        <p:tgtEl>
                                          <p:spTgt spid="57360"/>
                                        </p:tgtEl>
                                        <p:attrNameLst>
                                          <p:attrName>style.visibility</p:attrName>
                                        </p:attrNameLst>
                                      </p:cBhvr>
                                      <p:to>
                                        <p:strVal val="visible"/>
                                      </p:to>
                                    </p:set>
                                    <p:animEffect transition="in" filter="fade">
                                      <p:cBhvr>
                                        <p:cTn id="15" dur="500"/>
                                        <p:tgtEl>
                                          <p:spTgt spid="5736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7351"/>
                                        </p:tgtEl>
                                        <p:attrNameLst>
                                          <p:attrName>style.visibility</p:attrName>
                                        </p:attrNameLst>
                                      </p:cBhvr>
                                      <p:to>
                                        <p:strVal val="visible"/>
                                      </p:to>
                                    </p:set>
                                    <p:animEffect transition="in" filter="fade">
                                      <p:cBhvr>
                                        <p:cTn id="20" dur="500"/>
                                        <p:tgtEl>
                                          <p:spTgt spid="573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7362"/>
                                        </p:tgtEl>
                                        <p:attrNameLst>
                                          <p:attrName>style.visibility</p:attrName>
                                        </p:attrNameLst>
                                      </p:cBhvr>
                                      <p:to>
                                        <p:strVal val="visible"/>
                                      </p:to>
                                    </p:set>
                                    <p:animEffect transition="in" filter="fade">
                                      <p:cBhvr>
                                        <p:cTn id="25" dur="500"/>
                                        <p:tgtEl>
                                          <p:spTgt spid="57362"/>
                                        </p:tgtEl>
                                      </p:cBhvr>
                                    </p:animEffect>
                                  </p:childTnLst>
                                </p:cTn>
                              </p:par>
                              <p:par>
                                <p:cTn id="26" presetID="10" presetClass="entr" presetSubtype="0" fill="hold" nodeType="withEffect">
                                  <p:stCondLst>
                                    <p:cond delay="0"/>
                                  </p:stCondLst>
                                  <p:childTnLst>
                                    <p:set>
                                      <p:cBhvr>
                                        <p:cTn id="27" dur="1" fill="hold">
                                          <p:stCondLst>
                                            <p:cond delay="0"/>
                                          </p:stCondLst>
                                        </p:cTn>
                                        <p:tgtEl>
                                          <p:spTgt spid="57354"/>
                                        </p:tgtEl>
                                        <p:attrNameLst>
                                          <p:attrName>style.visibility</p:attrName>
                                        </p:attrNameLst>
                                      </p:cBhvr>
                                      <p:to>
                                        <p:strVal val="visible"/>
                                      </p:to>
                                    </p:set>
                                    <p:animEffect transition="in" filter="fade">
                                      <p:cBhvr>
                                        <p:cTn id="28" dur="500"/>
                                        <p:tgtEl>
                                          <p:spTgt spid="573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7356"/>
                                        </p:tgtEl>
                                        <p:attrNameLst>
                                          <p:attrName>style.visibility</p:attrName>
                                        </p:attrNameLst>
                                      </p:cBhvr>
                                      <p:to>
                                        <p:strVal val="visible"/>
                                      </p:to>
                                    </p:set>
                                    <p:animEffect transition="in" filter="fade">
                                      <p:cBhvr>
                                        <p:cTn id="33" dur="500"/>
                                        <p:tgtEl>
                                          <p:spTgt spid="5735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7352"/>
                                        </p:tgtEl>
                                        <p:attrNameLst>
                                          <p:attrName>style.visibility</p:attrName>
                                        </p:attrNameLst>
                                      </p:cBhvr>
                                      <p:to>
                                        <p:strVal val="visible"/>
                                      </p:to>
                                    </p:set>
                                    <p:animEffect transition="in" filter="fade">
                                      <p:cBhvr>
                                        <p:cTn id="38" dur="500"/>
                                        <p:tgtEl>
                                          <p:spTgt spid="5735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57355"/>
                                        </p:tgtEl>
                                        <p:attrNameLst>
                                          <p:attrName>style.visibility</p:attrName>
                                        </p:attrNameLst>
                                      </p:cBhvr>
                                      <p:to>
                                        <p:strVal val="visible"/>
                                      </p:to>
                                    </p:set>
                                    <p:animEffect transition="in" filter="fade">
                                      <p:cBhvr>
                                        <p:cTn id="43" dur="500"/>
                                        <p:tgtEl>
                                          <p:spTgt spid="57355"/>
                                        </p:tgtEl>
                                      </p:cBhvr>
                                    </p:animEffect>
                                  </p:childTnLst>
                                </p:cTn>
                              </p:par>
                              <p:par>
                                <p:cTn id="44" presetID="10" presetClass="entr" presetSubtype="0" fill="hold" nodeType="withEffect">
                                  <p:stCondLst>
                                    <p:cond delay="0"/>
                                  </p:stCondLst>
                                  <p:childTnLst>
                                    <p:set>
                                      <p:cBhvr>
                                        <p:cTn id="45" dur="1" fill="hold">
                                          <p:stCondLst>
                                            <p:cond delay="0"/>
                                          </p:stCondLst>
                                        </p:cTn>
                                        <p:tgtEl>
                                          <p:spTgt spid="57361"/>
                                        </p:tgtEl>
                                        <p:attrNameLst>
                                          <p:attrName>style.visibility</p:attrName>
                                        </p:attrNameLst>
                                      </p:cBhvr>
                                      <p:to>
                                        <p:strVal val="visible"/>
                                      </p:to>
                                    </p:set>
                                    <p:animEffect transition="in" filter="fade">
                                      <p:cBhvr>
                                        <p:cTn id="46" dur="500"/>
                                        <p:tgtEl>
                                          <p:spTgt spid="57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7357"/>
                                        </p:tgtEl>
                                        <p:attrNameLst>
                                          <p:attrName>style.visibility</p:attrName>
                                        </p:attrNameLst>
                                      </p:cBhvr>
                                      <p:to>
                                        <p:strVal val="visible"/>
                                      </p:to>
                                    </p:set>
                                    <p:animEffect transition="in" filter="fade">
                                      <p:cBhvr>
                                        <p:cTn id="51" dur="500"/>
                                        <p:tgtEl>
                                          <p:spTgt spid="5735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57353"/>
                                        </p:tgtEl>
                                        <p:attrNameLst>
                                          <p:attrName>style.visibility</p:attrName>
                                        </p:attrNameLst>
                                      </p:cBhvr>
                                      <p:to>
                                        <p:strVal val="visible"/>
                                      </p:to>
                                    </p:set>
                                    <p:animEffect transition="in" filter="fade">
                                      <p:cBhvr>
                                        <p:cTn id="56" dur="500"/>
                                        <p:tgtEl>
                                          <p:spTgt spid="5735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57359"/>
                                        </p:tgtEl>
                                        <p:attrNameLst>
                                          <p:attrName>style.visibility</p:attrName>
                                        </p:attrNameLst>
                                      </p:cBhvr>
                                      <p:to>
                                        <p:strVal val="visible"/>
                                      </p:to>
                                    </p:set>
                                    <p:animEffect transition="in" filter="fade">
                                      <p:cBhvr>
                                        <p:cTn id="61" dur="500"/>
                                        <p:tgtEl>
                                          <p:spTgt spid="57359"/>
                                        </p:tgtEl>
                                      </p:cBhvr>
                                    </p:animEffect>
                                  </p:childTnLst>
                                </p:cTn>
                              </p:par>
                              <p:par>
                                <p:cTn id="62" presetID="10" presetClass="entr" presetSubtype="0" fill="hold" nodeType="withEffect">
                                  <p:stCondLst>
                                    <p:cond delay="0"/>
                                  </p:stCondLst>
                                  <p:childTnLst>
                                    <p:set>
                                      <p:cBhvr>
                                        <p:cTn id="63" dur="1" fill="hold">
                                          <p:stCondLst>
                                            <p:cond delay="0"/>
                                          </p:stCondLst>
                                        </p:cTn>
                                        <p:tgtEl>
                                          <p:spTgt spid="57363"/>
                                        </p:tgtEl>
                                        <p:attrNameLst>
                                          <p:attrName>style.visibility</p:attrName>
                                        </p:attrNameLst>
                                      </p:cBhvr>
                                      <p:to>
                                        <p:strVal val="visible"/>
                                      </p:to>
                                    </p:set>
                                    <p:animEffect transition="in" filter="fade">
                                      <p:cBhvr>
                                        <p:cTn id="64" dur="500"/>
                                        <p:tgtEl>
                                          <p:spTgt spid="5736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57358"/>
                                        </p:tgtEl>
                                        <p:attrNameLst>
                                          <p:attrName>style.visibility</p:attrName>
                                        </p:attrNameLst>
                                      </p:cBhvr>
                                      <p:to>
                                        <p:strVal val="visible"/>
                                      </p:to>
                                    </p:set>
                                    <p:animEffect transition="in" filter="fade">
                                      <p:cBhvr>
                                        <p:cTn id="69" dur="500"/>
                                        <p:tgtEl>
                                          <p:spTgt spid="57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组合 2"/>
          <p:cNvGrpSpPr>
            <a:grpSpLocks/>
          </p:cNvGrpSpPr>
          <p:nvPr/>
        </p:nvGrpSpPr>
        <p:grpSpPr bwMode="auto">
          <a:xfrm>
            <a:off x="138113" y="955675"/>
            <a:ext cx="8653462" cy="5613400"/>
            <a:chOff x="138113" y="955675"/>
            <a:chExt cx="8653462" cy="5613400"/>
          </a:xfrm>
        </p:grpSpPr>
        <p:pic>
          <p:nvPicPr>
            <p:cNvPr id="150550" name="图片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13" y="955675"/>
              <a:ext cx="8461375" cy="35083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0551" name="图片 6"/>
            <p:cNvPicPr>
              <a:picLocks noChangeAspect="1"/>
            </p:cNvPicPr>
            <p:nvPr/>
          </p:nvPicPr>
          <p:blipFill>
            <a:blip r:embed="rId3" cstate="print">
              <a:extLst>
                <a:ext uri="{28A0092B-C50C-407E-A947-70E740481C1C}">
                  <a14:useLocalDpi xmlns:a14="http://schemas.microsoft.com/office/drawing/2010/main" val="0"/>
                </a:ext>
              </a:extLst>
            </a:blip>
            <a:srcRect t="3830" b="1717"/>
            <a:stretch>
              <a:fillRect/>
            </a:stretch>
          </p:blipFill>
          <p:spPr bwMode="auto">
            <a:xfrm>
              <a:off x="138113" y="2983954"/>
              <a:ext cx="4845050" cy="3181350"/>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50552" name="图片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975" y="2820988"/>
              <a:ext cx="365760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0531" name="标题 1"/>
          <p:cNvSpPr txBox="1">
            <a:spLocks noChangeArrowheads="1"/>
          </p:cNvSpPr>
          <p:nvPr/>
        </p:nvSpPr>
        <p:spPr bwMode="auto">
          <a:xfrm>
            <a:off x="3419475" y="620713"/>
            <a:ext cx="52562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algn="r">
              <a:spcBef>
                <a:spcPct val="0"/>
              </a:spcBef>
              <a:buFont typeface="Arial" panose="020B0604020202020204" pitchFamily="34" charset="0"/>
              <a:buNone/>
            </a:pPr>
            <a:r>
              <a:rPr kumimoji="0" lang="en-US" altLang="zh-CN" sz="2400">
                <a:solidFill>
                  <a:srgbClr val="1F497D"/>
                </a:solidFill>
                <a:latin typeface="Arial" panose="020B0604020202020204" pitchFamily="34" charset="0"/>
                <a:ea typeface="Heiti SC Light"/>
                <a:cs typeface="Heiti SC Light"/>
              </a:rPr>
              <a:t>First observation of the M</a:t>
            </a:r>
            <a:r>
              <a:rPr kumimoji="0" lang="el-GR" altLang="en-US" sz="2400">
                <a:solidFill>
                  <a:srgbClr val="1F497D"/>
                </a:solidFill>
                <a:latin typeface="Arial" panose="020B0604020202020204" pitchFamily="34" charset="0"/>
                <a:ea typeface="Heiti SC Light"/>
                <a:cs typeface="Heiti SC Light"/>
              </a:rPr>
              <a:t>χ</a:t>
            </a:r>
            <a:r>
              <a:rPr kumimoji="0" lang="en-US" altLang="zh-CN" sz="2400">
                <a:solidFill>
                  <a:srgbClr val="1F497D"/>
                </a:solidFill>
                <a:latin typeface="Arial" panose="020B0604020202020204" pitchFamily="34" charset="0"/>
                <a:ea typeface="Heiti SC Light"/>
                <a:cs typeface="Heiti SC Light"/>
              </a:rPr>
              <a:t>D bands</a:t>
            </a:r>
            <a:r>
              <a:rPr kumimoji="0" lang="zh-CN" altLang="en-US" sz="2400" b="1">
                <a:solidFill>
                  <a:srgbClr val="1F497D"/>
                </a:solidFill>
                <a:latin typeface="Arial" panose="020B0604020202020204" pitchFamily="34" charset="0"/>
                <a:ea typeface="Heiti SC Light"/>
                <a:cs typeface="Heiti SC Light"/>
              </a:rPr>
              <a:t> </a:t>
            </a:r>
          </a:p>
        </p:txBody>
      </p:sp>
      <p:grpSp>
        <p:nvGrpSpPr>
          <p:cNvPr id="150532" name="Group 5"/>
          <p:cNvGrpSpPr>
            <a:grpSpLocks/>
          </p:cNvGrpSpPr>
          <p:nvPr/>
        </p:nvGrpSpPr>
        <p:grpSpPr bwMode="auto">
          <a:xfrm>
            <a:off x="122238" y="3529013"/>
            <a:ext cx="4860925" cy="3103562"/>
            <a:chOff x="115195" y="1624443"/>
            <a:chExt cx="8451577" cy="5445130"/>
          </a:xfrm>
        </p:grpSpPr>
        <p:grpSp>
          <p:nvGrpSpPr>
            <p:cNvPr id="150536" name="Group 6"/>
            <p:cNvGrpSpPr>
              <a:grpSpLocks/>
            </p:cNvGrpSpPr>
            <p:nvPr/>
          </p:nvGrpSpPr>
          <p:grpSpPr bwMode="auto">
            <a:xfrm>
              <a:off x="5902476" y="1624443"/>
              <a:ext cx="2664296" cy="3031092"/>
              <a:chOff x="0" y="0"/>
              <a:chExt cx="2664296" cy="3031092"/>
            </a:xfrm>
          </p:grpSpPr>
          <p:cxnSp>
            <p:nvCxnSpPr>
              <p:cNvPr id="150545" name="直接连接符 18"/>
              <p:cNvCxnSpPr>
                <a:cxnSpLocks noChangeShapeType="1"/>
              </p:cNvCxnSpPr>
              <p:nvPr/>
            </p:nvCxnSpPr>
            <p:spPr bwMode="auto">
              <a:xfrm>
                <a:off x="2664298" y="4209"/>
                <a:ext cx="0" cy="3026225"/>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grpSp>
            <p:nvGrpSpPr>
              <p:cNvPr id="150546" name="Group 8"/>
              <p:cNvGrpSpPr>
                <a:grpSpLocks/>
              </p:cNvGrpSpPr>
              <p:nvPr/>
            </p:nvGrpSpPr>
            <p:grpSpPr bwMode="auto">
              <a:xfrm>
                <a:off x="0" y="0"/>
                <a:ext cx="2664296" cy="3031092"/>
                <a:chOff x="0" y="0"/>
                <a:chExt cx="2664296" cy="3031092"/>
              </a:xfrm>
            </p:grpSpPr>
            <p:cxnSp>
              <p:nvCxnSpPr>
                <p:cNvPr id="150547" name="直接连接符 20"/>
                <p:cNvCxnSpPr>
                  <a:cxnSpLocks noChangeShapeType="1"/>
                </p:cNvCxnSpPr>
                <p:nvPr/>
              </p:nvCxnSpPr>
              <p:spPr bwMode="auto">
                <a:xfrm>
                  <a:off x="981" y="-1359"/>
                  <a:ext cx="2663317" cy="0"/>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cxnSp>
              <p:nvCxnSpPr>
                <p:cNvPr id="150548" name="直接连接符 21"/>
                <p:cNvCxnSpPr>
                  <a:cxnSpLocks noChangeShapeType="1"/>
                </p:cNvCxnSpPr>
                <p:nvPr/>
              </p:nvCxnSpPr>
              <p:spPr bwMode="auto">
                <a:xfrm>
                  <a:off x="981" y="3030434"/>
                  <a:ext cx="2663317" cy="0"/>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cxnSp>
              <p:nvCxnSpPr>
                <p:cNvPr id="150549" name="直接连接符 22"/>
                <p:cNvCxnSpPr>
                  <a:cxnSpLocks noChangeShapeType="1"/>
                </p:cNvCxnSpPr>
                <p:nvPr/>
              </p:nvCxnSpPr>
              <p:spPr bwMode="auto">
                <a:xfrm>
                  <a:off x="981" y="4209"/>
                  <a:ext cx="0" cy="3026225"/>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grpSp>
        </p:grpSp>
        <p:grpSp>
          <p:nvGrpSpPr>
            <p:cNvPr id="150537" name="Group 12"/>
            <p:cNvGrpSpPr>
              <a:grpSpLocks/>
            </p:cNvGrpSpPr>
            <p:nvPr/>
          </p:nvGrpSpPr>
          <p:grpSpPr bwMode="auto">
            <a:xfrm>
              <a:off x="2463015" y="3327186"/>
              <a:ext cx="2376264" cy="2664296"/>
              <a:chOff x="0" y="0"/>
              <a:chExt cx="2664296" cy="3024336"/>
            </a:xfrm>
          </p:grpSpPr>
          <p:cxnSp>
            <p:nvCxnSpPr>
              <p:cNvPr id="150540" name="直接连接符 13"/>
              <p:cNvCxnSpPr>
                <a:cxnSpLocks noChangeShapeType="1"/>
              </p:cNvCxnSpPr>
              <p:nvPr/>
            </p:nvCxnSpPr>
            <p:spPr bwMode="auto">
              <a:xfrm>
                <a:off x="2663008" y="-322"/>
                <a:ext cx="0" cy="3024344"/>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grpSp>
            <p:nvGrpSpPr>
              <p:cNvPr id="150541" name="Group 14"/>
              <p:cNvGrpSpPr>
                <a:grpSpLocks/>
              </p:cNvGrpSpPr>
              <p:nvPr/>
            </p:nvGrpSpPr>
            <p:grpSpPr bwMode="auto">
              <a:xfrm>
                <a:off x="0" y="0"/>
                <a:ext cx="2664296" cy="3024336"/>
                <a:chOff x="0" y="0"/>
                <a:chExt cx="2664296" cy="3024336"/>
              </a:xfrm>
            </p:grpSpPr>
            <p:cxnSp>
              <p:nvCxnSpPr>
                <p:cNvPr id="150542" name="直接连接符 15"/>
                <p:cNvCxnSpPr>
                  <a:cxnSpLocks noChangeShapeType="1"/>
                </p:cNvCxnSpPr>
                <p:nvPr/>
              </p:nvCxnSpPr>
              <p:spPr bwMode="auto">
                <a:xfrm>
                  <a:off x="-1314" y="12318"/>
                  <a:ext cx="2664321" cy="0"/>
                </a:xfrm>
                <a:prstGeom prst="line">
                  <a:avLst/>
                </a:prstGeom>
                <a:noFill/>
                <a:ln w="19050">
                  <a:solidFill>
                    <a:srgbClr val="0000FF"/>
                  </a:solidFill>
                  <a:prstDash val="sysDash"/>
                  <a:round/>
                  <a:headEnd/>
                  <a:tailEnd/>
                </a:ln>
                <a:effectLst>
                  <a:outerShdw dist="20000" dir="5400000" algn="ctr" rotWithShape="0">
                    <a:srgbClr val="808080">
                      <a:alpha val="37000"/>
                    </a:srgbClr>
                  </a:outerShdw>
                </a:effectLst>
                <a:extLst>
                  <a:ext uri="{909E8E84-426E-40DD-AFC4-6F175D3DCCD1}">
                    <a14:hiddenFill xmlns:a14="http://schemas.microsoft.com/office/drawing/2010/main">
                      <a:noFill/>
                    </a14:hiddenFill>
                  </a:ext>
                </a:extLst>
              </p:spPr>
            </p:cxnSp>
            <p:cxnSp>
              <p:nvCxnSpPr>
                <p:cNvPr id="150543" name="直接连接符 16"/>
                <p:cNvCxnSpPr>
                  <a:cxnSpLocks noChangeShapeType="1"/>
                </p:cNvCxnSpPr>
                <p:nvPr/>
              </p:nvCxnSpPr>
              <p:spPr bwMode="auto">
                <a:xfrm>
                  <a:off x="-1314" y="3024021"/>
                  <a:ext cx="2664321" cy="0"/>
                </a:xfrm>
                <a:prstGeom prst="line">
                  <a:avLst/>
                </a:prstGeom>
                <a:noFill/>
                <a:ln w="19050">
                  <a:solidFill>
                    <a:srgbClr val="0000FF"/>
                  </a:solidFill>
                  <a:prstDash val="sysDash"/>
                  <a:round/>
                  <a:headEnd/>
                  <a:tailEnd/>
                </a:ln>
                <a:effectLst>
                  <a:outerShdw dist="20000" dir="5400000" algn="ctr" rotWithShape="0">
                    <a:srgbClr val="808080">
                      <a:alpha val="37000"/>
                    </a:srgbClr>
                  </a:outerShdw>
                </a:effectLst>
                <a:extLst>
                  <a:ext uri="{909E8E84-426E-40DD-AFC4-6F175D3DCCD1}">
                    <a14:hiddenFill xmlns:a14="http://schemas.microsoft.com/office/drawing/2010/main">
                      <a:noFill/>
                    </a14:hiddenFill>
                  </a:ext>
                </a:extLst>
              </p:spPr>
            </p:cxnSp>
            <p:cxnSp>
              <p:nvCxnSpPr>
                <p:cNvPr id="150544" name="直接连接符 17"/>
                <p:cNvCxnSpPr>
                  <a:cxnSpLocks noChangeShapeType="1"/>
                </p:cNvCxnSpPr>
                <p:nvPr/>
              </p:nvCxnSpPr>
              <p:spPr bwMode="auto">
                <a:xfrm>
                  <a:off x="-1314" y="-322"/>
                  <a:ext cx="0" cy="3024344"/>
                </a:xfrm>
                <a:prstGeom prst="line">
                  <a:avLst/>
                </a:prstGeom>
                <a:noFill/>
                <a:ln w="19050">
                  <a:solidFill>
                    <a:srgbClr val="0000FF"/>
                  </a:solidFill>
                  <a:prstDash val="sysDash"/>
                  <a:round/>
                  <a:headEnd/>
                  <a:tailEnd/>
                </a:ln>
                <a:effectLst>
                  <a:outerShdw dist="23000" dir="5400000" algn="ctr" rotWithShape="0">
                    <a:srgbClr val="808080">
                      <a:alpha val="34000"/>
                    </a:srgbClr>
                  </a:outerShdw>
                </a:effectLst>
                <a:extLst>
                  <a:ext uri="{909E8E84-426E-40DD-AFC4-6F175D3DCCD1}">
                    <a14:hiddenFill xmlns:a14="http://schemas.microsoft.com/office/drawing/2010/main">
                      <a:noFill/>
                    </a14:hiddenFill>
                  </a:ext>
                </a:extLst>
              </p:spPr>
            </p:cxnSp>
          </p:grpSp>
        </p:grpSp>
        <p:sp>
          <p:nvSpPr>
            <p:cNvPr id="150538" name="文本框 11"/>
            <p:cNvSpPr txBox="1">
              <a:spLocks noChangeArrowheads="1"/>
            </p:cNvSpPr>
            <p:nvPr/>
          </p:nvSpPr>
          <p:spPr bwMode="auto">
            <a:xfrm>
              <a:off x="2374083" y="6240355"/>
              <a:ext cx="321106" cy="48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Arial" panose="020B0604020202020204" pitchFamily="34" charset="0"/>
                <a:buNone/>
              </a:pPr>
              <a:endParaRPr kumimoji="0" lang="zh-CN" altLang="zh-CN" sz="1200" b="1">
                <a:solidFill>
                  <a:srgbClr val="7030A0"/>
                </a:solidFill>
                <a:latin typeface="Arial" panose="020B0604020202020204" pitchFamily="34" charset="0"/>
              </a:endParaRPr>
            </a:p>
          </p:txBody>
        </p:sp>
        <p:sp>
          <p:nvSpPr>
            <p:cNvPr id="150539" name="文本框 12"/>
            <p:cNvSpPr txBox="1">
              <a:spLocks noChangeArrowheads="1"/>
            </p:cNvSpPr>
            <p:nvPr/>
          </p:nvSpPr>
          <p:spPr bwMode="auto">
            <a:xfrm>
              <a:off x="115195" y="6367896"/>
              <a:ext cx="4993033" cy="7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Arial" panose="020B0604020202020204" pitchFamily="34" charset="0"/>
                <a:buNone/>
              </a:pPr>
              <a:r>
                <a:rPr kumimoji="0" lang="en-US" altLang="zh-CN" sz="1800" b="1">
                  <a:solidFill>
                    <a:srgbClr val="00B050"/>
                  </a:solidFill>
                  <a:latin typeface="Arial" panose="020B0604020202020204" pitchFamily="34" charset="0"/>
                </a:rPr>
                <a:t>Level Scheme</a:t>
              </a:r>
              <a:r>
                <a:rPr kumimoji="0" lang="en-US" altLang="zh-CN" sz="2000" b="1">
                  <a:solidFill>
                    <a:srgbClr val="00B050"/>
                  </a:solidFill>
                  <a:latin typeface="Arial" panose="020B0604020202020204" pitchFamily="34" charset="0"/>
                </a:rPr>
                <a:t>                                       </a:t>
              </a:r>
              <a:endParaRPr kumimoji="0" lang="zh-CN" altLang="en-US" sz="2000">
                <a:solidFill>
                  <a:srgbClr val="000000"/>
                </a:solidFill>
                <a:latin typeface="Arial" panose="020B0604020202020204" pitchFamily="34" charset="0"/>
              </a:endParaRPr>
            </a:p>
          </p:txBody>
        </p:sp>
      </p:grpSp>
      <p:sp>
        <p:nvSpPr>
          <p:cNvPr id="150533" name="文本框 32"/>
          <p:cNvSpPr txBox="1">
            <a:spLocks noChangeArrowheads="1"/>
          </p:cNvSpPr>
          <p:nvPr/>
        </p:nvSpPr>
        <p:spPr bwMode="auto">
          <a:xfrm>
            <a:off x="5508625" y="6348413"/>
            <a:ext cx="2871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Arial" panose="020B0604020202020204" pitchFamily="34" charset="0"/>
              <a:buNone/>
            </a:pPr>
            <a:r>
              <a:rPr kumimoji="0" lang="en-US" altLang="zh-CN" sz="1800" b="1">
                <a:solidFill>
                  <a:srgbClr val="00B050"/>
                </a:solidFill>
                <a:latin typeface="Arial" panose="020B0604020202020204" pitchFamily="34" charset="0"/>
              </a:rPr>
              <a:t> Theoretical description</a:t>
            </a:r>
            <a:r>
              <a:rPr kumimoji="0" lang="en-US" altLang="zh-CN" sz="2000" b="1">
                <a:solidFill>
                  <a:srgbClr val="00B050"/>
                </a:solidFill>
                <a:latin typeface="Arial" panose="020B0604020202020204" pitchFamily="34" charset="0"/>
              </a:rPr>
              <a:t>                                      </a:t>
            </a:r>
            <a:endParaRPr kumimoji="0" lang="zh-CN" altLang="en-US" sz="2000">
              <a:solidFill>
                <a:srgbClr val="000000"/>
              </a:solidFill>
              <a:latin typeface="Arial" panose="020B0604020202020204" pitchFamily="34" charset="0"/>
            </a:endParaRPr>
          </a:p>
        </p:txBody>
      </p:sp>
      <p:sp>
        <p:nvSpPr>
          <p:cNvPr id="150534" name="矩形 1"/>
          <p:cNvSpPr>
            <a:spLocks noChangeArrowheads="1"/>
          </p:cNvSpPr>
          <p:nvPr/>
        </p:nvSpPr>
        <p:spPr bwMode="auto">
          <a:xfrm>
            <a:off x="1420813" y="4457700"/>
            <a:ext cx="6510337" cy="1785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algn="just" eaLnBrk="1" hangingPunct="1">
              <a:spcBef>
                <a:spcPts val="600"/>
              </a:spcBef>
              <a:buFont typeface="Wingdings" panose="05000000000000000000" pitchFamily="2" charset="2"/>
              <a:buChar char="Ø"/>
            </a:pPr>
            <a:r>
              <a:rPr lang="zh-CN" altLang="en-US" sz="2000">
                <a:solidFill>
                  <a:srgbClr val="FF0000"/>
                </a:solidFill>
                <a:latin typeface="Arial" panose="020B0604020202020204" pitchFamily="34" charset="0"/>
                <a:ea typeface="Heiti SC Light"/>
                <a:cs typeface="Heiti SC Light"/>
              </a:rPr>
              <a:t>美国圣母大学的核物理实验组在美国</a:t>
            </a:r>
            <a:r>
              <a:rPr lang="en-US" altLang="zh-CN" sz="2000">
                <a:solidFill>
                  <a:srgbClr val="FF0000"/>
                </a:solidFill>
                <a:latin typeface="Arial" panose="020B0604020202020204" pitchFamily="34" charset="0"/>
                <a:ea typeface="Heiti SC Light"/>
                <a:cs typeface="Heiti SC Light"/>
              </a:rPr>
              <a:t>Argonne</a:t>
            </a:r>
            <a:r>
              <a:rPr lang="zh-CN" altLang="en-US" sz="2000">
                <a:solidFill>
                  <a:srgbClr val="FF0000"/>
                </a:solidFill>
                <a:latin typeface="Arial" panose="020B0604020202020204" pitchFamily="34" charset="0"/>
                <a:ea typeface="Heiti SC Light"/>
                <a:cs typeface="Heiti SC Light"/>
              </a:rPr>
              <a:t>国家实验室先后于</a:t>
            </a:r>
            <a:r>
              <a:rPr lang="en-US" altLang="zh-CN" sz="2000">
                <a:solidFill>
                  <a:srgbClr val="FF0000"/>
                </a:solidFill>
                <a:latin typeface="Arial" panose="020B0604020202020204" pitchFamily="34" charset="0"/>
                <a:ea typeface="Heiti SC Light"/>
                <a:cs typeface="Heiti SC Light"/>
              </a:rPr>
              <a:t>2008</a:t>
            </a:r>
            <a:r>
              <a:rPr lang="zh-CN" altLang="en-US" sz="2000">
                <a:solidFill>
                  <a:srgbClr val="FF0000"/>
                </a:solidFill>
                <a:latin typeface="Arial" panose="020B0604020202020204" pitchFamily="34" charset="0"/>
                <a:ea typeface="Heiti SC Light"/>
                <a:cs typeface="Heiti SC Light"/>
              </a:rPr>
              <a:t>和</a:t>
            </a:r>
            <a:r>
              <a:rPr lang="en-US" altLang="zh-CN" sz="2000">
                <a:solidFill>
                  <a:srgbClr val="FF0000"/>
                </a:solidFill>
                <a:latin typeface="Arial" panose="020B0604020202020204" pitchFamily="34" charset="0"/>
                <a:ea typeface="Heiti SC Light"/>
                <a:cs typeface="Heiti SC Light"/>
              </a:rPr>
              <a:t>2011</a:t>
            </a:r>
            <a:r>
              <a:rPr lang="zh-CN" altLang="en-US" sz="2000">
                <a:solidFill>
                  <a:srgbClr val="FF0000"/>
                </a:solidFill>
                <a:latin typeface="Arial" panose="020B0604020202020204" pitchFamily="34" charset="0"/>
                <a:ea typeface="Heiti SC Light"/>
                <a:cs typeface="Heiti SC Light"/>
              </a:rPr>
              <a:t>年进行。</a:t>
            </a:r>
            <a:endParaRPr lang="en-US" altLang="zh-CN" sz="2000">
              <a:solidFill>
                <a:srgbClr val="FF0000"/>
              </a:solidFill>
              <a:latin typeface="Arial" panose="020B0604020202020204" pitchFamily="34" charset="0"/>
              <a:ea typeface="Heiti SC Light"/>
              <a:cs typeface="Heiti SC Light"/>
            </a:endParaRPr>
          </a:p>
          <a:p>
            <a:pPr algn="just" eaLnBrk="1" hangingPunct="1">
              <a:spcBef>
                <a:spcPts val="600"/>
              </a:spcBef>
              <a:buFont typeface="Wingdings" panose="05000000000000000000" pitchFamily="2" charset="2"/>
              <a:buChar char="Ø"/>
            </a:pPr>
            <a:r>
              <a:rPr lang="en-US" altLang="zh-CN" sz="2000">
                <a:solidFill>
                  <a:srgbClr val="FF0000"/>
                </a:solidFill>
                <a:latin typeface="Arial" panose="020B0604020202020204" pitchFamily="34" charset="0"/>
                <a:ea typeface="Heiti SC Light"/>
                <a:cs typeface="Heiti SC Light"/>
              </a:rPr>
              <a:t>2012</a:t>
            </a:r>
            <a:r>
              <a:rPr lang="zh-CN" altLang="en-US" sz="2000">
                <a:solidFill>
                  <a:srgbClr val="FF0000"/>
                </a:solidFill>
                <a:latin typeface="Arial" panose="020B0604020202020204" pitchFamily="34" charset="0"/>
                <a:ea typeface="Heiti SC Light"/>
                <a:cs typeface="Heiti SC Light"/>
              </a:rPr>
              <a:t>年</a:t>
            </a:r>
            <a:r>
              <a:rPr lang="en-US" altLang="zh-CN" sz="2000">
                <a:solidFill>
                  <a:srgbClr val="FF0000"/>
                </a:solidFill>
                <a:latin typeface="Arial" panose="020B0604020202020204" pitchFamily="34" charset="0"/>
                <a:ea typeface="Heiti SC Light"/>
                <a:cs typeface="Heiti SC Light"/>
              </a:rPr>
              <a:t>3</a:t>
            </a:r>
            <a:r>
              <a:rPr lang="zh-CN" altLang="en-US" sz="2000">
                <a:solidFill>
                  <a:srgbClr val="FF0000"/>
                </a:solidFill>
                <a:latin typeface="Arial" panose="020B0604020202020204" pitchFamily="34" charset="0"/>
                <a:ea typeface="Heiti SC Light"/>
                <a:cs typeface="Heiti SC Light"/>
              </a:rPr>
              <a:t>月至</a:t>
            </a:r>
            <a:r>
              <a:rPr lang="en-US" altLang="zh-CN" sz="2000">
                <a:solidFill>
                  <a:srgbClr val="FF0000"/>
                </a:solidFill>
                <a:latin typeface="Arial" panose="020B0604020202020204" pitchFamily="34" charset="0"/>
                <a:ea typeface="Heiti SC Light"/>
                <a:cs typeface="Heiti SC Light"/>
              </a:rPr>
              <a:t>5</a:t>
            </a:r>
            <a:r>
              <a:rPr lang="zh-CN" altLang="en-US" sz="2000">
                <a:solidFill>
                  <a:srgbClr val="FF0000"/>
                </a:solidFill>
                <a:latin typeface="Arial" panose="020B0604020202020204" pitchFamily="34" charset="0"/>
                <a:ea typeface="Heiti SC Light"/>
                <a:cs typeface="Heiti SC Light"/>
              </a:rPr>
              <a:t>月，实验组负责人 </a:t>
            </a:r>
            <a:r>
              <a:rPr lang="en-US" altLang="zh-CN" sz="2000">
                <a:solidFill>
                  <a:srgbClr val="FF0000"/>
                </a:solidFill>
                <a:latin typeface="Arial" panose="020B0604020202020204" pitchFamily="34" charset="0"/>
                <a:ea typeface="Heiti SC Light"/>
                <a:cs typeface="Heiti SC Light"/>
              </a:rPr>
              <a:t>U. Garg </a:t>
            </a:r>
            <a:r>
              <a:rPr lang="zh-CN" altLang="en-US" sz="2000">
                <a:solidFill>
                  <a:srgbClr val="FF0000"/>
                </a:solidFill>
                <a:latin typeface="Arial" panose="020B0604020202020204" pitchFamily="34" charset="0"/>
                <a:ea typeface="Heiti SC Light"/>
                <a:cs typeface="Heiti SC Light"/>
              </a:rPr>
              <a:t>教授获得北京大学海外学者讲学计划资助访问中国，</a:t>
            </a:r>
            <a:endParaRPr lang="en-US" altLang="zh-CN" sz="2000">
              <a:solidFill>
                <a:srgbClr val="FF0000"/>
              </a:solidFill>
              <a:latin typeface="Arial" panose="020B0604020202020204" pitchFamily="34" charset="0"/>
              <a:ea typeface="Heiti SC Light"/>
              <a:cs typeface="Heiti SC Light"/>
            </a:endParaRPr>
          </a:p>
          <a:p>
            <a:pPr algn="just" eaLnBrk="1" hangingPunct="1">
              <a:spcBef>
                <a:spcPts val="600"/>
              </a:spcBef>
              <a:buFont typeface="Wingdings" panose="05000000000000000000" pitchFamily="2" charset="2"/>
              <a:buChar char="Ø"/>
            </a:pPr>
            <a:r>
              <a:rPr lang="zh-CN" altLang="en-US" sz="2000">
                <a:solidFill>
                  <a:srgbClr val="FF0000"/>
                </a:solidFill>
                <a:latin typeface="Arial" panose="020B0604020202020204" pitchFamily="34" charset="0"/>
                <a:ea typeface="Heiti SC Light"/>
                <a:cs typeface="Heiti SC Light"/>
              </a:rPr>
              <a:t>中国负责物理分析和理论解释，共同合作完成该文章。</a:t>
            </a:r>
          </a:p>
        </p:txBody>
      </p:sp>
      <p:sp>
        <p:nvSpPr>
          <p:cNvPr id="23" name="矩形 22"/>
          <p:cNvSpPr/>
          <p:nvPr/>
        </p:nvSpPr>
        <p:spPr>
          <a:xfrm>
            <a:off x="3417888" y="44450"/>
            <a:ext cx="4394200" cy="523875"/>
          </a:xfrm>
          <a:prstGeom prst="rect">
            <a:avLst/>
          </a:prstGeom>
        </p:spPr>
        <p:txBody>
          <a:bodyPr>
            <a:spAutoFit/>
          </a:bodyPr>
          <a:lstStyle/>
          <a:p>
            <a:pPr algn="ctr">
              <a:defRPr/>
            </a:pPr>
            <a:r>
              <a:rPr lang="zh-CN" altLang="zh-CN" sz="2800" b="1" kern="100" dirty="0">
                <a:solidFill>
                  <a:srgbClr val="FF0000"/>
                </a:solidFill>
                <a:latin typeface="Calibri" panose="020F0502020204030204" pitchFamily="34" charset="0"/>
                <a:cs typeface="Times New Roman" panose="02020603050405020304" pitchFamily="18" charset="0"/>
              </a:rPr>
              <a:t>手性原子核的结构多样性</a:t>
            </a:r>
            <a:endParaRPr lang="zh-CN" altLang="en-US" sz="2800" dirty="0"/>
          </a:p>
        </p:txBody>
      </p:sp>
    </p:spTree>
    <p:extLst>
      <p:ext uri="{BB962C8B-B14F-4D97-AF65-F5344CB8AC3E}">
        <p14:creationId xmlns:p14="http://schemas.microsoft.com/office/powerpoint/2010/main" val="3032160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15950"/>
            <a:ext cx="900112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57563"/>
            <a:ext cx="5329238"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3303588"/>
            <a:ext cx="32861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417888" y="44450"/>
            <a:ext cx="4394200" cy="523875"/>
          </a:xfrm>
          <a:prstGeom prst="rect">
            <a:avLst/>
          </a:prstGeom>
        </p:spPr>
        <p:txBody>
          <a:bodyPr>
            <a:spAutoFit/>
          </a:bodyPr>
          <a:lstStyle/>
          <a:p>
            <a:pPr algn="ctr">
              <a:defRPr/>
            </a:pPr>
            <a:r>
              <a:rPr lang="zh-CN" altLang="zh-CN" sz="2800" b="1" kern="100" dirty="0">
                <a:solidFill>
                  <a:srgbClr val="FF0000"/>
                </a:solidFill>
                <a:latin typeface="Calibri" panose="020F0502020204030204" pitchFamily="34" charset="0"/>
                <a:cs typeface="Times New Roman" panose="02020603050405020304" pitchFamily="18" charset="0"/>
              </a:rPr>
              <a:t>手性原子核的结构多样性</a:t>
            </a:r>
            <a:endParaRPr lang="zh-CN" altLang="en-US" sz="2800" dirty="0"/>
          </a:p>
        </p:txBody>
      </p:sp>
      <p:sp>
        <p:nvSpPr>
          <p:cNvPr id="157702" name="矩形 3"/>
          <p:cNvSpPr>
            <a:spLocks noChangeArrowheads="1"/>
          </p:cNvSpPr>
          <p:nvPr/>
        </p:nvSpPr>
        <p:spPr bwMode="auto">
          <a:xfrm>
            <a:off x="2627313" y="523875"/>
            <a:ext cx="6556375" cy="733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kumimoji="0" lang="zh-CN" altLang="en-US" sz="2000" b="1" dirty="0">
                <a:solidFill>
                  <a:srgbClr val="0000CC"/>
                </a:solidFill>
                <a:latin typeface="Arial" panose="020B0604020202020204" pitchFamily="34" charset="0"/>
              </a:rPr>
              <a:t>中国、南非、匈牙利、德国等国的合作组</a:t>
            </a:r>
            <a:r>
              <a:rPr kumimoji="0" lang="zh-CN" altLang="en-US" sz="2000" b="1" dirty="0">
                <a:solidFill>
                  <a:srgbClr val="0000CC"/>
                </a:solidFill>
                <a:latin typeface="宋体" panose="02010600030101010101" pitchFamily="2" charset="-122"/>
              </a:rPr>
              <a:t>首次发现了原子核中手性和空间反射对称性的联立自发破缺的证据</a:t>
            </a:r>
            <a:endParaRPr kumimoji="0" lang="zh-CN" altLang="en-US" sz="2000" b="1" dirty="0">
              <a:solidFill>
                <a:srgbClr val="0000CC"/>
              </a:solidFill>
              <a:latin typeface="Arial" panose="020B0604020202020204" pitchFamily="34" charset="0"/>
            </a:endParaRPr>
          </a:p>
        </p:txBody>
      </p:sp>
      <p:sp>
        <p:nvSpPr>
          <p:cNvPr id="157705" name="文本框 9"/>
          <p:cNvSpPr txBox="1">
            <a:spLocks noChangeArrowheads="1"/>
          </p:cNvSpPr>
          <p:nvPr/>
        </p:nvSpPr>
        <p:spPr bwMode="auto">
          <a:xfrm>
            <a:off x="4643438" y="1209675"/>
            <a:ext cx="3921125"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 typeface="Arial" panose="020B0604020202020204" pitchFamily="34" charset="0"/>
              <a:buAutoNum type="arabicPeriod"/>
            </a:pPr>
            <a:r>
              <a:rPr kumimoji="0" lang="zh-CN" altLang="en-US" sz="1800" b="1">
                <a:solidFill>
                  <a:srgbClr val="FF0000"/>
                </a:solidFill>
                <a:latin typeface="Arial" panose="020B0604020202020204" pitchFamily="34" charset="0"/>
              </a:rPr>
              <a:t>给出手性原子核的下边界；</a:t>
            </a:r>
            <a:endParaRPr kumimoji="0" lang="en-US" altLang="zh-CN" sz="1800" b="1">
              <a:solidFill>
                <a:srgbClr val="FF0000"/>
              </a:solidFill>
              <a:latin typeface="Arial" panose="020B0604020202020204" pitchFamily="34" charset="0"/>
            </a:endParaRPr>
          </a:p>
          <a:p>
            <a:pPr>
              <a:spcBef>
                <a:spcPct val="0"/>
              </a:spcBef>
              <a:buFont typeface="Arial" panose="020B0604020202020204" pitchFamily="34" charset="0"/>
              <a:buAutoNum type="arabicPeriod"/>
            </a:pPr>
            <a:r>
              <a:rPr kumimoji="0" lang="zh-CN" altLang="en-US" sz="1800" b="1">
                <a:solidFill>
                  <a:srgbClr val="FF0000"/>
                </a:solidFill>
                <a:latin typeface="Arial" panose="020B0604020202020204" pitchFamily="34" charset="0"/>
              </a:rPr>
              <a:t>证实存在正负宇称的</a:t>
            </a:r>
            <a:r>
              <a:rPr kumimoji="0" lang="en-US" altLang="zh-CN" sz="1800" b="1">
                <a:solidFill>
                  <a:srgbClr val="FF0000"/>
                </a:solidFill>
                <a:latin typeface="Symbol" panose="05050102010706020507" pitchFamily="18" charset="2"/>
              </a:rPr>
              <a:t>Mc</a:t>
            </a:r>
            <a:r>
              <a:rPr kumimoji="0" lang="en-US" altLang="zh-CN" sz="1800" b="1">
                <a:solidFill>
                  <a:srgbClr val="FF0000"/>
                </a:solidFill>
                <a:latin typeface="Arial" panose="020B0604020202020204" pitchFamily="34" charset="0"/>
              </a:rPr>
              <a:t>D</a:t>
            </a:r>
            <a:r>
              <a:rPr kumimoji="0" lang="zh-CN" altLang="en-US" sz="1800" b="1">
                <a:solidFill>
                  <a:srgbClr val="FF0000"/>
                </a:solidFill>
                <a:latin typeface="Arial" panose="020B0604020202020204" pitchFamily="34" charset="0"/>
              </a:rPr>
              <a:t>；</a:t>
            </a:r>
            <a:endParaRPr kumimoji="0" lang="en-US" altLang="zh-CN" sz="1800" b="1">
              <a:solidFill>
                <a:srgbClr val="FF0000"/>
              </a:solidFill>
              <a:latin typeface="Arial" panose="020B0604020202020204" pitchFamily="34" charset="0"/>
            </a:endParaRPr>
          </a:p>
          <a:p>
            <a:pPr>
              <a:spcBef>
                <a:spcPct val="0"/>
              </a:spcBef>
              <a:buFont typeface="Arial" panose="020B0604020202020204" pitchFamily="34" charset="0"/>
              <a:buAutoNum type="arabicPeriod"/>
            </a:pPr>
            <a:r>
              <a:rPr kumimoji="0" lang="zh-CN" altLang="en-US" sz="1800" b="1">
                <a:solidFill>
                  <a:srgbClr val="FF0000"/>
                </a:solidFill>
                <a:latin typeface="Symbol" panose="05050102010706020507" pitchFamily="18" charset="2"/>
              </a:rPr>
              <a:t>确认</a:t>
            </a:r>
            <a:r>
              <a:rPr kumimoji="0" lang="zh-CN" altLang="en-US" sz="1800" b="1">
                <a:solidFill>
                  <a:srgbClr val="FF0000"/>
                </a:solidFill>
                <a:latin typeface="Arial" panose="020B0604020202020204" pitchFamily="34" charset="0"/>
              </a:rPr>
              <a:t>正负宇称</a:t>
            </a:r>
            <a:r>
              <a:rPr kumimoji="0" lang="en-US" altLang="zh-CN" sz="1800" b="1">
                <a:solidFill>
                  <a:srgbClr val="FF0000"/>
                </a:solidFill>
                <a:latin typeface="Symbol" panose="05050102010706020507" pitchFamily="18" charset="2"/>
              </a:rPr>
              <a:t>Mc</a:t>
            </a:r>
            <a:r>
              <a:rPr kumimoji="0" lang="en-US" altLang="zh-CN" sz="1800" b="1">
                <a:solidFill>
                  <a:srgbClr val="FF0000"/>
                </a:solidFill>
                <a:latin typeface="Arial" panose="020B0604020202020204" pitchFamily="34" charset="0"/>
              </a:rPr>
              <a:t>D</a:t>
            </a:r>
            <a:r>
              <a:rPr kumimoji="0" lang="zh-CN" altLang="en-US" sz="1800" b="1">
                <a:solidFill>
                  <a:srgbClr val="FF0000"/>
                </a:solidFill>
                <a:latin typeface="Arial" panose="020B0604020202020204" pitchFamily="34" charset="0"/>
              </a:rPr>
              <a:t>间的</a:t>
            </a:r>
            <a:r>
              <a:rPr kumimoji="0" lang="en-US" altLang="zh-CN" sz="1800" b="1">
                <a:solidFill>
                  <a:srgbClr val="FF0000"/>
                </a:solidFill>
                <a:latin typeface="Arial" panose="020B0604020202020204" pitchFamily="34" charset="0"/>
              </a:rPr>
              <a:t>E1</a:t>
            </a:r>
            <a:r>
              <a:rPr kumimoji="0" lang="zh-CN" altLang="en-US" sz="1800" b="1">
                <a:solidFill>
                  <a:srgbClr val="FF0000"/>
                </a:solidFill>
                <a:latin typeface="Arial" panose="020B0604020202020204" pitchFamily="34" charset="0"/>
              </a:rPr>
              <a:t>跃迁。</a:t>
            </a:r>
            <a:endParaRPr kumimoji="0" lang="zh-CN" altLang="en-US" sz="1800" b="1">
              <a:solidFill>
                <a:srgbClr val="FF0000"/>
              </a:solidFill>
              <a:latin typeface="Symbol" panose="05050102010706020507" pitchFamily="18" charset="2"/>
            </a:endParaRPr>
          </a:p>
        </p:txBody>
      </p:sp>
      <p:pic>
        <p:nvPicPr>
          <p:cNvPr id="10" name="图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3195761"/>
            <a:ext cx="4999937" cy="3545607"/>
          </a:xfrm>
          <a:prstGeom prst="rect">
            <a:avLst/>
          </a:prstGeom>
        </p:spPr>
      </p:pic>
      <p:pic>
        <p:nvPicPr>
          <p:cNvPr id="11" name="图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6457" y="1251512"/>
            <a:ext cx="4042047" cy="5489856"/>
          </a:xfrm>
          <a:prstGeom prst="rect">
            <a:avLst/>
          </a:prstGeom>
        </p:spPr>
      </p:pic>
      <p:sp>
        <p:nvSpPr>
          <p:cNvPr id="12" name="矩形 11"/>
          <p:cNvSpPr/>
          <p:nvPr/>
        </p:nvSpPr>
        <p:spPr>
          <a:xfrm>
            <a:off x="179512" y="2381979"/>
            <a:ext cx="4928081" cy="830997"/>
          </a:xfrm>
          <a:prstGeom prst="rect">
            <a:avLst/>
          </a:prstGeom>
          <a:solidFill>
            <a:schemeClr val="bg1"/>
          </a:solidFill>
          <a:ln w="28575">
            <a:solidFill>
              <a:srgbClr val="0066FF"/>
            </a:solidFill>
          </a:ln>
        </p:spPr>
        <p:txBody>
          <a:bodyPr wrap="square">
            <a:spAutoFit/>
          </a:bodyPr>
          <a:lstStyle/>
          <a:p>
            <a:r>
              <a:rPr lang="zh-CN" altLang="en-US" sz="1600" b="1" dirty="0">
                <a:solidFill>
                  <a:srgbClr val="FF0000"/>
                </a:solidFill>
                <a:latin typeface="Times New Roman" panose="02020603050405020304" pitchFamily="18" charset="0"/>
                <a:cs typeface="Times New Roman" panose="02020603050405020304" pitchFamily="18" charset="0"/>
              </a:rPr>
              <a:t>论文被遴选为</a:t>
            </a:r>
            <a:r>
              <a:rPr lang="en-US" altLang="zh-CN" sz="1600" b="1" dirty="0">
                <a:solidFill>
                  <a:srgbClr val="FF0000"/>
                </a:solidFill>
                <a:latin typeface="Times New Roman" panose="02020603050405020304" pitchFamily="18" charset="0"/>
                <a:cs typeface="Times New Roman" panose="02020603050405020304" pitchFamily="18" charset="0"/>
              </a:rPr>
              <a:t>《Physical Review Letters》</a:t>
            </a:r>
            <a:r>
              <a:rPr lang="zh-CN" altLang="en-US" sz="1600" b="1" dirty="0">
                <a:solidFill>
                  <a:srgbClr val="FF0000"/>
                </a:solidFill>
                <a:latin typeface="Times New Roman" panose="02020603050405020304" pitchFamily="18" charset="0"/>
                <a:cs typeface="Times New Roman" panose="02020603050405020304" pitchFamily="18" charset="0"/>
              </a:rPr>
              <a:t>封面文章。这是核物理领域，中国学者在该刊发表的首篇封面文章。</a:t>
            </a:r>
          </a:p>
        </p:txBody>
      </p:sp>
      <p:sp>
        <p:nvSpPr>
          <p:cNvPr id="13" name="矩形 12"/>
          <p:cNvSpPr/>
          <p:nvPr/>
        </p:nvSpPr>
        <p:spPr>
          <a:xfrm>
            <a:off x="3934066" y="1268760"/>
            <a:ext cx="5174438" cy="837152"/>
          </a:xfrm>
          <a:prstGeom prst="rect">
            <a:avLst/>
          </a:prstGeom>
          <a:solidFill>
            <a:schemeClr val="bg1"/>
          </a:solidFill>
          <a:ln w="28575">
            <a:solidFill>
              <a:srgbClr val="FFC000"/>
            </a:solidFill>
          </a:ln>
        </p:spPr>
        <p:txBody>
          <a:bodyPr wrap="square">
            <a:spAutoFit/>
          </a:bodyPr>
          <a:lstStyle/>
          <a:p>
            <a:pPr>
              <a:lnSpc>
                <a:spcPct val="110000"/>
              </a:lnSpc>
            </a:pPr>
            <a:r>
              <a:rPr lang="zh-CN" altLang="en-US" sz="1600" b="1" dirty="0">
                <a:solidFill>
                  <a:srgbClr val="FF0000"/>
                </a:solidFill>
                <a:latin typeface="Times New Roman" panose="02020603050405020304" pitchFamily="18" charset="0"/>
                <a:cs typeface="Times New Roman" panose="02020603050405020304" pitchFamily="18" charset="0"/>
              </a:rPr>
              <a:t>该工作入选 </a:t>
            </a:r>
            <a:r>
              <a:rPr lang="en-US" altLang="zh-CN" sz="1600" b="1" dirty="0">
                <a:solidFill>
                  <a:srgbClr val="FF0000"/>
                </a:solidFill>
                <a:latin typeface="Times New Roman" panose="02020603050405020304" pitchFamily="18" charset="0"/>
                <a:cs typeface="Times New Roman" panose="02020603050405020304" pitchFamily="18" charset="0"/>
              </a:rPr>
              <a:t>2016 </a:t>
            </a:r>
            <a:r>
              <a:rPr lang="zh-CN" altLang="en-US" sz="1600" b="1" dirty="0">
                <a:solidFill>
                  <a:srgbClr val="FF0000"/>
                </a:solidFill>
                <a:latin typeface="Times New Roman" panose="02020603050405020304" pitchFamily="18" charset="0"/>
                <a:cs typeface="Times New Roman" panose="02020603050405020304" pitchFamily="18" charset="0"/>
              </a:rPr>
              <a:t>年度中国高等学校十大科技进展。</a:t>
            </a:r>
            <a:endParaRPr lang="en-US" altLang="zh-CN" sz="1600" b="1" dirty="0">
              <a:solidFill>
                <a:srgbClr val="FF0000"/>
              </a:solidFill>
              <a:latin typeface="Times New Roman" panose="02020603050405020304" pitchFamily="18" charset="0"/>
              <a:cs typeface="Times New Roman" panose="02020603050405020304" pitchFamily="18" charset="0"/>
            </a:endParaRPr>
          </a:p>
          <a:p>
            <a:pPr>
              <a:lnSpc>
                <a:spcPct val="110000"/>
              </a:lnSpc>
            </a:pPr>
            <a:r>
              <a:rPr lang="en-US" altLang="zh-CN" sz="1400" b="1" dirty="0">
                <a:solidFill>
                  <a:srgbClr val="0066FF"/>
                </a:solidFill>
                <a:latin typeface="Times New Roman" panose="02020603050405020304" pitchFamily="18" charset="0"/>
                <a:cs typeface="Times New Roman" panose="02020603050405020304" pitchFamily="18" charset="0"/>
              </a:rPr>
              <a:t>URL</a:t>
            </a:r>
            <a:r>
              <a:rPr lang="zh-CN" altLang="en-US" sz="1400" b="1" dirty="0">
                <a:solidFill>
                  <a:srgbClr val="0066FF"/>
                </a:solidFill>
                <a:latin typeface="Times New Roman" panose="02020603050405020304" pitchFamily="18" charset="0"/>
                <a:cs typeface="Times New Roman" panose="02020603050405020304" pitchFamily="18" charset="0"/>
              </a:rPr>
              <a:t>：</a:t>
            </a:r>
            <a:r>
              <a:rPr lang="en-US" altLang="zh-CN" sz="1400" b="1" dirty="0">
                <a:solidFill>
                  <a:srgbClr val="0066FF"/>
                </a:solidFill>
                <a:latin typeface="Times New Roman" panose="02020603050405020304" pitchFamily="18" charset="0"/>
                <a:cs typeface="Times New Roman" panose="02020603050405020304" pitchFamily="18" charset="0"/>
              </a:rPr>
              <a:t>http://www.moe.gov.cn/jyb_xwfb/gzdt_</a:t>
            </a:r>
            <a:br>
              <a:rPr lang="en-US" altLang="zh-CN" sz="1400" b="1" dirty="0">
                <a:solidFill>
                  <a:srgbClr val="0066FF"/>
                </a:solidFill>
                <a:latin typeface="Times New Roman" panose="02020603050405020304" pitchFamily="18" charset="0"/>
                <a:cs typeface="Times New Roman" panose="02020603050405020304" pitchFamily="18" charset="0"/>
              </a:rPr>
            </a:br>
            <a:r>
              <a:rPr lang="en-US" altLang="zh-CN" sz="1400" b="1" dirty="0" err="1">
                <a:solidFill>
                  <a:srgbClr val="0066FF"/>
                </a:solidFill>
                <a:latin typeface="Times New Roman" panose="02020603050405020304" pitchFamily="18" charset="0"/>
                <a:cs typeface="Times New Roman" panose="02020603050405020304" pitchFamily="18" charset="0"/>
              </a:rPr>
              <a:t>gzdt</a:t>
            </a:r>
            <a:r>
              <a:rPr lang="en-US" altLang="zh-CN" sz="1400" b="1" dirty="0">
                <a:solidFill>
                  <a:srgbClr val="0066FF"/>
                </a:solidFill>
                <a:latin typeface="Times New Roman" panose="02020603050405020304" pitchFamily="18" charset="0"/>
                <a:cs typeface="Times New Roman" panose="02020603050405020304" pitchFamily="18" charset="0"/>
              </a:rPr>
              <a:t>/s5987/201612/t20161229_293386.html</a:t>
            </a:r>
            <a:endParaRPr lang="zh-CN" altLang="en-US" sz="1400" b="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09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2238" y="836613"/>
            <a:ext cx="2636837"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矩形 1"/>
          <p:cNvSpPr>
            <a:spLocks noChangeArrowheads="1"/>
          </p:cNvSpPr>
          <p:nvPr/>
        </p:nvSpPr>
        <p:spPr bwMode="auto">
          <a:xfrm>
            <a:off x="87313" y="1016843"/>
            <a:ext cx="894873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nSpc>
                <a:spcPct val="150000"/>
              </a:lnSpc>
              <a:spcBef>
                <a:spcPct val="0"/>
              </a:spcBef>
              <a:buFontTx/>
              <a:buNone/>
            </a:pPr>
            <a:r>
              <a:rPr kumimoji="0" lang="en-US" altLang="zh-CN" sz="2000" dirty="0">
                <a:solidFill>
                  <a:srgbClr val="000000"/>
                </a:solidFill>
              </a:rPr>
              <a:t>International Review of Nuclear Physics </a:t>
            </a:r>
            <a:r>
              <a:rPr kumimoji="0" lang="zh-CN" altLang="en-US" sz="2000" dirty="0">
                <a:solidFill>
                  <a:srgbClr val="000000"/>
                </a:solidFill>
              </a:rPr>
              <a:t> (</a:t>
            </a:r>
            <a:r>
              <a:rPr kumimoji="0" lang="en-US" altLang="zh-CN" sz="2000" dirty="0">
                <a:solidFill>
                  <a:srgbClr val="000000"/>
                </a:solidFill>
              </a:rPr>
              <a:t>Vol 10</a:t>
            </a:r>
            <a:r>
              <a:rPr kumimoji="0" lang="zh-CN" altLang="en-US" sz="2000" dirty="0">
                <a:solidFill>
                  <a:srgbClr val="000000"/>
                </a:solidFill>
              </a:rPr>
              <a:t>)</a:t>
            </a:r>
            <a:endParaRPr kumimoji="0" lang="en-US" altLang="zh-CN" sz="2000" dirty="0">
              <a:solidFill>
                <a:srgbClr val="000000"/>
              </a:solidFill>
            </a:endParaRPr>
          </a:p>
          <a:p>
            <a:pPr>
              <a:lnSpc>
                <a:spcPct val="150000"/>
              </a:lnSpc>
              <a:spcBef>
                <a:spcPct val="0"/>
              </a:spcBef>
              <a:buFontTx/>
              <a:buNone/>
            </a:pPr>
            <a:r>
              <a:rPr kumimoji="0" lang="zh-CN" altLang="en-US" sz="2400" dirty="0">
                <a:solidFill>
                  <a:srgbClr val="FF0000"/>
                </a:solidFill>
              </a:rPr>
              <a:t>Relativistic Density Functional for Nuclear Structure</a:t>
            </a:r>
            <a:endParaRPr kumimoji="0" lang="en-US" altLang="zh-CN" sz="2400" dirty="0">
              <a:solidFill>
                <a:srgbClr val="FF0000"/>
              </a:solidFill>
            </a:endParaRPr>
          </a:p>
          <a:p>
            <a:pPr>
              <a:lnSpc>
                <a:spcPct val="150000"/>
              </a:lnSpc>
              <a:spcBef>
                <a:spcPct val="0"/>
              </a:spcBef>
              <a:buFontTx/>
              <a:buNone/>
            </a:pPr>
            <a:r>
              <a:rPr kumimoji="0" lang="en-US" altLang="zh-CN" sz="2000" dirty="0">
                <a:solidFill>
                  <a:srgbClr val="0000CC"/>
                </a:solidFill>
              </a:rPr>
              <a:t>World Scientific, Singapore (2016)</a:t>
            </a:r>
          </a:p>
          <a:p>
            <a:pPr>
              <a:lnSpc>
                <a:spcPct val="150000"/>
              </a:lnSpc>
              <a:spcBef>
                <a:spcPct val="0"/>
              </a:spcBef>
              <a:buFontTx/>
              <a:buNone/>
            </a:pPr>
            <a:r>
              <a:rPr kumimoji="0" lang="en-US" altLang="zh-CN" sz="2000" dirty="0">
                <a:solidFill>
                  <a:srgbClr val="0000CC"/>
                </a:solidFill>
              </a:rPr>
              <a:t>700 Pages</a:t>
            </a:r>
          </a:p>
          <a:p>
            <a:pPr>
              <a:spcBef>
                <a:spcPct val="0"/>
              </a:spcBef>
              <a:buFontTx/>
              <a:buNone/>
            </a:pPr>
            <a:endParaRPr kumimoji="0" lang="en-US" altLang="zh-CN" sz="2400" dirty="0">
              <a:solidFill>
                <a:srgbClr val="0000CC"/>
              </a:solidFill>
            </a:endParaRPr>
          </a:p>
          <a:p>
            <a:pPr>
              <a:spcBef>
                <a:spcPct val="0"/>
              </a:spcBef>
              <a:buFontTx/>
              <a:buNone/>
            </a:pPr>
            <a:r>
              <a:rPr kumimoji="0" lang="en-US" altLang="zh-CN" sz="2400" dirty="0">
                <a:solidFill>
                  <a:srgbClr val="0000CC"/>
                </a:solidFill>
              </a:rPr>
              <a:t>Editor: Jie Meng</a:t>
            </a:r>
          </a:p>
          <a:p>
            <a:pPr>
              <a:spcBef>
                <a:spcPct val="0"/>
              </a:spcBef>
              <a:buFontTx/>
              <a:buNone/>
            </a:pPr>
            <a:endParaRPr kumimoji="0" lang="en-US" altLang="zh-CN" sz="2400" dirty="0">
              <a:solidFill>
                <a:srgbClr val="0000CC"/>
              </a:solidFill>
            </a:endParaRPr>
          </a:p>
          <a:p>
            <a:pPr>
              <a:spcBef>
                <a:spcPct val="0"/>
              </a:spcBef>
              <a:buFontTx/>
              <a:buNone/>
            </a:pPr>
            <a:r>
              <a:rPr kumimoji="0" lang="en-US" altLang="zh-CN" sz="2400" dirty="0">
                <a:solidFill>
                  <a:srgbClr val="000000"/>
                </a:solidFill>
              </a:rPr>
              <a:t>Authors include:</a:t>
            </a:r>
          </a:p>
          <a:p>
            <a:pPr>
              <a:spcBef>
                <a:spcPct val="0"/>
              </a:spcBef>
              <a:buFontTx/>
              <a:buNone/>
            </a:pPr>
            <a:endParaRPr kumimoji="0" lang="en-US" altLang="zh-CN" sz="1800" dirty="0">
              <a:solidFill>
                <a:srgbClr val="FF0000"/>
              </a:solidFill>
            </a:endParaRPr>
          </a:p>
          <a:p>
            <a:pPr>
              <a:spcBef>
                <a:spcPct val="0"/>
              </a:spcBef>
              <a:buFontTx/>
              <a:buNone/>
            </a:pPr>
            <a:r>
              <a:rPr kumimoji="0" lang="en-US" altLang="zh-CN" sz="1800" dirty="0">
                <a:solidFill>
                  <a:srgbClr val="FF0000"/>
                </a:solidFill>
              </a:rPr>
              <a:t>China: J. Y. Guo, </a:t>
            </a:r>
            <a:r>
              <a:rPr kumimoji="0" lang="it-IT" altLang="zh-CN" sz="1800" dirty="0">
                <a:solidFill>
                  <a:srgbClr val="FF0000"/>
                </a:solidFill>
              </a:rPr>
              <a:t>Z. P. Li , </a:t>
            </a:r>
            <a:r>
              <a:rPr kumimoji="0" lang="en-US" altLang="zh-CN" sz="1800" dirty="0">
                <a:solidFill>
                  <a:srgbClr val="FF0000"/>
                </a:solidFill>
              </a:rPr>
              <a:t>W. H. Long, Z.M. Niu, </a:t>
            </a:r>
            <a:r>
              <a:rPr kumimoji="0" lang="en-US" altLang="zh-CN" sz="1800" dirty="0" err="1">
                <a:solidFill>
                  <a:srgbClr val="FF0000"/>
                </a:solidFill>
              </a:rPr>
              <a:t>B.H.Sun</a:t>
            </a:r>
            <a:r>
              <a:rPr kumimoji="0" lang="en-US" altLang="zh-CN" sz="1800" dirty="0">
                <a:solidFill>
                  <a:srgbClr val="FF0000"/>
                </a:solidFill>
              </a:rPr>
              <a:t>, S.Q. Zhang, E.G. Zhao, S.-G. Zhou</a:t>
            </a:r>
          </a:p>
          <a:p>
            <a:pPr>
              <a:spcBef>
                <a:spcPct val="0"/>
              </a:spcBef>
              <a:buFontTx/>
              <a:buNone/>
            </a:pPr>
            <a:r>
              <a:rPr kumimoji="0" lang="en-US" altLang="zh-CN" sz="1800" dirty="0">
                <a:solidFill>
                  <a:srgbClr val="FF0000"/>
                </a:solidFill>
              </a:rPr>
              <a:t>Croatia: N. </a:t>
            </a:r>
            <a:r>
              <a:rPr kumimoji="0" lang="en-US" altLang="zh-CN" sz="1800" dirty="0" err="1">
                <a:solidFill>
                  <a:srgbClr val="FF0000"/>
                </a:solidFill>
              </a:rPr>
              <a:t>Paar</a:t>
            </a:r>
            <a:r>
              <a:rPr kumimoji="0" lang="it-IT" altLang="zh-CN" sz="1800" dirty="0">
                <a:solidFill>
                  <a:srgbClr val="FF0000"/>
                </a:solidFill>
              </a:rPr>
              <a:t>, T. Niksic, D. Vretenar, J. Zhao</a:t>
            </a:r>
            <a:r>
              <a:rPr kumimoji="0" lang="en-US" altLang="zh-CN" sz="1800" dirty="0">
                <a:solidFill>
                  <a:srgbClr val="FF0000"/>
                </a:solidFill>
              </a:rPr>
              <a:t> </a:t>
            </a:r>
          </a:p>
          <a:p>
            <a:pPr>
              <a:spcBef>
                <a:spcPct val="0"/>
              </a:spcBef>
              <a:buFontTx/>
              <a:buNone/>
            </a:pPr>
            <a:r>
              <a:rPr kumimoji="0" lang="en-US" altLang="zh-CN" sz="1800" dirty="0">
                <a:solidFill>
                  <a:srgbClr val="FF0000"/>
                </a:solidFill>
              </a:rPr>
              <a:t>France:  N. Van Giai</a:t>
            </a:r>
          </a:p>
          <a:p>
            <a:pPr>
              <a:spcBef>
                <a:spcPct val="0"/>
              </a:spcBef>
              <a:buFontTx/>
              <a:buNone/>
            </a:pPr>
            <a:r>
              <a:rPr kumimoji="0" lang="en-US" altLang="zh-CN" sz="1800" dirty="0">
                <a:solidFill>
                  <a:srgbClr val="FF0000"/>
                </a:solidFill>
              </a:rPr>
              <a:t>Germany: B.N. Lv, P. Ring, P.-G. </a:t>
            </a:r>
            <a:r>
              <a:rPr kumimoji="0" lang="en-US" altLang="zh-CN" sz="1800" dirty="0" err="1">
                <a:solidFill>
                  <a:srgbClr val="FF0000"/>
                </a:solidFill>
              </a:rPr>
              <a:t>Reinhard</a:t>
            </a:r>
            <a:endParaRPr kumimoji="0" lang="en-US" altLang="zh-CN" sz="1800" dirty="0">
              <a:solidFill>
                <a:srgbClr val="FF0000"/>
              </a:solidFill>
            </a:endParaRPr>
          </a:p>
          <a:p>
            <a:pPr>
              <a:spcBef>
                <a:spcPct val="0"/>
              </a:spcBef>
              <a:buFontTx/>
              <a:buNone/>
            </a:pPr>
            <a:r>
              <a:rPr kumimoji="0" lang="en-US" altLang="zh-CN" sz="1800" dirty="0">
                <a:solidFill>
                  <a:srgbClr val="FF0000"/>
                </a:solidFill>
              </a:rPr>
              <a:t>Italy: Y. Niu, </a:t>
            </a:r>
          </a:p>
          <a:p>
            <a:pPr>
              <a:spcBef>
                <a:spcPct val="0"/>
              </a:spcBef>
              <a:buFontTx/>
              <a:buNone/>
            </a:pPr>
            <a:r>
              <a:rPr kumimoji="0" lang="en-US" altLang="zh-CN" sz="1800" dirty="0">
                <a:solidFill>
                  <a:srgbClr val="FF0000"/>
                </a:solidFill>
              </a:rPr>
              <a:t>Japan: K. Hagino, H. Z. Liang, J. M. Yao</a:t>
            </a:r>
          </a:p>
          <a:p>
            <a:pPr>
              <a:spcBef>
                <a:spcPct val="0"/>
              </a:spcBef>
              <a:buFontTx/>
              <a:buNone/>
            </a:pPr>
            <a:r>
              <a:rPr kumimoji="0" lang="en-US" altLang="zh-CN" sz="1800" dirty="0">
                <a:solidFill>
                  <a:srgbClr val="FF0000"/>
                </a:solidFill>
              </a:rPr>
              <a:t>USA:  A. V. Afanasjev, E. </a:t>
            </a:r>
            <a:r>
              <a:rPr kumimoji="0" lang="en-US" altLang="zh-CN" sz="1800" dirty="0" err="1">
                <a:solidFill>
                  <a:srgbClr val="FF0000"/>
                </a:solidFill>
              </a:rPr>
              <a:t>Litvinova</a:t>
            </a:r>
            <a:r>
              <a:rPr kumimoji="0" lang="en-US" altLang="zh-CN" sz="1800" dirty="0">
                <a:solidFill>
                  <a:srgbClr val="FF0000"/>
                </a:solidFill>
              </a:rPr>
              <a:t>, J. </a:t>
            </a:r>
            <a:r>
              <a:rPr kumimoji="0" lang="en-US" altLang="zh-CN" sz="1800" dirty="0" err="1">
                <a:solidFill>
                  <a:srgbClr val="FF0000"/>
                </a:solidFill>
              </a:rPr>
              <a:t>Piekarewicz</a:t>
            </a:r>
            <a:r>
              <a:rPr kumimoji="0" lang="en-US" altLang="zh-CN" sz="1800" dirty="0">
                <a:solidFill>
                  <a:srgbClr val="FF0000"/>
                </a:solidFill>
              </a:rPr>
              <a:t>, P. W. Zhao</a:t>
            </a:r>
          </a:p>
        </p:txBody>
      </p:sp>
    </p:spTree>
    <p:extLst>
      <p:ext uri="{BB962C8B-B14F-4D97-AF65-F5344CB8AC3E}">
        <p14:creationId xmlns:p14="http://schemas.microsoft.com/office/powerpoint/2010/main" val="2393652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926976"/>
            <a:ext cx="9108504" cy="557808"/>
          </a:xfrm>
        </p:spPr>
        <p:txBody>
          <a:bodyPr/>
          <a:lstStyle/>
          <a:p>
            <a:pPr>
              <a:lnSpc>
                <a:spcPct val="140000"/>
              </a:lnSpc>
            </a:pPr>
            <a:r>
              <a:rPr lang="en-US" altLang="zh-CN" sz="2800" b="1" dirty="0">
                <a:solidFill>
                  <a:srgbClr val="262685"/>
                </a:solidFill>
              </a:rPr>
              <a:t>Open questions regarding in the existing </a:t>
            </a:r>
            <a:r>
              <a:rPr lang="en-US" altLang="zh-CN" sz="2800" b="1" dirty="0" err="1">
                <a:solidFill>
                  <a:srgbClr val="262685"/>
                </a:solidFill>
              </a:rPr>
              <a:t>functionals</a:t>
            </a:r>
            <a:r>
              <a:rPr lang="en-US" altLang="zh-CN" sz="2800" b="1" dirty="0">
                <a:solidFill>
                  <a:srgbClr val="262685"/>
                </a:solidFill>
              </a:rPr>
              <a:t> </a:t>
            </a:r>
          </a:p>
        </p:txBody>
      </p:sp>
      <p:sp>
        <p:nvSpPr>
          <p:cNvPr id="3" name="Rectangle 2">
            <a:extLst>
              <a:ext uri="{FF2B5EF4-FFF2-40B4-BE49-F238E27FC236}">
                <a16:creationId xmlns:a16="http://schemas.microsoft.com/office/drawing/2014/main" id="{81EEA7DD-FEF8-0C44-9316-9F037F9770FD}"/>
              </a:ext>
            </a:extLst>
          </p:cNvPr>
          <p:cNvSpPr/>
          <p:nvPr/>
        </p:nvSpPr>
        <p:spPr>
          <a:xfrm>
            <a:off x="107504" y="1665402"/>
            <a:ext cx="8712968" cy="3491790"/>
          </a:xfrm>
          <a:prstGeom prst="rect">
            <a:avLst/>
          </a:prstGeom>
        </p:spPr>
        <p:txBody>
          <a:bodyPr wrap="square">
            <a:spAutoFit/>
          </a:bodyPr>
          <a:lstStyle/>
          <a:p>
            <a:pPr marL="342900" indent="-342900" algn="just">
              <a:lnSpc>
                <a:spcPct val="140000"/>
              </a:lnSpc>
              <a:buClr>
                <a:srgbClr val="2103A1"/>
              </a:buClr>
              <a:buSzPct val="105000"/>
              <a:buFont typeface="Wingdings" panose="05000000000000000000" pitchFamily="2" charset="2"/>
              <a:buChar char="p"/>
            </a:pPr>
            <a:r>
              <a:rPr lang="en-US" sz="2000" dirty="0">
                <a:latin typeface="+mn-lt"/>
              </a:rPr>
              <a:t>Properties such as symmetry energy are difficult to be constrained from data:.</a:t>
            </a:r>
          </a:p>
          <a:p>
            <a:pPr marL="342900" indent="-342900" algn="just">
              <a:lnSpc>
                <a:spcPct val="140000"/>
              </a:lnSpc>
              <a:buClr>
                <a:srgbClr val="2103A1"/>
              </a:buClr>
              <a:buSzPct val="105000"/>
              <a:buFont typeface="Wingdings" panose="05000000000000000000" pitchFamily="2" charset="2"/>
              <a:buChar char="p"/>
            </a:pPr>
            <a:r>
              <a:rPr lang="en-US" sz="2000" dirty="0">
                <a:latin typeface="+mn-lt"/>
              </a:rPr>
              <a:t>No unique ansatz to write down a functional, e.g., the role of tensor terms within nuclear DFT.</a:t>
            </a:r>
          </a:p>
          <a:p>
            <a:pPr marL="342900" indent="-342900" algn="just">
              <a:lnSpc>
                <a:spcPct val="140000"/>
              </a:lnSpc>
              <a:buClr>
                <a:srgbClr val="2103A1"/>
              </a:buClr>
              <a:buSzPct val="105000"/>
              <a:buFont typeface="Wingdings" panose="05000000000000000000" pitchFamily="2" charset="2"/>
              <a:buChar char="p"/>
            </a:pPr>
            <a:r>
              <a:rPr lang="en-US" sz="2000" dirty="0">
                <a:latin typeface="+mn-lt"/>
              </a:rPr>
              <a:t>Difficult </a:t>
            </a:r>
            <a:r>
              <a:rPr lang="en-US" altLang="zh-CN" sz="2000" dirty="0">
                <a:latin typeface="+mn-lt"/>
              </a:rPr>
              <a:t>in</a:t>
            </a:r>
            <a:r>
              <a:rPr lang="en-US" sz="2000" dirty="0">
                <a:latin typeface="+mn-lt"/>
              </a:rPr>
              <a:t> connect</a:t>
            </a:r>
            <a:r>
              <a:rPr lang="en-US" altLang="zh-CN" sz="2000" dirty="0">
                <a:latin typeface="+mn-lt"/>
              </a:rPr>
              <a:t>ing</a:t>
            </a:r>
            <a:r>
              <a:rPr lang="en-US" sz="2000" dirty="0">
                <a:latin typeface="+mn-lt"/>
              </a:rPr>
              <a:t> observables to the tensor force </a:t>
            </a:r>
            <a:r>
              <a:rPr lang="en-US" altLang="zh-CN" sz="2000" dirty="0">
                <a:latin typeface="+mn-lt"/>
              </a:rPr>
              <a:t>uniquely</a:t>
            </a:r>
            <a:r>
              <a:rPr lang="en-US" sz="2000" dirty="0">
                <a:latin typeface="+mn-lt"/>
              </a:rPr>
              <a:t>.</a:t>
            </a:r>
          </a:p>
          <a:p>
            <a:pPr marL="342900" indent="-342900" algn="just">
              <a:lnSpc>
                <a:spcPct val="140000"/>
              </a:lnSpc>
              <a:buClr>
                <a:srgbClr val="2103A1"/>
              </a:buClr>
              <a:buSzPct val="105000"/>
              <a:buFont typeface="Wingdings" panose="05000000000000000000" pitchFamily="2" charset="2"/>
              <a:buChar char="p"/>
            </a:pPr>
            <a:r>
              <a:rPr lang="en-US" sz="2000" dirty="0">
                <a:latin typeface="+mn-lt"/>
              </a:rPr>
              <a:t>Difficult </a:t>
            </a:r>
            <a:r>
              <a:rPr lang="en-US" altLang="zh-CN" sz="2000" dirty="0">
                <a:latin typeface="+mn-lt"/>
              </a:rPr>
              <a:t>in</a:t>
            </a:r>
            <a:r>
              <a:rPr lang="en-US" sz="2000" dirty="0">
                <a:latin typeface="+mn-lt"/>
              </a:rPr>
              <a:t> disentangl</a:t>
            </a:r>
            <a:r>
              <a:rPr lang="en-US" altLang="zh-CN" sz="2000" dirty="0">
                <a:latin typeface="+mn-lt"/>
              </a:rPr>
              <a:t>ing</a:t>
            </a:r>
            <a:r>
              <a:rPr lang="en-US" sz="2000" dirty="0">
                <a:latin typeface="+mn-lt"/>
              </a:rPr>
              <a:t> the effects of the </a:t>
            </a:r>
            <a:r>
              <a:rPr lang="en-US" sz="2000" dirty="0" err="1">
                <a:latin typeface="+mn-lt"/>
              </a:rPr>
              <a:t>isovector</a:t>
            </a:r>
            <a:r>
              <a:rPr lang="en-US" sz="2000" dirty="0">
                <a:latin typeface="+mn-lt"/>
              </a:rPr>
              <a:t>-scalar and </a:t>
            </a:r>
            <a:r>
              <a:rPr lang="en-US" sz="2000" dirty="0" err="1">
                <a:latin typeface="+mn-lt"/>
              </a:rPr>
              <a:t>isovector</a:t>
            </a:r>
            <a:r>
              <a:rPr lang="en-US" sz="2000" dirty="0">
                <a:latin typeface="+mn-lt"/>
              </a:rPr>
              <a:t>-vector channels by the nuclear ground-state properties。</a:t>
            </a:r>
          </a:p>
          <a:p>
            <a:pPr marL="342900" indent="-342900" algn="just">
              <a:lnSpc>
                <a:spcPct val="140000"/>
              </a:lnSpc>
              <a:buClr>
                <a:srgbClr val="2103A1"/>
              </a:buClr>
              <a:buSzPct val="105000"/>
              <a:buFont typeface="Wingdings" panose="05000000000000000000" pitchFamily="2" charset="2"/>
              <a:buChar char="p"/>
            </a:pPr>
            <a:r>
              <a:rPr lang="en-US" sz="2000" dirty="0">
                <a:latin typeface="+mn-lt"/>
              </a:rPr>
              <a:t>Additional adjustment is needed for charge-exchange spin-flip excitations, such as Gamow-Teller resonances and spin-dipole resonances.</a:t>
            </a:r>
          </a:p>
        </p:txBody>
      </p:sp>
      <p:sp>
        <p:nvSpPr>
          <p:cNvPr id="8" name="矩形 7"/>
          <p:cNvSpPr/>
          <p:nvPr/>
        </p:nvSpPr>
        <p:spPr>
          <a:xfrm>
            <a:off x="251520" y="5354052"/>
            <a:ext cx="8712968" cy="1261884"/>
          </a:xfrm>
          <a:prstGeom prst="rect">
            <a:avLst/>
          </a:prstGeom>
        </p:spPr>
        <p:txBody>
          <a:bodyPr wrap="square">
            <a:spAutoFit/>
          </a:bodyPr>
          <a:lstStyle/>
          <a:p>
            <a:pPr algn="just"/>
            <a:r>
              <a:rPr lang="en-US" altLang="zh-CN" sz="2800" b="1" i="1" kern="0" dirty="0">
                <a:solidFill>
                  <a:srgbClr val="262685"/>
                </a:solidFill>
                <a:latin typeface="Arial"/>
                <a:ea typeface="黑体"/>
                <a:cs typeface="+mj-cs"/>
              </a:rPr>
              <a:t>ab initio </a:t>
            </a:r>
            <a:r>
              <a:rPr lang="en-US" altLang="zh-CN" sz="2800" b="1" kern="0" dirty="0">
                <a:solidFill>
                  <a:srgbClr val="262685"/>
                </a:solidFill>
                <a:latin typeface="Arial"/>
                <a:ea typeface="黑体"/>
                <a:cs typeface="+mj-cs"/>
              </a:rPr>
              <a:t>calculations should become a benchmark.</a:t>
            </a:r>
          </a:p>
          <a:p>
            <a:pPr algn="just"/>
            <a:r>
              <a:rPr lang="en-US" altLang="zh-CN" sz="2400" dirty="0">
                <a:solidFill>
                  <a:srgbClr val="FF0000"/>
                </a:solidFill>
                <a:latin typeface="+mn-lt"/>
              </a:rPr>
              <a:t>provide valuable information for the derivation of nuclear energy density </a:t>
            </a:r>
            <a:r>
              <a:rPr lang="en-US" altLang="zh-CN" sz="2400" dirty="0" err="1">
                <a:solidFill>
                  <a:srgbClr val="FF0000"/>
                </a:solidFill>
                <a:latin typeface="+mn-lt"/>
              </a:rPr>
              <a:t>functionals</a:t>
            </a:r>
            <a:r>
              <a:rPr lang="en-US" altLang="zh-CN" sz="2400" dirty="0">
                <a:solidFill>
                  <a:srgbClr val="FF0000"/>
                </a:solidFill>
                <a:latin typeface="+mn-lt"/>
              </a:rPr>
              <a:t>.</a:t>
            </a:r>
            <a:endParaRPr lang="zh-CN" altLang="en-US" sz="2400" dirty="0">
              <a:solidFill>
                <a:srgbClr val="FF0000"/>
              </a:solidFill>
              <a:latin typeface="+mn-lt"/>
            </a:endParaRPr>
          </a:p>
        </p:txBody>
      </p:sp>
    </p:spTree>
    <p:extLst>
      <p:ext uri="{BB962C8B-B14F-4D97-AF65-F5344CB8AC3E}">
        <p14:creationId xmlns:p14="http://schemas.microsoft.com/office/powerpoint/2010/main" val="274266201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3648" y="2996952"/>
            <a:ext cx="6624736" cy="646331"/>
          </a:xfrm>
          <a:prstGeom prst="rect">
            <a:avLst/>
          </a:prstGeom>
          <a:noFill/>
        </p:spPr>
        <p:txBody>
          <a:bodyPr wrap="square" rtlCol="0">
            <a:spAutoFit/>
          </a:bodyPr>
          <a:lstStyle/>
          <a:p>
            <a:pPr algn="ctr"/>
            <a:r>
              <a:rPr lang="zh-CN" altLang="en-US" sz="3600" b="1" dirty="0">
                <a:latin typeface="+mj-lt"/>
                <a:ea typeface="+mj-ea"/>
                <a:cs typeface="+mj-cs"/>
              </a:rPr>
              <a:t>第三代核模型：第一性原理计算</a:t>
            </a:r>
          </a:p>
        </p:txBody>
      </p:sp>
    </p:spTree>
    <p:extLst>
      <p:ext uri="{BB962C8B-B14F-4D97-AF65-F5344CB8AC3E}">
        <p14:creationId xmlns:p14="http://schemas.microsoft.com/office/powerpoint/2010/main" val="244381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组合 80"/>
          <p:cNvGrpSpPr>
            <a:grpSpLocks/>
          </p:cNvGrpSpPr>
          <p:nvPr/>
        </p:nvGrpSpPr>
        <p:grpSpPr bwMode="auto">
          <a:xfrm>
            <a:off x="5508625" y="3860800"/>
            <a:ext cx="3600450" cy="2736850"/>
            <a:chOff x="5774155" y="3908962"/>
            <a:chExt cx="3369843" cy="2571460"/>
          </a:xfrm>
        </p:grpSpPr>
        <p:pic>
          <p:nvPicPr>
            <p:cNvPr id="829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4155" y="3908962"/>
              <a:ext cx="3369843" cy="257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p:cNvSpPr txBox="1"/>
            <p:nvPr/>
          </p:nvSpPr>
          <p:spPr>
            <a:xfrm>
              <a:off x="7794872" y="4517521"/>
              <a:ext cx="659705" cy="368417"/>
            </a:xfrm>
            <a:prstGeom prst="rect">
              <a:avLst/>
            </a:prstGeom>
            <a:noFill/>
          </p:spPr>
          <p:txBody>
            <a:bodyPr wrap="none">
              <a:spAutoFit/>
            </a:bodyPr>
            <a:lstStyle/>
            <a:p>
              <a:pPr eaLnBrk="1" hangingPunct="1">
                <a:defRPr/>
              </a:pPr>
              <a:r>
                <a:rPr lang="en-US" b="1" dirty="0">
                  <a:solidFill>
                    <a:schemeClr val="tx2">
                      <a:lumMod val="75000"/>
                    </a:schemeClr>
                  </a:solidFill>
                </a:rPr>
                <a:t>BHF</a:t>
              </a:r>
            </a:p>
          </p:txBody>
        </p:sp>
        <p:sp>
          <p:nvSpPr>
            <p:cNvPr id="80" name="矩形 79"/>
            <p:cNvSpPr/>
            <p:nvPr/>
          </p:nvSpPr>
          <p:spPr>
            <a:xfrm>
              <a:off x="6876635" y="5157403"/>
              <a:ext cx="144125" cy="14319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2947" name="标题 1"/>
          <p:cNvSpPr>
            <a:spLocks noGrp="1"/>
          </p:cNvSpPr>
          <p:nvPr>
            <p:ph type="title"/>
          </p:nvPr>
        </p:nvSpPr>
        <p:spPr>
          <a:xfrm>
            <a:off x="2659063" y="196850"/>
            <a:ext cx="6450012" cy="711200"/>
          </a:xfrm>
        </p:spPr>
        <p:txBody>
          <a:bodyPr>
            <a:normAutofit fontScale="90000"/>
          </a:bodyPr>
          <a:lstStyle/>
          <a:p>
            <a:r>
              <a:rPr lang="en-US" altLang="zh-CN" sz="2800" i="1">
                <a:solidFill>
                  <a:srgbClr val="0000CC"/>
                </a:solidFill>
                <a:ea typeface="Heiti SC Light"/>
                <a:cs typeface="Heiti SC Light"/>
              </a:rPr>
              <a:t>ab initio</a:t>
            </a:r>
            <a:r>
              <a:rPr lang="en-US" altLang="zh-CN" sz="2800">
                <a:solidFill>
                  <a:srgbClr val="0000CC"/>
                </a:solidFill>
                <a:ea typeface="Heiti SC Light"/>
                <a:cs typeface="Heiti SC Light"/>
              </a:rPr>
              <a:t> </a:t>
            </a:r>
            <a:r>
              <a:rPr lang="en-US" altLang="zh-CN" sz="2800">
                <a:solidFill>
                  <a:srgbClr val="FF0000"/>
                </a:solidFill>
                <a:ea typeface="Heiti SC Light"/>
                <a:cs typeface="Heiti SC Light"/>
              </a:rPr>
              <a:t>calculation has become one of  hot topics in current nuclear physics</a:t>
            </a:r>
            <a:endParaRPr lang="zh-CN" altLang="en-US" sz="2800">
              <a:solidFill>
                <a:srgbClr val="FF0000"/>
              </a:solidFill>
              <a:ea typeface="Heiti SC Light"/>
              <a:cs typeface="Heiti SC Light"/>
            </a:endParaRPr>
          </a:p>
        </p:txBody>
      </p:sp>
      <p:sp>
        <p:nvSpPr>
          <p:cNvPr id="82948" name="灯片编号占位符 3"/>
          <p:cNvSpPr>
            <a:spLocks noGrp="1"/>
          </p:cNvSpPr>
          <p:nvPr>
            <p:ph type="sldNum" sz="quarter" idx="12"/>
          </p:nvPr>
        </p:nvSpPr>
        <p:spPr>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l">
              <a:spcBef>
                <a:spcPct val="0"/>
              </a:spcBef>
              <a:buFontTx/>
              <a:buNone/>
            </a:pPr>
            <a:fld id="{8DBBB63B-FAA9-4E7F-B61F-7D02D56E412D}" type="slidenum">
              <a:rPr lang="en-US" altLang="zh-CN" sz="1200" smtClean="0">
                <a:solidFill>
                  <a:srgbClr val="898989"/>
                </a:solidFill>
              </a:rPr>
              <a:pPr algn="l">
                <a:spcBef>
                  <a:spcPct val="0"/>
                </a:spcBef>
                <a:buFontTx/>
                <a:buNone/>
              </a:pPr>
              <a:t>36</a:t>
            </a:fld>
            <a:endParaRPr lang="en-US" altLang="zh-CN" sz="1200">
              <a:solidFill>
                <a:srgbClr val="898989"/>
              </a:solidFill>
            </a:endParaRPr>
          </a:p>
        </p:txBody>
      </p:sp>
      <p:sp>
        <p:nvSpPr>
          <p:cNvPr id="5" name="日期占位符 4"/>
          <p:cNvSpPr>
            <a:spLocks noGrp="1"/>
          </p:cNvSpPr>
          <p:nvPr>
            <p:ph type="dt" sz="quarter" idx="10"/>
          </p:nvPr>
        </p:nvSpPr>
        <p:spPr>
          <a:xfrm>
            <a:off x="3124200" y="6356350"/>
            <a:ext cx="2895600" cy="365125"/>
          </a:xfrm>
        </p:spPr>
        <p:txBody>
          <a:bodyPr/>
          <a:lstStyle/>
          <a:p>
            <a:pPr algn="ctr">
              <a:defRPr/>
            </a:pPr>
            <a:fld id="{E609C9F2-5419-4D12-9FE5-BC295B6B9B9B}" type="datetime1">
              <a:rPr lang="zh-CN" altLang="en-US" smtClean="0"/>
              <a:pPr algn="ctr">
                <a:defRPr/>
              </a:pPr>
              <a:t>2019/6/23</a:t>
            </a:fld>
            <a:endParaRPr lang="en-US" altLang="zh-CN" dirty="0"/>
          </a:p>
        </p:txBody>
      </p:sp>
      <p:sp>
        <p:nvSpPr>
          <p:cNvPr id="32774" name="Rectangle 65"/>
          <p:cNvSpPr>
            <a:spLocks noChangeArrowheads="1"/>
          </p:cNvSpPr>
          <p:nvPr/>
        </p:nvSpPr>
        <p:spPr bwMode="auto">
          <a:xfrm>
            <a:off x="214313" y="1052513"/>
            <a:ext cx="8929687" cy="1138237"/>
          </a:xfrm>
          <a:prstGeom prst="rect">
            <a:avLst/>
          </a:prstGeom>
          <a:noFill/>
          <a:ln w="88900" algn="ctr">
            <a:noFill/>
            <a:miter lim="800000"/>
            <a:headEnd/>
            <a:tailEnd/>
          </a:ln>
        </p:spPr>
        <p:txBody>
          <a:bodyPr>
            <a:spAutoFit/>
          </a:bodyPr>
          <a:lstStyle/>
          <a:p>
            <a:pPr eaLnBrk="1" hangingPunct="1">
              <a:defRPr/>
            </a:pPr>
            <a:r>
              <a:rPr lang="en-US" altLang="zh-CN" sz="2800" b="1" i="1" dirty="0" err="1">
                <a:latin typeface="Times New Roman" pitchFamily="18" charset="0"/>
                <a:cs typeface="Times New Roman" pitchFamily="18" charset="0"/>
              </a:rPr>
              <a:t>ab</a:t>
            </a:r>
            <a:r>
              <a:rPr lang="en-US" altLang="zh-CN" sz="2800" b="1" i="1" dirty="0">
                <a:latin typeface="Times New Roman" pitchFamily="18" charset="0"/>
                <a:cs typeface="Times New Roman" pitchFamily="18" charset="0"/>
              </a:rPr>
              <a:t> initio-</a:t>
            </a:r>
            <a:r>
              <a:rPr lang="en-US" altLang="zh-CN" sz="2800" b="1" dirty="0">
                <a:latin typeface="Times New Roman" pitchFamily="18" charset="0"/>
                <a:cs typeface="Times New Roman" pitchFamily="18" charset="0"/>
              </a:rPr>
              <a:t>---- “from the beginning”</a:t>
            </a:r>
          </a:p>
          <a:p>
            <a:pPr marL="542925" indent="-357188" eaLnBrk="1" hangingPunct="1">
              <a:buFont typeface="Wingdings" pitchFamily="2" charset="2"/>
              <a:buChar char="Ø"/>
              <a:defRPr/>
            </a:pPr>
            <a:r>
              <a:rPr lang="en-US" altLang="zh-CN" sz="2000" b="1" dirty="0">
                <a:latin typeface="Times New Roman" pitchFamily="18" charset="0"/>
                <a:cs typeface="Times New Roman" pitchFamily="18" charset="0"/>
              </a:rPr>
              <a:t> </a:t>
            </a:r>
            <a:r>
              <a:rPr lang="en-US" altLang="zh-CN" sz="2000" dirty="0">
                <a:latin typeface="Times New Roman" pitchFamily="18" charset="0"/>
                <a:cs typeface="Times New Roman" pitchFamily="18" charset="0"/>
              </a:rPr>
              <a:t>without additional assumptions</a:t>
            </a:r>
          </a:p>
          <a:p>
            <a:pPr marL="542925" indent="-357188" eaLnBrk="1" hangingPunct="1">
              <a:buFont typeface="Wingdings" pitchFamily="2" charset="2"/>
              <a:buChar char="Ø"/>
              <a:defRPr/>
            </a:pPr>
            <a:r>
              <a:rPr lang="en-US" altLang="zh-CN" sz="2000" dirty="0">
                <a:latin typeface="Times New Roman" pitchFamily="18" charset="0"/>
                <a:cs typeface="Times New Roman" pitchFamily="18" charset="0"/>
              </a:rPr>
              <a:t> without additional parameters</a:t>
            </a:r>
          </a:p>
        </p:txBody>
      </p:sp>
      <p:sp>
        <p:nvSpPr>
          <p:cNvPr id="32775" name="Rectangle 65"/>
          <p:cNvSpPr>
            <a:spLocks noChangeArrowheads="1"/>
          </p:cNvSpPr>
          <p:nvPr/>
        </p:nvSpPr>
        <p:spPr bwMode="auto">
          <a:xfrm>
            <a:off x="285750" y="2349500"/>
            <a:ext cx="8823325" cy="1477963"/>
          </a:xfrm>
          <a:prstGeom prst="rect">
            <a:avLst/>
          </a:prstGeom>
          <a:noFill/>
          <a:ln w="88900" algn="ctr">
            <a:noFill/>
            <a:miter lim="800000"/>
            <a:headEnd/>
            <a:tailEnd/>
          </a:ln>
        </p:spPr>
        <p:txBody>
          <a:bodyPr>
            <a:spAutoFit/>
          </a:bodyPr>
          <a:lstStyle/>
          <a:p>
            <a:pPr eaLnBrk="1" hangingPunct="1">
              <a:defRPr/>
            </a:pPr>
            <a:r>
              <a:rPr lang="en-US" altLang="zh-CN" sz="2800" b="1" i="1" dirty="0" err="1">
                <a:latin typeface="Times New Roman" pitchFamily="18" charset="0"/>
                <a:cs typeface="Times New Roman" pitchFamily="18" charset="0"/>
              </a:rPr>
              <a:t>ab</a:t>
            </a:r>
            <a:r>
              <a:rPr lang="en-US" altLang="zh-CN" sz="2800" b="1" i="1" dirty="0">
                <a:latin typeface="Times New Roman" pitchFamily="18" charset="0"/>
                <a:cs typeface="Times New Roman" pitchFamily="18" charset="0"/>
              </a:rPr>
              <a:t> initio </a:t>
            </a:r>
            <a:r>
              <a:rPr lang="en-US" altLang="zh-CN" sz="2800" b="1" dirty="0">
                <a:latin typeface="Times New Roman" pitchFamily="18" charset="0"/>
                <a:cs typeface="Times New Roman" pitchFamily="18" charset="0"/>
              </a:rPr>
              <a:t>in nuclear physics</a:t>
            </a:r>
          </a:p>
          <a:p>
            <a:pPr marL="542925" indent="-449263" eaLnBrk="1" hangingPunct="1">
              <a:buFont typeface="Wingdings" pitchFamily="2" charset="2"/>
              <a:buChar char="Ø"/>
              <a:defRPr/>
            </a:pPr>
            <a:r>
              <a:rPr lang="en-US" altLang="zh-CN" sz="2000" dirty="0">
                <a:latin typeface="Times New Roman" pitchFamily="18" charset="0"/>
                <a:cs typeface="Times New Roman" pitchFamily="18" charset="0"/>
              </a:rPr>
              <a:t>with </a:t>
            </a:r>
            <a:r>
              <a:rPr lang="en-US" altLang="zh-CN" sz="2000" dirty="0">
                <a:solidFill>
                  <a:srgbClr val="FF0000"/>
                </a:solidFill>
                <a:latin typeface="Times New Roman" pitchFamily="18" charset="0"/>
                <a:cs typeface="Times New Roman" pitchFamily="18" charset="0"/>
              </a:rPr>
              <a:t>realistic</a:t>
            </a:r>
            <a:r>
              <a:rPr lang="en-US" altLang="zh-CN" sz="2000" dirty="0">
                <a:latin typeface="Times New Roman" pitchFamily="18" charset="0"/>
                <a:cs typeface="Times New Roman" pitchFamily="18" charset="0"/>
              </a:rPr>
              <a:t> nucleon-nucleon interaction</a:t>
            </a:r>
          </a:p>
          <a:p>
            <a:pPr marL="542925" indent="-449263" eaLnBrk="1" hangingPunct="1">
              <a:buFont typeface="Wingdings" pitchFamily="2" charset="2"/>
              <a:buChar char="Ø"/>
              <a:defRPr/>
            </a:pPr>
            <a:r>
              <a:rPr lang="en-US" altLang="zh-CN" sz="2000" dirty="0">
                <a:latin typeface="Times New Roman" pitchFamily="18" charset="0"/>
                <a:cs typeface="Times New Roman" pitchFamily="18" charset="0"/>
              </a:rPr>
              <a:t>with </a:t>
            </a:r>
            <a:r>
              <a:rPr lang="en-US" altLang="zh-CN" sz="2000" dirty="0">
                <a:solidFill>
                  <a:srgbClr val="FF0000"/>
                </a:solidFill>
                <a:latin typeface="Times New Roman" pitchFamily="18" charset="0"/>
                <a:cs typeface="Times New Roman" pitchFamily="18" charset="0"/>
              </a:rPr>
              <a:t>few-body</a:t>
            </a:r>
            <a:r>
              <a:rPr lang="en-US" altLang="zh-CN" sz="2000" dirty="0">
                <a:latin typeface="Times New Roman" pitchFamily="18" charset="0"/>
                <a:cs typeface="Times New Roman" pitchFamily="18" charset="0"/>
              </a:rPr>
              <a:t> or </a:t>
            </a:r>
            <a:r>
              <a:rPr lang="en-US" altLang="zh-CN" sz="2000" dirty="0">
                <a:solidFill>
                  <a:srgbClr val="FF0000"/>
                </a:solidFill>
                <a:latin typeface="Times New Roman" pitchFamily="18" charset="0"/>
                <a:cs typeface="Times New Roman" pitchFamily="18" charset="0"/>
              </a:rPr>
              <a:t>many-body</a:t>
            </a:r>
            <a:r>
              <a:rPr lang="en-US" altLang="zh-CN" sz="2000" dirty="0">
                <a:latin typeface="Times New Roman" pitchFamily="18" charset="0"/>
                <a:cs typeface="Times New Roman" pitchFamily="18" charset="0"/>
              </a:rPr>
              <a:t> methods,  such as Monte Carlo method, shell model and energy density functional theory</a:t>
            </a:r>
          </a:p>
        </p:txBody>
      </p:sp>
      <p:sp>
        <p:nvSpPr>
          <p:cNvPr id="32776" name="Rectangle 65"/>
          <p:cNvSpPr>
            <a:spLocks noChangeArrowheads="1"/>
          </p:cNvSpPr>
          <p:nvPr/>
        </p:nvSpPr>
        <p:spPr bwMode="auto">
          <a:xfrm>
            <a:off x="285750" y="3990975"/>
            <a:ext cx="8750300" cy="2246313"/>
          </a:xfrm>
          <a:prstGeom prst="rect">
            <a:avLst/>
          </a:prstGeom>
          <a:noFill/>
          <a:ln w="88900" algn="ctr">
            <a:noFill/>
            <a:miter lim="800000"/>
            <a:headEnd/>
            <a:tailEnd/>
          </a:ln>
        </p:spPr>
        <p:txBody>
          <a:bodyPr>
            <a:spAutoFit/>
          </a:bodyPr>
          <a:lstStyle/>
          <a:p>
            <a:pPr eaLnBrk="1" hangingPunct="1">
              <a:defRPr/>
            </a:pPr>
            <a:r>
              <a:rPr lang="en-US" altLang="zh-CN" sz="2800" b="1" i="1" dirty="0" err="1">
                <a:latin typeface="Times New Roman" pitchFamily="18" charset="0"/>
                <a:cs typeface="Times New Roman" pitchFamily="18" charset="0"/>
              </a:rPr>
              <a:t>ab</a:t>
            </a:r>
            <a:r>
              <a:rPr lang="en-US" altLang="zh-CN" sz="2800" b="1" i="1" dirty="0">
                <a:latin typeface="Times New Roman" pitchFamily="18" charset="0"/>
                <a:cs typeface="Times New Roman" pitchFamily="18" charset="0"/>
              </a:rPr>
              <a:t> initio </a:t>
            </a:r>
            <a:r>
              <a:rPr lang="en-US" altLang="zh-CN" sz="2800" b="1" dirty="0">
                <a:latin typeface="Times New Roman" pitchFamily="18" charset="0"/>
                <a:cs typeface="Times New Roman" pitchFamily="18" charset="0"/>
              </a:rPr>
              <a:t>in nuclear matter</a:t>
            </a:r>
          </a:p>
          <a:p>
            <a:pPr marL="357188" indent="-263525" eaLnBrk="1" hangingPunct="1">
              <a:buFont typeface="Wingdings" pitchFamily="2" charset="2"/>
              <a:buChar char="Ø"/>
              <a:defRPr/>
            </a:pPr>
            <a:r>
              <a:rPr lang="en-US" altLang="zh-CN" sz="2200" b="1" dirty="0">
                <a:latin typeface="Times New Roman" pitchFamily="18" charset="0"/>
                <a:cs typeface="Times New Roman" pitchFamily="18" charset="0"/>
              </a:rPr>
              <a:t> </a:t>
            </a:r>
            <a:r>
              <a:rPr lang="en-US" altLang="zh-CN" dirty="0" err="1">
                <a:latin typeface="Times New Roman" pitchFamily="18" charset="0"/>
                <a:cs typeface="Times New Roman" pitchFamily="18" charset="0"/>
              </a:rPr>
              <a:t>Variational</a:t>
            </a:r>
            <a:r>
              <a:rPr lang="en-US" altLang="zh-CN" dirty="0">
                <a:latin typeface="Times New Roman" pitchFamily="18" charset="0"/>
                <a:cs typeface="Times New Roman" pitchFamily="18" charset="0"/>
              </a:rPr>
              <a:t> method                               </a:t>
            </a:r>
            <a:r>
              <a:rPr lang="en-US" altLang="zh-CN" sz="1400" dirty="0" err="1">
                <a:solidFill>
                  <a:srgbClr val="0000CC"/>
                </a:solidFill>
                <a:latin typeface="Times New Roman" pitchFamily="18" charset="0"/>
                <a:cs typeface="Times New Roman" pitchFamily="18" charset="0"/>
              </a:rPr>
              <a:t>Akmal</a:t>
            </a:r>
            <a:r>
              <a:rPr lang="en-US" altLang="zh-CN" sz="1400" dirty="0">
                <a:solidFill>
                  <a:srgbClr val="0000CC"/>
                </a:solidFill>
                <a:latin typeface="Times New Roman" pitchFamily="18" charset="0"/>
                <a:cs typeface="Times New Roman" pitchFamily="18" charset="0"/>
              </a:rPr>
              <a:t>  PRC1998</a:t>
            </a:r>
            <a:endParaRPr lang="en-US" altLang="zh-CN" dirty="0">
              <a:solidFill>
                <a:srgbClr val="0000CC"/>
              </a:solidFill>
              <a:latin typeface="Times New Roman" pitchFamily="18" charset="0"/>
              <a:cs typeface="Times New Roman" pitchFamily="18" charset="0"/>
            </a:endParaRPr>
          </a:p>
          <a:p>
            <a:pPr marL="357188" indent="-263525" eaLnBrk="1" hangingPunct="1">
              <a:buFont typeface="Wingdings" pitchFamily="2" charset="2"/>
              <a:buChar char="Ø"/>
              <a:defRPr/>
            </a:pPr>
            <a:r>
              <a:rPr lang="en-US" altLang="zh-CN" dirty="0">
                <a:latin typeface="Times New Roman" pitchFamily="18" charset="0"/>
                <a:cs typeface="Times New Roman" pitchFamily="18" charset="0"/>
              </a:rPr>
              <a:t> Green’s function method                  </a:t>
            </a:r>
            <a:r>
              <a:rPr lang="en-US" altLang="zh-CN" sz="1400" dirty="0" err="1">
                <a:solidFill>
                  <a:srgbClr val="0000CC"/>
                </a:solidFill>
                <a:latin typeface="Times New Roman" pitchFamily="18" charset="0"/>
                <a:cs typeface="Times New Roman" pitchFamily="18" charset="0"/>
              </a:rPr>
              <a:t>Dickhoff</a:t>
            </a:r>
            <a:r>
              <a:rPr lang="en-US" altLang="zh-CN" sz="1400" dirty="0">
                <a:solidFill>
                  <a:srgbClr val="0000CC"/>
                </a:solidFill>
                <a:latin typeface="Times New Roman" pitchFamily="18" charset="0"/>
                <a:cs typeface="Times New Roman" pitchFamily="18" charset="0"/>
              </a:rPr>
              <a:t>  PPNP2004</a:t>
            </a:r>
            <a:endParaRPr lang="en-US" altLang="zh-CN" dirty="0">
              <a:solidFill>
                <a:srgbClr val="0000CC"/>
              </a:solidFill>
              <a:latin typeface="Times New Roman" pitchFamily="18" charset="0"/>
              <a:cs typeface="Times New Roman" pitchFamily="18" charset="0"/>
            </a:endParaRPr>
          </a:p>
          <a:p>
            <a:pPr marL="357188" indent="-263525" eaLnBrk="1" hangingPunct="1">
              <a:buFont typeface="Wingdings" pitchFamily="2" charset="2"/>
              <a:buChar char="Ø"/>
              <a:defRPr/>
            </a:pPr>
            <a:r>
              <a:rPr lang="en-US" altLang="zh-CN" dirty="0">
                <a:latin typeface="Times New Roman" pitchFamily="18" charset="0"/>
                <a:cs typeface="Times New Roman" pitchFamily="18" charset="0"/>
              </a:rPr>
              <a:t> </a:t>
            </a:r>
            <a:r>
              <a:rPr lang="en-US" altLang="zh-CN" dirty="0" err="1">
                <a:latin typeface="Times New Roman" pitchFamily="18" charset="0"/>
                <a:cs typeface="Times New Roman" pitchFamily="18" charset="0"/>
              </a:rPr>
              <a:t>Chiral</a:t>
            </a:r>
            <a:r>
              <a:rPr lang="en-US" altLang="zh-CN" dirty="0">
                <a:latin typeface="Times New Roman" pitchFamily="18" charset="0"/>
                <a:cs typeface="Times New Roman" pitchFamily="18" charset="0"/>
              </a:rPr>
              <a:t> Perturbation theory                     </a:t>
            </a:r>
            <a:r>
              <a:rPr lang="en-US" altLang="zh-CN" sz="1400" dirty="0">
                <a:solidFill>
                  <a:srgbClr val="0000CC"/>
                </a:solidFill>
                <a:latin typeface="Times New Roman" pitchFamily="18" charset="0"/>
                <a:cs typeface="Times New Roman" pitchFamily="18" charset="0"/>
              </a:rPr>
              <a:t>Kaiser NPA2002</a:t>
            </a:r>
            <a:endParaRPr lang="en-US" altLang="zh-CN" dirty="0">
              <a:solidFill>
                <a:srgbClr val="0000CC"/>
              </a:solidFill>
              <a:latin typeface="Times New Roman" pitchFamily="18" charset="0"/>
              <a:cs typeface="Times New Roman" pitchFamily="18" charset="0"/>
            </a:endParaRPr>
          </a:p>
          <a:p>
            <a:pPr marL="357188" indent="-263525" eaLnBrk="1" hangingPunct="1">
              <a:buFont typeface="Wingdings" pitchFamily="2" charset="2"/>
              <a:buChar char="Ø"/>
              <a:defRPr/>
            </a:pPr>
            <a:r>
              <a:rPr lang="en-US" altLang="zh-CN" dirty="0">
                <a:latin typeface="Times New Roman" pitchFamily="18" charset="0"/>
                <a:cs typeface="Times New Roman" pitchFamily="18" charset="0"/>
              </a:rPr>
              <a:t> </a:t>
            </a:r>
            <a:r>
              <a:rPr lang="en-US" altLang="zh-CN" dirty="0" err="1">
                <a:latin typeface="Times New Roman" pitchFamily="18" charset="0"/>
                <a:cs typeface="Times New Roman" pitchFamily="18" charset="0"/>
              </a:rPr>
              <a:t>Brueckner-Hartree-Fock</a:t>
            </a:r>
            <a:r>
              <a:rPr lang="en-US" altLang="zh-CN" dirty="0">
                <a:latin typeface="Times New Roman" pitchFamily="18" charset="0"/>
                <a:cs typeface="Times New Roman" pitchFamily="18" charset="0"/>
              </a:rPr>
              <a:t> (BHF) theory  </a:t>
            </a:r>
            <a:r>
              <a:rPr lang="en-US" altLang="zh-CN" sz="1400" dirty="0" err="1">
                <a:solidFill>
                  <a:srgbClr val="0000CC"/>
                </a:solidFill>
                <a:latin typeface="Times New Roman" pitchFamily="18" charset="0"/>
                <a:cs typeface="Times New Roman" pitchFamily="18" charset="0"/>
              </a:rPr>
              <a:t>Baldo</a:t>
            </a:r>
            <a:r>
              <a:rPr lang="en-US" altLang="zh-CN" sz="1400" dirty="0">
                <a:solidFill>
                  <a:srgbClr val="0000CC"/>
                </a:solidFill>
                <a:latin typeface="Times New Roman" pitchFamily="18" charset="0"/>
                <a:cs typeface="Times New Roman" pitchFamily="18" charset="0"/>
              </a:rPr>
              <a:t> RPP2012</a:t>
            </a:r>
            <a:endParaRPr lang="en-US" altLang="zh-CN" dirty="0">
              <a:solidFill>
                <a:srgbClr val="0000CC"/>
              </a:solidFill>
              <a:latin typeface="Times New Roman" pitchFamily="18" charset="0"/>
              <a:cs typeface="Times New Roman" pitchFamily="18" charset="0"/>
            </a:endParaRPr>
          </a:p>
          <a:p>
            <a:pPr marL="357188" indent="-263525" eaLnBrk="1" hangingPunct="1">
              <a:buFont typeface="Wingdings" pitchFamily="2" charset="2"/>
              <a:buChar char="Ø"/>
              <a:defRPr/>
            </a:pPr>
            <a:r>
              <a:rPr lang="en-US" altLang="zh-CN" dirty="0">
                <a:latin typeface="Times New Roman" pitchFamily="18" charset="0"/>
                <a:cs typeface="Times New Roman" pitchFamily="18" charset="0"/>
              </a:rPr>
              <a:t> Relativistic BHF theory                   </a:t>
            </a:r>
            <a:r>
              <a:rPr lang="en-US" altLang="zh-CN" sz="1400" dirty="0" err="1">
                <a:solidFill>
                  <a:srgbClr val="0000CC"/>
                </a:solidFill>
                <a:latin typeface="Times New Roman" pitchFamily="18" charset="0"/>
                <a:cs typeface="Times New Roman" pitchFamily="18" charset="0"/>
              </a:rPr>
              <a:t>Brockmann</a:t>
            </a:r>
            <a:r>
              <a:rPr lang="en-US" altLang="zh-CN" sz="1400" dirty="0">
                <a:solidFill>
                  <a:srgbClr val="0000CC"/>
                </a:solidFill>
                <a:latin typeface="Times New Roman" pitchFamily="18" charset="0"/>
                <a:cs typeface="Times New Roman" pitchFamily="18" charset="0"/>
              </a:rPr>
              <a:t> PRC1990</a:t>
            </a:r>
            <a:endParaRPr lang="en-US" altLang="zh-CN" dirty="0">
              <a:solidFill>
                <a:srgbClr val="0000CC"/>
              </a:solidFill>
              <a:latin typeface="Times New Roman" pitchFamily="18" charset="0"/>
              <a:cs typeface="Times New Roman" pitchFamily="18" charset="0"/>
            </a:endParaRPr>
          </a:p>
          <a:p>
            <a:pPr marL="357188" indent="-263525" eaLnBrk="1" hangingPunct="1">
              <a:buFont typeface="Wingdings" pitchFamily="2" charset="2"/>
              <a:buChar char="Ø"/>
              <a:defRPr/>
            </a:pPr>
            <a:r>
              <a:rPr lang="en-US" altLang="zh-CN" dirty="0">
                <a:latin typeface="Times New Roman" pitchFamily="18" charset="0"/>
                <a:cs typeface="Times New Roman" pitchFamily="18" charset="0"/>
              </a:rPr>
              <a:t> ...........</a:t>
            </a:r>
          </a:p>
        </p:txBody>
      </p:sp>
      <p:cxnSp>
        <p:nvCxnSpPr>
          <p:cNvPr id="82953" name="直接连接符 23"/>
          <p:cNvCxnSpPr>
            <a:cxnSpLocks noChangeShapeType="1"/>
          </p:cNvCxnSpPr>
          <p:nvPr/>
        </p:nvCxnSpPr>
        <p:spPr bwMode="auto">
          <a:xfrm>
            <a:off x="0" y="2276475"/>
            <a:ext cx="9144000" cy="1588"/>
          </a:xfrm>
          <a:prstGeom prst="line">
            <a:avLst/>
          </a:prstGeom>
          <a:noFill/>
          <a:ln w="38100" algn="ctr">
            <a:solidFill>
              <a:schemeClr val="accent1"/>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82954" name="直接连接符 23"/>
          <p:cNvCxnSpPr>
            <a:cxnSpLocks noChangeShapeType="1"/>
          </p:cNvCxnSpPr>
          <p:nvPr/>
        </p:nvCxnSpPr>
        <p:spPr bwMode="auto">
          <a:xfrm>
            <a:off x="-36513" y="3859213"/>
            <a:ext cx="9144001" cy="1587"/>
          </a:xfrm>
          <a:prstGeom prst="line">
            <a:avLst/>
          </a:prstGeom>
          <a:noFill/>
          <a:ln w="38100" algn="ctr">
            <a:solidFill>
              <a:schemeClr val="accent1"/>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82955" name="灯片编号占位符 3"/>
          <p:cNvSpPr txBox="1">
            <a:spLocks/>
          </p:cNvSpPr>
          <p:nvPr/>
        </p:nvSpPr>
        <p:spPr bwMode="auto">
          <a:xfrm>
            <a:off x="704691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fld id="{9C03EEBF-EAB5-43DA-89C3-DECDFED5FC85}" type="slidenum">
              <a:rPr lang="en-US" altLang="zh-CN" sz="1200">
                <a:solidFill>
                  <a:srgbClr val="898989"/>
                </a:solidFill>
              </a:rPr>
              <a:pPr algn="ctr" eaLnBrk="1" hangingPunct="1">
                <a:spcBef>
                  <a:spcPct val="0"/>
                </a:spcBef>
                <a:buFontTx/>
                <a:buNone/>
              </a:pPr>
              <a:t>36</a:t>
            </a:fld>
            <a:endParaRPr lang="en-US" altLang="zh-CN" sz="1200">
              <a:solidFill>
                <a:srgbClr val="898989"/>
              </a:solidFill>
            </a:endParaRPr>
          </a:p>
        </p:txBody>
      </p:sp>
    </p:spTree>
    <p:extLst>
      <p:ext uri="{BB962C8B-B14F-4D97-AF65-F5344CB8AC3E}">
        <p14:creationId xmlns:p14="http://schemas.microsoft.com/office/powerpoint/2010/main" val="2193779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388" y="1125538"/>
            <a:ext cx="35036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期占位符 4"/>
          <p:cNvSpPr txBox="1">
            <a:spLocks noGrp="1"/>
          </p:cNvSpPr>
          <p:nvPr/>
        </p:nvSpPr>
        <p:spPr bwMode="auto">
          <a:xfrm>
            <a:off x="5429250" y="0"/>
            <a:ext cx="3486150" cy="214313"/>
          </a:xfrm>
          <a:prstGeom prst="rect">
            <a:avLst/>
          </a:prstGeom>
          <a:noFill/>
          <a:ln>
            <a:miter lim="800000"/>
            <a:headEnd/>
            <a:tailEnd/>
          </a:ln>
        </p:spPr>
        <p:txBody>
          <a:bodyPr/>
          <a:lstStyle/>
          <a:p>
            <a:pPr algn="r" eaLnBrk="1" hangingPunct="1">
              <a:defRPr/>
            </a:pPr>
            <a:fld id="{2A6794D3-3329-4BAD-AB47-7E3FED7C7F2C}" type="datetime1">
              <a:rPr lang="zh-CN" altLang="en-US" sz="1000">
                <a:solidFill>
                  <a:schemeClr val="bg1"/>
                </a:solidFill>
                <a:latin typeface="+mn-lt"/>
              </a:rPr>
              <a:pPr algn="r" eaLnBrk="1" hangingPunct="1">
                <a:defRPr/>
              </a:pPr>
              <a:t>2019/6/23</a:t>
            </a:fld>
            <a:endParaRPr lang="en-US" altLang="zh-CN" sz="1000" dirty="0">
              <a:solidFill>
                <a:schemeClr val="bg1"/>
              </a:solidFill>
              <a:latin typeface="+mn-lt"/>
            </a:endParaRPr>
          </a:p>
        </p:txBody>
      </p:sp>
      <p:cxnSp>
        <p:nvCxnSpPr>
          <p:cNvPr id="84996" name="直接连接符 23"/>
          <p:cNvCxnSpPr>
            <a:cxnSpLocks noChangeShapeType="1"/>
          </p:cNvCxnSpPr>
          <p:nvPr/>
        </p:nvCxnSpPr>
        <p:spPr bwMode="auto">
          <a:xfrm>
            <a:off x="0" y="3644900"/>
            <a:ext cx="9144000" cy="1588"/>
          </a:xfrm>
          <a:prstGeom prst="line">
            <a:avLst/>
          </a:prstGeom>
          <a:noFill/>
          <a:ln w="38100" algn="ctr">
            <a:solidFill>
              <a:schemeClr val="accent1"/>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84997" name="标题 1"/>
          <p:cNvSpPr>
            <a:spLocks noGrp="1"/>
          </p:cNvSpPr>
          <p:nvPr>
            <p:ph type="title"/>
          </p:nvPr>
        </p:nvSpPr>
        <p:spPr>
          <a:xfrm>
            <a:off x="2659063" y="-26988"/>
            <a:ext cx="6450012" cy="711201"/>
          </a:xfrm>
        </p:spPr>
        <p:txBody>
          <a:bodyPr/>
          <a:lstStyle/>
          <a:p>
            <a:r>
              <a:rPr lang="en-US" altLang="zh-CN" sz="2800" i="1">
                <a:solidFill>
                  <a:srgbClr val="0000CC"/>
                </a:solidFill>
                <a:ea typeface="Heiti SC Light"/>
                <a:cs typeface="Heiti SC Light"/>
              </a:rPr>
              <a:t>ab initio </a:t>
            </a:r>
            <a:r>
              <a:rPr lang="en-US" altLang="zh-CN" sz="2800">
                <a:ea typeface="Heiti SC Light"/>
                <a:cs typeface="Heiti SC Light"/>
              </a:rPr>
              <a:t>calculation for finite nucleus</a:t>
            </a:r>
            <a:endParaRPr lang="zh-CN" altLang="en-US" sz="2800">
              <a:ea typeface="Heiti SC Light"/>
              <a:cs typeface="Heiti SC Light"/>
            </a:endParaRPr>
          </a:p>
        </p:txBody>
      </p:sp>
      <p:sp>
        <p:nvSpPr>
          <p:cNvPr id="84998" name="Rectangle 65"/>
          <p:cNvSpPr>
            <a:spLocks noChangeArrowheads="1"/>
          </p:cNvSpPr>
          <p:nvPr/>
        </p:nvSpPr>
        <p:spPr bwMode="auto">
          <a:xfrm>
            <a:off x="-36513" y="908050"/>
            <a:ext cx="9144001"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800" b="1" i="1">
                <a:cs typeface="Times New Roman" panose="02020603050405020304" pitchFamily="18" charset="0"/>
              </a:rPr>
              <a:t>ab initio </a:t>
            </a:r>
            <a:r>
              <a:rPr lang="en-US" altLang="zh-CN" sz="2800" b="1">
                <a:cs typeface="Times New Roman" panose="02020603050405020304" pitchFamily="18" charset="0"/>
              </a:rPr>
              <a:t>calculation for light nuclei</a:t>
            </a:r>
          </a:p>
          <a:p>
            <a:pPr eaLnBrk="1" hangingPunct="1">
              <a:spcBef>
                <a:spcPct val="0"/>
              </a:spcBef>
              <a:buFontTx/>
              <a:buNone/>
            </a:pPr>
            <a:endParaRPr lang="en-US" altLang="zh-CN" sz="2800" b="1">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b="1">
                <a:cs typeface="Times New Roman" panose="02020603050405020304" pitchFamily="18" charset="0"/>
              </a:rPr>
              <a:t> </a:t>
            </a:r>
            <a:r>
              <a:rPr lang="en-US" altLang="zh-CN" sz="2000">
                <a:cs typeface="Times New Roman" panose="02020603050405020304" pitchFamily="18" charset="0"/>
              </a:rPr>
              <a:t>Gaussian Expansion Method            </a:t>
            </a:r>
            <a:r>
              <a:rPr lang="en-US" altLang="zh-CN" sz="1600">
                <a:solidFill>
                  <a:srgbClr val="0000CC"/>
                </a:solidFill>
                <a:cs typeface="Times New Roman" panose="02020603050405020304" pitchFamily="18" charset="0"/>
              </a:rPr>
              <a:t>Hiyama  PPNP2003</a:t>
            </a:r>
            <a:endParaRPr lang="en-US" altLang="zh-CN" sz="2000">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a:cs typeface="Times New Roman" panose="02020603050405020304" pitchFamily="18" charset="0"/>
              </a:rPr>
              <a:t> Green Function Monte Carlo Method   </a:t>
            </a:r>
            <a:r>
              <a:rPr lang="en-US" altLang="zh-CN" sz="1600">
                <a:solidFill>
                  <a:srgbClr val="0000CC"/>
                </a:solidFill>
                <a:cs typeface="Times New Roman" panose="02020603050405020304" pitchFamily="18" charset="0"/>
              </a:rPr>
              <a:t>Pieper PRC2004</a:t>
            </a:r>
            <a:endParaRPr lang="en-US" altLang="zh-CN" sz="2000">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a:cs typeface="Times New Roman" panose="02020603050405020304" pitchFamily="18" charset="0"/>
              </a:rPr>
              <a:t> Lattice Chiral Effective Field Theory     </a:t>
            </a:r>
            <a:r>
              <a:rPr lang="en-US" altLang="zh-CN" sz="1600">
                <a:solidFill>
                  <a:srgbClr val="0000CC"/>
                </a:solidFill>
                <a:cs typeface="Times New Roman" panose="02020603050405020304" pitchFamily="18" charset="0"/>
              </a:rPr>
              <a:t>Lee PPNP2009</a:t>
            </a:r>
            <a:endParaRPr lang="en-US" altLang="zh-CN" sz="2000">
              <a:solidFill>
                <a:srgbClr val="0000CC"/>
              </a:solidFill>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a:cs typeface="Times New Roman" panose="02020603050405020304" pitchFamily="18" charset="0"/>
              </a:rPr>
              <a:t> No-Core Shell Model                          </a:t>
            </a:r>
            <a:r>
              <a:rPr lang="en-US" altLang="zh-CN" sz="1600">
                <a:solidFill>
                  <a:srgbClr val="0000CC"/>
                </a:solidFill>
                <a:cs typeface="Times New Roman" panose="02020603050405020304" pitchFamily="18" charset="0"/>
              </a:rPr>
              <a:t>Barrett PPNP2012</a:t>
            </a:r>
            <a:endParaRPr lang="en-US" altLang="zh-CN" sz="2000">
              <a:solidFill>
                <a:srgbClr val="0000CC"/>
              </a:solidFill>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a:cs typeface="Times New Roman" panose="02020603050405020304" pitchFamily="18" charset="0"/>
              </a:rPr>
              <a:t> ……</a:t>
            </a:r>
          </a:p>
        </p:txBody>
      </p:sp>
      <p:sp>
        <p:nvSpPr>
          <p:cNvPr id="84999" name="Rectangle 65"/>
          <p:cNvSpPr>
            <a:spLocks noChangeArrowheads="1"/>
          </p:cNvSpPr>
          <p:nvPr/>
        </p:nvSpPr>
        <p:spPr bwMode="auto">
          <a:xfrm>
            <a:off x="-34925" y="3887788"/>
            <a:ext cx="91440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800" b="1" i="1">
                <a:cs typeface="Times New Roman" panose="02020603050405020304" pitchFamily="18" charset="0"/>
              </a:rPr>
              <a:t>ab initio </a:t>
            </a:r>
            <a:r>
              <a:rPr lang="en-US" altLang="zh-CN" sz="2800" b="1">
                <a:cs typeface="Times New Roman" panose="02020603050405020304" pitchFamily="18" charset="0"/>
              </a:rPr>
              <a:t>calculation for heavier nuclei</a:t>
            </a:r>
          </a:p>
          <a:p>
            <a:pPr eaLnBrk="1" hangingPunct="1">
              <a:spcBef>
                <a:spcPct val="0"/>
              </a:spcBef>
              <a:buFontTx/>
              <a:buNone/>
            </a:pPr>
            <a:endParaRPr lang="en-US" altLang="zh-CN" sz="2800" b="1">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b="1">
                <a:cs typeface="Times New Roman" panose="02020603050405020304" pitchFamily="18" charset="0"/>
              </a:rPr>
              <a:t> </a:t>
            </a:r>
            <a:r>
              <a:rPr lang="en-US" altLang="zh-CN" sz="2000">
                <a:cs typeface="Times New Roman" panose="02020603050405020304" pitchFamily="18" charset="0"/>
              </a:rPr>
              <a:t>Coupled Channel method           </a:t>
            </a:r>
            <a:r>
              <a:rPr lang="en-US" altLang="zh-CN" sz="1600">
                <a:solidFill>
                  <a:srgbClr val="0000CC"/>
                </a:solidFill>
                <a:cs typeface="Times New Roman" panose="02020603050405020304" pitchFamily="18" charset="0"/>
              </a:rPr>
              <a:t>Hagen PRL2009</a:t>
            </a:r>
            <a:endParaRPr lang="en-US" altLang="zh-CN" sz="2000">
              <a:cs typeface="Times New Roman" panose="02020603050405020304" pitchFamily="18" charset="0"/>
            </a:endParaRPr>
          </a:p>
          <a:p>
            <a:pPr eaLnBrk="1" hangingPunct="1">
              <a:spcBef>
                <a:spcPct val="0"/>
              </a:spcBef>
              <a:buFont typeface="Wingdings" panose="05000000000000000000" pitchFamily="2" charset="2"/>
              <a:buChar char="Ø"/>
            </a:pPr>
            <a:r>
              <a:rPr lang="en-US" altLang="zh-CN" sz="2000">
                <a:cs typeface="Times New Roman" panose="02020603050405020304" pitchFamily="18" charset="0"/>
              </a:rPr>
              <a:t> BHF theory                </a:t>
            </a:r>
            <a:r>
              <a:rPr lang="en-US" altLang="zh-CN" sz="1600">
                <a:solidFill>
                  <a:srgbClr val="0000CC"/>
                </a:solidFill>
                <a:cs typeface="Times New Roman" panose="02020603050405020304" pitchFamily="18" charset="0"/>
              </a:rPr>
              <a:t>Hjorth-Jensen Phys.Rep.1995                                                                                 </a:t>
            </a:r>
            <a:endParaRPr lang="en-US" altLang="zh-CN" sz="2000">
              <a:cs typeface="Times New Roman" panose="02020603050405020304" pitchFamily="18" charset="0"/>
            </a:endParaRPr>
          </a:p>
          <a:p>
            <a:pPr eaLnBrk="1" hangingPunct="1">
              <a:spcBef>
                <a:spcPct val="0"/>
              </a:spcBef>
              <a:buFontTx/>
              <a:buNone/>
            </a:pPr>
            <a:r>
              <a:rPr lang="en-US" altLang="zh-CN" sz="1800">
                <a:cs typeface="Times New Roman" panose="02020603050405020304" pitchFamily="18" charset="0"/>
              </a:rPr>
              <a:t>     With HJ potential     </a:t>
            </a:r>
            <a:r>
              <a:rPr lang="en-US" altLang="zh-CN" sz="1400">
                <a:solidFill>
                  <a:srgbClr val="0000CC"/>
                </a:solidFill>
                <a:cs typeface="Times New Roman" panose="02020603050405020304" pitchFamily="18" charset="0"/>
              </a:rPr>
              <a:t>                  </a:t>
            </a:r>
            <a:r>
              <a:rPr lang="en-US" altLang="zh-CN" sz="1600">
                <a:solidFill>
                  <a:srgbClr val="0000CC"/>
                </a:solidFill>
                <a:cs typeface="Times New Roman" panose="02020603050405020304" pitchFamily="18" charset="0"/>
              </a:rPr>
              <a:t>Dawson Ann.Phys.1962</a:t>
            </a:r>
            <a:endParaRPr lang="en-US" altLang="zh-CN" sz="2000">
              <a:solidFill>
                <a:srgbClr val="0000CC"/>
              </a:solidFill>
              <a:cs typeface="Times New Roman" panose="02020603050405020304" pitchFamily="18" charset="0"/>
            </a:endParaRPr>
          </a:p>
          <a:p>
            <a:pPr eaLnBrk="1" hangingPunct="1">
              <a:spcBef>
                <a:spcPct val="0"/>
              </a:spcBef>
              <a:buFontTx/>
              <a:buNone/>
            </a:pPr>
            <a:r>
              <a:rPr lang="en-US" altLang="zh-CN" sz="2000">
                <a:cs typeface="Times New Roman" panose="02020603050405020304" pitchFamily="18" charset="0"/>
              </a:rPr>
              <a:t>     </a:t>
            </a:r>
            <a:r>
              <a:rPr lang="en-US" altLang="zh-CN" sz="1800">
                <a:cs typeface="Times New Roman" panose="02020603050405020304" pitchFamily="18" charset="0"/>
              </a:rPr>
              <a:t>With Reid potential</a:t>
            </a:r>
            <a:r>
              <a:rPr lang="en-US" altLang="zh-CN" sz="2000">
                <a:cs typeface="Times New Roman" panose="02020603050405020304" pitchFamily="18" charset="0"/>
              </a:rPr>
              <a:t>                  </a:t>
            </a:r>
            <a:r>
              <a:rPr lang="en-US" altLang="zh-CN" sz="1600">
                <a:solidFill>
                  <a:srgbClr val="0000CC"/>
                </a:solidFill>
                <a:cs typeface="Times New Roman" panose="02020603050405020304" pitchFamily="18" charset="0"/>
              </a:rPr>
              <a:t>Machleidt NPA1975</a:t>
            </a:r>
            <a:endParaRPr lang="en-US" altLang="zh-CN" sz="2000">
              <a:solidFill>
                <a:srgbClr val="0000CC"/>
              </a:solidFill>
              <a:cs typeface="Times New Roman" panose="02020603050405020304" pitchFamily="18" charset="0"/>
            </a:endParaRPr>
          </a:p>
          <a:p>
            <a:pPr eaLnBrk="1" hangingPunct="1">
              <a:spcBef>
                <a:spcPct val="0"/>
              </a:spcBef>
              <a:buFontTx/>
              <a:buNone/>
            </a:pPr>
            <a:r>
              <a:rPr lang="en-US" altLang="zh-CN" sz="2000">
                <a:cs typeface="Times New Roman" panose="02020603050405020304" pitchFamily="18" charset="0"/>
              </a:rPr>
              <a:t>     </a:t>
            </a:r>
            <a:r>
              <a:rPr lang="en-US" altLang="zh-CN" sz="1800">
                <a:cs typeface="Times New Roman" panose="02020603050405020304" pitchFamily="18" charset="0"/>
              </a:rPr>
              <a:t>With Bonn potentials                    </a:t>
            </a:r>
            <a:r>
              <a:rPr lang="en-US" altLang="zh-CN" sz="1600">
                <a:solidFill>
                  <a:srgbClr val="0000CC"/>
                </a:solidFill>
                <a:cs typeface="Times New Roman" panose="02020603050405020304" pitchFamily="18" charset="0"/>
              </a:rPr>
              <a:t>Muether PRC1990</a:t>
            </a:r>
            <a:endParaRPr lang="en-US" altLang="zh-CN" sz="2000">
              <a:solidFill>
                <a:srgbClr val="0000CC"/>
              </a:solidFill>
              <a:cs typeface="Times New Roman" panose="02020603050405020304" pitchFamily="18" charset="0"/>
            </a:endParaRPr>
          </a:p>
        </p:txBody>
      </p:sp>
      <p:pic>
        <p:nvPicPr>
          <p:cNvPr id="8500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724400"/>
            <a:ext cx="40608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Box 49"/>
          <p:cNvSpPr txBox="1">
            <a:spLocks noChangeArrowheads="1"/>
          </p:cNvSpPr>
          <p:nvPr/>
        </p:nvSpPr>
        <p:spPr bwMode="auto">
          <a:xfrm>
            <a:off x="5137150" y="6092825"/>
            <a:ext cx="400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baseline="30000">
                <a:solidFill>
                  <a:srgbClr val="FF0000"/>
                </a:solidFill>
                <a:latin typeface="Arial" panose="020B0604020202020204" pitchFamily="34" charset="0"/>
              </a:rPr>
              <a:t>16</a:t>
            </a:r>
            <a:r>
              <a:rPr lang="en-US" altLang="zh-CN" sz="1800">
                <a:solidFill>
                  <a:srgbClr val="FF0000"/>
                </a:solidFill>
                <a:latin typeface="Arial" panose="020B0604020202020204" pitchFamily="34" charset="0"/>
              </a:rPr>
              <a:t>O in BHF method in Bonn potential</a:t>
            </a:r>
          </a:p>
        </p:txBody>
      </p:sp>
      <p:sp>
        <p:nvSpPr>
          <p:cNvPr id="85002" name="灯片编号占位符 3"/>
          <p:cNvSpPr>
            <a:spLocks noGrp="1"/>
          </p:cNvSpPr>
          <p:nvPr>
            <p:ph type="sldNum" sz="quarter" idx="12"/>
          </p:nvPr>
        </p:nvSpPr>
        <p:spPr>
          <a:xfrm>
            <a:off x="70469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fld id="{55CC14C1-6E25-4276-9865-1FCE1D625D43}" type="slidenum">
              <a:rPr lang="en-US" altLang="zh-CN" sz="1200" smtClean="0">
                <a:solidFill>
                  <a:srgbClr val="898989"/>
                </a:solidFill>
              </a:rPr>
              <a:pPr algn="ctr">
                <a:spcBef>
                  <a:spcPct val="0"/>
                </a:spcBef>
                <a:buFontTx/>
                <a:buNone/>
              </a:pPr>
              <a:t>37</a:t>
            </a:fld>
            <a:endParaRPr lang="en-US" altLang="zh-CN" sz="1200">
              <a:solidFill>
                <a:srgbClr val="898989"/>
              </a:solidFill>
            </a:endParaRPr>
          </a:p>
        </p:txBody>
      </p:sp>
    </p:spTree>
    <p:extLst>
      <p:ext uri="{BB962C8B-B14F-4D97-AF65-F5344CB8AC3E}">
        <p14:creationId xmlns:p14="http://schemas.microsoft.com/office/powerpoint/2010/main" val="105019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矩形 1"/>
          <p:cNvSpPr>
            <a:spLocks noChangeArrowheads="1"/>
          </p:cNvSpPr>
          <p:nvPr/>
        </p:nvSpPr>
        <p:spPr bwMode="auto">
          <a:xfrm>
            <a:off x="107950" y="1052513"/>
            <a:ext cx="878522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tabLst>
                <a:tab pos="358775" algn="l"/>
              </a:tabLst>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tabLst>
                <a:tab pos="358775" algn="l"/>
              </a:tabLst>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tabLst>
                <a:tab pos="358775" algn="l"/>
              </a:tabLst>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358775" algn="l"/>
              </a:tabLst>
              <a:defRPr sz="2000">
                <a:solidFill>
                  <a:schemeClr val="tx1"/>
                </a:solidFill>
                <a:latin typeface="Times New Roman" panose="02020603050405020304" pitchFamily="18" charset="0"/>
                <a:ea typeface="宋体" panose="02010600030101010101" pitchFamily="2" charset="-122"/>
              </a:defRPr>
            </a:lvl9pPr>
          </a:lstStyle>
          <a:p>
            <a:pPr algn="just" eaLnBrk="1" hangingPunct="1">
              <a:spcBef>
                <a:spcPct val="0"/>
              </a:spcBef>
              <a:spcAft>
                <a:spcPts val="1200"/>
              </a:spcAft>
              <a:buFont typeface="Wingdings" panose="05000000000000000000" pitchFamily="2" charset="2"/>
              <a:buChar char="Ø"/>
            </a:pPr>
            <a:r>
              <a:rPr lang="en-US" altLang="zh-CN" sz="2400" dirty="0">
                <a:latin typeface="Segoe UI Semibold" panose="020B0702040204020203" pitchFamily="34" charset="0"/>
                <a:cs typeface="Segoe UI Semibold" panose="020B0702040204020203" pitchFamily="34" charset="0"/>
              </a:rPr>
              <a:t>Among all </a:t>
            </a:r>
            <a:r>
              <a:rPr lang="en-US" altLang="zh-CN" sz="2400" i="1" dirty="0">
                <a:solidFill>
                  <a:srgbClr val="0000CC"/>
                </a:solidFill>
                <a:latin typeface="Segoe UI Semibold" panose="020B0702040204020203" pitchFamily="34" charset="0"/>
                <a:cs typeface="Segoe UI Semibold" panose="020B0702040204020203" pitchFamily="34" charset="0"/>
              </a:rPr>
              <a:t>ab initio</a:t>
            </a:r>
            <a:r>
              <a:rPr lang="en-US" altLang="zh-CN" sz="2400" dirty="0">
                <a:latin typeface="Segoe UI Semibold" panose="020B0702040204020203" pitchFamily="34" charset="0"/>
                <a:cs typeface="Segoe UI Semibold" panose="020B0702040204020203" pitchFamily="34" charset="0"/>
              </a:rPr>
              <a:t> methods, the </a:t>
            </a:r>
            <a:r>
              <a:rPr lang="en-US" altLang="zh-CN" sz="2400" dirty="0" err="1">
                <a:solidFill>
                  <a:srgbClr val="FF0000"/>
                </a:solidFill>
                <a:latin typeface="Segoe UI Semibold" panose="020B0702040204020203" pitchFamily="34" charset="0"/>
                <a:cs typeface="Segoe UI Semibold" panose="020B0702040204020203" pitchFamily="34" charset="0"/>
              </a:rPr>
              <a:t>Brueckner</a:t>
            </a:r>
            <a:r>
              <a:rPr lang="en-US" altLang="zh-CN" sz="2400" dirty="0">
                <a:solidFill>
                  <a:srgbClr val="FF0000"/>
                </a:solidFill>
                <a:latin typeface="Segoe UI Semibold" panose="020B0702040204020203" pitchFamily="34" charset="0"/>
                <a:cs typeface="Segoe UI Semibold" panose="020B0702040204020203" pitchFamily="34" charset="0"/>
              </a:rPr>
              <a:t> t</a:t>
            </a:r>
            <a:r>
              <a:rPr lang="en-US" altLang="zh-CN" sz="2400" dirty="0">
                <a:latin typeface="Segoe UI Semibold" panose="020B0702040204020203" pitchFamily="34" charset="0"/>
                <a:cs typeface="Segoe UI Semibold" panose="020B0702040204020203" pitchFamily="34" charset="0"/>
              </a:rPr>
              <a:t>heory is one of the most promising theories for heavy nuclei.</a:t>
            </a:r>
          </a:p>
          <a:p>
            <a:pPr algn="just" eaLnBrk="1" hangingPunct="1">
              <a:spcBef>
                <a:spcPct val="0"/>
              </a:spcBef>
              <a:spcAft>
                <a:spcPts val="1200"/>
              </a:spcAft>
              <a:buFont typeface="Wingdings" panose="05000000000000000000" pitchFamily="2" charset="2"/>
              <a:buChar char="Ø"/>
            </a:pPr>
            <a:r>
              <a:rPr lang="en-US" altLang="zh-CN" sz="2400" dirty="0">
                <a:latin typeface="Segoe UI Semibold" panose="020B0702040204020203" pitchFamily="34" charset="0"/>
                <a:cs typeface="Segoe UI Semibold" panose="020B0702040204020203" pitchFamily="34" charset="0"/>
              </a:rPr>
              <a:t>Inspired by the success of early relativistic investigations for finite nucleus, the </a:t>
            </a:r>
            <a:r>
              <a:rPr lang="en-US" altLang="zh-CN" sz="2400" dirty="0">
                <a:solidFill>
                  <a:srgbClr val="FF0000"/>
                </a:solidFill>
                <a:latin typeface="Segoe UI Semibold" panose="020B0702040204020203" pitchFamily="34" charset="0"/>
                <a:cs typeface="Segoe UI Semibold" panose="020B0702040204020203" pitchFamily="34" charset="0"/>
              </a:rPr>
              <a:t>relativistic </a:t>
            </a:r>
            <a:r>
              <a:rPr lang="en-US" altLang="zh-CN" sz="2400" dirty="0" err="1">
                <a:solidFill>
                  <a:srgbClr val="FF0000"/>
                </a:solidFill>
                <a:latin typeface="Segoe UI Semibold" panose="020B0702040204020203" pitchFamily="34" charset="0"/>
                <a:cs typeface="Segoe UI Semibold" panose="020B0702040204020203" pitchFamily="34" charset="0"/>
              </a:rPr>
              <a:t>Brueckner</a:t>
            </a:r>
            <a:r>
              <a:rPr lang="en-US" altLang="zh-CN" sz="2400" dirty="0">
                <a:solidFill>
                  <a:srgbClr val="FF0000"/>
                </a:solidFill>
                <a:latin typeface="Segoe UI Semibold" panose="020B0702040204020203" pitchFamily="34" charset="0"/>
                <a:cs typeface="Segoe UI Semibold" panose="020B0702040204020203" pitchFamily="34" charset="0"/>
              </a:rPr>
              <a:t> theory </a:t>
            </a:r>
            <a:r>
              <a:rPr lang="en-US" altLang="zh-CN" sz="2400" dirty="0">
                <a:latin typeface="Segoe UI Semibold" panose="020B0702040204020203" pitchFamily="34" charset="0"/>
                <a:cs typeface="Segoe UI Semibold" panose="020B0702040204020203" pitchFamily="34" charset="0"/>
              </a:rPr>
              <a:t>is developed and achieved great success in the study of </a:t>
            </a:r>
            <a:r>
              <a:rPr lang="en-US" altLang="zh-CN" sz="2400" dirty="0">
                <a:solidFill>
                  <a:srgbClr val="FF0000"/>
                </a:solidFill>
                <a:latin typeface="Segoe UI Semibold" panose="020B0702040204020203" pitchFamily="34" charset="0"/>
                <a:cs typeface="Segoe UI Semibold" panose="020B0702040204020203" pitchFamily="34" charset="0"/>
              </a:rPr>
              <a:t>nuclear matter </a:t>
            </a:r>
            <a:r>
              <a:rPr lang="en-US" altLang="zh-CN" sz="1600" dirty="0" err="1">
                <a:solidFill>
                  <a:srgbClr val="0000CC"/>
                </a:solidFill>
                <a:latin typeface="Arial" panose="020B0604020202020204" pitchFamily="34" charset="0"/>
                <a:cs typeface="Times New Roman" panose="02020603050405020304" pitchFamily="18" charset="0"/>
              </a:rPr>
              <a:t>Anastasio</a:t>
            </a:r>
            <a:r>
              <a:rPr lang="en-US" altLang="zh-CN" sz="1600" dirty="0">
                <a:solidFill>
                  <a:srgbClr val="0000CC"/>
                </a:solidFill>
                <a:latin typeface="Arial" panose="020B0604020202020204" pitchFamily="34" charset="0"/>
                <a:cs typeface="Times New Roman" panose="02020603050405020304" pitchFamily="18" charset="0"/>
              </a:rPr>
              <a:t> </a:t>
            </a:r>
            <a:r>
              <a:rPr lang="en-US" altLang="zh-CN" sz="1600" dirty="0" err="1">
                <a:solidFill>
                  <a:srgbClr val="0000CC"/>
                </a:solidFill>
                <a:latin typeface="Arial" panose="020B0604020202020204" pitchFamily="34" charset="0"/>
                <a:cs typeface="Times New Roman" panose="02020603050405020304" pitchFamily="18" charset="0"/>
              </a:rPr>
              <a:t>PRep</a:t>
            </a:r>
            <a:r>
              <a:rPr lang="en-US" altLang="zh-CN" sz="1600" dirty="0">
                <a:solidFill>
                  <a:srgbClr val="0000CC"/>
                </a:solidFill>
                <a:latin typeface="Arial" panose="020B0604020202020204" pitchFamily="34" charset="0"/>
                <a:cs typeface="Times New Roman" panose="02020603050405020304" pitchFamily="18" charset="0"/>
              </a:rPr>
              <a:t> 1983 </a:t>
            </a:r>
            <a:r>
              <a:rPr lang="de-DE" altLang="zh-CN" sz="1600" dirty="0">
                <a:solidFill>
                  <a:srgbClr val="0000CC"/>
                </a:solidFill>
                <a:latin typeface="Arial" panose="020B0604020202020204" pitchFamily="34" charset="0"/>
                <a:cs typeface="Times New Roman" panose="02020603050405020304" pitchFamily="18" charset="0"/>
              </a:rPr>
              <a:t>Brockmann PLB </a:t>
            </a:r>
            <a:r>
              <a:rPr lang="en-US" altLang="zh-CN" sz="1600" dirty="0">
                <a:solidFill>
                  <a:srgbClr val="0000CC"/>
                </a:solidFill>
                <a:latin typeface="Arial" panose="020B0604020202020204" pitchFamily="34" charset="0"/>
                <a:cs typeface="Times New Roman" panose="02020603050405020304" pitchFamily="18" charset="0"/>
              </a:rPr>
              <a:t>1984 </a:t>
            </a:r>
            <a:r>
              <a:rPr lang="en-US" altLang="zh-CN" sz="1600" dirty="0" err="1">
                <a:solidFill>
                  <a:srgbClr val="0000CC"/>
                </a:solidFill>
                <a:latin typeface="Arial" panose="020B0604020202020204" pitchFamily="34" charset="0"/>
                <a:cs typeface="Times New Roman" panose="02020603050405020304" pitchFamily="18" charset="0"/>
              </a:rPr>
              <a:t>ter</a:t>
            </a:r>
            <a:r>
              <a:rPr lang="en-US" altLang="zh-CN" sz="1600" dirty="0">
                <a:solidFill>
                  <a:srgbClr val="0000CC"/>
                </a:solidFill>
                <a:latin typeface="Arial" panose="020B0604020202020204" pitchFamily="34" charset="0"/>
                <a:cs typeface="Times New Roman" panose="02020603050405020304" pitchFamily="18" charset="0"/>
              </a:rPr>
              <a:t> </a:t>
            </a:r>
            <a:r>
              <a:rPr lang="en-US" altLang="zh-CN" sz="1600" dirty="0" err="1">
                <a:solidFill>
                  <a:srgbClr val="0000CC"/>
                </a:solidFill>
                <a:latin typeface="Arial" panose="020B0604020202020204" pitchFamily="34" charset="0"/>
                <a:cs typeface="Times New Roman" panose="02020603050405020304" pitchFamily="18" charset="0"/>
              </a:rPr>
              <a:t>Haar</a:t>
            </a:r>
            <a:r>
              <a:rPr lang="en-US" altLang="zh-CN" sz="1600" dirty="0">
                <a:solidFill>
                  <a:srgbClr val="0000CC"/>
                </a:solidFill>
                <a:latin typeface="Arial" panose="020B0604020202020204" pitchFamily="34" charset="0"/>
                <a:cs typeface="Times New Roman" panose="02020603050405020304" pitchFamily="18" charset="0"/>
              </a:rPr>
              <a:t> </a:t>
            </a:r>
            <a:r>
              <a:rPr lang="en-US" altLang="zh-CN" sz="1600" dirty="0" err="1">
                <a:solidFill>
                  <a:srgbClr val="0000CC"/>
                </a:solidFill>
                <a:latin typeface="Arial" panose="020B0604020202020204" pitchFamily="34" charset="0"/>
                <a:cs typeface="Times New Roman" panose="02020603050405020304" pitchFamily="18" charset="0"/>
              </a:rPr>
              <a:t>PRep.</a:t>
            </a:r>
            <a:r>
              <a:rPr lang="en-US" altLang="zh-CN" sz="1600" dirty="0">
                <a:solidFill>
                  <a:srgbClr val="0000CC"/>
                </a:solidFill>
                <a:latin typeface="Arial" panose="020B0604020202020204" pitchFamily="34" charset="0"/>
                <a:cs typeface="Times New Roman" panose="02020603050405020304" pitchFamily="18" charset="0"/>
              </a:rPr>
              <a:t> 1987</a:t>
            </a:r>
            <a:endParaRPr lang="en-US" altLang="zh-CN" sz="2400" b="1" dirty="0">
              <a:solidFill>
                <a:srgbClr val="000000"/>
              </a:solidFill>
              <a:latin typeface="Arial" panose="020B0604020202020204" pitchFamily="34" charset="0"/>
              <a:cs typeface="Times New Roman" panose="02020603050405020304" pitchFamily="18" charset="0"/>
            </a:endParaRPr>
          </a:p>
          <a:p>
            <a:pPr algn="just" eaLnBrk="1" hangingPunct="1">
              <a:spcBef>
                <a:spcPct val="0"/>
              </a:spcBef>
              <a:spcAft>
                <a:spcPts val="1200"/>
              </a:spcAft>
              <a:buFont typeface="Wingdings" panose="05000000000000000000" pitchFamily="2" charset="2"/>
              <a:buChar char="Ø"/>
            </a:pPr>
            <a:r>
              <a:rPr lang="en-US" altLang="zh-CN" sz="2400" dirty="0">
                <a:latin typeface="Segoe UI Semibold" panose="020B0702040204020203" pitchFamily="34" charset="0"/>
                <a:cs typeface="Segoe UI Semibold" panose="020B0702040204020203" pitchFamily="34" charset="0"/>
              </a:rPr>
              <a:t>For finite nuclei , the Local Density Approximation (</a:t>
            </a:r>
            <a:r>
              <a:rPr lang="en-US" altLang="zh-CN" sz="2400" dirty="0">
                <a:solidFill>
                  <a:srgbClr val="FF0000"/>
                </a:solidFill>
                <a:latin typeface="Segoe UI Semibold" panose="020B0702040204020203" pitchFamily="34" charset="0"/>
                <a:cs typeface="Segoe UI Semibold" panose="020B0702040204020203" pitchFamily="34" charset="0"/>
              </a:rPr>
              <a:t>LDA</a:t>
            </a:r>
            <a:r>
              <a:rPr lang="en-US" altLang="zh-CN" sz="2400" dirty="0">
                <a:latin typeface="Segoe UI Semibold" panose="020B0702040204020203" pitchFamily="34" charset="0"/>
                <a:cs typeface="Segoe UI Semibold" panose="020B0702040204020203" pitchFamily="34" charset="0"/>
              </a:rPr>
              <a:t>) is used, i.e., the density dependence of the G matrix in nuclear matter is mapped onto a density-dependent relativistic </a:t>
            </a:r>
            <a:r>
              <a:rPr lang="en-US" altLang="zh-CN" sz="2400" dirty="0" err="1">
                <a:latin typeface="Segoe UI Semibold" panose="020B0702040204020203" pitchFamily="34" charset="0"/>
                <a:cs typeface="Segoe UI Semibold" panose="020B0702040204020203" pitchFamily="34" charset="0"/>
              </a:rPr>
              <a:t>Hartree</a:t>
            </a:r>
            <a:r>
              <a:rPr lang="en-US" altLang="zh-CN" sz="2400" dirty="0">
                <a:latin typeface="Segoe UI Semibold" panose="020B0702040204020203" pitchFamily="34" charset="0"/>
                <a:cs typeface="Segoe UI Semibold" panose="020B0702040204020203" pitchFamily="34" charset="0"/>
              </a:rPr>
              <a:t> or HF model.</a:t>
            </a:r>
            <a:r>
              <a:rPr lang="en-US" altLang="zh-CN" sz="1600" dirty="0">
                <a:solidFill>
                  <a:srgbClr val="0000CC"/>
                </a:solidFill>
                <a:latin typeface="Arial" panose="020B0604020202020204" pitchFamily="34" charset="0"/>
                <a:cs typeface="Times New Roman" panose="02020603050405020304" pitchFamily="18" charset="0"/>
              </a:rPr>
              <a:t> </a:t>
            </a:r>
            <a:r>
              <a:rPr lang="en-US" altLang="zh-CN" sz="1600" dirty="0" err="1">
                <a:solidFill>
                  <a:srgbClr val="0000CC"/>
                </a:solidFill>
                <a:latin typeface="Arial" panose="020B0604020202020204" pitchFamily="34" charset="0"/>
                <a:cs typeface="Times New Roman" panose="02020603050405020304" pitchFamily="18" charset="0"/>
              </a:rPr>
              <a:t>Brockmann</a:t>
            </a:r>
            <a:r>
              <a:rPr lang="en-US" altLang="zh-CN" sz="1600" dirty="0">
                <a:solidFill>
                  <a:srgbClr val="0000CC"/>
                </a:solidFill>
                <a:latin typeface="Arial" panose="020B0604020202020204" pitchFamily="34" charset="0"/>
                <a:cs typeface="Times New Roman" panose="02020603050405020304" pitchFamily="18" charset="0"/>
              </a:rPr>
              <a:t> PRC1990 </a:t>
            </a:r>
            <a:r>
              <a:rPr lang="en-US" altLang="zh-CN" sz="1600" dirty="0" err="1">
                <a:solidFill>
                  <a:srgbClr val="0000CC"/>
                </a:solidFill>
                <a:latin typeface="Arial" panose="020B0604020202020204" pitchFamily="34" charset="0"/>
                <a:cs typeface="Times New Roman" panose="02020603050405020304" pitchFamily="18" charset="0"/>
              </a:rPr>
              <a:t>Brockmann</a:t>
            </a:r>
            <a:r>
              <a:rPr lang="en-US" altLang="zh-CN" sz="1600" dirty="0">
                <a:solidFill>
                  <a:srgbClr val="0000CC"/>
                </a:solidFill>
                <a:latin typeface="Arial" panose="020B0604020202020204" pitchFamily="34" charset="0"/>
                <a:cs typeface="Times New Roman" panose="02020603050405020304" pitchFamily="18" charset="0"/>
              </a:rPr>
              <a:t> PRL 1992  Fritz PRL 1993 </a:t>
            </a:r>
          </a:p>
          <a:p>
            <a:pPr algn="just" eaLnBrk="1" hangingPunct="1">
              <a:spcBef>
                <a:spcPct val="0"/>
              </a:spcBef>
              <a:spcAft>
                <a:spcPts val="1200"/>
              </a:spcAft>
              <a:buFont typeface="Wingdings" panose="05000000000000000000" pitchFamily="2" charset="2"/>
              <a:buChar char="Ø"/>
            </a:pPr>
            <a:r>
              <a:rPr lang="en-US" altLang="zh-CN" sz="2400" dirty="0">
                <a:latin typeface="Segoe UI Semibold" panose="020B0702040204020203" pitchFamily="34" charset="0"/>
                <a:cs typeface="Segoe UI Semibold" panose="020B0702040204020203" pitchFamily="34" charset="0"/>
              </a:rPr>
              <a:t>This mapping is far from unique and therefore suffers from </a:t>
            </a:r>
            <a:r>
              <a:rPr lang="en-US" altLang="zh-CN" sz="2400" dirty="0">
                <a:solidFill>
                  <a:srgbClr val="FF0000"/>
                </a:solidFill>
                <a:latin typeface="Segoe UI Semibold" panose="020B0702040204020203" pitchFamily="34" charset="0"/>
                <a:cs typeface="Segoe UI Semibold" panose="020B0702040204020203" pitchFamily="34" charset="0"/>
              </a:rPr>
              <a:t>large ambiguities</a:t>
            </a:r>
          </a:p>
        </p:txBody>
      </p:sp>
      <p:sp>
        <p:nvSpPr>
          <p:cNvPr id="4" name="标题 1"/>
          <p:cNvSpPr txBox="1">
            <a:spLocks/>
          </p:cNvSpPr>
          <p:nvPr/>
        </p:nvSpPr>
        <p:spPr>
          <a:xfrm>
            <a:off x="2659063" y="-26988"/>
            <a:ext cx="6450012" cy="711201"/>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ea typeface="黑体" pitchFamily="49" charset="-122"/>
              </a:defRPr>
            </a:lvl2pPr>
            <a:lvl3pPr algn="ctr" rtl="0" eaLnBrk="0" fontAlgn="base" hangingPunct="0">
              <a:spcBef>
                <a:spcPct val="0"/>
              </a:spcBef>
              <a:spcAft>
                <a:spcPct val="0"/>
              </a:spcAft>
              <a:defRPr sz="4400">
                <a:solidFill>
                  <a:schemeClr val="tx1"/>
                </a:solidFill>
                <a:latin typeface="Arial" pitchFamily="34" charset="0"/>
                <a:ea typeface="黑体" pitchFamily="49" charset="-122"/>
              </a:defRPr>
            </a:lvl3pPr>
            <a:lvl4pPr algn="ctr" rtl="0" eaLnBrk="0" fontAlgn="base" hangingPunct="0">
              <a:spcBef>
                <a:spcPct val="0"/>
              </a:spcBef>
              <a:spcAft>
                <a:spcPct val="0"/>
              </a:spcAft>
              <a:defRPr sz="4400">
                <a:solidFill>
                  <a:schemeClr val="tx1"/>
                </a:solidFill>
                <a:latin typeface="Arial" pitchFamily="34" charset="0"/>
                <a:ea typeface="黑体" pitchFamily="49" charset="-122"/>
              </a:defRPr>
            </a:lvl4pPr>
            <a:lvl5pPr algn="ctr" rtl="0" eaLnBrk="0" fontAlgn="base" hangingPunct="0">
              <a:spcBef>
                <a:spcPct val="0"/>
              </a:spcBef>
              <a:spcAft>
                <a:spcPct val="0"/>
              </a:spcAft>
              <a:defRPr sz="4400">
                <a:solidFill>
                  <a:schemeClr val="tx1"/>
                </a:solidFill>
                <a:latin typeface="Arial" pitchFamily="34" charset="0"/>
                <a:ea typeface="黑体" pitchFamily="49" charset="-122"/>
              </a:defRPr>
            </a:lvl5pPr>
            <a:lvl6pPr marL="457200" algn="ctr" rtl="0" eaLnBrk="0" fontAlgn="base" hangingPunct="0">
              <a:spcBef>
                <a:spcPct val="0"/>
              </a:spcBef>
              <a:spcAft>
                <a:spcPct val="0"/>
              </a:spcAft>
              <a:defRPr sz="4400">
                <a:solidFill>
                  <a:schemeClr val="tx1"/>
                </a:solidFill>
                <a:latin typeface="Arial" pitchFamily="34" charset="0"/>
                <a:ea typeface="黑体" pitchFamily="49" charset="-122"/>
              </a:defRPr>
            </a:lvl6pPr>
            <a:lvl7pPr marL="914400" algn="ctr" rtl="0" eaLnBrk="0" fontAlgn="base" hangingPunct="0">
              <a:spcBef>
                <a:spcPct val="0"/>
              </a:spcBef>
              <a:spcAft>
                <a:spcPct val="0"/>
              </a:spcAft>
              <a:defRPr sz="4400">
                <a:solidFill>
                  <a:schemeClr val="tx1"/>
                </a:solidFill>
                <a:latin typeface="Arial" pitchFamily="34" charset="0"/>
                <a:ea typeface="黑体" pitchFamily="49" charset="-122"/>
              </a:defRPr>
            </a:lvl7pPr>
            <a:lvl8pPr marL="1371600" algn="ctr" rtl="0" eaLnBrk="0" fontAlgn="base" hangingPunct="0">
              <a:spcBef>
                <a:spcPct val="0"/>
              </a:spcBef>
              <a:spcAft>
                <a:spcPct val="0"/>
              </a:spcAft>
              <a:defRPr sz="4400">
                <a:solidFill>
                  <a:schemeClr val="tx1"/>
                </a:solidFill>
                <a:latin typeface="Arial" pitchFamily="34" charset="0"/>
                <a:ea typeface="黑体" pitchFamily="49" charset="-122"/>
              </a:defRPr>
            </a:lvl8pPr>
            <a:lvl9pPr marL="1828800" algn="ctr" rtl="0" eaLnBrk="0" fontAlgn="base" hangingPunct="0">
              <a:spcBef>
                <a:spcPct val="0"/>
              </a:spcBef>
              <a:spcAft>
                <a:spcPct val="0"/>
              </a:spcAft>
              <a:defRPr sz="4400">
                <a:solidFill>
                  <a:schemeClr val="tx1"/>
                </a:solidFill>
                <a:latin typeface="Arial" pitchFamily="34" charset="0"/>
                <a:ea typeface="黑体" pitchFamily="49" charset="-122"/>
              </a:defRPr>
            </a:lvl9pPr>
          </a:lstStyle>
          <a:p>
            <a:pPr>
              <a:defRPr/>
            </a:pPr>
            <a:r>
              <a:rPr lang="en-US" altLang="zh-CN" sz="2800" i="1" kern="0" dirty="0">
                <a:solidFill>
                  <a:srgbClr val="0000CC"/>
                </a:solidFill>
                <a:ea typeface="Heiti SC Light"/>
                <a:cs typeface="Heiti SC Light"/>
              </a:rPr>
              <a:t>ab initio </a:t>
            </a:r>
            <a:r>
              <a:rPr lang="en-US" altLang="zh-CN" sz="2800" kern="0" dirty="0">
                <a:ea typeface="Heiti SC Light"/>
                <a:cs typeface="Heiti SC Light"/>
              </a:rPr>
              <a:t>calculation for finite nucleus</a:t>
            </a:r>
            <a:endParaRPr lang="zh-CN" altLang="en-US" sz="2800" kern="0" dirty="0">
              <a:ea typeface="Heiti SC Light"/>
              <a:cs typeface="Heiti SC Light"/>
            </a:endParaRPr>
          </a:p>
        </p:txBody>
      </p:sp>
    </p:spTree>
    <p:extLst>
      <p:ext uri="{BB962C8B-B14F-4D97-AF65-F5344CB8AC3E}">
        <p14:creationId xmlns:p14="http://schemas.microsoft.com/office/powerpoint/2010/main" val="217033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标题 1"/>
          <p:cNvSpPr>
            <a:spLocks noGrp="1"/>
          </p:cNvSpPr>
          <p:nvPr>
            <p:ph type="title"/>
          </p:nvPr>
        </p:nvSpPr>
        <p:spPr>
          <a:xfrm>
            <a:off x="2555875" y="-26988"/>
            <a:ext cx="6553200" cy="652463"/>
          </a:xfrm>
        </p:spPr>
        <p:txBody>
          <a:bodyPr/>
          <a:lstStyle/>
          <a:p>
            <a:r>
              <a:rPr lang="en-US" altLang="zh-CN" sz="2000" b="1">
                <a:solidFill>
                  <a:srgbClr val="0000CC"/>
                </a:solidFill>
                <a:latin typeface="Segoe UI Semibold" panose="020B0702040204020203" pitchFamily="34" charset="0"/>
                <a:cs typeface="Segoe UI Semibold" panose="020B0702040204020203" pitchFamily="34" charset="0"/>
              </a:rPr>
              <a:t>Fully self-consistent relativistic Brueckner theory </a:t>
            </a:r>
            <a:endParaRPr lang="zh-CN" altLang="en-US" sz="2000">
              <a:solidFill>
                <a:srgbClr val="0000CC"/>
              </a:solidFill>
              <a:latin typeface="Segoe UI Semibold" panose="020B0702040204020203" pitchFamily="34" charset="0"/>
              <a:ea typeface="Heiti SC Light"/>
              <a:cs typeface="Segoe UI Semibold" panose="020B0702040204020203" pitchFamily="34" charset="0"/>
            </a:endParaRPr>
          </a:p>
        </p:txBody>
      </p:sp>
      <p:sp>
        <p:nvSpPr>
          <p:cNvPr id="5" name="日期占位符 4"/>
          <p:cNvSpPr>
            <a:spLocks noGrp="1"/>
          </p:cNvSpPr>
          <p:nvPr>
            <p:ph type="dt" sz="quarter" idx="10"/>
          </p:nvPr>
        </p:nvSpPr>
        <p:spPr>
          <a:xfrm>
            <a:off x="3124200" y="6356350"/>
            <a:ext cx="2895600" cy="365125"/>
          </a:xfrm>
        </p:spPr>
        <p:txBody>
          <a:bodyPr/>
          <a:lstStyle/>
          <a:p>
            <a:pPr algn="ctr">
              <a:defRPr/>
            </a:pPr>
            <a:fld id="{E609C9F2-5419-4D12-9FE5-BC295B6B9B9B}" type="datetime1">
              <a:rPr lang="zh-CN" altLang="en-US" smtClean="0"/>
              <a:pPr algn="ctr">
                <a:defRPr/>
              </a:pPr>
              <a:t>2019/6/23</a:t>
            </a:fld>
            <a:endParaRPr lang="en-US" altLang="zh-CN" dirty="0"/>
          </a:p>
        </p:txBody>
      </p:sp>
      <p:sp>
        <p:nvSpPr>
          <p:cNvPr id="88068" name="灯片编号占位符 3"/>
          <p:cNvSpPr>
            <a:spLocks noGrp="1"/>
          </p:cNvSpPr>
          <p:nvPr>
            <p:ph type="sldNum" sz="quarter" idx="12"/>
          </p:nvPr>
        </p:nvSpPr>
        <p:spPr>
          <a:xfrm>
            <a:off x="70469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fld id="{A3BE48B7-E766-4CCF-9061-FBA3E74678D2}" type="slidenum">
              <a:rPr lang="en-US" altLang="zh-CN" sz="1200" smtClean="0">
                <a:solidFill>
                  <a:srgbClr val="898989"/>
                </a:solidFill>
              </a:rPr>
              <a:pPr algn="ctr">
                <a:spcBef>
                  <a:spcPct val="0"/>
                </a:spcBef>
                <a:buFontTx/>
                <a:buNone/>
              </a:pPr>
              <a:t>39</a:t>
            </a:fld>
            <a:endParaRPr lang="en-US" altLang="zh-CN" sz="1200">
              <a:solidFill>
                <a:srgbClr val="898989"/>
              </a:solidFill>
            </a:endParaRPr>
          </a:p>
        </p:txBody>
      </p:sp>
      <p:sp>
        <p:nvSpPr>
          <p:cNvPr id="87045" name="矩形 6"/>
          <p:cNvSpPr>
            <a:spLocks noChangeArrowheads="1"/>
          </p:cNvSpPr>
          <p:nvPr/>
        </p:nvSpPr>
        <p:spPr bwMode="auto">
          <a:xfrm>
            <a:off x="107950" y="1268413"/>
            <a:ext cx="85677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eaLnBrk="1" hangingPunct="1">
              <a:lnSpc>
                <a:spcPct val="150000"/>
              </a:lnSpc>
              <a:spcBef>
                <a:spcPct val="0"/>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In 2016, RBHF equations are solved directly for finite nuclei. The adopted Dirac Woods-Saxon basis guarantees the full relativistic structure of the Dirac spinors. </a:t>
            </a:r>
          </a:p>
          <a:p>
            <a:pPr marL="0" indent="0" algn="just" eaLnBrk="1" hangingPunct="1">
              <a:lnSpc>
                <a:spcPct val="150000"/>
              </a:lnSpc>
              <a:spcBef>
                <a:spcPct val="0"/>
              </a:spcBef>
              <a:buFont typeface="Arial" panose="020B0604020202020204" pitchFamily="34" charset="0"/>
              <a:buNone/>
              <a:defRPr/>
            </a:pPr>
            <a:r>
              <a:rPr lang="en-US" altLang="zh-CN" sz="2000" dirty="0">
                <a:solidFill>
                  <a:srgbClr val="3333FF"/>
                </a:solidFill>
                <a:latin typeface="Segoe UI Semibold" panose="020B0702040204020203" pitchFamily="34" charset="0"/>
                <a:cs typeface="Segoe UI Semibold" panose="020B0702040204020203" pitchFamily="34" charset="0"/>
              </a:rPr>
              <a:t>     </a:t>
            </a:r>
            <a:r>
              <a:rPr lang="en-US" altLang="zh-CN" sz="1600" dirty="0">
                <a:solidFill>
                  <a:srgbClr val="3333FF"/>
                </a:solidFill>
                <a:latin typeface="Verdana" panose="020B0604030504040204" pitchFamily="34" charset="0"/>
              </a:rPr>
              <a:t>Shen, Hu, Liang, Meng, Ring, Zhang, Chin. Phys. Lett. 33 (2016) 102103 </a:t>
            </a:r>
          </a:p>
          <a:p>
            <a:pPr algn="just" eaLnBrk="1" hangingPunct="1">
              <a:lnSpc>
                <a:spcPct val="150000"/>
              </a:lnSpc>
              <a:spcBef>
                <a:spcPct val="0"/>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For the first time, RBHF equations are solved for finite nuclei in a fully self-consistent basis. The center-of-mass motion is treated in projection before variation. </a:t>
            </a:r>
          </a:p>
          <a:p>
            <a:pPr marL="0" indent="0" algn="just" eaLnBrk="1" hangingPunct="1">
              <a:lnSpc>
                <a:spcPct val="150000"/>
              </a:lnSpc>
              <a:spcBef>
                <a:spcPct val="0"/>
              </a:spcBef>
              <a:buFont typeface="Arial" panose="020B0604020202020204" pitchFamily="34" charset="0"/>
              <a:buNone/>
              <a:defRPr/>
            </a:pPr>
            <a:r>
              <a:rPr lang="en-US" altLang="zh-CN" sz="2000" dirty="0">
                <a:solidFill>
                  <a:srgbClr val="3333FF"/>
                </a:solidFill>
                <a:latin typeface="Segoe UI Semibold" panose="020B0702040204020203" pitchFamily="34" charset="0"/>
                <a:cs typeface="Segoe UI Semibold" panose="020B0702040204020203" pitchFamily="34" charset="0"/>
              </a:rPr>
              <a:t>     </a:t>
            </a:r>
            <a:r>
              <a:rPr lang="en-US" altLang="zh-CN" sz="1600" dirty="0">
                <a:solidFill>
                  <a:srgbClr val="3333FF"/>
                </a:solidFill>
                <a:latin typeface="Verdana" panose="020B0604030504040204" pitchFamily="34" charset="0"/>
              </a:rPr>
              <a:t>Shen, Liang, Meng, Ring, Zhang, Phys. Rev. C 96, 014316 (2017) </a:t>
            </a:r>
          </a:p>
        </p:txBody>
      </p:sp>
    </p:spTree>
    <p:extLst>
      <p:ext uri="{BB962C8B-B14F-4D97-AF65-F5344CB8AC3E}">
        <p14:creationId xmlns:p14="http://schemas.microsoft.com/office/powerpoint/2010/main" val="23071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620688"/>
            <a:ext cx="7560840" cy="6053697"/>
          </a:xfrm>
          <a:prstGeom prst="rect">
            <a:avLst/>
          </a:prstGeom>
        </p:spPr>
      </p:pic>
    </p:spTree>
    <p:extLst>
      <p:ext uri="{BB962C8B-B14F-4D97-AF65-F5344CB8AC3E}">
        <p14:creationId xmlns:p14="http://schemas.microsoft.com/office/powerpoint/2010/main" val="3089944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213" y="69850"/>
            <a:ext cx="6300787" cy="55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dirty="0">
                <a:solidFill>
                  <a:srgbClr val="FF0000"/>
                </a:solidFill>
              </a:rPr>
              <a:t>Realistic Nucleon-Nucleon Interaction</a:t>
            </a:r>
          </a:p>
        </p:txBody>
      </p:sp>
      <p:grpSp>
        <p:nvGrpSpPr>
          <p:cNvPr id="95235" name="Group 32"/>
          <p:cNvGrpSpPr>
            <a:grpSpLocks/>
          </p:cNvGrpSpPr>
          <p:nvPr/>
        </p:nvGrpSpPr>
        <p:grpSpPr bwMode="auto">
          <a:xfrm>
            <a:off x="6881813" y="2168525"/>
            <a:ext cx="2033587" cy="1428750"/>
            <a:chOff x="5421130" y="1635006"/>
            <a:chExt cx="2711482" cy="1905360"/>
          </a:xfrm>
        </p:grpSpPr>
        <p:grpSp>
          <p:nvGrpSpPr>
            <p:cNvPr id="95241" name="Group 30"/>
            <p:cNvGrpSpPr>
              <a:grpSpLocks/>
            </p:cNvGrpSpPr>
            <p:nvPr/>
          </p:nvGrpSpPr>
          <p:grpSpPr bwMode="auto">
            <a:xfrm>
              <a:off x="5421130" y="1635006"/>
              <a:ext cx="2711482" cy="1905360"/>
              <a:chOff x="5421130" y="1635006"/>
              <a:chExt cx="2711482" cy="1905360"/>
            </a:xfrm>
          </p:grpSpPr>
          <p:grpSp>
            <p:nvGrpSpPr>
              <p:cNvPr id="95243" name="Group 12"/>
              <p:cNvGrpSpPr>
                <a:grpSpLocks/>
              </p:cNvGrpSpPr>
              <p:nvPr/>
            </p:nvGrpSpPr>
            <p:grpSpPr bwMode="auto">
              <a:xfrm>
                <a:off x="5532564" y="1635006"/>
                <a:ext cx="601883" cy="935616"/>
                <a:chOff x="5590572" y="1678329"/>
                <a:chExt cx="1030147" cy="935616"/>
              </a:xfrm>
            </p:grpSpPr>
            <p:cxnSp>
              <p:nvCxnSpPr>
                <p:cNvPr id="7" name="Straight Arrow Connector 6"/>
                <p:cNvCxnSpPr/>
                <p:nvPr/>
              </p:nvCxnSpPr>
              <p:spPr>
                <a:xfrm flipH="1" flipV="1">
                  <a:off x="5881681" y="1945080"/>
                  <a:ext cx="739052" cy="668993"/>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591857" y="1678329"/>
                  <a:ext cx="659350" cy="601247"/>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5244" name="Group 21"/>
              <p:cNvGrpSpPr>
                <a:grpSpLocks/>
              </p:cNvGrpSpPr>
              <p:nvPr/>
            </p:nvGrpSpPr>
            <p:grpSpPr bwMode="auto">
              <a:xfrm>
                <a:off x="7377308" y="2604750"/>
                <a:ext cx="601883" cy="935616"/>
                <a:chOff x="5590572" y="1678329"/>
                <a:chExt cx="1030147" cy="935616"/>
              </a:xfrm>
            </p:grpSpPr>
            <p:cxnSp>
              <p:nvCxnSpPr>
                <p:cNvPr id="23" name="Straight Arrow Connector 22"/>
                <p:cNvCxnSpPr/>
                <p:nvPr/>
              </p:nvCxnSpPr>
              <p:spPr>
                <a:xfrm flipH="1" flipV="1">
                  <a:off x="5879789" y="1944952"/>
                  <a:ext cx="742673" cy="668993"/>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589965" y="1678201"/>
                  <a:ext cx="662972" cy="601247"/>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5245" name="Group 24"/>
              <p:cNvGrpSpPr>
                <a:grpSpLocks/>
              </p:cNvGrpSpPr>
              <p:nvPr/>
            </p:nvGrpSpPr>
            <p:grpSpPr bwMode="auto">
              <a:xfrm rot="3762648">
                <a:off x="7363862" y="1649128"/>
                <a:ext cx="601883" cy="935616"/>
                <a:chOff x="5590572" y="1678329"/>
                <a:chExt cx="1030147" cy="935616"/>
              </a:xfrm>
            </p:grpSpPr>
            <p:cxnSp>
              <p:nvCxnSpPr>
                <p:cNvPr id="26" name="Straight Arrow Connector 25"/>
                <p:cNvCxnSpPr/>
                <p:nvPr/>
              </p:nvCxnSpPr>
              <p:spPr>
                <a:xfrm flipH="1" flipV="1">
                  <a:off x="5838169" y="1953453"/>
                  <a:ext cx="764546" cy="668874"/>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526649" y="1683192"/>
                  <a:ext cx="681208" cy="60114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5246" name="Group 27"/>
              <p:cNvGrpSpPr>
                <a:grpSpLocks/>
              </p:cNvGrpSpPr>
              <p:nvPr/>
            </p:nvGrpSpPr>
            <p:grpSpPr bwMode="auto">
              <a:xfrm rot="3762648">
                <a:off x="5587996" y="2612987"/>
                <a:ext cx="601883" cy="935616"/>
                <a:chOff x="5590572" y="1678329"/>
                <a:chExt cx="1030147" cy="935616"/>
              </a:xfrm>
            </p:grpSpPr>
            <p:cxnSp>
              <p:nvCxnSpPr>
                <p:cNvPr id="29" name="Straight Arrow Connector 28"/>
                <p:cNvCxnSpPr/>
                <p:nvPr/>
              </p:nvCxnSpPr>
              <p:spPr>
                <a:xfrm flipH="1" flipV="1">
                  <a:off x="5876338" y="1948179"/>
                  <a:ext cx="731936" cy="668874"/>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586856" y="1681433"/>
                  <a:ext cx="659467" cy="60114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6134455" y="2598272"/>
                <a:ext cx="1242499" cy="0"/>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193722" y="2121931"/>
              <a:ext cx="1159947" cy="984437"/>
            </a:xfrm>
            <a:prstGeom prst="rect">
              <a:avLst/>
            </a:prstGeom>
            <a:noFill/>
          </p:spPr>
          <p:txBody>
            <a:bodyPr wrap="none">
              <a:spAutoFit/>
            </a:bodyPr>
            <a:lstStyle/>
            <a:p>
              <a:pPr>
                <a:defRPr/>
              </a:pPr>
              <a:r>
                <a:rPr lang="el-GR" sz="2100" b="1" dirty="0">
                  <a:solidFill>
                    <a:srgbClr val="C00000"/>
                  </a:solidFill>
                  <a:effectLst>
                    <a:outerShdw blurRad="38100" dist="38100" dir="2700000" algn="tl">
                      <a:srgbClr val="000000">
                        <a:alpha val="43137"/>
                      </a:srgbClr>
                    </a:outerShdw>
                  </a:effectLst>
                </a:rPr>
                <a:t>σ</a:t>
              </a:r>
              <a:r>
                <a:rPr lang="en-US" sz="2100" b="1" dirty="0">
                  <a:solidFill>
                    <a:srgbClr val="C00000"/>
                  </a:solidFill>
                  <a:effectLst>
                    <a:outerShdw blurRad="38100" dist="38100" dir="2700000" algn="tl">
                      <a:srgbClr val="000000">
                        <a:alpha val="43137"/>
                      </a:srgbClr>
                    </a:outerShdw>
                  </a:effectLst>
                </a:rPr>
                <a:t>  </a:t>
              </a:r>
              <a:r>
                <a:rPr lang="el-GR" sz="2100" b="1" dirty="0">
                  <a:solidFill>
                    <a:srgbClr val="C00000"/>
                  </a:solidFill>
                  <a:effectLst>
                    <a:outerShdw blurRad="38100" dist="38100" dir="2700000" algn="tl">
                      <a:srgbClr val="000000">
                        <a:alpha val="43137"/>
                      </a:srgbClr>
                    </a:outerShdw>
                  </a:effectLst>
                </a:rPr>
                <a:t>ω</a:t>
              </a:r>
              <a:r>
                <a:rPr lang="en-US" sz="2100" b="1" dirty="0">
                  <a:solidFill>
                    <a:srgbClr val="C00000"/>
                  </a:solidFill>
                  <a:effectLst>
                    <a:outerShdw blurRad="38100" dist="38100" dir="2700000" algn="tl">
                      <a:srgbClr val="000000">
                        <a:alpha val="43137"/>
                      </a:srgbClr>
                    </a:outerShdw>
                  </a:effectLst>
                </a:rPr>
                <a:t> </a:t>
              </a:r>
              <a:r>
                <a:rPr lang="el-GR" sz="2100" b="1" dirty="0">
                  <a:solidFill>
                    <a:srgbClr val="C00000"/>
                  </a:solidFill>
                  <a:effectLst>
                    <a:outerShdw blurRad="38100" dist="38100" dir="2700000" algn="tl">
                      <a:srgbClr val="000000">
                        <a:alpha val="43137"/>
                      </a:srgbClr>
                    </a:outerShdw>
                  </a:effectLst>
                </a:rPr>
                <a:t>η</a:t>
              </a:r>
              <a:endParaRPr lang="en-US" sz="2100" b="1" dirty="0">
                <a:solidFill>
                  <a:srgbClr val="C00000"/>
                </a:solidFill>
                <a:effectLst>
                  <a:outerShdw blurRad="38100" dist="38100" dir="2700000" algn="tl">
                    <a:srgbClr val="000000">
                      <a:alpha val="43137"/>
                    </a:srgbClr>
                  </a:outerShdw>
                </a:effectLst>
              </a:endParaRPr>
            </a:p>
            <a:p>
              <a:pPr>
                <a:defRPr/>
              </a:pPr>
              <a:r>
                <a:rPr lang="el-GR" sz="2100" b="1" dirty="0">
                  <a:solidFill>
                    <a:srgbClr val="C00000"/>
                  </a:solidFill>
                  <a:effectLst>
                    <a:outerShdw blurRad="38100" dist="38100" dir="2700000" algn="tl">
                      <a:srgbClr val="000000">
                        <a:alpha val="43137"/>
                      </a:srgbClr>
                    </a:outerShdw>
                  </a:effectLst>
                </a:rPr>
                <a:t>δ</a:t>
              </a:r>
              <a:r>
                <a:rPr lang="en-US" sz="2100" b="1" dirty="0">
                  <a:solidFill>
                    <a:srgbClr val="C00000"/>
                  </a:solidFill>
                  <a:effectLst>
                    <a:outerShdw blurRad="38100" dist="38100" dir="2700000" algn="tl">
                      <a:srgbClr val="000000">
                        <a:alpha val="43137"/>
                      </a:srgbClr>
                    </a:outerShdw>
                  </a:effectLst>
                </a:rPr>
                <a:t>  </a:t>
              </a:r>
              <a:r>
                <a:rPr lang="el-GR" sz="2100" b="1" dirty="0">
                  <a:solidFill>
                    <a:srgbClr val="C00000"/>
                  </a:solidFill>
                  <a:effectLst>
                    <a:outerShdw blurRad="38100" dist="38100" dir="2700000" algn="tl">
                      <a:srgbClr val="000000">
                        <a:alpha val="43137"/>
                      </a:srgbClr>
                    </a:outerShdw>
                  </a:effectLst>
                </a:rPr>
                <a:t>ρ</a:t>
              </a:r>
              <a:r>
                <a:rPr lang="en-US" sz="2100" b="1" dirty="0">
                  <a:solidFill>
                    <a:srgbClr val="C00000"/>
                  </a:solidFill>
                  <a:effectLst>
                    <a:outerShdw blurRad="38100" dist="38100" dir="2700000" algn="tl">
                      <a:srgbClr val="000000">
                        <a:alpha val="43137"/>
                      </a:srgbClr>
                    </a:outerShdw>
                  </a:effectLst>
                </a:rPr>
                <a:t>  </a:t>
              </a:r>
              <a:r>
                <a:rPr lang="el-GR" sz="2100" b="1" dirty="0">
                  <a:solidFill>
                    <a:srgbClr val="C00000"/>
                  </a:solidFill>
                  <a:effectLst>
                    <a:outerShdw blurRad="38100" dist="38100" dir="2700000" algn="tl">
                      <a:srgbClr val="000000">
                        <a:alpha val="43137"/>
                      </a:srgbClr>
                    </a:outerShdw>
                  </a:effectLst>
                </a:rPr>
                <a:t>π</a:t>
              </a:r>
              <a:endParaRPr lang="en-US" sz="2100" b="1" dirty="0">
                <a:solidFill>
                  <a:srgbClr val="C00000"/>
                </a:solidFill>
                <a:effectLst>
                  <a:outerShdw blurRad="38100" dist="38100" dir="2700000" algn="tl">
                    <a:srgbClr val="000000">
                      <a:alpha val="43137"/>
                    </a:srgbClr>
                  </a:outerShdw>
                </a:effectLst>
              </a:endParaRPr>
            </a:p>
          </p:txBody>
        </p:sp>
      </p:grpSp>
      <p:grpSp>
        <p:nvGrpSpPr>
          <p:cNvPr id="95236" name="Group 5"/>
          <p:cNvGrpSpPr>
            <a:grpSpLocks/>
          </p:cNvGrpSpPr>
          <p:nvPr/>
        </p:nvGrpSpPr>
        <p:grpSpPr bwMode="auto">
          <a:xfrm>
            <a:off x="871538" y="2187575"/>
            <a:ext cx="5600700" cy="1562100"/>
            <a:chOff x="871583" y="2187005"/>
            <a:chExt cx="5600337" cy="1562463"/>
          </a:xfrm>
        </p:grpSpPr>
        <p:pic>
          <p:nvPicPr>
            <p:cNvPr id="952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83" y="2187005"/>
              <a:ext cx="5523124" cy="15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248097" y="3444597"/>
              <a:ext cx="223823" cy="1699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t>.</a:t>
              </a:r>
            </a:p>
          </p:txBody>
        </p:sp>
      </p:grpSp>
      <p:sp>
        <p:nvSpPr>
          <p:cNvPr id="34" name="TextBox 33"/>
          <p:cNvSpPr txBox="1"/>
          <p:nvPr/>
        </p:nvSpPr>
        <p:spPr>
          <a:xfrm>
            <a:off x="107950" y="974725"/>
            <a:ext cx="8594725" cy="5334000"/>
          </a:xfrm>
          <a:prstGeom prst="rect">
            <a:avLst/>
          </a:prstGeom>
          <a:noFill/>
        </p:spPr>
        <p:txBody>
          <a:bodyPr>
            <a:spAutoFit/>
          </a:bodyPr>
          <a:lstStyle/>
          <a:p>
            <a:pPr marL="342900" indent="-342900">
              <a:buFont typeface="Wingdings" panose="05000000000000000000" pitchFamily="2" charset="2"/>
              <a:buChar char="Ø"/>
              <a:defRPr/>
            </a:pPr>
            <a:r>
              <a:rPr lang="en-US" altLang="zh-CN" sz="2000" dirty="0">
                <a:ea typeface="Arial Unicode MS" pitchFamily="34" charset="-122"/>
                <a:cs typeface="Arial" pitchFamily="34" charset="0"/>
              </a:rPr>
              <a:t>Starting point: Bonn interaction </a:t>
            </a:r>
            <a:r>
              <a:rPr lang="en-US" sz="1600" dirty="0">
                <a:solidFill>
                  <a:srgbClr val="00B050"/>
                </a:solidFill>
              </a:rPr>
              <a:t>R. </a:t>
            </a:r>
            <a:r>
              <a:rPr lang="en-US" sz="1600" dirty="0" err="1">
                <a:solidFill>
                  <a:srgbClr val="00B050"/>
                </a:solidFill>
              </a:rPr>
              <a:t>Machleidt</a:t>
            </a:r>
            <a:r>
              <a:rPr lang="en-US" sz="1600" dirty="0">
                <a:solidFill>
                  <a:srgbClr val="00B050"/>
                </a:solidFill>
              </a:rPr>
              <a:t>, </a:t>
            </a:r>
            <a:r>
              <a:rPr lang="en-US" sz="1600" i="1" dirty="0">
                <a:solidFill>
                  <a:srgbClr val="00B050"/>
                </a:solidFill>
              </a:rPr>
              <a:t>Adv. </a:t>
            </a:r>
            <a:r>
              <a:rPr lang="en-US" sz="1600" i="1" dirty="0" err="1">
                <a:solidFill>
                  <a:srgbClr val="00B050"/>
                </a:solidFill>
              </a:rPr>
              <a:t>Nucl</a:t>
            </a:r>
            <a:r>
              <a:rPr lang="en-US" sz="1600" i="1" dirty="0">
                <a:solidFill>
                  <a:srgbClr val="00B050"/>
                </a:solidFill>
              </a:rPr>
              <a:t>. Phys. </a:t>
            </a:r>
            <a:r>
              <a:rPr lang="en-US" sz="1600" b="1" dirty="0">
                <a:solidFill>
                  <a:srgbClr val="00B050"/>
                </a:solidFill>
              </a:rPr>
              <a:t>19</a:t>
            </a:r>
            <a:r>
              <a:rPr lang="en-US" sz="1600" dirty="0">
                <a:solidFill>
                  <a:srgbClr val="00B050"/>
                </a:solidFill>
              </a:rPr>
              <a:t>, 189 (1989)</a:t>
            </a:r>
          </a:p>
          <a:p>
            <a:pPr>
              <a:lnSpc>
                <a:spcPct val="150000"/>
              </a:lnSpc>
              <a:defRPr/>
            </a:pPr>
            <a:r>
              <a:rPr lang="en-US" sz="1600" dirty="0">
                <a:solidFill>
                  <a:srgbClr val="00B050"/>
                </a:solidFill>
                <a:ea typeface="Arial Unicode MS" pitchFamily="34" charset="-122"/>
                <a:cs typeface="Arial" pitchFamily="34" charset="0"/>
              </a:rPr>
              <a:t>       </a:t>
            </a:r>
            <a:r>
              <a:rPr lang="en-US" sz="2000" dirty="0">
                <a:ea typeface="Arial Unicode MS" pitchFamily="34" charset="-122"/>
                <a:cs typeface="Arial" pitchFamily="34" charset="0"/>
              </a:rPr>
              <a:t>The interaction </a:t>
            </a:r>
            <a:r>
              <a:rPr lang="en-US" sz="2000" dirty="0" err="1">
                <a:ea typeface="Arial Unicode MS" pitchFamily="34" charset="-122"/>
                <a:cs typeface="Arial" pitchFamily="34" charset="0"/>
              </a:rPr>
              <a:t>Lagrangians</a:t>
            </a:r>
            <a:endParaRPr lang="en-US" sz="2000" dirty="0">
              <a:ea typeface="Arial Unicode MS" pitchFamily="34" charset="-122"/>
              <a:cs typeface="Arial" pitchFamily="34" charset="0"/>
            </a:endParaRPr>
          </a:p>
          <a:p>
            <a:pPr marL="257175" indent="-257175">
              <a:defRPr/>
            </a:pPr>
            <a:endParaRPr lang="en-US" sz="2000"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defRPr/>
            </a:pPr>
            <a:endParaRPr lang="en-US" dirty="0">
              <a:ea typeface="Arial Unicode MS" pitchFamily="34" charset="-122"/>
              <a:cs typeface="Arial" pitchFamily="34" charset="0"/>
            </a:endParaRPr>
          </a:p>
          <a:p>
            <a:pPr marL="257175" indent="-257175">
              <a:lnSpc>
                <a:spcPct val="120000"/>
              </a:lnSpc>
              <a:defRPr/>
            </a:pPr>
            <a:endParaRPr lang="en-US" dirty="0">
              <a:ea typeface="Arial Unicode MS" pitchFamily="34" charset="-122"/>
              <a:cs typeface="Arial" pitchFamily="34" charset="0"/>
            </a:endParaRPr>
          </a:p>
          <a:p>
            <a:pPr marL="800100" lvl="1" indent="-342900">
              <a:lnSpc>
                <a:spcPct val="120000"/>
              </a:lnSpc>
              <a:spcAft>
                <a:spcPts val="450"/>
              </a:spcAft>
              <a:buFont typeface="Arial" panose="020B0604020202020204" pitchFamily="34" charset="0"/>
              <a:buChar char="•"/>
              <a:defRPr/>
            </a:pPr>
            <a:r>
              <a:rPr lang="en-US" altLang="zh-CN" sz="2000" dirty="0"/>
              <a:t>Bosons exchanged include </a:t>
            </a:r>
            <a:r>
              <a:rPr lang="el-GR" altLang="zh-CN" sz="2000" dirty="0">
                <a:solidFill>
                  <a:srgbClr val="FF0000"/>
                </a:solidFill>
              </a:rPr>
              <a:t>σ</a:t>
            </a:r>
            <a:r>
              <a:rPr lang="en-US" altLang="zh-CN" sz="2000" dirty="0">
                <a:solidFill>
                  <a:srgbClr val="FF0000"/>
                </a:solidFill>
              </a:rPr>
              <a:t>, </a:t>
            </a:r>
            <a:r>
              <a:rPr lang="el-GR" altLang="zh-CN" sz="2000" dirty="0">
                <a:solidFill>
                  <a:srgbClr val="FF0000"/>
                </a:solidFill>
              </a:rPr>
              <a:t>δ</a:t>
            </a:r>
            <a:r>
              <a:rPr lang="en-US" altLang="zh-CN" sz="2000" dirty="0">
                <a:solidFill>
                  <a:srgbClr val="FF0000"/>
                </a:solidFill>
              </a:rPr>
              <a:t> (scalar); </a:t>
            </a:r>
            <a:r>
              <a:rPr lang="el-GR" altLang="zh-CN" sz="2000" dirty="0">
                <a:solidFill>
                  <a:srgbClr val="FF0000"/>
                </a:solidFill>
              </a:rPr>
              <a:t>ω</a:t>
            </a:r>
            <a:r>
              <a:rPr lang="en-US" altLang="zh-CN" sz="2000" dirty="0">
                <a:solidFill>
                  <a:srgbClr val="FF0000"/>
                </a:solidFill>
              </a:rPr>
              <a:t>, </a:t>
            </a:r>
            <a:r>
              <a:rPr lang="el-GR" altLang="zh-CN" sz="2000" dirty="0">
                <a:solidFill>
                  <a:srgbClr val="FF0000"/>
                </a:solidFill>
              </a:rPr>
              <a:t>ρ</a:t>
            </a:r>
            <a:r>
              <a:rPr lang="en-US" altLang="zh-CN" sz="2000" dirty="0">
                <a:solidFill>
                  <a:srgbClr val="FF0000"/>
                </a:solidFill>
              </a:rPr>
              <a:t> (vector); </a:t>
            </a:r>
            <a:r>
              <a:rPr lang="el-GR" altLang="zh-CN" sz="2000" dirty="0">
                <a:solidFill>
                  <a:srgbClr val="FF0000"/>
                </a:solidFill>
              </a:rPr>
              <a:t>η</a:t>
            </a:r>
            <a:r>
              <a:rPr lang="en-US" altLang="zh-CN" sz="2000" dirty="0">
                <a:solidFill>
                  <a:srgbClr val="FF0000"/>
                </a:solidFill>
              </a:rPr>
              <a:t>, </a:t>
            </a:r>
            <a:r>
              <a:rPr lang="el-GR" altLang="zh-CN" sz="2000" dirty="0">
                <a:solidFill>
                  <a:srgbClr val="FF0000"/>
                </a:solidFill>
              </a:rPr>
              <a:t>π</a:t>
            </a:r>
            <a:r>
              <a:rPr lang="en-US" altLang="zh-CN" sz="2000" dirty="0">
                <a:solidFill>
                  <a:srgbClr val="FF0000"/>
                </a:solidFill>
              </a:rPr>
              <a:t> </a:t>
            </a:r>
            <a:r>
              <a:rPr lang="en-US" altLang="zh-CN" sz="2000" dirty="0"/>
              <a:t>(</a:t>
            </a:r>
            <a:r>
              <a:rPr lang="en-US" altLang="zh-CN" sz="2000" dirty="0" err="1"/>
              <a:t>pseudoscalar</a:t>
            </a:r>
            <a:r>
              <a:rPr lang="en-US" altLang="zh-CN" sz="2000" dirty="0"/>
              <a:t>).</a:t>
            </a:r>
          </a:p>
          <a:p>
            <a:pPr marL="800100" lvl="1" indent="-342900">
              <a:lnSpc>
                <a:spcPct val="120000"/>
              </a:lnSpc>
              <a:spcAft>
                <a:spcPts val="450"/>
              </a:spcAft>
              <a:buFont typeface="Arial" panose="020B0604020202020204" pitchFamily="34" charset="0"/>
              <a:buChar char="•"/>
              <a:defRPr/>
            </a:pPr>
            <a:r>
              <a:rPr lang="en-US" altLang="zh-CN" sz="2000" dirty="0"/>
              <a:t>A monopole-type form factor is attached to each vertex</a:t>
            </a:r>
          </a:p>
          <a:p>
            <a:pPr marL="800100" lvl="1" indent="-342900">
              <a:lnSpc>
                <a:spcPct val="120000"/>
              </a:lnSpc>
              <a:spcAft>
                <a:spcPts val="450"/>
              </a:spcAft>
              <a:buFont typeface="Arial" panose="020B0604020202020204" pitchFamily="34" charset="0"/>
              <a:buChar char="•"/>
              <a:defRPr/>
            </a:pPr>
            <a:r>
              <a:rPr lang="en-US" altLang="zh-CN" sz="2000" dirty="0"/>
              <a:t>Coupling constants are determined by </a:t>
            </a:r>
            <a:r>
              <a:rPr lang="en-US" altLang="zh-CN" sz="2000" dirty="0">
                <a:solidFill>
                  <a:srgbClr val="0070C0"/>
                </a:solidFill>
              </a:rPr>
              <a:t>NN scattering</a:t>
            </a:r>
            <a:r>
              <a:rPr lang="en-US" altLang="zh-CN" sz="2000" dirty="0"/>
              <a:t> and </a:t>
            </a:r>
            <a:r>
              <a:rPr lang="en-US" altLang="zh-CN" sz="2000" dirty="0">
                <a:solidFill>
                  <a:srgbClr val="0070C0"/>
                </a:solidFill>
              </a:rPr>
              <a:t>deuteron properties</a:t>
            </a:r>
            <a:r>
              <a:rPr lang="en-US" sz="2000" dirty="0">
                <a:solidFill>
                  <a:srgbClr val="00B050"/>
                </a:solidFill>
              </a:rPr>
              <a:t> </a:t>
            </a:r>
            <a:r>
              <a:rPr lang="en-US" sz="1600" dirty="0">
                <a:solidFill>
                  <a:srgbClr val="00B050"/>
                </a:solidFill>
              </a:rPr>
              <a:t>R. </a:t>
            </a:r>
            <a:r>
              <a:rPr lang="en-US" sz="1600" dirty="0" err="1">
                <a:solidFill>
                  <a:srgbClr val="00B050"/>
                </a:solidFill>
              </a:rPr>
              <a:t>Machleidt</a:t>
            </a:r>
            <a:r>
              <a:rPr lang="en-US" sz="1600" dirty="0">
                <a:solidFill>
                  <a:srgbClr val="00B050"/>
                </a:solidFill>
              </a:rPr>
              <a:t>, </a:t>
            </a:r>
            <a:r>
              <a:rPr lang="en-US" sz="1600" i="1" dirty="0">
                <a:solidFill>
                  <a:srgbClr val="00B050"/>
                </a:solidFill>
              </a:rPr>
              <a:t>Adv. </a:t>
            </a:r>
            <a:r>
              <a:rPr lang="en-US" sz="1600" i="1" dirty="0" err="1">
                <a:solidFill>
                  <a:srgbClr val="00B050"/>
                </a:solidFill>
              </a:rPr>
              <a:t>Nucl</a:t>
            </a:r>
            <a:r>
              <a:rPr lang="en-US" sz="1600" i="1" dirty="0">
                <a:solidFill>
                  <a:srgbClr val="00B050"/>
                </a:solidFill>
              </a:rPr>
              <a:t>. Phys. </a:t>
            </a:r>
            <a:r>
              <a:rPr lang="en-US" sz="1600" b="1" dirty="0">
                <a:solidFill>
                  <a:srgbClr val="00B050"/>
                </a:solidFill>
              </a:rPr>
              <a:t>19</a:t>
            </a:r>
            <a:r>
              <a:rPr lang="en-US" sz="1600" dirty="0">
                <a:solidFill>
                  <a:srgbClr val="00B050"/>
                </a:solidFill>
              </a:rPr>
              <a:t>, 189 (1989)</a:t>
            </a:r>
            <a:r>
              <a:rPr lang="en-US" altLang="zh-CN" sz="2100" dirty="0"/>
              <a:t>.</a:t>
            </a:r>
          </a:p>
        </p:txBody>
      </p:sp>
      <p:pic>
        <p:nvPicPr>
          <p:cNvPr id="952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652963"/>
            <a:ext cx="10080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357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1600" y="1138238"/>
            <a:ext cx="8863013" cy="5170487"/>
          </a:xfrm>
          <a:prstGeom prst="rect">
            <a:avLst/>
          </a:prstGeom>
          <a:noFill/>
        </p:spPr>
        <p:txBody>
          <a:bodyPr>
            <a:spAutoFit/>
          </a:bodyPr>
          <a:lstStyle/>
          <a:p>
            <a:pPr marL="342900" indent="-342900">
              <a:buFont typeface="Wingdings" panose="05000000000000000000" pitchFamily="2" charset="2"/>
              <a:buChar char="Ø"/>
              <a:defRPr/>
            </a:pPr>
            <a:r>
              <a:rPr lang="en-US" sz="2000" dirty="0"/>
              <a:t>Sum up ladder diagrams to infinite order</a:t>
            </a:r>
          </a:p>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p>
          <a:p>
            <a:pPr>
              <a:defRPr/>
            </a:pPr>
            <a:endParaRPr lang="en-US" sz="2000" dirty="0">
              <a:solidFill>
                <a:srgbClr val="0070C0"/>
              </a:solidFill>
            </a:endParaRPr>
          </a:p>
          <a:p>
            <a:pPr marL="342900" indent="-342900">
              <a:buFont typeface="Wingdings" panose="05000000000000000000" pitchFamily="2" charset="2"/>
              <a:buChar char="Ø"/>
              <a:defRPr/>
            </a:pPr>
            <a:r>
              <a:rPr lang="en-US" sz="2000" dirty="0"/>
              <a:t>Bethe-Goldstone equation </a:t>
            </a:r>
            <a:r>
              <a:rPr lang="en-US" altLang="zh-CN" sz="2000" dirty="0"/>
              <a:t>is solved </a:t>
            </a:r>
            <a:r>
              <a:rPr lang="en-US" altLang="zh-CN" sz="2000" b="1" dirty="0">
                <a:solidFill>
                  <a:srgbClr val="FF0000"/>
                </a:solidFill>
                <a:latin typeface="Times New Roman" panose="02020603050405020304" pitchFamily="18" charset="0"/>
                <a:cs typeface="Times New Roman" panose="02020603050405020304" pitchFamily="18" charset="0"/>
              </a:rPr>
              <a:t>self-consistently</a:t>
            </a:r>
          </a:p>
          <a:p>
            <a:pPr marL="342900" indent="-342900">
              <a:buFont typeface="Wingdings" panose="05000000000000000000" pitchFamily="2" charset="2"/>
              <a:buChar char="Ø"/>
              <a:defRPr/>
            </a:pPr>
            <a:endParaRPr lang="en-US" sz="2000" dirty="0"/>
          </a:p>
          <a:p>
            <a:pPr>
              <a:defRPr/>
            </a:pPr>
            <a:endParaRPr lang="en-US" sz="2000" dirty="0"/>
          </a:p>
          <a:p>
            <a:pPr>
              <a:defRPr/>
            </a:pPr>
            <a:endParaRPr lang="en-US" sz="2000" dirty="0"/>
          </a:p>
          <a:p>
            <a:pPr>
              <a:defRPr/>
            </a:pPr>
            <a:endParaRPr lang="en-US" sz="2000" dirty="0"/>
          </a:p>
          <a:p>
            <a:pPr>
              <a:defRPr/>
            </a:pPr>
            <a:endParaRPr lang="en-US" altLang="zh-CN" sz="2000" dirty="0"/>
          </a:p>
          <a:p>
            <a:pPr marL="800100" lvl="1" indent="-342900">
              <a:buFont typeface="Arial" panose="020B0604020202020204" pitchFamily="34" charset="0"/>
              <a:buChar char="•"/>
              <a:defRPr/>
            </a:pPr>
            <a:r>
              <a:rPr lang="en-US" altLang="zh-CN" sz="2000" dirty="0">
                <a:solidFill>
                  <a:srgbClr val="FF0000"/>
                </a:solidFill>
              </a:rPr>
              <a:t>Starting energy </a:t>
            </a:r>
            <a:r>
              <a:rPr lang="en-US" altLang="zh-CN" sz="2000" i="1" dirty="0">
                <a:solidFill>
                  <a:srgbClr val="FF0000"/>
                </a:solidFill>
                <a:latin typeface="Times New Roman" panose="02020603050405020304" pitchFamily="18" charset="0"/>
                <a:cs typeface="Times New Roman" panose="02020603050405020304" pitchFamily="18" charset="0"/>
              </a:rPr>
              <a:t>W</a:t>
            </a:r>
            <a:r>
              <a:rPr lang="en-US" altLang="zh-CN" sz="2000" i="1" dirty="0">
                <a:solidFill>
                  <a:srgbClr val="FF0000"/>
                </a:solidFill>
              </a:rPr>
              <a:t> </a:t>
            </a:r>
            <a:r>
              <a:rPr lang="en-US" altLang="zh-CN" sz="2000" dirty="0"/>
              <a:t>depends on the position of </a:t>
            </a:r>
            <a:r>
              <a:rPr lang="en-US" altLang="zh-CN" sz="2000" i="1" dirty="0">
                <a:latin typeface="Times New Roman" panose="02020603050405020304" pitchFamily="18" charset="0"/>
                <a:cs typeface="Times New Roman" panose="02020603050405020304" pitchFamily="18" charset="0"/>
              </a:rPr>
              <a:t>G</a:t>
            </a:r>
            <a:r>
              <a:rPr lang="en-US" altLang="zh-CN" sz="2000" dirty="0"/>
              <a:t>-matrix in the diagram.</a:t>
            </a:r>
          </a:p>
          <a:p>
            <a:pPr marL="800100" lvl="1" indent="-342900">
              <a:spcBef>
                <a:spcPts val="600"/>
              </a:spcBef>
              <a:buFont typeface="Arial" panose="020B0604020202020204" pitchFamily="34" charset="0"/>
              <a:buChar char="•"/>
              <a:defRPr/>
            </a:pPr>
            <a:r>
              <a:rPr lang="en-US" altLang="zh-CN" sz="2000" dirty="0">
                <a:solidFill>
                  <a:srgbClr val="FF0000"/>
                </a:solidFill>
              </a:rPr>
              <a:t>RHF single particle energies </a:t>
            </a:r>
            <a:r>
              <a:rPr lang="en-US" altLang="zh-CN" sz="2000" i="1" dirty="0" err="1">
                <a:latin typeface="Times New Roman" panose="02020603050405020304" pitchFamily="18" charset="0"/>
                <a:cs typeface="Times New Roman" panose="02020603050405020304" pitchFamily="18" charset="0"/>
              </a:rPr>
              <a:t>ε</a:t>
            </a:r>
            <a:r>
              <a:rPr lang="en-US" altLang="zh-CN" sz="2000" i="1" baseline="-25000" dirty="0" err="1">
                <a:latin typeface="Times New Roman" panose="02020603050405020304" pitchFamily="18" charset="0"/>
                <a:cs typeface="Times New Roman" panose="02020603050405020304" pitchFamily="18" charset="0"/>
              </a:rPr>
              <a:t>m</a:t>
            </a:r>
            <a:r>
              <a:rPr lang="en-US" altLang="zh-CN" sz="2000" i="1" dirty="0">
                <a:latin typeface="Times New Roman" panose="02020603050405020304" pitchFamily="18" charset="0"/>
                <a:cs typeface="Times New Roman" panose="02020603050405020304" pitchFamily="18" charset="0"/>
              </a:rPr>
              <a:t> , </a:t>
            </a:r>
            <a:r>
              <a:rPr lang="en-US" altLang="zh-CN" sz="2000" i="1" dirty="0" err="1">
                <a:latin typeface="Times New Roman" panose="02020603050405020304" pitchFamily="18" charset="0"/>
                <a:cs typeface="Times New Roman" panose="02020603050405020304" pitchFamily="18" charset="0"/>
              </a:rPr>
              <a:t>ε</a:t>
            </a:r>
            <a:r>
              <a:rPr lang="en-US" altLang="zh-CN" sz="2000" i="1" baseline="-25000" dirty="0" err="1">
                <a:latin typeface="Times New Roman" panose="02020603050405020304" pitchFamily="18" charset="0"/>
                <a:cs typeface="Times New Roman" panose="02020603050405020304" pitchFamily="18" charset="0"/>
              </a:rPr>
              <a:t>n</a:t>
            </a:r>
            <a:r>
              <a:rPr lang="en-US" altLang="zh-CN" sz="2000" dirty="0"/>
              <a:t>.  </a:t>
            </a:r>
          </a:p>
          <a:p>
            <a:pPr marL="800100" lvl="1" indent="-342900">
              <a:spcBef>
                <a:spcPts val="600"/>
              </a:spcBef>
              <a:buFont typeface="Arial" panose="020B0604020202020204" pitchFamily="34" charset="0"/>
              <a:buChar char="•"/>
              <a:defRPr/>
            </a:pPr>
            <a:r>
              <a:rPr lang="en-US" altLang="zh-CN" sz="2000" dirty="0">
                <a:solidFill>
                  <a:srgbClr val="FF0000"/>
                </a:solidFill>
              </a:rPr>
              <a:t>Pauli operator </a:t>
            </a:r>
            <a:r>
              <a:rPr lang="en-US" altLang="zh-CN" sz="2000" i="1" dirty="0">
                <a:latin typeface="Times New Roman" panose="02020603050405020304" pitchFamily="18" charset="0"/>
                <a:cs typeface="Times New Roman" panose="02020603050405020304" pitchFamily="18" charset="0"/>
              </a:rPr>
              <a:t>Q</a:t>
            </a:r>
            <a:r>
              <a:rPr lang="en-US" altLang="zh-CN" sz="2000" dirty="0"/>
              <a:t> forbids the state scattering below Fermi surface.</a:t>
            </a:r>
          </a:p>
        </p:txBody>
      </p:sp>
      <p:sp>
        <p:nvSpPr>
          <p:cNvPr id="4" name="Rectangle 3"/>
          <p:cNvSpPr/>
          <p:nvPr/>
        </p:nvSpPr>
        <p:spPr>
          <a:xfrm>
            <a:off x="3348038" y="0"/>
            <a:ext cx="4987925"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Bethe-Goldstone Equation</a:t>
            </a:r>
          </a:p>
        </p:txBody>
      </p:sp>
      <p:pic>
        <p:nvPicPr>
          <p:cNvPr id="962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933825"/>
            <a:ext cx="76835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1" name="Group 22"/>
          <p:cNvGrpSpPr>
            <a:grpSpLocks/>
          </p:cNvGrpSpPr>
          <p:nvPr/>
        </p:nvGrpSpPr>
        <p:grpSpPr bwMode="auto">
          <a:xfrm>
            <a:off x="7092950" y="1341438"/>
            <a:ext cx="1941513" cy="2043112"/>
            <a:chOff x="9602728" y="1169042"/>
            <a:chExt cx="2589272" cy="2723715"/>
          </a:xfrm>
        </p:grpSpPr>
        <p:pic>
          <p:nvPicPr>
            <p:cNvPr id="9626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2728" y="1169042"/>
              <a:ext cx="2589272" cy="272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10419947" y="2529841"/>
              <a:ext cx="127029" cy="1439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3" name="Curved Connector 12"/>
            <p:cNvCxnSpPr>
              <a:stCxn id="44" idx="1"/>
              <a:endCxn id="48" idx="2"/>
            </p:cNvCxnSpPr>
            <p:nvPr/>
          </p:nvCxnSpPr>
          <p:spPr>
            <a:xfrm rot="5400000" flipH="1" flipV="1">
              <a:off x="10130050" y="2074799"/>
              <a:ext cx="785157" cy="167254"/>
            </a:xfrm>
            <a:prstGeom prst="curvedConnector2">
              <a:avLst/>
            </a:prstGeom>
            <a:ln w="31750">
              <a:solidFill>
                <a:srgbClr val="002060"/>
              </a:solidFill>
              <a:round/>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606256" y="1693892"/>
              <a:ext cx="127029" cy="143910"/>
            </a:xfrm>
            <a:prstGeom prst="ellipse">
              <a:avLst/>
            </a:prstGeom>
            <a:solidFill>
              <a:srgbClr val="4AFC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 name="Oval 48"/>
            <p:cNvSpPr/>
            <p:nvPr/>
          </p:nvSpPr>
          <p:spPr>
            <a:xfrm>
              <a:off x="10206116" y="1693892"/>
              <a:ext cx="127029" cy="143910"/>
            </a:xfrm>
            <a:prstGeom prst="ellipse">
              <a:avLst/>
            </a:prstGeom>
            <a:solidFill>
              <a:srgbClr val="4AFC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 name="Oval 50"/>
            <p:cNvSpPr/>
            <p:nvPr/>
          </p:nvSpPr>
          <p:spPr>
            <a:xfrm>
              <a:off x="10072735" y="2519260"/>
              <a:ext cx="127029" cy="1417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52" name="Curved Connector 51"/>
            <p:cNvCxnSpPr>
              <a:stCxn id="51" idx="1"/>
              <a:endCxn id="49" idx="2"/>
            </p:cNvCxnSpPr>
            <p:nvPr/>
          </p:nvCxnSpPr>
          <p:spPr>
            <a:xfrm rot="5400000" flipH="1" flipV="1">
              <a:off x="9760606" y="2094913"/>
              <a:ext cx="774576" cy="116444"/>
            </a:xfrm>
            <a:prstGeom prst="curvedConnector2">
              <a:avLst/>
            </a:prstGeom>
            <a:ln w="31750">
              <a:solidFill>
                <a:srgbClr val="002060"/>
              </a:solidFill>
              <a:round/>
              <a:tailEnd type="triangle"/>
            </a:ln>
          </p:spPr>
          <p:style>
            <a:lnRef idx="1">
              <a:schemeClr val="accent1"/>
            </a:lnRef>
            <a:fillRef idx="0">
              <a:schemeClr val="accent1"/>
            </a:fillRef>
            <a:effectRef idx="0">
              <a:schemeClr val="accent1"/>
            </a:effectRef>
            <a:fontRef idx="minor">
              <a:schemeClr val="tx1"/>
            </a:fontRef>
          </p:style>
        </p:cxnSp>
      </p:grpSp>
      <p:pic>
        <p:nvPicPr>
          <p:cNvPr id="9626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1916113"/>
            <a:ext cx="65293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Box 15"/>
          <p:cNvSpPr txBox="1">
            <a:spLocks noChangeArrowheads="1"/>
          </p:cNvSpPr>
          <p:nvPr/>
        </p:nvSpPr>
        <p:spPr bwMode="auto">
          <a:xfrm>
            <a:off x="2700338" y="600075"/>
            <a:ext cx="651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400">
                <a:solidFill>
                  <a:srgbClr val="00B050"/>
                </a:solidFill>
                <a:latin typeface="Arial" panose="020B0604020202020204" pitchFamily="34" charset="0"/>
              </a:rPr>
              <a:t>K. A. Brueckner, C. A. Levinson, and H. M. Mahmoud, </a:t>
            </a:r>
            <a:r>
              <a:rPr lang="en-US" altLang="zh-CN" sz="1400" i="1">
                <a:solidFill>
                  <a:srgbClr val="00B050"/>
                </a:solidFill>
                <a:latin typeface="Arial" panose="020B0604020202020204" pitchFamily="34" charset="0"/>
              </a:rPr>
              <a:t>Phys. Rev. </a:t>
            </a:r>
            <a:r>
              <a:rPr lang="en-US" altLang="zh-CN" sz="1400" b="1">
                <a:solidFill>
                  <a:srgbClr val="00B050"/>
                </a:solidFill>
                <a:latin typeface="Arial" panose="020B0604020202020204" pitchFamily="34" charset="0"/>
              </a:rPr>
              <a:t>95</a:t>
            </a:r>
            <a:r>
              <a:rPr lang="en-US" altLang="zh-CN" sz="1400">
                <a:solidFill>
                  <a:srgbClr val="00B050"/>
                </a:solidFill>
                <a:latin typeface="Arial" panose="020B0604020202020204" pitchFamily="34" charset="0"/>
              </a:rPr>
              <a:t>, 217 (1954)</a:t>
            </a:r>
          </a:p>
        </p:txBody>
      </p:sp>
    </p:spTree>
    <p:extLst>
      <p:ext uri="{BB962C8B-B14F-4D97-AF65-F5344CB8AC3E}">
        <p14:creationId xmlns:p14="http://schemas.microsoft.com/office/powerpoint/2010/main" val="1834958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37"/>
          <p:cNvSpPr txBox="1">
            <a:spLocks noChangeArrowheads="1"/>
          </p:cNvSpPr>
          <p:nvPr/>
        </p:nvSpPr>
        <p:spPr bwMode="auto">
          <a:xfrm>
            <a:off x="292100" y="874713"/>
            <a:ext cx="860107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 typeface="Wingdings" panose="05000000000000000000" pitchFamily="2" charset="2"/>
              <a:buChar char="Ø"/>
            </a:pPr>
            <a:r>
              <a:rPr lang="en-US" altLang="zh-CN" sz="2000">
                <a:solidFill>
                  <a:srgbClr val="000000"/>
                </a:solidFill>
                <a:latin typeface="Arial" panose="020B0604020202020204" pitchFamily="34" charset="0"/>
              </a:rPr>
              <a:t>Relativistic Hartree-Fock </a:t>
            </a:r>
            <a:r>
              <a:rPr lang="en-US" altLang="zh-CN" sz="2000">
                <a:solidFill>
                  <a:srgbClr val="0070C0"/>
                </a:solidFill>
                <a:latin typeface="Arial" panose="020B0604020202020204" pitchFamily="34" charset="0"/>
              </a:rPr>
              <a:t>equation </a:t>
            </a:r>
            <a:r>
              <a:rPr lang="en-US" altLang="zh-CN" sz="2000">
                <a:solidFill>
                  <a:srgbClr val="000000"/>
                </a:solidFill>
                <a:latin typeface="Arial" panose="020B0604020202020204" pitchFamily="34" charset="0"/>
              </a:rPr>
              <a:t>in complete basis, details in, e.g.</a:t>
            </a:r>
            <a:r>
              <a:rPr lang="en-US" altLang="zh-CN" sz="2000">
                <a:solidFill>
                  <a:srgbClr val="00B050"/>
                </a:solidFill>
                <a:latin typeface="Arial" panose="020B0604020202020204" pitchFamily="34" charset="0"/>
                <a:ea typeface="Arial Unicode MS" panose="020B0604020202020204" pitchFamily="34" charset="-122"/>
                <a:cs typeface="Arial" panose="020B0604020202020204" pitchFamily="34" charset="0"/>
              </a:rPr>
              <a:t> </a:t>
            </a:r>
            <a:endParaRPr lang="en-US" altLang="zh-CN" sz="2000">
              <a:solidFill>
                <a:srgbClr val="00B05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a typeface="Arial Unicode MS" panose="020B0604020202020204" pitchFamily="34" charset="-122"/>
              <a:cs typeface="Arial Unicode MS" panose="020B0604020202020204" pitchFamily="34" charset="-122"/>
            </a:endParaRPr>
          </a:p>
          <a:p>
            <a:pPr>
              <a:spcBef>
                <a:spcPct val="0"/>
              </a:spcBef>
              <a:buFontTx/>
              <a:buNone/>
            </a:pPr>
            <a:endParaRPr lang="en-US" altLang="zh-CN" sz="2000">
              <a:solidFill>
                <a:srgbClr val="000000"/>
              </a:solidFill>
              <a:latin typeface="Arial" panose="020B0604020202020204" pitchFamily="34" charset="0"/>
            </a:endParaRPr>
          </a:p>
          <a:p>
            <a:pPr>
              <a:spcBef>
                <a:spcPct val="0"/>
              </a:spcBef>
              <a:buFontTx/>
              <a:buNone/>
            </a:pPr>
            <a:endParaRPr lang="en-US" altLang="zh-CN" sz="2000">
              <a:solidFill>
                <a:srgbClr val="000000"/>
              </a:solidFill>
              <a:latin typeface="Arial" panose="020B0604020202020204" pitchFamily="34" charset="0"/>
            </a:endParaRPr>
          </a:p>
          <a:p>
            <a:pPr>
              <a:spcBef>
                <a:spcPct val="0"/>
              </a:spcBef>
              <a:buFontTx/>
              <a:buNone/>
            </a:pPr>
            <a:endParaRPr lang="en-US" altLang="zh-CN" sz="2000">
              <a:solidFill>
                <a:srgbClr val="000000"/>
              </a:solidFill>
              <a:latin typeface="Arial" panose="020B0604020202020204" pitchFamily="34" charset="0"/>
            </a:endParaRPr>
          </a:p>
          <a:p>
            <a:pPr>
              <a:spcBef>
                <a:spcPts val="600"/>
              </a:spcBef>
              <a:buFontTx/>
              <a:buNone/>
            </a:pPr>
            <a:r>
              <a:rPr lang="en-US" altLang="zh-CN" sz="2000">
                <a:solidFill>
                  <a:srgbClr val="000000"/>
                </a:solidFill>
                <a:latin typeface="Arial" panose="020B0604020202020204" pitchFamily="34" charset="0"/>
              </a:rPr>
              <a:t>      where  </a:t>
            </a:r>
            <a:r>
              <a:rPr lang="en-US" altLang="zh-CN" sz="2000" i="1">
                <a:solidFill>
                  <a:srgbClr val="000000"/>
                </a:solidFill>
                <a:cs typeface="Times New Roman" panose="02020603050405020304" pitchFamily="18" charset="0"/>
              </a:rPr>
              <a:t>D</a:t>
            </a:r>
            <a:r>
              <a:rPr lang="en-US" altLang="zh-CN" sz="2000">
                <a:solidFill>
                  <a:srgbClr val="000000"/>
                </a:solidFill>
                <a:latin typeface="Arial" panose="020B0604020202020204" pitchFamily="34" charset="0"/>
              </a:rPr>
              <a:t> are the expansion coefficients:</a:t>
            </a:r>
          </a:p>
          <a:p>
            <a:pPr>
              <a:spcBef>
                <a:spcPct val="0"/>
              </a:spcBef>
              <a:buFontTx/>
              <a:buNone/>
            </a:pPr>
            <a:endParaRPr lang="en-US" altLang="zh-CN" sz="2000">
              <a:solidFill>
                <a:srgbClr val="000000"/>
              </a:solidFill>
              <a:latin typeface="Arial" panose="020B0604020202020204" pitchFamily="34" charset="0"/>
            </a:endParaRPr>
          </a:p>
          <a:p>
            <a:pPr>
              <a:spcBef>
                <a:spcPct val="0"/>
              </a:spcBef>
              <a:buFontTx/>
              <a:buNone/>
            </a:pPr>
            <a:endParaRPr lang="en-US" altLang="zh-CN" sz="2000">
              <a:solidFill>
                <a:srgbClr val="000000"/>
              </a:solidFill>
              <a:latin typeface="Arial" panose="020B0604020202020204" pitchFamily="34" charset="0"/>
            </a:endParaRPr>
          </a:p>
          <a:p>
            <a:pPr>
              <a:spcBef>
                <a:spcPct val="0"/>
              </a:spcBef>
              <a:buFont typeface="Wingdings" panose="05000000000000000000" pitchFamily="2" charset="2"/>
              <a:buChar char="Ø"/>
            </a:pPr>
            <a:r>
              <a:rPr lang="en-US" altLang="zh-CN" sz="2000">
                <a:solidFill>
                  <a:srgbClr val="000000"/>
                </a:solidFill>
                <a:latin typeface="Arial" panose="020B0604020202020204" pitchFamily="34" charset="0"/>
              </a:rPr>
              <a:t>RBHF </a:t>
            </a:r>
            <a:r>
              <a:rPr lang="en-US" altLang="zh-CN" sz="2000">
                <a:solidFill>
                  <a:srgbClr val="0070C0"/>
                </a:solidFill>
                <a:latin typeface="Arial" panose="020B0604020202020204" pitchFamily="34" charset="0"/>
              </a:rPr>
              <a:t>total energy</a:t>
            </a:r>
          </a:p>
          <a:p>
            <a:pPr>
              <a:spcBef>
                <a:spcPct val="0"/>
              </a:spcBef>
              <a:buFont typeface="Wingdings" panose="05000000000000000000" pitchFamily="2" charset="2"/>
              <a:buChar char="Ø"/>
            </a:pPr>
            <a:endParaRPr lang="en-US" altLang="zh-CN" sz="2000">
              <a:solidFill>
                <a:srgbClr val="0070C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ndParaRPr>
          </a:p>
          <a:p>
            <a:pPr>
              <a:spcBef>
                <a:spcPct val="0"/>
              </a:spcBef>
              <a:buFont typeface="Wingdings" panose="05000000000000000000" pitchFamily="2" charset="2"/>
              <a:buChar char="Ø"/>
            </a:pPr>
            <a:endParaRPr lang="en-US" altLang="zh-CN" sz="2000">
              <a:solidFill>
                <a:srgbClr val="000000"/>
              </a:solidFill>
              <a:latin typeface="Arial" panose="020B0604020202020204" pitchFamily="34" charset="0"/>
            </a:endParaRPr>
          </a:p>
          <a:p>
            <a:pPr>
              <a:spcBef>
                <a:spcPct val="0"/>
              </a:spcBef>
              <a:buFontTx/>
              <a:buNone/>
            </a:pPr>
            <a:r>
              <a:rPr lang="en-US" altLang="zh-CN" sz="2000">
                <a:solidFill>
                  <a:srgbClr val="000000"/>
                </a:solidFill>
                <a:latin typeface="Arial" panose="020B0604020202020204" pitchFamily="34" charset="0"/>
              </a:rPr>
              <a:t>      together with exchange term,</a:t>
            </a:r>
          </a:p>
        </p:txBody>
      </p:sp>
      <p:pic>
        <p:nvPicPr>
          <p:cNvPr id="97283"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1738" y="5940425"/>
            <a:ext cx="39909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84438" y="3175"/>
            <a:ext cx="66595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Relativistic </a:t>
            </a:r>
            <a:r>
              <a:rPr lang="en-US" sz="2800" dirty="0" err="1">
                <a:solidFill>
                  <a:srgbClr val="FF0000"/>
                </a:solidFill>
              </a:rPr>
              <a:t>Brueckner-Hartree-Fock</a:t>
            </a:r>
            <a:r>
              <a:rPr lang="en-US" sz="2800" dirty="0">
                <a:solidFill>
                  <a:srgbClr val="FF0000"/>
                </a:solidFill>
              </a:rPr>
              <a:t> Theory</a:t>
            </a:r>
          </a:p>
        </p:txBody>
      </p:sp>
      <p:pic>
        <p:nvPicPr>
          <p:cNvPr id="972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1557338"/>
            <a:ext cx="33861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7363" y="2752725"/>
            <a:ext cx="19573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43"/>
          <p:cNvSpPr txBox="1">
            <a:spLocks noChangeArrowheads="1"/>
          </p:cNvSpPr>
          <p:nvPr/>
        </p:nvSpPr>
        <p:spPr bwMode="auto">
          <a:xfrm>
            <a:off x="2627313" y="1196975"/>
            <a:ext cx="5291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600">
                <a:solidFill>
                  <a:srgbClr val="00B050"/>
                </a:solidFill>
                <a:latin typeface="Arial" panose="020B0604020202020204" pitchFamily="34" charset="0"/>
              </a:rPr>
              <a:t>W. Long, N. Van Giai, and J. Meng, </a:t>
            </a:r>
            <a:r>
              <a:rPr lang="en-US" altLang="zh-CN" sz="1600" i="1">
                <a:solidFill>
                  <a:srgbClr val="00B050"/>
                </a:solidFill>
                <a:latin typeface="Arial" panose="020B0604020202020204" pitchFamily="34" charset="0"/>
              </a:rPr>
              <a:t>PLB </a:t>
            </a:r>
            <a:r>
              <a:rPr lang="en-US" altLang="zh-CN" sz="1600" b="1">
                <a:solidFill>
                  <a:srgbClr val="00B050"/>
                </a:solidFill>
                <a:latin typeface="Arial" panose="020B0604020202020204" pitchFamily="34" charset="0"/>
              </a:rPr>
              <a:t>640</a:t>
            </a:r>
            <a:r>
              <a:rPr lang="en-US" altLang="zh-CN" sz="1600">
                <a:solidFill>
                  <a:srgbClr val="00B050"/>
                </a:solidFill>
                <a:latin typeface="Arial" panose="020B0604020202020204" pitchFamily="34" charset="0"/>
              </a:rPr>
              <a:t>, 150 (2006)</a:t>
            </a:r>
          </a:p>
        </p:txBody>
      </p:sp>
      <p:pic>
        <p:nvPicPr>
          <p:cNvPr id="9728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8138" y="1484313"/>
            <a:ext cx="24860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9" name="Group 30"/>
          <p:cNvGrpSpPr>
            <a:grpSpLocks/>
          </p:cNvGrpSpPr>
          <p:nvPr/>
        </p:nvGrpSpPr>
        <p:grpSpPr bwMode="auto">
          <a:xfrm>
            <a:off x="395288" y="3933825"/>
            <a:ext cx="8416925" cy="1795463"/>
            <a:chOff x="372688" y="4025078"/>
            <a:chExt cx="8417952" cy="1795057"/>
          </a:xfrm>
        </p:grpSpPr>
        <p:pic>
          <p:nvPicPr>
            <p:cNvPr id="97290"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5863" y="5497724"/>
              <a:ext cx="1394777" cy="32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1" name="TextBox 35"/>
            <p:cNvSpPr txBox="1">
              <a:spLocks noChangeArrowheads="1"/>
            </p:cNvSpPr>
            <p:nvPr/>
          </p:nvSpPr>
          <p:spPr bwMode="auto">
            <a:xfrm>
              <a:off x="6187187" y="4230490"/>
              <a:ext cx="540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400" b="1">
                  <a:solidFill>
                    <a:srgbClr val="000000"/>
                  </a:solidFill>
                  <a:latin typeface="Arial" panose="020B0604020202020204" pitchFamily="34" charset="0"/>
                </a:rPr>
                <a:t> =</a:t>
              </a:r>
              <a:endParaRPr lang="zh-CN" altLang="en-US" sz="2400" b="1">
                <a:solidFill>
                  <a:srgbClr val="000000"/>
                </a:solidFill>
                <a:latin typeface="Arial" panose="020B0604020202020204" pitchFamily="34" charset="0"/>
              </a:endParaRPr>
            </a:p>
          </p:txBody>
        </p:sp>
        <p:pic>
          <p:nvPicPr>
            <p:cNvPr id="97292" name="Picture 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9932" y="4807395"/>
              <a:ext cx="1776419" cy="69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3" name="Picture 3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1479" y="4025078"/>
              <a:ext cx="40481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94" name="Group 39"/>
            <p:cNvGrpSpPr>
              <a:grpSpLocks/>
            </p:cNvGrpSpPr>
            <p:nvPr/>
          </p:nvGrpSpPr>
          <p:grpSpPr bwMode="auto">
            <a:xfrm>
              <a:off x="372688" y="4275685"/>
              <a:ext cx="6265914" cy="497821"/>
              <a:chOff x="413026" y="1909594"/>
              <a:chExt cx="8354552" cy="663761"/>
            </a:xfrm>
          </p:grpSpPr>
          <p:sp>
            <p:nvSpPr>
              <p:cNvPr id="97304" name="TextBox 51"/>
              <p:cNvSpPr txBox="1">
                <a:spLocks noChangeArrowheads="1"/>
              </p:cNvSpPr>
              <p:nvPr/>
            </p:nvSpPr>
            <p:spPr bwMode="auto">
              <a:xfrm>
                <a:off x="2229949" y="1909594"/>
                <a:ext cx="6537629"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b="1">
                    <a:solidFill>
                      <a:srgbClr val="000000"/>
                    </a:solidFill>
                    <a:latin typeface="Arial" panose="020B0604020202020204" pitchFamily="34" charset="0"/>
                  </a:rPr>
                  <a:t> +                  +                      +     . . .</a:t>
                </a:r>
                <a:endParaRPr lang="zh-CN" altLang="en-US" sz="2000" b="1">
                  <a:solidFill>
                    <a:srgbClr val="000000"/>
                  </a:solidFill>
                  <a:latin typeface="Arial" panose="020B0604020202020204" pitchFamily="34" charset="0"/>
                </a:endParaRPr>
              </a:p>
            </p:txBody>
          </p:sp>
          <p:sp>
            <p:nvSpPr>
              <p:cNvPr id="53" name="TextBox 52"/>
              <p:cNvSpPr txBox="1"/>
              <p:nvPr/>
            </p:nvSpPr>
            <p:spPr>
              <a:xfrm>
                <a:off x="413026" y="1958482"/>
                <a:ext cx="2205836" cy="615809"/>
              </a:xfrm>
              <a:prstGeom prst="rect">
                <a:avLst/>
              </a:prstGeom>
              <a:noFill/>
            </p:spPr>
            <p:txBody>
              <a:bodyPr>
                <a:spAutoFit/>
              </a:bodyPr>
              <a:lstStyle/>
              <a:p>
                <a:pPr>
                  <a:defRPr/>
                </a:pPr>
                <a:r>
                  <a:rPr lang="en-US" altLang="zh-CN" sz="2400" b="1" dirty="0">
                    <a:solidFill>
                      <a:srgbClr val="000000"/>
                    </a:solidFill>
                  </a:rPr>
                  <a:t> </a:t>
                </a:r>
                <a:r>
                  <a:rPr lang="en-US" altLang="zh-CN" sz="1650" i="1" dirty="0">
                    <a:solidFill>
                      <a:srgbClr val="000000"/>
                    </a:solidFill>
                    <a:latin typeface="Times New Roman" panose="02020603050405020304" pitchFamily="18" charset="0"/>
                    <a:ea typeface="Cambria Math" pitchFamily="18" charset="0"/>
                    <a:cs typeface="Times New Roman" panose="02020603050405020304" pitchFamily="18" charset="0"/>
                  </a:rPr>
                  <a:t>a                    b</a:t>
                </a:r>
                <a:endParaRPr lang="zh-CN" altLang="en-US" sz="2400" b="1" dirty="0">
                  <a:solidFill>
                    <a:srgbClr val="000000"/>
                  </a:solidFill>
                </a:endParaRPr>
              </a:p>
            </p:txBody>
          </p:sp>
        </p:grpSp>
        <p:grpSp>
          <p:nvGrpSpPr>
            <p:cNvPr id="97295" name="Group 41"/>
            <p:cNvGrpSpPr>
              <a:grpSpLocks/>
            </p:cNvGrpSpPr>
            <p:nvPr/>
          </p:nvGrpSpPr>
          <p:grpSpPr bwMode="auto">
            <a:xfrm>
              <a:off x="514769" y="4113637"/>
              <a:ext cx="1306639" cy="587557"/>
              <a:chOff x="517025" y="1928848"/>
              <a:chExt cx="1742185" cy="783409"/>
            </a:xfrm>
          </p:grpSpPr>
          <p:sp>
            <p:nvSpPr>
              <p:cNvPr id="50" name="Rectangle 49"/>
              <p:cNvSpPr/>
              <p:nvPr/>
            </p:nvSpPr>
            <p:spPr>
              <a:xfrm>
                <a:off x="515989" y="1992762"/>
                <a:ext cx="1742229" cy="719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97303" name="TextBox 50"/>
              <p:cNvSpPr txBox="1">
                <a:spLocks noChangeArrowheads="1"/>
              </p:cNvSpPr>
              <p:nvPr/>
            </p:nvSpPr>
            <p:spPr bwMode="auto">
              <a:xfrm>
                <a:off x="838101" y="1928848"/>
                <a:ext cx="1184885"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b="1">
                    <a:solidFill>
                      <a:srgbClr val="FF0000"/>
                    </a:solidFill>
                    <a:latin typeface="Arial" panose="020B0604020202020204" pitchFamily="34" charset="0"/>
                  </a:rPr>
                  <a:t> RHF</a:t>
                </a:r>
                <a:endParaRPr lang="zh-CN" altLang="en-US" sz="2000" b="1">
                  <a:solidFill>
                    <a:srgbClr val="FF0000"/>
                  </a:solidFill>
                  <a:latin typeface="Arial" panose="020B0604020202020204" pitchFamily="34" charset="0"/>
                </a:endParaRPr>
              </a:p>
            </p:txBody>
          </p:sp>
        </p:grpSp>
        <p:pic>
          <p:nvPicPr>
            <p:cNvPr id="97296"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5453" y="4755361"/>
              <a:ext cx="1418219" cy="72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17576" y="4387766"/>
              <a:ext cx="11525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98" name="Group 44"/>
            <p:cNvGrpSpPr>
              <a:grpSpLocks/>
            </p:cNvGrpSpPr>
            <p:nvPr/>
          </p:nvGrpSpPr>
          <p:grpSpPr bwMode="auto">
            <a:xfrm>
              <a:off x="6792036" y="4121330"/>
              <a:ext cx="1617606" cy="652174"/>
              <a:chOff x="3157157" y="2707393"/>
              <a:chExt cx="2156807" cy="869566"/>
            </a:xfrm>
          </p:grpSpPr>
          <p:sp>
            <p:nvSpPr>
              <p:cNvPr id="48" name="Rectangle 47"/>
              <p:cNvSpPr/>
              <p:nvPr/>
            </p:nvSpPr>
            <p:spPr>
              <a:xfrm>
                <a:off x="3156753" y="2826651"/>
                <a:ext cx="2157146" cy="751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97301" name="TextBox 48"/>
              <p:cNvSpPr txBox="1">
                <a:spLocks noChangeArrowheads="1"/>
              </p:cNvSpPr>
              <p:nvPr/>
            </p:nvSpPr>
            <p:spPr bwMode="auto">
              <a:xfrm>
                <a:off x="3560025" y="2707393"/>
                <a:ext cx="1434551"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b="1">
                    <a:solidFill>
                      <a:srgbClr val="000080"/>
                    </a:solidFill>
                    <a:latin typeface="Arial" panose="020B0604020202020204" pitchFamily="34" charset="0"/>
                  </a:rPr>
                  <a:t> </a:t>
                </a:r>
                <a:r>
                  <a:rPr lang="en-US" altLang="zh-CN" sz="2000" b="1">
                    <a:solidFill>
                      <a:srgbClr val="FF0000"/>
                    </a:solidFill>
                    <a:latin typeface="Arial" panose="020B0604020202020204" pitchFamily="34" charset="0"/>
                  </a:rPr>
                  <a:t>RBHF</a:t>
                </a:r>
                <a:endParaRPr lang="zh-CN" altLang="en-US" sz="2000" b="1">
                  <a:solidFill>
                    <a:srgbClr val="FF0000"/>
                  </a:solidFill>
                  <a:latin typeface="Arial" panose="020B0604020202020204" pitchFamily="34" charset="0"/>
                </a:endParaRPr>
              </a:p>
            </p:txBody>
          </p:sp>
        </p:grpSp>
        <p:sp>
          <p:nvSpPr>
            <p:cNvPr id="47" name="TextBox 46"/>
            <p:cNvSpPr txBox="1"/>
            <p:nvPr/>
          </p:nvSpPr>
          <p:spPr>
            <a:xfrm>
              <a:off x="6786971" y="4472652"/>
              <a:ext cx="1622623" cy="345997"/>
            </a:xfrm>
            <a:prstGeom prst="rect">
              <a:avLst/>
            </a:prstGeom>
            <a:noFill/>
          </p:spPr>
          <p:txBody>
            <a:bodyPr>
              <a:spAutoFit/>
            </a:bodyPr>
            <a:lstStyle/>
            <a:p>
              <a:pPr>
                <a:defRPr/>
              </a:pPr>
              <a:r>
                <a:rPr lang="en-US" altLang="zh-CN" sz="1650" i="1" dirty="0">
                  <a:solidFill>
                    <a:srgbClr val="000000"/>
                  </a:solidFill>
                  <a:latin typeface="Times New Roman" panose="02020603050405020304" pitchFamily="18" charset="0"/>
                  <a:ea typeface="Cambria Math" pitchFamily="18" charset="0"/>
                  <a:cs typeface="Times New Roman" panose="02020603050405020304" pitchFamily="18" charset="0"/>
                </a:rPr>
                <a:t>a                      b</a:t>
              </a:r>
              <a:endParaRPr lang="zh-CN" altLang="en-US" sz="2400" b="1" dirty="0">
                <a:solidFill>
                  <a:srgbClr val="000000"/>
                </a:solidFill>
              </a:endParaRPr>
            </a:p>
          </p:txBody>
        </p:sp>
      </p:grpSp>
    </p:spTree>
    <p:extLst>
      <p:ext uri="{BB962C8B-B14F-4D97-AF65-F5344CB8AC3E}">
        <p14:creationId xmlns:p14="http://schemas.microsoft.com/office/powerpoint/2010/main" val="216967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179388" y="1196975"/>
            <a:ext cx="8713787" cy="5184775"/>
          </a:xfrm>
        </p:spPr>
        <p:txBody>
          <a:bodyPr/>
          <a:lstStyle/>
          <a:p>
            <a:pPr>
              <a:lnSpc>
                <a:spcPct val="150000"/>
              </a:lnSpc>
              <a:spcBef>
                <a:spcPts val="600"/>
              </a:spcBef>
              <a:spcAft>
                <a:spcPts val="600"/>
              </a:spcAft>
            </a:pPr>
            <a:r>
              <a:rPr lang="en-US" altLang="zh-CN" sz="2400"/>
              <a:t>Nuclei: </a:t>
            </a:r>
            <a:r>
              <a:rPr lang="en-US" altLang="zh-CN" sz="2400" baseline="30000">
                <a:solidFill>
                  <a:srgbClr val="0000CC"/>
                </a:solidFill>
              </a:rPr>
              <a:t>4</a:t>
            </a:r>
            <a:r>
              <a:rPr lang="en-US" altLang="zh-CN" sz="2400">
                <a:solidFill>
                  <a:srgbClr val="0000CC"/>
                </a:solidFill>
              </a:rPr>
              <a:t>He,</a:t>
            </a:r>
            <a:r>
              <a:rPr lang="en-US" altLang="zh-CN" sz="2400" baseline="30000">
                <a:solidFill>
                  <a:srgbClr val="0000CC"/>
                </a:solidFill>
              </a:rPr>
              <a:t> 16</a:t>
            </a:r>
            <a:r>
              <a:rPr lang="en-US" altLang="zh-CN" sz="2400">
                <a:solidFill>
                  <a:srgbClr val="0000CC"/>
                </a:solidFill>
              </a:rPr>
              <a:t>O,</a:t>
            </a:r>
            <a:r>
              <a:rPr lang="en-US" altLang="zh-CN" sz="2400" baseline="30000">
                <a:solidFill>
                  <a:srgbClr val="0000CC"/>
                </a:solidFill>
              </a:rPr>
              <a:t> 40</a:t>
            </a:r>
            <a:r>
              <a:rPr lang="en-US" altLang="zh-CN" sz="2400">
                <a:solidFill>
                  <a:srgbClr val="0000CC"/>
                </a:solidFill>
              </a:rPr>
              <a:t>Ca,</a:t>
            </a:r>
            <a:r>
              <a:rPr lang="en-US" altLang="zh-CN" sz="2400" baseline="30000">
                <a:solidFill>
                  <a:srgbClr val="0000CC"/>
                </a:solidFill>
              </a:rPr>
              <a:t> 48</a:t>
            </a:r>
            <a:r>
              <a:rPr lang="en-US" altLang="zh-CN" sz="2400">
                <a:solidFill>
                  <a:srgbClr val="0000CC"/>
                </a:solidFill>
              </a:rPr>
              <a:t>Ca</a:t>
            </a:r>
            <a:r>
              <a:rPr lang="en-US" altLang="zh-CN" sz="2400"/>
              <a:t>.</a:t>
            </a:r>
          </a:p>
          <a:p>
            <a:pPr>
              <a:lnSpc>
                <a:spcPct val="150000"/>
              </a:lnSpc>
              <a:spcBef>
                <a:spcPts val="600"/>
              </a:spcBef>
              <a:spcAft>
                <a:spcPts val="600"/>
              </a:spcAft>
            </a:pPr>
            <a:r>
              <a:rPr lang="en-US" altLang="zh-CN" sz="2400"/>
              <a:t>Interaction: </a:t>
            </a:r>
            <a:r>
              <a:rPr lang="en-US" altLang="zh-CN" sz="2400">
                <a:solidFill>
                  <a:srgbClr val="FF0000"/>
                </a:solidFill>
              </a:rPr>
              <a:t>Bonn A </a:t>
            </a:r>
            <a:r>
              <a:rPr lang="en-US" altLang="zh-CN" sz="2400"/>
              <a:t>potential. </a:t>
            </a:r>
            <a:r>
              <a:rPr lang="en-US" altLang="zh-CN" sz="1800">
                <a:solidFill>
                  <a:srgbClr val="00B050"/>
                </a:solidFill>
              </a:rPr>
              <a:t>R. Machleidt, </a:t>
            </a:r>
            <a:r>
              <a:rPr lang="en-US" altLang="zh-CN" sz="1800" i="1">
                <a:solidFill>
                  <a:srgbClr val="00B050"/>
                </a:solidFill>
              </a:rPr>
              <a:t>Adv. Nucl. Phys. </a:t>
            </a:r>
            <a:r>
              <a:rPr lang="en-US" altLang="zh-CN" sz="1800" b="1">
                <a:solidFill>
                  <a:srgbClr val="00B050"/>
                </a:solidFill>
              </a:rPr>
              <a:t>19</a:t>
            </a:r>
            <a:r>
              <a:rPr lang="en-US" altLang="zh-CN" sz="1800">
                <a:solidFill>
                  <a:srgbClr val="00B050"/>
                </a:solidFill>
              </a:rPr>
              <a:t>, 189 (1989)</a:t>
            </a:r>
            <a:endParaRPr lang="en-US" altLang="zh-CN" sz="800">
              <a:solidFill>
                <a:srgbClr val="00B050"/>
              </a:solidFill>
            </a:endParaRPr>
          </a:p>
          <a:p>
            <a:pPr>
              <a:lnSpc>
                <a:spcPct val="150000"/>
              </a:lnSpc>
              <a:spcBef>
                <a:spcPts val="600"/>
              </a:spcBef>
              <a:spcAft>
                <a:spcPts val="600"/>
              </a:spcAft>
            </a:pPr>
            <a:r>
              <a:rPr lang="en-US" altLang="zh-CN" sz="2400"/>
              <a:t>Cut-offs for basis: </a:t>
            </a:r>
            <a:r>
              <a:rPr lang="en-US" altLang="zh-CN" sz="2400" i="1">
                <a:cs typeface="Times New Roman" panose="02020603050405020304" pitchFamily="18" charset="0"/>
              </a:rPr>
              <a:t>l</a:t>
            </a:r>
            <a:r>
              <a:rPr lang="en-US" altLang="zh-CN" sz="2400" baseline="-25000"/>
              <a:t>cut</a:t>
            </a:r>
            <a:r>
              <a:rPr lang="en-US" altLang="zh-CN" sz="2400"/>
              <a:t> = 20, </a:t>
            </a:r>
            <a:r>
              <a:rPr lang="el-GR" altLang="zh-CN" sz="2400">
                <a:solidFill>
                  <a:srgbClr val="FF0000"/>
                </a:solidFill>
              </a:rPr>
              <a:t>ε</a:t>
            </a:r>
            <a:r>
              <a:rPr lang="en-US" altLang="zh-CN" sz="2400" baseline="-25000">
                <a:solidFill>
                  <a:srgbClr val="FF0000"/>
                </a:solidFill>
              </a:rPr>
              <a:t>cut</a:t>
            </a:r>
            <a:r>
              <a:rPr lang="en-US" altLang="zh-CN" sz="2400">
                <a:solidFill>
                  <a:srgbClr val="FF0000"/>
                </a:solidFill>
              </a:rPr>
              <a:t> = 1100 MeV</a:t>
            </a:r>
            <a:r>
              <a:rPr lang="en-US" altLang="zh-CN" sz="2400"/>
              <a:t>, </a:t>
            </a:r>
            <a:r>
              <a:rPr lang="el-GR" altLang="zh-CN" sz="2400"/>
              <a:t>ε</a:t>
            </a:r>
            <a:r>
              <a:rPr lang="en-US" altLang="zh-CN" sz="2400" baseline="-25000"/>
              <a:t>Dcut</a:t>
            </a:r>
            <a:r>
              <a:rPr lang="en-US" altLang="zh-CN" sz="2400"/>
              <a:t> = -1700 MeV.</a:t>
            </a:r>
          </a:p>
          <a:p>
            <a:pPr>
              <a:lnSpc>
                <a:spcPct val="150000"/>
              </a:lnSpc>
              <a:spcBef>
                <a:spcPts val="600"/>
              </a:spcBef>
              <a:spcAft>
                <a:spcPts val="600"/>
              </a:spcAft>
            </a:pPr>
            <a:r>
              <a:rPr lang="en-US" altLang="zh-CN" sz="2400"/>
              <a:t>Basis: Dirac Woods-Saxon basis  /  self-consistent RHF basis.</a:t>
            </a:r>
            <a:endParaRPr lang="en-US" altLang="zh-CN" sz="2400">
              <a:solidFill>
                <a:srgbClr val="00B050"/>
              </a:solidFill>
            </a:endParaRPr>
          </a:p>
          <a:p>
            <a:pPr>
              <a:lnSpc>
                <a:spcPct val="150000"/>
              </a:lnSpc>
              <a:spcBef>
                <a:spcPts val="600"/>
              </a:spcBef>
              <a:spcAft>
                <a:spcPts val="600"/>
              </a:spcAft>
            </a:pPr>
            <a:r>
              <a:rPr lang="en-US" altLang="zh-CN" sz="2400"/>
              <a:t>Coulomb exchange term: relativistic local density approximation.</a:t>
            </a:r>
            <a:endParaRPr lang="en-US" altLang="zh-CN" sz="1200">
              <a:solidFill>
                <a:srgbClr val="00B050"/>
              </a:solidFill>
            </a:endParaRPr>
          </a:p>
          <a:p>
            <a:pPr>
              <a:spcBef>
                <a:spcPts val="1800"/>
              </a:spcBef>
            </a:pPr>
            <a:r>
              <a:rPr lang="en-US" altLang="zh-CN" sz="2400"/>
              <a:t>Center-of-mass correction: included in variation.</a:t>
            </a:r>
          </a:p>
          <a:p>
            <a:pPr>
              <a:spcBef>
                <a:spcPct val="0"/>
              </a:spcBef>
              <a:buFont typeface="Arial" panose="020B0604020202020204" pitchFamily="34" charset="0"/>
              <a:buNone/>
            </a:pPr>
            <a:r>
              <a:rPr lang="en-US" altLang="zh-CN" sz="2400"/>
              <a:t>     </a:t>
            </a:r>
            <a:r>
              <a:rPr lang="en-US" altLang="zh-CN" sz="1800"/>
              <a:t>as in density functional SLy6        </a:t>
            </a:r>
            <a:r>
              <a:rPr lang="en-US" altLang="zh-CN" sz="1800">
                <a:solidFill>
                  <a:srgbClr val="00B050"/>
                </a:solidFill>
              </a:rPr>
              <a:t>E. Chabanat, et al.,</a:t>
            </a:r>
            <a:r>
              <a:rPr lang="en-US" altLang="zh-CN" sz="1800" i="1">
                <a:solidFill>
                  <a:srgbClr val="00B050"/>
                </a:solidFill>
              </a:rPr>
              <a:t> NPA </a:t>
            </a:r>
            <a:r>
              <a:rPr lang="en-US" altLang="zh-CN" sz="1800" b="1">
                <a:solidFill>
                  <a:srgbClr val="00B050"/>
                </a:solidFill>
              </a:rPr>
              <a:t>635</a:t>
            </a:r>
            <a:r>
              <a:rPr lang="en-US" altLang="zh-CN" sz="1800">
                <a:solidFill>
                  <a:srgbClr val="00B050"/>
                </a:solidFill>
              </a:rPr>
              <a:t>, 231 (1998)</a:t>
            </a:r>
            <a:r>
              <a:rPr lang="en-US" altLang="zh-CN" sz="1800"/>
              <a:t>.</a:t>
            </a:r>
            <a:endParaRPr lang="en-US" altLang="zh-CN" sz="1200">
              <a:solidFill>
                <a:srgbClr val="00B050"/>
              </a:solidFill>
            </a:endParaRPr>
          </a:p>
          <a:p>
            <a:pPr>
              <a:lnSpc>
                <a:spcPct val="150000"/>
              </a:lnSpc>
              <a:spcBef>
                <a:spcPts val="600"/>
              </a:spcBef>
              <a:spcAft>
                <a:spcPts val="600"/>
              </a:spcAft>
            </a:pPr>
            <a:r>
              <a:rPr lang="en-US" altLang="zh-CN" sz="2400"/>
              <a:t>Box size: R = 7 fm.</a:t>
            </a:r>
            <a:endParaRPr lang="en-US" altLang="zh-CN" sz="1600">
              <a:solidFill>
                <a:srgbClr val="00B050"/>
              </a:solidFill>
            </a:endParaRPr>
          </a:p>
        </p:txBody>
      </p:sp>
      <p:sp>
        <p:nvSpPr>
          <p:cNvPr id="5" name="Rectangle 4"/>
          <p:cNvSpPr/>
          <p:nvPr/>
        </p:nvSpPr>
        <p:spPr>
          <a:xfrm>
            <a:off x="2771775" y="0"/>
            <a:ext cx="6372225"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Numerical details for </a:t>
            </a:r>
            <a:r>
              <a:rPr lang="en-US" altLang="zh-CN" sz="2800" dirty="0">
                <a:solidFill>
                  <a:srgbClr val="FF0000"/>
                </a:solidFill>
              </a:rPr>
              <a:t>finite nuclei</a:t>
            </a:r>
            <a:endParaRPr lang="en-US" sz="2800" dirty="0">
              <a:solidFill>
                <a:srgbClr val="FF0000"/>
              </a:solidFill>
            </a:endParaRPr>
          </a:p>
        </p:txBody>
      </p:sp>
      <p:sp>
        <p:nvSpPr>
          <p:cNvPr id="100356" name="TextBox 3"/>
          <p:cNvSpPr txBox="1">
            <a:spLocks noChangeArrowheads="1"/>
          </p:cNvSpPr>
          <p:nvPr/>
        </p:nvSpPr>
        <p:spPr bwMode="auto">
          <a:xfrm>
            <a:off x="5076825" y="4602163"/>
            <a:ext cx="36274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600">
                <a:solidFill>
                  <a:srgbClr val="00B050"/>
                </a:solidFill>
                <a:latin typeface="Arial" panose="020B0604020202020204" pitchFamily="34" charset="0"/>
              </a:rPr>
              <a:t>H. Gu, et al.,</a:t>
            </a:r>
            <a:r>
              <a:rPr lang="en-US" altLang="zh-CN" sz="1600" i="1">
                <a:solidFill>
                  <a:srgbClr val="00B050"/>
                </a:solidFill>
                <a:latin typeface="Arial" panose="020B0604020202020204" pitchFamily="34" charset="0"/>
              </a:rPr>
              <a:t> PRC </a:t>
            </a:r>
            <a:r>
              <a:rPr lang="en-US" altLang="zh-CN" sz="1600" b="1">
                <a:solidFill>
                  <a:srgbClr val="00B050"/>
                </a:solidFill>
                <a:latin typeface="Arial" panose="020B0604020202020204" pitchFamily="34" charset="0"/>
              </a:rPr>
              <a:t>87</a:t>
            </a:r>
            <a:r>
              <a:rPr lang="en-US" altLang="zh-CN" sz="1600">
                <a:solidFill>
                  <a:srgbClr val="00B050"/>
                </a:solidFill>
                <a:latin typeface="Arial" panose="020B0604020202020204" pitchFamily="34" charset="0"/>
              </a:rPr>
              <a:t>, 041301 (2013)</a:t>
            </a:r>
          </a:p>
        </p:txBody>
      </p:sp>
      <p:sp>
        <p:nvSpPr>
          <p:cNvPr id="100357" name="TextBox 6"/>
          <p:cNvSpPr txBox="1">
            <a:spLocks noChangeArrowheads="1"/>
          </p:cNvSpPr>
          <p:nvPr/>
        </p:nvSpPr>
        <p:spPr bwMode="auto">
          <a:xfrm>
            <a:off x="3635375" y="3860800"/>
            <a:ext cx="53514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600">
                <a:solidFill>
                  <a:srgbClr val="00B050"/>
                </a:solidFill>
                <a:latin typeface="Arial" panose="020B0604020202020204" pitchFamily="34" charset="0"/>
              </a:rPr>
              <a:t>S. Zhou, J. Meng, and P. Ring,</a:t>
            </a:r>
            <a:r>
              <a:rPr lang="en-US" altLang="zh-CN" sz="1600" i="1">
                <a:solidFill>
                  <a:srgbClr val="00B050"/>
                </a:solidFill>
                <a:latin typeface="Arial" panose="020B0604020202020204" pitchFamily="34" charset="0"/>
              </a:rPr>
              <a:t> PRC </a:t>
            </a:r>
            <a:r>
              <a:rPr lang="en-US" altLang="zh-CN" sz="1600" b="1">
                <a:solidFill>
                  <a:srgbClr val="00B050"/>
                </a:solidFill>
                <a:latin typeface="Arial" panose="020B0604020202020204" pitchFamily="34" charset="0"/>
              </a:rPr>
              <a:t>68</a:t>
            </a:r>
            <a:r>
              <a:rPr lang="en-US" altLang="zh-CN" sz="1600">
                <a:solidFill>
                  <a:srgbClr val="00B050"/>
                </a:solidFill>
                <a:latin typeface="Arial" panose="020B0604020202020204" pitchFamily="34" charset="0"/>
              </a:rPr>
              <a:t>, 034323 (2003)</a:t>
            </a:r>
          </a:p>
        </p:txBody>
      </p:sp>
    </p:spTree>
    <p:extLst>
      <p:ext uri="{BB962C8B-B14F-4D97-AF65-F5344CB8AC3E}">
        <p14:creationId xmlns:p14="http://schemas.microsoft.com/office/powerpoint/2010/main" val="2759221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3213" y="-7938"/>
            <a:ext cx="6300787" cy="557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Energies and charge radii for </a:t>
            </a:r>
            <a:r>
              <a:rPr lang="en-US" sz="3000" baseline="30000" dirty="0">
                <a:solidFill>
                  <a:srgbClr val="FF0000"/>
                </a:solidFill>
              </a:rPr>
              <a:t>16</a:t>
            </a:r>
            <a:r>
              <a:rPr lang="en-US" sz="3000" dirty="0">
                <a:solidFill>
                  <a:srgbClr val="FF0000"/>
                </a:solidFill>
              </a:rPr>
              <a:t>O</a:t>
            </a:r>
          </a:p>
        </p:txBody>
      </p:sp>
      <p:sp>
        <p:nvSpPr>
          <p:cNvPr id="102403" name="TextBox 8"/>
          <p:cNvSpPr txBox="1">
            <a:spLocks noChangeArrowheads="1"/>
          </p:cNvSpPr>
          <p:nvPr/>
        </p:nvSpPr>
        <p:spPr bwMode="auto">
          <a:xfrm>
            <a:off x="5290641" y="3575338"/>
            <a:ext cx="352983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1800" dirty="0">
                <a:latin typeface="Arial" panose="020B0604020202020204" pitchFamily="34" charset="0"/>
                <a:ea typeface="Arial Unicode MS" panose="020B0604020202020204" pitchFamily="34" charset="-122"/>
                <a:cs typeface="Arial" panose="020B0604020202020204" pitchFamily="34" charset="0"/>
              </a:rPr>
              <a:t>EDA and BHF taken from </a:t>
            </a:r>
          </a:p>
          <a:p>
            <a:pPr algn="just">
              <a:spcBef>
                <a:spcPct val="0"/>
              </a:spcBef>
              <a:buFontTx/>
              <a:buNone/>
            </a:pP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H. </a:t>
            </a:r>
            <a:r>
              <a:rPr lang="en-US" altLang="zh-CN" sz="1600" dirty="0" err="1">
                <a:solidFill>
                  <a:srgbClr val="00B050"/>
                </a:solidFill>
                <a:latin typeface="Arial" panose="020B0604020202020204" pitchFamily="34" charset="0"/>
                <a:ea typeface="Arial Unicode MS" panose="020B0604020202020204" pitchFamily="34" charset="-122"/>
                <a:cs typeface="Arial" panose="020B0604020202020204" pitchFamily="34" charset="0"/>
              </a:rPr>
              <a:t>Müther</a:t>
            </a: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 R. </a:t>
            </a:r>
            <a:r>
              <a:rPr lang="en-US" altLang="zh-CN" sz="1600" dirty="0" err="1">
                <a:solidFill>
                  <a:srgbClr val="00B050"/>
                </a:solidFill>
                <a:latin typeface="Arial" panose="020B0604020202020204" pitchFamily="34" charset="0"/>
                <a:ea typeface="Arial Unicode MS" panose="020B0604020202020204" pitchFamily="34" charset="-122"/>
                <a:cs typeface="Arial" panose="020B0604020202020204" pitchFamily="34" charset="0"/>
              </a:rPr>
              <a:t>Brockmann</a:t>
            </a: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 and R. </a:t>
            </a:r>
            <a:r>
              <a:rPr lang="en-US" altLang="zh-CN" sz="1600" dirty="0" err="1">
                <a:solidFill>
                  <a:srgbClr val="00B050"/>
                </a:solidFill>
                <a:latin typeface="Arial" panose="020B0604020202020204" pitchFamily="34" charset="0"/>
                <a:ea typeface="Arial Unicode MS" panose="020B0604020202020204" pitchFamily="34" charset="-122"/>
                <a:cs typeface="Arial" panose="020B0604020202020204" pitchFamily="34" charset="0"/>
              </a:rPr>
              <a:t>Machleidt</a:t>
            </a: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 </a:t>
            </a:r>
            <a:r>
              <a:rPr lang="en-US" altLang="zh-CN" sz="1600" i="1" dirty="0">
                <a:solidFill>
                  <a:srgbClr val="00B050"/>
                </a:solidFill>
                <a:latin typeface="Arial" panose="020B0604020202020204" pitchFamily="34" charset="0"/>
                <a:ea typeface="Arial Unicode MS" panose="020B0604020202020204" pitchFamily="34" charset="-122"/>
                <a:cs typeface="Arial" panose="020B0604020202020204" pitchFamily="34" charset="0"/>
              </a:rPr>
              <a:t>PRC</a:t>
            </a: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 </a:t>
            </a:r>
            <a:r>
              <a:rPr lang="en-US" altLang="zh-CN" sz="1600" b="1" dirty="0">
                <a:solidFill>
                  <a:srgbClr val="00B050"/>
                </a:solidFill>
                <a:latin typeface="Arial" panose="020B0604020202020204" pitchFamily="34" charset="0"/>
                <a:ea typeface="Arial Unicode MS" panose="020B0604020202020204" pitchFamily="34" charset="-122"/>
                <a:cs typeface="Arial" panose="020B0604020202020204" pitchFamily="34" charset="0"/>
              </a:rPr>
              <a:t>42</a:t>
            </a:r>
            <a:r>
              <a:rPr lang="en-US" altLang="zh-CN" sz="1600" dirty="0">
                <a:solidFill>
                  <a:srgbClr val="00B050"/>
                </a:solidFill>
                <a:latin typeface="Arial" panose="020B0604020202020204" pitchFamily="34" charset="0"/>
                <a:ea typeface="Arial Unicode MS" panose="020B0604020202020204" pitchFamily="34" charset="-122"/>
                <a:cs typeface="Arial" panose="020B0604020202020204" pitchFamily="34" charset="0"/>
              </a:rPr>
              <a:t>, 1981 (1990)</a:t>
            </a:r>
            <a:r>
              <a:rPr lang="en-US" altLang="zh-CN" sz="1600" dirty="0">
                <a:latin typeface="Arial" panose="020B0604020202020204" pitchFamily="34" charset="0"/>
                <a:ea typeface="Arial Unicode MS" panose="020B0604020202020204" pitchFamily="34" charset="-122"/>
                <a:cs typeface="Arial" panose="020B0604020202020204" pitchFamily="34" charset="0"/>
              </a:rPr>
              <a:t>.</a:t>
            </a:r>
          </a:p>
        </p:txBody>
      </p:sp>
      <p:sp>
        <p:nvSpPr>
          <p:cNvPr id="102404" name="TextBox 4"/>
          <p:cNvSpPr txBox="1">
            <a:spLocks noChangeArrowheads="1"/>
          </p:cNvSpPr>
          <p:nvPr/>
        </p:nvSpPr>
        <p:spPr bwMode="auto">
          <a:xfrm>
            <a:off x="250825" y="1069975"/>
            <a:ext cx="89058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 typeface="Arial" panose="020B0604020202020204" pitchFamily="34" charset="0"/>
              <a:buNone/>
            </a:pPr>
            <a:r>
              <a:rPr lang="en-US" altLang="zh-CN" sz="2400">
                <a:solidFill>
                  <a:srgbClr val="FF0000"/>
                </a:solidFill>
                <a:latin typeface="Arial Rounded MT Bold" panose="020F0704030504030204" pitchFamily="34" charset="0"/>
              </a:rPr>
              <a:t>Energies </a:t>
            </a:r>
            <a:r>
              <a:rPr lang="en-US" altLang="zh-CN" sz="2400">
                <a:latin typeface="Arial Rounded MT Bold" panose="020F0704030504030204" pitchFamily="34" charset="0"/>
              </a:rPr>
              <a:t>and </a:t>
            </a:r>
            <a:r>
              <a:rPr lang="en-US" altLang="zh-CN" sz="2400">
                <a:solidFill>
                  <a:srgbClr val="FF0000"/>
                </a:solidFill>
                <a:latin typeface="Arial Rounded MT Bold" panose="020F0704030504030204" pitchFamily="34" charset="0"/>
              </a:rPr>
              <a:t>charge radii </a:t>
            </a:r>
            <a:r>
              <a:rPr lang="en-US" altLang="zh-CN" sz="2400">
                <a:latin typeface="Arial Rounded MT Bold" panose="020F0704030504030204" pitchFamily="34" charset="0"/>
              </a:rPr>
              <a:t>of </a:t>
            </a:r>
            <a:r>
              <a:rPr lang="en-US" altLang="zh-CN" sz="2400" baseline="30000">
                <a:latin typeface="Arial Rounded MT Bold" panose="020F0704030504030204" pitchFamily="34" charset="0"/>
              </a:rPr>
              <a:t>16</a:t>
            </a:r>
            <a:r>
              <a:rPr lang="en-US" altLang="zh-CN" sz="2400">
                <a:latin typeface="Arial Rounded MT Bold" panose="020F0704030504030204" pitchFamily="34" charset="0"/>
              </a:rPr>
              <a:t>O in RBHF in comparison with EDA and BHF</a:t>
            </a:r>
          </a:p>
        </p:txBody>
      </p:sp>
      <p:pic>
        <p:nvPicPr>
          <p:cNvPr id="1024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48514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矩形 1"/>
          <p:cNvSpPr>
            <a:spLocks noChangeArrowheads="1"/>
          </p:cNvSpPr>
          <p:nvPr/>
        </p:nvSpPr>
        <p:spPr bwMode="auto">
          <a:xfrm>
            <a:off x="5148064" y="2564904"/>
            <a:ext cx="3528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ts val="338"/>
              </a:spcBef>
              <a:buFontTx/>
              <a:buNone/>
            </a:pPr>
            <a:r>
              <a:rPr lang="en-US" altLang="zh-CN" sz="1800">
                <a:latin typeface="Arial" panose="020B0604020202020204" pitchFamily="34" charset="0"/>
              </a:rPr>
              <a:t>RBHF improves the description over EDA or BHF.</a:t>
            </a:r>
          </a:p>
        </p:txBody>
      </p:sp>
      <p:sp>
        <p:nvSpPr>
          <p:cNvPr id="3" name="矩形 2"/>
          <p:cNvSpPr/>
          <p:nvPr/>
        </p:nvSpPr>
        <p:spPr>
          <a:xfrm>
            <a:off x="773832" y="5786680"/>
            <a:ext cx="7254552" cy="738664"/>
          </a:xfrm>
          <a:prstGeom prst="rect">
            <a:avLst/>
          </a:prstGeom>
        </p:spPr>
        <p:txBody>
          <a:bodyPr wrap="square">
            <a:spAutoFit/>
          </a:bodyPr>
          <a:lstStyle/>
          <a:p>
            <a:pPr lvl="0"/>
            <a:r>
              <a:rPr lang="en-US" altLang="zh-CN" sz="1400" dirty="0">
                <a:solidFill>
                  <a:srgbClr val="000000"/>
                </a:solidFill>
                <a:latin typeface="Verdana" panose="020B0604030504040204" pitchFamily="34" charset="0"/>
              </a:rPr>
              <a:t>Shi-Hang Shen, Hao-Zhao Liang, Jie Meng, Peter Ring, </a:t>
            </a:r>
            <a:r>
              <a:rPr lang="en-US" altLang="zh-CN" sz="1400" dirty="0" err="1">
                <a:solidFill>
                  <a:srgbClr val="000000"/>
                </a:solidFill>
                <a:latin typeface="Verdana" panose="020B0604030504040204" pitchFamily="34" charset="0"/>
              </a:rPr>
              <a:t>Shuang-Quan</a:t>
            </a:r>
            <a:r>
              <a:rPr lang="en-US" altLang="zh-CN" sz="1400" dirty="0">
                <a:solidFill>
                  <a:srgbClr val="000000"/>
                </a:solidFill>
                <a:latin typeface="Verdana" panose="020B0604030504040204" pitchFamily="34" charset="0"/>
              </a:rPr>
              <a:t> Zhang, </a:t>
            </a:r>
          </a:p>
          <a:p>
            <a:pPr lvl="0"/>
            <a:r>
              <a:rPr lang="en-US" altLang="zh-CN" sz="1400" dirty="0">
                <a:solidFill>
                  <a:srgbClr val="FF0000"/>
                </a:solidFill>
                <a:latin typeface="Verdana" panose="020B0604030504040204" pitchFamily="34" charset="0"/>
              </a:rPr>
              <a:t>Fully self-consistent relativistic </a:t>
            </a:r>
            <a:r>
              <a:rPr lang="en-US" altLang="zh-CN" sz="1400" dirty="0" err="1">
                <a:solidFill>
                  <a:srgbClr val="FF0000"/>
                </a:solidFill>
                <a:latin typeface="Verdana" panose="020B0604030504040204" pitchFamily="34" charset="0"/>
              </a:rPr>
              <a:t>Brueckner-Hartree-Fock</a:t>
            </a:r>
            <a:r>
              <a:rPr lang="en-US" altLang="zh-CN" sz="1400" dirty="0">
                <a:solidFill>
                  <a:srgbClr val="FF0000"/>
                </a:solidFill>
                <a:latin typeface="Verdana" panose="020B0604030504040204" pitchFamily="34" charset="0"/>
              </a:rPr>
              <a:t> theory for finite nuclei. </a:t>
            </a:r>
          </a:p>
          <a:p>
            <a:pPr lvl="0"/>
            <a:r>
              <a:rPr lang="en-US" altLang="zh-CN" sz="1400" b="1" dirty="0">
                <a:solidFill>
                  <a:srgbClr val="3333FF"/>
                </a:solidFill>
                <a:latin typeface="Verdana" panose="020B0604030504040204" pitchFamily="34" charset="0"/>
              </a:rPr>
              <a:t>Phys. Rev. C </a:t>
            </a:r>
            <a:r>
              <a:rPr lang="en-US" altLang="zh-CN" sz="1400" dirty="0">
                <a:solidFill>
                  <a:srgbClr val="3333FF"/>
                </a:solidFill>
                <a:latin typeface="Verdana" panose="020B0604030504040204" pitchFamily="34" charset="0"/>
              </a:rPr>
              <a:t>96, 014316 (2017) </a:t>
            </a:r>
          </a:p>
        </p:txBody>
      </p:sp>
    </p:spTree>
    <p:extLst>
      <p:ext uri="{BB962C8B-B14F-4D97-AF65-F5344CB8AC3E}">
        <p14:creationId xmlns:p14="http://schemas.microsoft.com/office/powerpoint/2010/main" val="1195289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5468938"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7"/>
          <p:cNvSpPr txBox="1">
            <a:spLocks noChangeArrowheads="1"/>
          </p:cNvSpPr>
          <p:nvPr/>
        </p:nvSpPr>
        <p:spPr bwMode="auto">
          <a:xfrm>
            <a:off x="101600" y="920750"/>
            <a:ext cx="886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 typeface="Arial" panose="020B0604020202020204" pitchFamily="34" charset="0"/>
              <a:buNone/>
            </a:pPr>
            <a:r>
              <a:rPr lang="en-US" altLang="zh-CN" sz="2000">
                <a:latin typeface="Arial Rounded MT Bold" panose="020F0704030504030204" pitchFamily="34" charset="0"/>
              </a:rPr>
              <a:t>Single particle energy in RBHF with Bonn A, B, C</a:t>
            </a:r>
            <a:endParaRPr lang="en-US" altLang="zh-CN" sz="2000">
              <a:latin typeface="Arial" panose="020B0604020202020204" pitchFamily="34" charset="0"/>
            </a:endParaRPr>
          </a:p>
        </p:txBody>
      </p:sp>
      <p:sp>
        <p:nvSpPr>
          <p:cNvPr id="6" name="Rectangle 3"/>
          <p:cNvSpPr/>
          <p:nvPr/>
        </p:nvSpPr>
        <p:spPr>
          <a:xfrm>
            <a:off x="2843213" y="-7938"/>
            <a:ext cx="6300787" cy="557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Single particle energy in </a:t>
            </a:r>
            <a:r>
              <a:rPr lang="en-US" sz="3000" baseline="30000" dirty="0">
                <a:solidFill>
                  <a:srgbClr val="FF0000"/>
                </a:solidFill>
              </a:rPr>
              <a:t>16</a:t>
            </a:r>
            <a:r>
              <a:rPr lang="en-US" sz="3000" dirty="0">
                <a:solidFill>
                  <a:srgbClr val="FF0000"/>
                </a:solidFill>
              </a:rPr>
              <a:t>O</a:t>
            </a:r>
          </a:p>
        </p:txBody>
      </p:sp>
      <p:sp>
        <p:nvSpPr>
          <p:cNvPr id="103429" name="矩形 1"/>
          <p:cNvSpPr>
            <a:spLocks noChangeArrowheads="1"/>
          </p:cNvSpPr>
          <p:nvPr/>
        </p:nvSpPr>
        <p:spPr bwMode="auto">
          <a:xfrm>
            <a:off x="6553200" y="4292600"/>
            <a:ext cx="2266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1800">
                <a:solidFill>
                  <a:srgbClr val="000000"/>
                </a:solidFill>
                <a:latin typeface="Arial Rounded MT Bold" panose="020F0704030504030204" pitchFamily="34" charset="0"/>
              </a:rPr>
              <a:t>data from </a:t>
            </a:r>
          </a:p>
          <a:p>
            <a:pPr algn="just">
              <a:spcBef>
                <a:spcPct val="0"/>
              </a:spcBef>
              <a:buFontTx/>
              <a:buNone/>
            </a:pPr>
            <a:r>
              <a:rPr lang="en-US" altLang="zh-CN" sz="1200">
                <a:solidFill>
                  <a:srgbClr val="00B050"/>
                </a:solidFill>
                <a:latin typeface="Arial" panose="020B0604020202020204" pitchFamily="34" charset="0"/>
              </a:rPr>
              <a:t>L. Coraggio, et al., </a:t>
            </a:r>
            <a:r>
              <a:rPr lang="en-US" altLang="zh-CN" sz="1200" i="1">
                <a:solidFill>
                  <a:srgbClr val="00B050"/>
                </a:solidFill>
                <a:latin typeface="Arial" panose="020B0604020202020204" pitchFamily="34" charset="0"/>
              </a:rPr>
              <a:t>PRC</a:t>
            </a:r>
            <a:r>
              <a:rPr lang="en-US" altLang="zh-CN" sz="1200">
                <a:solidFill>
                  <a:srgbClr val="00B050"/>
                </a:solidFill>
                <a:latin typeface="Arial" panose="020B0604020202020204" pitchFamily="34" charset="0"/>
              </a:rPr>
              <a:t> </a:t>
            </a:r>
            <a:r>
              <a:rPr lang="en-US" altLang="zh-CN" sz="1200" b="1">
                <a:solidFill>
                  <a:srgbClr val="00B050"/>
                </a:solidFill>
                <a:latin typeface="Arial" panose="020B0604020202020204" pitchFamily="34" charset="0"/>
              </a:rPr>
              <a:t>68</a:t>
            </a:r>
            <a:r>
              <a:rPr lang="en-US" altLang="zh-CN" sz="1200">
                <a:solidFill>
                  <a:srgbClr val="00B050"/>
                </a:solidFill>
                <a:latin typeface="Arial" panose="020B0604020202020204" pitchFamily="34" charset="0"/>
              </a:rPr>
              <a:t>, 034320 (2003)</a:t>
            </a:r>
            <a:r>
              <a:rPr lang="en-US" altLang="zh-CN" sz="1800">
                <a:latin typeface="Arial" panose="020B0604020202020204" pitchFamily="34" charset="0"/>
              </a:rPr>
              <a:t>.</a:t>
            </a:r>
          </a:p>
        </p:txBody>
      </p:sp>
      <p:sp>
        <p:nvSpPr>
          <p:cNvPr id="3" name="矩形 2"/>
          <p:cNvSpPr/>
          <p:nvPr/>
        </p:nvSpPr>
        <p:spPr>
          <a:xfrm>
            <a:off x="0" y="5481638"/>
            <a:ext cx="9144000" cy="1116012"/>
          </a:xfrm>
          <a:prstGeom prst="rect">
            <a:avLst/>
          </a:prstGeom>
        </p:spPr>
        <p:txBody>
          <a:bodyPr>
            <a:spAutoFit/>
          </a:bodyPr>
          <a:lstStyle/>
          <a:p>
            <a:pPr marL="444500" indent="-444500">
              <a:spcBef>
                <a:spcPts val="338"/>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Bonn A provides the best agreement with the data. </a:t>
            </a:r>
          </a:p>
          <a:p>
            <a:pPr marL="444500" indent="-444500">
              <a:spcBef>
                <a:spcPts val="338"/>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The gap at Fermi surface suggests the lack of higher order configurations</a:t>
            </a:r>
          </a:p>
          <a:p>
            <a:pPr>
              <a:defRPr/>
            </a:pPr>
            <a:r>
              <a:rPr lang="en-US" altLang="zh-CN" dirty="0">
                <a:solidFill>
                  <a:srgbClr val="00B050"/>
                </a:solidFill>
                <a:latin typeface="Times New Roman" panose="02020603050405020304" pitchFamily="18" charset="0"/>
              </a:rPr>
              <a:t>                                                                         E. </a:t>
            </a:r>
            <a:r>
              <a:rPr lang="en-US" altLang="zh-CN" dirty="0" err="1">
                <a:solidFill>
                  <a:srgbClr val="00B050"/>
                </a:solidFill>
                <a:latin typeface="Times New Roman" panose="02020603050405020304" pitchFamily="18" charset="0"/>
              </a:rPr>
              <a:t>Litvinova</a:t>
            </a:r>
            <a:r>
              <a:rPr lang="en-US" altLang="zh-CN" dirty="0">
                <a:solidFill>
                  <a:srgbClr val="00B050"/>
                </a:solidFill>
                <a:latin typeface="Times New Roman" panose="02020603050405020304" pitchFamily="18" charset="0"/>
              </a:rPr>
              <a:t> and P. Ring, </a:t>
            </a:r>
            <a:r>
              <a:rPr lang="en-US" altLang="zh-CN" i="1" dirty="0">
                <a:solidFill>
                  <a:srgbClr val="00B050"/>
                </a:solidFill>
                <a:latin typeface="Times New Roman" panose="02020603050405020304" pitchFamily="18" charset="0"/>
              </a:rPr>
              <a:t>PRC</a:t>
            </a:r>
            <a:r>
              <a:rPr lang="en-US" altLang="zh-CN" dirty="0">
                <a:solidFill>
                  <a:srgbClr val="00B050"/>
                </a:solidFill>
                <a:latin typeface="Times New Roman" panose="02020603050405020304" pitchFamily="18" charset="0"/>
              </a:rPr>
              <a:t> </a:t>
            </a:r>
            <a:r>
              <a:rPr lang="en-US" altLang="zh-CN" b="1" dirty="0">
                <a:solidFill>
                  <a:srgbClr val="00B050"/>
                </a:solidFill>
                <a:latin typeface="Times New Roman" panose="02020603050405020304" pitchFamily="18" charset="0"/>
              </a:rPr>
              <a:t>73</a:t>
            </a:r>
            <a:r>
              <a:rPr lang="en-US" altLang="zh-CN" dirty="0">
                <a:solidFill>
                  <a:srgbClr val="00B050"/>
                </a:solidFill>
                <a:latin typeface="Times New Roman" panose="02020603050405020304" pitchFamily="18" charset="0"/>
              </a:rPr>
              <a:t>, 044328 (2006)</a:t>
            </a:r>
            <a:r>
              <a:rPr lang="en-US" altLang="zh-CN" sz="2400" dirty="0">
                <a:latin typeface="Times New Roman" panose="02020603050405020304" pitchFamily="18" charset="0"/>
              </a:rPr>
              <a:t>.</a:t>
            </a:r>
          </a:p>
        </p:txBody>
      </p:sp>
    </p:spTree>
    <p:extLst>
      <p:ext uri="{BB962C8B-B14F-4D97-AF65-F5344CB8AC3E}">
        <p14:creationId xmlns:p14="http://schemas.microsoft.com/office/powerpoint/2010/main" val="945767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492375"/>
            <a:ext cx="55864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Box 5"/>
          <p:cNvSpPr txBox="1">
            <a:spLocks noChangeArrowheads="1"/>
          </p:cNvSpPr>
          <p:nvPr/>
        </p:nvSpPr>
        <p:spPr bwMode="auto">
          <a:xfrm>
            <a:off x="9525" y="1065213"/>
            <a:ext cx="9134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Charge density distributions in RBHF with Bonn A, B, C</a:t>
            </a:r>
          </a:p>
          <a:p>
            <a:pPr marL="0" indent="0">
              <a:spcBef>
                <a:spcPct val="0"/>
              </a:spcBef>
              <a:buFont typeface="Arial" panose="020B0604020202020204" pitchFamily="34" charset="0"/>
              <a:buNone/>
              <a:defRPr/>
            </a:pPr>
            <a:endParaRPr lang="en-US" altLang="zh-CN" sz="2000" dirty="0">
              <a:latin typeface="Segoe UI Semibold" panose="020B0702040204020203" pitchFamily="34" charset="0"/>
              <a:cs typeface="Segoe UI Semibold" panose="020B0702040204020203" pitchFamily="34" charset="0"/>
            </a:endParaRPr>
          </a:p>
          <a:p>
            <a:pPr>
              <a:spcBef>
                <a:spcPct val="0"/>
              </a:spcBef>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Data from </a:t>
            </a:r>
            <a:r>
              <a:rPr lang="en-US" altLang="zh-CN" sz="2000" dirty="0">
                <a:solidFill>
                  <a:srgbClr val="00B050"/>
                </a:solidFill>
                <a:latin typeface="Segoe UI Semibold" panose="020B0702040204020203" pitchFamily="34" charset="0"/>
                <a:cs typeface="Segoe UI Semibold" panose="020B0702040204020203" pitchFamily="34" charset="0"/>
              </a:rPr>
              <a:t>     </a:t>
            </a:r>
            <a:r>
              <a:rPr lang="en-US" altLang="zh-CN" sz="1400" dirty="0">
                <a:solidFill>
                  <a:srgbClr val="00B050"/>
                </a:solidFill>
                <a:latin typeface="Arial" panose="020B0604020202020204" pitchFamily="34" charset="0"/>
              </a:rPr>
              <a:t>H. De </a:t>
            </a:r>
            <a:r>
              <a:rPr lang="en-US" altLang="zh-CN" sz="1400" dirty="0" err="1">
                <a:solidFill>
                  <a:srgbClr val="00B050"/>
                </a:solidFill>
                <a:latin typeface="Arial" panose="020B0604020202020204" pitchFamily="34" charset="0"/>
              </a:rPr>
              <a:t>Vries</a:t>
            </a:r>
            <a:r>
              <a:rPr lang="en-US" altLang="zh-CN" sz="1400" dirty="0">
                <a:solidFill>
                  <a:srgbClr val="00B050"/>
                </a:solidFill>
                <a:latin typeface="Arial" panose="020B0604020202020204" pitchFamily="34" charset="0"/>
              </a:rPr>
              <a:t>, C. De </a:t>
            </a:r>
            <a:r>
              <a:rPr lang="en-US" altLang="zh-CN" sz="1400" dirty="0" err="1">
                <a:solidFill>
                  <a:srgbClr val="00B050"/>
                </a:solidFill>
                <a:latin typeface="Arial" panose="020B0604020202020204" pitchFamily="34" charset="0"/>
              </a:rPr>
              <a:t>Jager</a:t>
            </a:r>
            <a:r>
              <a:rPr lang="en-US" altLang="zh-CN" sz="1400" dirty="0">
                <a:solidFill>
                  <a:srgbClr val="00B050"/>
                </a:solidFill>
                <a:latin typeface="Arial" panose="020B0604020202020204" pitchFamily="34" charset="0"/>
              </a:rPr>
              <a:t>, and C. De </a:t>
            </a:r>
            <a:r>
              <a:rPr lang="en-US" altLang="zh-CN" sz="1400" dirty="0" err="1">
                <a:solidFill>
                  <a:srgbClr val="00B050"/>
                </a:solidFill>
                <a:latin typeface="Arial" panose="020B0604020202020204" pitchFamily="34" charset="0"/>
              </a:rPr>
              <a:t>Vries</a:t>
            </a:r>
            <a:r>
              <a:rPr lang="en-US" altLang="zh-CN" sz="1400" dirty="0">
                <a:solidFill>
                  <a:srgbClr val="00B050"/>
                </a:solidFill>
                <a:latin typeface="Arial" panose="020B0604020202020204" pitchFamily="34" charset="0"/>
              </a:rPr>
              <a:t>, </a:t>
            </a:r>
            <a:r>
              <a:rPr lang="en-US" altLang="zh-CN" sz="1400" i="1" dirty="0">
                <a:solidFill>
                  <a:srgbClr val="00B050"/>
                </a:solidFill>
                <a:latin typeface="Arial" panose="020B0604020202020204" pitchFamily="34" charset="0"/>
              </a:rPr>
              <a:t>At. Data </a:t>
            </a:r>
            <a:r>
              <a:rPr lang="en-US" altLang="zh-CN" sz="1400" i="1" dirty="0" err="1">
                <a:solidFill>
                  <a:srgbClr val="00B050"/>
                </a:solidFill>
                <a:latin typeface="Arial" panose="020B0604020202020204" pitchFamily="34" charset="0"/>
              </a:rPr>
              <a:t>Nucl</a:t>
            </a:r>
            <a:r>
              <a:rPr lang="en-US" altLang="zh-CN" sz="1400" i="1" dirty="0">
                <a:solidFill>
                  <a:srgbClr val="00B050"/>
                </a:solidFill>
                <a:latin typeface="Arial" panose="020B0604020202020204" pitchFamily="34" charset="0"/>
              </a:rPr>
              <a:t>. Data Tables</a:t>
            </a:r>
            <a:r>
              <a:rPr lang="en-US" altLang="zh-CN" sz="1400" dirty="0">
                <a:solidFill>
                  <a:srgbClr val="00B050"/>
                </a:solidFill>
                <a:latin typeface="Arial" panose="020B0604020202020204" pitchFamily="34" charset="0"/>
              </a:rPr>
              <a:t> </a:t>
            </a:r>
            <a:r>
              <a:rPr lang="en-US" altLang="zh-CN" sz="1400" b="1" dirty="0">
                <a:solidFill>
                  <a:srgbClr val="00B050"/>
                </a:solidFill>
                <a:latin typeface="Arial" panose="020B0604020202020204" pitchFamily="34" charset="0"/>
              </a:rPr>
              <a:t>36</a:t>
            </a:r>
            <a:r>
              <a:rPr lang="en-US" altLang="zh-CN" sz="1400" dirty="0">
                <a:solidFill>
                  <a:srgbClr val="00B050"/>
                </a:solidFill>
                <a:latin typeface="Arial" panose="020B0604020202020204" pitchFamily="34" charset="0"/>
              </a:rPr>
              <a:t>, 495 (1987)</a:t>
            </a:r>
            <a:r>
              <a:rPr lang="en-US" altLang="zh-CN" sz="2000" dirty="0">
                <a:latin typeface="Arial" panose="020B0604020202020204" pitchFamily="34" charset="0"/>
              </a:rPr>
              <a:t>.</a:t>
            </a:r>
          </a:p>
        </p:txBody>
      </p:sp>
      <p:sp>
        <p:nvSpPr>
          <p:cNvPr id="8" name="Rectangle 3"/>
          <p:cNvSpPr/>
          <p:nvPr/>
        </p:nvSpPr>
        <p:spPr>
          <a:xfrm>
            <a:off x="2843213" y="-7938"/>
            <a:ext cx="6300787" cy="557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Charge density distributions for </a:t>
            </a:r>
            <a:r>
              <a:rPr lang="en-US" sz="3000" baseline="30000" dirty="0">
                <a:solidFill>
                  <a:srgbClr val="FF0000"/>
                </a:solidFill>
              </a:rPr>
              <a:t>16</a:t>
            </a:r>
            <a:r>
              <a:rPr lang="en-US" sz="3000" dirty="0">
                <a:solidFill>
                  <a:srgbClr val="FF0000"/>
                </a:solidFill>
              </a:rPr>
              <a:t>O</a:t>
            </a:r>
          </a:p>
        </p:txBody>
      </p:sp>
    </p:spTree>
    <p:extLst>
      <p:ext uri="{BB962C8B-B14F-4D97-AF65-F5344CB8AC3E}">
        <p14:creationId xmlns:p14="http://schemas.microsoft.com/office/powerpoint/2010/main" val="514114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矩形 1"/>
          <p:cNvSpPr>
            <a:spLocks noChangeArrowheads="1"/>
          </p:cNvSpPr>
          <p:nvPr/>
        </p:nvSpPr>
        <p:spPr bwMode="auto">
          <a:xfrm>
            <a:off x="107950" y="981075"/>
            <a:ext cx="86407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spcAft>
                <a:spcPts val="1200"/>
              </a:spcAft>
              <a:buFont typeface="Wingdings" panose="05000000000000000000" pitchFamily="2" charset="2"/>
              <a:buChar char="Ø"/>
            </a:pPr>
            <a:r>
              <a:rPr lang="en-US" altLang="zh-CN" sz="2000">
                <a:latin typeface="Segoe UI Semibold" panose="020B0702040204020203" pitchFamily="34" charset="0"/>
                <a:cs typeface="Segoe UI Semibold" panose="020B0702040204020203" pitchFamily="34" charset="0"/>
              </a:rPr>
              <a:t>As an important component in the NN interaction, the tensor force in the form of the two pion exchange provides the main part of the nuclear attraction, which is taken into account by the scalar σ meson. However, the role of the tensor force on the spin properties in finite nuclei is much less clear.</a:t>
            </a:r>
          </a:p>
          <a:p>
            <a:pPr algn="just">
              <a:spcBef>
                <a:spcPct val="0"/>
              </a:spcBef>
              <a:spcAft>
                <a:spcPts val="1200"/>
              </a:spcAft>
              <a:buFont typeface="Wingdings" panose="05000000000000000000" pitchFamily="2" charset="2"/>
              <a:buChar char="Ø"/>
            </a:pPr>
            <a:r>
              <a:rPr lang="en-US" altLang="zh-CN" sz="2000">
                <a:latin typeface="Segoe UI Semibold" panose="020B0702040204020203" pitchFamily="34" charset="0"/>
                <a:cs typeface="Segoe UI Semibold" panose="020B0702040204020203" pitchFamily="34" charset="0"/>
              </a:rPr>
              <a:t>In configuration interaction shell model it is found that the tensor force plays an important role in exotic nuclei. </a:t>
            </a:r>
          </a:p>
          <a:p>
            <a:pPr algn="just">
              <a:spcBef>
                <a:spcPct val="0"/>
              </a:spcBef>
              <a:spcAft>
                <a:spcPts val="1200"/>
              </a:spcAft>
              <a:buFont typeface="Wingdings" panose="05000000000000000000" pitchFamily="2" charset="2"/>
              <a:buChar char="Ø"/>
            </a:pPr>
            <a:r>
              <a:rPr lang="en-US" altLang="zh-CN" sz="2000">
                <a:latin typeface="Segoe UI Semibold" panose="020B0702040204020203" pitchFamily="34" charset="0"/>
                <a:cs typeface="Segoe UI Semibold" panose="020B0702040204020203" pitchFamily="34" charset="0"/>
              </a:rPr>
              <a:t>In contrast, tensor forces have been neglected in almost all the successful nuclear energy density functional, due to the difficult in data only connected to tensor forces and therefore suitable for an adjustment of their parameters.</a:t>
            </a:r>
            <a:endParaRPr lang="zh-CN" altLang="en-US" sz="2000">
              <a:latin typeface="Segoe UI Semibold" panose="020B0702040204020203" pitchFamily="34" charset="0"/>
              <a:cs typeface="Segoe UI Semibold" panose="020B0702040204020203" pitchFamily="34" charset="0"/>
            </a:endParaRPr>
          </a:p>
        </p:txBody>
      </p:sp>
      <p:sp>
        <p:nvSpPr>
          <p:cNvPr id="90115" name="文本框 14"/>
          <p:cNvSpPr txBox="1">
            <a:spLocks noChangeArrowheads="1"/>
          </p:cNvSpPr>
          <p:nvPr/>
        </p:nvSpPr>
        <p:spPr bwMode="auto">
          <a:xfrm>
            <a:off x="2771775" y="188913"/>
            <a:ext cx="6199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dirty="0">
                <a:solidFill>
                  <a:srgbClr val="0000CC"/>
                </a:solidFill>
                <a:latin typeface="Arial" panose="020B0604020202020204" pitchFamily="34" charset="0"/>
              </a:rPr>
              <a:t>Effects </a:t>
            </a:r>
            <a:r>
              <a:rPr lang="en-US" altLang="zh-CN" sz="2000" dirty="0">
                <a:solidFill>
                  <a:srgbClr val="FF0000"/>
                </a:solidFill>
                <a:latin typeface="Arial" panose="020B0604020202020204" pitchFamily="34" charset="0"/>
              </a:rPr>
              <a:t>of tensor for</a:t>
            </a:r>
            <a:r>
              <a:rPr lang="en-US" altLang="zh-CN" sz="2000" dirty="0">
                <a:solidFill>
                  <a:srgbClr val="0000CC"/>
                </a:solidFill>
                <a:latin typeface="Arial" panose="020B0604020202020204" pitchFamily="34" charset="0"/>
              </a:rPr>
              <a:t>ces in nuclear </a:t>
            </a:r>
            <a:r>
              <a:rPr lang="en-US" altLang="zh-CN" sz="2000" dirty="0">
                <a:solidFill>
                  <a:srgbClr val="FF0000"/>
                </a:solidFill>
                <a:latin typeface="Arial" panose="020B0604020202020204" pitchFamily="34" charset="0"/>
              </a:rPr>
              <a:t>spin–orbit </a:t>
            </a:r>
            <a:r>
              <a:rPr lang="en-US" altLang="zh-CN" sz="2000" dirty="0" err="1">
                <a:solidFill>
                  <a:srgbClr val="FF0000"/>
                </a:solidFill>
                <a:latin typeface="Arial" panose="020B0604020202020204" pitchFamily="34" charset="0"/>
              </a:rPr>
              <a:t>splittings</a:t>
            </a:r>
            <a:endParaRPr lang="zh-CN" altLang="en-US" sz="2000" dirty="0">
              <a:solidFill>
                <a:srgbClr val="FF0000"/>
              </a:solidFill>
              <a:latin typeface="Arial" panose="020B0604020202020204" pitchFamily="34" charset="0"/>
            </a:endParaRPr>
          </a:p>
        </p:txBody>
      </p:sp>
      <p:sp>
        <p:nvSpPr>
          <p:cNvPr id="90116" name="Rectangle 108"/>
          <p:cNvSpPr>
            <a:spLocks noChangeArrowheads="1"/>
          </p:cNvSpPr>
          <p:nvPr/>
        </p:nvSpPr>
        <p:spPr bwMode="auto">
          <a:xfrm>
            <a:off x="5599113" y="6146800"/>
            <a:ext cx="3509962" cy="5222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Otsuka </a:t>
            </a:r>
            <a:r>
              <a:rPr kumimoji="1" lang="pt-BR" altLang="zh-CN" sz="1400" i="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et al.</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a:t>
            </a:r>
            <a:r>
              <a:rPr kumimoji="1" lang="pt-BR" altLang="zh-CN" sz="1400" i="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Phys. Rev. Lett.</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a:t>
            </a:r>
            <a:r>
              <a:rPr kumimoji="1" lang="pt-BR" altLang="zh-CN" sz="1400" b="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95</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232502 (2005)</a:t>
            </a:r>
            <a:endParaRPr kumimoji="1" lang="it-IT"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endParaRPr>
          </a:p>
        </p:txBody>
      </p:sp>
      <p:pic>
        <p:nvPicPr>
          <p:cNvPr id="90117"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7663" y="5300663"/>
            <a:ext cx="2476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8" name="组合 16"/>
          <p:cNvGrpSpPr>
            <a:grpSpLocks/>
          </p:cNvGrpSpPr>
          <p:nvPr/>
        </p:nvGrpSpPr>
        <p:grpSpPr bwMode="auto">
          <a:xfrm>
            <a:off x="439738" y="5013325"/>
            <a:ext cx="2044700" cy="1512888"/>
            <a:chOff x="250825" y="1613505"/>
            <a:chExt cx="2440621" cy="1783845"/>
          </a:xfrm>
        </p:grpSpPr>
        <p:pic>
          <p:nvPicPr>
            <p:cNvPr id="9011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1613505"/>
              <a:ext cx="2403922" cy="17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250825" y="1613505"/>
              <a:ext cx="320236" cy="32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extLst>
      <p:ext uri="{BB962C8B-B14F-4D97-AF65-F5344CB8AC3E}">
        <p14:creationId xmlns:p14="http://schemas.microsoft.com/office/powerpoint/2010/main" val="273174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50825" y="1052513"/>
            <a:ext cx="8785225" cy="4124325"/>
          </a:xfrm>
          <a:prstGeom prst="rect">
            <a:avLst/>
          </a:prstGeom>
          <a:noFill/>
          <a:ln w="9525">
            <a:noFill/>
            <a:miter lim="800000"/>
            <a:headEnd/>
            <a:tailEnd/>
          </a:ln>
        </p:spPr>
        <p:txBody>
          <a:bodyPr>
            <a:spAutoFit/>
          </a:bodyPr>
          <a:lstStyle/>
          <a:p>
            <a:pPr marL="342900" indent="-342900" algn="just">
              <a:buClr>
                <a:srgbClr val="6600FF"/>
              </a:buClr>
              <a:buFont typeface="Wingdings" panose="05000000000000000000" pitchFamily="2" charset="2"/>
              <a:buChar char="Ø"/>
              <a:defRPr/>
            </a:pPr>
            <a:r>
              <a:rPr lang="en-US" altLang="zh-CN" sz="2000" b="1" dirty="0">
                <a:latin typeface="Segoe UI Semibold" panose="020B0702040204020203" pitchFamily="34" charset="0"/>
                <a:cs typeface="Segoe UI Semibold" panose="020B0702040204020203" pitchFamily="34" charset="0"/>
              </a:rPr>
              <a:t>Neutron drop is a neutron system confined in an external field. It is an ideal and simple system to investigate the neutron-rich environment by </a:t>
            </a:r>
            <a:r>
              <a:rPr lang="en-US" altLang="zh-CN" sz="2000" i="1" dirty="0">
                <a:latin typeface="Segoe UI Semibold" panose="020B0702040204020203" pitchFamily="34" charset="0"/>
                <a:cs typeface="Segoe UI Semibold" panose="020B0702040204020203" pitchFamily="34" charset="0"/>
              </a:rPr>
              <a:t>ab initio </a:t>
            </a:r>
            <a:r>
              <a:rPr lang="en-US" altLang="zh-CN" sz="2000" dirty="0">
                <a:latin typeface="Segoe UI Semibold" panose="020B0702040204020203" pitchFamily="34" charset="0"/>
                <a:cs typeface="Segoe UI Semibold" panose="020B0702040204020203" pitchFamily="34" charset="0"/>
              </a:rPr>
              <a:t>methods and phenomenological density functional theory. </a:t>
            </a:r>
            <a:r>
              <a:rPr lang="da-DK" altLang="zh-CN" sz="1600" dirty="0">
                <a:solidFill>
                  <a:srgbClr val="0000CC"/>
                </a:solidFill>
                <a:cs typeface="Times New Roman" panose="02020603050405020304" pitchFamily="18" charset="0"/>
              </a:rPr>
              <a:t>Pudliner et al., PRL 76, 2416 (1996).  </a:t>
            </a:r>
            <a:r>
              <a:rPr lang="en-US" altLang="zh-CN" sz="1600" dirty="0">
                <a:solidFill>
                  <a:srgbClr val="0000CC"/>
                </a:solidFill>
                <a:cs typeface="Times New Roman" panose="02020603050405020304" pitchFamily="18" charset="0"/>
              </a:rPr>
              <a:t>Gandolfi, Carlson, Pieper, PRL 106, 012501 (2011). </a:t>
            </a:r>
            <a:r>
              <a:rPr lang="fr-FR" altLang="zh-CN" sz="1600" dirty="0">
                <a:solidFill>
                  <a:srgbClr val="0000CC"/>
                </a:solidFill>
                <a:cs typeface="Times New Roman" panose="02020603050405020304" pitchFamily="18" charset="0"/>
              </a:rPr>
              <a:t>Maris et al., PRC 87, 054318 (2013).  </a:t>
            </a:r>
            <a:r>
              <a:rPr lang="en-US" altLang="zh-CN" sz="1600" dirty="0">
                <a:solidFill>
                  <a:srgbClr val="0000CC"/>
                </a:solidFill>
                <a:cs typeface="Times New Roman" panose="02020603050405020304" pitchFamily="18" charset="0"/>
              </a:rPr>
              <a:t>Potter et al., PLB 739, 445 (2014). Zhao &amp; Gandolfi, PRC 94, 041302(R) (2016). </a:t>
            </a:r>
          </a:p>
          <a:p>
            <a:pPr algn="just">
              <a:defRPr/>
            </a:pPr>
            <a:r>
              <a:rPr lang="en-US" altLang="zh-CN" sz="1400" dirty="0">
                <a:solidFill>
                  <a:srgbClr val="468646"/>
                </a:solidFill>
                <a:latin typeface="Comic Sans MS" panose="030F0702030302020204" pitchFamily="66" charset="0"/>
              </a:rPr>
              <a:t>……</a:t>
            </a:r>
            <a:endParaRPr lang="zh-CN" altLang="en-US" sz="1400" dirty="0">
              <a:solidFill>
                <a:srgbClr val="468646"/>
              </a:solidFill>
              <a:latin typeface="Comic Sans MS" panose="030F0702030302020204" pitchFamily="66" charset="0"/>
            </a:endParaRPr>
          </a:p>
          <a:p>
            <a:pPr marL="342900" indent="-342900" algn="just">
              <a:buClr>
                <a:srgbClr val="6600FF"/>
              </a:buClr>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A neutron drop provides also an ideal and simple system to investigate the effects of tensor forces. </a:t>
            </a:r>
          </a:p>
          <a:p>
            <a:pPr marL="342900" indent="-342900" algn="just">
              <a:buClr>
                <a:srgbClr val="6600FF"/>
              </a:buClr>
              <a:buFont typeface="Wingdings" panose="05000000000000000000" pitchFamily="2" charset="2"/>
              <a:buChar char="Ø"/>
              <a:defRPr/>
            </a:pPr>
            <a:endParaRPr lang="en-US" altLang="zh-CN" sz="2000" dirty="0">
              <a:latin typeface="Segoe UI Semibold" panose="020B0702040204020203" pitchFamily="34" charset="0"/>
              <a:cs typeface="Segoe UI Semibold" panose="020B0702040204020203" pitchFamily="34" charset="0"/>
            </a:endParaRPr>
          </a:p>
          <a:p>
            <a:pPr marL="342900" indent="-342900" algn="just">
              <a:buClr>
                <a:srgbClr val="6600FF"/>
              </a:buClr>
              <a:buFont typeface="Wingdings" panose="05000000000000000000" pitchFamily="2" charset="2"/>
              <a:buChar char="Ø"/>
              <a:defRPr/>
            </a:pPr>
            <a:r>
              <a:rPr lang="en-US" altLang="zh-CN" sz="2000" dirty="0">
                <a:latin typeface="Segoe UI Semibold" panose="020B0702040204020203" pitchFamily="34" charset="0"/>
                <a:cs typeface="Segoe UI Semibold" panose="020B0702040204020203" pitchFamily="34" charset="0"/>
              </a:rPr>
              <a:t>From fully self-consistent  relativistic </a:t>
            </a:r>
            <a:r>
              <a:rPr lang="en-US" altLang="zh-CN" sz="2000" dirty="0" err="1">
                <a:latin typeface="Segoe UI Semibold" panose="020B0702040204020203" pitchFamily="34" charset="0"/>
                <a:cs typeface="Segoe UI Semibold" panose="020B0702040204020203" pitchFamily="34" charset="0"/>
              </a:rPr>
              <a:t>Brueckner</a:t>
            </a:r>
            <a:r>
              <a:rPr lang="en-US" altLang="zh-CN" sz="2000" dirty="0">
                <a:latin typeface="Segoe UI Semibold" panose="020B0702040204020203" pitchFamily="34" charset="0"/>
                <a:cs typeface="Segoe UI Semibold" panose="020B0702040204020203" pitchFamily="34" charset="0"/>
              </a:rPr>
              <a:t> theory, a systematic and specific pattern due to the tensor forces is found in spin–orbit splitting in neutron drops, which  forms a guide for the derivations of relativistic and nonrelativistic nuclear energy density functional.</a:t>
            </a:r>
            <a:endParaRPr lang="it-IT" altLang="zh-CN" sz="2000" dirty="0">
              <a:latin typeface="Segoe UI Semibold" panose="020B0702040204020203" pitchFamily="34" charset="0"/>
              <a:cs typeface="Segoe UI Semibold" panose="020B0702040204020203" pitchFamily="34" charset="0"/>
            </a:endParaRPr>
          </a:p>
        </p:txBody>
      </p:sp>
      <p:pic>
        <p:nvPicPr>
          <p:cNvPr id="91139"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5084763"/>
            <a:ext cx="22367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文本框 5"/>
          <p:cNvSpPr txBox="1">
            <a:spLocks noChangeArrowheads="1"/>
          </p:cNvSpPr>
          <p:nvPr/>
        </p:nvSpPr>
        <p:spPr bwMode="auto">
          <a:xfrm>
            <a:off x="2771775" y="188913"/>
            <a:ext cx="6199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2000" dirty="0">
                <a:solidFill>
                  <a:srgbClr val="0000CC"/>
                </a:solidFill>
                <a:latin typeface="Arial" panose="020B0604020202020204" pitchFamily="34" charset="0"/>
              </a:rPr>
              <a:t>Effects of </a:t>
            </a:r>
            <a:r>
              <a:rPr lang="en-US" altLang="zh-CN" sz="2000" dirty="0">
                <a:solidFill>
                  <a:srgbClr val="FF0000"/>
                </a:solidFill>
                <a:latin typeface="Arial" panose="020B0604020202020204" pitchFamily="34" charset="0"/>
              </a:rPr>
              <a:t>tensor forces </a:t>
            </a:r>
            <a:r>
              <a:rPr lang="en-US" altLang="zh-CN" sz="2000" dirty="0">
                <a:solidFill>
                  <a:srgbClr val="0000CC"/>
                </a:solidFill>
                <a:latin typeface="Arial" panose="020B0604020202020204" pitchFamily="34" charset="0"/>
              </a:rPr>
              <a:t>in nuclear </a:t>
            </a:r>
            <a:r>
              <a:rPr lang="en-US" altLang="zh-CN" sz="2000" dirty="0">
                <a:solidFill>
                  <a:srgbClr val="FF0000"/>
                </a:solidFill>
                <a:latin typeface="Arial" panose="020B0604020202020204" pitchFamily="34" charset="0"/>
              </a:rPr>
              <a:t>spin–orbit </a:t>
            </a:r>
            <a:r>
              <a:rPr lang="en-US" altLang="zh-CN" sz="2000" dirty="0" err="1">
                <a:solidFill>
                  <a:srgbClr val="FF0000"/>
                </a:solidFill>
                <a:latin typeface="Arial" panose="020B0604020202020204" pitchFamily="34" charset="0"/>
              </a:rPr>
              <a:t>splittings</a:t>
            </a:r>
            <a:endParaRPr lang="zh-CN" altLang="en-US" sz="2000" dirty="0">
              <a:solidFill>
                <a:srgbClr val="FF0000"/>
              </a:solidFill>
              <a:latin typeface="Arial" panose="020B0604020202020204" pitchFamily="34" charset="0"/>
            </a:endParaRPr>
          </a:p>
        </p:txBody>
      </p:sp>
      <p:sp>
        <p:nvSpPr>
          <p:cNvPr id="91141" name="矩形 6"/>
          <p:cNvSpPr>
            <a:spLocks noChangeArrowheads="1"/>
          </p:cNvSpPr>
          <p:nvPr/>
        </p:nvSpPr>
        <p:spPr bwMode="auto">
          <a:xfrm>
            <a:off x="684213" y="5300663"/>
            <a:ext cx="5759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a:solidFill>
                  <a:srgbClr val="000000"/>
                </a:solidFill>
                <a:latin typeface="Verdana" panose="020B0604030504040204" pitchFamily="34" charset="0"/>
              </a:rPr>
              <a:t>Shen, Liang, Meng, Ring, Zhang, </a:t>
            </a:r>
          </a:p>
          <a:p>
            <a:pPr eaLnBrk="1" hangingPunct="1">
              <a:spcBef>
                <a:spcPct val="0"/>
              </a:spcBef>
              <a:buFontTx/>
              <a:buNone/>
            </a:pPr>
            <a:r>
              <a:rPr lang="en-US" altLang="zh-CN" sz="1800">
                <a:solidFill>
                  <a:srgbClr val="FF0000"/>
                </a:solidFill>
                <a:latin typeface="Verdana" panose="020B0604030504040204" pitchFamily="34" charset="0"/>
              </a:rPr>
              <a:t>Effects of tensor forces in nuclear spin–orbit splittings from ab initio calculations. </a:t>
            </a:r>
          </a:p>
          <a:p>
            <a:pPr eaLnBrk="1" hangingPunct="1">
              <a:spcBef>
                <a:spcPct val="0"/>
              </a:spcBef>
              <a:buFontTx/>
              <a:buNone/>
            </a:pPr>
            <a:r>
              <a:rPr lang="en-US" altLang="zh-CN" sz="1800">
                <a:solidFill>
                  <a:srgbClr val="3333FF"/>
                </a:solidFill>
                <a:latin typeface="Verdana" panose="020B0604030504040204" pitchFamily="34" charset="0"/>
              </a:rPr>
              <a:t>Phys. Lett. B778 (2018) 344–348</a:t>
            </a:r>
          </a:p>
        </p:txBody>
      </p:sp>
    </p:spTree>
    <p:extLst>
      <p:ext uri="{BB962C8B-B14F-4D97-AF65-F5344CB8AC3E}">
        <p14:creationId xmlns:p14="http://schemas.microsoft.com/office/powerpoint/2010/main" val="47133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063" y="1131888"/>
            <a:ext cx="8489950" cy="5249862"/>
          </a:xfrm>
        </p:spPr>
        <p:txBody>
          <a:bodyPr>
            <a:noAutofit/>
          </a:bodyPr>
          <a:lstStyle/>
          <a:p>
            <a:pPr>
              <a:lnSpc>
                <a:spcPct val="150000"/>
              </a:lnSpc>
              <a:spcBef>
                <a:spcPts val="600"/>
              </a:spcBef>
              <a:spcAft>
                <a:spcPts val="600"/>
              </a:spcAft>
              <a:defRPr/>
            </a:pPr>
            <a:r>
              <a:rPr lang="en-US" sz="2000" dirty="0"/>
              <a:t>Neutron drops with N from </a:t>
            </a:r>
            <a:r>
              <a:rPr lang="en-US" sz="2000" dirty="0">
                <a:solidFill>
                  <a:srgbClr val="FF0000"/>
                </a:solidFill>
              </a:rPr>
              <a:t>4 to 50</a:t>
            </a:r>
            <a:r>
              <a:rPr lang="en-US" sz="2000" dirty="0"/>
              <a:t>.</a:t>
            </a:r>
          </a:p>
          <a:p>
            <a:pPr>
              <a:lnSpc>
                <a:spcPct val="150000"/>
              </a:lnSpc>
              <a:spcBef>
                <a:spcPts val="600"/>
              </a:spcBef>
              <a:spcAft>
                <a:spcPts val="600"/>
              </a:spcAft>
              <a:defRPr/>
            </a:pPr>
            <a:r>
              <a:rPr lang="en-US" sz="2000" dirty="0"/>
              <a:t>External field: </a:t>
            </a:r>
            <a:r>
              <a:rPr lang="en-US" sz="2000" dirty="0">
                <a:solidFill>
                  <a:srgbClr val="FF0000"/>
                </a:solidFill>
              </a:rPr>
              <a:t>spherical harmonic oscillator </a:t>
            </a:r>
            <a:r>
              <a:rPr lang="en-US" sz="2000" dirty="0"/>
              <a:t>(HO) potential</a:t>
            </a:r>
          </a:p>
          <a:p>
            <a:pPr marL="0" indent="0">
              <a:lnSpc>
                <a:spcPct val="150000"/>
              </a:lnSpc>
              <a:spcBef>
                <a:spcPts val="600"/>
              </a:spcBef>
              <a:spcAft>
                <a:spcPts val="600"/>
              </a:spcAft>
              <a:buFont typeface="Arial" panose="020B0604020202020204" pitchFamily="34" charset="0"/>
              <a:buNone/>
              <a:defRPr/>
            </a:pPr>
            <a:r>
              <a:rPr lang="en-US" sz="2000" dirty="0"/>
              <a:t>                                                      with</a:t>
            </a:r>
          </a:p>
          <a:p>
            <a:pPr>
              <a:lnSpc>
                <a:spcPct val="150000"/>
              </a:lnSpc>
              <a:spcBef>
                <a:spcPts val="600"/>
              </a:spcBef>
              <a:spcAft>
                <a:spcPts val="600"/>
              </a:spcAft>
              <a:defRPr/>
            </a:pPr>
            <a:r>
              <a:rPr lang="en-US" sz="2000" dirty="0"/>
              <a:t>Interaction: Bonn A  </a:t>
            </a:r>
            <a:r>
              <a:rPr lang="en-US" sz="1600" dirty="0">
                <a:solidFill>
                  <a:srgbClr val="00B050"/>
                </a:solidFill>
              </a:rPr>
              <a:t>R. </a:t>
            </a:r>
            <a:r>
              <a:rPr lang="en-US" sz="1600" dirty="0" err="1">
                <a:solidFill>
                  <a:srgbClr val="00B050"/>
                </a:solidFill>
              </a:rPr>
              <a:t>Machleidt</a:t>
            </a:r>
            <a:r>
              <a:rPr lang="en-US" sz="1600" dirty="0">
                <a:solidFill>
                  <a:srgbClr val="00B050"/>
                </a:solidFill>
              </a:rPr>
              <a:t>, </a:t>
            </a:r>
            <a:r>
              <a:rPr lang="en-US" sz="1600" i="1" dirty="0">
                <a:solidFill>
                  <a:srgbClr val="00B050"/>
                </a:solidFill>
              </a:rPr>
              <a:t>Adv. </a:t>
            </a:r>
            <a:r>
              <a:rPr lang="en-US" sz="1600" i="1" dirty="0" err="1">
                <a:solidFill>
                  <a:srgbClr val="00B050"/>
                </a:solidFill>
              </a:rPr>
              <a:t>Nucl</a:t>
            </a:r>
            <a:r>
              <a:rPr lang="en-US" sz="1600" i="1" dirty="0">
                <a:solidFill>
                  <a:srgbClr val="00B050"/>
                </a:solidFill>
              </a:rPr>
              <a:t>. Phys. </a:t>
            </a:r>
            <a:r>
              <a:rPr lang="en-US" sz="1600" b="1" dirty="0">
                <a:solidFill>
                  <a:srgbClr val="00B050"/>
                </a:solidFill>
              </a:rPr>
              <a:t>19</a:t>
            </a:r>
            <a:r>
              <a:rPr lang="en-US" sz="1600" dirty="0">
                <a:solidFill>
                  <a:srgbClr val="00B050"/>
                </a:solidFill>
              </a:rPr>
              <a:t>, 189 (1989)</a:t>
            </a:r>
            <a:endParaRPr lang="en-US" sz="700" dirty="0">
              <a:solidFill>
                <a:srgbClr val="00B050"/>
              </a:solidFill>
            </a:endParaRPr>
          </a:p>
          <a:p>
            <a:pPr>
              <a:lnSpc>
                <a:spcPct val="150000"/>
              </a:lnSpc>
              <a:spcBef>
                <a:spcPts val="600"/>
              </a:spcBef>
              <a:spcAft>
                <a:spcPts val="600"/>
              </a:spcAft>
              <a:defRPr/>
            </a:pPr>
            <a:r>
              <a:rPr lang="en-US" altLang="zh-CN" sz="2000" dirty="0"/>
              <a:t>Cut-offs for basis space: </a:t>
            </a:r>
            <a:r>
              <a:rPr lang="en-US" altLang="zh-CN" sz="2000" i="1" dirty="0">
                <a:cs typeface="Times New Roman" panose="02020603050405020304" pitchFamily="18" charset="0"/>
              </a:rPr>
              <a:t>l</a:t>
            </a:r>
            <a:r>
              <a:rPr lang="en-US" altLang="zh-CN" sz="2000" baseline="-25000" dirty="0"/>
              <a:t>cut</a:t>
            </a:r>
            <a:r>
              <a:rPr lang="en-US" altLang="zh-CN" sz="2000" dirty="0"/>
              <a:t> = 24, </a:t>
            </a:r>
            <a:r>
              <a:rPr lang="el-GR" altLang="zh-CN" sz="2000" dirty="0"/>
              <a:t>ε</a:t>
            </a:r>
            <a:r>
              <a:rPr lang="en-US" altLang="zh-CN" sz="2000" baseline="-25000" dirty="0"/>
              <a:t>cut</a:t>
            </a:r>
            <a:r>
              <a:rPr lang="en-US" altLang="zh-CN" sz="2000" dirty="0"/>
              <a:t> = 1000 MeV, </a:t>
            </a:r>
            <a:r>
              <a:rPr lang="el-GR" altLang="zh-CN" sz="2000" dirty="0"/>
              <a:t>ε</a:t>
            </a:r>
            <a:r>
              <a:rPr lang="en-US" altLang="zh-CN" sz="2000" baseline="-25000" dirty="0"/>
              <a:t>Dcut</a:t>
            </a:r>
            <a:r>
              <a:rPr lang="en-US" altLang="zh-CN" sz="2000" dirty="0"/>
              <a:t> = -1700 MeV.</a:t>
            </a:r>
          </a:p>
          <a:p>
            <a:pPr>
              <a:lnSpc>
                <a:spcPct val="150000"/>
              </a:lnSpc>
              <a:spcBef>
                <a:spcPts val="600"/>
              </a:spcBef>
              <a:spcAft>
                <a:spcPts val="600"/>
              </a:spcAft>
              <a:defRPr/>
            </a:pPr>
            <a:r>
              <a:rPr lang="en-US" altLang="zh-CN" sz="2000" dirty="0"/>
              <a:t>Total angular momentum cut-off J</a:t>
            </a:r>
            <a:r>
              <a:rPr lang="en-US" altLang="zh-CN" sz="2000" baseline="-25000" dirty="0"/>
              <a:t>cut</a:t>
            </a:r>
            <a:r>
              <a:rPr lang="en-US" altLang="zh-CN" sz="2000" dirty="0"/>
              <a:t> = 12.</a:t>
            </a:r>
          </a:p>
          <a:p>
            <a:pPr>
              <a:lnSpc>
                <a:spcPct val="150000"/>
              </a:lnSpc>
              <a:spcBef>
                <a:spcPts val="600"/>
              </a:spcBef>
              <a:spcAft>
                <a:spcPts val="600"/>
              </a:spcAft>
              <a:defRPr/>
            </a:pPr>
            <a:r>
              <a:rPr lang="en-US" altLang="zh-CN" sz="2000" dirty="0"/>
              <a:t>Basis: self-consistent RHF basis.</a:t>
            </a:r>
            <a:endParaRPr lang="en-US" sz="2000" dirty="0">
              <a:solidFill>
                <a:srgbClr val="00B050"/>
              </a:solidFill>
            </a:endParaRPr>
          </a:p>
          <a:p>
            <a:pPr>
              <a:lnSpc>
                <a:spcPct val="150000"/>
              </a:lnSpc>
              <a:spcBef>
                <a:spcPts val="600"/>
              </a:spcBef>
              <a:spcAft>
                <a:spcPts val="600"/>
              </a:spcAft>
              <a:defRPr/>
            </a:pPr>
            <a:r>
              <a:rPr lang="en-US" altLang="zh-CN" sz="2000" dirty="0"/>
              <a:t>Box size: R = 8 fm.</a:t>
            </a:r>
            <a:endParaRPr lang="en-US" altLang="zh-CN" sz="1400" dirty="0">
              <a:solidFill>
                <a:srgbClr val="00B050"/>
              </a:solidFill>
            </a:endParaRPr>
          </a:p>
        </p:txBody>
      </p:sp>
      <p:sp>
        <p:nvSpPr>
          <p:cNvPr id="5" name="Rectangle 4"/>
          <p:cNvSpPr/>
          <p:nvPr/>
        </p:nvSpPr>
        <p:spPr>
          <a:xfrm>
            <a:off x="2484438" y="0"/>
            <a:ext cx="66595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Numerical details for </a:t>
            </a:r>
            <a:r>
              <a:rPr lang="en-US" altLang="zh-CN" sz="3000" dirty="0">
                <a:solidFill>
                  <a:srgbClr val="FF0000"/>
                </a:solidFill>
              </a:rPr>
              <a:t>neutron drop </a:t>
            </a:r>
            <a:endParaRPr lang="en-US" sz="3000" dirty="0">
              <a:solidFill>
                <a:srgbClr val="FF0000"/>
              </a:solidFill>
            </a:endParaRPr>
          </a:p>
        </p:txBody>
      </p:sp>
      <p:sp>
        <p:nvSpPr>
          <p:cNvPr id="107524" name="Rectangle 1"/>
          <p:cNvSpPr>
            <a:spLocks noChangeArrowheads="1"/>
          </p:cNvSpPr>
          <p:nvPr/>
        </p:nvSpPr>
        <p:spPr bwMode="auto">
          <a:xfrm>
            <a:off x="3959225" y="4646613"/>
            <a:ext cx="5040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600">
                <a:solidFill>
                  <a:srgbClr val="00B050"/>
                </a:solidFill>
                <a:latin typeface="Arial" panose="020B0604020202020204" pitchFamily="34" charset="0"/>
              </a:rPr>
              <a:t> S. Shen, </a:t>
            </a:r>
            <a:r>
              <a:rPr lang="en-US" altLang="zh-CN" sz="1600" i="1">
                <a:solidFill>
                  <a:srgbClr val="00B050"/>
                </a:solidFill>
                <a:latin typeface="Arial" panose="020B0604020202020204" pitchFamily="34" charset="0"/>
              </a:rPr>
              <a:t>et al.</a:t>
            </a:r>
            <a:r>
              <a:rPr lang="en-US" altLang="zh-CN" sz="1600">
                <a:solidFill>
                  <a:srgbClr val="00B050"/>
                </a:solidFill>
                <a:latin typeface="Arial" panose="020B0604020202020204" pitchFamily="34" charset="0"/>
              </a:rPr>
              <a:t>,</a:t>
            </a:r>
            <a:r>
              <a:rPr lang="en-US" altLang="zh-CN" sz="1600" i="1">
                <a:solidFill>
                  <a:srgbClr val="00B050"/>
                </a:solidFill>
                <a:latin typeface="Arial" panose="020B0604020202020204" pitchFamily="34" charset="0"/>
              </a:rPr>
              <a:t> Phys. Rev. C</a:t>
            </a:r>
            <a:r>
              <a:rPr lang="en-US" altLang="zh-CN" sz="1600">
                <a:solidFill>
                  <a:srgbClr val="00B050"/>
                </a:solidFill>
                <a:latin typeface="Arial" panose="020B0604020202020204" pitchFamily="34" charset="0"/>
              </a:rPr>
              <a:t> </a:t>
            </a:r>
            <a:r>
              <a:rPr lang="en-US" altLang="zh-CN" sz="1600" b="1">
                <a:solidFill>
                  <a:srgbClr val="00B050"/>
                </a:solidFill>
                <a:latin typeface="Arial" panose="020B0604020202020204" pitchFamily="34" charset="0"/>
              </a:rPr>
              <a:t>96</a:t>
            </a:r>
            <a:r>
              <a:rPr lang="en-US" altLang="zh-CN" sz="1600">
                <a:solidFill>
                  <a:srgbClr val="00B050"/>
                </a:solidFill>
                <a:latin typeface="Arial" panose="020B0604020202020204" pitchFamily="34" charset="0"/>
              </a:rPr>
              <a:t>, 014316 (2017)</a:t>
            </a:r>
            <a:endParaRPr lang="en-US" altLang="zh-CN" sz="1600">
              <a:solidFill>
                <a:srgbClr val="000000"/>
              </a:solidFill>
              <a:latin typeface="Arial" panose="020B0604020202020204" pitchFamily="34" charset="0"/>
            </a:endParaRPr>
          </a:p>
        </p:txBody>
      </p:sp>
      <p:pic>
        <p:nvPicPr>
          <p:cNvPr id="10752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349500"/>
            <a:ext cx="16954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492375"/>
            <a:ext cx="15017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2875" y="765175"/>
            <a:ext cx="3094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1484313"/>
            <a:ext cx="20193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5503863"/>
            <a:ext cx="2301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9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008" y="980728"/>
            <a:ext cx="9036496" cy="6093976"/>
          </a:xfrm>
          <a:prstGeom prst="rect">
            <a:avLst/>
          </a:prstGeom>
        </p:spPr>
        <p:txBody>
          <a:bodyPr wrap="square">
            <a:spAutoFit/>
          </a:bodyPr>
          <a:lstStyle/>
          <a:p>
            <a:pPr algn="ctr">
              <a:spcAft>
                <a:spcPts val="0"/>
              </a:spcAft>
            </a:pPr>
            <a:r>
              <a:rPr lang="en-US" altLang="zh-CN" sz="3200" kern="100" dirty="0">
                <a:latin typeface="Calibri" panose="020F0502020204030204" pitchFamily="34" charset="0"/>
                <a:cs typeface="Times New Roman" panose="02020603050405020304" pitchFamily="18" charset="0"/>
              </a:rPr>
              <a:t>1966-08-01</a:t>
            </a:r>
            <a:r>
              <a:rPr lang="zh-CN" altLang="zh-CN" sz="3200" kern="100" dirty="0">
                <a:latin typeface="Calibri" panose="020F0502020204030204" pitchFamily="34" charset="0"/>
                <a:cs typeface="Times New Roman" panose="02020603050405020304" pitchFamily="18" charset="0"/>
              </a:rPr>
              <a:t>《</a:t>
            </a:r>
            <a:r>
              <a:rPr lang="zh-CN" altLang="zh-CN" sz="3200"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人民日报</a:t>
            </a:r>
            <a:r>
              <a:rPr lang="zh-CN" altLang="zh-CN" sz="3200" kern="100" dirty="0">
                <a:latin typeface="Calibri" panose="020F0502020204030204" pitchFamily="34" charset="0"/>
                <a:cs typeface="Times New Roman" panose="02020603050405020304" pitchFamily="18" charset="0"/>
              </a:rPr>
              <a:t>》社论</a:t>
            </a:r>
          </a:p>
          <a:p>
            <a:pPr algn="just">
              <a:spcAft>
                <a:spcPts val="0"/>
              </a:spcAft>
            </a:pPr>
            <a:r>
              <a:rPr lang="en-US" altLang="zh-CN" sz="2000" kern="100" dirty="0">
                <a:latin typeface="Calibri" panose="020F0502020204030204" pitchFamily="34" charset="0"/>
                <a:cs typeface="Times New Roman" panose="02020603050405020304" pitchFamily="18" charset="0"/>
              </a:rPr>
              <a:t> </a:t>
            </a:r>
            <a:endParaRPr lang="zh-CN" altLang="zh-CN" sz="2000" kern="100" dirty="0">
              <a:latin typeface="Calibri" panose="020F0502020204030204" pitchFamily="34" charset="0"/>
              <a:cs typeface="Times New Roman" panose="02020603050405020304" pitchFamily="18" charset="0"/>
            </a:endParaRPr>
          </a:p>
          <a:p>
            <a:pPr algn="just">
              <a:spcAft>
                <a:spcPts val="0"/>
              </a:spcAft>
            </a:pPr>
            <a:r>
              <a:rPr lang="zh-CN" altLang="zh-CN" sz="2000" kern="100" dirty="0">
                <a:latin typeface="Calibri" panose="020F0502020204030204" pitchFamily="34" charset="0"/>
                <a:cs typeface="Times New Roman" panose="02020603050405020304" pitchFamily="18" charset="0"/>
              </a:rPr>
              <a:t>为反帝反殖和发展民族科学文化而斗争——庆祝北京科学讨论会一九六六年暑期物理讨论会胜利闭幕</a:t>
            </a:r>
          </a:p>
          <a:p>
            <a:pPr algn="just">
              <a:spcAft>
                <a:spcPts val="0"/>
              </a:spcAft>
            </a:pPr>
            <a:r>
              <a:rPr lang="en-US" altLang="zh-CN" sz="2000" kern="100" dirty="0">
                <a:latin typeface="Calibri" panose="020F0502020204030204" pitchFamily="34" charset="0"/>
                <a:cs typeface="Times New Roman" panose="02020603050405020304" pitchFamily="18" charset="0"/>
              </a:rPr>
              <a:t> </a:t>
            </a:r>
            <a:endParaRPr lang="zh-CN" altLang="zh-CN" sz="2000" kern="100" dirty="0">
              <a:latin typeface="Calibri" panose="020F0502020204030204" pitchFamily="34" charset="0"/>
              <a:cs typeface="Times New Roman" panose="02020603050405020304" pitchFamily="18" charset="0"/>
            </a:endParaRPr>
          </a:p>
          <a:p>
            <a:pPr algn="just">
              <a:spcAft>
                <a:spcPts val="0"/>
              </a:spcAft>
            </a:pPr>
            <a:r>
              <a:rPr lang="zh-CN" altLang="zh-CN" sz="2000" kern="100" dirty="0">
                <a:latin typeface="Calibri" panose="020F0502020204030204" pitchFamily="34" charset="0"/>
                <a:cs typeface="Times New Roman" panose="02020603050405020304" pitchFamily="18" charset="0"/>
              </a:rPr>
              <a:t>　　　</a:t>
            </a:r>
            <a:r>
              <a:rPr lang="en-US" altLang="zh-CN" sz="2000" kern="100" dirty="0">
                <a:latin typeface="Calibri" panose="020F0502020204030204" pitchFamily="34" charset="0"/>
                <a:cs typeface="Times New Roman" panose="02020603050405020304" pitchFamily="18" charset="0"/>
              </a:rPr>
              <a:t>  </a:t>
            </a:r>
            <a:r>
              <a:rPr lang="zh-CN" altLang="zh-CN" sz="2000" kern="100" dirty="0">
                <a:latin typeface="Calibri" panose="020F0502020204030204" pitchFamily="34" charset="0"/>
                <a:cs typeface="Times New Roman" panose="02020603050405020304" pitchFamily="18" charset="0"/>
              </a:rPr>
              <a:t>北京科学讨论会一九六六年暑期物理讨论会胜利闭幕了</a:t>
            </a:r>
            <a:r>
              <a:rPr lang="en-US" altLang="zh-CN" sz="2000" kern="100" dirty="0">
                <a:latin typeface="Calibri" panose="020F0502020204030204" pitchFamily="34" charset="0"/>
                <a:cs typeface="Times New Roman" panose="02020603050405020304" pitchFamily="18" charset="0"/>
              </a:rPr>
              <a:t>…… </a:t>
            </a:r>
            <a:r>
              <a:rPr lang="zh-CN" altLang="zh-CN" sz="2000" kern="100" dirty="0">
                <a:latin typeface="Calibri" panose="020F0502020204030204" pitchFamily="34" charset="0"/>
                <a:cs typeface="Times New Roman" panose="02020603050405020304" pitchFamily="18" charset="0"/>
              </a:rPr>
              <a:t>这次物理讨论会，长了四大洲各国人民和科学家的志气，灭了帝国主义及其科学“权威”的威风。</a:t>
            </a:r>
            <a:r>
              <a:rPr lang="zh-CN" altLang="zh-CN" sz="2000" b="1" u="sng" kern="100" dirty="0">
                <a:latin typeface="Calibri" panose="020F0502020204030204" pitchFamily="34" charset="0"/>
                <a:cs typeface="Times New Roman" panose="02020603050405020304" pitchFamily="18" charset="0"/>
              </a:rPr>
              <a:t>那种认为物理学，特别是核物理学，只能由欧美某些大国所垄断的神话，早已破灭了</a:t>
            </a:r>
            <a:r>
              <a:rPr lang="zh-CN" altLang="zh-CN" sz="2000" b="1" kern="100" dirty="0">
                <a:latin typeface="Calibri" panose="020F0502020204030204" pitchFamily="34" charset="0"/>
                <a:cs typeface="Times New Roman" panose="02020603050405020304" pitchFamily="18" charset="0"/>
              </a:rPr>
              <a:t>。</a:t>
            </a:r>
            <a:r>
              <a:rPr lang="zh-CN" altLang="zh-CN" sz="2000" kern="100" dirty="0">
                <a:latin typeface="Calibri" panose="020F0502020204030204" pitchFamily="34" charset="0"/>
                <a:cs typeface="Times New Roman" panose="02020603050405020304" pitchFamily="18" charset="0"/>
              </a:rPr>
              <a:t>会议的光辉成果，对于那些妄想在世界科学领域内称王称霸的人，是当头一棒。四大洲各国发展民族科学文化事业的根本问题，首先是政治问题。</a:t>
            </a:r>
            <a:endParaRPr lang="en-US" altLang="zh-CN" sz="2000" kern="100" dirty="0">
              <a:latin typeface="Calibri" panose="020F0502020204030204" pitchFamily="34" charset="0"/>
              <a:cs typeface="Times New Roman" panose="02020603050405020304" pitchFamily="18" charset="0"/>
            </a:endParaRPr>
          </a:p>
          <a:p>
            <a:pPr algn="just">
              <a:spcAft>
                <a:spcPts val="0"/>
              </a:spcAft>
            </a:pPr>
            <a:r>
              <a:rPr lang="en-US" altLang="zh-CN" sz="2000" kern="100" dirty="0">
                <a:latin typeface="Calibri" panose="020F0502020204030204" pitchFamily="34" charset="0"/>
                <a:cs typeface="Times New Roman" panose="02020603050405020304" pitchFamily="18" charset="0"/>
              </a:rPr>
              <a:t>          ……</a:t>
            </a:r>
          </a:p>
          <a:p>
            <a:r>
              <a:rPr lang="en-US" altLang="zh-CN" sz="2000" dirty="0"/>
              <a:t> </a:t>
            </a:r>
            <a:endParaRPr lang="zh-CN" altLang="zh-CN" sz="2000" dirty="0"/>
          </a:p>
          <a:p>
            <a:r>
              <a:rPr lang="zh-CN" altLang="zh-CN" sz="2000" dirty="0"/>
              <a:t>　　</a:t>
            </a:r>
            <a:r>
              <a:rPr lang="zh-CN" altLang="zh-CN" sz="2000" b="1" dirty="0"/>
              <a:t>我国物理学工作者，在科学实践中，努力掌握毛泽东思想，掌握正确的认识论和方法论。他们以毛泽东思想来指导科学实践，来改造人的世界观，破除迷信，解放思想，</a:t>
            </a:r>
            <a:r>
              <a:rPr lang="zh-CN" altLang="zh-CN" sz="2000" b="1" u="sng" dirty="0"/>
              <a:t>敢想、敢说、敢做、敢闯、敢革命</a:t>
            </a:r>
            <a:r>
              <a:rPr lang="zh-CN" altLang="zh-CN" sz="2000" b="1" dirty="0"/>
              <a:t>。他们高举毛泽东思想的伟大红旗，</a:t>
            </a:r>
            <a:r>
              <a:rPr lang="zh-CN" altLang="zh-CN" sz="2000" b="1" u="sng" dirty="0"/>
              <a:t>在现代物理学领域里，闯出自己的一条路子来。</a:t>
            </a:r>
            <a:endParaRPr lang="en-US" altLang="zh-CN" sz="2000" u="sng" dirty="0"/>
          </a:p>
          <a:p>
            <a:r>
              <a:rPr lang="en-US" altLang="zh-CN" sz="2000" kern="100" dirty="0">
                <a:latin typeface="Calibri" panose="020F0502020204030204" pitchFamily="34" charset="0"/>
                <a:cs typeface="Times New Roman" panose="02020603050405020304" pitchFamily="18" charset="0"/>
              </a:rPr>
              <a:t>         </a:t>
            </a:r>
            <a:r>
              <a:rPr lang="en-US" altLang="zh-CN" kern="100" dirty="0">
                <a:latin typeface="Calibri" panose="020F0502020204030204" pitchFamily="34" charset="0"/>
                <a:cs typeface="Times New Roman" panose="02020603050405020304" pitchFamily="18" charset="0"/>
              </a:rPr>
              <a:t>……</a:t>
            </a:r>
          </a:p>
          <a:p>
            <a:pPr algn="just">
              <a:spcAft>
                <a:spcPts val="0"/>
              </a:spcAft>
            </a:pPr>
            <a:endParaRPr lang="zh-CN" altLang="zh-CN"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759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6238" y="0"/>
            <a:ext cx="62277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Energies and Radii</a:t>
            </a:r>
          </a:p>
        </p:txBody>
      </p:sp>
      <p:sp>
        <p:nvSpPr>
          <p:cNvPr id="108547" name="TextBox 5"/>
          <p:cNvSpPr txBox="1">
            <a:spLocks noChangeArrowheads="1"/>
          </p:cNvSpPr>
          <p:nvPr/>
        </p:nvSpPr>
        <p:spPr bwMode="auto">
          <a:xfrm>
            <a:off x="101600" y="941388"/>
            <a:ext cx="8704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 typeface="Arial" panose="020B0604020202020204" pitchFamily="34" charset="0"/>
              <a:buNone/>
            </a:pPr>
            <a:r>
              <a:rPr lang="en-US" altLang="zh-CN" sz="2000">
                <a:solidFill>
                  <a:srgbClr val="000000"/>
                </a:solidFill>
                <a:latin typeface="Arial" panose="020B0604020202020204" pitchFamily="34" charset="0"/>
              </a:rPr>
              <a:t>Energies and radii for N-neutron drops in RBHF with </a:t>
            </a:r>
            <a:r>
              <a:rPr lang="en-US" altLang="zh-CN" sz="2000">
                <a:solidFill>
                  <a:srgbClr val="FF0000"/>
                </a:solidFill>
                <a:latin typeface="Arial" panose="020B0604020202020204" pitchFamily="34" charset="0"/>
              </a:rPr>
              <a:t>Bonn A</a:t>
            </a:r>
            <a:endParaRPr lang="en-US" altLang="zh-CN" sz="1400">
              <a:solidFill>
                <a:srgbClr val="FF0000"/>
              </a:solidFill>
              <a:latin typeface="Arial" panose="020B0604020202020204" pitchFamily="34" charset="0"/>
            </a:endParaRPr>
          </a:p>
        </p:txBody>
      </p:sp>
      <p:pic>
        <p:nvPicPr>
          <p:cNvPr id="108548"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1628775"/>
            <a:ext cx="434498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1557338"/>
            <a:ext cx="4518026"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文本框 2"/>
          <p:cNvSpPr txBox="1">
            <a:spLocks noChangeArrowheads="1"/>
          </p:cNvSpPr>
          <p:nvPr/>
        </p:nvSpPr>
        <p:spPr bwMode="auto">
          <a:xfrm>
            <a:off x="250825" y="4897438"/>
            <a:ext cx="44608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400">
                <a:solidFill>
                  <a:srgbClr val="3333FF"/>
                </a:solidFill>
                <a:cs typeface="Times New Roman" panose="02020603050405020304" pitchFamily="18" charset="0"/>
              </a:rPr>
              <a:t>Gandolfi, Carlson, Pieper, </a:t>
            </a:r>
            <a:r>
              <a:rPr lang="en-US" altLang="zh-CN" sz="1400" i="1">
                <a:solidFill>
                  <a:srgbClr val="3333FF"/>
                </a:solidFill>
                <a:cs typeface="Times New Roman" panose="02020603050405020304" pitchFamily="18" charset="0"/>
              </a:rPr>
              <a:t>PRL</a:t>
            </a:r>
            <a:r>
              <a:rPr lang="en-US" altLang="zh-CN" sz="1400">
                <a:solidFill>
                  <a:srgbClr val="3333FF"/>
                </a:solidFill>
                <a:cs typeface="Times New Roman" panose="02020603050405020304" pitchFamily="18" charset="0"/>
              </a:rPr>
              <a:t> </a:t>
            </a:r>
            <a:r>
              <a:rPr lang="en-US" altLang="zh-CN" sz="1400" b="1">
                <a:solidFill>
                  <a:srgbClr val="3333FF"/>
                </a:solidFill>
                <a:cs typeface="Times New Roman" panose="02020603050405020304" pitchFamily="18" charset="0"/>
              </a:rPr>
              <a:t>106</a:t>
            </a:r>
            <a:r>
              <a:rPr lang="en-US" altLang="zh-CN" sz="1400">
                <a:solidFill>
                  <a:srgbClr val="3333FF"/>
                </a:solidFill>
                <a:cs typeface="Times New Roman" panose="02020603050405020304" pitchFamily="18" charset="0"/>
              </a:rPr>
              <a:t>, 012501 (2011)</a:t>
            </a:r>
          </a:p>
          <a:p>
            <a:pPr eaLnBrk="1" hangingPunct="1">
              <a:spcBef>
                <a:spcPct val="0"/>
              </a:spcBef>
              <a:buFontTx/>
              <a:buNone/>
            </a:pPr>
            <a:r>
              <a:rPr lang="fr-FR" altLang="zh-CN" sz="1400">
                <a:solidFill>
                  <a:srgbClr val="3333FF"/>
                </a:solidFill>
                <a:cs typeface="Times New Roman" panose="02020603050405020304" pitchFamily="18" charset="0"/>
              </a:rPr>
              <a:t>Maris et al., </a:t>
            </a:r>
            <a:r>
              <a:rPr lang="fr-FR" altLang="zh-CN" sz="1400" i="1">
                <a:solidFill>
                  <a:srgbClr val="3333FF"/>
                </a:solidFill>
                <a:cs typeface="Times New Roman" panose="02020603050405020304" pitchFamily="18" charset="0"/>
              </a:rPr>
              <a:t>PRC</a:t>
            </a:r>
            <a:r>
              <a:rPr lang="fr-FR" altLang="zh-CN" sz="1400">
                <a:solidFill>
                  <a:srgbClr val="3333FF"/>
                </a:solidFill>
                <a:cs typeface="Times New Roman" panose="02020603050405020304" pitchFamily="18" charset="0"/>
              </a:rPr>
              <a:t> </a:t>
            </a:r>
            <a:r>
              <a:rPr lang="fr-FR" altLang="zh-CN" sz="1400" b="1">
                <a:solidFill>
                  <a:srgbClr val="3333FF"/>
                </a:solidFill>
                <a:cs typeface="Times New Roman" panose="02020603050405020304" pitchFamily="18" charset="0"/>
              </a:rPr>
              <a:t>87</a:t>
            </a:r>
            <a:r>
              <a:rPr lang="fr-FR" altLang="zh-CN" sz="1400">
                <a:solidFill>
                  <a:srgbClr val="3333FF"/>
                </a:solidFill>
                <a:cs typeface="Times New Roman" panose="02020603050405020304" pitchFamily="18" charset="0"/>
              </a:rPr>
              <a:t>, 054318 (2013)</a:t>
            </a:r>
          </a:p>
          <a:p>
            <a:pPr eaLnBrk="1" hangingPunct="1">
              <a:spcBef>
                <a:spcPct val="0"/>
              </a:spcBef>
              <a:buFontTx/>
              <a:buNone/>
            </a:pPr>
            <a:r>
              <a:rPr lang="en-US" altLang="zh-CN" sz="1400">
                <a:solidFill>
                  <a:srgbClr val="3333FF"/>
                </a:solidFill>
                <a:cs typeface="Times New Roman" panose="02020603050405020304" pitchFamily="18" charset="0"/>
              </a:rPr>
              <a:t>Potter et al., </a:t>
            </a:r>
            <a:r>
              <a:rPr lang="en-US" altLang="zh-CN" sz="1400" i="1">
                <a:solidFill>
                  <a:srgbClr val="3333FF"/>
                </a:solidFill>
                <a:cs typeface="Times New Roman" panose="02020603050405020304" pitchFamily="18" charset="0"/>
              </a:rPr>
              <a:t>PLB</a:t>
            </a:r>
            <a:r>
              <a:rPr lang="en-US" altLang="zh-CN" sz="1400">
                <a:solidFill>
                  <a:srgbClr val="3333FF"/>
                </a:solidFill>
                <a:cs typeface="Times New Roman" panose="02020603050405020304" pitchFamily="18" charset="0"/>
              </a:rPr>
              <a:t> </a:t>
            </a:r>
            <a:r>
              <a:rPr lang="en-US" altLang="zh-CN" sz="1400" b="1">
                <a:solidFill>
                  <a:srgbClr val="3333FF"/>
                </a:solidFill>
                <a:cs typeface="Times New Roman" panose="02020603050405020304" pitchFamily="18" charset="0"/>
              </a:rPr>
              <a:t>739</a:t>
            </a:r>
            <a:r>
              <a:rPr lang="en-US" altLang="zh-CN" sz="1400">
                <a:solidFill>
                  <a:srgbClr val="3333FF"/>
                </a:solidFill>
                <a:cs typeface="Times New Roman" panose="02020603050405020304" pitchFamily="18" charset="0"/>
              </a:rPr>
              <a:t>, 445 (2014)</a:t>
            </a:r>
            <a:endParaRPr lang="zh-CN" altLang="en-US" sz="1400">
              <a:solidFill>
                <a:srgbClr val="3333FF"/>
              </a:solidFill>
              <a:cs typeface="Times New Roman" panose="02020603050405020304" pitchFamily="18" charset="0"/>
            </a:endParaRPr>
          </a:p>
        </p:txBody>
      </p:sp>
      <p:sp>
        <p:nvSpPr>
          <p:cNvPr id="108551" name="矩形 9"/>
          <p:cNvSpPr>
            <a:spLocks noChangeArrowheads="1"/>
          </p:cNvSpPr>
          <p:nvPr/>
        </p:nvSpPr>
        <p:spPr bwMode="auto">
          <a:xfrm>
            <a:off x="5292725" y="4860925"/>
            <a:ext cx="381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600">
                <a:solidFill>
                  <a:srgbClr val="000000"/>
                </a:solidFill>
                <a:latin typeface="Verdana" panose="020B0604030504040204" pitchFamily="34" charset="0"/>
              </a:rPr>
              <a:t>Shen, Liang, Meng, Ring, Zhang, </a:t>
            </a:r>
          </a:p>
          <a:p>
            <a:pPr eaLnBrk="1" hangingPunct="1">
              <a:spcBef>
                <a:spcPct val="0"/>
              </a:spcBef>
              <a:buFontTx/>
              <a:buNone/>
            </a:pPr>
            <a:r>
              <a:rPr lang="en-US" altLang="zh-CN" sz="1600">
                <a:solidFill>
                  <a:srgbClr val="3333FF"/>
                </a:solidFill>
                <a:latin typeface="Verdana" panose="020B0604030504040204" pitchFamily="34" charset="0"/>
              </a:rPr>
              <a:t>Phys. Lett. B778 (2018) 344–348</a:t>
            </a:r>
          </a:p>
        </p:txBody>
      </p:sp>
      <p:sp>
        <p:nvSpPr>
          <p:cNvPr id="11" name="文本框 10"/>
          <p:cNvSpPr txBox="1"/>
          <p:nvPr/>
        </p:nvSpPr>
        <p:spPr>
          <a:xfrm>
            <a:off x="251520" y="5836384"/>
            <a:ext cx="8640960" cy="86177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18900000" algn="bl" rotWithShape="0">
              <a:prstClr val="black">
                <a:alpha val="40000"/>
              </a:prstClr>
            </a:outerShdw>
          </a:effectLst>
        </p:spPr>
        <p:txBody>
          <a:bodyPr>
            <a:spAutoFit/>
          </a:bodyPr>
          <a:lstStyle/>
          <a:p>
            <a:pPr marL="342900" indent="-342900" algn="just">
              <a:lnSpc>
                <a:spcPct val="125000"/>
              </a:lnSpc>
              <a:buClr>
                <a:srgbClr val="7030A0"/>
              </a:buClr>
              <a:buFont typeface="Wingdings" panose="05000000000000000000" pitchFamily="2" charset="2"/>
              <a:buChar char="p"/>
              <a:defRPr/>
            </a:pPr>
            <a:r>
              <a:rPr kumimoji="1" lang="en-US" altLang="zh-CN" sz="2000" dirty="0">
                <a:solidFill>
                  <a:srgbClr val="000000"/>
                </a:solidFill>
                <a:latin typeface="Times New Roman" pitchFamily="18" charset="0"/>
                <a:cs typeface="Times New Roman" pitchFamily="18" charset="0"/>
              </a:rPr>
              <a:t>Energies </a:t>
            </a:r>
            <a:r>
              <a:rPr kumimoji="1" lang="en-US" altLang="zh-CN" sz="2000" b="1" i="1" dirty="0">
                <a:solidFill>
                  <a:srgbClr val="FF0000"/>
                </a:solidFill>
                <a:latin typeface="Times New Roman" pitchFamily="18" charset="0"/>
                <a:cs typeface="Times New Roman" pitchFamily="18" charset="0"/>
              </a:rPr>
              <a:t>E</a:t>
            </a:r>
            <a:r>
              <a:rPr kumimoji="1" lang="en-US" altLang="zh-CN" sz="2000" dirty="0">
                <a:solidFill>
                  <a:srgbClr val="000000"/>
                </a:solidFill>
                <a:latin typeface="Times New Roman" pitchFamily="18" charset="0"/>
                <a:cs typeface="Times New Roman" pitchFamily="18" charset="0"/>
              </a:rPr>
              <a:t> and radii </a:t>
            </a:r>
            <a:r>
              <a:rPr kumimoji="1" lang="en-US" altLang="zh-CN" sz="2000" b="1" i="1" dirty="0">
                <a:solidFill>
                  <a:srgbClr val="FF0000"/>
                </a:solidFill>
                <a:latin typeface="Times New Roman" pitchFamily="18" charset="0"/>
                <a:cs typeface="Times New Roman" pitchFamily="18" charset="0"/>
              </a:rPr>
              <a:t>R</a:t>
            </a:r>
            <a:r>
              <a:rPr kumimoji="1" lang="en-US" altLang="zh-CN" sz="2000" b="1" baseline="-25000" dirty="0">
                <a:solidFill>
                  <a:srgbClr val="FF0000"/>
                </a:solidFill>
                <a:latin typeface="Times New Roman" pitchFamily="18" charset="0"/>
                <a:cs typeface="Times New Roman" pitchFamily="18" charset="0"/>
              </a:rPr>
              <a:t>N</a:t>
            </a:r>
            <a:r>
              <a:rPr kumimoji="1" lang="en-US" altLang="zh-CN" sz="2000" dirty="0">
                <a:solidFill>
                  <a:srgbClr val="000000"/>
                </a:solidFill>
                <a:latin typeface="Times New Roman" pitchFamily="18" charset="0"/>
                <a:cs typeface="Times New Roman" pitchFamily="18" charset="0"/>
              </a:rPr>
              <a:t> are consistent with JISP16 or AV8’.</a:t>
            </a:r>
          </a:p>
          <a:p>
            <a:pPr marL="342900" indent="-342900" algn="just">
              <a:lnSpc>
                <a:spcPct val="125000"/>
              </a:lnSpc>
              <a:buClr>
                <a:srgbClr val="7030A0"/>
              </a:buClr>
              <a:buFont typeface="Wingdings" panose="05000000000000000000" pitchFamily="2" charset="2"/>
              <a:buChar char="p"/>
              <a:defRPr/>
            </a:pPr>
            <a:r>
              <a:rPr kumimoji="1" lang="en-US" altLang="zh-CN" sz="2000" b="1" i="1" dirty="0">
                <a:solidFill>
                  <a:srgbClr val="FF0000"/>
                </a:solidFill>
                <a:latin typeface="Times New Roman" pitchFamily="18" charset="0"/>
                <a:cs typeface="Times New Roman" pitchFamily="18" charset="0"/>
              </a:rPr>
              <a:t>R</a:t>
            </a:r>
            <a:r>
              <a:rPr kumimoji="1" lang="en-US" altLang="zh-CN" sz="2000" b="1" baseline="-25000" dirty="0">
                <a:solidFill>
                  <a:srgbClr val="FF0000"/>
                </a:solidFill>
                <a:latin typeface="Times New Roman" pitchFamily="18" charset="0"/>
                <a:cs typeface="Times New Roman" pitchFamily="18" charset="0"/>
              </a:rPr>
              <a:t>N</a:t>
            </a:r>
            <a:r>
              <a:rPr kumimoji="1" lang="en-US" altLang="zh-CN" sz="2000" dirty="0">
                <a:solidFill>
                  <a:srgbClr val="000000"/>
                </a:solidFill>
                <a:latin typeface="Times New Roman" pitchFamily="18" charset="0"/>
                <a:cs typeface="Times New Roman" pitchFamily="18" charset="0"/>
              </a:rPr>
              <a:t> follows the </a:t>
            </a:r>
            <a:r>
              <a:rPr kumimoji="1" lang="en-US" altLang="zh-CN" sz="2000" b="1" i="1" dirty="0">
                <a:solidFill>
                  <a:srgbClr val="FF0000"/>
                </a:solidFill>
                <a:latin typeface="Times New Roman" pitchFamily="18" charset="0"/>
                <a:cs typeface="Times New Roman" pitchFamily="18" charset="0"/>
              </a:rPr>
              <a:t>N</a:t>
            </a:r>
            <a:r>
              <a:rPr kumimoji="1" lang="en-US" altLang="zh-CN" sz="2000" b="1" baseline="30000" dirty="0">
                <a:solidFill>
                  <a:srgbClr val="FF0000"/>
                </a:solidFill>
                <a:latin typeface="Times New Roman" pitchFamily="18" charset="0"/>
                <a:cs typeface="Times New Roman" pitchFamily="18" charset="0"/>
              </a:rPr>
              <a:t>1/6</a:t>
            </a:r>
            <a:r>
              <a:rPr kumimoji="1" lang="en-US" altLang="zh-CN" sz="2000" dirty="0">
                <a:solidFill>
                  <a:srgbClr val="000000"/>
                </a:solidFill>
                <a:latin typeface="Times New Roman" pitchFamily="18" charset="0"/>
                <a:cs typeface="Times New Roman" pitchFamily="18" charset="0"/>
              </a:rPr>
              <a:t> law.</a:t>
            </a:r>
          </a:p>
        </p:txBody>
      </p:sp>
    </p:spTree>
    <p:extLst>
      <p:ext uri="{BB962C8B-B14F-4D97-AF65-F5344CB8AC3E}">
        <p14:creationId xmlns:p14="http://schemas.microsoft.com/office/powerpoint/2010/main" val="2747433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4258788" y="3212976"/>
            <a:ext cx="4601034" cy="163121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18900000" algn="bl" rotWithShape="0">
              <a:prstClr val="black">
                <a:alpha val="40000"/>
              </a:prstClr>
            </a:outerShdw>
          </a:effectLst>
        </p:spPr>
        <p:txBody>
          <a:bodyPr>
            <a:spAutoFit/>
          </a:bodyPr>
          <a:lstStyle/>
          <a:p>
            <a:pPr marL="342900" indent="-342900" algn="just">
              <a:lnSpc>
                <a:spcPct val="125000"/>
              </a:lnSpc>
              <a:buClr>
                <a:srgbClr val="7030A0"/>
              </a:buClr>
              <a:buFont typeface="Wingdings" panose="05000000000000000000" pitchFamily="2" charset="2"/>
              <a:buChar char="p"/>
              <a:defRPr/>
            </a:pPr>
            <a:r>
              <a:rPr kumimoji="1" lang="en-US" altLang="zh-CN" sz="2000" dirty="0">
                <a:solidFill>
                  <a:srgbClr val="000000"/>
                </a:solidFill>
                <a:latin typeface="Times New Roman" pitchFamily="18" charset="0"/>
                <a:cs typeface="Times New Roman" pitchFamily="18" charset="0"/>
              </a:rPr>
              <a:t>The SO splitting </a:t>
            </a:r>
            <a:r>
              <a:rPr kumimoji="1" lang="en-US" altLang="zh-CN" sz="2000" b="1" dirty="0">
                <a:solidFill>
                  <a:srgbClr val="FF0000"/>
                </a:solidFill>
                <a:latin typeface="Times New Roman" pitchFamily="18" charset="0"/>
                <a:cs typeface="Times New Roman" pitchFamily="18" charset="0"/>
              </a:rPr>
              <a:t>decreases</a:t>
            </a:r>
            <a:r>
              <a:rPr kumimoji="1" lang="en-US" altLang="zh-CN" sz="2000" dirty="0">
                <a:solidFill>
                  <a:srgbClr val="000000"/>
                </a:solidFill>
                <a:latin typeface="Times New Roman" pitchFamily="18" charset="0"/>
                <a:cs typeface="Times New Roman" pitchFamily="18" charset="0"/>
              </a:rPr>
              <a:t> as the spin-up </a:t>
            </a:r>
            <a:r>
              <a:rPr kumimoji="1" lang="en-US" altLang="zh-CN" sz="2000" b="1" i="1" dirty="0">
                <a:solidFill>
                  <a:srgbClr val="FF0000"/>
                </a:solidFill>
                <a:latin typeface="Times New Roman" pitchFamily="18" charset="0"/>
                <a:cs typeface="Times New Roman" pitchFamily="18" charset="0"/>
              </a:rPr>
              <a:t>j</a:t>
            </a:r>
            <a:r>
              <a:rPr kumimoji="1" lang="en-US" altLang="zh-CN" sz="2000" b="1" i="1" baseline="-25000" dirty="0">
                <a:solidFill>
                  <a:srgbClr val="FF0000"/>
                </a:solidFill>
                <a:latin typeface="Times New Roman" pitchFamily="18" charset="0"/>
                <a:cs typeface="Times New Roman" pitchFamily="18" charset="0"/>
              </a:rPr>
              <a:t>&gt;</a:t>
            </a:r>
            <a:r>
              <a:rPr kumimoji="1" lang="en-US" altLang="zh-CN" sz="2000" b="1" dirty="0">
                <a:solidFill>
                  <a:srgbClr val="FF0000"/>
                </a:solidFill>
                <a:latin typeface="Times New Roman" pitchFamily="18" charset="0"/>
                <a:cs typeface="Times New Roman" pitchFamily="18" charset="0"/>
              </a:rPr>
              <a:t> = </a:t>
            </a:r>
            <a:r>
              <a:rPr kumimoji="1" lang="en-US" altLang="zh-CN" sz="2000" b="1" i="1" dirty="0">
                <a:solidFill>
                  <a:srgbClr val="FF0000"/>
                </a:solidFill>
                <a:latin typeface="Times New Roman" pitchFamily="18" charset="0"/>
                <a:cs typeface="Times New Roman" pitchFamily="18" charset="0"/>
              </a:rPr>
              <a:t>l</a:t>
            </a:r>
            <a:r>
              <a:rPr kumimoji="1" lang="en-US" altLang="zh-CN" sz="2000" b="1" dirty="0">
                <a:solidFill>
                  <a:srgbClr val="FF0000"/>
                </a:solidFill>
                <a:latin typeface="Times New Roman" pitchFamily="18" charset="0"/>
                <a:cs typeface="Times New Roman" pitchFamily="18" charset="0"/>
              </a:rPr>
              <a:t> + 1/2 </a:t>
            </a:r>
            <a:r>
              <a:rPr kumimoji="1" lang="en-US" altLang="zh-CN" sz="2000" dirty="0">
                <a:solidFill>
                  <a:srgbClr val="000000"/>
                </a:solidFill>
                <a:latin typeface="Times New Roman" pitchFamily="18" charset="0"/>
                <a:cs typeface="Times New Roman" pitchFamily="18" charset="0"/>
              </a:rPr>
              <a:t>orbitals are filled, while the SO splitting </a:t>
            </a:r>
            <a:r>
              <a:rPr kumimoji="1" lang="en-US" altLang="zh-CN" sz="2000" b="1" dirty="0">
                <a:solidFill>
                  <a:srgbClr val="FF0000"/>
                </a:solidFill>
                <a:latin typeface="Times New Roman" pitchFamily="18" charset="0"/>
                <a:cs typeface="Times New Roman" pitchFamily="18" charset="0"/>
              </a:rPr>
              <a:t>increases</a:t>
            </a:r>
            <a:r>
              <a:rPr kumimoji="1" lang="en-US" altLang="zh-CN" sz="2000" dirty="0">
                <a:solidFill>
                  <a:srgbClr val="000000"/>
                </a:solidFill>
                <a:latin typeface="Times New Roman" pitchFamily="18" charset="0"/>
                <a:cs typeface="Times New Roman" pitchFamily="18" charset="0"/>
              </a:rPr>
              <a:t> as the spin-down </a:t>
            </a:r>
            <a:r>
              <a:rPr kumimoji="1" lang="en-US" altLang="zh-CN" sz="2000" b="1" i="1" dirty="0">
                <a:solidFill>
                  <a:srgbClr val="FF0000"/>
                </a:solidFill>
                <a:latin typeface="Times New Roman" pitchFamily="18" charset="0"/>
                <a:cs typeface="Times New Roman" pitchFamily="18" charset="0"/>
              </a:rPr>
              <a:t>j</a:t>
            </a:r>
            <a:r>
              <a:rPr kumimoji="1" lang="en-US" altLang="zh-CN" sz="2000" b="1" i="1" baseline="-25000" dirty="0">
                <a:solidFill>
                  <a:srgbClr val="FF0000"/>
                </a:solidFill>
                <a:latin typeface="Times New Roman" pitchFamily="18" charset="0"/>
                <a:cs typeface="Times New Roman" pitchFamily="18" charset="0"/>
              </a:rPr>
              <a:t>&lt;</a:t>
            </a:r>
            <a:r>
              <a:rPr kumimoji="1" lang="en-US" altLang="zh-CN" sz="2000" b="1" dirty="0">
                <a:solidFill>
                  <a:srgbClr val="FF0000"/>
                </a:solidFill>
                <a:latin typeface="Times New Roman" pitchFamily="18" charset="0"/>
                <a:cs typeface="Times New Roman" pitchFamily="18" charset="0"/>
              </a:rPr>
              <a:t> = </a:t>
            </a:r>
            <a:r>
              <a:rPr kumimoji="1" lang="en-US" altLang="zh-CN" sz="2000" b="1" i="1" dirty="0">
                <a:solidFill>
                  <a:srgbClr val="FF0000"/>
                </a:solidFill>
                <a:latin typeface="Times New Roman" pitchFamily="18" charset="0"/>
                <a:cs typeface="Times New Roman" pitchFamily="18" charset="0"/>
              </a:rPr>
              <a:t>l</a:t>
            </a:r>
            <a:r>
              <a:rPr kumimoji="1" lang="en-US" altLang="zh-CN" sz="2000" b="1" dirty="0">
                <a:solidFill>
                  <a:srgbClr val="FF0000"/>
                </a:solidFill>
                <a:latin typeface="Times New Roman" pitchFamily="18" charset="0"/>
                <a:cs typeface="Times New Roman" pitchFamily="18" charset="0"/>
              </a:rPr>
              <a:t> + 1/2 </a:t>
            </a:r>
            <a:r>
              <a:rPr kumimoji="1" lang="en-US" altLang="zh-CN" sz="2000" dirty="0">
                <a:solidFill>
                  <a:srgbClr val="000000"/>
                </a:solidFill>
                <a:latin typeface="Times New Roman" pitchFamily="18" charset="0"/>
                <a:cs typeface="Times New Roman" pitchFamily="18" charset="0"/>
              </a:rPr>
              <a:t>orbitals are filled.</a:t>
            </a:r>
          </a:p>
        </p:txBody>
      </p:sp>
      <p:pic>
        <p:nvPicPr>
          <p:cNvPr id="109573"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876300"/>
            <a:ext cx="355282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p:nvPr/>
        </p:nvSpPr>
        <p:spPr>
          <a:xfrm>
            <a:off x="2916238" y="0"/>
            <a:ext cx="62277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Spin-Orbit Splitting</a:t>
            </a:r>
          </a:p>
        </p:txBody>
      </p:sp>
      <p:sp>
        <p:nvSpPr>
          <p:cNvPr id="109576" name="Rectangle 108"/>
          <p:cNvSpPr>
            <a:spLocks noChangeArrowheads="1"/>
          </p:cNvSpPr>
          <p:nvPr/>
        </p:nvSpPr>
        <p:spPr bwMode="auto">
          <a:xfrm>
            <a:off x="4067175" y="2765425"/>
            <a:ext cx="4806950" cy="3079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Otsuka </a:t>
            </a:r>
            <a:r>
              <a:rPr kumimoji="1" lang="pt-BR" altLang="zh-CN" sz="1400" i="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et al.</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a:t>
            </a:r>
            <a:r>
              <a:rPr kumimoji="1" lang="pt-BR" altLang="zh-CN" sz="1400" i="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Phys. Rev. Lett.</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a:t>
            </a:r>
            <a:r>
              <a:rPr kumimoji="1" lang="pt-BR" altLang="zh-CN" sz="1400" b="1">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95</a:t>
            </a:r>
            <a:r>
              <a:rPr kumimoji="1" lang="pt-BR"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rPr>
              <a:t>, 232502 (2005)</a:t>
            </a:r>
            <a:endParaRPr kumimoji="1" lang="it-IT" altLang="zh-CN" sz="1400">
              <a:solidFill>
                <a:srgbClr val="468646"/>
              </a:solidFill>
              <a:latin typeface="Comic Sans MS" panose="030F0702030302020204" pitchFamily="66" charset="0"/>
              <a:ea typeface="Arial Unicode MS" panose="020B0604020202020204" pitchFamily="34" charset="-122"/>
              <a:cs typeface="Arial Unicode MS" panose="020B0604020202020204" pitchFamily="34" charset="-122"/>
            </a:endParaRPr>
          </a:p>
        </p:txBody>
      </p:sp>
      <p:pic>
        <p:nvPicPr>
          <p:cNvPr id="109577"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625" y="1368425"/>
            <a:ext cx="2476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8" name="组合 16"/>
          <p:cNvGrpSpPr>
            <a:grpSpLocks/>
          </p:cNvGrpSpPr>
          <p:nvPr/>
        </p:nvGrpSpPr>
        <p:grpSpPr bwMode="auto">
          <a:xfrm>
            <a:off x="4259263" y="1141413"/>
            <a:ext cx="2044700" cy="1512887"/>
            <a:chOff x="250825" y="1613505"/>
            <a:chExt cx="2440621" cy="1783845"/>
          </a:xfrm>
        </p:grpSpPr>
        <p:pic>
          <p:nvPicPr>
            <p:cNvPr id="10957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24" y="1613505"/>
              <a:ext cx="2403922" cy="17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250825" y="1613505"/>
              <a:ext cx="320236" cy="329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 name="矩形 2"/>
          <p:cNvSpPr/>
          <p:nvPr/>
        </p:nvSpPr>
        <p:spPr>
          <a:xfrm>
            <a:off x="3707904" y="5085184"/>
            <a:ext cx="5400600" cy="1569660"/>
          </a:xfrm>
          <a:prstGeom prst="rect">
            <a:avLst/>
          </a:prstGeom>
        </p:spPr>
        <p:txBody>
          <a:bodyPr wrap="square">
            <a:spAutoFit/>
          </a:bodyPr>
          <a:lstStyle/>
          <a:p>
            <a:pPr lvl="0"/>
            <a:r>
              <a:rPr lang="en-US" altLang="zh-CN" sz="1200" dirty="0">
                <a:solidFill>
                  <a:srgbClr val="000000"/>
                </a:solidFill>
                <a:latin typeface="Verdana" panose="020B0604030504040204" pitchFamily="34" charset="0"/>
              </a:rPr>
              <a:t>Shi-Hang Shen, Hao-Zhao Liang, Jie Meng, Peter Ring, </a:t>
            </a:r>
            <a:r>
              <a:rPr lang="en-US" altLang="zh-CN" sz="1200" dirty="0" err="1">
                <a:solidFill>
                  <a:srgbClr val="000000"/>
                </a:solidFill>
                <a:latin typeface="Verdana" panose="020B0604030504040204" pitchFamily="34" charset="0"/>
              </a:rPr>
              <a:t>Shuang-Quan</a:t>
            </a:r>
            <a:r>
              <a:rPr lang="en-US" altLang="zh-CN" sz="1200" dirty="0">
                <a:solidFill>
                  <a:srgbClr val="000000"/>
                </a:solidFill>
                <a:latin typeface="Verdana" panose="020B0604030504040204" pitchFamily="34" charset="0"/>
              </a:rPr>
              <a:t> Zhang, </a:t>
            </a:r>
          </a:p>
          <a:p>
            <a:pPr lvl="0"/>
            <a:r>
              <a:rPr lang="en-US" altLang="zh-CN" sz="1200" dirty="0">
                <a:solidFill>
                  <a:srgbClr val="FF0000"/>
                </a:solidFill>
                <a:latin typeface="Verdana" panose="020B0604030504040204" pitchFamily="34" charset="0"/>
              </a:rPr>
              <a:t>Effects of tensor forces in nuclear spin–orbit </a:t>
            </a:r>
            <a:r>
              <a:rPr lang="en-US" altLang="zh-CN" sz="1200" dirty="0" err="1">
                <a:solidFill>
                  <a:srgbClr val="FF0000"/>
                </a:solidFill>
                <a:latin typeface="Verdana" panose="020B0604030504040204" pitchFamily="34" charset="0"/>
              </a:rPr>
              <a:t>splittings</a:t>
            </a:r>
            <a:r>
              <a:rPr lang="en-US" altLang="zh-CN" sz="1200" dirty="0">
                <a:solidFill>
                  <a:srgbClr val="FF0000"/>
                </a:solidFill>
                <a:latin typeface="Verdana" panose="020B0604030504040204" pitchFamily="34" charset="0"/>
              </a:rPr>
              <a:t> from ab initio calculations. </a:t>
            </a:r>
          </a:p>
          <a:p>
            <a:pPr lvl="0"/>
            <a:r>
              <a:rPr lang="en-US" altLang="zh-CN" sz="1200" b="1" dirty="0">
                <a:solidFill>
                  <a:srgbClr val="3333FF"/>
                </a:solidFill>
                <a:latin typeface="Verdana" panose="020B0604030504040204" pitchFamily="34" charset="0"/>
              </a:rPr>
              <a:t>Phys. Lett. B</a:t>
            </a:r>
            <a:r>
              <a:rPr lang="en-US" altLang="zh-CN" sz="1200" dirty="0">
                <a:solidFill>
                  <a:srgbClr val="3333FF"/>
                </a:solidFill>
                <a:latin typeface="Verdana" panose="020B0604030504040204" pitchFamily="34" charset="0"/>
              </a:rPr>
              <a:t>778 (2018) 344–348</a:t>
            </a:r>
          </a:p>
          <a:p>
            <a:pPr lvl="0"/>
            <a:endParaRPr lang="en-US" altLang="zh-CN" sz="1200" dirty="0">
              <a:solidFill>
                <a:srgbClr val="3333FF"/>
              </a:solidFill>
              <a:latin typeface="Verdana" panose="020B0604030504040204" pitchFamily="34" charset="0"/>
            </a:endParaRPr>
          </a:p>
          <a:p>
            <a:pPr lvl="0"/>
            <a:r>
              <a:rPr lang="en-US" altLang="zh-CN" sz="1200" dirty="0">
                <a:solidFill>
                  <a:srgbClr val="FF0000"/>
                </a:solidFill>
                <a:latin typeface="Verdana" panose="020B0604030504040204" pitchFamily="34" charset="0"/>
              </a:rPr>
              <a:t>Relativistic </a:t>
            </a:r>
            <a:r>
              <a:rPr lang="en-US" altLang="zh-CN" sz="1200" dirty="0" err="1">
                <a:solidFill>
                  <a:srgbClr val="FF0000"/>
                </a:solidFill>
                <a:latin typeface="Verdana" panose="020B0604030504040204" pitchFamily="34" charset="0"/>
              </a:rPr>
              <a:t>Brueckner-Hartree-Fock</a:t>
            </a:r>
            <a:r>
              <a:rPr lang="en-US" altLang="zh-CN" sz="1200" dirty="0">
                <a:solidFill>
                  <a:srgbClr val="FF0000"/>
                </a:solidFill>
                <a:latin typeface="Verdana" panose="020B0604030504040204" pitchFamily="34" charset="0"/>
              </a:rPr>
              <a:t> theory for neutron drops</a:t>
            </a:r>
          </a:p>
          <a:p>
            <a:pPr lvl="0"/>
            <a:r>
              <a:rPr lang="en-US" altLang="zh-CN" sz="1200" b="1" dirty="0">
                <a:solidFill>
                  <a:srgbClr val="3333FF"/>
                </a:solidFill>
                <a:latin typeface="Verdana" panose="020B0604030504040204" pitchFamily="34" charset="0"/>
              </a:rPr>
              <a:t>Phys. Rev. C</a:t>
            </a:r>
            <a:r>
              <a:rPr lang="en-US" altLang="zh-CN" sz="1200" dirty="0">
                <a:solidFill>
                  <a:srgbClr val="3333FF"/>
                </a:solidFill>
                <a:latin typeface="Verdana" panose="020B0604030504040204" pitchFamily="34" charset="0"/>
              </a:rPr>
              <a:t> 97, 054312 (2018)</a:t>
            </a:r>
          </a:p>
        </p:txBody>
      </p:sp>
    </p:spTree>
    <p:extLst>
      <p:ext uri="{BB962C8B-B14F-4D97-AF65-F5344CB8AC3E}">
        <p14:creationId xmlns:p14="http://schemas.microsoft.com/office/powerpoint/2010/main" val="25868263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981075"/>
            <a:ext cx="355282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a:off x="4201297" y="4005064"/>
            <a:ext cx="4658525" cy="86177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905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18900000" algn="bl" rotWithShape="0">
              <a:prstClr val="black">
                <a:alpha val="40000"/>
              </a:prstClr>
            </a:outerShdw>
          </a:effectLst>
        </p:spPr>
        <p:txBody>
          <a:bodyPr>
            <a:spAutoFit/>
          </a:bodyPr>
          <a:lstStyle/>
          <a:p>
            <a:pPr marL="342900" indent="-342900" algn="just">
              <a:lnSpc>
                <a:spcPct val="125000"/>
              </a:lnSpc>
              <a:buClr>
                <a:srgbClr val="7030A0"/>
              </a:buClr>
              <a:buFont typeface="Wingdings" panose="05000000000000000000" pitchFamily="2" charset="2"/>
              <a:buChar char="p"/>
              <a:defRPr/>
            </a:pPr>
            <a:r>
              <a:rPr kumimoji="1" lang="en-US" altLang="zh-CN" sz="2000" b="1" dirty="0">
                <a:solidFill>
                  <a:srgbClr val="FF0000"/>
                </a:solidFill>
                <a:latin typeface="Times New Roman" pitchFamily="18" charset="0"/>
                <a:cs typeface="Times New Roman" pitchFamily="18" charset="0"/>
              </a:rPr>
              <a:t>None of them can reproduce this tensor behavior!</a:t>
            </a:r>
          </a:p>
        </p:txBody>
      </p:sp>
      <p:sp>
        <p:nvSpPr>
          <p:cNvPr id="110598" name="Rectangle 5"/>
          <p:cNvSpPr>
            <a:spLocks noChangeArrowheads="1"/>
          </p:cNvSpPr>
          <p:nvPr/>
        </p:nvSpPr>
        <p:spPr bwMode="auto">
          <a:xfrm>
            <a:off x="4259263" y="1081088"/>
            <a:ext cx="475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6600FF"/>
              </a:buClr>
              <a:buFont typeface="Wingdings" panose="05000000000000000000" pitchFamily="2" charset="2"/>
              <a:buChar char="Ø"/>
            </a:pPr>
            <a:r>
              <a:rPr lang="en-US" altLang="zh-CN" sz="2000">
                <a:cs typeface="Times New Roman" panose="02020603050405020304" pitchFamily="18" charset="0"/>
              </a:rPr>
              <a:t>Comparison with the </a:t>
            </a:r>
            <a:r>
              <a:rPr lang="en-US" altLang="zh-CN" sz="2000" b="1">
                <a:cs typeface="Times New Roman" panose="02020603050405020304" pitchFamily="18" charset="0"/>
              </a:rPr>
              <a:t>phenomenological</a:t>
            </a:r>
            <a:r>
              <a:rPr lang="en-US" altLang="zh-CN" sz="2000">
                <a:cs typeface="Times New Roman" panose="02020603050405020304" pitchFamily="18" charset="0"/>
              </a:rPr>
              <a:t> relativistic density functionals.</a:t>
            </a:r>
            <a:endParaRPr kumimoji="1" lang="it-IT" altLang="zh-CN" sz="1400">
              <a:solidFill>
                <a:srgbClr val="0000FF"/>
              </a:solidFill>
              <a:latin typeface="Comic Sans MS" panose="030F0702030302020204" pitchFamily="66" charset="0"/>
              <a:ea typeface="Arial Unicode MS" panose="020B0604020202020204" pitchFamily="34" charset="-122"/>
              <a:cs typeface="Arial Unicode MS" panose="020B0604020202020204" pitchFamily="34" charset="-122"/>
            </a:endParaRPr>
          </a:p>
        </p:txBody>
      </p:sp>
      <p:grpSp>
        <p:nvGrpSpPr>
          <p:cNvPr id="110599" name="组合 1"/>
          <p:cNvGrpSpPr>
            <a:grpSpLocks/>
          </p:cNvGrpSpPr>
          <p:nvPr/>
        </p:nvGrpSpPr>
        <p:grpSpPr bwMode="auto">
          <a:xfrm>
            <a:off x="4945063" y="2216150"/>
            <a:ext cx="3227387" cy="1104900"/>
            <a:chOff x="4921109" y="2912915"/>
            <a:chExt cx="3227097" cy="1104932"/>
          </a:xfrm>
        </p:grpSpPr>
        <p:grpSp>
          <p:nvGrpSpPr>
            <p:cNvPr id="110602" name="组合 147"/>
            <p:cNvGrpSpPr>
              <a:grpSpLocks noChangeAspect="1"/>
            </p:cNvGrpSpPr>
            <p:nvPr/>
          </p:nvGrpSpPr>
          <p:grpSpPr bwMode="auto">
            <a:xfrm>
              <a:off x="4921109" y="2912915"/>
              <a:ext cx="1317345" cy="1008000"/>
              <a:chOff x="1759445" y="928668"/>
              <a:chExt cx="993404" cy="760858"/>
            </a:xfrm>
          </p:grpSpPr>
          <p:grpSp>
            <p:nvGrpSpPr>
              <p:cNvPr id="110618" name="组合 3382"/>
              <p:cNvGrpSpPr>
                <a:grpSpLocks/>
              </p:cNvGrpSpPr>
              <p:nvPr/>
            </p:nvGrpSpPr>
            <p:grpSpPr bwMode="auto">
              <a:xfrm>
                <a:off x="1820932" y="928668"/>
                <a:ext cx="512419" cy="760858"/>
                <a:chOff x="683130" y="1286736"/>
                <a:chExt cx="702890" cy="1024673"/>
              </a:xfrm>
            </p:grpSpPr>
            <p:grpSp>
              <p:nvGrpSpPr>
                <p:cNvPr id="29" name="组合 3378"/>
                <p:cNvGrpSpPr/>
                <p:nvPr/>
              </p:nvGrpSpPr>
              <p:grpSpPr>
                <a:xfrm>
                  <a:off x="683130" y="1286736"/>
                  <a:ext cx="598938" cy="1024673"/>
                  <a:chOff x="683130" y="1286736"/>
                  <a:chExt cx="598938" cy="1024673"/>
                </a:xfrm>
                <a:effectLst>
                  <a:outerShdw blurRad="50800" dist="38100" dir="2700000" algn="tl" rotWithShape="0">
                    <a:prstClr val="black">
                      <a:alpha val="40000"/>
                    </a:prstClr>
                  </a:outerShdw>
                  <a:reflection blurRad="6350" stA="50000" endA="300" endPos="38500" dist="50800" dir="5400000" sy="-100000" algn="bl" rotWithShape="0"/>
                </a:effectLst>
              </p:grpSpPr>
              <p:cxnSp>
                <p:nvCxnSpPr>
                  <p:cNvPr id="31" name="直接连接符 30"/>
                  <p:cNvCxnSpPr/>
                  <p:nvPr/>
                </p:nvCxnSpPr>
                <p:spPr>
                  <a:xfrm rot="5400000" flipH="1" flipV="1">
                    <a:off x="171740" y="1798126"/>
                    <a:ext cx="1024673" cy="1893"/>
                  </a:xfrm>
                  <a:prstGeom prst="line">
                    <a:avLst/>
                  </a:prstGeom>
                  <a:ln w="57150" cmpd="sng">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10564" y="1843738"/>
                    <a:ext cx="571504" cy="1588"/>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sp>
              <p:nvSpPr>
                <p:cNvPr id="30" name="TextBox 98"/>
                <p:cNvSpPr txBox="1"/>
                <p:nvPr/>
              </p:nvSpPr>
              <p:spPr>
                <a:xfrm>
                  <a:off x="715366" y="1415840"/>
                  <a:ext cx="684699" cy="419589"/>
                </a:xfrm>
                <a:prstGeom prst="rect">
                  <a:avLst/>
                </a:prstGeom>
                <a:noFill/>
                <a:effectLst>
                  <a:outerShdw blurRad="50800" dist="38100" dir="2700000" algn="tl" rotWithShape="0">
                    <a:prstClr val="black">
                      <a:alpha val="40000"/>
                    </a:prstClr>
                  </a:outerShdw>
                </a:effectLst>
              </p:spPr>
              <p:txBody>
                <a:bodyPr wrap="none">
                  <a:spAutoFit/>
                </a:bodyPr>
                <a:lstStyle/>
                <a:p>
                  <a:pPr eaLnBrk="1" hangingPunct="1">
                    <a:defRPr/>
                  </a:pPr>
                  <a:r>
                    <a:rPr lang="el-GR" altLang="zh-CN" sz="1600" dirty="0">
                      <a:solidFill>
                        <a:srgbClr val="0000FF"/>
                      </a:solidFill>
                      <a:latin typeface="Times New Roman" pitchFamily="18" charset="0"/>
                      <a:ea typeface="微软雅黑" pitchFamily="34" charset="-122"/>
                      <a:cs typeface="Times New Roman" pitchFamily="18" charset="0"/>
                    </a:rPr>
                    <a:t>σωρ</a:t>
                  </a:r>
                  <a:endParaRPr lang="zh-CN" altLang="en-US" sz="1600" dirty="0">
                    <a:solidFill>
                      <a:srgbClr val="0000FF"/>
                    </a:solidFill>
                    <a:latin typeface="Times New Roman" pitchFamily="18" charset="0"/>
                    <a:ea typeface="微软雅黑" pitchFamily="34" charset="-122"/>
                    <a:cs typeface="Times New Roman" pitchFamily="18" charset="0"/>
                  </a:endParaRPr>
                </a:p>
              </p:txBody>
            </p:sp>
          </p:grpSp>
          <p:grpSp>
            <p:nvGrpSpPr>
              <p:cNvPr id="110619" name="组合 3424"/>
              <p:cNvGrpSpPr>
                <a:grpSpLocks/>
              </p:cNvGrpSpPr>
              <p:nvPr/>
            </p:nvGrpSpPr>
            <p:grpSpPr bwMode="auto">
              <a:xfrm>
                <a:off x="1759553" y="1454767"/>
                <a:ext cx="126926" cy="90403"/>
                <a:chOff x="598937" y="1840230"/>
                <a:chExt cx="174105" cy="121748"/>
              </a:xfrm>
            </p:grpSpPr>
            <p:cxnSp>
              <p:nvCxnSpPr>
                <p:cNvPr id="26" name="直接连接符 25"/>
                <p:cNvCxnSpPr/>
                <p:nvPr/>
              </p:nvCxnSpPr>
              <p:spPr>
                <a:xfrm rot="5400000">
                  <a:off x="572086" y="1862037"/>
                  <a:ext cx="138787" cy="8538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16200000" flipV="1">
                  <a:off x="664772" y="1867671"/>
                  <a:ext cx="129104" cy="870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nvCxnSpPr>
            <p:spPr bwMode="auto">
              <a:xfrm rot="10800000" flipV="1">
                <a:off x="2464489" y="1047301"/>
                <a:ext cx="89777" cy="52726"/>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椭圆 21"/>
              <p:cNvSpPr/>
              <p:nvPr/>
            </p:nvSpPr>
            <p:spPr bwMode="auto">
              <a:xfrm>
                <a:off x="2256208" y="1103621"/>
                <a:ext cx="496763" cy="468540"/>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cxnSp>
            <p:nvCxnSpPr>
              <p:cNvPr id="23" name="直接连接符 22"/>
              <p:cNvCxnSpPr/>
              <p:nvPr/>
            </p:nvCxnSpPr>
            <p:spPr bwMode="auto">
              <a:xfrm rot="5400000">
                <a:off x="1745631" y="1058718"/>
                <a:ext cx="89873" cy="6224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bwMode="auto">
              <a:xfrm rot="16200000" flipV="1">
                <a:off x="1812667" y="1061116"/>
                <a:ext cx="83882" cy="634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bwMode="auto">
              <a:xfrm rot="10800000">
                <a:off x="2471671" y="1115604"/>
                <a:ext cx="87383" cy="50329"/>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0603" name="组合 32"/>
            <p:cNvGrpSpPr>
              <a:grpSpLocks noChangeAspect="1"/>
            </p:cNvGrpSpPr>
            <p:nvPr/>
          </p:nvGrpSpPr>
          <p:grpSpPr bwMode="auto">
            <a:xfrm>
              <a:off x="6934227" y="3026367"/>
              <a:ext cx="1213979" cy="991480"/>
              <a:chOff x="5379735" y="3772410"/>
              <a:chExt cx="991772" cy="809999"/>
            </a:xfrm>
          </p:grpSpPr>
          <p:cxnSp>
            <p:nvCxnSpPr>
              <p:cNvPr id="35" name="直接连接符 34"/>
              <p:cNvCxnSpPr/>
              <p:nvPr/>
            </p:nvCxnSpPr>
            <p:spPr>
              <a:xfrm>
                <a:off x="5384637" y="3771809"/>
                <a:ext cx="942778" cy="80281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5379450" y="3771809"/>
                <a:ext cx="992057" cy="8106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10604" name="组合 146"/>
            <p:cNvGrpSpPr>
              <a:grpSpLocks noChangeAspect="1"/>
            </p:cNvGrpSpPr>
            <p:nvPr/>
          </p:nvGrpSpPr>
          <p:grpSpPr bwMode="auto">
            <a:xfrm>
              <a:off x="7027719" y="2980765"/>
              <a:ext cx="988230" cy="959167"/>
              <a:chOff x="1756430" y="1748057"/>
              <a:chExt cx="809496" cy="785570"/>
            </a:xfrm>
          </p:grpSpPr>
          <p:cxnSp>
            <p:nvCxnSpPr>
              <p:cNvPr id="49" name="直接连接符 48"/>
              <p:cNvCxnSpPr/>
              <p:nvPr/>
            </p:nvCxnSpPr>
            <p:spPr bwMode="auto">
              <a:xfrm rot="16200000" flipV="1">
                <a:off x="1630158" y="1938229"/>
                <a:ext cx="379664" cy="0"/>
              </a:xfrm>
              <a:prstGeom prst="line">
                <a:avLst/>
              </a:prstGeom>
              <a:ln w="571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bwMode="auto">
              <a:xfrm>
                <a:off x="1840794" y="2120260"/>
                <a:ext cx="673536" cy="0"/>
              </a:xfrm>
              <a:prstGeom prst="line">
                <a:avLst/>
              </a:prstGeom>
              <a:ln w="38100">
                <a:solidFill>
                  <a:srgbClr val="7030A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bwMode="auto">
              <a:xfrm rot="10800000" flipV="1">
                <a:off x="2022831" y="2280187"/>
                <a:ext cx="91018" cy="50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bwMode="auto">
              <a:xfrm rot="10800000">
                <a:off x="2029332" y="2332196"/>
                <a:ext cx="87118" cy="494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bwMode="auto">
              <a:xfrm rot="5400000">
                <a:off x="1742625" y="1879068"/>
                <a:ext cx="89715" cy="624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bwMode="auto">
              <a:xfrm rot="16200000" flipV="1">
                <a:off x="1810890" y="1879718"/>
                <a:ext cx="81913" cy="6371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弧形 54"/>
              <p:cNvSpPr/>
              <p:nvPr/>
            </p:nvSpPr>
            <p:spPr bwMode="auto">
              <a:xfrm rot="10800000">
                <a:off x="1813488" y="1748397"/>
                <a:ext cx="687840" cy="583799"/>
              </a:xfrm>
              <a:prstGeom prst="arc">
                <a:avLst>
                  <a:gd name="adj1" fmla="val 11604747"/>
                  <a:gd name="adj2" fmla="val 20829081"/>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solidFill>
                    <a:prstClr val="black"/>
                  </a:solidFill>
                </a:endParaRPr>
              </a:p>
            </p:txBody>
          </p:sp>
          <p:cxnSp>
            <p:nvCxnSpPr>
              <p:cNvPr id="56" name="直接连接符 55"/>
              <p:cNvCxnSpPr/>
              <p:nvPr/>
            </p:nvCxnSpPr>
            <p:spPr bwMode="auto">
              <a:xfrm rot="16200000" flipV="1">
                <a:off x="2284841" y="2315943"/>
                <a:ext cx="434274" cy="1300"/>
              </a:xfrm>
              <a:prstGeom prst="line">
                <a:avLst/>
              </a:prstGeom>
              <a:ln w="571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bwMode="auto">
              <a:xfrm rot="5400000">
                <a:off x="2424614" y="2346497"/>
                <a:ext cx="91015" cy="624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bwMode="auto">
              <a:xfrm rot="16200000" flipV="1">
                <a:off x="2490927" y="2343897"/>
                <a:ext cx="87115" cy="637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9" name="TextBox 76"/>
              <p:cNvSpPr txBox="1"/>
              <p:nvPr/>
            </p:nvSpPr>
            <p:spPr bwMode="auto">
              <a:xfrm>
                <a:off x="1895405" y="1779602"/>
                <a:ext cx="611124" cy="325055"/>
              </a:xfrm>
              <a:prstGeom prst="rect">
                <a:avLst/>
              </a:prstGeom>
              <a:noFill/>
              <a:effectLst>
                <a:outerShdw blurRad="50800" dist="38100" dir="2700000" algn="tl" rotWithShape="0">
                  <a:prstClr val="black">
                    <a:alpha val="40000"/>
                  </a:prstClr>
                </a:outerShdw>
              </a:effectLst>
            </p:spPr>
            <p:txBody>
              <a:bodyPr wrap="none">
                <a:spAutoFit/>
              </a:bodyPr>
              <a:lstStyle/>
              <a:p>
                <a:pPr eaLnBrk="1" hangingPunct="1">
                  <a:defRPr/>
                </a:pPr>
                <a:r>
                  <a:rPr lang="el-GR" altLang="zh-CN" sz="1600" dirty="0">
                    <a:solidFill>
                      <a:srgbClr val="0000FF"/>
                    </a:solidFill>
                    <a:latin typeface="Times New Roman" pitchFamily="18" charset="0"/>
                    <a:ea typeface="微软雅黑" pitchFamily="34" charset="-122"/>
                    <a:cs typeface="Times New Roman" pitchFamily="18" charset="0"/>
                  </a:rPr>
                  <a:t>σωρπ</a:t>
                </a:r>
                <a:endParaRPr lang="zh-CN" altLang="en-US" sz="1600" dirty="0">
                  <a:solidFill>
                    <a:srgbClr val="0000FF"/>
                  </a:solidFill>
                  <a:latin typeface="Times New Roman" pitchFamily="18" charset="0"/>
                  <a:ea typeface="微软雅黑" pitchFamily="34" charset="-122"/>
                  <a:cs typeface="Times New Roman" pitchFamily="18" charset="0"/>
                </a:endParaRPr>
              </a:p>
            </p:txBody>
          </p:sp>
        </p:grpSp>
      </p:grpSp>
      <p:sp>
        <p:nvSpPr>
          <p:cNvPr id="39" name="Rectangle 3"/>
          <p:cNvSpPr/>
          <p:nvPr/>
        </p:nvSpPr>
        <p:spPr>
          <a:xfrm>
            <a:off x="2916238" y="0"/>
            <a:ext cx="62277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Spin-Orbit Splitting</a:t>
            </a:r>
          </a:p>
        </p:txBody>
      </p:sp>
      <p:sp>
        <p:nvSpPr>
          <p:cNvPr id="37" name="矩形 36"/>
          <p:cNvSpPr/>
          <p:nvPr/>
        </p:nvSpPr>
        <p:spPr>
          <a:xfrm>
            <a:off x="3923928" y="5085184"/>
            <a:ext cx="5220072" cy="1569660"/>
          </a:xfrm>
          <a:prstGeom prst="rect">
            <a:avLst/>
          </a:prstGeom>
        </p:spPr>
        <p:txBody>
          <a:bodyPr wrap="square">
            <a:spAutoFit/>
          </a:bodyPr>
          <a:lstStyle/>
          <a:p>
            <a:pPr lvl="0"/>
            <a:r>
              <a:rPr lang="en-US" altLang="zh-CN" sz="1200" dirty="0">
                <a:solidFill>
                  <a:srgbClr val="000000"/>
                </a:solidFill>
                <a:latin typeface="Verdana" panose="020B0604030504040204" pitchFamily="34" charset="0"/>
              </a:rPr>
              <a:t>Shi-Hang Shen, Hao-Zhao Liang, Jie Meng, Peter Ring, </a:t>
            </a:r>
            <a:r>
              <a:rPr lang="en-US" altLang="zh-CN" sz="1200" dirty="0" err="1">
                <a:solidFill>
                  <a:srgbClr val="000000"/>
                </a:solidFill>
                <a:latin typeface="Verdana" panose="020B0604030504040204" pitchFamily="34" charset="0"/>
              </a:rPr>
              <a:t>Shuang-Quan</a:t>
            </a:r>
            <a:r>
              <a:rPr lang="en-US" altLang="zh-CN" sz="1200" dirty="0">
                <a:solidFill>
                  <a:srgbClr val="000000"/>
                </a:solidFill>
                <a:latin typeface="Verdana" panose="020B0604030504040204" pitchFamily="34" charset="0"/>
              </a:rPr>
              <a:t> Zhang, </a:t>
            </a:r>
          </a:p>
          <a:p>
            <a:pPr lvl="0"/>
            <a:r>
              <a:rPr lang="en-US" altLang="zh-CN" sz="1200" dirty="0">
                <a:solidFill>
                  <a:srgbClr val="FF0000"/>
                </a:solidFill>
                <a:latin typeface="Verdana" panose="020B0604030504040204" pitchFamily="34" charset="0"/>
              </a:rPr>
              <a:t>Effects of tensor forces in nuclear spin–orbit </a:t>
            </a:r>
            <a:r>
              <a:rPr lang="en-US" altLang="zh-CN" sz="1200" dirty="0" err="1">
                <a:solidFill>
                  <a:srgbClr val="FF0000"/>
                </a:solidFill>
                <a:latin typeface="Verdana" panose="020B0604030504040204" pitchFamily="34" charset="0"/>
              </a:rPr>
              <a:t>splittings</a:t>
            </a:r>
            <a:r>
              <a:rPr lang="en-US" altLang="zh-CN" sz="1200" dirty="0">
                <a:solidFill>
                  <a:srgbClr val="FF0000"/>
                </a:solidFill>
                <a:latin typeface="Verdana" panose="020B0604030504040204" pitchFamily="34" charset="0"/>
              </a:rPr>
              <a:t> from ab initio calculations. </a:t>
            </a:r>
          </a:p>
          <a:p>
            <a:pPr lvl="0"/>
            <a:r>
              <a:rPr lang="en-US" altLang="zh-CN" sz="1200" b="1" dirty="0">
                <a:solidFill>
                  <a:srgbClr val="3333FF"/>
                </a:solidFill>
                <a:latin typeface="Verdana" panose="020B0604030504040204" pitchFamily="34" charset="0"/>
              </a:rPr>
              <a:t>Phys. Lett. B</a:t>
            </a:r>
            <a:r>
              <a:rPr lang="en-US" altLang="zh-CN" sz="1200" dirty="0">
                <a:solidFill>
                  <a:srgbClr val="3333FF"/>
                </a:solidFill>
                <a:latin typeface="Verdana" panose="020B0604030504040204" pitchFamily="34" charset="0"/>
              </a:rPr>
              <a:t>778 (2018) 344–348</a:t>
            </a:r>
          </a:p>
          <a:p>
            <a:pPr lvl="0"/>
            <a:endParaRPr lang="en-US" altLang="zh-CN" sz="1200" dirty="0">
              <a:solidFill>
                <a:srgbClr val="3333FF"/>
              </a:solidFill>
              <a:latin typeface="Verdana" panose="020B0604030504040204" pitchFamily="34" charset="0"/>
            </a:endParaRPr>
          </a:p>
          <a:p>
            <a:pPr lvl="0"/>
            <a:r>
              <a:rPr lang="en-US" altLang="zh-CN" sz="1200" dirty="0">
                <a:solidFill>
                  <a:srgbClr val="FF0000"/>
                </a:solidFill>
                <a:latin typeface="Verdana" panose="020B0604030504040204" pitchFamily="34" charset="0"/>
              </a:rPr>
              <a:t>Relativistic </a:t>
            </a:r>
            <a:r>
              <a:rPr lang="en-US" altLang="zh-CN" sz="1200" dirty="0" err="1">
                <a:solidFill>
                  <a:srgbClr val="FF0000"/>
                </a:solidFill>
                <a:latin typeface="Verdana" panose="020B0604030504040204" pitchFamily="34" charset="0"/>
              </a:rPr>
              <a:t>Brueckner-Hartree-Fock</a:t>
            </a:r>
            <a:r>
              <a:rPr lang="en-US" altLang="zh-CN" sz="1200" dirty="0">
                <a:solidFill>
                  <a:srgbClr val="FF0000"/>
                </a:solidFill>
                <a:latin typeface="Verdana" panose="020B0604030504040204" pitchFamily="34" charset="0"/>
              </a:rPr>
              <a:t> theory for neutron drops</a:t>
            </a:r>
          </a:p>
          <a:p>
            <a:pPr lvl="0"/>
            <a:r>
              <a:rPr lang="en-US" altLang="zh-CN" sz="1200" b="1" dirty="0">
                <a:solidFill>
                  <a:srgbClr val="3333FF"/>
                </a:solidFill>
                <a:latin typeface="Verdana" panose="020B0604030504040204" pitchFamily="34" charset="0"/>
              </a:rPr>
              <a:t>Phys. Rev. C</a:t>
            </a:r>
            <a:r>
              <a:rPr lang="en-US" altLang="zh-CN" sz="1200" dirty="0">
                <a:solidFill>
                  <a:srgbClr val="3333FF"/>
                </a:solidFill>
                <a:latin typeface="Verdana" panose="020B0604030504040204" pitchFamily="34" charset="0"/>
              </a:rPr>
              <a:t> 97, 054312 (2018)</a:t>
            </a:r>
          </a:p>
        </p:txBody>
      </p:sp>
    </p:spTree>
    <p:extLst>
      <p:ext uri="{BB962C8B-B14F-4D97-AF65-F5344CB8AC3E}">
        <p14:creationId xmlns:p14="http://schemas.microsoft.com/office/powerpoint/2010/main" val="348816192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图片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08" y="920898"/>
            <a:ext cx="354488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a:off x="3779912" y="3501008"/>
            <a:ext cx="5112568" cy="163121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18900000" algn="bl" rotWithShape="0">
              <a:prstClr val="black">
                <a:alpha val="40000"/>
              </a:prstClr>
            </a:outerShdw>
          </a:effectLst>
        </p:spPr>
        <p:txBody>
          <a:bodyPr>
            <a:spAutoFit/>
          </a:bodyPr>
          <a:lstStyle/>
          <a:p>
            <a:pPr marL="342900" indent="-342900" algn="just">
              <a:lnSpc>
                <a:spcPct val="125000"/>
              </a:lnSpc>
              <a:buClr>
                <a:srgbClr val="7030A0"/>
              </a:buClr>
              <a:buFont typeface="Wingdings" panose="05000000000000000000" pitchFamily="2" charset="2"/>
              <a:buChar char="p"/>
              <a:defRPr/>
            </a:pPr>
            <a:r>
              <a:rPr kumimoji="1" lang="en-US" altLang="zh-CN" sz="2000" b="1" dirty="0">
                <a:solidFill>
                  <a:srgbClr val="FF0000"/>
                </a:solidFill>
                <a:latin typeface="Times New Roman" pitchFamily="18" charset="0"/>
                <a:cs typeface="Times New Roman" pitchFamily="18" charset="0"/>
              </a:rPr>
              <a:t>RHF</a:t>
            </a:r>
            <a:r>
              <a:rPr kumimoji="1" lang="en-US" altLang="zh-CN" sz="2000" dirty="0">
                <a:latin typeface="Times New Roman" pitchFamily="18" charset="0"/>
                <a:cs typeface="Times New Roman" pitchFamily="18" charset="0"/>
              </a:rPr>
              <a:t> shows similar pattern, mainly contributed by </a:t>
            </a:r>
            <a:r>
              <a:rPr kumimoji="1" lang="el-GR" altLang="zh-CN" sz="2000" b="1" i="1" dirty="0">
                <a:solidFill>
                  <a:srgbClr val="FF0000"/>
                </a:solidFill>
                <a:latin typeface="Times New Roman" panose="02020603050405020304" pitchFamily="18" charset="0"/>
                <a:cs typeface="Times New Roman" pitchFamily="18" charset="0"/>
              </a:rPr>
              <a:t>π</a:t>
            </a:r>
            <a:r>
              <a:rPr kumimoji="1" lang="en-US" altLang="zh-CN" sz="2000" b="1" dirty="0">
                <a:solidFill>
                  <a:srgbClr val="FF0000"/>
                </a:solidFill>
                <a:latin typeface="Times New Roman" pitchFamily="18" charset="0"/>
                <a:cs typeface="Times New Roman" pitchFamily="18" charset="0"/>
              </a:rPr>
              <a:t>NN</a:t>
            </a:r>
            <a:r>
              <a:rPr kumimoji="1" lang="en-US" altLang="zh-CN" sz="2000" dirty="0">
                <a:latin typeface="Times New Roman" pitchFamily="18" charset="0"/>
                <a:cs typeface="Times New Roman" pitchFamily="18" charset="0"/>
              </a:rPr>
              <a:t> </a:t>
            </a:r>
            <a:r>
              <a:rPr kumimoji="1" lang="en-US" altLang="zh-CN" sz="2000" b="1" dirty="0">
                <a:solidFill>
                  <a:srgbClr val="FF0000"/>
                </a:solidFill>
                <a:latin typeface="Times New Roman" pitchFamily="18" charset="0"/>
                <a:cs typeface="Times New Roman" pitchFamily="18" charset="0"/>
              </a:rPr>
              <a:t>tensor interaction</a:t>
            </a:r>
            <a:r>
              <a:rPr kumimoji="1" lang="en-US" altLang="zh-CN" sz="2000" dirty="0">
                <a:latin typeface="Times New Roman" pitchFamily="18" charset="0"/>
                <a:cs typeface="Times New Roman" pitchFamily="18" charset="0"/>
              </a:rPr>
              <a:t>.</a:t>
            </a:r>
          </a:p>
          <a:p>
            <a:pPr marL="342900" indent="-342900" algn="just">
              <a:lnSpc>
                <a:spcPct val="125000"/>
              </a:lnSpc>
              <a:buClr>
                <a:srgbClr val="7030A0"/>
              </a:buClr>
              <a:buFont typeface="Wingdings" panose="05000000000000000000" pitchFamily="2" charset="2"/>
              <a:buChar char="p"/>
              <a:defRPr/>
            </a:pPr>
            <a:r>
              <a:rPr kumimoji="1" lang="en-US" altLang="zh-CN" sz="2000" dirty="0">
                <a:latin typeface="Times New Roman" pitchFamily="18" charset="0"/>
                <a:cs typeface="Times New Roman" pitchFamily="18" charset="0"/>
              </a:rPr>
              <a:t>Neither RBHF nor CDFT includes </a:t>
            </a:r>
            <a:r>
              <a:rPr kumimoji="1" lang="en-US" altLang="zh-CN" sz="2000" b="1" dirty="0">
                <a:latin typeface="Times New Roman" pitchFamily="18" charset="0"/>
                <a:cs typeface="Times New Roman" pitchFamily="18" charset="0"/>
              </a:rPr>
              <a:t>beyond-mean-field effects </a:t>
            </a:r>
            <a:r>
              <a:rPr kumimoji="1" lang="en-US" altLang="zh-CN" sz="2000" b="1" dirty="0">
                <a:solidFill>
                  <a:srgbClr val="0000FF"/>
                </a:solidFill>
                <a:latin typeface="Times New Roman" pitchFamily="18" charset="0"/>
                <a:cs typeface="Times New Roman" pitchFamily="18" charset="0"/>
                <a:sym typeface="Wingdings" panose="05000000000000000000" pitchFamily="2" charset="2"/>
              </a:rPr>
              <a:t>  a fair comparison!</a:t>
            </a:r>
            <a:endParaRPr kumimoji="1" lang="en-US" altLang="zh-CN" sz="2000" b="1" dirty="0">
              <a:solidFill>
                <a:srgbClr val="0000FF"/>
              </a:solidFill>
              <a:latin typeface="Times New Roman" pitchFamily="18" charset="0"/>
              <a:cs typeface="Times New Roman" pitchFamily="18" charset="0"/>
            </a:endParaRPr>
          </a:p>
        </p:txBody>
      </p:sp>
      <p:sp>
        <p:nvSpPr>
          <p:cNvPr id="111622" name="Rectangle 5"/>
          <p:cNvSpPr>
            <a:spLocks noChangeArrowheads="1"/>
          </p:cNvSpPr>
          <p:nvPr/>
        </p:nvSpPr>
        <p:spPr bwMode="auto">
          <a:xfrm>
            <a:off x="4259263" y="1081088"/>
            <a:ext cx="4759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Clr>
                <a:srgbClr val="6600FF"/>
              </a:buClr>
              <a:buFont typeface="Wingdings" panose="05000000000000000000" pitchFamily="2" charset="2"/>
              <a:buChar char="Ø"/>
            </a:pPr>
            <a:r>
              <a:rPr lang="en-US" altLang="zh-CN" sz="2000">
                <a:cs typeface="Times New Roman" panose="02020603050405020304" pitchFamily="18" charset="0"/>
              </a:rPr>
              <a:t>Comparison with the </a:t>
            </a:r>
            <a:r>
              <a:rPr lang="en-US" altLang="zh-CN" sz="2000" b="1">
                <a:cs typeface="Times New Roman" panose="02020603050405020304" pitchFamily="18" charset="0"/>
              </a:rPr>
              <a:t>phenomenological </a:t>
            </a:r>
            <a:r>
              <a:rPr lang="en-US" altLang="zh-CN" sz="2000">
                <a:cs typeface="Times New Roman" panose="02020603050405020304" pitchFamily="18" charset="0"/>
              </a:rPr>
              <a:t>relativistic Hartree-Fock (</a:t>
            </a:r>
            <a:r>
              <a:rPr lang="en-US" altLang="zh-CN" sz="2000" b="1">
                <a:solidFill>
                  <a:srgbClr val="FF0000"/>
                </a:solidFill>
                <a:cs typeface="Times New Roman" panose="02020603050405020304" pitchFamily="18" charset="0"/>
              </a:rPr>
              <a:t>RHF</a:t>
            </a:r>
            <a:r>
              <a:rPr lang="en-US" altLang="zh-CN" sz="2000">
                <a:cs typeface="Times New Roman" panose="02020603050405020304" pitchFamily="18" charset="0"/>
              </a:rPr>
              <a:t>) energy density functionals (EDF).</a:t>
            </a:r>
            <a:endParaRPr kumimoji="1" lang="it-IT" altLang="zh-CN" sz="1400">
              <a:solidFill>
                <a:srgbClr val="0000FF"/>
              </a:solidFill>
              <a:latin typeface="Comic Sans MS" panose="030F0702030302020204" pitchFamily="66" charset="0"/>
              <a:ea typeface="Arial Unicode MS" panose="020B0604020202020204" pitchFamily="34" charset="-122"/>
              <a:cs typeface="Arial Unicode MS" panose="020B0604020202020204" pitchFamily="34" charset="-122"/>
            </a:endParaRPr>
          </a:p>
        </p:txBody>
      </p:sp>
      <p:grpSp>
        <p:nvGrpSpPr>
          <p:cNvPr id="111623" name="组合 33"/>
          <p:cNvGrpSpPr>
            <a:grpSpLocks/>
          </p:cNvGrpSpPr>
          <p:nvPr/>
        </p:nvGrpSpPr>
        <p:grpSpPr bwMode="auto">
          <a:xfrm>
            <a:off x="4945063" y="2216150"/>
            <a:ext cx="3095625" cy="1027113"/>
            <a:chOff x="4921109" y="2912915"/>
            <a:chExt cx="3094840" cy="1027017"/>
          </a:xfrm>
        </p:grpSpPr>
        <p:grpSp>
          <p:nvGrpSpPr>
            <p:cNvPr id="111626" name="组合 147"/>
            <p:cNvGrpSpPr>
              <a:grpSpLocks noChangeAspect="1"/>
            </p:cNvGrpSpPr>
            <p:nvPr/>
          </p:nvGrpSpPr>
          <p:grpSpPr bwMode="auto">
            <a:xfrm>
              <a:off x="4921109" y="2912915"/>
              <a:ext cx="1317345" cy="1008000"/>
              <a:chOff x="1759445" y="928668"/>
              <a:chExt cx="993404" cy="760858"/>
            </a:xfrm>
          </p:grpSpPr>
          <p:grpSp>
            <p:nvGrpSpPr>
              <p:cNvPr id="111639" name="组合 3382"/>
              <p:cNvGrpSpPr>
                <a:grpSpLocks/>
              </p:cNvGrpSpPr>
              <p:nvPr/>
            </p:nvGrpSpPr>
            <p:grpSpPr bwMode="auto">
              <a:xfrm>
                <a:off x="1820932" y="928668"/>
                <a:ext cx="512419" cy="760858"/>
                <a:chOff x="683130" y="1286736"/>
                <a:chExt cx="702890" cy="1024673"/>
              </a:xfrm>
            </p:grpSpPr>
            <p:grpSp>
              <p:nvGrpSpPr>
                <p:cNvPr id="60" name="组合 3378"/>
                <p:cNvGrpSpPr/>
                <p:nvPr/>
              </p:nvGrpSpPr>
              <p:grpSpPr>
                <a:xfrm>
                  <a:off x="683130" y="1286736"/>
                  <a:ext cx="598938" cy="1024673"/>
                  <a:chOff x="683130" y="1286736"/>
                  <a:chExt cx="598938" cy="1024673"/>
                </a:xfrm>
                <a:effectLst>
                  <a:outerShdw blurRad="50800" dist="38100" dir="2700000" algn="tl" rotWithShape="0">
                    <a:prstClr val="black">
                      <a:alpha val="40000"/>
                    </a:prstClr>
                  </a:outerShdw>
                  <a:reflection blurRad="6350" stA="50000" endA="300" endPos="38500" dist="50800" dir="5400000" sy="-100000" algn="bl" rotWithShape="0"/>
                </a:effectLst>
              </p:grpSpPr>
              <p:cxnSp>
                <p:nvCxnSpPr>
                  <p:cNvPr id="62" name="直接连接符 61"/>
                  <p:cNvCxnSpPr/>
                  <p:nvPr/>
                </p:nvCxnSpPr>
                <p:spPr>
                  <a:xfrm rot="5400000" flipH="1" flipV="1">
                    <a:off x="171740" y="1798126"/>
                    <a:ext cx="1024673" cy="1893"/>
                  </a:xfrm>
                  <a:prstGeom prst="line">
                    <a:avLst/>
                  </a:prstGeom>
                  <a:ln w="57150" cmpd="sng">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10564" y="1843738"/>
                    <a:ext cx="571504" cy="1588"/>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sp>
              <p:nvSpPr>
                <p:cNvPr id="61" name="TextBox 98"/>
                <p:cNvSpPr txBox="1"/>
                <p:nvPr/>
              </p:nvSpPr>
              <p:spPr>
                <a:xfrm>
                  <a:off x="715348" y="1415825"/>
                  <a:ext cx="671453" cy="419538"/>
                </a:xfrm>
                <a:prstGeom prst="rect">
                  <a:avLst/>
                </a:prstGeom>
                <a:noFill/>
                <a:effectLst>
                  <a:outerShdw blurRad="50800" dist="38100" dir="2700000" algn="tl" rotWithShape="0">
                    <a:prstClr val="black">
                      <a:alpha val="40000"/>
                    </a:prstClr>
                  </a:outerShdw>
                </a:effectLst>
              </p:spPr>
              <p:txBody>
                <a:bodyPr wrap="none">
                  <a:spAutoFit/>
                </a:bodyPr>
                <a:lstStyle/>
                <a:p>
                  <a:pPr eaLnBrk="1" hangingPunct="1">
                    <a:defRPr/>
                  </a:pPr>
                  <a:r>
                    <a:rPr lang="el-GR" altLang="zh-CN" sz="1600" dirty="0">
                      <a:solidFill>
                        <a:srgbClr val="0000FF"/>
                      </a:solidFill>
                      <a:latin typeface="Times New Roman" pitchFamily="18" charset="0"/>
                      <a:ea typeface="微软雅黑" pitchFamily="34" charset="-122"/>
                      <a:cs typeface="Times New Roman" pitchFamily="18" charset="0"/>
                    </a:rPr>
                    <a:t>σωρ</a:t>
                  </a:r>
                  <a:endParaRPr lang="zh-CN" altLang="en-US" sz="1600" dirty="0">
                    <a:solidFill>
                      <a:srgbClr val="0000FF"/>
                    </a:solidFill>
                    <a:latin typeface="Times New Roman" pitchFamily="18" charset="0"/>
                    <a:ea typeface="微软雅黑" pitchFamily="34" charset="-122"/>
                    <a:cs typeface="Times New Roman" pitchFamily="18" charset="0"/>
                  </a:endParaRPr>
                </a:p>
              </p:txBody>
            </p:sp>
          </p:grpSp>
          <p:grpSp>
            <p:nvGrpSpPr>
              <p:cNvPr id="111640" name="组合 3424"/>
              <p:cNvGrpSpPr>
                <a:grpSpLocks/>
              </p:cNvGrpSpPr>
              <p:nvPr/>
            </p:nvGrpSpPr>
            <p:grpSpPr bwMode="auto">
              <a:xfrm>
                <a:off x="1759553" y="1454767"/>
                <a:ext cx="126926" cy="90403"/>
                <a:chOff x="598937" y="1840230"/>
                <a:chExt cx="174105" cy="121748"/>
              </a:xfrm>
            </p:grpSpPr>
            <p:cxnSp>
              <p:nvCxnSpPr>
                <p:cNvPr id="58" name="直接连接符 57"/>
                <p:cNvCxnSpPr/>
                <p:nvPr/>
              </p:nvCxnSpPr>
              <p:spPr>
                <a:xfrm rot="5400000">
                  <a:off x="578542" y="1855494"/>
                  <a:ext cx="125861" cy="853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16200000" flipV="1">
                  <a:off x="671214" y="1861128"/>
                  <a:ext cx="116179" cy="8701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53" name="直接连接符 52"/>
              <p:cNvCxnSpPr/>
              <p:nvPr/>
            </p:nvCxnSpPr>
            <p:spPr bwMode="auto">
              <a:xfrm rot="10800000" flipV="1">
                <a:off x="2464374" y="1047287"/>
                <a:ext cx="89762" cy="52719"/>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椭圆 53"/>
              <p:cNvSpPr/>
              <p:nvPr/>
            </p:nvSpPr>
            <p:spPr bwMode="auto">
              <a:xfrm>
                <a:off x="2256126" y="1103600"/>
                <a:ext cx="496682" cy="468483"/>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cxnSp>
            <p:nvCxnSpPr>
              <p:cNvPr id="55" name="直接连接符 54"/>
              <p:cNvCxnSpPr/>
              <p:nvPr/>
            </p:nvCxnSpPr>
            <p:spPr bwMode="auto">
              <a:xfrm rot="5400000">
                <a:off x="1745631" y="1058704"/>
                <a:ext cx="89862" cy="622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bwMode="auto">
              <a:xfrm rot="16200000" flipV="1">
                <a:off x="1812656" y="1061101"/>
                <a:ext cx="83871" cy="6343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bwMode="auto">
              <a:xfrm rot="10800000">
                <a:off x="2471554" y="1115582"/>
                <a:ext cx="87368" cy="50323"/>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1627" name="组合 146"/>
            <p:cNvGrpSpPr>
              <a:grpSpLocks noChangeAspect="1"/>
            </p:cNvGrpSpPr>
            <p:nvPr/>
          </p:nvGrpSpPr>
          <p:grpSpPr bwMode="auto">
            <a:xfrm>
              <a:off x="7027719" y="2980765"/>
              <a:ext cx="988230" cy="959167"/>
              <a:chOff x="1756430" y="1748057"/>
              <a:chExt cx="809496" cy="785570"/>
            </a:xfrm>
          </p:grpSpPr>
          <p:cxnSp>
            <p:nvCxnSpPr>
              <p:cNvPr id="38" name="直接连接符 37"/>
              <p:cNvCxnSpPr/>
              <p:nvPr/>
            </p:nvCxnSpPr>
            <p:spPr bwMode="auto">
              <a:xfrm rot="16200000" flipV="1">
                <a:off x="1629888" y="1938199"/>
                <a:ext cx="379618" cy="0"/>
              </a:xfrm>
              <a:prstGeom prst="line">
                <a:avLst/>
              </a:prstGeom>
              <a:ln w="571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a:off x="1840498" y="2120208"/>
                <a:ext cx="673426" cy="0"/>
              </a:xfrm>
              <a:prstGeom prst="line">
                <a:avLst/>
              </a:prstGeom>
              <a:ln w="38100">
                <a:solidFill>
                  <a:srgbClr val="7030A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rot="10800000" flipV="1">
                <a:off x="2022505" y="2280115"/>
                <a:ext cx="91004" cy="50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bwMode="auto">
              <a:xfrm rot="10800000">
                <a:off x="2029005" y="2332117"/>
                <a:ext cx="87104" cy="494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bwMode="auto">
              <a:xfrm rot="5400000">
                <a:off x="1742343" y="1879047"/>
                <a:ext cx="89704" cy="624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bwMode="auto">
              <a:xfrm rot="16200000" flipV="1">
                <a:off x="1810597" y="1879696"/>
                <a:ext cx="81903" cy="637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弧形 43"/>
              <p:cNvSpPr/>
              <p:nvPr/>
            </p:nvSpPr>
            <p:spPr bwMode="auto">
              <a:xfrm rot="10800000">
                <a:off x="1813197" y="1748390"/>
                <a:ext cx="687727" cy="583727"/>
              </a:xfrm>
              <a:prstGeom prst="arc">
                <a:avLst>
                  <a:gd name="adj1" fmla="val 11604747"/>
                  <a:gd name="adj2" fmla="val 20829081"/>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solidFill>
                    <a:prstClr val="black"/>
                  </a:solidFill>
                </a:endParaRPr>
              </a:p>
            </p:txBody>
          </p:sp>
          <p:cxnSp>
            <p:nvCxnSpPr>
              <p:cNvPr id="45" name="直接连接符 44"/>
              <p:cNvCxnSpPr/>
              <p:nvPr/>
            </p:nvCxnSpPr>
            <p:spPr bwMode="auto">
              <a:xfrm rot="16200000" flipV="1">
                <a:off x="2284463" y="2315867"/>
                <a:ext cx="434220" cy="1300"/>
              </a:xfrm>
              <a:prstGeom prst="line">
                <a:avLst/>
              </a:prstGeom>
              <a:ln w="571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bwMode="auto">
              <a:xfrm rot="5400000">
                <a:off x="2424220" y="2346419"/>
                <a:ext cx="91004" cy="624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bwMode="auto">
              <a:xfrm rot="16200000" flipV="1">
                <a:off x="2490522" y="2343818"/>
                <a:ext cx="87104" cy="6370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TextBox 76"/>
              <p:cNvSpPr txBox="1"/>
              <p:nvPr/>
            </p:nvSpPr>
            <p:spPr bwMode="auto">
              <a:xfrm>
                <a:off x="1895100" y="1779592"/>
                <a:ext cx="611024" cy="325015"/>
              </a:xfrm>
              <a:prstGeom prst="rect">
                <a:avLst/>
              </a:prstGeom>
              <a:noFill/>
              <a:effectLst>
                <a:outerShdw blurRad="50800" dist="38100" dir="2700000" algn="tl" rotWithShape="0">
                  <a:prstClr val="black">
                    <a:alpha val="40000"/>
                  </a:prstClr>
                </a:outerShdw>
              </a:effectLst>
            </p:spPr>
            <p:txBody>
              <a:bodyPr wrap="none">
                <a:spAutoFit/>
              </a:bodyPr>
              <a:lstStyle/>
              <a:p>
                <a:pPr eaLnBrk="1" hangingPunct="1">
                  <a:defRPr/>
                </a:pPr>
                <a:r>
                  <a:rPr lang="el-GR" altLang="zh-CN" sz="1600" dirty="0">
                    <a:solidFill>
                      <a:srgbClr val="0000FF"/>
                    </a:solidFill>
                    <a:latin typeface="Times New Roman" pitchFamily="18" charset="0"/>
                    <a:ea typeface="微软雅黑" pitchFamily="34" charset="-122"/>
                    <a:cs typeface="Times New Roman" pitchFamily="18" charset="0"/>
                  </a:rPr>
                  <a:t>σωρπ</a:t>
                </a:r>
                <a:endParaRPr lang="zh-CN" altLang="en-US" sz="1600" dirty="0">
                  <a:solidFill>
                    <a:srgbClr val="0000FF"/>
                  </a:solidFill>
                  <a:latin typeface="Times New Roman" pitchFamily="18" charset="0"/>
                  <a:ea typeface="微软雅黑" pitchFamily="34" charset="-122"/>
                  <a:cs typeface="Times New Roman" pitchFamily="18" charset="0"/>
                </a:endParaRPr>
              </a:p>
            </p:txBody>
          </p:sp>
        </p:grpSp>
      </p:grpSp>
      <p:sp>
        <p:nvSpPr>
          <p:cNvPr id="49" name="Rectangle 3"/>
          <p:cNvSpPr/>
          <p:nvPr/>
        </p:nvSpPr>
        <p:spPr>
          <a:xfrm>
            <a:off x="2916238" y="0"/>
            <a:ext cx="62277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rgbClr val="FF0000"/>
                </a:solidFill>
              </a:rPr>
              <a:t>Spin-Orbit Splitting</a:t>
            </a:r>
          </a:p>
        </p:txBody>
      </p:sp>
      <p:sp>
        <p:nvSpPr>
          <p:cNvPr id="34" name="矩形 33"/>
          <p:cNvSpPr/>
          <p:nvPr/>
        </p:nvSpPr>
        <p:spPr>
          <a:xfrm>
            <a:off x="3707904" y="5171708"/>
            <a:ext cx="5400600" cy="1569660"/>
          </a:xfrm>
          <a:prstGeom prst="rect">
            <a:avLst/>
          </a:prstGeom>
        </p:spPr>
        <p:txBody>
          <a:bodyPr wrap="square">
            <a:spAutoFit/>
          </a:bodyPr>
          <a:lstStyle/>
          <a:p>
            <a:pPr lvl="0"/>
            <a:r>
              <a:rPr lang="en-US" altLang="zh-CN" sz="1200" dirty="0">
                <a:solidFill>
                  <a:srgbClr val="000000"/>
                </a:solidFill>
                <a:latin typeface="Verdana" panose="020B0604030504040204" pitchFamily="34" charset="0"/>
              </a:rPr>
              <a:t>Shi-Hang Shen, Hao-Zhao Liang, Jie Meng, Peter Ring, </a:t>
            </a:r>
            <a:r>
              <a:rPr lang="en-US" altLang="zh-CN" sz="1200" dirty="0" err="1">
                <a:solidFill>
                  <a:srgbClr val="000000"/>
                </a:solidFill>
                <a:latin typeface="Verdana" panose="020B0604030504040204" pitchFamily="34" charset="0"/>
              </a:rPr>
              <a:t>Shuang-Quan</a:t>
            </a:r>
            <a:r>
              <a:rPr lang="en-US" altLang="zh-CN" sz="1200" dirty="0">
                <a:solidFill>
                  <a:srgbClr val="000000"/>
                </a:solidFill>
                <a:latin typeface="Verdana" panose="020B0604030504040204" pitchFamily="34" charset="0"/>
              </a:rPr>
              <a:t> Zhang, </a:t>
            </a:r>
          </a:p>
          <a:p>
            <a:pPr lvl="0"/>
            <a:r>
              <a:rPr lang="en-US" altLang="zh-CN" sz="1200" dirty="0">
                <a:solidFill>
                  <a:srgbClr val="FF0000"/>
                </a:solidFill>
                <a:latin typeface="Verdana" panose="020B0604030504040204" pitchFamily="34" charset="0"/>
              </a:rPr>
              <a:t>Effects of tensor forces in nuclear spin–orbit </a:t>
            </a:r>
            <a:r>
              <a:rPr lang="en-US" altLang="zh-CN" sz="1200" dirty="0" err="1">
                <a:solidFill>
                  <a:srgbClr val="FF0000"/>
                </a:solidFill>
                <a:latin typeface="Verdana" panose="020B0604030504040204" pitchFamily="34" charset="0"/>
              </a:rPr>
              <a:t>splittings</a:t>
            </a:r>
            <a:r>
              <a:rPr lang="en-US" altLang="zh-CN" sz="1200" dirty="0">
                <a:solidFill>
                  <a:srgbClr val="FF0000"/>
                </a:solidFill>
                <a:latin typeface="Verdana" panose="020B0604030504040204" pitchFamily="34" charset="0"/>
              </a:rPr>
              <a:t> from ab initio calculations. </a:t>
            </a:r>
          </a:p>
          <a:p>
            <a:pPr lvl="0"/>
            <a:r>
              <a:rPr lang="en-US" altLang="zh-CN" sz="1200" b="1" dirty="0">
                <a:solidFill>
                  <a:srgbClr val="3333FF"/>
                </a:solidFill>
                <a:latin typeface="Verdana" panose="020B0604030504040204" pitchFamily="34" charset="0"/>
              </a:rPr>
              <a:t>Phys. Lett. B</a:t>
            </a:r>
            <a:r>
              <a:rPr lang="en-US" altLang="zh-CN" sz="1200" dirty="0">
                <a:solidFill>
                  <a:srgbClr val="3333FF"/>
                </a:solidFill>
                <a:latin typeface="Verdana" panose="020B0604030504040204" pitchFamily="34" charset="0"/>
              </a:rPr>
              <a:t>778 (2018) 344–348</a:t>
            </a:r>
          </a:p>
          <a:p>
            <a:pPr lvl="0"/>
            <a:endParaRPr lang="en-US" altLang="zh-CN" sz="1200" dirty="0">
              <a:solidFill>
                <a:srgbClr val="3333FF"/>
              </a:solidFill>
              <a:latin typeface="Verdana" panose="020B0604030504040204" pitchFamily="34" charset="0"/>
            </a:endParaRPr>
          </a:p>
          <a:p>
            <a:pPr lvl="0"/>
            <a:r>
              <a:rPr lang="en-US" altLang="zh-CN" sz="1200" dirty="0">
                <a:solidFill>
                  <a:srgbClr val="FF0000"/>
                </a:solidFill>
                <a:latin typeface="Verdana" panose="020B0604030504040204" pitchFamily="34" charset="0"/>
              </a:rPr>
              <a:t>Relativistic </a:t>
            </a:r>
            <a:r>
              <a:rPr lang="en-US" altLang="zh-CN" sz="1200" dirty="0" err="1">
                <a:solidFill>
                  <a:srgbClr val="FF0000"/>
                </a:solidFill>
                <a:latin typeface="Verdana" panose="020B0604030504040204" pitchFamily="34" charset="0"/>
              </a:rPr>
              <a:t>Brueckner-Hartree-Fock</a:t>
            </a:r>
            <a:r>
              <a:rPr lang="en-US" altLang="zh-CN" sz="1200" dirty="0">
                <a:solidFill>
                  <a:srgbClr val="FF0000"/>
                </a:solidFill>
                <a:latin typeface="Verdana" panose="020B0604030504040204" pitchFamily="34" charset="0"/>
              </a:rPr>
              <a:t> theory for neutron drops</a:t>
            </a:r>
          </a:p>
          <a:p>
            <a:pPr lvl="0"/>
            <a:r>
              <a:rPr lang="en-US" altLang="zh-CN" sz="1200" b="1" dirty="0">
                <a:solidFill>
                  <a:srgbClr val="3333FF"/>
                </a:solidFill>
                <a:latin typeface="Verdana" panose="020B0604030504040204" pitchFamily="34" charset="0"/>
              </a:rPr>
              <a:t>Phys. Rev. C</a:t>
            </a:r>
            <a:r>
              <a:rPr lang="en-US" altLang="zh-CN" sz="1200" dirty="0">
                <a:solidFill>
                  <a:srgbClr val="3333FF"/>
                </a:solidFill>
                <a:latin typeface="Verdana" panose="020B0604030504040204" pitchFamily="34" charset="0"/>
              </a:rPr>
              <a:t> 97, 054312 (2018)</a:t>
            </a:r>
          </a:p>
        </p:txBody>
      </p:sp>
    </p:spTree>
    <p:extLst>
      <p:ext uri="{BB962C8B-B14F-4D97-AF65-F5344CB8AC3E}">
        <p14:creationId xmlns:p14="http://schemas.microsoft.com/office/powerpoint/2010/main" val="62330587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3648" y="2996952"/>
            <a:ext cx="6624736" cy="646331"/>
          </a:xfrm>
          <a:prstGeom prst="rect">
            <a:avLst/>
          </a:prstGeom>
          <a:noFill/>
        </p:spPr>
        <p:txBody>
          <a:bodyPr wrap="square" rtlCol="0">
            <a:spAutoFit/>
          </a:bodyPr>
          <a:lstStyle/>
          <a:p>
            <a:pPr algn="ctr"/>
            <a:r>
              <a:rPr lang="zh-CN" altLang="en-US" sz="3600" b="1" dirty="0">
                <a:latin typeface="+mj-lt"/>
                <a:ea typeface="+mj-ea"/>
                <a:cs typeface="+mj-cs"/>
              </a:rPr>
              <a:t>小结与展望</a:t>
            </a:r>
          </a:p>
        </p:txBody>
      </p:sp>
    </p:spTree>
    <p:extLst>
      <p:ext uri="{BB962C8B-B14F-4D97-AF65-F5344CB8AC3E}">
        <p14:creationId xmlns:p14="http://schemas.microsoft.com/office/powerpoint/2010/main" val="386571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3744416" cy="5073079"/>
          </a:xfrm>
          <a:prstGeom prst="rect">
            <a:avLst/>
          </a:prstGeom>
        </p:spPr>
      </p:pic>
      <p:sp>
        <p:nvSpPr>
          <p:cNvPr id="3" name="矩形 2"/>
          <p:cNvSpPr/>
          <p:nvPr/>
        </p:nvSpPr>
        <p:spPr>
          <a:xfrm>
            <a:off x="3995936" y="1052736"/>
            <a:ext cx="4752528" cy="4308872"/>
          </a:xfrm>
          <a:prstGeom prst="rect">
            <a:avLst/>
          </a:prstGeom>
        </p:spPr>
        <p:txBody>
          <a:bodyPr wrap="square">
            <a:spAutoFit/>
          </a:bodyPr>
          <a:lstStyle/>
          <a:p>
            <a:pPr algn="just">
              <a:spcAft>
                <a:spcPts val="1200"/>
              </a:spcAft>
            </a:pPr>
            <a:r>
              <a:rPr lang="en-US" altLang="zh-CN" sz="2400" dirty="0">
                <a:latin typeface="+mn-lt"/>
              </a:rPr>
              <a:t>A new </a:t>
            </a:r>
            <a:r>
              <a:rPr lang="en-US" altLang="zh-CN" sz="2400" dirty="0" err="1">
                <a:latin typeface="+mn-lt"/>
              </a:rPr>
              <a:t>Skyrme</a:t>
            </a:r>
            <a:r>
              <a:rPr lang="en-US" altLang="zh-CN" sz="2400" dirty="0">
                <a:latin typeface="+mn-lt"/>
              </a:rPr>
              <a:t> functional </a:t>
            </a:r>
            <a:r>
              <a:rPr lang="en-US" altLang="zh-CN" sz="2400" b="1" dirty="0" err="1">
                <a:solidFill>
                  <a:srgbClr val="FF0000"/>
                </a:solidFill>
                <a:latin typeface="+mn-lt"/>
              </a:rPr>
              <a:t>SAMi</a:t>
            </a:r>
            <a:r>
              <a:rPr lang="en-US" altLang="zh-CN" sz="2400" b="1" dirty="0">
                <a:solidFill>
                  <a:srgbClr val="FF0000"/>
                </a:solidFill>
                <a:latin typeface="+mn-lt"/>
              </a:rPr>
              <a:t>-T</a:t>
            </a:r>
            <a:r>
              <a:rPr lang="en-US" altLang="zh-CN" sz="2400" dirty="0">
                <a:latin typeface="+mn-lt"/>
              </a:rPr>
              <a:t> inspired by the fitting protocol of the successful </a:t>
            </a:r>
            <a:r>
              <a:rPr lang="en-US" altLang="zh-CN" sz="2400" dirty="0" err="1">
                <a:latin typeface="+mn-lt"/>
              </a:rPr>
              <a:t>SAMi</a:t>
            </a:r>
            <a:r>
              <a:rPr lang="en-US" altLang="zh-CN" sz="2400" dirty="0">
                <a:latin typeface="+mn-lt"/>
              </a:rPr>
              <a:t> functional, with further information on </a:t>
            </a:r>
            <a:r>
              <a:rPr lang="en-US" altLang="zh-CN" sz="2400" dirty="0" err="1">
                <a:latin typeface="+mn-lt"/>
              </a:rPr>
              <a:t>ntensor</a:t>
            </a:r>
            <a:r>
              <a:rPr lang="en-US" altLang="zh-CN" sz="2400" dirty="0">
                <a:latin typeface="+mn-lt"/>
              </a:rPr>
              <a:t> terms provided by ab initio calculations.</a:t>
            </a:r>
          </a:p>
          <a:p>
            <a:pPr algn="just">
              <a:spcAft>
                <a:spcPts val="1200"/>
              </a:spcAft>
            </a:pPr>
            <a:r>
              <a:rPr lang="en-US" altLang="zh-CN" sz="2400" dirty="0">
                <a:latin typeface="+mn-lt"/>
              </a:rPr>
              <a:t>The new functional </a:t>
            </a:r>
            <a:r>
              <a:rPr lang="en-US" altLang="zh-CN" sz="2400" dirty="0" err="1">
                <a:latin typeface="+mn-lt"/>
              </a:rPr>
              <a:t>SAMi</a:t>
            </a:r>
            <a:r>
              <a:rPr lang="en-US" altLang="zh-CN" sz="2400" dirty="0">
                <a:latin typeface="+mn-lt"/>
              </a:rPr>
              <a:t>-T does not decrease the accuracy of describing ground state properties but gives a good description of the excitation energies and sum rules of Giant Resonances.</a:t>
            </a:r>
            <a:endParaRPr lang="zh-CN" altLang="en-US" sz="2400" dirty="0">
              <a:latin typeface="+mn-lt"/>
            </a:endParaRPr>
          </a:p>
        </p:txBody>
      </p:sp>
      <p:sp>
        <p:nvSpPr>
          <p:cNvPr id="4" name="矩形 3"/>
          <p:cNvSpPr/>
          <p:nvPr/>
        </p:nvSpPr>
        <p:spPr>
          <a:xfrm>
            <a:off x="179512" y="6023029"/>
            <a:ext cx="8712968" cy="646331"/>
          </a:xfrm>
          <a:prstGeom prst="rect">
            <a:avLst/>
          </a:prstGeom>
        </p:spPr>
        <p:txBody>
          <a:bodyPr wrap="square">
            <a:spAutoFit/>
          </a:bodyPr>
          <a:lstStyle/>
          <a:p>
            <a:r>
              <a:rPr lang="en-US" altLang="zh-CN" b="1" dirty="0" err="1">
                <a:solidFill>
                  <a:srgbClr val="332AA8"/>
                </a:solidFill>
                <a:latin typeface="CMBX12"/>
              </a:rPr>
              <a:t>Skyrme</a:t>
            </a:r>
            <a:r>
              <a:rPr lang="en-US" altLang="zh-CN" b="1" dirty="0">
                <a:solidFill>
                  <a:srgbClr val="332AA8"/>
                </a:solidFill>
                <a:latin typeface="CMBX12"/>
              </a:rPr>
              <a:t> functional with tensor terms from </a:t>
            </a:r>
            <a:r>
              <a:rPr lang="en-US" altLang="zh-CN" b="1" dirty="0">
                <a:solidFill>
                  <a:srgbClr val="332AA8"/>
                </a:solidFill>
                <a:latin typeface="CMBXTI10"/>
              </a:rPr>
              <a:t>ab initio </a:t>
            </a:r>
            <a:r>
              <a:rPr lang="en-US" altLang="zh-CN" b="1" dirty="0">
                <a:solidFill>
                  <a:srgbClr val="332AA8"/>
                </a:solidFill>
                <a:latin typeface="CMBX12"/>
              </a:rPr>
              <a:t>calculations,</a:t>
            </a:r>
          </a:p>
          <a:p>
            <a:r>
              <a:rPr lang="en-US" altLang="zh-CN" b="1" dirty="0">
                <a:solidFill>
                  <a:srgbClr val="332AA8"/>
                </a:solidFill>
              </a:rPr>
              <a:t>Shihang Shen, Gianluca </a:t>
            </a:r>
            <a:r>
              <a:rPr lang="en-US" altLang="zh-CN" b="1" dirty="0" err="1">
                <a:solidFill>
                  <a:srgbClr val="332AA8"/>
                </a:solidFill>
              </a:rPr>
              <a:t>Colò</a:t>
            </a:r>
            <a:r>
              <a:rPr lang="en-US" altLang="zh-CN" b="1" dirty="0">
                <a:solidFill>
                  <a:srgbClr val="332AA8"/>
                </a:solidFill>
              </a:rPr>
              <a:t>, Xavier Roca-</a:t>
            </a:r>
            <a:r>
              <a:rPr lang="en-US" altLang="zh-CN" b="1" dirty="0" err="1">
                <a:solidFill>
                  <a:srgbClr val="332AA8"/>
                </a:solidFill>
              </a:rPr>
              <a:t>Maza</a:t>
            </a:r>
            <a:r>
              <a:rPr lang="en-US" altLang="zh-CN" b="1" dirty="0">
                <a:solidFill>
                  <a:srgbClr val="332AA8"/>
                </a:solidFill>
              </a:rPr>
              <a:t> 	</a:t>
            </a:r>
            <a:r>
              <a:rPr lang="en-US" altLang="zh-CN" b="1" dirty="0">
                <a:solidFill>
                  <a:srgbClr val="FF0000"/>
                </a:solidFill>
              </a:rPr>
              <a:t>arXiv:1810.09691 [</a:t>
            </a:r>
            <a:r>
              <a:rPr lang="en-US" altLang="zh-CN" b="1" dirty="0" err="1">
                <a:solidFill>
                  <a:srgbClr val="FF0000"/>
                </a:solidFill>
              </a:rPr>
              <a:t>nucl-th</a:t>
            </a:r>
            <a:r>
              <a:rPr lang="en-US" altLang="zh-CN" b="1" dirty="0">
                <a:solidFill>
                  <a:srgbClr val="FF0000"/>
                </a:solidFill>
              </a:rPr>
              <a:t>]</a:t>
            </a:r>
            <a:endParaRPr lang="zh-CN" altLang="en-US" b="1" dirty="0">
              <a:solidFill>
                <a:srgbClr val="FF0000"/>
              </a:solidFill>
            </a:endParaRPr>
          </a:p>
        </p:txBody>
      </p:sp>
      <p:sp>
        <p:nvSpPr>
          <p:cNvPr id="5" name="矩形 10"/>
          <p:cNvSpPr>
            <a:spLocks noChangeArrowheads="1"/>
          </p:cNvSpPr>
          <p:nvPr/>
        </p:nvSpPr>
        <p:spPr bwMode="auto">
          <a:xfrm>
            <a:off x="3321050" y="115888"/>
            <a:ext cx="5572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400" dirty="0">
                <a:solidFill>
                  <a:srgbClr val="FF0000"/>
                </a:solidFill>
                <a:latin typeface="Arial" panose="020B0604020202020204" pitchFamily="34" charset="0"/>
                <a:ea typeface="Heiti SC Light"/>
                <a:cs typeface="Heiti SC Light"/>
              </a:rPr>
              <a:t>Guide for Nuclear Density functional</a:t>
            </a:r>
            <a:endParaRPr lang="zh-CN" altLang="en-US" sz="2400" dirty="0">
              <a:solidFill>
                <a:srgbClr val="FF0000"/>
              </a:solidFill>
              <a:latin typeface="Arial" panose="020B0604020202020204" pitchFamily="34" charset="0"/>
              <a:ea typeface="Heiti SC Light"/>
              <a:cs typeface="Heiti SC Light"/>
            </a:endParaRPr>
          </a:p>
        </p:txBody>
      </p:sp>
    </p:spTree>
    <p:extLst>
      <p:ext uri="{BB962C8B-B14F-4D97-AF65-F5344CB8AC3E}">
        <p14:creationId xmlns:p14="http://schemas.microsoft.com/office/powerpoint/2010/main" val="1952304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idx="4294967295"/>
          </p:nvPr>
        </p:nvSpPr>
        <p:spPr>
          <a:xfrm>
            <a:off x="3102892" y="-27384"/>
            <a:ext cx="6005612" cy="750887"/>
          </a:xfrm>
        </p:spPr>
        <p:txBody>
          <a:bodyPr>
            <a:noAutofit/>
          </a:bodyPr>
          <a:lstStyle/>
          <a:p>
            <a:pPr>
              <a:lnSpc>
                <a:spcPct val="150000"/>
              </a:lnSpc>
            </a:pPr>
            <a:r>
              <a:rPr lang="zh-CN" altLang="en-US" sz="2400" dirty="0">
                <a:solidFill>
                  <a:srgbClr val="1F497D"/>
                </a:solidFill>
              </a:rPr>
              <a:t>满足协变性与手征对称性的高精度核力 </a:t>
            </a:r>
          </a:p>
        </p:txBody>
      </p:sp>
      <p:sp>
        <p:nvSpPr>
          <p:cNvPr id="4" name="矩形 3"/>
          <p:cNvSpPr/>
          <p:nvPr/>
        </p:nvSpPr>
        <p:spPr>
          <a:xfrm>
            <a:off x="209752" y="2132856"/>
            <a:ext cx="4935735" cy="1754326"/>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zh-CN" altLang="en-US" b="1" dirty="0"/>
              <a:t>格点</a:t>
            </a:r>
            <a:r>
              <a:rPr lang="en-US" altLang="zh-CN" b="1" dirty="0"/>
              <a:t>QCD</a:t>
            </a:r>
            <a:r>
              <a:rPr lang="zh-CN" altLang="en-US" b="1" dirty="0"/>
              <a:t>计算不同夸克质量参数空间的核子散射相移</a:t>
            </a:r>
            <a:endParaRPr lang="en-US" altLang="zh-CN" b="1" dirty="0"/>
          </a:p>
          <a:p>
            <a:pPr marL="342900" indent="-342900" algn="just">
              <a:lnSpc>
                <a:spcPct val="150000"/>
              </a:lnSpc>
              <a:buFont typeface="Wingdings" panose="05000000000000000000" pitchFamily="2" charset="2"/>
              <a:buChar char="ü"/>
            </a:pPr>
            <a:r>
              <a:rPr lang="zh-CN" altLang="en-US" b="1" dirty="0"/>
              <a:t>通过描述核子散射相移，发展核力的相对论手征微扰理论 </a:t>
            </a:r>
            <a:endParaRPr lang="en-US" altLang="zh-CN" b="1" dirty="0"/>
          </a:p>
        </p:txBody>
      </p:sp>
      <p:sp>
        <p:nvSpPr>
          <p:cNvPr id="9" name="矩形 8"/>
          <p:cNvSpPr/>
          <p:nvPr/>
        </p:nvSpPr>
        <p:spPr>
          <a:xfrm>
            <a:off x="268510" y="5157192"/>
            <a:ext cx="4672640" cy="955903"/>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000" b="1" dirty="0"/>
              <a:t>协变形式核力的数幂规则与截断方案</a:t>
            </a:r>
            <a:endParaRPr lang="en-US" altLang="zh-CN" sz="2000" b="1" dirty="0"/>
          </a:p>
          <a:p>
            <a:pPr marL="342900" indent="-342900">
              <a:lnSpc>
                <a:spcPct val="150000"/>
              </a:lnSpc>
              <a:buFont typeface="Wingdings" panose="05000000000000000000" pitchFamily="2" charset="2"/>
              <a:buChar char="ü"/>
            </a:pPr>
            <a:r>
              <a:rPr lang="zh-CN" altLang="en-US" sz="2000" b="1" dirty="0"/>
              <a:t>大规模数值计算的耗时问题</a:t>
            </a:r>
          </a:p>
        </p:txBody>
      </p:sp>
      <p:sp>
        <p:nvSpPr>
          <p:cNvPr id="10" name="文本框 9"/>
          <p:cNvSpPr txBox="1"/>
          <p:nvPr/>
        </p:nvSpPr>
        <p:spPr>
          <a:xfrm>
            <a:off x="285822" y="4594135"/>
            <a:ext cx="780806" cy="400110"/>
          </a:xfrm>
          <a:prstGeom prst="rect">
            <a:avLst/>
          </a:prstGeom>
          <a:solidFill>
            <a:srgbClr val="FFFF00"/>
          </a:solidFill>
        </p:spPr>
        <p:txBody>
          <a:bodyPr wrap="square" rtlCol="0">
            <a:spAutoFit/>
          </a:bodyPr>
          <a:lstStyle/>
          <a:p>
            <a:r>
              <a:rPr lang="zh-CN" altLang="en-US" sz="2000" b="1" dirty="0">
                <a:solidFill>
                  <a:srgbClr val="FF0000"/>
                </a:solidFill>
              </a:rPr>
              <a:t>困难</a:t>
            </a:r>
          </a:p>
        </p:txBody>
      </p:sp>
      <p:sp>
        <p:nvSpPr>
          <p:cNvPr id="13" name="矩形 12"/>
          <p:cNvSpPr/>
          <p:nvPr/>
        </p:nvSpPr>
        <p:spPr>
          <a:xfrm>
            <a:off x="5724128" y="6346950"/>
            <a:ext cx="3296001" cy="261610"/>
          </a:xfrm>
          <a:prstGeom prst="rect">
            <a:avLst/>
          </a:prstGeom>
        </p:spPr>
        <p:txBody>
          <a:bodyPr wrap="square">
            <a:spAutoFit/>
          </a:bodyPr>
          <a:lstStyle/>
          <a:p>
            <a:r>
              <a:rPr lang="en-US" altLang="zh-CN" sz="1100" b="1" i="1" dirty="0" err="1">
                <a:solidFill>
                  <a:srgbClr val="FF0000"/>
                </a:solidFill>
              </a:rPr>
              <a:t>Xiu</a:t>
            </a:r>
            <a:r>
              <a:rPr lang="en-US" altLang="zh-CN" sz="1100" b="1" i="1" dirty="0">
                <a:solidFill>
                  <a:srgbClr val="FF0000"/>
                </a:solidFill>
              </a:rPr>
              <a:t>-Lei Ren et al 2018  Chin. Phys. C 42 014103</a:t>
            </a:r>
          </a:p>
        </p:txBody>
      </p:sp>
      <p:sp>
        <p:nvSpPr>
          <p:cNvPr id="11" name="文本框 9"/>
          <p:cNvSpPr txBox="1"/>
          <p:nvPr/>
        </p:nvSpPr>
        <p:spPr>
          <a:xfrm>
            <a:off x="276205" y="1097349"/>
            <a:ext cx="728969" cy="400110"/>
          </a:xfrm>
          <a:prstGeom prst="rect">
            <a:avLst/>
          </a:prstGeom>
          <a:solidFill>
            <a:srgbClr val="FFFF00"/>
          </a:solid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2000" b="1" dirty="0">
                <a:solidFill>
                  <a:srgbClr val="FF0000"/>
                </a:solidFill>
              </a:rPr>
              <a:t>需求</a:t>
            </a:r>
          </a:p>
        </p:txBody>
      </p:sp>
      <p:sp>
        <p:nvSpPr>
          <p:cNvPr id="15" name="矩形 14"/>
          <p:cNvSpPr/>
          <p:nvPr/>
        </p:nvSpPr>
        <p:spPr>
          <a:xfrm>
            <a:off x="1187624" y="1021952"/>
            <a:ext cx="5215914" cy="494238"/>
          </a:xfrm>
          <a:prstGeom prst="rect">
            <a:avLst/>
          </a:prstGeom>
        </p:spPr>
        <p:txBody>
          <a:bodyPr wrap="square">
            <a:spAutoFit/>
          </a:bodyPr>
          <a:lstStyle/>
          <a:p>
            <a:pPr>
              <a:lnSpc>
                <a:spcPct val="150000"/>
              </a:lnSpc>
            </a:pPr>
            <a:r>
              <a:rPr lang="zh-CN" altLang="en-US" sz="2000" b="1" dirty="0"/>
              <a:t>建立满足协变性与手征对称性的高精度核力 </a:t>
            </a:r>
            <a:endParaRPr lang="en-US" altLang="zh-CN" sz="2000" b="1" dirty="0"/>
          </a:p>
        </p:txBody>
      </p:sp>
      <p:pic>
        <p:nvPicPr>
          <p:cNvPr id="2" name="Picture 1">
            <a:extLst>
              <a:ext uri="{FF2B5EF4-FFF2-40B4-BE49-F238E27FC236}">
                <a16:creationId xmlns:a16="http://schemas.microsoft.com/office/drawing/2014/main" id="{6C4791B2-68DE-B44F-83ED-A46FD91B3211}"/>
              </a:ext>
            </a:extLst>
          </p:cNvPr>
          <p:cNvPicPr>
            <a:picLocks noChangeAspect="1"/>
          </p:cNvPicPr>
          <p:nvPr/>
        </p:nvPicPr>
        <p:blipFill>
          <a:blip r:embed="rId3"/>
          <a:stretch>
            <a:fillRect/>
          </a:stretch>
        </p:blipFill>
        <p:spPr>
          <a:xfrm>
            <a:off x="5527443" y="2234052"/>
            <a:ext cx="3243343" cy="4057600"/>
          </a:xfrm>
          <a:prstGeom prst="rect">
            <a:avLst/>
          </a:prstGeom>
        </p:spPr>
      </p:pic>
      <p:sp>
        <p:nvSpPr>
          <p:cNvPr id="17" name="TextBox 1">
            <a:extLst>
              <a:ext uri="{FF2B5EF4-FFF2-40B4-BE49-F238E27FC236}">
                <a16:creationId xmlns:a16="http://schemas.microsoft.com/office/drawing/2014/main" id="{1FB0249A-5182-8E4D-A6F5-E20489D23F4E}"/>
              </a:ext>
            </a:extLst>
          </p:cNvPr>
          <p:cNvSpPr txBox="1"/>
          <p:nvPr/>
        </p:nvSpPr>
        <p:spPr>
          <a:xfrm>
            <a:off x="5439322" y="1681095"/>
            <a:ext cx="3606358" cy="461665"/>
          </a:xfrm>
          <a:prstGeom prst="rect">
            <a:avLst/>
          </a:prstGeom>
          <a:noFill/>
        </p:spPr>
        <p:txBody>
          <a:bodyPr wrap="square" rtlCol="0">
            <a:spAutoFit/>
          </a:bodyPr>
          <a:lstStyle/>
          <a:p>
            <a:r>
              <a:rPr lang="zh-CN" altLang="en-US" sz="2400" b="1" dirty="0">
                <a:solidFill>
                  <a:srgbClr val="FF0000"/>
                </a:solidFill>
              </a:rPr>
              <a:t>相对论手征核力的有效性</a:t>
            </a:r>
          </a:p>
        </p:txBody>
      </p:sp>
    </p:spTree>
    <p:extLst>
      <p:ext uri="{BB962C8B-B14F-4D97-AF65-F5344CB8AC3E}">
        <p14:creationId xmlns:p14="http://schemas.microsoft.com/office/powerpoint/2010/main" val="3230561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矩形 5"/>
          <p:cNvSpPr>
            <a:spLocks noChangeArrowheads="1"/>
          </p:cNvSpPr>
          <p:nvPr/>
        </p:nvSpPr>
        <p:spPr bwMode="auto">
          <a:xfrm>
            <a:off x="112713" y="989013"/>
            <a:ext cx="8642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631825" indent="-3429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Aft>
                <a:spcPts val="600"/>
              </a:spcAft>
              <a:buClr>
                <a:srgbClr val="7030A0"/>
              </a:buClr>
              <a:buFont typeface="Wingdings" panose="05000000000000000000" pitchFamily="2" charset="2"/>
              <a:buChar char="p"/>
            </a:pPr>
            <a:r>
              <a:rPr lang="en-US" altLang="zh-CN" sz="2000" b="1">
                <a:solidFill>
                  <a:srgbClr val="0000FF"/>
                </a:solidFill>
                <a:cs typeface="Times New Roman" panose="02020603050405020304" pitchFamily="18" charset="0"/>
              </a:rPr>
              <a:t>A first </a:t>
            </a:r>
            <a:r>
              <a:rPr lang="en-US" altLang="zh-CN" sz="2000" b="1" i="1">
                <a:solidFill>
                  <a:srgbClr val="0000FF"/>
                </a:solidFill>
                <a:cs typeface="Times New Roman" panose="02020603050405020304" pitchFamily="18" charset="0"/>
              </a:rPr>
              <a:t>ab initio </a:t>
            </a:r>
            <a:r>
              <a:rPr lang="en-US" altLang="zh-CN" sz="2000" b="1">
                <a:solidFill>
                  <a:srgbClr val="0000FF"/>
                </a:solidFill>
                <a:cs typeface="Times New Roman" panose="02020603050405020304" pitchFamily="18" charset="0"/>
              </a:rPr>
              <a:t>relativistic calculation for finite nuclei </a:t>
            </a:r>
            <a:r>
              <a:rPr lang="en-US" altLang="zh-CN" sz="2000">
                <a:cs typeface="Times New Roman" panose="02020603050405020304" pitchFamily="18" charset="0"/>
              </a:rPr>
              <a:t>by RBHF theory</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Binding energies and radii of </a:t>
            </a:r>
            <a:r>
              <a:rPr lang="en-US" altLang="zh-CN" sz="2000" baseline="30000">
                <a:cs typeface="Times New Roman" panose="02020603050405020304" pitchFamily="18" charset="0"/>
              </a:rPr>
              <a:t>16</a:t>
            </a:r>
            <a:r>
              <a:rPr lang="en-US" altLang="zh-CN" sz="2000">
                <a:cs typeface="Times New Roman" panose="02020603050405020304" pitchFamily="18" charset="0"/>
              </a:rPr>
              <a:t>O and </a:t>
            </a:r>
            <a:r>
              <a:rPr lang="en-US" altLang="zh-CN" sz="2000" baseline="30000">
                <a:cs typeface="Times New Roman" panose="02020603050405020304" pitchFamily="18" charset="0"/>
              </a:rPr>
              <a:t>40</a:t>
            </a:r>
            <a:r>
              <a:rPr lang="en-US" altLang="zh-CN" sz="2000">
                <a:cs typeface="Times New Roman" panose="02020603050405020304" pitchFamily="18" charset="0"/>
              </a:rPr>
              <a:t>Ca </a:t>
            </a:r>
            <a:r>
              <a:rPr lang="en-US" altLang="zh-CN" sz="2000">
                <a:cs typeface="Times New Roman" panose="02020603050405020304" pitchFamily="18" charset="0"/>
                <a:sym typeface="Wingdings" panose="05000000000000000000" pitchFamily="2" charset="2"/>
              </a:rPr>
              <a:t> </a:t>
            </a:r>
            <a:r>
              <a:rPr lang="en-US" altLang="zh-CN" sz="2000">
                <a:cs typeface="Times New Roman" panose="02020603050405020304" pitchFamily="18" charset="0"/>
              </a:rPr>
              <a:t>a </a:t>
            </a:r>
            <a:r>
              <a:rPr lang="en-US" altLang="zh-CN" sz="2000" b="1">
                <a:solidFill>
                  <a:srgbClr val="FF0000"/>
                </a:solidFill>
                <a:cs typeface="Times New Roman" panose="02020603050405020304" pitchFamily="18" charset="0"/>
              </a:rPr>
              <a:t>benchmark</a:t>
            </a:r>
            <a:r>
              <a:rPr lang="en-US" altLang="zh-CN" sz="2000">
                <a:cs typeface="Times New Roman" panose="02020603050405020304" pitchFamily="18" charset="0"/>
              </a:rPr>
              <a:t> for LDA study</a:t>
            </a:r>
          </a:p>
          <a:p>
            <a:pPr lvl="1" algn="just">
              <a:spcAft>
                <a:spcPts val="600"/>
              </a:spcAft>
              <a:buClr>
                <a:srgbClr val="7030A0"/>
              </a:buClr>
              <a:buFont typeface="Wingdings" panose="05000000000000000000" pitchFamily="2" charset="2"/>
              <a:buChar char="ü"/>
            </a:pPr>
            <a:r>
              <a:rPr lang="en-US" altLang="zh-CN" sz="2000" b="1">
                <a:solidFill>
                  <a:srgbClr val="FF0000"/>
                </a:solidFill>
                <a:cs typeface="Times New Roman" panose="02020603050405020304" pitchFamily="18" charset="0"/>
              </a:rPr>
              <a:t>Spin-orbit splitting </a:t>
            </a:r>
            <a:r>
              <a:rPr lang="en-US" altLang="zh-CN" sz="2000">
                <a:cs typeface="Times New Roman" panose="02020603050405020304" pitchFamily="18" charset="0"/>
              </a:rPr>
              <a:t>is well reproduced </a:t>
            </a:r>
            <a:r>
              <a:rPr lang="en-US" altLang="zh-CN" sz="2000">
                <a:cs typeface="Times New Roman" panose="02020603050405020304" pitchFamily="18" charset="0"/>
                <a:sym typeface="Wingdings" panose="05000000000000000000" pitchFamily="2" charset="2"/>
              </a:rPr>
              <a:t> </a:t>
            </a:r>
            <a:r>
              <a:rPr lang="en-US" altLang="zh-CN" sz="2000">
                <a:cs typeface="Times New Roman" panose="02020603050405020304" pitchFamily="18" charset="0"/>
              </a:rPr>
              <a:t>bare NN interaction together with relativistic scheme</a:t>
            </a:r>
          </a:p>
        </p:txBody>
      </p:sp>
      <p:pic>
        <p:nvPicPr>
          <p:cNvPr id="114692"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2420938"/>
            <a:ext cx="19256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矩形 5"/>
          <p:cNvSpPr>
            <a:spLocks noChangeArrowheads="1"/>
          </p:cNvSpPr>
          <p:nvPr/>
        </p:nvSpPr>
        <p:spPr bwMode="auto">
          <a:xfrm>
            <a:off x="74613" y="2565400"/>
            <a:ext cx="66389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631825" indent="-3429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Aft>
                <a:spcPts val="600"/>
              </a:spcAft>
              <a:buClr>
                <a:srgbClr val="7030A0"/>
              </a:buClr>
              <a:buFont typeface="Wingdings" panose="05000000000000000000" pitchFamily="2" charset="2"/>
              <a:buChar char="p"/>
            </a:pPr>
            <a:r>
              <a:rPr lang="en-US" altLang="zh-CN" sz="2000" b="1">
                <a:solidFill>
                  <a:srgbClr val="0000FF"/>
                </a:solidFill>
                <a:cs typeface="Times New Roman" panose="02020603050405020304" pitchFamily="18" charset="0"/>
              </a:rPr>
              <a:t>Tensor effects on spin-orbit splitting in neutron drops</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Effects of </a:t>
            </a:r>
            <a:r>
              <a:rPr lang="el-GR" altLang="zh-CN" sz="2000" b="1" i="1">
                <a:solidFill>
                  <a:srgbClr val="FF0000"/>
                </a:solidFill>
                <a:cs typeface="Times New Roman" panose="02020603050405020304" pitchFamily="18" charset="0"/>
              </a:rPr>
              <a:t>π</a:t>
            </a:r>
            <a:r>
              <a:rPr lang="en-US" altLang="zh-CN" sz="2000" b="1">
                <a:solidFill>
                  <a:srgbClr val="FF0000"/>
                </a:solidFill>
                <a:cs typeface="Times New Roman" panose="02020603050405020304" pitchFamily="18" charset="0"/>
              </a:rPr>
              <a:t>NN tensor interaction</a:t>
            </a:r>
          </a:p>
          <a:p>
            <a:pPr lvl="1" algn="just">
              <a:spcAft>
                <a:spcPts val="600"/>
              </a:spcAft>
              <a:buClr>
                <a:srgbClr val="7030A0"/>
              </a:buClr>
              <a:buFont typeface="Wingdings" panose="05000000000000000000" pitchFamily="2" charset="2"/>
              <a:buChar char="ü"/>
            </a:pPr>
            <a:r>
              <a:rPr lang="en-US" altLang="zh-CN" sz="2000" b="1">
                <a:solidFill>
                  <a:srgbClr val="FF0000"/>
                </a:solidFill>
                <a:cs typeface="Times New Roman" panose="02020603050405020304" pitchFamily="18" charset="0"/>
              </a:rPr>
              <a:t>Important guideline </a:t>
            </a:r>
            <a:r>
              <a:rPr lang="en-US" altLang="zh-CN" sz="2000">
                <a:cs typeface="Times New Roman" panose="02020603050405020304" pitchFamily="18" charset="0"/>
              </a:rPr>
              <a:t>for phenomenological EDF</a:t>
            </a:r>
          </a:p>
        </p:txBody>
      </p:sp>
      <p:sp>
        <p:nvSpPr>
          <p:cNvPr id="114694" name="矩形 5"/>
          <p:cNvSpPr>
            <a:spLocks noChangeArrowheads="1"/>
          </p:cNvSpPr>
          <p:nvPr/>
        </p:nvSpPr>
        <p:spPr bwMode="auto">
          <a:xfrm>
            <a:off x="107950" y="3860800"/>
            <a:ext cx="66008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631825" indent="-34290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Aft>
                <a:spcPts val="600"/>
              </a:spcAft>
              <a:buClr>
                <a:srgbClr val="7030A0"/>
              </a:buClr>
              <a:buFont typeface="Wingdings" panose="05000000000000000000" pitchFamily="2" charset="2"/>
              <a:buChar char="p"/>
            </a:pPr>
            <a:r>
              <a:rPr lang="en-US" altLang="zh-CN" sz="2000" b="1">
                <a:solidFill>
                  <a:srgbClr val="0000FF"/>
                </a:solidFill>
                <a:cs typeface="Times New Roman" panose="02020603050405020304" pitchFamily="18" charset="0"/>
              </a:rPr>
              <a:t>Future Work</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Expedite code to investigate isospin dependent properties in finite nuclui</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Provide information to EDF from the G-matrix.</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Combining with relativistic </a:t>
            </a:r>
            <a:r>
              <a:rPr lang="en-US" altLang="zh-CN" sz="2000">
                <a:solidFill>
                  <a:srgbClr val="FF0000"/>
                </a:solidFill>
                <a:cs typeface="Times New Roman" panose="02020603050405020304" pitchFamily="18" charset="0"/>
              </a:rPr>
              <a:t>LQCD</a:t>
            </a:r>
            <a:r>
              <a:rPr lang="en-US" altLang="zh-CN" sz="2000">
                <a:cs typeface="Times New Roman" panose="02020603050405020304" pitchFamily="18" charset="0"/>
              </a:rPr>
              <a:t> or </a:t>
            </a:r>
            <a:r>
              <a:rPr lang="en-US" altLang="zh-CN" sz="2000">
                <a:solidFill>
                  <a:srgbClr val="FF0000"/>
                </a:solidFill>
                <a:cs typeface="Times New Roman" panose="02020603050405020304" pitchFamily="18" charset="0"/>
              </a:rPr>
              <a:t>chiral</a:t>
            </a:r>
            <a:r>
              <a:rPr lang="en-US" altLang="zh-CN" sz="2000">
                <a:cs typeface="Times New Roman" panose="02020603050405020304" pitchFamily="18" charset="0"/>
              </a:rPr>
              <a:t> force.</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Higher order effects beyond RBHF</a:t>
            </a:r>
          </a:p>
          <a:p>
            <a:pPr lvl="1" algn="just">
              <a:spcAft>
                <a:spcPts val="600"/>
              </a:spcAft>
              <a:buClr>
                <a:srgbClr val="7030A0"/>
              </a:buClr>
              <a:buFont typeface="Wingdings" panose="05000000000000000000" pitchFamily="2" charset="2"/>
              <a:buChar char="ü"/>
            </a:pPr>
            <a:r>
              <a:rPr lang="en-US" altLang="zh-CN" sz="2000">
                <a:cs typeface="Times New Roman" panose="02020603050405020304" pitchFamily="18" charset="0"/>
              </a:rPr>
              <a:t>…...</a:t>
            </a:r>
          </a:p>
        </p:txBody>
      </p:sp>
      <p:sp>
        <p:nvSpPr>
          <p:cNvPr id="114695" name="矩形 1"/>
          <p:cNvSpPr>
            <a:spLocks noChangeArrowheads="1"/>
          </p:cNvSpPr>
          <p:nvPr/>
        </p:nvSpPr>
        <p:spPr bwMode="auto">
          <a:xfrm>
            <a:off x="2286000" y="6310313"/>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a:solidFill>
                  <a:srgbClr val="3333FF"/>
                </a:solidFill>
                <a:latin typeface="CMR9"/>
              </a:rPr>
              <a:t>Ren et al., Chinese Physics C 42 (2018) 014103</a:t>
            </a:r>
            <a:endParaRPr lang="zh-CN" altLang="en-US" sz="1800">
              <a:solidFill>
                <a:srgbClr val="3333FF"/>
              </a:solidFill>
              <a:latin typeface="Arial" panose="020B0604020202020204" pitchFamily="34" charset="0"/>
            </a:endParaRPr>
          </a:p>
        </p:txBody>
      </p:sp>
    </p:spTree>
    <p:extLst>
      <p:ext uri="{BB962C8B-B14F-4D97-AF65-F5344CB8AC3E}">
        <p14:creationId xmlns:p14="http://schemas.microsoft.com/office/powerpoint/2010/main" val="1189745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矩形 1"/>
          <p:cNvSpPr>
            <a:spLocks noChangeArrowheads="1"/>
          </p:cNvSpPr>
          <p:nvPr/>
        </p:nvSpPr>
        <p:spPr bwMode="auto">
          <a:xfrm>
            <a:off x="2627659" y="144795"/>
            <a:ext cx="640883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spcAft>
                <a:spcPts val="600"/>
              </a:spcAft>
              <a:buFontTx/>
              <a:buNone/>
            </a:pPr>
            <a:r>
              <a:rPr lang="en-US" altLang="en-US" sz="2400" i="1" dirty="0">
                <a:solidFill>
                  <a:srgbClr val="FF0000"/>
                </a:solidFill>
                <a:latin typeface="Arial" panose="020B0604020202020204" pitchFamily="34" charset="0"/>
              </a:rPr>
              <a:t>ab initio </a:t>
            </a:r>
            <a:r>
              <a:rPr lang="en-US" altLang="en-US" sz="2400" dirty="0">
                <a:latin typeface="Arial" panose="020B0604020202020204" pitchFamily="34" charset="0"/>
              </a:rPr>
              <a:t>calculation</a:t>
            </a:r>
          </a:p>
          <a:p>
            <a:pPr algn="ctr" eaLnBrk="1" hangingPunct="1">
              <a:spcBef>
                <a:spcPct val="0"/>
              </a:spcBef>
              <a:buFontTx/>
              <a:buNone/>
            </a:pPr>
            <a:r>
              <a:rPr lang="en-US" altLang="en-US" sz="2400" dirty="0">
                <a:solidFill>
                  <a:srgbClr val="262685"/>
                </a:solidFill>
                <a:latin typeface="Arial" panose="020B0604020202020204" pitchFamily="34" charset="0"/>
              </a:rPr>
              <a:t>Relativistic </a:t>
            </a:r>
            <a:r>
              <a:rPr lang="en-US" altLang="en-US" sz="2400" dirty="0" err="1">
                <a:solidFill>
                  <a:srgbClr val="262685"/>
                </a:solidFill>
                <a:latin typeface="Arial" panose="020B0604020202020204" pitchFamily="34" charset="0"/>
              </a:rPr>
              <a:t>Brueckner</a:t>
            </a:r>
            <a:r>
              <a:rPr lang="en-US" altLang="en-US" sz="2400" dirty="0">
                <a:solidFill>
                  <a:srgbClr val="262685"/>
                </a:solidFill>
                <a:latin typeface="Arial" panose="020B0604020202020204" pitchFamily="34" charset="0"/>
              </a:rPr>
              <a:t> </a:t>
            </a:r>
            <a:r>
              <a:rPr lang="en-US" altLang="en-US" sz="2400" dirty="0" err="1">
                <a:solidFill>
                  <a:srgbClr val="262685"/>
                </a:solidFill>
                <a:latin typeface="Arial" panose="020B0604020202020204" pitchFamily="34" charset="0"/>
              </a:rPr>
              <a:t>Hartree-Fock</a:t>
            </a:r>
            <a:r>
              <a:rPr lang="en-US" altLang="en-US" sz="2400" dirty="0">
                <a:solidFill>
                  <a:srgbClr val="262685"/>
                </a:solidFill>
                <a:latin typeface="Arial" panose="020B0604020202020204" pitchFamily="34" charset="0"/>
              </a:rPr>
              <a:t> Theory</a:t>
            </a:r>
          </a:p>
        </p:txBody>
      </p:sp>
      <p:sp>
        <p:nvSpPr>
          <p:cNvPr id="92163" name="灯片编号占位符 3"/>
          <p:cNvSpPr>
            <a:spLocks noGrp="1"/>
          </p:cNvSpPr>
          <p:nvPr>
            <p:ph type="sldNum" sz="quarter" idx="12"/>
          </p:nvPr>
        </p:nvSpPr>
        <p:spPr>
          <a:noFill/>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FontTx/>
              <a:buNone/>
            </a:pPr>
            <a:fld id="{FE306224-A24E-4630-813D-D636BF89A64F}" type="slidenum">
              <a:rPr lang="en-US" altLang="zh-CN" sz="1200" smtClean="0">
                <a:solidFill>
                  <a:srgbClr val="898989"/>
                </a:solidFill>
              </a:rPr>
              <a:pPr algn="ctr">
                <a:spcBef>
                  <a:spcPct val="0"/>
                </a:spcBef>
                <a:buFontTx/>
                <a:buNone/>
              </a:pPr>
              <a:t>58</a:t>
            </a:fld>
            <a:endParaRPr lang="en-US" altLang="zh-CN" sz="1200">
              <a:solidFill>
                <a:srgbClr val="898989"/>
              </a:solidFill>
            </a:endParaRPr>
          </a:p>
        </p:txBody>
      </p:sp>
      <p:sp>
        <p:nvSpPr>
          <p:cNvPr id="92164" name="矩形 1"/>
          <p:cNvSpPr>
            <a:spLocks noChangeArrowheads="1"/>
          </p:cNvSpPr>
          <p:nvPr/>
        </p:nvSpPr>
        <p:spPr bwMode="auto">
          <a:xfrm>
            <a:off x="467544" y="1124744"/>
            <a:ext cx="832588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400" dirty="0">
                <a:latin typeface="Verdana" panose="020B0604030504040204" pitchFamily="34" charset="0"/>
              </a:rPr>
              <a:t>Shi-Hang Shen, Jin-Niu </a:t>
            </a:r>
            <a:r>
              <a:rPr lang="en-US" altLang="zh-CN" sz="1400" dirty="0" err="1">
                <a:latin typeface="Verdana" panose="020B0604030504040204" pitchFamily="34" charset="0"/>
              </a:rPr>
              <a:t>Hu,Hao</a:t>
            </a:r>
            <a:r>
              <a:rPr lang="en-US" altLang="zh-CN" sz="1400" dirty="0">
                <a:latin typeface="Verdana" panose="020B0604030504040204" pitchFamily="34" charset="0"/>
              </a:rPr>
              <a:t>-Zhao Liang, Jie Meng, Peter Ring, </a:t>
            </a:r>
            <a:r>
              <a:rPr lang="en-US" altLang="zh-CN" sz="1400" dirty="0" err="1">
                <a:latin typeface="Verdana" panose="020B0604030504040204" pitchFamily="34" charset="0"/>
              </a:rPr>
              <a:t>Shuang-Quan</a:t>
            </a:r>
            <a:r>
              <a:rPr lang="en-US" altLang="zh-CN" sz="1400" dirty="0">
                <a:latin typeface="Verdana" panose="020B0604030504040204" pitchFamily="34" charset="0"/>
              </a:rPr>
              <a:t> Zhang, </a:t>
            </a:r>
          </a:p>
          <a:p>
            <a:pPr eaLnBrk="1" hangingPunct="1">
              <a:spcBef>
                <a:spcPct val="0"/>
              </a:spcBef>
              <a:buFontTx/>
              <a:buNone/>
            </a:pPr>
            <a:r>
              <a:rPr lang="en-US" altLang="zh-CN" sz="1400" dirty="0">
                <a:solidFill>
                  <a:srgbClr val="FF0000"/>
                </a:solidFill>
                <a:latin typeface="Verdana" panose="020B0604030504040204" pitchFamily="34" charset="0"/>
              </a:rPr>
              <a:t>Relativistic </a:t>
            </a:r>
            <a:r>
              <a:rPr lang="en-US" altLang="zh-CN" sz="1400" dirty="0" err="1">
                <a:solidFill>
                  <a:srgbClr val="FF0000"/>
                </a:solidFill>
                <a:latin typeface="Verdana" panose="020B0604030504040204" pitchFamily="34" charset="0"/>
              </a:rPr>
              <a:t>Brueckner</a:t>
            </a:r>
            <a:r>
              <a:rPr lang="en-US" altLang="zh-CN" sz="1400" dirty="0">
                <a:solidFill>
                  <a:srgbClr val="FF0000"/>
                </a:solidFill>
                <a:latin typeface="Verdana" panose="020B0604030504040204" pitchFamily="34" charset="0"/>
              </a:rPr>
              <a:t>–</a:t>
            </a:r>
            <a:r>
              <a:rPr lang="en-US" altLang="zh-CN" sz="1400" dirty="0" err="1">
                <a:solidFill>
                  <a:srgbClr val="FF0000"/>
                </a:solidFill>
                <a:latin typeface="Verdana" panose="020B0604030504040204" pitchFamily="34" charset="0"/>
              </a:rPr>
              <a:t>Hartree</a:t>
            </a:r>
            <a:r>
              <a:rPr lang="en-US" altLang="zh-CN" sz="1400" dirty="0">
                <a:solidFill>
                  <a:srgbClr val="FF0000"/>
                </a:solidFill>
                <a:latin typeface="Verdana" panose="020B0604030504040204" pitchFamily="34" charset="0"/>
              </a:rPr>
              <a:t>–</a:t>
            </a:r>
            <a:r>
              <a:rPr lang="en-US" altLang="zh-CN" sz="1400" dirty="0" err="1">
                <a:solidFill>
                  <a:srgbClr val="FF0000"/>
                </a:solidFill>
                <a:latin typeface="Verdana" panose="020B0604030504040204" pitchFamily="34" charset="0"/>
              </a:rPr>
              <a:t>Fock</a:t>
            </a:r>
            <a:r>
              <a:rPr lang="en-US" altLang="zh-CN" sz="1400" dirty="0">
                <a:solidFill>
                  <a:srgbClr val="FF0000"/>
                </a:solidFill>
                <a:latin typeface="Verdana" panose="020B0604030504040204" pitchFamily="34" charset="0"/>
              </a:rPr>
              <a:t> Theory for Finite Nuclei . </a:t>
            </a:r>
          </a:p>
          <a:p>
            <a:pPr eaLnBrk="1" hangingPunct="1">
              <a:spcBef>
                <a:spcPct val="0"/>
              </a:spcBef>
              <a:buFontTx/>
              <a:buNone/>
            </a:pPr>
            <a:r>
              <a:rPr lang="en-US" altLang="zh-CN" sz="1400" b="1" dirty="0">
                <a:solidFill>
                  <a:srgbClr val="3333FF"/>
                </a:solidFill>
                <a:latin typeface="Verdana" panose="020B0604030504040204" pitchFamily="34" charset="0"/>
              </a:rPr>
              <a:t>Chin. Phys. Lett. </a:t>
            </a:r>
            <a:r>
              <a:rPr lang="en-US" altLang="zh-CN" sz="1400" dirty="0">
                <a:solidFill>
                  <a:srgbClr val="3333FF"/>
                </a:solidFill>
                <a:latin typeface="Verdana" panose="020B0604030504040204" pitchFamily="34" charset="0"/>
              </a:rPr>
              <a:t>33 (2016) 102103 </a:t>
            </a:r>
          </a:p>
          <a:p>
            <a:pPr eaLnBrk="1" hangingPunct="1">
              <a:spcBef>
                <a:spcPct val="0"/>
              </a:spcBef>
              <a:buFontTx/>
              <a:buNone/>
            </a:pPr>
            <a:endParaRPr lang="en-US" altLang="zh-CN" sz="1400" dirty="0">
              <a:solidFill>
                <a:srgbClr val="3333FF"/>
              </a:solidFill>
              <a:latin typeface="Verdana" panose="020B0604030504040204" pitchFamily="34" charset="0"/>
            </a:endParaRPr>
          </a:p>
          <a:p>
            <a:pPr eaLnBrk="1" hangingPunct="1">
              <a:spcBef>
                <a:spcPct val="0"/>
              </a:spcBef>
              <a:buFont typeface="Arial" panose="020B0604020202020204" pitchFamily="34" charset="0"/>
              <a:buNone/>
            </a:pPr>
            <a:r>
              <a:rPr lang="en-US" altLang="zh-CN" sz="1400" dirty="0">
                <a:solidFill>
                  <a:srgbClr val="000000"/>
                </a:solidFill>
                <a:latin typeface="Verdana" panose="020B0604030504040204" pitchFamily="34" charset="0"/>
              </a:rPr>
              <a:t>Shi-Hang Shen, Hao-Zhao Liang, Jie Meng, Peter Ring, </a:t>
            </a:r>
            <a:r>
              <a:rPr lang="en-US" altLang="zh-CN" sz="1400" dirty="0" err="1">
                <a:solidFill>
                  <a:srgbClr val="000000"/>
                </a:solidFill>
                <a:latin typeface="Verdana" panose="020B0604030504040204" pitchFamily="34" charset="0"/>
              </a:rPr>
              <a:t>Shuang-Quan</a:t>
            </a:r>
            <a:r>
              <a:rPr lang="en-US" altLang="zh-CN" sz="1400" dirty="0">
                <a:solidFill>
                  <a:srgbClr val="000000"/>
                </a:solidFill>
                <a:latin typeface="Verdana" panose="020B0604030504040204" pitchFamily="34" charset="0"/>
              </a:rPr>
              <a:t> Zhang, </a:t>
            </a:r>
          </a:p>
          <a:p>
            <a:pPr eaLnBrk="1" hangingPunct="1">
              <a:spcBef>
                <a:spcPct val="0"/>
              </a:spcBef>
              <a:buFont typeface="Arial" panose="020B0604020202020204" pitchFamily="34" charset="0"/>
              <a:buNone/>
            </a:pPr>
            <a:r>
              <a:rPr lang="en-US" altLang="zh-CN" sz="1400" dirty="0">
                <a:solidFill>
                  <a:srgbClr val="FF0000"/>
                </a:solidFill>
                <a:latin typeface="Verdana" panose="020B0604030504040204" pitchFamily="34" charset="0"/>
              </a:rPr>
              <a:t>Fully self-consistent relativistic </a:t>
            </a:r>
            <a:r>
              <a:rPr lang="en-US" altLang="zh-CN" sz="1400" dirty="0" err="1">
                <a:solidFill>
                  <a:srgbClr val="FF0000"/>
                </a:solidFill>
                <a:latin typeface="Verdana" panose="020B0604030504040204" pitchFamily="34" charset="0"/>
              </a:rPr>
              <a:t>Brueckner-Hartree-Fock</a:t>
            </a:r>
            <a:r>
              <a:rPr lang="en-US" altLang="zh-CN" sz="1400" dirty="0">
                <a:solidFill>
                  <a:srgbClr val="FF0000"/>
                </a:solidFill>
                <a:latin typeface="Verdana" panose="020B0604030504040204" pitchFamily="34" charset="0"/>
              </a:rPr>
              <a:t> theory for finite nuclei. </a:t>
            </a:r>
          </a:p>
          <a:p>
            <a:pPr eaLnBrk="1" hangingPunct="1">
              <a:spcBef>
                <a:spcPct val="0"/>
              </a:spcBef>
              <a:buFont typeface="Arial" panose="020B0604020202020204" pitchFamily="34" charset="0"/>
              <a:buNone/>
            </a:pPr>
            <a:r>
              <a:rPr lang="en-US" altLang="zh-CN" sz="1400" b="1" dirty="0">
                <a:solidFill>
                  <a:srgbClr val="3333FF"/>
                </a:solidFill>
                <a:latin typeface="Verdana" panose="020B0604030504040204" pitchFamily="34" charset="0"/>
              </a:rPr>
              <a:t>Phys. Rev. C </a:t>
            </a:r>
            <a:r>
              <a:rPr lang="en-US" altLang="zh-CN" sz="1400" dirty="0">
                <a:solidFill>
                  <a:srgbClr val="3333FF"/>
                </a:solidFill>
                <a:latin typeface="Verdana" panose="020B0604030504040204" pitchFamily="34" charset="0"/>
              </a:rPr>
              <a:t>96, 014316 (2017) </a:t>
            </a:r>
          </a:p>
          <a:p>
            <a:pPr eaLnBrk="1" hangingPunct="1">
              <a:spcBef>
                <a:spcPct val="0"/>
              </a:spcBef>
              <a:buFontTx/>
              <a:buNone/>
            </a:pPr>
            <a:endParaRPr lang="en-US" altLang="zh-CN" sz="1400" dirty="0">
              <a:solidFill>
                <a:srgbClr val="3333FF"/>
              </a:solidFill>
              <a:latin typeface="Arial" panose="020B0604020202020204" pitchFamily="34" charset="0"/>
            </a:endParaRPr>
          </a:p>
          <a:p>
            <a:pPr eaLnBrk="1" hangingPunct="1">
              <a:spcBef>
                <a:spcPct val="0"/>
              </a:spcBef>
              <a:buFont typeface="Arial" panose="020B0604020202020204" pitchFamily="34" charset="0"/>
              <a:buNone/>
            </a:pPr>
            <a:r>
              <a:rPr lang="en-US" altLang="zh-CN" sz="1400" dirty="0">
                <a:solidFill>
                  <a:srgbClr val="000000"/>
                </a:solidFill>
                <a:latin typeface="Verdana" panose="020B0604030504040204" pitchFamily="34" charset="0"/>
              </a:rPr>
              <a:t>Shi-Hang Shen, Hao-Zhao Liang, Jie Meng, Peter Ring, </a:t>
            </a:r>
            <a:r>
              <a:rPr lang="en-US" altLang="zh-CN" sz="1400" dirty="0" err="1">
                <a:solidFill>
                  <a:srgbClr val="000000"/>
                </a:solidFill>
                <a:latin typeface="Verdana" panose="020B0604030504040204" pitchFamily="34" charset="0"/>
              </a:rPr>
              <a:t>Shuang-Quan</a:t>
            </a:r>
            <a:r>
              <a:rPr lang="en-US" altLang="zh-CN" sz="1400" dirty="0">
                <a:solidFill>
                  <a:srgbClr val="000000"/>
                </a:solidFill>
                <a:latin typeface="Verdana" panose="020B0604030504040204" pitchFamily="34" charset="0"/>
              </a:rPr>
              <a:t> Zhang, </a:t>
            </a:r>
          </a:p>
          <a:p>
            <a:pPr eaLnBrk="1" hangingPunct="1">
              <a:spcBef>
                <a:spcPct val="0"/>
              </a:spcBef>
              <a:buFont typeface="Arial" panose="020B0604020202020204" pitchFamily="34" charset="0"/>
              <a:buNone/>
            </a:pPr>
            <a:r>
              <a:rPr lang="en-US" altLang="zh-CN" sz="1400" dirty="0">
                <a:solidFill>
                  <a:srgbClr val="FF0000"/>
                </a:solidFill>
                <a:latin typeface="Verdana" panose="020B0604030504040204" pitchFamily="34" charset="0"/>
              </a:rPr>
              <a:t>Effects of tensor forces in nuclear spin–orbit </a:t>
            </a:r>
            <a:r>
              <a:rPr lang="en-US" altLang="zh-CN" sz="1400" dirty="0" err="1">
                <a:solidFill>
                  <a:srgbClr val="FF0000"/>
                </a:solidFill>
                <a:latin typeface="Verdana" panose="020B0604030504040204" pitchFamily="34" charset="0"/>
              </a:rPr>
              <a:t>splittings</a:t>
            </a:r>
            <a:r>
              <a:rPr lang="en-US" altLang="zh-CN" sz="1400" dirty="0">
                <a:solidFill>
                  <a:srgbClr val="FF0000"/>
                </a:solidFill>
                <a:latin typeface="Verdana" panose="020B0604030504040204" pitchFamily="34" charset="0"/>
              </a:rPr>
              <a:t> from ab initio calculations. </a:t>
            </a:r>
          </a:p>
          <a:p>
            <a:pPr eaLnBrk="1" hangingPunct="1">
              <a:spcBef>
                <a:spcPct val="0"/>
              </a:spcBef>
              <a:buFont typeface="Arial" panose="020B0604020202020204" pitchFamily="34" charset="0"/>
              <a:buNone/>
            </a:pPr>
            <a:r>
              <a:rPr lang="en-US" altLang="zh-CN" sz="1400" b="1" dirty="0">
                <a:solidFill>
                  <a:srgbClr val="3333FF"/>
                </a:solidFill>
                <a:latin typeface="Verdana" panose="020B0604030504040204" pitchFamily="34" charset="0"/>
              </a:rPr>
              <a:t>Phys. Lett. B</a:t>
            </a:r>
            <a:r>
              <a:rPr lang="en-US" altLang="zh-CN" sz="1400" dirty="0">
                <a:solidFill>
                  <a:srgbClr val="3333FF"/>
                </a:solidFill>
                <a:latin typeface="Verdana" panose="020B0604030504040204" pitchFamily="34" charset="0"/>
              </a:rPr>
              <a:t>778 (2018) 344–348</a:t>
            </a:r>
          </a:p>
          <a:p>
            <a:pPr eaLnBrk="1" hangingPunct="1">
              <a:spcBef>
                <a:spcPct val="0"/>
              </a:spcBef>
              <a:buFont typeface="Arial" panose="020B0604020202020204" pitchFamily="34" charset="0"/>
              <a:buNone/>
            </a:pPr>
            <a:endParaRPr lang="en-US" altLang="zh-CN" sz="1400" dirty="0">
              <a:solidFill>
                <a:srgbClr val="3333FF"/>
              </a:solidFill>
              <a:latin typeface="Verdana" panose="020B0604030504040204" pitchFamily="34" charset="0"/>
            </a:endParaRPr>
          </a:p>
          <a:p>
            <a:pPr eaLnBrk="1" hangingPunct="1">
              <a:spcBef>
                <a:spcPct val="0"/>
              </a:spcBef>
              <a:buFont typeface="Arial" panose="020B0604020202020204" pitchFamily="34" charset="0"/>
              <a:buNone/>
            </a:pPr>
            <a:r>
              <a:rPr lang="en-US" altLang="zh-CN" sz="1400" dirty="0">
                <a:solidFill>
                  <a:srgbClr val="000000"/>
                </a:solidFill>
                <a:latin typeface="Verdana" panose="020B0604030504040204" pitchFamily="34" charset="0"/>
              </a:rPr>
              <a:t>Shi-Hang Shen, Hao-Zhao Liang, Jie Meng, Peter Ring, </a:t>
            </a:r>
            <a:r>
              <a:rPr lang="en-US" altLang="zh-CN" sz="1400" dirty="0" err="1">
                <a:solidFill>
                  <a:srgbClr val="000000"/>
                </a:solidFill>
                <a:latin typeface="Verdana" panose="020B0604030504040204" pitchFamily="34" charset="0"/>
              </a:rPr>
              <a:t>Shuang-Quan</a:t>
            </a:r>
            <a:r>
              <a:rPr lang="en-US" altLang="zh-CN" sz="1400" dirty="0">
                <a:solidFill>
                  <a:srgbClr val="000000"/>
                </a:solidFill>
                <a:latin typeface="Verdana" panose="020B0604030504040204" pitchFamily="34" charset="0"/>
              </a:rPr>
              <a:t> Zhang, </a:t>
            </a:r>
          </a:p>
          <a:p>
            <a:pPr eaLnBrk="1" hangingPunct="1">
              <a:spcBef>
                <a:spcPct val="0"/>
              </a:spcBef>
              <a:buFont typeface="Arial" panose="020B0604020202020204" pitchFamily="34" charset="0"/>
              <a:buNone/>
            </a:pPr>
            <a:r>
              <a:rPr lang="en-US" altLang="zh-CN" sz="1400" dirty="0">
                <a:solidFill>
                  <a:srgbClr val="FF0000"/>
                </a:solidFill>
                <a:latin typeface="Verdana" panose="020B0604030504040204" pitchFamily="34" charset="0"/>
              </a:rPr>
              <a:t>Spin symmetry in the Dirac sea derived from the bare nucleon–nucleon interaction</a:t>
            </a:r>
          </a:p>
          <a:p>
            <a:pPr eaLnBrk="1" hangingPunct="1">
              <a:spcBef>
                <a:spcPct val="0"/>
              </a:spcBef>
              <a:buFont typeface="Arial" panose="020B0604020202020204" pitchFamily="34" charset="0"/>
              <a:buNone/>
            </a:pPr>
            <a:r>
              <a:rPr lang="en-US" altLang="zh-CN" sz="1400" b="1" dirty="0">
                <a:solidFill>
                  <a:srgbClr val="3333FF"/>
                </a:solidFill>
                <a:latin typeface="Verdana" panose="020B0604030504040204" pitchFamily="34" charset="0"/>
              </a:rPr>
              <a:t>Phys. Lett.</a:t>
            </a:r>
            <a:r>
              <a:rPr lang="en-US" altLang="zh-CN" sz="1400" dirty="0">
                <a:solidFill>
                  <a:srgbClr val="3333FF"/>
                </a:solidFill>
                <a:latin typeface="Verdana" panose="020B0604030504040204" pitchFamily="34" charset="0"/>
              </a:rPr>
              <a:t> </a:t>
            </a:r>
            <a:r>
              <a:rPr lang="en-US" altLang="zh-CN" sz="1400" b="1" dirty="0">
                <a:solidFill>
                  <a:srgbClr val="3333FF"/>
                </a:solidFill>
                <a:latin typeface="Verdana" panose="020B0604030504040204" pitchFamily="34" charset="0"/>
              </a:rPr>
              <a:t>B</a:t>
            </a:r>
            <a:r>
              <a:rPr lang="en-US" altLang="zh-CN" sz="1400" dirty="0">
                <a:solidFill>
                  <a:srgbClr val="3333FF"/>
                </a:solidFill>
                <a:latin typeface="Verdana" panose="020B0604030504040204" pitchFamily="34" charset="0"/>
              </a:rPr>
              <a:t>781(2018)227–231</a:t>
            </a:r>
          </a:p>
          <a:p>
            <a:pPr eaLnBrk="1" hangingPunct="1">
              <a:spcBef>
                <a:spcPct val="0"/>
              </a:spcBef>
              <a:buFont typeface="Arial" panose="020B0604020202020204" pitchFamily="34" charset="0"/>
              <a:buNone/>
            </a:pPr>
            <a:endParaRPr lang="en-US" altLang="zh-CN" sz="1400" dirty="0">
              <a:solidFill>
                <a:srgbClr val="3333FF"/>
              </a:solidFill>
              <a:latin typeface="Verdana" panose="020B0604030504040204" pitchFamily="34" charset="0"/>
            </a:endParaRPr>
          </a:p>
          <a:p>
            <a:pPr eaLnBrk="1" hangingPunct="1">
              <a:spcBef>
                <a:spcPct val="0"/>
              </a:spcBef>
              <a:buFont typeface="Arial" panose="020B0604020202020204" pitchFamily="34" charset="0"/>
              <a:buNone/>
            </a:pPr>
            <a:r>
              <a:rPr lang="en-US" altLang="zh-CN" sz="1400" dirty="0">
                <a:solidFill>
                  <a:srgbClr val="000000"/>
                </a:solidFill>
                <a:latin typeface="Verdana" panose="020B0604030504040204" pitchFamily="34" charset="0"/>
              </a:rPr>
              <a:t>Shi-Hang Shen, Hao-Zhao Liang, Jie Meng, Peter Ring, </a:t>
            </a:r>
            <a:r>
              <a:rPr lang="en-US" altLang="zh-CN" sz="1400" dirty="0" err="1">
                <a:solidFill>
                  <a:srgbClr val="000000"/>
                </a:solidFill>
                <a:latin typeface="Verdana" panose="020B0604030504040204" pitchFamily="34" charset="0"/>
              </a:rPr>
              <a:t>Shuang-Quan</a:t>
            </a:r>
            <a:r>
              <a:rPr lang="en-US" altLang="zh-CN" sz="1400" dirty="0">
                <a:solidFill>
                  <a:srgbClr val="000000"/>
                </a:solidFill>
                <a:latin typeface="Verdana" panose="020B0604030504040204" pitchFamily="34" charset="0"/>
              </a:rPr>
              <a:t> Zhang, </a:t>
            </a:r>
          </a:p>
          <a:p>
            <a:pPr eaLnBrk="1" hangingPunct="1">
              <a:spcBef>
                <a:spcPct val="0"/>
              </a:spcBef>
              <a:buFont typeface="Arial" panose="020B0604020202020204" pitchFamily="34" charset="0"/>
              <a:buNone/>
            </a:pPr>
            <a:r>
              <a:rPr lang="en-US" altLang="zh-CN" sz="1400" dirty="0">
                <a:solidFill>
                  <a:srgbClr val="FF0000"/>
                </a:solidFill>
                <a:latin typeface="Verdana" panose="020B0604030504040204" pitchFamily="34" charset="0"/>
              </a:rPr>
              <a:t>Relativistic </a:t>
            </a:r>
            <a:r>
              <a:rPr lang="en-US" altLang="zh-CN" sz="1400" dirty="0" err="1">
                <a:solidFill>
                  <a:srgbClr val="FF0000"/>
                </a:solidFill>
                <a:latin typeface="Verdana" panose="020B0604030504040204" pitchFamily="34" charset="0"/>
              </a:rPr>
              <a:t>Brueckner-Hartree-Fock</a:t>
            </a:r>
            <a:r>
              <a:rPr lang="en-US" altLang="zh-CN" sz="1400" dirty="0">
                <a:solidFill>
                  <a:srgbClr val="FF0000"/>
                </a:solidFill>
                <a:latin typeface="Verdana" panose="020B0604030504040204" pitchFamily="34" charset="0"/>
              </a:rPr>
              <a:t> theory for neutron drops</a:t>
            </a:r>
          </a:p>
          <a:p>
            <a:pPr eaLnBrk="1" hangingPunct="1">
              <a:spcBef>
                <a:spcPct val="0"/>
              </a:spcBef>
              <a:buFont typeface="Arial" panose="020B0604020202020204" pitchFamily="34" charset="0"/>
              <a:buNone/>
            </a:pPr>
            <a:r>
              <a:rPr lang="en-US" altLang="zh-CN" sz="1400" b="1" dirty="0">
                <a:solidFill>
                  <a:srgbClr val="3333FF"/>
                </a:solidFill>
                <a:latin typeface="Verdana" panose="020B0604030504040204" pitchFamily="34" charset="0"/>
              </a:rPr>
              <a:t>Phys. Rev. C</a:t>
            </a:r>
            <a:r>
              <a:rPr lang="en-US" altLang="zh-CN" sz="1400" dirty="0">
                <a:solidFill>
                  <a:srgbClr val="3333FF"/>
                </a:solidFill>
                <a:latin typeface="Verdana" panose="020B0604030504040204" pitchFamily="34" charset="0"/>
              </a:rPr>
              <a:t> 97, 054312 (2018)</a:t>
            </a:r>
          </a:p>
          <a:p>
            <a:pPr eaLnBrk="1" hangingPunct="1">
              <a:spcBef>
                <a:spcPct val="0"/>
              </a:spcBef>
              <a:buFont typeface="Arial" panose="020B0604020202020204" pitchFamily="34" charset="0"/>
              <a:buNone/>
            </a:pPr>
            <a:endParaRPr lang="en-US" altLang="zh-CN" sz="1400" dirty="0">
              <a:solidFill>
                <a:srgbClr val="3333FF"/>
              </a:solidFill>
              <a:latin typeface="Verdana" panose="020B0604030504040204" pitchFamily="34" charset="0"/>
            </a:endParaRPr>
          </a:p>
          <a:p>
            <a:pPr>
              <a:spcBef>
                <a:spcPct val="0"/>
              </a:spcBef>
              <a:buNone/>
            </a:pPr>
            <a:r>
              <a:rPr lang="en-US" altLang="zh-CN" sz="1400" dirty="0">
                <a:solidFill>
                  <a:srgbClr val="000000"/>
                </a:solidFill>
                <a:latin typeface="Verdana" panose="020B0604030504040204" pitchFamily="34" charset="0"/>
              </a:rPr>
              <a:t>Hui Tong, Xiu-Lei Ren, Peter Ring, Shi-Hang Shen, Si-Bo Wang, and Jie Meng</a:t>
            </a:r>
          </a:p>
          <a:p>
            <a:pPr>
              <a:spcBef>
                <a:spcPct val="0"/>
              </a:spcBef>
              <a:buNone/>
            </a:pPr>
            <a:r>
              <a:rPr lang="en-US" altLang="zh-CN" sz="1400" dirty="0">
                <a:solidFill>
                  <a:srgbClr val="FF0000"/>
                </a:solidFill>
                <a:latin typeface="Verdana" panose="020B0604030504040204" pitchFamily="34" charset="0"/>
              </a:rPr>
              <a:t>Relativistic </a:t>
            </a:r>
            <a:r>
              <a:rPr lang="en-US" altLang="zh-CN" sz="1400" dirty="0" err="1">
                <a:solidFill>
                  <a:srgbClr val="FF0000"/>
                </a:solidFill>
                <a:latin typeface="Verdana" panose="020B0604030504040204" pitchFamily="34" charset="0"/>
              </a:rPr>
              <a:t>Brueckner-Hartree-Fock</a:t>
            </a:r>
            <a:r>
              <a:rPr lang="en-US" altLang="zh-CN" sz="1400" dirty="0">
                <a:solidFill>
                  <a:srgbClr val="FF0000"/>
                </a:solidFill>
                <a:latin typeface="Verdana" panose="020B0604030504040204" pitchFamily="34" charset="0"/>
              </a:rPr>
              <a:t> theory in nuclear matter without the average momentum approximation </a:t>
            </a:r>
          </a:p>
          <a:p>
            <a:pPr>
              <a:spcBef>
                <a:spcPct val="0"/>
              </a:spcBef>
              <a:buNone/>
            </a:pPr>
            <a:r>
              <a:rPr lang="en-US" altLang="zh-CN" sz="1400" b="1" dirty="0">
                <a:solidFill>
                  <a:srgbClr val="3333FF"/>
                </a:solidFill>
                <a:latin typeface="Verdana" panose="020B0604030504040204" pitchFamily="34" charset="0"/>
              </a:rPr>
              <a:t>Phys. Rev. C </a:t>
            </a:r>
            <a:r>
              <a:rPr lang="en-US" altLang="zh-CN" sz="1400" dirty="0">
                <a:solidFill>
                  <a:srgbClr val="3333FF"/>
                </a:solidFill>
                <a:latin typeface="Verdana" panose="020B0604030504040204" pitchFamily="34" charset="0"/>
              </a:rPr>
              <a:t>98, 054302 (2018)</a:t>
            </a:r>
          </a:p>
        </p:txBody>
      </p:sp>
    </p:spTree>
    <p:extLst>
      <p:ext uri="{BB962C8B-B14F-4D97-AF65-F5344CB8AC3E}">
        <p14:creationId xmlns:p14="http://schemas.microsoft.com/office/powerpoint/2010/main" val="2149037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828D729-EC21-4BBD-84C0-948EF5DE5F8D}"/>
              </a:ext>
            </a:extLst>
          </p:cNvPr>
          <p:cNvSpPr txBox="1">
            <a:spLocks noChangeArrowheads="1"/>
          </p:cNvSpPr>
          <p:nvPr/>
        </p:nvSpPr>
        <p:spPr>
          <a:xfrm>
            <a:off x="1043608" y="5955109"/>
            <a:ext cx="8136905" cy="930275"/>
          </a:xfrm>
          <a:prstGeom prst="rect">
            <a:avLst/>
          </a:prstGeom>
        </p:spPr>
        <p:txBody>
          <a:bodyPr/>
          <a:lstStyle/>
          <a:p>
            <a:pPr marL="342900" indent="-342900" algn="ctr">
              <a:spcBef>
                <a:spcPct val="20000"/>
              </a:spcBef>
              <a:defRPr/>
            </a:pPr>
            <a:r>
              <a:rPr lang="en-US" altLang="zh-CN" sz="4800" kern="0" dirty="0">
                <a:solidFill>
                  <a:srgbClr val="FF0000"/>
                </a:solidFill>
                <a:latin typeface="Monotype Corsiva" pitchFamily="66" charset="0"/>
                <a:ea typeface="+mn-ea"/>
              </a:rPr>
              <a:t>Thank  you for your attention!</a:t>
            </a:r>
          </a:p>
        </p:txBody>
      </p:sp>
      <p:sp>
        <p:nvSpPr>
          <p:cNvPr id="3" name="Rectangle 1">
            <a:extLst>
              <a:ext uri="{FF2B5EF4-FFF2-40B4-BE49-F238E27FC236}">
                <a16:creationId xmlns:a16="http://schemas.microsoft.com/office/drawing/2014/main" id="{84C5C8D1-2FC6-414C-8D91-15D1BCD9D018}"/>
              </a:ext>
            </a:extLst>
          </p:cNvPr>
          <p:cNvSpPr>
            <a:spLocks noChangeArrowheads="1"/>
          </p:cNvSpPr>
          <p:nvPr/>
        </p:nvSpPr>
        <p:spPr bwMode="auto">
          <a:xfrm>
            <a:off x="0" y="835253"/>
            <a:ext cx="9036496"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kumimoji="0" lang="zh-CN" altLang="zh-CN" sz="1600" b="1" i="0" u="none" strike="noStrike" cap="none" normalizeH="0" baseline="0" dirty="0">
                <a:ln>
                  <a:noFill/>
                </a:ln>
                <a:solidFill>
                  <a:schemeClr val="tx1"/>
                </a:solidFill>
                <a:effectLst/>
                <a:latin typeface="Arial" panose="020B0604020202020204" pitchFamily="34" charset="0"/>
              </a:rPr>
              <a:t>Towards an ab initio covariant density functional for nuclear structure</a:t>
            </a:r>
            <a:endParaRPr kumimoji="0" lang="en-US" altLang="zh-CN"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332AA8"/>
                </a:solidFill>
                <a:effectLst/>
                <a:latin typeface="Arial" panose="020B0604020202020204" pitchFamily="34" charset="0"/>
              </a:rPr>
              <a:t>Shihang Shen, Haozhao Liang, Wen Hui Long, Jie Meng, Peter Ring</a:t>
            </a:r>
            <a:r>
              <a:rPr kumimoji="0" lang="en-US" altLang="zh-CN" sz="1800" b="0" i="0" u="none" strike="noStrike" cap="none" normalizeH="0" baseline="0" dirty="0">
                <a:ln>
                  <a:noFill/>
                </a:ln>
                <a:solidFill>
                  <a:srgbClr val="332AA8"/>
                </a:solidFill>
                <a:effectLst/>
                <a:latin typeface="Arial" panose="020B0604020202020204" pitchFamily="34" charset="0"/>
              </a:rPr>
              <a:t> </a:t>
            </a:r>
            <a:endParaRPr kumimoji="0" lang="zh-CN" altLang="zh-CN" sz="1800" b="0" i="0" u="none" strike="noStrike" cap="none" normalizeH="0" baseline="0" dirty="0">
              <a:ln>
                <a:noFill/>
              </a:ln>
              <a:solidFill>
                <a:srgbClr val="332AA8"/>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Nuclear structure models built from phenomenological mean fields, the effective nucleon-nucleon interactions (or Lagrangians), and the realistic bare nucleon-nucleon interactions are reviewed. The success of covariant density functional theory, which starts from effective Lagrangians, to describe nuclear ground-state and excited-state properties and its influence on Brueckner theory within the relativistic framework are focused upon. The challenges and ambiguities of predictions for unstable nuclei without data or for high-density nuclear matter, arising from covariant density functionals, are discussed. The basic ideas in building an ab initio covariant density functional for nuclear structure from ab initio calculations with realistic nucleon-nucleon interactions for both nuclear matter and finite nuclei are presented. The current status of fully self-consistent relativistic Brueckner-Hartree-Fock (RBHF) calculations for finite nuclei or neutron drops (ideal systems composed of a finite number of neutrons and confined within an external field) is reviewed. The guidance and perspectives towards an ab initio covariant density functional for nuclear structure derived from the RBHF results are provided. </a:t>
            </a:r>
          </a:p>
        </p:txBody>
      </p:sp>
      <p:sp>
        <p:nvSpPr>
          <p:cNvPr id="4" name="矩形 3">
            <a:extLst>
              <a:ext uri="{FF2B5EF4-FFF2-40B4-BE49-F238E27FC236}">
                <a16:creationId xmlns:a16="http://schemas.microsoft.com/office/drawing/2014/main" id="{15AB76A9-8081-49D6-B390-B59326D08CD5}"/>
              </a:ext>
            </a:extLst>
          </p:cNvPr>
          <p:cNvSpPr/>
          <p:nvPr/>
        </p:nvSpPr>
        <p:spPr>
          <a:xfrm>
            <a:off x="3932441" y="116632"/>
            <a:ext cx="4132863" cy="461665"/>
          </a:xfrm>
          <a:prstGeom prst="rect">
            <a:avLst/>
          </a:prstGeom>
        </p:spPr>
        <p:txBody>
          <a:bodyPr wrap="none">
            <a:spAutoFit/>
          </a:bodyPr>
          <a:lstStyle/>
          <a:p>
            <a:pPr lvl="0" eaLnBrk="0" hangingPunct="0"/>
            <a:r>
              <a:rPr lang="en-US" altLang="zh-CN" b="1" dirty="0"/>
              <a:t> </a:t>
            </a:r>
            <a:r>
              <a:rPr lang="en-US" altLang="zh-CN" sz="2400" b="1" dirty="0">
                <a:solidFill>
                  <a:srgbClr val="332AA8"/>
                </a:solidFill>
              </a:rPr>
              <a:t>arXiv:1904.04977 [</a:t>
            </a:r>
            <a:r>
              <a:rPr lang="en-US" altLang="zh-CN" sz="2400" b="1" dirty="0" err="1">
                <a:solidFill>
                  <a:srgbClr val="332AA8"/>
                </a:solidFill>
              </a:rPr>
              <a:t>nucl-th</a:t>
            </a:r>
            <a:r>
              <a:rPr lang="en-US" altLang="zh-CN" sz="2400" b="1" dirty="0">
                <a:solidFill>
                  <a:srgbClr val="332AA8"/>
                </a:solidFill>
              </a:rPr>
              <a:t>] </a:t>
            </a:r>
            <a:endParaRPr lang="zh-CN" altLang="zh-CN" b="1" dirty="0">
              <a:solidFill>
                <a:srgbClr val="332AA8"/>
              </a:solidFill>
            </a:endParaRPr>
          </a:p>
        </p:txBody>
      </p:sp>
    </p:spTree>
    <p:extLst>
      <p:ext uri="{BB962C8B-B14F-4D97-AF65-F5344CB8AC3E}">
        <p14:creationId xmlns:p14="http://schemas.microsoft.com/office/powerpoint/2010/main" val="6768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0C22561-214D-434B-AAD5-51B87423D6A6}"/>
              </a:ext>
            </a:extLst>
          </p:cNvPr>
          <p:cNvSpPr/>
          <p:nvPr/>
        </p:nvSpPr>
        <p:spPr>
          <a:xfrm>
            <a:off x="4932040" y="2042848"/>
            <a:ext cx="4176464" cy="4554504"/>
          </a:xfrm>
          <a:prstGeom prst="roundRect">
            <a:avLst>
              <a:gd name="adj" fmla="val 3524"/>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Content Placeholder 3" descr="subatomic_matter.jpg">
            <a:extLst>
              <a:ext uri="{FF2B5EF4-FFF2-40B4-BE49-F238E27FC236}">
                <a16:creationId xmlns:a16="http://schemas.microsoft.com/office/drawing/2014/main" id="{2D42D212-9E14-4B4A-9F2A-0D54CFD63731}"/>
              </a:ext>
            </a:extLst>
          </p:cNvPr>
          <p:cNvPicPr>
            <a:picLocks noGrp="1" noChangeAspect="1"/>
          </p:cNvPicPr>
          <p:nvPr>
            <p:ph idx="4294967295"/>
          </p:nvPr>
        </p:nvPicPr>
        <p:blipFill>
          <a:blip r:embed="rId3"/>
          <a:stretch>
            <a:fillRect/>
          </a:stretch>
        </p:blipFill>
        <p:spPr>
          <a:xfrm>
            <a:off x="0" y="977900"/>
            <a:ext cx="4008438" cy="1765300"/>
          </a:xfrm>
        </p:spPr>
      </p:pic>
      <p:sp>
        <p:nvSpPr>
          <p:cNvPr id="4" name="Rectangle 3">
            <a:extLst>
              <a:ext uri="{FF2B5EF4-FFF2-40B4-BE49-F238E27FC236}">
                <a16:creationId xmlns:a16="http://schemas.microsoft.com/office/drawing/2014/main" id="{253267D6-7C86-1342-B895-1ADA042ADAFA}"/>
              </a:ext>
            </a:extLst>
          </p:cNvPr>
          <p:cNvSpPr/>
          <p:nvPr/>
        </p:nvSpPr>
        <p:spPr>
          <a:xfrm>
            <a:off x="104981" y="2924944"/>
            <a:ext cx="4775848" cy="3539430"/>
          </a:xfrm>
          <a:prstGeom prst="rect">
            <a:avLst/>
          </a:prstGeom>
        </p:spPr>
        <p:txBody>
          <a:bodyPr wrap="square">
            <a:spAutoFit/>
          </a:bodyPr>
          <a:lstStyle/>
          <a:p>
            <a:pPr marL="285750" indent="-285750">
              <a:lnSpc>
                <a:spcPct val="200000"/>
              </a:lnSpc>
              <a:buFont typeface="Wingdings" pitchFamily="2" charset="2"/>
              <a:buChar char="Ø"/>
            </a:pPr>
            <a:r>
              <a:rPr lang="zh-CN" altLang="en-US" sz="1600" b="1" dirty="0">
                <a:latin typeface="SimSun" panose="02010600030101010101" pitchFamily="2" charset="-122"/>
                <a:ea typeface="SimSun" panose="02010600030101010101" pitchFamily="2" charset="-122"/>
              </a:rPr>
              <a:t>原子核：物质核芯、恒星燃料，是物质结构的一个基本层次。</a:t>
            </a:r>
            <a:endParaRPr lang="en-US" altLang="zh-CN" sz="1600" b="1" dirty="0">
              <a:latin typeface="SimSun" panose="02010600030101010101" pitchFamily="2" charset="-122"/>
              <a:ea typeface="SimSun" panose="02010600030101010101" pitchFamily="2" charset="-122"/>
            </a:endParaRPr>
          </a:p>
          <a:p>
            <a:pPr marL="285750" indent="-285750">
              <a:lnSpc>
                <a:spcPct val="200000"/>
              </a:lnSpc>
              <a:buFont typeface="Wingdings" pitchFamily="2" charset="2"/>
              <a:buChar char="Ø"/>
            </a:pPr>
            <a:endParaRPr lang="en-US" altLang="zh-CN" sz="1600" b="1" dirty="0">
              <a:latin typeface="SimSun" panose="02010600030101010101" pitchFamily="2" charset="-122"/>
              <a:ea typeface="SimSun" panose="02010600030101010101" pitchFamily="2" charset="-122"/>
            </a:endParaRPr>
          </a:p>
          <a:p>
            <a:pPr marL="285750" indent="-285750">
              <a:lnSpc>
                <a:spcPct val="200000"/>
              </a:lnSpc>
              <a:buFont typeface="Wingdings" pitchFamily="2" charset="2"/>
              <a:buChar char="Ø"/>
            </a:pPr>
            <a:r>
              <a:rPr lang="zh-CN" altLang="en-US" sz="1600" b="1" dirty="0">
                <a:latin typeface="SimSun" panose="02010600030101010101" pitchFamily="2" charset="-122"/>
                <a:ea typeface="SimSun" panose="02010600030101010101" pitchFamily="2" charset="-122"/>
              </a:rPr>
              <a:t>第一性原理研究：从强相互作用基本理论出发研究原子核是当前基础物理研究的重要科学问题。</a:t>
            </a:r>
            <a:br>
              <a:rPr lang="en-US" altLang="zh-CN" sz="1600" b="1" dirty="0">
                <a:latin typeface="SimSun" panose="02010600030101010101" pitchFamily="2" charset="-122"/>
                <a:ea typeface="SimSun" panose="02010600030101010101" pitchFamily="2" charset="-122"/>
              </a:rPr>
            </a:br>
            <a:r>
              <a:rPr lang="en-US" altLang="zh-CN" sz="1600" b="1" dirty="0">
                <a:latin typeface="SimSun" panose="02010600030101010101" pitchFamily="2" charset="-122"/>
                <a:ea typeface="SimSun" panose="02010600030101010101" pitchFamily="2" charset="-122"/>
              </a:rPr>
              <a:t>1.</a:t>
            </a:r>
            <a:r>
              <a:rPr lang="zh-CN" altLang="en-US" sz="1600" b="1" dirty="0">
                <a:latin typeface="SimSun" panose="02010600030101010101" pitchFamily="2" charset="-122"/>
                <a:ea typeface="SimSun" panose="02010600030101010101" pitchFamily="2" charset="-122"/>
              </a:rPr>
              <a:t> 核力的复杂性</a:t>
            </a:r>
            <a:br>
              <a:rPr lang="en-US" altLang="zh-CN" sz="1600" b="1" dirty="0">
                <a:latin typeface="SimSun" panose="02010600030101010101" pitchFamily="2" charset="-122"/>
                <a:ea typeface="SimSun" panose="02010600030101010101" pitchFamily="2" charset="-122"/>
              </a:rPr>
            </a:br>
            <a:r>
              <a:rPr lang="en-US" altLang="zh-CN" sz="1600" b="1" dirty="0">
                <a:latin typeface="SimSun" panose="02010600030101010101" pitchFamily="2" charset="-122"/>
                <a:ea typeface="SimSun" panose="02010600030101010101" pitchFamily="2" charset="-122"/>
              </a:rPr>
              <a:t>2.</a:t>
            </a:r>
            <a:r>
              <a:rPr lang="zh-CN" altLang="en-US" sz="1600" b="1" dirty="0">
                <a:latin typeface="SimSun" panose="02010600030101010101" pitchFamily="2" charset="-122"/>
                <a:ea typeface="SimSun" panose="02010600030101010101" pitchFamily="2" charset="-122"/>
              </a:rPr>
              <a:t> 核多体问题的复杂性</a:t>
            </a:r>
            <a:endParaRPr lang="en-US" altLang="zh-CN" sz="1600" b="1" dirty="0">
              <a:latin typeface="SimSun" panose="02010600030101010101" pitchFamily="2" charset="-122"/>
              <a:ea typeface="SimSun" panose="02010600030101010101" pitchFamily="2" charset="-122"/>
            </a:endParaRPr>
          </a:p>
        </p:txBody>
      </p:sp>
      <p:sp>
        <p:nvSpPr>
          <p:cNvPr id="2" name="Rectangle 1">
            <a:extLst>
              <a:ext uri="{FF2B5EF4-FFF2-40B4-BE49-F238E27FC236}">
                <a16:creationId xmlns:a16="http://schemas.microsoft.com/office/drawing/2014/main" id="{88A93F40-D02D-8641-9A48-B19B70B8EF43}"/>
              </a:ext>
            </a:extLst>
          </p:cNvPr>
          <p:cNvSpPr/>
          <p:nvPr/>
        </p:nvSpPr>
        <p:spPr>
          <a:xfrm>
            <a:off x="5236254" y="4243902"/>
            <a:ext cx="3964099" cy="2243884"/>
          </a:xfrm>
          <a:prstGeom prst="rect">
            <a:avLst/>
          </a:prstGeom>
        </p:spPr>
        <p:txBody>
          <a:bodyPr wrap="square">
            <a:spAutoFit/>
          </a:bodyPr>
          <a:lstStyle/>
          <a:p>
            <a:pPr>
              <a:lnSpc>
                <a:spcPct val="150000"/>
              </a:lnSpc>
              <a:spcBef>
                <a:spcPts val="450"/>
              </a:spcBef>
            </a:pPr>
            <a:r>
              <a:rPr lang="en-US" altLang="zh-CN" sz="1500" dirty="0">
                <a:solidFill>
                  <a:srgbClr val="332AA8"/>
                </a:solidFill>
                <a:latin typeface="+mn-ea"/>
                <a:cs typeface="Arial" pitchFamily="34" charset="0"/>
              </a:rPr>
              <a:t>1964</a:t>
            </a:r>
            <a:r>
              <a:rPr lang="zh-CN" altLang="en-US" sz="1500" dirty="0">
                <a:solidFill>
                  <a:srgbClr val="332AA8"/>
                </a:solidFill>
                <a:latin typeface="+mn-ea"/>
                <a:cs typeface="Arial" pitchFamily="34" charset="0"/>
              </a:rPr>
              <a:t> 盖尔曼提出了夸克理论</a:t>
            </a:r>
            <a:endParaRPr lang="en-US" altLang="zh-CN" sz="1500" dirty="0">
              <a:solidFill>
                <a:srgbClr val="332AA8"/>
              </a:solidFill>
              <a:latin typeface="+mn-ea"/>
              <a:cs typeface="Arial" pitchFamily="34" charset="0"/>
            </a:endParaRPr>
          </a:p>
          <a:p>
            <a:pPr>
              <a:lnSpc>
                <a:spcPct val="150000"/>
              </a:lnSpc>
              <a:spcBef>
                <a:spcPts val="450"/>
              </a:spcBef>
            </a:pPr>
            <a:r>
              <a:rPr lang="en-US" altLang="zh-CN" sz="1500" dirty="0">
                <a:solidFill>
                  <a:srgbClr val="332AA8"/>
                </a:solidFill>
                <a:latin typeface="+mn-ea"/>
                <a:cs typeface="Arial" pitchFamily="34" charset="0"/>
              </a:rPr>
              <a:t>1967</a:t>
            </a:r>
            <a:r>
              <a:rPr lang="zh-CN" altLang="en-US" sz="1500" dirty="0">
                <a:solidFill>
                  <a:srgbClr val="332AA8"/>
                </a:solidFill>
                <a:latin typeface="+mn-ea"/>
                <a:cs typeface="Arial" pitchFamily="34" charset="0"/>
              </a:rPr>
              <a:t> 弗里德曼、肯德尔和泰勒实验确认了    夸克的存在</a:t>
            </a:r>
            <a:endParaRPr lang="en-US" altLang="zh-CN" sz="1500" dirty="0">
              <a:solidFill>
                <a:srgbClr val="332AA8"/>
              </a:solidFill>
              <a:latin typeface="+mn-ea"/>
              <a:cs typeface="Arial" pitchFamily="34" charset="0"/>
            </a:endParaRPr>
          </a:p>
          <a:p>
            <a:pPr>
              <a:lnSpc>
                <a:spcPct val="150000"/>
              </a:lnSpc>
              <a:spcBef>
                <a:spcPts val="450"/>
              </a:spcBef>
            </a:pPr>
            <a:r>
              <a:rPr lang="en-US" altLang="zh-CN" sz="1500" dirty="0">
                <a:solidFill>
                  <a:srgbClr val="332AA8"/>
                </a:solidFill>
                <a:latin typeface="+mn-ea"/>
                <a:cs typeface="Arial" pitchFamily="34" charset="0"/>
              </a:rPr>
              <a:t>1973</a:t>
            </a:r>
            <a:r>
              <a:rPr lang="zh-CN" altLang="en-US" sz="1500" dirty="0">
                <a:solidFill>
                  <a:srgbClr val="332AA8"/>
                </a:solidFill>
                <a:latin typeface="+mn-ea"/>
                <a:cs typeface="Arial" pitchFamily="34" charset="0"/>
              </a:rPr>
              <a:t> 格罗斯、维尔切克和波利策发现了强相互作用理论的渐近自由性质，建立了量子色动力学</a:t>
            </a:r>
            <a:r>
              <a:rPr lang="en-US" altLang="zh-CN" sz="1500" dirty="0">
                <a:solidFill>
                  <a:srgbClr val="332AA8"/>
                </a:solidFill>
                <a:latin typeface="+mn-ea"/>
                <a:cs typeface="Arial" pitchFamily="34" charset="0"/>
              </a:rPr>
              <a:t>(QCD)</a:t>
            </a:r>
            <a:r>
              <a:rPr lang="zh-CN" altLang="en-US" sz="1500" dirty="0">
                <a:solidFill>
                  <a:srgbClr val="332AA8"/>
                </a:solidFill>
                <a:latin typeface="+mn-ea"/>
                <a:cs typeface="Arial" pitchFamily="34" charset="0"/>
              </a:rPr>
              <a:t>理论</a:t>
            </a:r>
            <a:endParaRPr lang="en-US" altLang="zh-CN" sz="1500" dirty="0">
              <a:solidFill>
                <a:srgbClr val="332AA8"/>
              </a:solidFill>
              <a:latin typeface="+mn-ea"/>
              <a:cs typeface="Arial" pitchFamily="34" charset="0"/>
            </a:endParaRPr>
          </a:p>
        </p:txBody>
      </p:sp>
      <p:pic>
        <p:nvPicPr>
          <p:cNvPr id="7" name="Picture 6">
            <a:extLst>
              <a:ext uri="{FF2B5EF4-FFF2-40B4-BE49-F238E27FC236}">
                <a16:creationId xmlns:a16="http://schemas.microsoft.com/office/drawing/2014/main" id="{7A28820E-0299-1143-868D-F6FF0A8FE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375" y="773976"/>
            <a:ext cx="801828" cy="1134013"/>
          </a:xfrm>
          <a:prstGeom prst="rect">
            <a:avLst/>
          </a:prstGeom>
        </p:spPr>
      </p:pic>
      <p:pic>
        <p:nvPicPr>
          <p:cNvPr id="8" name="Picture 7">
            <a:extLst>
              <a:ext uri="{FF2B5EF4-FFF2-40B4-BE49-F238E27FC236}">
                <a16:creationId xmlns:a16="http://schemas.microsoft.com/office/drawing/2014/main" id="{71F4E9E8-B243-104A-855B-5FCC41A7D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814" y="788944"/>
            <a:ext cx="820620" cy="1160592"/>
          </a:xfrm>
          <a:prstGeom prst="rect">
            <a:avLst/>
          </a:prstGeom>
        </p:spPr>
      </p:pic>
      <p:pic>
        <p:nvPicPr>
          <p:cNvPr id="11" name="Picture 10">
            <a:extLst>
              <a:ext uri="{FF2B5EF4-FFF2-40B4-BE49-F238E27FC236}">
                <a16:creationId xmlns:a16="http://schemas.microsoft.com/office/drawing/2014/main" id="{DC786881-0BD0-7843-8A6D-DB4775F9CC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0788" y="799109"/>
            <a:ext cx="795184" cy="1124618"/>
          </a:xfrm>
          <a:prstGeom prst="rect">
            <a:avLst/>
          </a:prstGeom>
        </p:spPr>
      </p:pic>
      <p:pic>
        <p:nvPicPr>
          <p:cNvPr id="3" name="Picture 2">
            <a:extLst>
              <a:ext uri="{FF2B5EF4-FFF2-40B4-BE49-F238E27FC236}">
                <a16:creationId xmlns:a16="http://schemas.microsoft.com/office/drawing/2014/main" id="{826BE319-446D-9442-8900-7B886F9C13BF}"/>
              </a:ext>
            </a:extLst>
          </p:cNvPr>
          <p:cNvPicPr>
            <a:picLocks noChangeAspect="1"/>
          </p:cNvPicPr>
          <p:nvPr/>
        </p:nvPicPr>
        <p:blipFill>
          <a:blip r:embed="rId7"/>
          <a:stretch>
            <a:fillRect/>
          </a:stretch>
        </p:blipFill>
        <p:spPr>
          <a:xfrm>
            <a:off x="7956376" y="773976"/>
            <a:ext cx="1008623" cy="1159917"/>
          </a:xfrm>
          <a:prstGeom prst="rect">
            <a:avLst/>
          </a:prstGeom>
        </p:spPr>
      </p:pic>
      <p:sp>
        <p:nvSpPr>
          <p:cNvPr id="6" name="Rectangle 5">
            <a:extLst>
              <a:ext uri="{FF2B5EF4-FFF2-40B4-BE49-F238E27FC236}">
                <a16:creationId xmlns:a16="http://schemas.microsoft.com/office/drawing/2014/main" id="{44379F21-B155-D140-9283-519671BFE44B}"/>
              </a:ext>
            </a:extLst>
          </p:cNvPr>
          <p:cNvSpPr/>
          <p:nvPr/>
        </p:nvSpPr>
        <p:spPr>
          <a:xfrm>
            <a:off x="5235340" y="2513163"/>
            <a:ext cx="4104456" cy="1374735"/>
          </a:xfrm>
          <a:prstGeom prst="rect">
            <a:avLst/>
          </a:prstGeom>
        </p:spPr>
        <p:txBody>
          <a:bodyPr wrap="square">
            <a:spAutoFit/>
          </a:bodyPr>
          <a:lstStyle/>
          <a:p>
            <a:pPr>
              <a:spcBef>
                <a:spcPts val="450"/>
              </a:spcBef>
              <a:spcAft>
                <a:spcPts val="600"/>
              </a:spcAft>
            </a:pPr>
            <a:r>
              <a:rPr lang="en-US" altLang="zh-CN" sz="1500" dirty="0">
                <a:solidFill>
                  <a:srgbClr val="332AA8"/>
                </a:solidFill>
                <a:latin typeface="+mn-ea"/>
                <a:cs typeface="Arial" pitchFamily="34" charset="0"/>
              </a:rPr>
              <a:t>1896 </a:t>
            </a:r>
            <a:r>
              <a:rPr lang="zh-CN" altLang="en-US" sz="1500" dirty="0">
                <a:solidFill>
                  <a:srgbClr val="332AA8"/>
                </a:solidFill>
                <a:latin typeface="+mn-ea"/>
                <a:cs typeface="Arial" pitchFamily="34" charset="0"/>
              </a:rPr>
              <a:t>贝克勒尔发现铀原子核的天然放射性</a:t>
            </a:r>
            <a:endParaRPr lang="en-US" altLang="zh-CN" sz="1500" dirty="0">
              <a:solidFill>
                <a:srgbClr val="332AA8"/>
              </a:solidFill>
              <a:latin typeface="+mn-ea"/>
              <a:cs typeface="Arial" pitchFamily="34" charset="0"/>
            </a:endParaRPr>
          </a:p>
          <a:p>
            <a:pPr>
              <a:spcBef>
                <a:spcPts val="450"/>
              </a:spcBef>
              <a:spcAft>
                <a:spcPts val="600"/>
              </a:spcAft>
            </a:pPr>
            <a:r>
              <a:rPr lang="en-US" altLang="zh-CN" sz="1500" dirty="0">
                <a:solidFill>
                  <a:srgbClr val="332AA8"/>
                </a:solidFill>
                <a:latin typeface="+mn-ea"/>
                <a:cs typeface="Arial" pitchFamily="34" charset="0"/>
              </a:rPr>
              <a:t>1911</a:t>
            </a:r>
            <a:r>
              <a:rPr lang="zh-CN" altLang="en-US" sz="1500" dirty="0">
                <a:solidFill>
                  <a:srgbClr val="332AA8"/>
                </a:solidFill>
                <a:latin typeface="+mn-ea"/>
                <a:cs typeface="Arial" pitchFamily="34" charset="0"/>
              </a:rPr>
              <a:t> 卢瑟福实验确认了原子核的存在</a:t>
            </a:r>
            <a:endParaRPr lang="en-US" altLang="zh-CN" sz="1500" dirty="0">
              <a:solidFill>
                <a:srgbClr val="332AA8"/>
              </a:solidFill>
              <a:latin typeface="+mn-ea"/>
              <a:cs typeface="Arial" pitchFamily="34" charset="0"/>
            </a:endParaRPr>
          </a:p>
          <a:p>
            <a:pPr>
              <a:spcAft>
                <a:spcPts val="600"/>
              </a:spcAft>
            </a:pPr>
            <a:r>
              <a:rPr lang="en-US" altLang="zh-CN" sz="1500" dirty="0">
                <a:solidFill>
                  <a:srgbClr val="332AA8"/>
                </a:solidFill>
                <a:latin typeface="+mn-ea"/>
                <a:cs typeface="Arial" pitchFamily="34" charset="0"/>
              </a:rPr>
              <a:t>1932</a:t>
            </a:r>
            <a:r>
              <a:rPr lang="zh-CN" altLang="en-US" sz="1500" dirty="0">
                <a:solidFill>
                  <a:srgbClr val="332AA8"/>
                </a:solidFill>
                <a:latin typeface="+mn-ea"/>
                <a:cs typeface="Arial" pitchFamily="34" charset="0"/>
              </a:rPr>
              <a:t> 查德威克发现中子</a:t>
            </a:r>
            <a:endParaRPr lang="en-US" altLang="zh-CN" sz="1500" dirty="0">
              <a:solidFill>
                <a:srgbClr val="332AA8"/>
              </a:solidFill>
              <a:latin typeface="+mn-ea"/>
              <a:cs typeface="Arial" pitchFamily="34" charset="0"/>
            </a:endParaRPr>
          </a:p>
          <a:p>
            <a:pPr>
              <a:spcBef>
                <a:spcPts val="450"/>
              </a:spcBef>
              <a:spcAft>
                <a:spcPts val="600"/>
              </a:spcAft>
            </a:pPr>
            <a:r>
              <a:rPr lang="en-US" altLang="zh-CN" sz="1500" dirty="0">
                <a:solidFill>
                  <a:srgbClr val="332AA8"/>
                </a:solidFill>
                <a:latin typeface="+mn-ea"/>
                <a:cs typeface="Arial" pitchFamily="34" charset="0"/>
              </a:rPr>
              <a:t>1935</a:t>
            </a:r>
            <a:r>
              <a:rPr lang="zh-CN" altLang="en-US" sz="1500" dirty="0">
                <a:solidFill>
                  <a:srgbClr val="332AA8"/>
                </a:solidFill>
                <a:latin typeface="+mn-ea"/>
                <a:cs typeface="Arial" pitchFamily="34" charset="0"/>
              </a:rPr>
              <a:t> 汤川秀树提出核力的介子交换模型</a:t>
            </a:r>
            <a:endParaRPr lang="en-US" altLang="zh-CN" sz="1500" dirty="0">
              <a:solidFill>
                <a:srgbClr val="332AA8"/>
              </a:solidFill>
              <a:latin typeface="+mn-ea"/>
              <a:cs typeface="Arial" pitchFamily="34" charset="0"/>
            </a:endParaRPr>
          </a:p>
        </p:txBody>
      </p:sp>
      <p:sp>
        <p:nvSpPr>
          <p:cNvPr id="12" name="Rectangle 11">
            <a:extLst>
              <a:ext uri="{FF2B5EF4-FFF2-40B4-BE49-F238E27FC236}">
                <a16:creationId xmlns:a16="http://schemas.microsoft.com/office/drawing/2014/main" id="{D99EDE27-BC93-8640-9010-2C107AB9209C}"/>
              </a:ext>
            </a:extLst>
          </p:cNvPr>
          <p:cNvSpPr/>
          <p:nvPr/>
        </p:nvSpPr>
        <p:spPr>
          <a:xfrm>
            <a:off x="4932040" y="2042848"/>
            <a:ext cx="2319866" cy="442878"/>
          </a:xfrm>
          <a:prstGeom prst="rect">
            <a:avLst/>
          </a:prstGeom>
        </p:spPr>
        <p:txBody>
          <a:bodyPr wrap="none">
            <a:spAutoFit/>
          </a:bodyPr>
          <a:lstStyle/>
          <a:p>
            <a:pPr marL="285750" indent="-285750">
              <a:lnSpc>
                <a:spcPct val="150000"/>
              </a:lnSpc>
              <a:buFont typeface="Arial" panose="020B0604020202020204" pitchFamily="34" charset="0"/>
              <a:buChar char="•"/>
            </a:pPr>
            <a:r>
              <a:rPr lang="zh-CN" altLang="en-US" dirty="0">
                <a:latin typeface="SimSun" panose="02010600030101010101" pitchFamily="2" charset="-122"/>
                <a:ea typeface="SimSun" panose="02010600030101010101" pitchFamily="2" charset="-122"/>
              </a:rPr>
              <a:t>原子核的基本认识</a:t>
            </a:r>
            <a:endParaRPr lang="en-US" altLang="zh-CN" dirty="0">
              <a:latin typeface="SimSun" panose="02010600030101010101" pitchFamily="2" charset="-122"/>
              <a:ea typeface="SimSun" panose="02010600030101010101" pitchFamily="2" charset="-122"/>
            </a:endParaRPr>
          </a:p>
        </p:txBody>
      </p:sp>
      <p:sp>
        <p:nvSpPr>
          <p:cNvPr id="13" name="Rectangle 12">
            <a:extLst>
              <a:ext uri="{FF2B5EF4-FFF2-40B4-BE49-F238E27FC236}">
                <a16:creationId xmlns:a16="http://schemas.microsoft.com/office/drawing/2014/main" id="{D8133F3E-6355-AD4F-8FE8-BA533DFB110B}"/>
              </a:ext>
            </a:extLst>
          </p:cNvPr>
          <p:cNvSpPr/>
          <p:nvPr/>
        </p:nvSpPr>
        <p:spPr>
          <a:xfrm>
            <a:off x="4932040" y="3789040"/>
            <a:ext cx="2781531" cy="442878"/>
          </a:xfrm>
          <a:prstGeom prst="rect">
            <a:avLst/>
          </a:prstGeom>
        </p:spPr>
        <p:txBody>
          <a:bodyPr wrap="none">
            <a:spAutoFit/>
          </a:bodyPr>
          <a:lstStyle/>
          <a:p>
            <a:pPr marL="285750" indent="-285750">
              <a:lnSpc>
                <a:spcPct val="150000"/>
              </a:lnSpc>
              <a:buFont typeface="Arial" panose="020B0604020202020204" pitchFamily="34" charset="0"/>
              <a:buChar char="•"/>
            </a:pPr>
            <a:r>
              <a:rPr lang="zh-CN" altLang="en-US" dirty="0">
                <a:latin typeface="SimSun" panose="02010600030101010101" pitchFamily="2" charset="-122"/>
                <a:ea typeface="SimSun" panose="02010600030101010101" pitchFamily="2" charset="-122"/>
              </a:rPr>
              <a:t>强相互作用理论的建立</a:t>
            </a:r>
            <a:endParaRPr lang="en-US" altLang="zh-CN"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5200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398AB371-EE52-41FA-9691-3013AA4EFBE4}" type="slidenum">
              <a:rPr lang="zh-CN" altLang="en-US" sz="1200" b="1" smtClean="0">
                <a:solidFill>
                  <a:srgbClr val="006699"/>
                </a:solidFill>
                <a:latin typeface="Verdana" panose="020B0604030504040204" pitchFamily="34" charset="0"/>
              </a:rPr>
              <a:pPr>
                <a:spcBef>
                  <a:spcPct val="0"/>
                </a:spcBef>
                <a:buFontTx/>
                <a:buNone/>
              </a:pPr>
              <a:t>7</a:t>
            </a:fld>
            <a:endParaRPr lang="en-US" altLang="zh-CN" sz="1200" b="1">
              <a:solidFill>
                <a:srgbClr val="006699"/>
              </a:solidFill>
              <a:latin typeface="Verdana" panose="020B0604030504040204" pitchFamily="34" charset="0"/>
            </a:endParaRPr>
          </a:p>
        </p:txBody>
      </p:sp>
      <p:sp>
        <p:nvSpPr>
          <p:cNvPr id="97283" name="Rectangle 2"/>
          <p:cNvSpPr>
            <a:spLocks noGrp="1" noChangeArrowheads="1"/>
          </p:cNvSpPr>
          <p:nvPr>
            <p:ph type="title" idx="4294967295"/>
          </p:nvPr>
        </p:nvSpPr>
        <p:spPr>
          <a:xfrm>
            <a:off x="2771775" y="115888"/>
            <a:ext cx="6372225" cy="504825"/>
          </a:xfrm>
        </p:spPr>
        <p:txBody>
          <a:bodyPr/>
          <a:lstStyle/>
          <a:p>
            <a:r>
              <a:rPr lang="en-US" altLang="zh-CN" sz="2000">
                <a:ea typeface="Heiti SC Light"/>
                <a:cs typeface="Heiti SC Light"/>
              </a:rPr>
              <a:t>Milestone toward the nuclear model</a:t>
            </a:r>
          </a:p>
        </p:txBody>
      </p:sp>
      <p:pic>
        <p:nvPicPr>
          <p:cNvPr id="97284" name="Picture 10" descr="D:\Academic\14\12_MengPPT\查德威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573213"/>
            <a:ext cx="14017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1" descr="D:\Academic\14\12_MengPPT\nucle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13" y="1573213"/>
            <a:ext cx="170497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2" descr="D:\Academic\14\12_MengPPT\Yukaw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3" y="3933825"/>
            <a:ext cx="1570037"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7" name="Object 2"/>
          <p:cNvGraphicFramePr>
            <a:graphicFrameLocks noChangeAspect="1"/>
          </p:cNvGraphicFramePr>
          <p:nvPr/>
        </p:nvGraphicFramePr>
        <p:xfrm>
          <a:off x="2230438" y="4116388"/>
          <a:ext cx="1765300" cy="1854200"/>
        </p:xfrm>
        <a:graphic>
          <a:graphicData uri="http://schemas.openxmlformats.org/presentationml/2006/ole">
            <mc:AlternateContent xmlns:mc="http://schemas.openxmlformats.org/markup-compatibility/2006">
              <mc:Choice xmlns:v="urn:schemas-microsoft-com:vml" Requires="v">
                <p:oleObj spid="_x0000_s1054" name="Image" r:id="rId7" imgW="5961905" imgH="6257143" progId="Photoshop.Image.7">
                  <p:embed/>
                </p:oleObj>
              </mc:Choice>
              <mc:Fallback>
                <p:oleObj name="Image" r:id="rId7" imgW="5961905" imgH="6257143"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0438" y="4116388"/>
                        <a:ext cx="17653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8" name="矩形 1"/>
          <p:cNvSpPr>
            <a:spLocks noChangeArrowheads="1"/>
          </p:cNvSpPr>
          <p:nvPr/>
        </p:nvSpPr>
        <p:spPr bwMode="auto">
          <a:xfrm>
            <a:off x="4168775" y="2289175"/>
            <a:ext cx="4651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1800">
                <a:latin typeface="Arial" panose="020B0604020202020204" pitchFamily="34" charset="0"/>
              </a:rPr>
              <a:t>The discovery of neutron by Chadwick which verified the composition of nucleus as protons and neutrons</a:t>
            </a:r>
            <a:endParaRPr lang="zh-CN" altLang="en-US" sz="1800">
              <a:latin typeface="Arial" panose="020B0604020202020204" pitchFamily="34" charset="0"/>
            </a:endParaRPr>
          </a:p>
        </p:txBody>
      </p:sp>
      <p:sp>
        <p:nvSpPr>
          <p:cNvPr id="97289" name="矩形 2"/>
          <p:cNvSpPr>
            <a:spLocks noChangeArrowheads="1"/>
          </p:cNvSpPr>
          <p:nvPr/>
        </p:nvSpPr>
        <p:spPr bwMode="auto">
          <a:xfrm>
            <a:off x="4168775" y="4652963"/>
            <a:ext cx="4579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lgn="just">
              <a:spcBef>
                <a:spcPct val="0"/>
              </a:spcBef>
              <a:buFontTx/>
              <a:buNone/>
            </a:pPr>
            <a:r>
              <a:rPr lang="en-US" altLang="zh-CN" sz="1800">
                <a:latin typeface="Arial" panose="020B0604020202020204" pitchFamily="34" charset="0"/>
              </a:rPr>
              <a:t>The meson-exchange theory for the interaction between nucleons by Yukawa</a:t>
            </a:r>
            <a:endParaRPr lang="zh-CN" altLang="en-US" sz="1800">
              <a:latin typeface="Arial" panose="020B0604020202020204" pitchFamily="34" charset="0"/>
            </a:endParaRPr>
          </a:p>
        </p:txBody>
      </p:sp>
      <p:sp>
        <p:nvSpPr>
          <p:cNvPr id="97290" name="矩形 3"/>
          <p:cNvSpPr>
            <a:spLocks noChangeArrowheads="1"/>
          </p:cNvSpPr>
          <p:nvPr/>
        </p:nvSpPr>
        <p:spPr bwMode="auto">
          <a:xfrm>
            <a:off x="2916238" y="692150"/>
            <a:ext cx="6119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lang="en-US" altLang="zh-CN" sz="1800">
                <a:latin typeface="Arial" panose="020B0604020202020204" pitchFamily="34" charset="0"/>
              </a:rPr>
              <a:t>During the hundred years’ struggling, in the development of nuclear physics itself, there emerged a lot of significant milestones, including </a:t>
            </a:r>
            <a:endParaRPr lang="zh-CN" altLang="en-US" sz="1800">
              <a:latin typeface="Arial" panose="020B0604020202020204" pitchFamily="34" charset="0"/>
            </a:endParaRPr>
          </a:p>
        </p:txBody>
      </p:sp>
      <p:sp>
        <p:nvSpPr>
          <p:cNvPr id="3" name="矩形 2"/>
          <p:cNvSpPr/>
          <p:nvPr/>
        </p:nvSpPr>
        <p:spPr>
          <a:xfrm>
            <a:off x="0" y="6021288"/>
            <a:ext cx="9108504" cy="646331"/>
          </a:xfrm>
          <a:prstGeom prst="rect">
            <a:avLst/>
          </a:prstGeom>
        </p:spPr>
        <p:txBody>
          <a:bodyPr wrap="square">
            <a:spAutoFit/>
          </a:bodyPr>
          <a:lstStyle/>
          <a:p>
            <a:pPr algn="r"/>
            <a:r>
              <a:rPr lang="de-DE" altLang="zh-CN" dirty="0">
                <a:solidFill>
                  <a:srgbClr val="3333FF"/>
                </a:solidFill>
              </a:rPr>
              <a:t>H. Euler, Z. Physik 105, 553 (1937)</a:t>
            </a:r>
          </a:p>
          <a:p>
            <a:pPr algn="r"/>
            <a:r>
              <a:rPr lang="en-US" altLang="zh-CN" dirty="0">
                <a:solidFill>
                  <a:srgbClr val="3333FF"/>
                </a:solidFill>
              </a:rPr>
              <a:t>Heisenberg's student who calculated the nuclear matter in 2nd order perturbation theory</a:t>
            </a:r>
            <a:endParaRPr lang="zh-CN" altLang="en-US" dirty="0">
              <a:solidFill>
                <a:srgbClr val="3333FF"/>
              </a:solidFill>
            </a:endParaRPr>
          </a:p>
        </p:txBody>
      </p:sp>
    </p:spTree>
    <p:extLst>
      <p:ext uri="{BB962C8B-B14F-4D97-AF65-F5344CB8AC3E}">
        <p14:creationId xmlns:p14="http://schemas.microsoft.com/office/powerpoint/2010/main" val="151508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3648" y="2996952"/>
            <a:ext cx="6624736" cy="646331"/>
          </a:xfrm>
          <a:prstGeom prst="rect">
            <a:avLst/>
          </a:prstGeom>
          <a:noFill/>
        </p:spPr>
        <p:txBody>
          <a:bodyPr wrap="square" rtlCol="0">
            <a:spAutoFit/>
          </a:bodyPr>
          <a:lstStyle/>
          <a:p>
            <a:pPr algn="ctr"/>
            <a:r>
              <a:rPr lang="zh-CN" altLang="en-US" sz="3600" b="1" dirty="0">
                <a:latin typeface="+mj-lt"/>
                <a:ea typeface="+mj-ea"/>
                <a:cs typeface="+mj-cs"/>
              </a:rPr>
              <a:t>第一代核模型：平均场近似</a:t>
            </a:r>
          </a:p>
        </p:txBody>
      </p:sp>
    </p:spTree>
    <p:extLst>
      <p:ext uri="{BB962C8B-B14F-4D97-AF65-F5344CB8AC3E}">
        <p14:creationId xmlns:p14="http://schemas.microsoft.com/office/powerpoint/2010/main" val="870764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idx="4294967295"/>
          </p:nvPr>
        </p:nvSpPr>
        <p:spPr>
          <a:xfrm>
            <a:off x="3419872" y="1"/>
            <a:ext cx="4968552" cy="548680"/>
          </a:xfrm>
          <a:noFill/>
          <a:ln>
            <a:solidFill>
              <a:srgbClr val="FFFF00"/>
            </a:solidFill>
          </a:ln>
        </p:spPr>
        <p:txBody>
          <a:bodyPr/>
          <a:lstStyle/>
          <a:p>
            <a:r>
              <a:rPr lang="zh-CN" altLang="en-US" sz="3600" b="1" dirty="0"/>
              <a:t>核力</a:t>
            </a:r>
          </a:p>
        </p:txBody>
      </p:sp>
      <p:sp>
        <p:nvSpPr>
          <p:cNvPr id="4" name="Rectangle 3">
            <a:extLst>
              <a:ext uri="{FF2B5EF4-FFF2-40B4-BE49-F238E27FC236}">
                <a16:creationId xmlns:a16="http://schemas.microsoft.com/office/drawing/2014/main" id="{253267D6-7C86-1342-B895-1ADA042ADAFA}"/>
              </a:ext>
            </a:extLst>
          </p:cNvPr>
          <p:cNvSpPr/>
          <p:nvPr/>
        </p:nvSpPr>
        <p:spPr>
          <a:xfrm>
            <a:off x="4822026" y="5639002"/>
            <a:ext cx="4225866" cy="310278"/>
          </a:xfrm>
          <a:prstGeom prst="rect">
            <a:avLst/>
          </a:prstGeom>
        </p:spPr>
        <p:txBody>
          <a:bodyPr wrap="square">
            <a:spAutoFit/>
          </a:bodyPr>
          <a:lstStyle/>
          <a:p>
            <a:pPr algn="r">
              <a:lnSpc>
                <a:spcPct val="120000"/>
              </a:lnSpc>
            </a:pPr>
            <a:r>
              <a:rPr lang="en-US" sz="1300" dirty="0">
                <a:solidFill>
                  <a:srgbClr val="FF0000"/>
                </a:solidFill>
              </a:rPr>
              <a:t>Ishii, Aoki, </a:t>
            </a:r>
            <a:r>
              <a:rPr lang="en-US" sz="1300" dirty="0" err="1">
                <a:solidFill>
                  <a:srgbClr val="FF0000"/>
                </a:solidFill>
              </a:rPr>
              <a:t>Hatsuda</a:t>
            </a:r>
            <a:r>
              <a:rPr lang="en-US" sz="1300" dirty="0">
                <a:solidFill>
                  <a:srgbClr val="FF0000"/>
                </a:solidFill>
              </a:rPr>
              <a:t>, Phys. Rev. Lett. 92 (2007) 022001 </a:t>
            </a:r>
          </a:p>
        </p:txBody>
      </p:sp>
      <p:pic>
        <p:nvPicPr>
          <p:cNvPr id="6" name="Picture 5">
            <a:extLst>
              <a:ext uri="{FF2B5EF4-FFF2-40B4-BE49-F238E27FC236}">
                <a16:creationId xmlns:a16="http://schemas.microsoft.com/office/drawing/2014/main" id="{88813586-8121-104B-93F6-0D64CF1CE381}"/>
              </a:ext>
            </a:extLst>
          </p:cNvPr>
          <p:cNvPicPr>
            <a:picLocks noChangeAspect="1"/>
          </p:cNvPicPr>
          <p:nvPr/>
        </p:nvPicPr>
        <p:blipFill rotWithShape="1">
          <a:blip r:embed="rId3"/>
          <a:srcRect l="51938" b="3068"/>
          <a:stretch/>
        </p:blipFill>
        <p:spPr>
          <a:xfrm>
            <a:off x="251520" y="2978708"/>
            <a:ext cx="3897860" cy="2610532"/>
          </a:xfrm>
          <a:prstGeom prst="rect">
            <a:avLst/>
          </a:prstGeom>
        </p:spPr>
      </p:pic>
      <p:sp>
        <p:nvSpPr>
          <p:cNvPr id="11" name="Rectangle 10">
            <a:extLst>
              <a:ext uri="{FF2B5EF4-FFF2-40B4-BE49-F238E27FC236}">
                <a16:creationId xmlns:a16="http://schemas.microsoft.com/office/drawing/2014/main" id="{234289CF-0264-B243-9000-C181C0604FCE}"/>
              </a:ext>
            </a:extLst>
          </p:cNvPr>
          <p:cNvSpPr/>
          <p:nvPr/>
        </p:nvSpPr>
        <p:spPr>
          <a:xfrm>
            <a:off x="6804248" y="2564904"/>
            <a:ext cx="2064109" cy="3917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20000"/>
              </a:lnSpc>
            </a:pPr>
            <a:r>
              <a:rPr lang="zh-CN" altLang="en-US" dirty="0"/>
              <a:t>格点</a:t>
            </a:r>
            <a:r>
              <a:rPr lang="en-US" altLang="zh-CN" dirty="0"/>
              <a:t>QCD</a:t>
            </a:r>
            <a:r>
              <a:rPr lang="zh-CN" altLang="en-US" dirty="0"/>
              <a:t>初步计算</a:t>
            </a:r>
          </a:p>
        </p:txBody>
      </p:sp>
      <p:sp>
        <p:nvSpPr>
          <p:cNvPr id="12" name="Rectangle 11">
            <a:extLst>
              <a:ext uri="{FF2B5EF4-FFF2-40B4-BE49-F238E27FC236}">
                <a16:creationId xmlns:a16="http://schemas.microsoft.com/office/drawing/2014/main" id="{324A31F6-689D-D74C-9EAC-3AAEF2CDCF07}"/>
              </a:ext>
            </a:extLst>
          </p:cNvPr>
          <p:cNvSpPr/>
          <p:nvPr/>
        </p:nvSpPr>
        <p:spPr>
          <a:xfrm>
            <a:off x="179512" y="2533234"/>
            <a:ext cx="1584176" cy="3917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20000"/>
              </a:lnSpc>
            </a:pPr>
            <a:r>
              <a:rPr lang="zh-CN" altLang="en-US" dirty="0"/>
              <a:t>各种唯象核力</a:t>
            </a:r>
          </a:p>
        </p:txBody>
      </p:sp>
      <p:sp>
        <p:nvSpPr>
          <p:cNvPr id="13" name="矩形 8">
            <a:extLst>
              <a:ext uri="{FF2B5EF4-FFF2-40B4-BE49-F238E27FC236}">
                <a16:creationId xmlns:a16="http://schemas.microsoft.com/office/drawing/2014/main" id="{7A122B21-5AAA-6841-9B8E-630E73260A4F}"/>
              </a:ext>
            </a:extLst>
          </p:cNvPr>
          <p:cNvSpPr/>
          <p:nvPr/>
        </p:nvSpPr>
        <p:spPr>
          <a:xfrm>
            <a:off x="291770" y="1052736"/>
            <a:ext cx="8756122" cy="1338828"/>
          </a:xfrm>
          <a:prstGeom prst="rect">
            <a:avLst/>
          </a:prstGeom>
        </p:spPr>
        <p:txBody>
          <a:bodyPr wrap="square">
            <a:spAutoFit/>
          </a:bodyPr>
          <a:lstStyle/>
          <a:p>
            <a:pPr marL="342900" indent="-342900">
              <a:lnSpc>
                <a:spcPct val="150000"/>
              </a:lnSpc>
              <a:buAutoNum type="arabicPeriod"/>
            </a:pPr>
            <a:r>
              <a:rPr lang="zh-CN" altLang="en-US" dirty="0"/>
              <a:t>通过直接拟合两体散射实验数据得到的各种高精度唯象核力有不确定性</a:t>
            </a:r>
            <a:r>
              <a:rPr lang="en-US" altLang="zh-CN" dirty="0"/>
              <a:t>.</a:t>
            </a:r>
            <a:endParaRPr lang="en-US" altLang="zh-CN" dirty="0">
              <a:solidFill>
                <a:srgbClr val="FF0000"/>
              </a:solidFill>
            </a:endParaRPr>
          </a:p>
          <a:p>
            <a:pPr marL="342900" indent="-342900">
              <a:lnSpc>
                <a:spcPct val="150000"/>
              </a:lnSpc>
              <a:buAutoNum type="arabicPeriod"/>
            </a:pPr>
            <a:r>
              <a:rPr lang="zh-CN" altLang="en-US" dirty="0"/>
              <a:t>因此，从强相互作用的基本理论</a:t>
            </a:r>
            <a:r>
              <a:rPr lang="en-US" altLang="zh-CN" dirty="0"/>
              <a:t>QCD</a:t>
            </a:r>
            <a:r>
              <a:rPr lang="zh-CN" altLang="en-US" dirty="0"/>
              <a:t>出发来构建核力具有重要意义</a:t>
            </a:r>
            <a:r>
              <a:rPr lang="en-US" altLang="zh-CN" dirty="0"/>
              <a:t>.</a:t>
            </a:r>
          </a:p>
          <a:p>
            <a:pPr marL="342900" indent="-342900">
              <a:lnSpc>
                <a:spcPct val="150000"/>
              </a:lnSpc>
              <a:buAutoNum type="arabicPeriod"/>
            </a:pPr>
            <a:r>
              <a:rPr lang="en-US" altLang="zh-CN" dirty="0"/>
              <a:t>QCD</a:t>
            </a:r>
            <a:r>
              <a:rPr lang="zh-CN" altLang="en-US" dirty="0"/>
              <a:t>在低能区具有不可微扰的特性，所以需要发展各种非微扰的计算方法</a:t>
            </a:r>
            <a:r>
              <a:rPr lang="en-US" altLang="zh-CN" dirty="0"/>
              <a:t>.</a:t>
            </a:r>
            <a:endParaRPr lang="en-US" altLang="zh-CN" dirty="0">
              <a:solidFill>
                <a:srgbClr val="FF0000"/>
              </a:solidFill>
            </a:endParaRPr>
          </a:p>
        </p:txBody>
      </p:sp>
      <p:sp>
        <p:nvSpPr>
          <p:cNvPr id="3" name="Rectangle 2">
            <a:extLst>
              <a:ext uri="{FF2B5EF4-FFF2-40B4-BE49-F238E27FC236}">
                <a16:creationId xmlns:a16="http://schemas.microsoft.com/office/drawing/2014/main" id="{332F941B-EDC4-244F-B4C3-45290E8B3BF2}"/>
              </a:ext>
            </a:extLst>
          </p:cNvPr>
          <p:cNvSpPr/>
          <p:nvPr/>
        </p:nvSpPr>
        <p:spPr>
          <a:xfrm>
            <a:off x="1209486" y="6011996"/>
            <a:ext cx="7682994" cy="369332"/>
          </a:xfrm>
          <a:prstGeom prst="rect">
            <a:avLst/>
          </a:prstGeom>
        </p:spPr>
        <p:txBody>
          <a:bodyPr wrap="square">
            <a:spAutoFit/>
          </a:bodyPr>
          <a:lstStyle/>
          <a:p>
            <a:r>
              <a:rPr lang="en-US" dirty="0">
                <a:solidFill>
                  <a:srgbClr val="332AA8"/>
                </a:solidFill>
                <a:latin typeface="Lora"/>
              </a:rPr>
              <a:t>The achievement is both a computational </a:t>
            </a:r>
            <a:r>
              <a:rPr lang="en-US" i="1" dirty="0">
                <a:solidFill>
                  <a:srgbClr val="332AA8"/>
                </a:solidFill>
                <a:latin typeface="Lora"/>
              </a:rPr>
              <a:t>tour de force</a:t>
            </a:r>
            <a:r>
              <a:rPr lang="en-US" dirty="0">
                <a:solidFill>
                  <a:srgbClr val="332AA8"/>
                </a:solidFill>
                <a:latin typeface="Lora"/>
              </a:rPr>
              <a:t> and a triumph for theory.</a:t>
            </a:r>
            <a:endParaRPr lang="en-US" dirty="0">
              <a:solidFill>
                <a:srgbClr val="332AA8"/>
              </a:solidFill>
            </a:endParaRPr>
          </a:p>
        </p:txBody>
      </p:sp>
      <p:pic>
        <p:nvPicPr>
          <p:cNvPr id="10" name="Picture 9">
            <a:extLst>
              <a:ext uri="{FF2B5EF4-FFF2-40B4-BE49-F238E27FC236}">
                <a16:creationId xmlns:a16="http://schemas.microsoft.com/office/drawing/2014/main" id="{E600605C-9751-D84A-951F-8F7964252827}"/>
              </a:ext>
            </a:extLst>
          </p:cNvPr>
          <p:cNvPicPr>
            <a:picLocks noChangeAspect="1"/>
          </p:cNvPicPr>
          <p:nvPr/>
        </p:nvPicPr>
        <p:blipFill rotWithShape="1">
          <a:blip r:embed="rId3"/>
          <a:srcRect l="89" t="1534" r="51849" b="1534"/>
          <a:stretch/>
        </p:blipFill>
        <p:spPr>
          <a:xfrm>
            <a:off x="4704033" y="3001588"/>
            <a:ext cx="3745456" cy="2560123"/>
          </a:xfrm>
          <a:prstGeom prst="rect">
            <a:avLst/>
          </a:prstGeom>
        </p:spPr>
      </p:pic>
      <p:sp>
        <p:nvSpPr>
          <p:cNvPr id="14" name="Rectangle 13">
            <a:extLst>
              <a:ext uri="{FF2B5EF4-FFF2-40B4-BE49-F238E27FC236}">
                <a16:creationId xmlns:a16="http://schemas.microsoft.com/office/drawing/2014/main" id="{E562DF14-26F0-E74B-8E3B-44C16E13C95E}"/>
              </a:ext>
            </a:extLst>
          </p:cNvPr>
          <p:cNvSpPr/>
          <p:nvPr/>
        </p:nvSpPr>
        <p:spPr>
          <a:xfrm>
            <a:off x="4908038" y="6344206"/>
            <a:ext cx="3984442" cy="325154"/>
          </a:xfrm>
          <a:prstGeom prst="rect">
            <a:avLst/>
          </a:prstGeom>
        </p:spPr>
        <p:txBody>
          <a:bodyPr wrap="square">
            <a:spAutoFit/>
          </a:bodyPr>
          <a:lstStyle/>
          <a:p>
            <a:pPr algn="r">
              <a:lnSpc>
                <a:spcPct val="120000"/>
              </a:lnSpc>
            </a:pPr>
            <a:r>
              <a:rPr lang="en-US" altLang="zh-CN" sz="1400" dirty="0">
                <a:solidFill>
                  <a:srgbClr val="332AA8"/>
                </a:solidFill>
              </a:rPr>
              <a:t>-----《Nature》</a:t>
            </a:r>
            <a:r>
              <a:rPr lang="zh-CN" altLang="en-US" sz="1400" dirty="0">
                <a:solidFill>
                  <a:srgbClr val="332AA8"/>
                </a:solidFill>
              </a:rPr>
              <a:t> </a:t>
            </a:r>
            <a:r>
              <a:rPr lang="en-US" altLang="zh-CN" sz="1400" dirty="0">
                <a:solidFill>
                  <a:srgbClr val="332AA8"/>
                </a:solidFill>
              </a:rPr>
              <a:t>2007</a:t>
            </a:r>
            <a:r>
              <a:rPr lang="zh-CN" altLang="en-US" sz="1400" dirty="0">
                <a:solidFill>
                  <a:srgbClr val="332AA8"/>
                </a:solidFill>
              </a:rPr>
              <a:t> </a:t>
            </a:r>
            <a:r>
              <a:rPr lang="en-US" altLang="zh-CN" sz="1400" dirty="0">
                <a:solidFill>
                  <a:srgbClr val="332AA8"/>
                </a:solidFill>
              </a:rPr>
              <a:t>Research Highlights</a:t>
            </a:r>
            <a:endParaRPr lang="en-US" sz="1400" dirty="0">
              <a:solidFill>
                <a:srgbClr val="332AA8"/>
              </a:solidFill>
            </a:endParaRPr>
          </a:p>
        </p:txBody>
      </p:sp>
    </p:spTree>
    <p:extLst>
      <p:ext uri="{BB962C8B-B14F-4D97-AF65-F5344CB8AC3E}">
        <p14:creationId xmlns:p14="http://schemas.microsoft.com/office/powerpoint/2010/main" val="3654424040"/>
      </p:ext>
    </p:extLst>
  </p:cSld>
  <p:clrMapOvr>
    <a:masterClrMapping/>
  </p:clrMapOvr>
</p:sld>
</file>

<file path=ppt/theme/theme1.xml><?xml version="1.0" encoding="utf-8"?>
<a:theme xmlns:a="http://schemas.openxmlformats.org/drawingml/2006/main" name="pku-template-saikexi@bd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eaVert"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eaVert"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pku-template-saikexi@bdwm</Template>
  <TotalTime>16470</TotalTime>
  <Words>5940</Words>
  <Application>Microsoft Office PowerPoint</Application>
  <PresentationFormat>全屏显示(4:3)</PresentationFormat>
  <Paragraphs>555</Paragraphs>
  <Slides>59</Slides>
  <Notes>14</Notes>
  <HiddenSlides>0</HiddenSlides>
  <MMClips>0</MMClips>
  <ScaleCrop>false</ScaleCrop>
  <HeadingPairs>
    <vt:vector size="8" baseType="variant">
      <vt:variant>
        <vt:lpstr>已用的字体</vt:lpstr>
      </vt:variant>
      <vt:variant>
        <vt:i4>31</vt:i4>
      </vt:variant>
      <vt:variant>
        <vt:lpstr>主题</vt:lpstr>
      </vt:variant>
      <vt:variant>
        <vt:i4>2</vt:i4>
      </vt:variant>
      <vt:variant>
        <vt:lpstr>嵌入 OLE 服务器</vt:lpstr>
      </vt:variant>
      <vt:variant>
        <vt:i4>2</vt:i4>
      </vt:variant>
      <vt:variant>
        <vt:lpstr>幻灯片标题</vt:lpstr>
      </vt:variant>
      <vt:variant>
        <vt:i4>59</vt:i4>
      </vt:variant>
    </vt:vector>
  </HeadingPairs>
  <TitlesOfParts>
    <vt:vector size="94" baseType="lpstr">
      <vt:lpstr>AdvOTb65e897d.B</vt:lpstr>
      <vt:lpstr>Arial Unicode MS</vt:lpstr>
      <vt:lpstr>CMBX12</vt:lpstr>
      <vt:lpstr>CMBXTI10</vt:lpstr>
      <vt:lpstr>CMR9</vt:lpstr>
      <vt:lpstr>ComicSansMS</vt:lpstr>
      <vt:lpstr>Heiti SC Light</vt:lpstr>
      <vt:lpstr>Lora</vt:lpstr>
      <vt:lpstr>Lucida Grande</vt:lpstr>
      <vt:lpstr>t1-gul-regular</vt:lpstr>
      <vt:lpstr>方正兰亭黑简体</vt:lpstr>
      <vt:lpstr>黑体</vt:lpstr>
      <vt:lpstr>华文行楷</vt:lpstr>
      <vt:lpstr>宋体</vt:lpstr>
      <vt:lpstr>宋体</vt:lpstr>
      <vt:lpstr>微软雅黑</vt:lpstr>
      <vt:lpstr>Arial</vt:lpstr>
      <vt:lpstr>Arial Black</vt:lpstr>
      <vt:lpstr>Arial Narrow</vt:lpstr>
      <vt:lpstr>Arial Rounded MT Bold</vt:lpstr>
      <vt:lpstr>Brush Script MT</vt:lpstr>
      <vt:lpstr>Calibri</vt:lpstr>
      <vt:lpstr>Cambria Math</vt:lpstr>
      <vt:lpstr>Comic Sans MS</vt:lpstr>
      <vt:lpstr>Constantia</vt:lpstr>
      <vt:lpstr>Monotype Corsiva</vt:lpstr>
      <vt:lpstr>Segoe UI Semibold</vt:lpstr>
      <vt:lpstr>Symbol</vt:lpstr>
      <vt:lpstr>Times New Roman</vt:lpstr>
      <vt:lpstr>Verdana</vt:lpstr>
      <vt:lpstr>Wingdings</vt:lpstr>
      <vt:lpstr>pku-template-saikexi@bdwm</vt:lpstr>
      <vt:lpstr>1_Office 主题</vt:lpstr>
      <vt:lpstr>Image</vt:lpstr>
      <vt:lpstr>公式</vt:lpstr>
      <vt:lpstr>Toward a relativistic ab initio description for nuclear structure  原子核结构的相对论第一性原理研究</vt:lpstr>
      <vt:lpstr>PowerPoint 演示文稿</vt:lpstr>
      <vt:lpstr>PowerPoint 演示文稿</vt:lpstr>
      <vt:lpstr>PowerPoint 演示文稿</vt:lpstr>
      <vt:lpstr>PowerPoint 演示文稿</vt:lpstr>
      <vt:lpstr>PowerPoint 演示文稿</vt:lpstr>
      <vt:lpstr>Milestone toward the nuclear model</vt:lpstr>
      <vt:lpstr>PowerPoint 演示文稿</vt:lpstr>
      <vt:lpstr>核力</vt:lpstr>
      <vt:lpstr>PowerPoint 演示文稿</vt:lpstr>
      <vt:lpstr>PowerPoint 演示文稿</vt:lpstr>
      <vt:lpstr>PowerPoint 演示文稿</vt:lpstr>
      <vt:lpstr>PowerPoint 演示文稿</vt:lpstr>
      <vt:lpstr>PowerPoint 演示文稿</vt:lpstr>
      <vt:lpstr>PowerPoint 演示文稿</vt:lpstr>
      <vt:lpstr>核多体理论</vt:lpstr>
      <vt:lpstr>PowerPoint 演示文稿</vt:lpstr>
      <vt:lpstr>PowerPoint 演示文稿</vt:lpstr>
      <vt:lpstr>Why Covariant? </vt:lpstr>
      <vt:lpstr>PowerPoint 演示文稿</vt:lpstr>
      <vt:lpstr>Relativistic functional PC-PK1</vt:lpstr>
      <vt:lpstr>PowerPoint 演示文稿</vt:lpstr>
      <vt:lpstr>PowerPoint 演示文稿</vt:lpstr>
      <vt:lpstr>PowerPoint 演示文稿</vt:lpstr>
      <vt:lpstr>PowerPoint 演示文稿</vt:lpstr>
      <vt:lpstr>PowerPoint 演示文稿</vt:lpstr>
      <vt:lpstr>Stability against reflection asymmetry</vt:lpstr>
      <vt:lpstr>PowerPoint 演示文稿</vt:lpstr>
      <vt:lpstr>PowerPoint 演示文稿</vt:lpstr>
      <vt:lpstr>PowerPoint 演示文稿</vt:lpstr>
      <vt:lpstr>PowerPoint 演示文稿</vt:lpstr>
      <vt:lpstr>PowerPoint 演示文稿</vt:lpstr>
      <vt:lpstr>PowerPoint 演示文稿</vt:lpstr>
      <vt:lpstr>Open questions regarding in the existing functionals </vt:lpstr>
      <vt:lpstr>PowerPoint 演示文稿</vt:lpstr>
      <vt:lpstr>ab initio calculation has become one of  hot topics in current nuclear physics</vt:lpstr>
      <vt:lpstr>ab initio calculation for finite nucleus</vt:lpstr>
      <vt:lpstr>PowerPoint 演示文稿</vt:lpstr>
      <vt:lpstr>Fully self-consistent relativistic Brueckner theory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满足协变性与手征对称性的高精度核力 </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ZhaoPW</dc:creator>
  <cp:lastModifiedBy>Meng</cp:lastModifiedBy>
  <cp:revision>975</cp:revision>
  <dcterms:created xsi:type="dcterms:W3CDTF">2012-10-04T06:21:12Z</dcterms:created>
  <dcterms:modified xsi:type="dcterms:W3CDTF">2019-06-23T04:28:03Z</dcterms:modified>
</cp:coreProperties>
</file>