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42.jpg" ContentType="image/png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886" r:id="rId2"/>
    <p:sldId id="975" r:id="rId3"/>
    <p:sldId id="1033" r:id="rId4"/>
    <p:sldId id="984" r:id="rId5"/>
    <p:sldId id="979" r:id="rId6"/>
    <p:sldId id="980" r:id="rId7"/>
    <p:sldId id="990" r:id="rId8"/>
    <p:sldId id="1025" r:id="rId9"/>
    <p:sldId id="1023" r:id="rId10"/>
    <p:sldId id="1022" r:id="rId11"/>
    <p:sldId id="1081" r:id="rId12"/>
    <p:sldId id="977" r:id="rId13"/>
    <p:sldId id="357" r:id="rId14"/>
    <p:sldId id="1084" r:id="rId15"/>
    <p:sldId id="1034" r:id="rId16"/>
    <p:sldId id="1082" r:id="rId17"/>
    <p:sldId id="1040" r:id="rId18"/>
    <p:sldId id="1041" r:id="rId19"/>
    <p:sldId id="1002" r:id="rId20"/>
    <p:sldId id="1068" r:id="rId21"/>
    <p:sldId id="1044" r:id="rId22"/>
    <p:sldId id="1004" r:id="rId23"/>
    <p:sldId id="1067" r:id="rId24"/>
    <p:sldId id="999" r:id="rId25"/>
    <p:sldId id="1012" r:id="rId26"/>
    <p:sldId id="1015" r:id="rId27"/>
    <p:sldId id="1011" r:id="rId28"/>
    <p:sldId id="1066" r:id="rId29"/>
    <p:sldId id="1087" r:id="rId30"/>
    <p:sldId id="1088" r:id="rId31"/>
    <p:sldId id="1069" r:id="rId32"/>
    <p:sldId id="1070" r:id="rId33"/>
    <p:sldId id="1085" r:id="rId34"/>
    <p:sldId id="1074" r:id="rId35"/>
    <p:sldId id="1073" r:id="rId36"/>
    <p:sldId id="1078" r:id="rId37"/>
    <p:sldId id="1079" r:id="rId38"/>
    <p:sldId id="1017" r:id="rId39"/>
    <p:sldId id="1019" r:id="rId40"/>
    <p:sldId id="1077" r:id="rId41"/>
    <p:sldId id="1054" r:id="rId42"/>
    <p:sldId id="1080" r:id="rId43"/>
  </p:sldIdLst>
  <p:sldSz cx="9144000" cy="6858000" type="screen4x3"/>
  <p:notesSz cx="9928225" cy="6797675"/>
  <p:defaultTextStyle>
    <a:defPPr>
      <a:defRPr lang="zh-CN"/>
    </a:defPPr>
    <a:lvl1pPr algn="r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7200" algn="r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r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ng H" initials="SH" lastIdx="1" clrIdx="0">
    <p:extLst>
      <p:ext uri="{19B8F6BF-5375-455C-9EA6-DF929625EA0E}">
        <p15:presenceInfo xmlns:p15="http://schemas.microsoft.com/office/powerpoint/2012/main" userId="cbd206ac37d9291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C00CC"/>
    <a:srgbClr val="339933"/>
    <a:srgbClr val="FFCCCC"/>
    <a:srgbClr val="FFCCFF"/>
    <a:srgbClr val="CCECFF"/>
    <a:srgbClr val="00CC66"/>
    <a:srgbClr val="FFFFFF"/>
    <a:srgbClr val="CCFFCC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46" autoAdjust="0"/>
    <p:restoredTop sz="92752" autoAdjust="0"/>
  </p:normalViewPr>
  <p:slideViewPr>
    <p:cSldViewPr>
      <p:cViewPr varScale="1">
        <p:scale>
          <a:sx n="53" d="100"/>
          <a:sy n="53" d="100"/>
        </p:scale>
        <p:origin x="1503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4301702" cy="33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90" tIns="46645" rIns="93290" bIns="46645" numCol="1" anchor="t" anchorCtr="0" compatLnSpc="1">
            <a:prstTxWarp prst="textNoShape">
              <a:avLst/>
            </a:prstTxWarp>
          </a:bodyPr>
          <a:lstStyle>
            <a:lvl1pPr algn="l" defTabSz="933652">
              <a:defRPr sz="1200"/>
            </a:lvl1pPr>
          </a:lstStyle>
          <a:p>
            <a:endParaRPr lang="en-US" altLang="zh-CN"/>
          </a:p>
        </p:txBody>
      </p:sp>
      <p:sp>
        <p:nvSpPr>
          <p:cNvPr id="19353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6524" y="1"/>
            <a:ext cx="4301702" cy="33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90" tIns="46645" rIns="93290" bIns="46645" numCol="1" anchor="t" anchorCtr="0" compatLnSpc="1">
            <a:prstTxWarp prst="textNoShape">
              <a:avLst/>
            </a:prstTxWarp>
          </a:bodyPr>
          <a:lstStyle>
            <a:lvl1pPr defTabSz="933652">
              <a:defRPr sz="1200"/>
            </a:lvl1pPr>
          </a:lstStyle>
          <a:p>
            <a:endParaRPr lang="en-US" altLang="zh-CN"/>
          </a:p>
        </p:txBody>
      </p:sp>
      <p:sp>
        <p:nvSpPr>
          <p:cNvPr id="19354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458260"/>
            <a:ext cx="4301702" cy="33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90" tIns="46645" rIns="93290" bIns="46645" numCol="1" anchor="b" anchorCtr="0" compatLnSpc="1">
            <a:prstTxWarp prst="textNoShape">
              <a:avLst/>
            </a:prstTxWarp>
          </a:bodyPr>
          <a:lstStyle>
            <a:lvl1pPr algn="l" defTabSz="933652">
              <a:defRPr sz="1200"/>
            </a:lvl1pPr>
          </a:lstStyle>
          <a:p>
            <a:endParaRPr lang="en-US" altLang="zh-CN"/>
          </a:p>
        </p:txBody>
      </p:sp>
      <p:sp>
        <p:nvSpPr>
          <p:cNvPr id="19354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6524" y="6458260"/>
            <a:ext cx="4301702" cy="33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90" tIns="46645" rIns="93290" bIns="46645" numCol="1" anchor="b" anchorCtr="0" compatLnSpc="1">
            <a:prstTxWarp prst="textNoShape">
              <a:avLst/>
            </a:prstTxWarp>
          </a:bodyPr>
          <a:lstStyle>
            <a:lvl1pPr defTabSz="933652">
              <a:defRPr sz="1200"/>
            </a:lvl1pPr>
          </a:lstStyle>
          <a:p>
            <a:fld id="{68C6E874-DFB3-4A49-BCFE-8F9A8CA5831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01847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4301702" cy="33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90" tIns="46645" rIns="93290" bIns="46645" numCol="1" anchor="t" anchorCtr="0" compatLnSpc="1">
            <a:prstTxWarp prst="textNoShape">
              <a:avLst/>
            </a:prstTxWarp>
          </a:bodyPr>
          <a:lstStyle>
            <a:lvl1pPr algn="l" defTabSz="933652">
              <a:defRPr sz="1200"/>
            </a:lvl1pPr>
          </a:lstStyle>
          <a:p>
            <a:endParaRPr lang="en-US" altLang="zh-C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6524" y="1"/>
            <a:ext cx="4301702" cy="33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90" tIns="46645" rIns="93290" bIns="46645" numCol="1" anchor="t" anchorCtr="0" compatLnSpc="1">
            <a:prstTxWarp prst="textNoShape">
              <a:avLst/>
            </a:prstTxWarp>
          </a:bodyPr>
          <a:lstStyle>
            <a:lvl1pPr defTabSz="933652">
              <a:defRPr sz="1200"/>
            </a:lvl1pPr>
          </a:lstStyle>
          <a:p>
            <a:endParaRPr lang="en-US" altLang="zh-CN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2313" y="509588"/>
            <a:ext cx="3398837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4834" y="3229135"/>
            <a:ext cx="7278574" cy="305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90" tIns="46645" rIns="93290" bIns="46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458260"/>
            <a:ext cx="4301702" cy="33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90" tIns="46645" rIns="93290" bIns="46645" numCol="1" anchor="b" anchorCtr="0" compatLnSpc="1">
            <a:prstTxWarp prst="textNoShape">
              <a:avLst/>
            </a:prstTxWarp>
          </a:bodyPr>
          <a:lstStyle>
            <a:lvl1pPr algn="l" defTabSz="933652">
              <a:defRPr sz="1200"/>
            </a:lvl1pPr>
          </a:lstStyle>
          <a:p>
            <a:endParaRPr lang="en-US" altLang="zh-CN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6524" y="6458260"/>
            <a:ext cx="4301702" cy="33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90" tIns="46645" rIns="93290" bIns="46645" numCol="1" anchor="b" anchorCtr="0" compatLnSpc="1">
            <a:prstTxWarp prst="textNoShape">
              <a:avLst/>
            </a:prstTxWarp>
          </a:bodyPr>
          <a:lstStyle>
            <a:lvl1pPr defTabSz="933652">
              <a:defRPr sz="1200"/>
            </a:lvl1pPr>
          </a:lstStyle>
          <a:p>
            <a:fld id="{D0B4387F-57BD-4908-A6D3-257DBB6E436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2016279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9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2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386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2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06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2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561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2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3729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2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222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2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6259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2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645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2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2290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2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3324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2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060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2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5686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2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6042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2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112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2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0239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2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132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2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596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2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2754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2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0465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2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9360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764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2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783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2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5557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7983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098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1513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400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531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2237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6567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426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2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7109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2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893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2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3506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2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4026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14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2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412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2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264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2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859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2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265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2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24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5B0841-21C4-42A5-8FFD-1A1ED8796B51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2201E-31C4-42F0-A915-EC5CA84CD4A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4F1242-8E94-4BC3-9D27-44D4CF671F59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A9AB-A3B6-4FC6-91B8-05319890BC98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C17F7C-7AA8-4A1E-BF90-8F895A0EAF78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83319C-099A-452C-A4AA-53F1985A434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E998B3-D3ED-4FC1-8E28-FF13DE39F812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BE2636-4187-4483-843D-2C2EAC4C3B24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1AD4D7-D0E4-41FC-8A30-5F3640A6C4EA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252C59-69F4-41F1-B1F2-90FE5B28546D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7F49A7-93C0-4342-A9C9-23BF5F52A7C7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4FA928-FE76-4324-8755-5199E137174F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CD491D-C976-4ED7-B0C3-CBC4056761E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84934A07-89AB-4B91-AC42-1553F027E209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5.em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8.emf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emf"/><Relationship Id="rId5" Type="http://schemas.openxmlformats.org/officeDocument/2006/relationships/image" Target="../media/image28.emf"/><Relationship Id="rId4" Type="http://schemas.openxmlformats.org/officeDocument/2006/relationships/image" Target="../media/image9.emf"/><Relationship Id="rId9" Type="http://schemas.openxmlformats.org/officeDocument/2006/relationships/image" Target="../media/image1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Relationship Id="rId9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60.png"/><Relationship Id="rId7" Type="http://schemas.openxmlformats.org/officeDocument/2006/relationships/image" Target="../media/image6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g"/><Relationship Id="rId5" Type="http://schemas.openxmlformats.org/officeDocument/2006/relationships/image" Target="../media/image45.emf"/><Relationship Id="rId10" Type="http://schemas.openxmlformats.org/officeDocument/2006/relationships/image" Target="../media/image66.emf"/><Relationship Id="rId4" Type="http://schemas.openxmlformats.org/officeDocument/2006/relationships/image" Target="../media/image61.jpeg"/><Relationship Id="rId9" Type="http://schemas.openxmlformats.org/officeDocument/2006/relationships/image" Target="../media/image65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Correlation_and_dependence" TargetMode="External"/><Relationship Id="rId3" Type="http://schemas.openxmlformats.org/officeDocument/2006/relationships/image" Target="../media/image67.emf"/><Relationship Id="rId7" Type="http://schemas.openxmlformats.org/officeDocument/2006/relationships/hyperlink" Target="https://en.wikipedia.org/wiki/Orthogonal_transformation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7" Type="http://schemas.openxmlformats.org/officeDocument/2006/relationships/image" Target="../media/image84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emf"/><Relationship Id="rId5" Type="http://schemas.openxmlformats.org/officeDocument/2006/relationships/image" Target="../media/image84.png"/><Relationship Id="rId4" Type="http://schemas.openxmlformats.org/officeDocument/2006/relationships/image" Target="../media/image78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8.emf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84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emf"/><Relationship Id="rId4" Type="http://schemas.openxmlformats.org/officeDocument/2006/relationships/image" Target="../media/image4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eplearningbook/" TargetMode="External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85.emf"/><Relationship Id="rId7" Type="http://schemas.openxmlformats.org/officeDocument/2006/relationships/image" Target="../media/image81.png"/><Relationship Id="rId12" Type="http://schemas.openxmlformats.org/officeDocument/2006/relationships/image" Target="../media/image6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emf"/><Relationship Id="rId11" Type="http://schemas.openxmlformats.org/officeDocument/2006/relationships/image" Target="../media/image61.jpeg"/><Relationship Id="rId5" Type="http://schemas.openxmlformats.org/officeDocument/2006/relationships/image" Target="../media/image30.png"/><Relationship Id="rId10" Type="http://schemas.openxmlformats.org/officeDocument/2006/relationships/image" Target="../media/image86.jpg"/><Relationship Id="rId4" Type="http://schemas.openxmlformats.org/officeDocument/2006/relationships/image" Target="../media/image32.png"/><Relationship Id="rId9" Type="http://schemas.openxmlformats.org/officeDocument/2006/relationships/image" Target="../media/image4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emf"/><Relationship Id="rId4" Type="http://schemas.openxmlformats.org/officeDocument/2006/relationships/image" Target="../media/image88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140630093504128010.jpg"/>
          <p:cNvPicPr>
            <a:picLocks noChangeAspect="1"/>
          </p:cNvPicPr>
          <p:nvPr/>
        </p:nvPicPr>
        <p:blipFill>
          <a:blip r:embed="rId3" cstate="print"/>
          <a:srcRect l="15833" t="2222" b="1129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7653" name="Text Box 13"/>
          <p:cNvSpPr txBox="1">
            <a:spLocks noChangeArrowheads="1"/>
          </p:cNvSpPr>
          <p:nvPr/>
        </p:nvSpPr>
        <p:spPr bwMode="auto">
          <a:xfrm>
            <a:off x="1524000" y="3247407"/>
            <a:ext cx="533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800" b="1" dirty="0">
                <a:solidFill>
                  <a:srgbClr val="FA3899"/>
                </a:solidFill>
                <a:latin typeface="Arial" pitchFamily="34" charset="0"/>
              </a:rPr>
              <a:t>Peking University  </a:t>
            </a:r>
          </a:p>
        </p:txBody>
      </p:sp>
      <p:sp>
        <p:nvSpPr>
          <p:cNvPr id="27655" name="Text Box 13"/>
          <p:cNvSpPr txBox="1">
            <a:spLocks noChangeArrowheads="1"/>
          </p:cNvSpPr>
          <p:nvPr/>
        </p:nvSpPr>
        <p:spPr bwMode="auto">
          <a:xfrm>
            <a:off x="533400" y="521956"/>
            <a:ext cx="8001000" cy="120032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zh-CN" sz="3600" b="1" dirty="0">
                <a:solidFill>
                  <a:srgbClr val="FF0000"/>
                </a:solidFill>
              </a:rPr>
              <a:t>Applications of Machine Learning </a:t>
            </a:r>
          </a:p>
          <a:p>
            <a:pPr algn="ctr">
              <a:spcBef>
                <a:spcPts val="0"/>
              </a:spcBef>
            </a:pPr>
            <a:r>
              <a:rPr lang="en-US" altLang="zh-CN" sz="3600" b="1" dirty="0">
                <a:solidFill>
                  <a:srgbClr val="FF0000"/>
                </a:solidFill>
              </a:rPr>
              <a:t>in Relativistic Heavy Ion Collisions</a:t>
            </a:r>
          </a:p>
        </p:txBody>
      </p:sp>
      <p:sp>
        <p:nvSpPr>
          <p:cNvPr id="27663" name="Text Box 8"/>
          <p:cNvSpPr txBox="1">
            <a:spLocks noChangeArrowheads="1"/>
          </p:cNvSpPr>
          <p:nvPr/>
        </p:nvSpPr>
        <p:spPr bwMode="auto">
          <a:xfrm>
            <a:off x="2514600" y="2267239"/>
            <a:ext cx="3505200" cy="10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kumimoji="0" lang="en-US" altLang="zh-CN" sz="2800" b="1" dirty="0" err="1">
                <a:solidFill>
                  <a:srgbClr val="FA3899"/>
                </a:solidFill>
                <a:latin typeface="Arial Black" pitchFamily="34" charset="0"/>
              </a:rPr>
              <a:t>Huichao</a:t>
            </a:r>
            <a:r>
              <a:rPr kumimoji="0" lang="en-US" altLang="zh-CN" sz="2800" b="1" dirty="0">
                <a:solidFill>
                  <a:srgbClr val="FA3899"/>
                </a:solidFill>
                <a:latin typeface="Arial Black" pitchFamily="34" charset="0"/>
              </a:rPr>
              <a:t> Song </a:t>
            </a:r>
          </a:p>
          <a:p>
            <a:pPr algn="ctr">
              <a:spcBef>
                <a:spcPts val="600"/>
              </a:spcBef>
            </a:pPr>
            <a:r>
              <a:rPr kumimoji="0" lang="zh-CN" altLang="en-US" sz="2800" b="1" dirty="0">
                <a:solidFill>
                  <a:srgbClr val="FA3899"/>
                </a:solidFill>
                <a:latin typeface="Arial Black" pitchFamily="34" charset="0"/>
              </a:rPr>
              <a:t>宋慧超</a:t>
            </a:r>
            <a:endParaRPr kumimoji="0" lang="en-US" altLang="zh-CN" sz="2800" b="1" dirty="0">
              <a:solidFill>
                <a:srgbClr val="FA3899"/>
              </a:solidFill>
              <a:latin typeface="Arial Black" pitchFamily="34" charset="0"/>
              <a:ea typeface="华文行楷"/>
              <a:cs typeface="华文行楷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06024" y="6457890"/>
            <a:ext cx="17379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zh-CN" b="1" dirty="0">
                <a:solidFill>
                  <a:schemeClr val="accent2">
                    <a:lumMod val="20000"/>
                    <a:lumOff val="80000"/>
                  </a:schemeClr>
                </a:solidFill>
                <a:cs typeface="Arial" pitchFamily="34" charset="0"/>
              </a:rPr>
              <a:t>June  23, 2019</a:t>
            </a:r>
            <a:endParaRPr lang="zh-CN" altLang="en-US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87938" name="AutoShape 2" descr="http://img2.imgtn.bdimg.com/it/u=1614547912,2843897828&amp;fm=21&amp;gp=0.jpg"/>
          <p:cNvSpPr>
            <a:spLocks noChangeAspect="1" noChangeArrowheads="1"/>
          </p:cNvSpPr>
          <p:nvPr/>
        </p:nvSpPr>
        <p:spPr bwMode="auto">
          <a:xfrm>
            <a:off x="155575" y="-2019300"/>
            <a:ext cx="6124575" cy="42195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396669" y="518160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5BA92D-D4A3-452B-92D7-E407743A145A}"/>
              </a:ext>
            </a:extLst>
          </p:cNvPr>
          <p:cNvSpPr/>
          <p:nvPr/>
        </p:nvSpPr>
        <p:spPr>
          <a:xfrm>
            <a:off x="533400" y="4550658"/>
            <a:ext cx="71062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 </a:t>
            </a:r>
            <a:r>
              <a:rPr kumimoji="0"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届全国中高能核物理大会</a:t>
            </a:r>
            <a:endParaRPr kumimoji="0" lang="en-US" altLang="zh-CN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湖南 长沙  </a:t>
            </a:r>
            <a:r>
              <a:rPr kumimoji="0"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 </a:t>
            </a:r>
            <a:r>
              <a:rPr kumimoji="0"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kumimoji="0"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21-25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日</a:t>
            </a:r>
            <a:endParaRPr kumimoji="0" lang="en-US" altLang="zh-CN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9600" y="275584"/>
            <a:ext cx="769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CD4125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Why Machine Learning in Physics?</a:t>
            </a:r>
            <a:endParaRPr lang="zh-CN" altLang="en-US" sz="3200" b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3028173"/>
            <a:ext cx="4785024" cy="207722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1" y="1143000"/>
            <a:ext cx="4068358" cy="5867823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4297511" y="1125141"/>
            <a:ext cx="4389289" cy="1804749"/>
          </a:xfrm>
          <a:prstGeom prst="roundRect">
            <a:avLst/>
          </a:prstGeom>
          <a:solidFill>
            <a:srgbClr val="FFFF99"/>
          </a:solidFill>
        </p:spPr>
        <p:txBody>
          <a:bodyPr wrap="square" rtlCol="0" anchor="ctr">
            <a:spAutoFit/>
          </a:bodyPr>
          <a:lstStyle/>
          <a:p>
            <a:pPr algn="l"/>
            <a:r>
              <a:rPr lang="en-US" altLang="zh-CN" b="1" i="1" dirty="0">
                <a:solidFill>
                  <a:schemeClr val="accent6"/>
                </a:solidFill>
              </a:rPr>
              <a:t>“Unlike earlier attempts … Deep Learning systems can see patterns and spot anomalies in data sets far larger and messier than human beings can cope with.”</a:t>
            </a:r>
            <a:endParaRPr lang="zh-CN" altLang="en-US" b="1" dirty="0" err="1">
              <a:solidFill>
                <a:schemeClr val="accent6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4358555" y="5305544"/>
            <a:ext cx="4678511" cy="1123712"/>
          </a:xfrm>
          <a:prstGeom prst="roundRect">
            <a:avLst/>
          </a:prstGeom>
          <a:solidFill>
            <a:srgbClr val="CCEEDF"/>
          </a:solidFill>
        </p:spPr>
        <p:txBody>
          <a:bodyPr wrap="square" rtlCol="0" anchor="ctr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</a:rPr>
              <a:t>Can “</a:t>
            </a:r>
            <a:r>
              <a:rPr lang="en-US" altLang="zh-CN" b="1" dirty="0">
                <a:latin typeface="Calibri-Bold"/>
              </a:rPr>
              <a:t>Black-box</a:t>
            </a:r>
            <a:r>
              <a:rPr lang="en-US" altLang="zh-CN" dirty="0">
                <a:latin typeface="Calibri" panose="020F0502020204030204" pitchFamily="34" charset="0"/>
              </a:rPr>
              <a:t>” models learn patterns and models solely from data without relying on scientific knowledge?</a:t>
            </a:r>
            <a:endParaRPr lang="zh-CN" altLang="en-US" dirty="0"/>
          </a:p>
        </p:txBody>
      </p:sp>
      <p:sp>
        <p:nvSpPr>
          <p:cNvPr id="10" name="圆角矩形 9"/>
          <p:cNvSpPr/>
          <p:nvPr/>
        </p:nvSpPr>
        <p:spPr>
          <a:xfrm>
            <a:off x="4419600" y="5257800"/>
            <a:ext cx="4419600" cy="1219200"/>
          </a:xfrm>
          <a:prstGeom prst="roundRect">
            <a:avLst/>
          </a:prstGeom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</p:spTree>
    <p:extLst>
      <p:ext uri="{BB962C8B-B14F-4D97-AF65-F5344CB8AC3E}">
        <p14:creationId xmlns:p14="http://schemas.microsoft.com/office/powerpoint/2010/main" val="1985497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29B87D3-5877-4358-B8C6-B63323D76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98" y="0"/>
            <a:ext cx="8399403" cy="62484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957078F-069F-45DA-B312-D1715C037ACD}"/>
              </a:ext>
            </a:extLst>
          </p:cNvPr>
          <p:cNvSpPr/>
          <p:nvPr/>
        </p:nvSpPr>
        <p:spPr>
          <a:xfrm>
            <a:off x="762000" y="6400800"/>
            <a:ext cx="8755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Why does deep and cheap learning work so well?  arXiv:1608.08225</a:t>
            </a:r>
          </a:p>
        </p:txBody>
      </p:sp>
    </p:spTree>
    <p:extLst>
      <p:ext uri="{BB962C8B-B14F-4D97-AF65-F5344CB8AC3E}">
        <p14:creationId xmlns:p14="http://schemas.microsoft.com/office/powerpoint/2010/main" val="123982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29122" y="609600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CD4125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Applications of Machine Learning in Physics</a:t>
            </a:r>
            <a:endParaRPr lang="zh-CN" altLang="en-US" sz="2800" b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95400"/>
            <a:ext cx="8245054" cy="4114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444" y="4267200"/>
            <a:ext cx="1894556" cy="25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67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3410CDEE-D5C0-4ABD-98F0-1A6CB3455B6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08163" y="84148"/>
                <a:ext cx="7886700" cy="989462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𝑃h𝑦𝑠𝑖𝑐𝑠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𝑀𝑎𝑐h𝑖𝑛𝑒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𝑙𝑒𝑎𝑟𝑛𝑖𝑛𝑔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3410CDEE-D5C0-4ABD-98F0-1A6CB3455B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08163" y="84148"/>
                <a:ext cx="7886700" cy="98946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CCF170-90B8-4AAA-B05A-440A22003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018" y="961713"/>
            <a:ext cx="6938992" cy="4968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dirty="0"/>
              <a:t>https://physicsml.github.io/pages/papers.html</a:t>
            </a:r>
            <a:endParaRPr lang="zh-CN" altLang="en-US" sz="2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0F9775-2158-4480-A91E-9A6530270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B033F-B9EF-4275-92BA-6FE75C4E9A92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66EAB28-762D-4B0C-A200-3B142CAE7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616" y="1408668"/>
            <a:ext cx="6897004" cy="531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62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6AFCE4D-F8A9-42DB-B4BC-89F60D779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641" y="550101"/>
            <a:ext cx="5232571" cy="1533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406F1633-D573-4DAA-A464-E59FA80B3C81}"/>
              </a:ext>
            </a:extLst>
          </p:cNvPr>
          <p:cNvSpPr/>
          <p:nvPr/>
        </p:nvSpPr>
        <p:spPr>
          <a:xfrm>
            <a:off x="76200" y="172535"/>
            <a:ext cx="6059129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Classifying the Phase of </a:t>
            </a:r>
            <a:r>
              <a:rPr lang="en-US" altLang="zh-CN" sz="2800" dirty="0" err="1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Ising</a:t>
            </a:r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Model</a:t>
            </a:r>
            <a:endParaRPr lang="zh-CN" altLang="en-US" sz="2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7559FB5-ABBB-4AFB-A0E0-7C6ECE32D7B4}"/>
              </a:ext>
            </a:extLst>
          </p:cNvPr>
          <p:cNvSpPr/>
          <p:nvPr/>
        </p:nvSpPr>
        <p:spPr>
          <a:xfrm>
            <a:off x="107133" y="1705415"/>
            <a:ext cx="30081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J. </a:t>
            </a:r>
            <a:r>
              <a:rPr lang="en-US" altLang="zh-CN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Carrasquilla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and R. G. </a:t>
            </a:r>
            <a:r>
              <a:rPr lang="en-US" altLang="zh-CN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Melko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 Nature Physics 13, 431–434 (2017)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3EB42F4-7D5D-47BB-B35C-AE1B1A5468CE}"/>
              </a:ext>
            </a:extLst>
          </p:cNvPr>
          <p:cNvSpPr/>
          <p:nvPr/>
        </p:nvSpPr>
        <p:spPr>
          <a:xfrm>
            <a:off x="131086" y="2459468"/>
            <a:ext cx="3569128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Gravitational Lensing</a:t>
            </a:r>
            <a:endParaRPr lang="zh-CN" altLang="en-US" sz="2800" dirty="0"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95AA118-855C-430B-890A-F7EB7B8DE4E7}"/>
              </a:ext>
            </a:extLst>
          </p:cNvPr>
          <p:cNvSpPr/>
          <p:nvPr/>
        </p:nvSpPr>
        <p:spPr>
          <a:xfrm>
            <a:off x="131086" y="4619878"/>
            <a:ext cx="494238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Solving Schrodinger Equation </a:t>
            </a:r>
            <a:endParaRPr lang="zh-CN" altLang="en-US" sz="2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82D9693D-0AEB-4301-A257-2E0A6F82E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333478"/>
            <a:ext cx="3048000" cy="2555247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106ED1C1-41D7-4C71-9552-244399F557C8}"/>
              </a:ext>
            </a:extLst>
          </p:cNvPr>
          <p:cNvSpPr/>
          <p:nvPr/>
        </p:nvSpPr>
        <p:spPr>
          <a:xfrm>
            <a:off x="141364" y="3777017"/>
            <a:ext cx="48499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Y. D. </a:t>
            </a:r>
            <a:r>
              <a:rPr lang="en-US" altLang="zh-CN" sz="1800" dirty="0" err="1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Hezaveh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, L. P. Levasseur, P. J. Marshall Nature volume548, pages555–557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D38415E1-0E86-479B-A41B-E340CA67E0D2}"/>
                  </a:ext>
                </a:extLst>
              </p:cNvPr>
              <p:cNvSpPr txBox="1"/>
              <p:nvPr/>
            </p:nvSpPr>
            <p:spPr>
              <a:xfrm>
                <a:off x="110621" y="3376525"/>
                <a:ext cx="474448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times faster than traditional method</a:t>
                </a: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D38415E1-0E86-479B-A41B-E340CA67E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1" y="3376525"/>
                <a:ext cx="4744485" cy="400110"/>
              </a:xfrm>
              <a:prstGeom prst="rect">
                <a:avLst/>
              </a:prstGeom>
              <a:blipFill>
                <a:blip r:embed="rId5"/>
                <a:stretch>
                  <a:fillRect t="-7576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>
            <a:extLst>
              <a:ext uri="{FF2B5EF4-FFF2-40B4-BE49-F238E27FC236}">
                <a16:creationId xmlns:a16="http://schemas.microsoft.com/office/drawing/2014/main" id="{D31F1DB0-497D-4C25-B4D1-44E5A316F1CD}"/>
              </a:ext>
            </a:extLst>
          </p:cNvPr>
          <p:cNvSpPr txBox="1"/>
          <p:nvPr/>
        </p:nvSpPr>
        <p:spPr>
          <a:xfrm>
            <a:off x="82990" y="736160"/>
            <a:ext cx="33042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Deep neural net work can identify the phase transition of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Ising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Model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838D4E6-6DBD-4BE5-A4DC-205A0A2B5D93}"/>
              </a:ext>
            </a:extLst>
          </p:cNvPr>
          <p:cNvSpPr/>
          <p:nvPr/>
        </p:nvSpPr>
        <p:spPr>
          <a:xfrm>
            <a:off x="152866" y="3053534"/>
            <a:ext cx="49423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Parameter estimation with Neural network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DADBDDC-F4B2-4049-9E33-0585C3EC4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8116" y="5352444"/>
            <a:ext cx="5033374" cy="1406508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4CA136D7-2EBF-46B8-AF0A-F1B5768FED83}"/>
              </a:ext>
            </a:extLst>
          </p:cNvPr>
          <p:cNvSpPr/>
          <p:nvPr/>
        </p:nvSpPr>
        <p:spPr>
          <a:xfrm>
            <a:off x="150810" y="5181897"/>
            <a:ext cx="4267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 trained deep neutral network could successfully  predict the ground state energy of 2-d potential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FC0A36D-3DB6-4AAC-B242-F5CF175115E1}"/>
              </a:ext>
            </a:extLst>
          </p:cNvPr>
          <p:cNvSpPr/>
          <p:nvPr/>
        </p:nvSpPr>
        <p:spPr>
          <a:xfrm>
            <a:off x="148458" y="6212086"/>
            <a:ext cx="4423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K. Mills, M. Spanner, I. Tamblyn, Phys. Rev. A 96, 042113 (2017)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7576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FF89BD1E-AEA3-4DAD-981A-6358DFCBE5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0830" b="7999"/>
          <a:stretch/>
        </p:blipFill>
        <p:spPr>
          <a:xfrm>
            <a:off x="148771" y="2618913"/>
            <a:ext cx="4689049" cy="148899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FADBB1B-8C18-4E00-8E8D-5B843B676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4" y="4314371"/>
            <a:ext cx="3266953" cy="254608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020681" y="1635320"/>
            <a:ext cx="411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800" dirty="0" err="1">
                <a:solidFill>
                  <a:schemeClr val="bg1">
                    <a:lumMod val="50000"/>
                  </a:schemeClr>
                </a:solidFill>
                <a:latin typeface="Times-Roman"/>
              </a:rPr>
              <a:t>P.Baldi,P.Sadowski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Times-Roman"/>
              </a:rPr>
              <a:t>,&amp; </a:t>
            </a:r>
            <a:r>
              <a:rPr lang="en-US" altLang="zh-CN" sz="1800" dirty="0" err="1">
                <a:solidFill>
                  <a:schemeClr val="bg1">
                    <a:lumMod val="50000"/>
                  </a:schemeClr>
                </a:solidFill>
                <a:latin typeface="Times-Roman"/>
              </a:rPr>
              <a:t>D.Whiteson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Times-Roman"/>
              </a:rPr>
              <a:t> N</a:t>
            </a:r>
            <a:r>
              <a:rPr lang="fr-FR" altLang="zh-CN" sz="1800" dirty="0">
                <a:solidFill>
                  <a:schemeClr val="bg1">
                    <a:lumMod val="50000"/>
                  </a:schemeClr>
                </a:solidFill>
                <a:latin typeface="Times-Roman"/>
              </a:rPr>
              <a:t>ature Commun.5, 4308 (2014)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/>
          <a:srcRect b="28697"/>
          <a:stretch/>
        </p:blipFill>
        <p:spPr>
          <a:xfrm>
            <a:off x="138319" y="622187"/>
            <a:ext cx="3183194" cy="1172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矩形 9"/>
          <p:cNvSpPr/>
          <p:nvPr/>
        </p:nvSpPr>
        <p:spPr>
          <a:xfrm>
            <a:off x="4958271" y="661455"/>
            <a:ext cx="4185730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solidFill>
                  <a:srgbClr val="0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Deep learning can improve the power for the collider search of exotic particles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503FD83-8074-4F76-AD86-D7420B446074}"/>
              </a:ext>
            </a:extLst>
          </p:cNvPr>
          <p:cNvSpPr/>
          <p:nvPr/>
        </p:nvSpPr>
        <p:spPr>
          <a:xfrm>
            <a:off x="138319" y="4357987"/>
            <a:ext cx="8231783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Identify QCD Phase Transition with Deep Learning</a:t>
            </a:r>
            <a:endParaRPr lang="zh-CN" altLang="en-US" sz="2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74C092B9-A929-4711-BF92-FB25033BD6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600" y="370624"/>
            <a:ext cx="1416513" cy="1356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5F7C58D8-E50C-4296-9647-1E782EED75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1476" y="596223"/>
            <a:ext cx="1396344" cy="1336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7E80822-5B19-4476-B665-0BD1963CD0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76" t="3255" r="11882" b="32360"/>
          <a:stretch/>
        </p:blipFill>
        <p:spPr>
          <a:xfrm>
            <a:off x="2755676" y="4924823"/>
            <a:ext cx="1371600" cy="1266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026AE5E-09A4-4B80-AE8E-B19B16D63F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76" t="3255" r="11882" b="32360"/>
          <a:stretch/>
        </p:blipFill>
        <p:spPr>
          <a:xfrm>
            <a:off x="3353885" y="5152409"/>
            <a:ext cx="1371600" cy="1266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AEB1EEA-B916-4201-943C-BCB38CF27800}"/>
              </a:ext>
            </a:extLst>
          </p:cNvPr>
          <p:cNvSpPr/>
          <p:nvPr/>
        </p:nvSpPr>
        <p:spPr>
          <a:xfrm>
            <a:off x="5076401" y="4901957"/>
            <a:ext cx="40119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DNN efficiently decode the EOS information from the complex final particle info event by event </a:t>
            </a:r>
            <a:endParaRPr lang="zh-CN" altLang="en-US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803573D4-9E97-44E8-BE85-10FEA43ECE01}"/>
              </a:ext>
            </a:extLst>
          </p:cNvPr>
          <p:cNvSpPr/>
          <p:nvPr/>
        </p:nvSpPr>
        <p:spPr>
          <a:xfrm>
            <a:off x="5104316" y="5884040"/>
            <a:ext cx="3876182" cy="932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LG. Pang, </a:t>
            </a:r>
            <a:r>
              <a:rPr lang="en-US" altLang="zh-CN" sz="1800" dirty="0" err="1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K.Zhou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, </a:t>
            </a:r>
            <a:r>
              <a:rPr lang="en-US" altLang="zh-CN" sz="1800" dirty="0" err="1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N.Su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, </a:t>
            </a:r>
            <a:r>
              <a:rPr lang="en-US" altLang="zh-CN" sz="1800" dirty="0" err="1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H.Petersen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, H. </a:t>
            </a:r>
            <a:r>
              <a:rPr lang="en-US" altLang="zh-CN" sz="1800" dirty="0" err="1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Stoecker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, XN. Wang. Nature Commun.9 (2018) no.1, 210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311" y="109014"/>
            <a:ext cx="83820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Searching for Exotic Particles </a:t>
            </a:r>
            <a:r>
              <a:rPr lang="en-US" altLang="zh-CN" sz="2400" dirty="0">
                <a:solidFill>
                  <a:srgbClr val="0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 High-Energy Physics</a:t>
            </a:r>
            <a:endParaRPr lang="zh-CN" altLang="en-US" sz="2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2E8EFA2-F90A-413B-9DB5-DEE92FCDE086}"/>
              </a:ext>
            </a:extLst>
          </p:cNvPr>
          <p:cNvSpPr/>
          <p:nvPr/>
        </p:nvSpPr>
        <p:spPr>
          <a:xfrm>
            <a:off x="144464" y="2065505"/>
            <a:ext cx="416765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Gluon / quark jet tagging </a:t>
            </a:r>
            <a:endParaRPr lang="zh-CN" altLang="en-US" sz="2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B1DE732-A82E-4C6B-B8D0-4B2E72A4CBA8}"/>
              </a:ext>
            </a:extLst>
          </p:cNvPr>
          <p:cNvSpPr txBox="1"/>
          <p:nvPr/>
        </p:nvSpPr>
        <p:spPr>
          <a:xfrm>
            <a:off x="4985007" y="2378736"/>
            <a:ext cx="42510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Deep learning can outperform traditional methods in discriminating between quark jet and gluon jet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284826AB-336C-4E1A-B607-F22BA2C56397}"/>
              </a:ext>
            </a:extLst>
          </p:cNvPr>
          <p:cNvSpPr/>
          <p:nvPr/>
        </p:nvSpPr>
        <p:spPr>
          <a:xfrm>
            <a:off x="5050170" y="3424300"/>
            <a:ext cx="3945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P. T. </a:t>
            </a:r>
            <a:r>
              <a:rPr lang="en-US" altLang="zh-CN" sz="18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Komiske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 E. M. </a:t>
            </a:r>
            <a:r>
              <a:rPr lang="en-US" altLang="zh-CN" sz="18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Metodiev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 M. D. Schwartz  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</a:rPr>
              <a:t>JHEP 1701 (2017) 110 </a:t>
            </a:r>
          </a:p>
        </p:txBody>
      </p:sp>
    </p:spTree>
    <p:extLst>
      <p:ext uri="{BB962C8B-B14F-4D97-AF65-F5344CB8AC3E}">
        <p14:creationId xmlns:p14="http://schemas.microsoft.com/office/powerpoint/2010/main" val="4191062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2826" y="-27184"/>
            <a:ext cx="9144000" cy="1211807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>
              <a:lnSpc>
                <a:spcPts val="4600"/>
              </a:lnSpc>
            </a:pPr>
            <a:r>
              <a:rPr lang="en-US" altLang="zh-CN" sz="2800" b="1" dirty="0">
                <a:solidFill>
                  <a:srgbClr val="CD4125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Applications of Machine Learning </a:t>
            </a:r>
          </a:p>
          <a:p>
            <a:pPr algn="ctr">
              <a:lnSpc>
                <a:spcPts val="4600"/>
              </a:lnSpc>
            </a:pPr>
            <a:r>
              <a:rPr lang="en-US" altLang="zh-CN" sz="2800" b="1" dirty="0">
                <a:solidFill>
                  <a:srgbClr val="CD4125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for Relativistic Heavy Ion Collisions &amp; hot</a:t>
            </a:r>
            <a:r>
              <a:rPr lang="zh-CN" altLang="en-US" sz="2800" b="1" dirty="0">
                <a:solidFill>
                  <a:srgbClr val="CD4125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2800" b="1" dirty="0">
                <a:solidFill>
                  <a:srgbClr val="CD4125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QCD</a:t>
            </a:r>
            <a:r>
              <a:rPr lang="zh-CN" altLang="en-US" sz="2800" b="1" dirty="0">
                <a:solidFill>
                  <a:srgbClr val="CD4125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2800" b="1" dirty="0">
                <a:solidFill>
                  <a:srgbClr val="CD4125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matter</a:t>
            </a:r>
            <a:r>
              <a:rPr lang="zh-CN" altLang="en-US" sz="2800" b="1" dirty="0">
                <a:solidFill>
                  <a:srgbClr val="CD4125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2800" b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D4EB600-7BEB-4F60-85CD-BA46DED394E6}"/>
              </a:ext>
            </a:extLst>
          </p:cNvPr>
          <p:cNvGrpSpPr/>
          <p:nvPr/>
        </p:nvGrpSpPr>
        <p:grpSpPr>
          <a:xfrm>
            <a:off x="19050" y="1525633"/>
            <a:ext cx="9753599" cy="4279520"/>
            <a:chOff x="-76200" y="1600200"/>
            <a:chExt cx="9753599" cy="4279520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DD7202FB-0FE3-42E2-9B79-153B63104C7F}"/>
                </a:ext>
              </a:extLst>
            </p:cNvPr>
            <p:cNvSpPr/>
            <p:nvPr/>
          </p:nvSpPr>
          <p:spPr>
            <a:xfrm>
              <a:off x="-76200" y="1600200"/>
              <a:ext cx="77724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dirty="0"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-Identify QCD Phase Transition with Deep Learning</a:t>
              </a:r>
              <a:endParaRPr lang="zh-CN" altLang="en-US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27056326-8C86-46EE-B8A3-54430A313812}"/>
                </a:ext>
              </a:extLst>
            </p:cNvPr>
            <p:cNvSpPr/>
            <p:nvPr/>
          </p:nvSpPr>
          <p:spPr>
            <a:xfrm>
              <a:off x="360630" y="2049364"/>
              <a:ext cx="6096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TimesNewRomanPSMT"/>
                </a:rPr>
                <a:t>LG. Pang, et. al Nature Commun.9  no.1, 210 (2018)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E4834510-1952-44C7-91A6-DD3F4380DD04}"/>
                </a:ext>
              </a:extLst>
            </p:cNvPr>
            <p:cNvSpPr/>
            <p:nvPr/>
          </p:nvSpPr>
          <p:spPr>
            <a:xfrm>
              <a:off x="228598" y="4411039"/>
              <a:ext cx="734688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2400" dirty="0"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-Identify gluon /quark jet of hot QCD matter  </a:t>
              </a:r>
              <a:endParaRPr lang="zh-CN" altLang="en-US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12117FD8-ACC8-478D-9903-F7EDEB839ABF}"/>
                </a:ext>
              </a:extLst>
            </p:cNvPr>
            <p:cNvSpPr/>
            <p:nvPr/>
          </p:nvSpPr>
          <p:spPr>
            <a:xfrm>
              <a:off x="228599" y="5418055"/>
              <a:ext cx="662940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2400" dirty="0"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-Lattice Scalar Field Theory with finite T &amp;  </a:t>
              </a:r>
              <a:r>
                <a:rPr lang="el-GR" altLang="zh-CN" sz="2400" dirty="0"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μ</a:t>
              </a:r>
              <a:r>
                <a:rPr lang="en-US" altLang="zh-CN" sz="2400" dirty="0"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   </a:t>
              </a: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3D3325B-8A2C-4F17-AD04-03066ED3E117}"/>
                </a:ext>
              </a:extLst>
            </p:cNvPr>
            <p:cNvSpPr/>
            <p:nvPr/>
          </p:nvSpPr>
          <p:spPr>
            <a:xfrm>
              <a:off x="228599" y="3481998"/>
              <a:ext cx="734688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2400" dirty="0"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-</a:t>
              </a:r>
              <a:r>
                <a:rPr lang="en-US" altLang="zh-CN" sz="2400" dirty="0">
                  <a:solidFill>
                    <a:schemeClr val="accent6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Principle Component Analysis for Flow </a:t>
              </a:r>
              <a:endParaRPr lang="zh-CN" altLang="en-US" sz="2400" dirty="0">
                <a:solidFill>
                  <a:schemeClr val="accent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88375B-C59D-4E60-8143-F8F030822E9B}"/>
                </a:ext>
              </a:extLst>
            </p:cNvPr>
            <p:cNvSpPr/>
            <p:nvPr/>
          </p:nvSpPr>
          <p:spPr>
            <a:xfrm>
              <a:off x="228599" y="2354894"/>
              <a:ext cx="8610600" cy="6479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5000"/>
                </a:lnSpc>
              </a:pPr>
              <a:r>
                <a:rPr lang="en-US" altLang="zh-CN" sz="2400" dirty="0"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-</a:t>
              </a:r>
              <a:r>
                <a:rPr lang="en-US" altLang="zh-CN" sz="2400" dirty="0">
                  <a:solidFill>
                    <a:schemeClr val="accent6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Applications of deep learning to relativistic hydrodynamics</a:t>
              </a:r>
              <a:endParaRPr lang="zh-CN" altLang="en-US" sz="2400" dirty="0">
                <a:solidFill>
                  <a:schemeClr val="accent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81DAC71-1492-47F9-A195-77AFA0E9058C}"/>
                </a:ext>
              </a:extLst>
            </p:cNvPr>
            <p:cNvSpPr/>
            <p:nvPr/>
          </p:nvSpPr>
          <p:spPr>
            <a:xfrm>
              <a:off x="228599" y="2981162"/>
              <a:ext cx="94488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dirty="0" err="1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H.Huang</a:t>
              </a: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, </a:t>
              </a:r>
              <a:r>
                <a:rPr lang="en-US" altLang="zh-CN" dirty="0" err="1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B.Xiao</a:t>
              </a: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, </a:t>
              </a:r>
              <a:r>
                <a:rPr lang="en-US" altLang="zh-CN" dirty="0" err="1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H.Xiong</a:t>
              </a: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, </a:t>
              </a:r>
              <a:r>
                <a:rPr lang="en-US" altLang="zh-CN" dirty="0" err="1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Z.Wu</a:t>
              </a: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, Y. Mu and </a:t>
              </a:r>
              <a:r>
                <a:rPr lang="en-US" altLang="zh-CN" dirty="0" err="1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H.Song</a:t>
              </a: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  </a:t>
              </a:r>
              <a:r>
                <a:rPr lang="en-US" altLang="zh-CN" dirty="0" err="1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arXiv</a:t>
              </a: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: 1801.03334; NPA2019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A551A50-9D60-4799-A69E-DE7FAFA427D0}"/>
                </a:ext>
              </a:extLst>
            </p:cNvPr>
            <p:cNvSpPr/>
            <p:nvPr/>
          </p:nvSpPr>
          <p:spPr>
            <a:xfrm>
              <a:off x="271603" y="3927245"/>
              <a:ext cx="5715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Z. Liu, W. Zhao, and H. Song,</a:t>
              </a: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en-US" altLang="zh-CN" dirty="0" err="1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arXiv</a:t>
              </a: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: 1903.09833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1B1C121-ACF7-4A83-BF2E-67CC7CE918D8}"/>
                </a:ext>
              </a:extLst>
            </p:cNvPr>
            <p:cNvSpPr/>
            <p:nvPr/>
          </p:nvSpPr>
          <p:spPr>
            <a:xfrm>
              <a:off x="299330" y="4909160"/>
              <a:ext cx="727068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1800" dirty="0" err="1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Y.T.Chien</a:t>
              </a:r>
              <a:r>
                <a:rPr lang="en-US" altLang="zh-CN" sz="18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 and R.K. </a:t>
              </a:r>
              <a:r>
                <a:rPr lang="en-US" altLang="zh-CN" sz="1800" dirty="0" err="1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Elayavalli</a:t>
              </a:r>
              <a:r>
                <a:rPr lang="en-US" altLang="zh-CN" sz="18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, arXiv:1803.03589 [hep-</a:t>
              </a:r>
              <a:r>
                <a:rPr lang="en-US" altLang="zh-CN" sz="1800" dirty="0" err="1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ph</a:t>
              </a:r>
              <a:r>
                <a:rPr lang="en-US" altLang="zh-CN" sz="18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], NPA 2019</a:t>
              </a:r>
              <a:endParaRPr lang="zh-CN" altLang="en-US" sz="1800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FC571691-6541-4AEB-A3AC-19B118AA315C}"/>
              </a:ext>
            </a:extLst>
          </p:cNvPr>
          <p:cNvSpPr/>
          <p:nvPr/>
        </p:nvSpPr>
        <p:spPr>
          <a:xfrm>
            <a:off x="936654" y="6084280"/>
            <a:ext cx="73468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…</a:t>
            </a:r>
            <a:r>
              <a:rPr lang="zh-CN" altLang="en-US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 </a:t>
            </a: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…</a:t>
            </a:r>
            <a:r>
              <a:rPr lang="zh-CN" altLang="en-US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   </a:t>
            </a: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…</a:t>
            </a:r>
            <a:r>
              <a:rPr lang="zh-CN" altLang="en-US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 </a:t>
            </a: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…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9E2C8C3-64FC-4690-9DF2-5047BF64EE22}"/>
              </a:ext>
            </a:extLst>
          </p:cNvPr>
          <p:cNvSpPr/>
          <p:nvPr/>
        </p:nvSpPr>
        <p:spPr>
          <a:xfrm>
            <a:off x="394580" y="5752722"/>
            <a:ext cx="75641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K. Zhou, G. </a:t>
            </a:r>
            <a:r>
              <a:rPr lang="en-US" altLang="zh-CN" sz="18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Endrődi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L. G. Pang and H. </a:t>
            </a:r>
            <a:r>
              <a:rPr lang="en-US" altLang="zh-CN" sz="18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Stöcker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 arXiv:1810.12879 [hep-</a:t>
            </a:r>
            <a:r>
              <a:rPr lang="en-US" altLang="zh-CN" sz="18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lat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].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4684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5" y="439167"/>
            <a:ext cx="4724400" cy="368194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0"/>
            <a:ext cx="9143999" cy="584775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Identify QCD Phase Transition </a:t>
            </a:r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with Deep Learning</a:t>
            </a:r>
            <a:endParaRPr lang="zh-CN" altLang="en-US" sz="2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62045" y="6091534"/>
            <a:ext cx="563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LG. Pang, </a:t>
            </a:r>
            <a:r>
              <a:rPr lang="en-US" altLang="zh-CN" sz="1800" dirty="0" err="1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K.Zhou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, </a:t>
            </a:r>
            <a:r>
              <a:rPr lang="en-US" altLang="zh-CN" sz="1800" dirty="0" err="1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N.Su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, </a:t>
            </a:r>
            <a:r>
              <a:rPr lang="en-US" altLang="zh-CN" sz="1800" dirty="0" err="1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H.Petersen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, H. </a:t>
            </a:r>
            <a:r>
              <a:rPr lang="en-US" altLang="zh-CN" sz="1800" dirty="0" err="1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Stoecker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, XN. Wang. Nature Commun.9 (2018) no.1, 210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538245" y="4273443"/>
            <a:ext cx="54864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altLang="zh-CN" b="1" u="sng" dirty="0">
                <a:solidFill>
                  <a:srgbClr val="C00000"/>
                </a:solidFill>
              </a:rPr>
              <a:t>Motivation: </a:t>
            </a:r>
          </a:p>
          <a:p>
            <a:pPr algn="l">
              <a:spcAft>
                <a:spcPts val="600"/>
              </a:spcAft>
            </a:pPr>
            <a:r>
              <a:rPr lang="en-US" altLang="zh-CN" dirty="0"/>
              <a:t>-Traditionally, the properties of the QCD matter are extracted from the event averaged observables</a:t>
            </a:r>
          </a:p>
          <a:p>
            <a:pPr algn="l"/>
            <a:r>
              <a:rPr lang="en-US" altLang="zh-CN" dirty="0"/>
              <a:t>-Can deep learning identify different </a:t>
            </a:r>
            <a:r>
              <a:rPr lang="en-US" altLang="zh-CN" dirty="0" err="1"/>
              <a:t>EoS</a:t>
            </a:r>
            <a:r>
              <a:rPr lang="en-US" altLang="zh-CN" dirty="0"/>
              <a:t> from the raw data of heavy ion collisions?</a:t>
            </a: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 cstate="print"/>
          <a:srcRect r="31591"/>
          <a:stretch>
            <a:fillRect/>
          </a:stretch>
        </p:blipFill>
        <p:spPr bwMode="auto">
          <a:xfrm>
            <a:off x="4523803" y="763468"/>
            <a:ext cx="2882613" cy="1729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5" cstate="print"/>
          <a:srcRect r="52038" b="33784"/>
          <a:stretch>
            <a:fillRect/>
          </a:stretch>
        </p:blipFill>
        <p:spPr bwMode="auto">
          <a:xfrm>
            <a:off x="5334000" y="1031404"/>
            <a:ext cx="2716960" cy="2291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6" cstate="print"/>
          <a:srcRect r="48936"/>
          <a:stretch>
            <a:fillRect/>
          </a:stretch>
        </p:blipFill>
        <p:spPr bwMode="auto">
          <a:xfrm>
            <a:off x="6093474" y="1627626"/>
            <a:ext cx="2577325" cy="1956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8782" y="2636221"/>
            <a:ext cx="2285863" cy="1532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4273443"/>
            <a:ext cx="2376220" cy="246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34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0450" y="-36579"/>
            <a:ext cx="9143999" cy="584775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Identify QCD Phase Transition </a:t>
            </a:r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with Deep Learning</a:t>
            </a:r>
            <a:endParaRPr lang="zh-CN" altLang="en-US" sz="2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993092" y="5918965"/>
            <a:ext cx="396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LG. Pang, </a:t>
            </a:r>
            <a:r>
              <a:rPr lang="en-US" altLang="zh-CN" sz="1800" dirty="0" err="1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K.Zhou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, </a:t>
            </a:r>
            <a:r>
              <a:rPr lang="en-US" altLang="zh-CN" sz="1800" dirty="0" err="1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N.Su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, </a:t>
            </a:r>
            <a:r>
              <a:rPr lang="en-US" altLang="zh-CN" sz="1800" dirty="0" err="1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H.Petersen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, H. </a:t>
            </a:r>
            <a:r>
              <a:rPr lang="en-US" altLang="zh-CN" sz="1800" dirty="0" err="1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Stoecker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TimesNewRomanPSMT"/>
              </a:rPr>
              <a:t>, XN. Wang. Nature Commun.9 (2018) no.1, 210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64" y="4594093"/>
            <a:ext cx="4479689" cy="207476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8992" y="681908"/>
            <a:ext cx="44326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b="1" u="sng" dirty="0">
                <a:solidFill>
                  <a:schemeClr val="accent6"/>
                </a:solidFill>
              </a:rPr>
              <a:t>A</a:t>
            </a:r>
            <a:r>
              <a:rPr lang="zh-CN" altLang="en-US" b="1" u="sng" dirty="0">
                <a:solidFill>
                  <a:schemeClr val="accent6"/>
                </a:solidFill>
              </a:rPr>
              <a:t>）</a:t>
            </a:r>
            <a:r>
              <a:rPr lang="en-US" altLang="zh-CN" b="1" u="sng" dirty="0">
                <a:solidFill>
                  <a:schemeClr val="accent6"/>
                </a:solidFill>
              </a:rPr>
              <a:t>Generating training/testing data:  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67030" y="1106349"/>
            <a:ext cx="4363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/>
              <a:t>-Run Hydro with EOS L and EOS Q</a:t>
            </a:r>
          </a:p>
          <a:p>
            <a:pPr algn="l"/>
            <a:r>
              <a:rPr lang="en-US" altLang="zh-CN" dirty="0"/>
              <a:t>-particle spectra - image (15*48 pixels) 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835141"/>
            <a:ext cx="3378291" cy="4527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1880" y="2589878"/>
            <a:ext cx="21854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u="sng" dirty="0">
                <a:solidFill>
                  <a:schemeClr val="accent6"/>
                </a:solidFill>
              </a:rPr>
              <a:t>B</a:t>
            </a:r>
            <a:r>
              <a:rPr lang="zh-CN" altLang="en-US" b="1" u="sng" dirty="0">
                <a:solidFill>
                  <a:schemeClr val="accent6"/>
                </a:solidFill>
              </a:rPr>
              <a:t>）</a:t>
            </a:r>
            <a:r>
              <a:rPr lang="en-US" altLang="zh-CN" b="1" u="sng" dirty="0">
                <a:solidFill>
                  <a:schemeClr val="accent6"/>
                </a:solidFill>
              </a:rPr>
              <a:t>Training CNN</a:t>
            </a:r>
            <a:endParaRPr lang="zh-CN" altLang="en-US" dirty="0">
              <a:solidFill>
                <a:schemeClr val="accent6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/>
          <a:srcRect b="31848"/>
          <a:stretch/>
        </p:blipFill>
        <p:spPr>
          <a:xfrm>
            <a:off x="108421" y="3023655"/>
            <a:ext cx="4534028" cy="147778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209801" y="3064462"/>
            <a:ext cx="251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800" b="1" dirty="0">
                <a:solidFill>
                  <a:schemeClr val="accent6"/>
                </a:solidFill>
              </a:rPr>
              <a:t>Hydro </a:t>
            </a:r>
            <a:r>
              <a:rPr lang="en-US" altLang="zh-CN" sz="1800" b="1" dirty="0" err="1">
                <a:solidFill>
                  <a:schemeClr val="accent6"/>
                </a:solidFill>
              </a:rPr>
              <a:t>CLVis</a:t>
            </a:r>
            <a:r>
              <a:rPr lang="en-US" altLang="zh-CN" sz="1800" b="1" dirty="0">
                <a:solidFill>
                  <a:schemeClr val="accent6"/>
                </a:solidFill>
              </a:rPr>
              <a:t> (AMPT)</a:t>
            </a:r>
            <a:endParaRPr lang="zh-CN" altLang="en-US" sz="1800" b="1" dirty="0">
              <a:solidFill>
                <a:schemeClr val="accent6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70450" y="610684"/>
            <a:ext cx="4449709" cy="1799028"/>
          </a:xfrm>
          <a:prstGeom prst="roundRect">
            <a:avLst>
              <a:gd name="adj" fmla="val 6971"/>
            </a:avLst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sp>
        <p:nvSpPr>
          <p:cNvPr id="20" name="圆角矩形 19"/>
          <p:cNvSpPr/>
          <p:nvPr/>
        </p:nvSpPr>
        <p:spPr>
          <a:xfrm>
            <a:off x="54759" y="2577842"/>
            <a:ext cx="4587690" cy="4205605"/>
          </a:xfrm>
          <a:prstGeom prst="roundRect">
            <a:avLst>
              <a:gd name="adj" fmla="val 7722"/>
            </a:avLst>
          </a:prstGeom>
          <a:ln w="38100">
            <a:solidFill>
              <a:schemeClr val="accent5"/>
            </a:solidFill>
          </a:ln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sp>
        <p:nvSpPr>
          <p:cNvPr id="21" name="矩形 20"/>
          <p:cNvSpPr/>
          <p:nvPr/>
        </p:nvSpPr>
        <p:spPr>
          <a:xfrm>
            <a:off x="5257800" y="610684"/>
            <a:ext cx="35509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b="1" u="sng" dirty="0">
                <a:solidFill>
                  <a:srgbClr val="C00000"/>
                </a:solidFill>
              </a:rPr>
              <a:t>C) testing the trained net work</a:t>
            </a:r>
            <a:endParaRPr lang="zh-CN" altLang="en-US" b="1" u="sng" dirty="0">
              <a:solidFill>
                <a:srgbClr val="C00000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218" y="1035551"/>
            <a:ext cx="3836253" cy="3296462"/>
          </a:xfrm>
          <a:prstGeom prst="rect">
            <a:avLst/>
          </a:prstGeom>
        </p:spPr>
      </p:pic>
      <p:sp>
        <p:nvSpPr>
          <p:cNvPr id="23" name="圆角矩形 22"/>
          <p:cNvSpPr/>
          <p:nvPr/>
        </p:nvSpPr>
        <p:spPr>
          <a:xfrm>
            <a:off x="4898366" y="610684"/>
            <a:ext cx="4152162" cy="3816256"/>
          </a:xfrm>
          <a:prstGeom prst="roundRect">
            <a:avLst>
              <a:gd name="adj" fmla="val 5010"/>
            </a:avLst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sp>
        <p:nvSpPr>
          <p:cNvPr id="24" name="矩形 23"/>
          <p:cNvSpPr/>
          <p:nvPr/>
        </p:nvSpPr>
        <p:spPr>
          <a:xfrm>
            <a:off x="4993092" y="4524968"/>
            <a:ext cx="4150908" cy="132343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One can efficiently decode the EOS information from the complex final particle info event by event  using deep learning</a:t>
            </a:r>
            <a:endParaRPr lang="zh-CN" altLang="en-US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2965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E3626322-064A-4287-A3C2-10CE748C8B8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>
            <a:solidFill>
              <a:srgbClr val="99FF66"/>
            </a:solidFill>
          </a:ln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sp>
        <p:nvSpPr>
          <p:cNvPr id="2" name="矩形 1"/>
          <p:cNvSpPr/>
          <p:nvPr/>
        </p:nvSpPr>
        <p:spPr>
          <a:xfrm>
            <a:off x="1828800" y="1752600"/>
            <a:ext cx="5410200" cy="1314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altLang="zh-CN" sz="3200" dirty="0">
                <a:solidFill>
                  <a:srgbClr val="CD4125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Applications of deep learning to relativistic hydrodynamics</a:t>
            </a:r>
            <a:endParaRPr lang="zh-CN" altLang="en-US" sz="32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00200" y="3429000"/>
            <a:ext cx="6553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b="1" dirty="0" err="1">
                <a:latin typeface="LMSans8-Regular-Identity-H"/>
              </a:rPr>
              <a:t>H.Huang</a:t>
            </a:r>
            <a:r>
              <a:rPr lang="en-US" altLang="zh-CN" b="1" dirty="0">
                <a:latin typeface="LMSans8-Regular-Identity-H"/>
              </a:rPr>
              <a:t>, </a:t>
            </a:r>
            <a:r>
              <a:rPr lang="en-US" altLang="zh-CN" b="1" dirty="0" err="1">
                <a:latin typeface="LMSans8-Regular-Identity-H"/>
              </a:rPr>
              <a:t>B.Xiao</a:t>
            </a:r>
            <a:r>
              <a:rPr lang="en-US" altLang="zh-CN" b="1" dirty="0">
                <a:latin typeface="LMSans8-Regular-Identity-H"/>
              </a:rPr>
              <a:t>, </a:t>
            </a:r>
            <a:r>
              <a:rPr lang="en-US" altLang="zh-CN" b="1" dirty="0" err="1">
                <a:latin typeface="LMSans8-Regular-Identity-H"/>
              </a:rPr>
              <a:t>H.Xiong</a:t>
            </a:r>
            <a:r>
              <a:rPr lang="en-US" altLang="zh-CN" b="1" dirty="0">
                <a:latin typeface="LMSans8-Regular-Identity-H"/>
              </a:rPr>
              <a:t>, </a:t>
            </a:r>
            <a:r>
              <a:rPr lang="en-US" altLang="zh-CN" b="1" dirty="0" err="1">
                <a:latin typeface="LMSans8-Regular-Identity-H"/>
              </a:rPr>
              <a:t>Z.Wu</a:t>
            </a:r>
            <a:r>
              <a:rPr lang="en-US" altLang="zh-CN" b="1" dirty="0">
                <a:latin typeface="LMSans8-Regular-Identity-H"/>
              </a:rPr>
              <a:t>, Y. Mu and </a:t>
            </a:r>
            <a:r>
              <a:rPr lang="en-US" altLang="zh-CN" b="1" dirty="0" err="1">
                <a:latin typeface="LMSans8-Regular-Identity-H"/>
              </a:rPr>
              <a:t>H.Song</a:t>
            </a:r>
            <a:r>
              <a:rPr lang="en-US" altLang="zh-CN" b="1" dirty="0">
                <a:latin typeface="LMSans8-Regular-Identity-H"/>
              </a:rPr>
              <a:t>  </a:t>
            </a:r>
            <a:r>
              <a:rPr lang="en-US" altLang="zh-CN" b="1" dirty="0" err="1">
                <a:latin typeface="LMSans10-Regular-Identity-H"/>
              </a:rPr>
              <a:t>arXiv</a:t>
            </a:r>
            <a:r>
              <a:rPr lang="en-US" altLang="zh-CN" b="1" dirty="0">
                <a:latin typeface="LMSans10-Regular-Identity-H"/>
              </a:rPr>
              <a:t>: 1801.03334; NPA2019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689016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769620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AE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What is Machine Learning / Deep Learning?</a:t>
            </a:r>
            <a:endParaRPr lang="zh-CN" altLang="en-US" sz="2800" b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718718"/>
            <a:ext cx="6705600" cy="37758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81000" y="4494548"/>
            <a:ext cx="830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latin typeface="+mn-lt"/>
              </a:rPr>
              <a:t>AI </a:t>
            </a:r>
            <a:r>
              <a:rPr lang="zh-CN" altLang="en-US" dirty="0">
                <a:latin typeface="+mn-lt"/>
              </a:rPr>
              <a:t>：</a:t>
            </a:r>
            <a:r>
              <a:rPr lang="en-US" altLang="zh-CN" dirty="0">
                <a:latin typeface="+mn-lt"/>
              </a:rPr>
              <a:t>the broadest term, applying to any technique that enables computers to mimic human intelligence.</a:t>
            </a:r>
            <a:endParaRPr lang="zh-CN" altLang="en-US" dirty="0">
              <a:latin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1000" y="5289357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latin typeface="+mn-lt"/>
              </a:rPr>
              <a:t>ML</a:t>
            </a:r>
            <a:r>
              <a:rPr lang="zh-CN" altLang="en-US" dirty="0">
                <a:latin typeface="+mn-lt"/>
              </a:rPr>
              <a:t>：</a:t>
            </a:r>
            <a:r>
              <a:rPr lang="en-US" altLang="zh-CN" dirty="0">
                <a:latin typeface="+mn-lt"/>
              </a:rPr>
              <a:t>A subset of AI aiming at optimizing a performance criterion using example data or past experience, but without explicit instruction.</a:t>
            </a:r>
            <a:endParaRPr lang="zh-CN" altLang="en-US" dirty="0">
              <a:latin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81000" y="6055212"/>
            <a:ext cx="899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latin typeface="+mn-lt"/>
              </a:rPr>
              <a:t>DL</a:t>
            </a:r>
            <a:r>
              <a:rPr lang="zh-CN" altLang="en-US" dirty="0">
                <a:latin typeface="+mn-lt"/>
              </a:rPr>
              <a:t>：</a:t>
            </a:r>
            <a:r>
              <a:rPr lang="en-US" altLang="zh-CN" dirty="0">
                <a:latin typeface="+mn-lt"/>
              </a:rPr>
              <a:t>A </a:t>
            </a:r>
            <a:r>
              <a:rPr lang="en-US" altLang="zh-CN" dirty="0"/>
              <a:t> subset of ML aiming at understanding high-level representations of data using a deeper structure of multiple processing layers</a:t>
            </a:r>
            <a:endParaRPr lang="zh-CN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127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3"/>
          <a:srcRect l="469" t="-769" r="73193" b="769"/>
          <a:stretch/>
        </p:blipFill>
        <p:spPr>
          <a:xfrm>
            <a:off x="25633" y="2515557"/>
            <a:ext cx="1408373" cy="1327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圆角矩形 8"/>
          <p:cNvSpPr/>
          <p:nvPr/>
        </p:nvSpPr>
        <p:spPr>
          <a:xfrm>
            <a:off x="4572000" y="1143000"/>
            <a:ext cx="914400" cy="609600"/>
          </a:xfrm>
          <a:prstGeom prst="roundRect">
            <a:avLst/>
          </a:prstGeom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grpSp>
        <p:nvGrpSpPr>
          <p:cNvPr id="16" name="组合 15"/>
          <p:cNvGrpSpPr/>
          <p:nvPr/>
        </p:nvGrpSpPr>
        <p:grpSpPr>
          <a:xfrm>
            <a:off x="2458382" y="1319508"/>
            <a:ext cx="2476598" cy="1240723"/>
            <a:chOff x="319204" y="1143000"/>
            <a:chExt cx="4567427" cy="267976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4"/>
            <a:srcRect l="17832" t="7655" r="9950"/>
            <a:stretch/>
          </p:blipFill>
          <p:spPr>
            <a:xfrm>
              <a:off x="319204" y="1219199"/>
              <a:ext cx="4567427" cy="2603561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2438400" y="1143000"/>
              <a:ext cx="1072549" cy="3048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l">
                <a:spcBef>
                  <a:spcPts val="200"/>
                </a:spcBef>
              </a:pPr>
              <a:endParaRPr lang="zh-CN" altLang="en-US" sz="1800" dirty="0" err="1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5173798" y="1421140"/>
            <a:ext cx="4262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Higgs signal or background?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2429027" y="2843933"/>
            <a:ext cx="2628998" cy="1240723"/>
            <a:chOff x="319204" y="1143000"/>
            <a:chExt cx="4567427" cy="267976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/>
            <a:srcRect l="17832" t="7655" r="9950"/>
            <a:stretch/>
          </p:blipFill>
          <p:spPr>
            <a:xfrm>
              <a:off x="319204" y="1219199"/>
              <a:ext cx="4567427" cy="2603561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2438400" y="1143000"/>
              <a:ext cx="1072549" cy="3048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l">
                <a:spcBef>
                  <a:spcPts val="200"/>
                </a:spcBef>
              </a:pPr>
              <a:endParaRPr lang="zh-CN" altLang="en-US" sz="1800" dirty="0" err="1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5224642" y="2710632"/>
            <a:ext cx="384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High temperature or low temperature phase?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2474621" y="4368358"/>
            <a:ext cx="2628998" cy="1240723"/>
            <a:chOff x="319204" y="1143000"/>
            <a:chExt cx="4567427" cy="2679760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4"/>
            <a:srcRect l="17832" t="7655" r="9950"/>
            <a:stretch/>
          </p:blipFill>
          <p:spPr>
            <a:xfrm>
              <a:off x="319204" y="1219199"/>
              <a:ext cx="4567427" cy="2603561"/>
            </a:xfrm>
            <a:prstGeom prst="rect">
              <a:avLst/>
            </a:prstGeom>
          </p:spPr>
        </p:pic>
        <p:sp>
          <p:nvSpPr>
            <p:cNvPr id="26" name="矩形 25"/>
            <p:cNvSpPr/>
            <p:nvPr/>
          </p:nvSpPr>
          <p:spPr>
            <a:xfrm>
              <a:off x="2438400" y="1143000"/>
              <a:ext cx="1072549" cy="3048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l">
                <a:spcBef>
                  <a:spcPts val="200"/>
                </a:spcBef>
              </a:pPr>
              <a:endParaRPr lang="zh-CN" altLang="en-US" sz="1800" dirty="0" err="1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5357992" y="4499483"/>
            <a:ext cx="3581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 err="1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EoS</a:t>
            </a: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L or EOSQ ?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/>
          <a:srcRect l="15776" t="3255" r="11882" b="32360"/>
          <a:stretch/>
        </p:blipFill>
        <p:spPr>
          <a:xfrm>
            <a:off x="157020" y="4123125"/>
            <a:ext cx="1371600" cy="1266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矩形 28"/>
          <p:cNvSpPr/>
          <p:nvPr/>
        </p:nvSpPr>
        <p:spPr>
          <a:xfrm>
            <a:off x="5357992" y="4881251"/>
            <a:ext cx="426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800" dirty="0" err="1">
                <a:solidFill>
                  <a:srgbClr val="CC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Pang,et</a:t>
            </a:r>
            <a:r>
              <a:rPr lang="en-US" altLang="zh-CN" sz="1800" dirty="0">
                <a:solidFill>
                  <a:srgbClr val="CC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al Nature </a:t>
            </a:r>
            <a:r>
              <a:rPr lang="en-US" altLang="zh-CN" sz="1800" dirty="0" err="1">
                <a:solidFill>
                  <a:srgbClr val="CC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Commun</a:t>
            </a:r>
            <a:r>
              <a:rPr lang="en-US" altLang="zh-CN" sz="1800" dirty="0">
                <a:solidFill>
                  <a:srgbClr val="CC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.(2018)</a:t>
            </a:r>
            <a:endParaRPr lang="zh-CN" altLang="en-US" sz="1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281374" y="3510253"/>
            <a:ext cx="3874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800" dirty="0" err="1">
                <a:solidFill>
                  <a:srgbClr val="CC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Carrasquilla</a:t>
            </a:r>
            <a:r>
              <a:rPr lang="en-US" altLang="zh-CN" sz="1800" dirty="0">
                <a:solidFill>
                  <a:srgbClr val="CC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&amp; </a:t>
            </a:r>
            <a:r>
              <a:rPr lang="en-US" altLang="zh-CN" sz="1800" dirty="0" err="1">
                <a:solidFill>
                  <a:srgbClr val="CC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Melko</a:t>
            </a:r>
            <a:r>
              <a:rPr lang="en-US" altLang="zh-CN" sz="1800" dirty="0">
                <a:solidFill>
                  <a:srgbClr val="CC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. Nature Physics (2017)</a:t>
            </a:r>
            <a:endParaRPr lang="zh-CN" altLang="en-US" sz="1800" dirty="0">
              <a:solidFill>
                <a:srgbClr val="CC00CC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33" y="1060001"/>
            <a:ext cx="1416513" cy="1356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矩形 34"/>
          <p:cNvSpPr/>
          <p:nvPr/>
        </p:nvSpPr>
        <p:spPr>
          <a:xfrm>
            <a:off x="5195507" y="1823422"/>
            <a:ext cx="5158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800" dirty="0" err="1">
                <a:solidFill>
                  <a:srgbClr val="CC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P.Baldi,et</a:t>
            </a:r>
            <a:r>
              <a:rPr lang="en-US" altLang="zh-CN" sz="1800" dirty="0">
                <a:solidFill>
                  <a:srgbClr val="CC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800" dirty="0" err="1">
                <a:solidFill>
                  <a:srgbClr val="CC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al,N</a:t>
            </a:r>
            <a:r>
              <a:rPr lang="fr-FR" altLang="zh-CN" sz="1800" dirty="0">
                <a:solidFill>
                  <a:srgbClr val="CC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ature Commun.(2014)</a:t>
            </a:r>
            <a:endParaRPr lang="zh-CN" altLang="en-US" sz="1800" dirty="0">
              <a:solidFill>
                <a:srgbClr val="CC00CC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606818" y="368371"/>
            <a:ext cx="3704860" cy="584775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altLang="zh-CN" sz="3200" b="1" u="sng" dirty="0">
                <a:solidFill>
                  <a:srgbClr val="C00000"/>
                </a:solidFill>
              </a:rPr>
              <a:t>Image identification</a:t>
            </a:r>
            <a:endParaRPr lang="zh-CN" altLang="en-US" sz="3200" u="sng" dirty="0">
              <a:solidFill>
                <a:srgbClr val="C00000"/>
              </a:solidFill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5"/>
          <a:srcRect l="15776" t="3255" r="11882" b="32360"/>
          <a:stretch/>
        </p:blipFill>
        <p:spPr>
          <a:xfrm>
            <a:off x="762667" y="4226036"/>
            <a:ext cx="1371600" cy="1266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411" y="1178763"/>
            <a:ext cx="1396344" cy="1336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7"/>
          <a:srcRect l="75412" t="34704"/>
          <a:stretch/>
        </p:blipFill>
        <p:spPr>
          <a:xfrm>
            <a:off x="737923" y="2690202"/>
            <a:ext cx="1478832" cy="1326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7ACCD53-8994-4C0E-A86E-5CFD479B9322}"/>
              </a:ext>
            </a:extLst>
          </p:cNvPr>
          <p:cNvGrpSpPr/>
          <p:nvPr/>
        </p:nvGrpSpPr>
        <p:grpSpPr>
          <a:xfrm>
            <a:off x="6348454" y="257541"/>
            <a:ext cx="2133600" cy="885459"/>
            <a:chOff x="6042669" y="249415"/>
            <a:chExt cx="2133600" cy="885459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4C30F68-9A4F-41AF-A57F-2F46CCD06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31363" y="291785"/>
              <a:ext cx="1147587" cy="843089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2743732C-8D9B-407D-A560-C22A1DB51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03580" y="249415"/>
              <a:ext cx="1098647" cy="838622"/>
            </a:xfrm>
            <a:prstGeom prst="rect">
              <a:avLst/>
            </a:prstGeom>
          </p:spPr>
        </p:pic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FD8A8BC0-8AE6-4604-B23E-00A0A720ACFC}"/>
                </a:ext>
              </a:extLst>
            </p:cNvPr>
            <p:cNvSpPr txBox="1"/>
            <p:nvPr/>
          </p:nvSpPr>
          <p:spPr>
            <a:xfrm>
              <a:off x="6042669" y="551352"/>
              <a:ext cx="213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400" dirty="0">
                  <a:solidFill>
                    <a:srgbClr val="FFFF0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Dog or Cat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9433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右箭头 2"/>
          <p:cNvSpPr/>
          <p:nvPr/>
        </p:nvSpPr>
        <p:spPr>
          <a:xfrm>
            <a:off x="6705600" y="3429000"/>
            <a:ext cx="718977" cy="97933"/>
          </a:xfrm>
          <a:prstGeom prst="rightArrow">
            <a:avLst/>
          </a:prstGeom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sp>
        <p:nvSpPr>
          <p:cNvPr id="4" name="右箭头 3"/>
          <p:cNvSpPr/>
          <p:nvPr/>
        </p:nvSpPr>
        <p:spPr>
          <a:xfrm>
            <a:off x="6614531" y="3429000"/>
            <a:ext cx="700669" cy="97933"/>
          </a:xfrm>
          <a:prstGeom prst="rightArrow">
            <a:avLst/>
          </a:prstGeom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sp>
        <p:nvSpPr>
          <p:cNvPr id="25" name="右箭头 24"/>
          <p:cNvSpPr/>
          <p:nvPr/>
        </p:nvSpPr>
        <p:spPr>
          <a:xfrm>
            <a:off x="6849257" y="4834302"/>
            <a:ext cx="978408" cy="484632"/>
          </a:xfrm>
          <a:prstGeom prst="rightArrow">
            <a:avLst/>
          </a:prstGeom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grpSp>
        <p:nvGrpSpPr>
          <p:cNvPr id="5" name="组合 4"/>
          <p:cNvGrpSpPr/>
          <p:nvPr/>
        </p:nvGrpSpPr>
        <p:grpSpPr>
          <a:xfrm>
            <a:off x="230177" y="4140640"/>
            <a:ext cx="8925028" cy="2634155"/>
            <a:chOff x="228565" y="3595193"/>
            <a:chExt cx="8771122" cy="2703708"/>
          </a:xfrm>
        </p:grpSpPr>
        <p:sp>
          <p:nvSpPr>
            <p:cNvPr id="9" name="矩形 8"/>
            <p:cNvSpPr/>
            <p:nvPr/>
          </p:nvSpPr>
          <p:spPr>
            <a:xfrm>
              <a:off x="228565" y="5256420"/>
              <a:ext cx="8535453" cy="10424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FFCCCC"/>
              </a:solidFill>
            </a:ln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dirty="0">
                  <a:solidFill>
                    <a:srgbClr val="C00000"/>
                  </a:solidFill>
                  <a:latin typeface="Calibri" panose="020F0502020204030204" pitchFamily="34" charset="0"/>
                </a:rPr>
                <a:t> For the non-linear hydro system, can the </a:t>
              </a:r>
              <a:r>
                <a:rPr lang="en-US" altLang="zh-CN" b="1" dirty="0">
                  <a:solidFill>
                    <a:srgbClr val="C00000"/>
                  </a:solidFill>
                  <a:latin typeface="Calibri-Bold"/>
                </a:rPr>
                <a:t>black-box</a:t>
              </a:r>
              <a:r>
                <a:rPr lang="en-US" altLang="zh-CN" dirty="0">
                  <a:solidFill>
                    <a:srgbClr val="C00000"/>
                  </a:solidFill>
                  <a:latin typeface="Calibri" panose="020F0502020204030204" pitchFamily="34" charset="0"/>
                </a:rPr>
                <a:t> network could learn  pattern transformations solely from data without relying on scientific knowledge? </a:t>
              </a:r>
            </a:p>
            <a:p>
              <a:pPr algn="l"/>
              <a:r>
                <a:rPr lang="en-US" altLang="zh-CN" dirty="0">
                  <a:solidFill>
                    <a:srgbClr val="C00000"/>
                  </a:solidFill>
                  <a:latin typeface="Calibri" panose="020F0502020204030204" pitchFamily="34" charset="0"/>
                </a:rPr>
                <a:t>                                                                                                       </a:t>
              </a: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</a:rPr>
                <a:t>( conservation laws)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45107" y="3595193"/>
              <a:ext cx="8554580" cy="758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400" b="1" u="sng" dirty="0">
                  <a:solidFill>
                    <a:schemeClr val="accent6"/>
                  </a:solidFill>
                </a:rPr>
                <a:t>For hydrodynamics</a:t>
              </a:r>
              <a:r>
                <a:rPr lang="en-US" altLang="zh-CN" sz="2400" b="1" dirty="0">
                  <a:solidFill>
                    <a:schemeClr val="accent6"/>
                  </a:solidFill>
                </a:rPr>
                <a:t>  </a:t>
              </a:r>
              <a:r>
                <a:rPr lang="en-US" altLang="zh-CN" sz="1800" b="1" dirty="0">
                  <a:solidFill>
                    <a:schemeClr val="accent1">
                      <a:lumMod val="50000"/>
                    </a:schemeClr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can we use deep learning to learn/predict the pattern transformation between initial and final profiles? </a:t>
              </a:r>
              <a:endParaRPr lang="en-US" altLang="zh-CN" sz="1800" b="1" u="sng" dirty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689902" y="4370296"/>
              <a:ext cx="5486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b="1" dirty="0"/>
                <a:t>Initial energy density profiles     </a:t>
              </a:r>
            </a:p>
            <a:p>
              <a:pPr algn="l"/>
              <a:r>
                <a:rPr lang="en-US" altLang="zh-CN" b="1" dirty="0"/>
                <a:t>-------- &gt;   final energy density velocity profiles  </a:t>
              </a:r>
              <a:endParaRPr lang="zh-CN" altLang="en-US" b="1" dirty="0"/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/>
            <a:srcRect l="7510" t="34515" r="72064" b="10265"/>
            <a:stretch/>
          </p:blipFill>
          <p:spPr>
            <a:xfrm>
              <a:off x="5837797" y="4234030"/>
              <a:ext cx="938450" cy="87588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/>
            <a:srcRect l="75286" t="41937" r="11683" b="20320"/>
            <a:stretch/>
          </p:blipFill>
          <p:spPr>
            <a:xfrm>
              <a:off x="7561365" y="4209286"/>
              <a:ext cx="883275" cy="883276"/>
            </a:xfrm>
            <a:prstGeom prst="rect">
              <a:avLst/>
            </a:prstGeom>
          </p:spPr>
        </p:pic>
        <p:sp>
          <p:nvSpPr>
            <p:cNvPr id="27" name="右箭头 26"/>
            <p:cNvSpPr/>
            <p:nvPr/>
          </p:nvSpPr>
          <p:spPr>
            <a:xfrm>
              <a:off x="6754839" y="4484666"/>
              <a:ext cx="810046" cy="397018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l">
                <a:spcBef>
                  <a:spcPts val="200"/>
                </a:spcBef>
              </a:pPr>
              <a:endParaRPr lang="zh-CN" altLang="en-US" sz="1800" dirty="0" err="1"/>
            </a:p>
          </p:txBody>
        </p:sp>
      </p:grpSp>
      <p:sp>
        <p:nvSpPr>
          <p:cNvPr id="31" name="圆角矩形 30"/>
          <p:cNvSpPr/>
          <p:nvPr/>
        </p:nvSpPr>
        <p:spPr>
          <a:xfrm>
            <a:off x="230177" y="4114800"/>
            <a:ext cx="8761423" cy="2606171"/>
          </a:xfrm>
          <a:prstGeom prst="roundRect">
            <a:avLst>
              <a:gd name="adj" fmla="val 6573"/>
            </a:avLst>
          </a:prstGeom>
          <a:ln w="57150">
            <a:solidFill>
              <a:srgbClr val="FFCCCC"/>
            </a:solidFill>
          </a:ln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r="-5892" b="21382"/>
          <a:stretch/>
        </p:blipFill>
        <p:spPr>
          <a:xfrm>
            <a:off x="1700685" y="866739"/>
            <a:ext cx="6418470" cy="3155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3752B67C-BF07-442E-BB98-4C93FBFC8A28}"/>
              </a:ext>
            </a:extLst>
          </p:cNvPr>
          <p:cNvSpPr/>
          <p:nvPr/>
        </p:nvSpPr>
        <p:spPr>
          <a:xfrm>
            <a:off x="2928270" y="194092"/>
            <a:ext cx="3251211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altLang="zh-CN" sz="3200" b="1" u="sng" dirty="0">
                <a:solidFill>
                  <a:srgbClr val="C00000"/>
                </a:solidFill>
              </a:rPr>
              <a:t>Image generation</a:t>
            </a:r>
            <a:endParaRPr lang="zh-CN" altLang="en-US" sz="32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594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0" y="200230"/>
            <a:ext cx="1295400" cy="105791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100" y="2438400"/>
            <a:ext cx="8763000" cy="37338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20170" y="0"/>
            <a:ext cx="4363570" cy="523220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rgbClr val="AE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Traditional hydrodynamics</a:t>
            </a:r>
            <a:endParaRPr lang="zh-CN" altLang="en-US" sz="2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844" y="2179983"/>
            <a:ext cx="2971800" cy="52322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rgbClr val="AE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Deep Learning</a:t>
            </a:r>
            <a:endParaRPr lang="zh-CN" altLang="en-US" sz="2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1000" y="6063322"/>
            <a:ext cx="957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-Such deep learning systems do not need to be programmed with the hydro </a:t>
            </a:r>
          </a:p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equation                     Instead, they learn on their own</a:t>
            </a:r>
            <a:r>
              <a:rPr lang="en-US" altLang="zh-CN" b="1" dirty="0"/>
              <a:t>   </a:t>
            </a:r>
            <a:endParaRPr lang="zh-CN" altLang="en-US" b="1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/>
          <a:srcRect l="7510" t="34515" r="72064" b="10265"/>
          <a:stretch/>
        </p:blipFill>
        <p:spPr>
          <a:xfrm>
            <a:off x="2051797" y="606570"/>
            <a:ext cx="1371600" cy="128016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/>
          <a:srcRect l="75286" t="41937" r="11683" b="20320"/>
          <a:stretch/>
        </p:blipFill>
        <p:spPr>
          <a:xfrm>
            <a:off x="3124200" y="3240261"/>
            <a:ext cx="1295400" cy="11430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/>
          <a:srcRect l="75286" t="41937" r="11683" b="20320"/>
          <a:stretch/>
        </p:blipFill>
        <p:spPr>
          <a:xfrm>
            <a:off x="6090397" y="656357"/>
            <a:ext cx="1447800" cy="1277472"/>
          </a:xfrm>
          <a:prstGeom prst="rect">
            <a:avLst/>
          </a:prstGeom>
        </p:spPr>
      </p:pic>
      <p:sp>
        <p:nvSpPr>
          <p:cNvPr id="11" name="右箭头 10"/>
          <p:cNvSpPr/>
          <p:nvPr/>
        </p:nvSpPr>
        <p:spPr>
          <a:xfrm>
            <a:off x="3423397" y="1110429"/>
            <a:ext cx="2743200" cy="397018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graphicFrame>
        <p:nvGraphicFramePr>
          <p:cNvPr id="12" name="Object 2048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590045736"/>
              </p:ext>
            </p:extLst>
          </p:nvPr>
        </p:nvGraphicFramePr>
        <p:xfrm>
          <a:off x="3634067" y="1286720"/>
          <a:ext cx="2028265" cy="721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8" name="Equation" r:id="rId7" imgW="876240" imgH="253800" progId="Equation.3">
                  <p:embed/>
                </p:oleObj>
              </mc:Choice>
              <mc:Fallback>
                <p:oleObj name="Equation" r:id="rId7" imgW="8762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4067" y="1286720"/>
                        <a:ext cx="2028265" cy="7212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048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614076225"/>
              </p:ext>
            </p:extLst>
          </p:nvPr>
        </p:nvGraphicFramePr>
        <p:xfrm>
          <a:off x="1518397" y="6399646"/>
          <a:ext cx="1066800" cy="352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" name="Equation" r:id="rId9" imgW="876240" imgH="253800" progId="Equation.3">
                  <p:embed/>
                </p:oleObj>
              </mc:Choice>
              <mc:Fallback>
                <p:oleObj name="Equation" r:id="rId9" imgW="8762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8397" y="6399646"/>
                        <a:ext cx="1066800" cy="3522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587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2971800" cy="52322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rgbClr val="AE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Deep Learning</a:t>
            </a:r>
            <a:endParaRPr lang="zh-CN" altLang="en-US" sz="2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BAB145E-A051-49FC-9134-70AF5CCFD278}"/>
              </a:ext>
            </a:extLst>
          </p:cNvPr>
          <p:cNvSpPr/>
          <p:nvPr/>
        </p:nvSpPr>
        <p:spPr>
          <a:xfrm>
            <a:off x="202975" y="5011692"/>
            <a:ext cx="5181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altLang="zh-CN" u="sng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Step3</a:t>
            </a:r>
            <a:r>
              <a:rPr lang="zh-CN" altLang="en-US" u="sng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）</a:t>
            </a:r>
            <a:r>
              <a:rPr lang="en-US" altLang="zh-CN" u="sng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Test the deep neural network 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2AEB6CC-A701-44B1-BC4C-A1CB33F3783B}"/>
              </a:ext>
            </a:extLst>
          </p:cNvPr>
          <p:cNvSpPr/>
          <p:nvPr/>
        </p:nvSpPr>
        <p:spPr>
          <a:xfrm>
            <a:off x="9832" y="542885"/>
            <a:ext cx="9438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altLang="zh-CN" u="sng" dirty="0">
                <a:solidFill>
                  <a:schemeClr val="accent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Step1</a:t>
            </a:r>
            <a:r>
              <a:rPr lang="zh-CN" altLang="en-US" u="sng" dirty="0">
                <a:solidFill>
                  <a:schemeClr val="accent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）</a:t>
            </a:r>
            <a:r>
              <a:rPr lang="en-US" altLang="zh-CN" u="sng" dirty="0">
                <a:solidFill>
                  <a:schemeClr val="accent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Generate the training/testing data sets from hydro</a:t>
            </a:r>
            <a:endParaRPr lang="en-US" altLang="zh-CN" sz="1800" u="sng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CD5D4D4-5435-48F9-8FAC-3E0345C9717C}"/>
              </a:ext>
            </a:extLst>
          </p:cNvPr>
          <p:cNvSpPr/>
          <p:nvPr/>
        </p:nvSpPr>
        <p:spPr>
          <a:xfrm>
            <a:off x="215265" y="2634212"/>
            <a:ext cx="82785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altLang="zh-CN" u="sng" dirty="0">
                <a:solidFill>
                  <a:srgbClr val="339933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Step2</a:t>
            </a:r>
            <a:r>
              <a:rPr lang="zh-CN" altLang="en-US" u="sng" dirty="0">
                <a:solidFill>
                  <a:srgbClr val="339933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）</a:t>
            </a:r>
            <a:r>
              <a:rPr lang="en-US" altLang="zh-CN" u="sng" dirty="0">
                <a:solidFill>
                  <a:srgbClr val="339933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Design &amp; train the deep neural network 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3014755-86F6-4D95-9A24-FED24B2611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4" t="13598" r="43913" b="41504"/>
          <a:stretch/>
        </p:blipFill>
        <p:spPr>
          <a:xfrm>
            <a:off x="2449554" y="986654"/>
            <a:ext cx="3810000" cy="137409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02107BC-0D24-4B71-BE72-145EA6EF108F}"/>
              </a:ext>
            </a:extLst>
          </p:cNvPr>
          <p:cNvSpPr txBox="1"/>
          <p:nvPr/>
        </p:nvSpPr>
        <p:spPr>
          <a:xfrm>
            <a:off x="5019738" y="3295946"/>
            <a:ext cx="2886004" cy="400110"/>
          </a:xfrm>
          <a:prstGeom prst="rect">
            <a:avLst/>
          </a:prstGeom>
          <a:solidFill>
            <a:srgbClr val="FFFFFF"/>
          </a:solidFill>
          <a:ln w="38100">
            <a:solidFill>
              <a:srgbClr val="00CC66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b="1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 Training Data Sets </a:t>
            </a:r>
            <a:endParaRPr lang="zh-CN" altLang="en-US" b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06F3AF47-5F6F-4B4B-AF46-E029600763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356223"/>
              </p:ext>
            </p:extLst>
          </p:nvPr>
        </p:nvGraphicFramePr>
        <p:xfrm>
          <a:off x="5019738" y="3654285"/>
          <a:ext cx="2886004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954">
                <a:tc rowSpan="2">
                  <a:txBody>
                    <a:bodyPr/>
                    <a:lstStyle/>
                    <a:p>
                      <a:r>
                        <a:rPr lang="en-US" altLang="zh-CN" baseline="0" dirty="0"/>
                        <a:t>     hydro</a:t>
                      </a:r>
                      <a:endParaRPr lang="zh-CN" altLang="en-US" dirty="0"/>
                    </a:p>
                    <a:p>
                      <a:r>
                        <a:rPr lang="en-US" altLang="zh-CN" baseline="0" dirty="0"/>
                        <a:t>   </a:t>
                      </a:r>
                      <a:r>
                        <a:rPr lang="en-US" altLang="zh-CN" sz="1600" dirty="0"/>
                        <a:t>VISH2+1</a:t>
                      </a:r>
                      <a:r>
                        <a:rPr lang="en-US" altLang="zh-CN" sz="1600" baseline="0" dirty="0"/>
                        <a:t>  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   MC-</a:t>
                      </a:r>
                      <a:r>
                        <a:rPr lang="en-US" altLang="zh-CN" dirty="0" err="1"/>
                        <a:t>Gl</a:t>
                      </a:r>
                      <a:r>
                        <a:rPr lang="en-US" altLang="zh-CN" baseline="0" dirty="0"/>
                        <a:t> 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 </a:t>
                      </a:r>
                      <a:r>
                        <a:rPr lang="en-US" altLang="zh-CN" baseline="0" dirty="0"/>
                        <a:t> </a:t>
                      </a:r>
                      <a:r>
                        <a:rPr lang="en-US" altLang="zh-CN" b="1" dirty="0"/>
                        <a:t>10000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34EAF90C-E3C5-4504-B8D5-0FEBB1ECE700}"/>
              </a:ext>
            </a:extLst>
          </p:cNvPr>
          <p:cNvGraphicFramePr>
            <a:graphicFrameLocks noGrp="1"/>
          </p:cNvGraphicFramePr>
          <p:nvPr/>
        </p:nvGraphicFramePr>
        <p:xfrm>
          <a:off x="3057832" y="6147691"/>
          <a:ext cx="6096000" cy="74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altLang="zh-CN" baseline="0" dirty="0"/>
                        <a:t> hydro</a:t>
                      </a:r>
                    </a:p>
                    <a:p>
                      <a:r>
                        <a:rPr lang="en-US" altLang="zh-CN" baseline="0" dirty="0"/>
                        <a:t> </a:t>
                      </a:r>
                      <a:r>
                        <a:rPr lang="en-US" altLang="zh-CN" sz="1600" baseline="0" dirty="0"/>
                        <a:t>VISH 2+1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MC-</a:t>
                      </a:r>
                      <a:r>
                        <a:rPr lang="en-US" altLang="zh-CN" dirty="0" err="1"/>
                        <a:t>Gl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MC-KLN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    AMPT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     Trento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</a:t>
                      </a:r>
                      <a:r>
                        <a:rPr lang="en-US" altLang="zh-CN" b="1" dirty="0"/>
                        <a:t>10000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 </a:t>
                      </a:r>
                      <a:r>
                        <a:rPr lang="en-US" altLang="zh-CN" b="1" dirty="0"/>
                        <a:t>10000  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  </a:t>
                      </a:r>
                      <a:r>
                        <a:rPr lang="en-US" altLang="zh-CN" b="1" dirty="0"/>
                        <a:t>10000  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 </a:t>
                      </a:r>
                      <a:r>
                        <a:rPr lang="en-US" altLang="zh-CN" b="1" i="0" dirty="0"/>
                        <a:t>10000</a:t>
                      </a:r>
                      <a:endParaRPr lang="zh-CN" altLang="en-US" b="1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文本框 14">
            <a:extLst>
              <a:ext uri="{FF2B5EF4-FFF2-40B4-BE49-F238E27FC236}">
                <a16:creationId xmlns:a16="http://schemas.microsoft.com/office/drawing/2014/main" id="{FB34401E-9B57-4382-A0E5-3045E4340958}"/>
              </a:ext>
            </a:extLst>
          </p:cNvPr>
          <p:cNvSpPr txBox="1"/>
          <p:nvPr/>
        </p:nvSpPr>
        <p:spPr>
          <a:xfrm>
            <a:off x="3057832" y="5690591"/>
            <a:ext cx="3281886" cy="461665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 Testing Data Sets </a:t>
            </a:r>
            <a:endParaRPr lang="zh-CN" altLang="en-US" sz="2400" b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49920A1-5CA8-4CB2-AE66-DB16ACA4E6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435" t="15227" r="2114" b="43545"/>
          <a:stretch/>
        </p:blipFill>
        <p:spPr>
          <a:xfrm>
            <a:off x="255823" y="5544698"/>
            <a:ext cx="2362200" cy="120598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E920191-65ED-4C51-ACD9-5BD3E834AB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48" t="58467" r="56957" b="11636"/>
          <a:stretch/>
        </p:blipFill>
        <p:spPr>
          <a:xfrm>
            <a:off x="1507719" y="3164932"/>
            <a:ext cx="2928162" cy="1299842"/>
          </a:xfrm>
          <a:prstGeom prst="rect">
            <a:avLst/>
          </a:prstGeom>
        </p:spPr>
      </p:pic>
      <p:graphicFrame>
        <p:nvGraphicFramePr>
          <p:cNvPr id="10" name="Object 2048">
            <a:extLst>
              <a:ext uri="{FF2B5EF4-FFF2-40B4-BE49-F238E27FC236}">
                <a16:creationId xmlns:a16="http://schemas.microsoft.com/office/drawing/2014/main" id="{F94603C8-8DA9-4CB8-9FAA-7F1A123087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5109913"/>
              </p:ext>
            </p:extLst>
          </p:nvPr>
        </p:nvGraphicFramePr>
        <p:xfrm>
          <a:off x="3747623" y="1076518"/>
          <a:ext cx="1295400" cy="46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" name="Equation" r:id="rId5" imgW="876240" imgH="253800" progId="Equation.3">
                  <p:embed/>
                </p:oleObj>
              </mc:Choice>
              <mc:Fallback>
                <p:oleObj name="Equation" r:id="rId5" imgW="876240" imgH="253800" progId="Equation.3">
                  <p:embed/>
                  <p:pic>
                    <p:nvPicPr>
                      <p:cNvPr id="10" name="Object 2048">
                        <a:extLst>
                          <a:ext uri="{FF2B5EF4-FFF2-40B4-BE49-F238E27FC236}">
                            <a16:creationId xmlns:a16="http://schemas.microsoft.com/office/drawing/2014/main" id="{F94603C8-8DA9-4CB8-9FAA-7F1A123087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7623" y="1076518"/>
                        <a:ext cx="1295400" cy="460640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5453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51054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rgbClr val="AE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Stacked U-net for 2+1-d hydro </a:t>
            </a:r>
            <a:endParaRPr lang="zh-CN" altLang="en-US" sz="2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t="10449"/>
          <a:stretch/>
        </p:blipFill>
        <p:spPr>
          <a:xfrm>
            <a:off x="223313" y="588996"/>
            <a:ext cx="8686800" cy="26995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581400"/>
            <a:ext cx="4648200" cy="302767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926105" y="3978565"/>
            <a:ext cx="495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The activation function:</a:t>
            </a:r>
            <a:endParaRPr lang="zh-CN" altLang="en-US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172" y="4391044"/>
            <a:ext cx="4099069" cy="3481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926105" y="4802729"/>
            <a:ext cx="29416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latin typeface="+mn-lt"/>
              </a:rPr>
              <a:t>The loss function:</a:t>
            </a:r>
          </a:p>
          <a:p>
            <a:pPr algn="l"/>
            <a:r>
              <a:rPr lang="en-US" altLang="zh-CN" dirty="0">
                <a:latin typeface="+mn-lt"/>
              </a:rPr>
              <a:t>normalized MAE loss</a:t>
            </a:r>
            <a:endParaRPr lang="zh-CN" altLang="en-US" dirty="0">
              <a:latin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926105" y="5574150"/>
            <a:ext cx="35343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800" b="1" dirty="0" err="1">
                <a:solidFill>
                  <a:srgbClr val="CC00CC"/>
                </a:solidFill>
                <a:latin typeface="LMSans8-Regular-Identity-H"/>
              </a:rPr>
              <a:t>H.Huang</a:t>
            </a:r>
            <a:r>
              <a:rPr lang="en-US" altLang="zh-CN" sz="1800" b="1" dirty="0">
                <a:solidFill>
                  <a:srgbClr val="CC00CC"/>
                </a:solidFill>
                <a:latin typeface="LMSans8-Regular-Identity-H"/>
              </a:rPr>
              <a:t>, </a:t>
            </a:r>
            <a:r>
              <a:rPr lang="en-US" altLang="zh-CN" sz="1800" b="1" dirty="0" err="1">
                <a:solidFill>
                  <a:srgbClr val="CC00CC"/>
                </a:solidFill>
                <a:latin typeface="LMSans8-Regular-Identity-H"/>
              </a:rPr>
              <a:t>B.Xiao</a:t>
            </a:r>
            <a:r>
              <a:rPr lang="en-US" altLang="zh-CN" sz="1800" b="1" dirty="0">
                <a:solidFill>
                  <a:srgbClr val="CC00CC"/>
                </a:solidFill>
                <a:latin typeface="LMSans8-Regular-Identity-H"/>
              </a:rPr>
              <a:t>, </a:t>
            </a:r>
            <a:r>
              <a:rPr lang="en-US" altLang="zh-CN" sz="1800" b="1" dirty="0" err="1">
                <a:solidFill>
                  <a:srgbClr val="CC00CC"/>
                </a:solidFill>
                <a:latin typeface="LMSans8-Regular-Identity-H"/>
              </a:rPr>
              <a:t>H.Xiong</a:t>
            </a:r>
            <a:r>
              <a:rPr lang="en-US" altLang="zh-CN" sz="1800" b="1" dirty="0">
                <a:solidFill>
                  <a:srgbClr val="CC00CC"/>
                </a:solidFill>
                <a:latin typeface="LMSans8-Regular-Identity-H"/>
              </a:rPr>
              <a:t>, </a:t>
            </a:r>
            <a:r>
              <a:rPr lang="en-US" altLang="zh-CN" sz="1800" b="1" dirty="0" err="1">
                <a:solidFill>
                  <a:srgbClr val="CC00CC"/>
                </a:solidFill>
                <a:latin typeface="LMSans8-Regular-Identity-H"/>
              </a:rPr>
              <a:t>Z.Wu</a:t>
            </a:r>
            <a:r>
              <a:rPr lang="en-US" altLang="zh-CN" sz="1800" b="1" dirty="0">
                <a:solidFill>
                  <a:srgbClr val="CC00CC"/>
                </a:solidFill>
                <a:latin typeface="LMSans8-Regular-Identity-H"/>
              </a:rPr>
              <a:t>, Y. Mu and </a:t>
            </a:r>
            <a:r>
              <a:rPr lang="en-US" altLang="zh-CN" sz="1800" b="1" dirty="0" err="1">
                <a:solidFill>
                  <a:srgbClr val="CC00CC"/>
                </a:solidFill>
                <a:latin typeface="LMSans8-Regular-Identity-H"/>
              </a:rPr>
              <a:t>H.Song</a:t>
            </a:r>
            <a:r>
              <a:rPr lang="en-US" altLang="zh-CN" sz="1800" b="1" dirty="0">
                <a:solidFill>
                  <a:srgbClr val="CC00CC"/>
                </a:solidFill>
                <a:latin typeface="LMSans8-Regular-Identity-H"/>
              </a:rPr>
              <a:t>  </a:t>
            </a:r>
            <a:r>
              <a:rPr lang="en-US" altLang="zh-CN" sz="1800" b="1" dirty="0" err="1">
                <a:solidFill>
                  <a:srgbClr val="CC00CC"/>
                </a:solidFill>
                <a:latin typeface="LMSans10-Regular-Identity-H"/>
              </a:rPr>
              <a:t>arXiv</a:t>
            </a:r>
            <a:r>
              <a:rPr lang="en-US" altLang="zh-CN" sz="1800" b="1" dirty="0">
                <a:solidFill>
                  <a:srgbClr val="CC00CC"/>
                </a:solidFill>
                <a:latin typeface="LMSans10-Regular-Identity-H"/>
              </a:rPr>
              <a:t>: 1801.03334, NPA 2018 </a:t>
            </a:r>
            <a:endParaRPr lang="zh-CN" altLang="en-US" sz="1800" b="1" dirty="0">
              <a:solidFill>
                <a:srgbClr val="CC00CC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600" y="5156672"/>
            <a:ext cx="1442513" cy="37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36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35072"/>
          <a:stretch/>
        </p:blipFill>
        <p:spPr>
          <a:xfrm>
            <a:off x="6400800" y="38100"/>
            <a:ext cx="2767853" cy="51746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06" y="517468"/>
            <a:ext cx="8917294" cy="634053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13448" y="0"/>
            <a:ext cx="6490448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sUnet</a:t>
            </a:r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prediction vs. hydro simulations</a:t>
            </a:r>
            <a:endParaRPr lang="zh-CN" altLang="en-US" sz="2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2273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38647"/>
          <a:stretch/>
        </p:blipFill>
        <p:spPr>
          <a:xfrm>
            <a:off x="6553200" y="38100"/>
            <a:ext cx="2615453" cy="51746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25" y="1676400"/>
            <a:ext cx="7553375" cy="4724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990600"/>
            <a:ext cx="6863514" cy="59615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-13448" y="0"/>
            <a:ext cx="6490448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sUnet</a:t>
            </a:r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prediction vs. hydro simulations</a:t>
            </a:r>
            <a:endParaRPr lang="zh-CN" altLang="en-US" sz="2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786601" y="1195892"/>
            <a:ext cx="328119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C00000"/>
                </a:solidFill>
              </a:rPr>
              <a:t>-for a closer look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0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5" y="1302683"/>
            <a:ext cx="8718678" cy="438904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-13448" y="0"/>
            <a:ext cx="6338048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sUnet</a:t>
            </a:r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prediction vs. hydro simulations</a:t>
            </a:r>
            <a:endParaRPr lang="zh-CN" altLang="en-US" sz="2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r="4323"/>
          <a:stretch/>
        </p:blipFill>
        <p:spPr>
          <a:xfrm>
            <a:off x="6172702" y="5654551"/>
            <a:ext cx="2590800" cy="12244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6019800"/>
            <a:ext cx="3368488" cy="63974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04800" y="841018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u="sng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Eccentricity distributions:</a:t>
            </a:r>
            <a:endParaRPr lang="zh-CN" altLang="en-US" sz="2400" u="sng" dirty="0">
              <a:solidFill>
                <a:srgbClr val="C0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5070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67B3C5F-5934-487B-8F58-590DAB39E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270" y="1134924"/>
            <a:ext cx="6997459" cy="269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9082F1E-ED3C-4BD5-B598-81351936AF19}"/>
              </a:ext>
            </a:extLst>
          </p:cNvPr>
          <p:cNvSpPr/>
          <p:nvPr/>
        </p:nvSpPr>
        <p:spPr>
          <a:xfrm>
            <a:off x="5334000" y="4495800"/>
            <a:ext cx="3810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latin typeface="LMSans10-Regular-Identity-H"/>
              </a:rPr>
              <a:t>With the well trained network, the final state profiles can be quickly generated from the initial profiles. (5-10 times faster for GPU based calculations)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F8B434B-3E7A-4502-96E2-114109A14692}"/>
              </a:ext>
            </a:extLst>
          </p:cNvPr>
          <p:cNvSpPr txBox="1"/>
          <p:nvPr/>
        </p:nvSpPr>
        <p:spPr>
          <a:xfrm>
            <a:off x="-13448" y="0"/>
            <a:ext cx="5499848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Simulation time: </a:t>
            </a:r>
            <a:r>
              <a:rPr lang="en-US" altLang="zh-CN" sz="2800" dirty="0" err="1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sUnet</a:t>
            </a:r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vs. hydro </a:t>
            </a:r>
            <a:endParaRPr lang="zh-CN" altLang="en-US" sz="2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A7BA860-69F8-4927-BB36-412C8CB282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3" t="13598" r="44782" b="41504"/>
          <a:stretch/>
        </p:blipFill>
        <p:spPr>
          <a:xfrm>
            <a:off x="450476" y="4319319"/>
            <a:ext cx="4572000" cy="16764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EEB8647-51CE-47D4-B0FB-09CED5EADCB3}"/>
              </a:ext>
            </a:extLst>
          </p:cNvPr>
          <p:cNvSpPr txBox="1"/>
          <p:nvPr/>
        </p:nvSpPr>
        <p:spPr>
          <a:xfrm>
            <a:off x="6705600" y="3124200"/>
            <a:ext cx="2531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 Narrow" panose="020B0606020202030204" pitchFamily="34" charset="0"/>
              </a:rPr>
              <a:t>P</a:t>
            </a:r>
            <a:endParaRPr lang="zh-CN" altLang="en-U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283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77C9DAB8-5169-4097-8822-6609807B806A}"/>
              </a:ext>
            </a:extLst>
          </p:cNvPr>
          <p:cNvSpPr/>
          <p:nvPr/>
        </p:nvSpPr>
        <p:spPr>
          <a:xfrm>
            <a:off x="0" y="-37876"/>
            <a:ext cx="9158712" cy="16893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CA5BE30-9E46-4F86-AC86-D23E38AC5183}"/>
              </a:ext>
            </a:extLst>
          </p:cNvPr>
          <p:cNvSpPr/>
          <p:nvPr/>
        </p:nvSpPr>
        <p:spPr>
          <a:xfrm>
            <a:off x="1676400" y="1282184"/>
            <a:ext cx="75641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K. Zhou, G. </a:t>
            </a:r>
            <a:r>
              <a:rPr lang="en-US" altLang="zh-CN" sz="18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Endrődi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L. G. Pang and H. </a:t>
            </a:r>
            <a:r>
              <a:rPr lang="en-US" altLang="zh-CN" sz="18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Stöcker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 arXiv:1810.12879 [hep-</a:t>
            </a:r>
            <a:r>
              <a:rPr lang="en-US" altLang="zh-CN" sz="18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lat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].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1779933-B6DA-4E21-A4DB-CD0EA6D955D8}"/>
              </a:ext>
            </a:extLst>
          </p:cNvPr>
          <p:cNvSpPr/>
          <p:nvPr/>
        </p:nvSpPr>
        <p:spPr>
          <a:xfrm>
            <a:off x="0" y="203043"/>
            <a:ext cx="9067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3200" dirty="0">
                <a:latin typeface="SFBX0900"/>
              </a:rPr>
              <a:t>1+1-d Lattice Scaler Field Theory  with finite T &amp; </a:t>
            </a:r>
            <a:r>
              <a:rPr lang="el-GR" altLang="zh-CN" sz="32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μ</a:t>
            </a:r>
            <a:r>
              <a:rPr lang="en-US" altLang="zh-CN" sz="3200" dirty="0">
                <a:latin typeface="SFBX0900"/>
              </a:rPr>
              <a:t> </a:t>
            </a:r>
          </a:p>
          <a:p>
            <a:pPr algn="l"/>
            <a:r>
              <a:rPr lang="en-US" altLang="zh-CN" sz="3200" dirty="0">
                <a:latin typeface="SFBX0900"/>
              </a:rPr>
              <a:t>                              -Configuration production using GAN</a:t>
            </a:r>
            <a:endParaRPr lang="zh-CN" altLang="en-US" sz="32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4946316-78ED-4D9D-B67A-2D3D606C2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47" y="1651516"/>
            <a:ext cx="4876800" cy="295520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51A5401-FDEF-420F-8252-28A4E8A9AEF4}"/>
              </a:ext>
            </a:extLst>
          </p:cNvPr>
          <p:cNvSpPr/>
          <p:nvPr/>
        </p:nvSpPr>
        <p:spPr>
          <a:xfrm>
            <a:off x="158147" y="4867930"/>
            <a:ext cx="47775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-Phase diagram generated by c-GAN on mu with limited ensemble of training set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B9C77D4-22A8-452A-AFE5-D9F9227F51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44"/>
          <a:stretch/>
        </p:blipFill>
        <p:spPr>
          <a:xfrm>
            <a:off x="5432834" y="1906015"/>
            <a:ext cx="3554963" cy="3849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FCCD6A18-39C3-45EF-ADF7-C0FA06005378}"/>
              </a:ext>
            </a:extLst>
          </p:cNvPr>
          <p:cNvSpPr/>
          <p:nvPr/>
        </p:nvSpPr>
        <p:spPr>
          <a:xfrm>
            <a:off x="54421" y="5685221"/>
            <a:ext cx="52459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latin typeface="SFRM0900"/>
              </a:rPr>
              <a:t> 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-The potential uses of such a generative   </a:t>
            </a:r>
          </a:p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  approach for sampling outside the training </a:t>
            </a:r>
          </a:p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  region, but near the critical point?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812C45D-7C68-478C-BDC9-910D42EEA2EA}"/>
              </a:ext>
            </a:extLst>
          </p:cNvPr>
          <p:cNvSpPr/>
          <p:nvPr/>
        </p:nvSpPr>
        <p:spPr>
          <a:xfrm>
            <a:off x="5615820" y="5947071"/>
            <a:ext cx="33719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latin typeface="SFRM1000"/>
              </a:rPr>
              <a:t>training sample:  n= 0.4, 0.5,</a:t>
            </a:r>
          </a:p>
          <a:p>
            <a:pPr algn="l"/>
            <a:r>
              <a:rPr lang="en-US" altLang="zh-CN" dirty="0">
                <a:latin typeface="SFRM1000"/>
              </a:rPr>
              <a:t> 0.6, 0.7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06418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BABB5148-52BB-4BCB-A3F9-5F4356E9FB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00"/>
          <a:stretch/>
        </p:blipFill>
        <p:spPr>
          <a:xfrm>
            <a:off x="4235059" y="45773"/>
            <a:ext cx="4267200" cy="304339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61668" y="5078200"/>
            <a:ext cx="480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 b="1" dirty="0">
                <a:latin typeface="+mn-lt"/>
              </a:rPr>
              <a:t>-AlphaGo </a:t>
            </a:r>
            <a:r>
              <a:rPr lang="en-US" altLang="zh-CN" sz="2400" b="1" dirty="0">
                <a:solidFill>
                  <a:srgbClr val="000000"/>
                </a:solidFill>
                <a:latin typeface="+mn-lt"/>
              </a:rPr>
              <a:t>(by Google DeepMind)</a:t>
            </a:r>
          </a:p>
          <a:p>
            <a:pPr algn="l"/>
            <a:r>
              <a:rPr lang="en-US" altLang="zh-CN" sz="2400" b="1" dirty="0">
                <a:solidFill>
                  <a:srgbClr val="000000"/>
                </a:solidFill>
                <a:latin typeface="+mn-lt"/>
              </a:rPr>
              <a:t>   …  …    …  …</a:t>
            </a:r>
            <a:endParaRPr lang="zh-CN" altLang="en-US" sz="2400" b="1" dirty="0">
              <a:latin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664" y="-7418"/>
            <a:ext cx="670626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Broad Applications of Machine Learning</a:t>
            </a:r>
            <a:endParaRPr lang="zh-CN" altLang="en-US" sz="2800" b="1" dirty="0">
              <a:solidFill>
                <a:srgbClr val="C0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E77E82C-9676-4B74-B6BF-A3D2B470403E}"/>
              </a:ext>
            </a:extLst>
          </p:cNvPr>
          <p:cNvSpPr/>
          <p:nvPr/>
        </p:nvSpPr>
        <p:spPr>
          <a:xfrm>
            <a:off x="361335" y="2471672"/>
            <a:ext cx="36279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u="sng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Language processing</a:t>
            </a:r>
            <a:endParaRPr lang="zh-CN" altLang="en-US" sz="2800" u="sng" dirty="0"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5896D6C-393F-474E-83E3-7950D892676E}"/>
              </a:ext>
            </a:extLst>
          </p:cNvPr>
          <p:cNvSpPr/>
          <p:nvPr/>
        </p:nvSpPr>
        <p:spPr>
          <a:xfrm>
            <a:off x="587477" y="2990106"/>
            <a:ext cx="518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 b="1" dirty="0">
                <a:latin typeface="+mn-lt"/>
              </a:rPr>
              <a:t>-Machine translation</a:t>
            </a:r>
          </a:p>
          <a:p>
            <a:pPr algn="l"/>
            <a:r>
              <a:rPr lang="en-US" altLang="zh-CN" sz="2400" b="1" dirty="0"/>
              <a:t>-Speech recognition</a:t>
            </a:r>
          </a:p>
          <a:p>
            <a:pPr algn="l"/>
            <a:r>
              <a:rPr lang="en-US" altLang="zh-CN" sz="2400" b="1" dirty="0"/>
              <a:t>-Chinese poetry generation</a:t>
            </a:r>
          </a:p>
          <a:p>
            <a:pPr algn="l"/>
            <a:r>
              <a:rPr lang="en-US" altLang="zh-CN" sz="2400" b="1" dirty="0"/>
              <a:t>   …</a:t>
            </a:r>
            <a:r>
              <a:rPr lang="zh-CN" altLang="en-US" sz="2400" b="1" dirty="0"/>
              <a:t>  </a:t>
            </a:r>
            <a:r>
              <a:rPr lang="en-US" altLang="zh-CN" sz="2400" b="1" dirty="0"/>
              <a:t>…</a:t>
            </a:r>
            <a:r>
              <a:rPr lang="zh-CN" altLang="en-US" sz="2400" b="1" dirty="0"/>
              <a:t>    </a:t>
            </a:r>
            <a:r>
              <a:rPr lang="en-US" altLang="zh-CN" sz="2400" b="1" dirty="0"/>
              <a:t>…</a:t>
            </a:r>
            <a:r>
              <a:rPr lang="zh-CN" altLang="en-US" sz="2400" b="1" dirty="0"/>
              <a:t>  </a:t>
            </a:r>
            <a:r>
              <a:rPr lang="en-US" altLang="zh-CN" sz="2400" b="1" dirty="0"/>
              <a:t>…</a:t>
            </a:r>
            <a:endParaRPr lang="zh-CN" altLang="en-US" sz="2400" b="1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B4B4A84-D6FF-421A-98F1-A5E0E7BA411F}"/>
              </a:ext>
            </a:extLst>
          </p:cNvPr>
          <p:cNvSpPr txBox="1"/>
          <p:nvPr/>
        </p:nvSpPr>
        <p:spPr>
          <a:xfrm>
            <a:off x="361335" y="515802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u="sng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Computer vision </a:t>
            </a:r>
            <a:endParaRPr lang="zh-CN" altLang="en-US" sz="2800" u="sng" dirty="0"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88664D6-E3D5-46F2-9386-8FC5A5445F13}"/>
              </a:ext>
            </a:extLst>
          </p:cNvPr>
          <p:cNvSpPr/>
          <p:nvPr/>
        </p:nvSpPr>
        <p:spPr>
          <a:xfrm>
            <a:off x="585019" y="968124"/>
            <a:ext cx="314220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latin typeface="+mn-lt"/>
              </a:rPr>
              <a:t>-Image identification</a:t>
            </a:r>
            <a:r>
              <a:rPr lang="en-US" altLang="zh-CN" sz="2400" b="1" dirty="0"/>
              <a:t> </a:t>
            </a:r>
          </a:p>
          <a:p>
            <a:pPr algn="l"/>
            <a:r>
              <a:rPr lang="en-US" altLang="zh-CN" sz="2400" b="1" dirty="0"/>
              <a:t>-Image style transition</a:t>
            </a:r>
            <a:endParaRPr lang="en-US" altLang="zh-CN" sz="2400" b="1" dirty="0">
              <a:latin typeface="+mn-lt"/>
            </a:endParaRPr>
          </a:p>
          <a:p>
            <a:pPr algn="l"/>
            <a:r>
              <a:rPr lang="en-US" altLang="zh-CN" sz="2400" b="1" dirty="0"/>
              <a:t>-Image generation</a:t>
            </a:r>
          </a:p>
          <a:p>
            <a:pPr algn="l"/>
            <a:r>
              <a:rPr lang="en-US" altLang="zh-CN" sz="2400" b="1" dirty="0">
                <a:latin typeface="+mn-lt"/>
              </a:rPr>
              <a:t>   …  …    …  …</a:t>
            </a:r>
            <a:endParaRPr lang="zh-CN" altLang="en-US" sz="2400" b="1" dirty="0">
              <a:latin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D671A2CE-2EC0-4AD3-8B01-4D17A1394B65}"/>
              </a:ext>
            </a:extLst>
          </p:cNvPr>
          <p:cNvSpPr/>
          <p:nvPr/>
        </p:nvSpPr>
        <p:spPr>
          <a:xfrm>
            <a:off x="484238" y="4555229"/>
            <a:ext cx="2971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800" u="sng" dirty="0">
                <a:latin typeface="Arial" panose="020B0604020202020204" pitchFamily="34" charset="0"/>
                <a:cs typeface="Arial" panose="020B0604020202020204" pitchFamily="34" charset="0"/>
              </a:rPr>
              <a:t>Playing Games</a:t>
            </a:r>
            <a:endParaRPr lang="zh-CN" altLang="en-US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E3F78AD-D5F3-44F1-862F-EEF7ED2C57EA}"/>
              </a:ext>
            </a:extLst>
          </p:cNvPr>
          <p:cNvSpPr/>
          <p:nvPr/>
        </p:nvSpPr>
        <p:spPr>
          <a:xfrm>
            <a:off x="327722" y="5889876"/>
            <a:ext cx="35573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u="sng" dirty="0">
                <a:latin typeface="Arial" panose="020B0604020202020204" pitchFamily="34" charset="0"/>
                <a:cs typeface="Arial" panose="020B0604020202020204" pitchFamily="34" charset="0"/>
              </a:rPr>
              <a:t>Autonomous Driving</a:t>
            </a:r>
          </a:p>
          <a:p>
            <a:pPr algn="l"/>
            <a:r>
              <a:rPr lang="en-US" altLang="zh-CN" sz="2400" b="1" dirty="0">
                <a:solidFill>
                  <a:srgbClr val="000000"/>
                </a:solidFill>
              </a:rPr>
              <a:t>        …  …    …  …</a:t>
            </a:r>
            <a:endParaRPr lang="en-US" altLang="zh-CN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FD9DA69E-E56A-4925-8659-052B72DE7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220" y="2331717"/>
            <a:ext cx="4061445" cy="2194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328C0B6-DC96-436F-B5CC-2E3D1DD46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0784" y="4173751"/>
            <a:ext cx="3685259" cy="268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68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E3626322-064A-4287-A3C2-10CE748C8B8F}"/>
              </a:ext>
            </a:extLst>
          </p:cNvPr>
          <p:cNvSpPr/>
          <p:nvPr/>
        </p:nvSpPr>
        <p:spPr>
          <a:xfrm>
            <a:off x="0" y="-76200"/>
            <a:ext cx="9144000" cy="6858000"/>
          </a:xfrm>
          <a:prstGeom prst="rect">
            <a:avLst/>
          </a:prstGeom>
          <a:solidFill>
            <a:srgbClr val="FFFF99"/>
          </a:solidFill>
          <a:ln>
            <a:solidFill>
              <a:srgbClr val="99FF66"/>
            </a:solidFill>
          </a:ln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649CBD7-93E6-4F60-A591-75858570B41A}"/>
              </a:ext>
            </a:extLst>
          </p:cNvPr>
          <p:cNvSpPr/>
          <p:nvPr/>
        </p:nvSpPr>
        <p:spPr>
          <a:xfrm>
            <a:off x="685800" y="2438400"/>
            <a:ext cx="72899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600" dirty="0">
                <a:solidFill>
                  <a:srgbClr val="C00000"/>
                </a:solidFill>
                <a:latin typeface="CMSS12"/>
              </a:rPr>
              <a:t>Principal Component Analysis for Flow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B004233-8D98-4661-9DA7-0A0A805947F0}"/>
              </a:ext>
            </a:extLst>
          </p:cNvPr>
          <p:cNvSpPr/>
          <p:nvPr/>
        </p:nvSpPr>
        <p:spPr>
          <a:xfrm>
            <a:off x="3372101" y="3084731"/>
            <a:ext cx="51877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b="1" dirty="0">
                <a:latin typeface="LMSans8-Regular-Identity-H"/>
              </a:rPr>
              <a:t>Z. Liu, W. Zhao, and H. Song,</a:t>
            </a:r>
            <a:r>
              <a:rPr lang="zh-CN" altLang="en-US" b="1" dirty="0">
                <a:latin typeface="LMSans8-Regular-Identity-H"/>
              </a:rPr>
              <a:t> </a:t>
            </a:r>
            <a:r>
              <a:rPr lang="en-US" altLang="zh-CN" b="1" dirty="0" err="1">
                <a:latin typeface="LMSans8-Regular-Identity-H"/>
              </a:rPr>
              <a:t>arXiv</a:t>
            </a:r>
            <a:r>
              <a:rPr lang="en-US" altLang="zh-CN" b="1" dirty="0">
                <a:latin typeface="LMSans8-Regular-Identity-H"/>
              </a:rPr>
              <a:t>: 1903.09833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4214151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">
            <a:extLst>
              <a:ext uri="{FF2B5EF4-FFF2-40B4-BE49-F238E27FC236}">
                <a16:creationId xmlns:a16="http://schemas.microsoft.com/office/drawing/2014/main" id="{7A0764BC-1C36-4AD2-802B-D9EF32855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6420" y="921872"/>
            <a:ext cx="3965094" cy="2961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52C084C-950E-4029-98C4-94B63E9B072F}"/>
              </a:ext>
            </a:extLst>
          </p:cNvPr>
          <p:cNvSpPr/>
          <p:nvPr/>
        </p:nvSpPr>
        <p:spPr>
          <a:xfrm>
            <a:off x="14198" y="21194"/>
            <a:ext cx="9115604" cy="7635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A816F34-EB8D-4ED2-981A-FF7C4D9C45B4}"/>
              </a:ext>
            </a:extLst>
          </p:cNvPr>
          <p:cNvSpPr/>
          <p:nvPr/>
        </p:nvSpPr>
        <p:spPr>
          <a:xfrm>
            <a:off x="94899" y="4317432"/>
            <a:ext cx="75114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800" u="sng" dirty="0">
                <a:solidFill>
                  <a:srgbClr val="C00000"/>
                </a:solidFill>
                <a:latin typeface="CMSS12"/>
              </a:rPr>
              <a:t>Can machine  directly discover flow from data without explicit instructions from Human-being?</a:t>
            </a:r>
            <a:endParaRPr lang="zh-CN" altLang="en-US" sz="2800" u="sng" dirty="0">
              <a:solidFill>
                <a:srgbClr val="C0000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19CEB65-C146-4FF5-A998-738A1F6294D2}"/>
              </a:ext>
            </a:extLst>
          </p:cNvPr>
          <p:cNvSpPr/>
          <p:nvPr/>
        </p:nvSpPr>
        <p:spPr>
          <a:xfrm>
            <a:off x="58861" y="40520"/>
            <a:ext cx="922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3600" dirty="0">
                <a:solidFill>
                  <a:srgbClr val="C00000"/>
                </a:solidFill>
                <a:latin typeface="CMSS12"/>
              </a:rPr>
              <a:t>   Flow definition</a:t>
            </a:r>
            <a:r>
              <a:rPr lang="zh-CN" altLang="en-US" sz="3600" dirty="0">
                <a:solidFill>
                  <a:srgbClr val="C00000"/>
                </a:solidFill>
                <a:latin typeface="CMSS12"/>
              </a:rPr>
              <a:t>：</a:t>
            </a:r>
            <a:r>
              <a:rPr lang="en-US" altLang="zh-CN" sz="3600" dirty="0">
                <a:solidFill>
                  <a:srgbClr val="C00000"/>
                </a:solidFill>
                <a:latin typeface="CMSS12"/>
              </a:rPr>
              <a:t>human-being vs. Machine 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1A3729F-C1F3-4C23-92EA-BB48A7B3D31A}"/>
              </a:ext>
            </a:extLst>
          </p:cNvPr>
          <p:cNvSpPr/>
          <p:nvPr/>
        </p:nvSpPr>
        <p:spPr>
          <a:xfrm>
            <a:off x="154569" y="751456"/>
            <a:ext cx="527514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altLang="zh-CN" sz="2800" u="sng" dirty="0">
                <a:solidFill>
                  <a:schemeClr val="accent6"/>
                </a:solidFill>
                <a:latin typeface="CMSS12"/>
              </a:rPr>
              <a:t>Flow definition since 1992  </a:t>
            </a:r>
            <a:endParaRPr lang="zh-CN" altLang="en-US" sz="2800" u="sng" dirty="0">
              <a:solidFill>
                <a:schemeClr val="accent6"/>
              </a:solidFill>
            </a:endParaRPr>
          </a:p>
        </p:txBody>
      </p:sp>
      <p:pic>
        <p:nvPicPr>
          <p:cNvPr id="13" name="Picture 69" descr="star_event">
            <a:extLst>
              <a:ext uri="{FF2B5EF4-FFF2-40B4-BE49-F238E27FC236}">
                <a16:creationId xmlns:a16="http://schemas.microsoft.com/office/drawing/2014/main" id="{D4C87C56-0198-4411-BDED-CE1F8D34F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1111" r="11111"/>
          <a:stretch>
            <a:fillRect/>
          </a:stretch>
        </p:blipFill>
        <p:spPr bwMode="auto">
          <a:xfrm>
            <a:off x="7823343" y="5466182"/>
            <a:ext cx="644904" cy="57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9" descr="star_event">
            <a:extLst>
              <a:ext uri="{FF2B5EF4-FFF2-40B4-BE49-F238E27FC236}">
                <a16:creationId xmlns:a16="http://schemas.microsoft.com/office/drawing/2014/main" id="{970F6C6C-81AA-458D-B3A4-BF6FD7C22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1111" r="11111"/>
          <a:stretch>
            <a:fillRect/>
          </a:stretch>
        </p:blipFill>
        <p:spPr bwMode="auto">
          <a:xfrm rot="5400000">
            <a:off x="6648587" y="5275179"/>
            <a:ext cx="578772" cy="64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9" descr="star_event">
            <a:extLst>
              <a:ext uri="{FF2B5EF4-FFF2-40B4-BE49-F238E27FC236}">
                <a16:creationId xmlns:a16="http://schemas.microsoft.com/office/drawing/2014/main" id="{6BC26260-666F-4479-961A-1C3A62A0E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1111" r="11111"/>
          <a:stretch>
            <a:fillRect/>
          </a:stretch>
        </p:blipFill>
        <p:spPr bwMode="auto">
          <a:xfrm>
            <a:off x="6756223" y="5658470"/>
            <a:ext cx="644904" cy="57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9" descr="star_event">
            <a:extLst>
              <a:ext uri="{FF2B5EF4-FFF2-40B4-BE49-F238E27FC236}">
                <a16:creationId xmlns:a16="http://schemas.microsoft.com/office/drawing/2014/main" id="{A5014EB5-02F4-4185-B87E-20C57A199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1111" r="11111"/>
          <a:stretch>
            <a:fillRect/>
          </a:stretch>
        </p:blipFill>
        <p:spPr bwMode="auto">
          <a:xfrm rot="5400000">
            <a:off x="7272066" y="4854343"/>
            <a:ext cx="578772" cy="64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9" descr="star_event">
            <a:extLst>
              <a:ext uri="{FF2B5EF4-FFF2-40B4-BE49-F238E27FC236}">
                <a16:creationId xmlns:a16="http://schemas.microsoft.com/office/drawing/2014/main" id="{322C7122-7A46-4722-A671-8BA791263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1111" r="11111"/>
          <a:stretch>
            <a:fillRect/>
          </a:stretch>
        </p:blipFill>
        <p:spPr bwMode="auto">
          <a:xfrm rot="5400000">
            <a:off x="6736284" y="4746954"/>
            <a:ext cx="552968" cy="64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9" descr="star_event">
            <a:extLst>
              <a:ext uri="{FF2B5EF4-FFF2-40B4-BE49-F238E27FC236}">
                <a16:creationId xmlns:a16="http://schemas.microsoft.com/office/drawing/2014/main" id="{86FA5AE4-76E7-42C6-B48F-B4C0EF5AA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1111" r="11111"/>
          <a:stretch>
            <a:fillRect/>
          </a:stretch>
        </p:blipFill>
        <p:spPr bwMode="auto">
          <a:xfrm rot="5400000">
            <a:off x="7856409" y="5017737"/>
            <a:ext cx="578773" cy="64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9" descr="star_event">
            <a:extLst>
              <a:ext uri="{FF2B5EF4-FFF2-40B4-BE49-F238E27FC236}">
                <a16:creationId xmlns:a16="http://schemas.microsoft.com/office/drawing/2014/main" id="{9751F42A-0A9E-4E69-BBB8-BF8F38F18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1111" r="11111"/>
          <a:stretch>
            <a:fillRect/>
          </a:stretch>
        </p:blipFill>
        <p:spPr bwMode="auto">
          <a:xfrm rot="5400000">
            <a:off x="7298181" y="5337780"/>
            <a:ext cx="578773" cy="64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9" descr="star_event">
            <a:extLst>
              <a:ext uri="{FF2B5EF4-FFF2-40B4-BE49-F238E27FC236}">
                <a16:creationId xmlns:a16="http://schemas.microsoft.com/office/drawing/2014/main" id="{AF3F9C70-45DD-4FFA-94BA-50A0EFCBE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1111" r="11111"/>
          <a:stretch>
            <a:fillRect/>
          </a:stretch>
        </p:blipFill>
        <p:spPr bwMode="auto">
          <a:xfrm rot="5400000">
            <a:off x="8315966" y="5323142"/>
            <a:ext cx="578773" cy="64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9" descr="star_event">
            <a:extLst>
              <a:ext uri="{FF2B5EF4-FFF2-40B4-BE49-F238E27FC236}">
                <a16:creationId xmlns:a16="http://schemas.microsoft.com/office/drawing/2014/main" id="{FE3C78CC-3319-4D36-9776-74CA3F5B4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1111" r="11111"/>
          <a:stretch>
            <a:fillRect/>
          </a:stretch>
        </p:blipFill>
        <p:spPr bwMode="auto">
          <a:xfrm>
            <a:off x="6769690" y="5692297"/>
            <a:ext cx="644904" cy="57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9" descr="star_event">
            <a:extLst>
              <a:ext uri="{FF2B5EF4-FFF2-40B4-BE49-F238E27FC236}">
                <a16:creationId xmlns:a16="http://schemas.microsoft.com/office/drawing/2014/main" id="{FBCF893B-7C94-4648-A4E8-ADC8455C3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1111" r="11111"/>
          <a:stretch>
            <a:fillRect/>
          </a:stretch>
        </p:blipFill>
        <p:spPr bwMode="auto">
          <a:xfrm rot="5400000">
            <a:off x="7307978" y="5352069"/>
            <a:ext cx="552970" cy="64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9" descr="star_event">
            <a:extLst>
              <a:ext uri="{FF2B5EF4-FFF2-40B4-BE49-F238E27FC236}">
                <a16:creationId xmlns:a16="http://schemas.microsoft.com/office/drawing/2014/main" id="{6D3A20AD-58E1-43BD-92FA-7DEB45B8F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1111" r="11111"/>
          <a:stretch>
            <a:fillRect/>
          </a:stretch>
        </p:blipFill>
        <p:spPr bwMode="auto">
          <a:xfrm>
            <a:off x="7942647" y="5899370"/>
            <a:ext cx="644904" cy="57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9" descr="star_event">
            <a:extLst>
              <a:ext uri="{FF2B5EF4-FFF2-40B4-BE49-F238E27FC236}">
                <a16:creationId xmlns:a16="http://schemas.microsoft.com/office/drawing/2014/main" id="{47A4789B-08A9-4511-88DA-87D7DADA5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1111" r="11111"/>
          <a:stretch>
            <a:fillRect/>
          </a:stretch>
        </p:blipFill>
        <p:spPr bwMode="auto">
          <a:xfrm rot="5400000">
            <a:off x="8435270" y="5756330"/>
            <a:ext cx="578773" cy="64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69" descr="star_event">
            <a:extLst>
              <a:ext uri="{FF2B5EF4-FFF2-40B4-BE49-F238E27FC236}">
                <a16:creationId xmlns:a16="http://schemas.microsoft.com/office/drawing/2014/main" id="{DB320200-59F8-4CBC-A336-B112ED466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1111" r="11111"/>
          <a:stretch>
            <a:fillRect/>
          </a:stretch>
        </p:blipFill>
        <p:spPr bwMode="auto">
          <a:xfrm>
            <a:off x="6872422" y="6118848"/>
            <a:ext cx="644904" cy="552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9" descr="star_event">
            <a:extLst>
              <a:ext uri="{FF2B5EF4-FFF2-40B4-BE49-F238E27FC236}">
                <a16:creationId xmlns:a16="http://schemas.microsoft.com/office/drawing/2014/main" id="{64464958-DC6F-48A2-94F2-4CE4FC96B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1111" r="11111"/>
          <a:stretch>
            <a:fillRect/>
          </a:stretch>
        </p:blipFill>
        <p:spPr bwMode="auto">
          <a:xfrm rot="5400000">
            <a:off x="7430952" y="5804795"/>
            <a:ext cx="578773" cy="64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69" descr="star_event">
            <a:extLst>
              <a:ext uri="{FF2B5EF4-FFF2-40B4-BE49-F238E27FC236}">
                <a16:creationId xmlns:a16="http://schemas.microsoft.com/office/drawing/2014/main" id="{A256E127-F744-4FA4-AE30-8EFD2928E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1111" r="11111"/>
          <a:stretch>
            <a:fillRect/>
          </a:stretch>
        </p:blipFill>
        <p:spPr bwMode="auto">
          <a:xfrm>
            <a:off x="7554790" y="6177121"/>
            <a:ext cx="775713" cy="66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69" descr="star_event">
            <a:extLst>
              <a:ext uri="{FF2B5EF4-FFF2-40B4-BE49-F238E27FC236}">
                <a16:creationId xmlns:a16="http://schemas.microsoft.com/office/drawing/2014/main" id="{D5A745AC-F45A-443A-9A3F-CD31D220A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1111" r="11111"/>
          <a:stretch>
            <a:fillRect/>
          </a:stretch>
        </p:blipFill>
        <p:spPr bwMode="auto">
          <a:xfrm rot="5400000">
            <a:off x="8395181" y="6090286"/>
            <a:ext cx="665131" cy="77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69" descr="star_event">
            <a:extLst>
              <a:ext uri="{FF2B5EF4-FFF2-40B4-BE49-F238E27FC236}">
                <a16:creationId xmlns:a16="http://schemas.microsoft.com/office/drawing/2014/main" id="{D598AE32-17FA-43D6-957C-9BC1C7242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1111" r="11111"/>
          <a:stretch>
            <a:fillRect/>
          </a:stretch>
        </p:blipFill>
        <p:spPr bwMode="auto">
          <a:xfrm>
            <a:off x="6314330" y="5799614"/>
            <a:ext cx="775713" cy="66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69" descr="star_event">
            <a:extLst>
              <a:ext uri="{FF2B5EF4-FFF2-40B4-BE49-F238E27FC236}">
                <a16:creationId xmlns:a16="http://schemas.microsoft.com/office/drawing/2014/main" id="{8EFB9D29-3C01-4775-AD0C-CBA009B43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1111" r="11111"/>
          <a:stretch>
            <a:fillRect/>
          </a:stretch>
        </p:blipFill>
        <p:spPr bwMode="auto">
          <a:xfrm rot="5400000">
            <a:off x="6129593" y="4858304"/>
            <a:ext cx="665131" cy="77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64939848-8388-4A71-A1FD-8605A73BCE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341" t="58755" r="2618" b="18694"/>
          <a:stretch/>
        </p:blipFill>
        <p:spPr>
          <a:xfrm>
            <a:off x="1267348" y="5187730"/>
            <a:ext cx="1587897" cy="1587636"/>
          </a:xfrm>
          <a:prstGeom prst="rect">
            <a:avLst/>
          </a:prstGeom>
        </p:spPr>
      </p:pic>
      <p:pic>
        <p:nvPicPr>
          <p:cNvPr id="33" name="Picture 69" descr="star_event">
            <a:extLst>
              <a:ext uri="{FF2B5EF4-FFF2-40B4-BE49-F238E27FC236}">
                <a16:creationId xmlns:a16="http://schemas.microsoft.com/office/drawing/2014/main" id="{4C876DEE-543C-473A-8154-98C9C1EE1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1111" r="11111"/>
          <a:stretch>
            <a:fillRect/>
          </a:stretch>
        </p:blipFill>
        <p:spPr bwMode="auto">
          <a:xfrm>
            <a:off x="6587133" y="6183906"/>
            <a:ext cx="775713" cy="66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69" descr="star_event">
            <a:extLst>
              <a:ext uri="{FF2B5EF4-FFF2-40B4-BE49-F238E27FC236}">
                <a16:creationId xmlns:a16="http://schemas.microsoft.com/office/drawing/2014/main" id="{5D48F788-2926-41E2-A737-AB56D6189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1111" r="11111"/>
          <a:stretch>
            <a:fillRect/>
          </a:stretch>
        </p:blipFill>
        <p:spPr bwMode="auto">
          <a:xfrm>
            <a:off x="5707440" y="5981548"/>
            <a:ext cx="775713" cy="66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69" descr="star_event">
            <a:extLst>
              <a:ext uri="{FF2B5EF4-FFF2-40B4-BE49-F238E27FC236}">
                <a16:creationId xmlns:a16="http://schemas.microsoft.com/office/drawing/2014/main" id="{D0756279-2E50-4B25-9145-28098368F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1111" r="11111"/>
          <a:stretch>
            <a:fillRect/>
          </a:stretch>
        </p:blipFill>
        <p:spPr bwMode="auto">
          <a:xfrm rot="5400000">
            <a:off x="5895345" y="5314462"/>
            <a:ext cx="665131" cy="77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箭头: 左右 8">
            <a:extLst>
              <a:ext uri="{FF2B5EF4-FFF2-40B4-BE49-F238E27FC236}">
                <a16:creationId xmlns:a16="http://schemas.microsoft.com/office/drawing/2014/main" id="{783881AA-2036-4E6A-8A1B-E3F388CBCC91}"/>
              </a:ext>
            </a:extLst>
          </p:cNvPr>
          <p:cNvSpPr/>
          <p:nvPr/>
        </p:nvSpPr>
        <p:spPr>
          <a:xfrm>
            <a:off x="2858136" y="6044955"/>
            <a:ext cx="2571573" cy="339261"/>
          </a:xfrm>
          <a:prstGeom prst="leftRightArrow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87859B2-5A75-45AB-AA70-03CB0DB8716F}"/>
              </a:ext>
            </a:extLst>
          </p:cNvPr>
          <p:cNvSpPr txBox="1"/>
          <p:nvPr/>
        </p:nvSpPr>
        <p:spPr>
          <a:xfrm>
            <a:off x="2852355" y="5539247"/>
            <a:ext cx="1925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???  flow</a:t>
            </a:r>
            <a:endParaRPr lang="zh-CN" altLang="en-US" sz="2800" b="1" dirty="0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D3A3C1D8-6E76-41BB-8417-EF209278E1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1" t="32836" r="22006" b="44091"/>
          <a:stretch/>
        </p:blipFill>
        <p:spPr>
          <a:xfrm>
            <a:off x="304800" y="1506357"/>
            <a:ext cx="1611144" cy="1765117"/>
          </a:xfrm>
          <a:prstGeom prst="rect">
            <a:avLst/>
          </a:prstGeom>
        </p:spPr>
      </p:pic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099F34CD-16EC-41BD-9207-71A9B01B568D}"/>
              </a:ext>
            </a:extLst>
          </p:cNvPr>
          <p:cNvSpPr/>
          <p:nvPr/>
        </p:nvSpPr>
        <p:spPr>
          <a:xfrm>
            <a:off x="58861" y="4317432"/>
            <a:ext cx="8988248" cy="2493277"/>
          </a:xfrm>
          <a:prstGeom prst="roundRect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B6146859-9DE6-4C69-A92D-6F175D268DD1}"/>
              </a:ext>
            </a:extLst>
          </p:cNvPr>
          <p:cNvGrpSpPr/>
          <p:nvPr/>
        </p:nvGrpSpPr>
        <p:grpSpPr>
          <a:xfrm>
            <a:off x="2083930" y="2257934"/>
            <a:ext cx="3882304" cy="1100733"/>
            <a:chOff x="2061296" y="1893063"/>
            <a:chExt cx="3882304" cy="110073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30DB05F-95DF-4F69-B410-96B68C995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61296" y="1893063"/>
              <a:ext cx="3006956" cy="5829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C4785B2-63B5-4EA2-A9EC-930F116EDF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27448"/>
            <a:stretch/>
          </p:blipFill>
          <p:spPr>
            <a:xfrm>
              <a:off x="2259805" y="2540568"/>
              <a:ext cx="1555238" cy="453228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A4030F4-F477-4B0A-9EFC-89B109BB5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5043" y="2547361"/>
              <a:ext cx="2128557" cy="308138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375ADCEF-F84B-4818-A026-2BAF3581D5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9003" y="1165327"/>
            <a:ext cx="1837155" cy="113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286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箭头: 右 8">
            <a:extLst>
              <a:ext uri="{FF2B5EF4-FFF2-40B4-BE49-F238E27FC236}">
                <a16:creationId xmlns:a16="http://schemas.microsoft.com/office/drawing/2014/main" id="{C40A0443-B853-4844-9D04-E442224F71A4}"/>
              </a:ext>
            </a:extLst>
          </p:cNvPr>
          <p:cNvSpPr/>
          <p:nvPr/>
        </p:nvSpPr>
        <p:spPr>
          <a:xfrm>
            <a:off x="3259650" y="3672098"/>
            <a:ext cx="1947652" cy="381000"/>
          </a:xfrm>
          <a:prstGeom prst="rightArrow">
            <a:avLst/>
          </a:prstGeom>
          <a:solidFill>
            <a:srgbClr val="CCECFF"/>
          </a:solidFill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632D6BD-35EB-4D16-97EC-1A9BA8010F70}"/>
              </a:ext>
            </a:extLst>
          </p:cNvPr>
          <p:cNvSpPr/>
          <p:nvPr/>
        </p:nvSpPr>
        <p:spPr>
          <a:xfrm>
            <a:off x="317883" y="-9965"/>
            <a:ext cx="86868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altLang="zh-CN" sz="3600" dirty="0">
                <a:latin typeface="CMSS12"/>
              </a:rPr>
              <a:t>  </a:t>
            </a:r>
            <a:r>
              <a:rPr lang="en-US" altLang="zh-CN" sz="3600" u="sng" dirty="0">
                <a:solidFill>
                  <a:srgbClr val="C00000"/>
                </a:solidFill>
                <a:latin typeface="CMSS12"/>
              </a:rPr>
              <a:t>What is Principal Component Analysis (PCA)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04DDD85-BA9D-4304-80B8-009B5582D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68" y="5244121"/>
            <a:ext cx="8686800" cy="155182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C2CE6C6-FD08-40A2-AA8B-20E964A47D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095" b="3241"/>
          <a:stretch/>
        </p:blipFill>
        <p:spPr>
          <a:xfrm>
            <a:off x="369404" y="2522000"/>
            <a:ext cx="2995278" cy="23806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22AF3E0-18EE-478B-A3E0-AEEB9A740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7975" y="2603106"/>
            <a:ext cx="3034290" cy="24384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97A3DCB-8238-4597-B31F-B827239441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4561" y="3539433"/>
            <a:ext cx="869063" cy="9222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65C3ECC-A35A-4956-B90D-368464259D43}"/>
              </a:ext>
            </a:extLst>
          </p:cNvPr>
          <p:cNvSpPr txBox="1"/>
          <p:nvPr/>
        </p:nvSpPr>
        <p:spPr>
          <a:xfrm>
            <a:off x="3405439" y="3339378"/>
            <a:ext cx="108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6"/>
                </a:solidFill>
              </a:rPr>
              <a:t>PCA</a:t>
            </a:r>
            <a:endParaRPr lang="zh-CN" altLang="en-US" sz="2800" b="1" dirty="0">
              <a:solidFill>
                <a:schemeClr val="accent6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26E2DE6-675D-40D1-A8FD-3488F49BEB13}"/>
              </a:ext>
            </a:extLst>
          </p:cNvPr>
          <p:cNvSpPr txBox="1"/>
          <p:nvPr/>
        </p:nvSpPr>
        <p:spPr>
          <a:xfrm>
            <a:off x="389568" y="2165672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dirty="0">
                <a:solidFill>
                  <a:schemeClr val="accent6"/>
                </a:solidFill>
              </a:rPr>
              <a:t>Data sets: many </a:t>
            </a:r>
            <a:r>
              <a:rPr lang="en-US" altLang="zh-CN" b="1" dirty="0" err="1">
                <a:solidFill>
                  <a:schemeClr val="accent6"/>
                </a:solidFill>
              </a:rPr>
              <a:t>many</a:t>
            </a:r>
            <a:r>
              <a:rPr lang="en-US" altLang="zh-CN" b="1" dirty="0">
                <a:solidFill>
                  <a:schemeClr val="accent6"/>
                </a:solidFill>
              </a:rPr>
              <a:t> faces </a:t>
            </a:r>
            <a:endParaRPr lang="zh-CN" altLang="en-US" b="1" dirty="0">
              <a:solidFill>
                <a:schemeClr val="accent6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5DC823E-4E28-4F9E-8122-86D080B71B00}"/>
              </a:ext>
            </a:extLst>
          </p:cNvPr>
          <p:cNvSpPr/>
          <p:nvPr/>
        </p:nvSpPr>
        <p:spPr>
          <a:xfrm>
            <a:off x="4909792" y="3139323"/>
            <a:ext cx="9941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accent6"/>
                </a:solidFill>
              </a:rPr>
              <a:t>mean µ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06B5083-BD4C-4FDD-A126-975CD5C6EA67}"/>
              </a:ext>
            </a:extLst>
          </p:cNvPr>
          <p:cNvSpPr txBox="1"/>
          <p:nvPr/>
        </p:nvSpPr>
        <p:spPr>
          <a:xfrm>
            <a:off x="5634116" y="2172867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dirty="0">
                <a:solidFill>
                  <a:schemeClr val="accent6"/>
                </a:solidFill>
              </a:rPr>
              <a:t>top eigenvectors:µ</a:t>
            </a:r>
            <a:r>
              <a:rPr lang="en-US" altLang="zh-CN" sz="1100" b="1" dirty="0">
                <a:solidFill>
                  <a:schemeClr val="accent6"/>
                </a:solidFill>
              </a:rPr>
              <a:t>1</a:t>
            </a:r>
            <a:r>
              <a:rPr lang="en-US" altLang="zh-CN" b="1" dirty="0">
                <a:solidFill>
                  <a:schemeClr val="accent6"/>
                </a:solidFill>
              </a:rPr>
              <a:t>,µ</a:t>
            </a:r>
            <a:r>
              <a:rPr lang="en-US" altLang="zh-CN" sz="1100" b="1" dirty="0">
                <a:solidFill>
                  <a:schemeClr val="accent6"/>
                </a:solidFill>
              </a:rPr>
              <a:t>2</a:t>
            </a:r>
            <a:r>
              <a:rPr lang="en-US" altLang="zh-CN" b="1" dirty="0">
                <a:solidFill>
                  <a:schemeClr val="accent6"/>
                </a:solidFill>
              </a:rPr>
              <a:t>,µ</a:t>
            </a:r>
            <a:r>
              <a:rPr lang="en-US" altLang="zh-CN" sz="1100" b="1" dirty="0">
                <a:solidFill>
                  <a:schemeClr val="accent6"/>
                </a:solidFill>
              </a:rPr>
              <a:t>3  …  … </a:t>
            </a:r>
            <a:endParaRPr lang="zh-CN" altLang="en-US" sz="1100" b="1" dirty="0">
              <a:solidFill>
                <a:schemeClr val="accent6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7873B1A-7C16-4E83-9BF7-55D44B6298E4}"/>
              </a:ext>
            </a:extLst>
          </p:cNvPr>
          <p:cNvSpPr/>
          <p:nvPr/>
        </p:nvSpPr>
        <p:spPr>
          <a:xfrm>
            <a:off x="336621" y="4988540"/>
            <a:ext cx="76831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latin typeface="CMSS10"/>
              </a:rPr>
              <a:t>With PCA, each face is decomposed into superposition of eigenfaces.</a:t>
            </a:r>
            <a:endParaRPr lang="zh-CN" altLang="en-US" dirty="0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78162882-C0DF-46EF-87AE-87F86BD5E6B7}"/>
              </a:ext>
            </a:extLst>
          </p:cNvPr>
          <p:cNvSpPr/>
          <p:nvPr/>
        </p:nvSpPr>
        <p:spPr>
          <a:xfrm>
            <a:off x="336620" y="1743284"/>
            <a:ext cx="8571701" cy="5022529"/>
          </a:xfrm>
          <a:prstGeom prst="roundRect">
            <a:avLst>
              <a:gd name="adj" fmla="val 6040"/>
            </a:avLst>
          </a:prstGeom>
          <a:ln w="57150">
            <a:solidFill>
              <a:srgbClr val="FFFF00"/>
            </a:solidFill>
          </a:ln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D07D547-7EC3-4775-9E50-99ADF2ECE0A8}"/>
              </a:ext>
            </a:extLst>
          </p:cNvPr>
          <p:cNvSpPr/>
          <p:nvPr/>
        </p:nvSpPr>
        <p:spPr>
          <a:xfrm>
            <a:off x="373584" y="1743285"/>
            <a:ext cx="340333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altLang="zh-CN" sz="2800" dirty="0">
                <a:solidFill>
                  <a:srgbClr val="C00000"/>
                </a:solidFill>
                <a:latin typeface="CMSS12"/>
              </a:rPr>
              <a:t>PCA for FACE analysis 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F58585B-3E42-4895-BFD4-DBE1BD13C942}"/>
              </a:ext>
            </a:extLst>
          </p:cNvPr>
          <p:cNvSpPr/>
          <p:nvPr/>
        </p:nvSpPr>
        <p:spPr>
          <a:xfrm>
            <a:off x="94080" y="607730"/>
            <a:ext cx="91344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b="1" dirty="0">
                <a:latin typeface="Arial" panose="020B0604020202020204" pitchFamily="34" charset="0"/>
              </a:rPr>
              <a:t>-a statistical procedure that uses an </a:t>
            </a:r>
            <a:r>
              <a:rPr lang="en-US" altLang="zh-CN" b="1" dirty="0">
                <a:latin typeface="Arial" panose="020B0604020202020204" pitchFamily="34" charset="0"/>
                <a:hlinkClick r:id="rId7" tooltip="Orthogonal transforma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orthogonal transformation</a:t>
            </a:r>
            <a:r>
              <a:rPr lang="en-US" altLang="zh-CN" b="1" dirty="0">
                <a:latin typeface="Arial" panose="020B0604020202020204" pitchFamily="34" charset="0"/>
              </a:rPr>
              <a:t> to convert a set of observations into a set of values of </a:t>
            </a:r>
            <a:r>
              <a:rPr lang="en-US" altLang="zh-CN" b="1" dirty="0">
                <a:latin typeface="Arial" panose="020B0604020202020204" pitchFamily="34" charset="0"/>
                <a:hlinkClick r:id="rId8" tooltip="Correlation and dependenc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linearly uncorrelated</a:t>
            </a:r>
            <a:r>
              <a:rPr lang="en-US" altLang="zh-CN" b="1" dirty="0">
                <a:latin typeface="Arial" panose="020B0604020202020204" pitchFamily="34" charset="0"/>
              </a:rPr>
              <a:t> variables called principal components</a:t>
            </a:r>
            <a:r>
              <a:rPr lang="en-US" altLang="zh-CN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21562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7C6D0E8-A54C-42AC-9D07-87A503F0EE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1" r="2099"/>
          <a:stretch/>
        </p:blipFill>
        <p:spPr>
          <a:xfrm>
            <a:off x="21879" y="12174"/>
            <a:ext cx="6781800" cy="23523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0D8865F-6738-4268-A9D0-B2E685286C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56" b="21977"/>
          <a:stretch/>
        </p:blipFill>
        <p:spPr>
          <a:xfrm>
            <a:off x="838200" y="1676400"/>
            <a:ext cx="7176800" cy="252491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BE85CCC-7D7B-46EA-B862-E331AD11A0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56"/>
          <a:stretch/>
        </p:blipFill>
        <p:spPr>
          <a:xfrm>
            <a:off x="2129486" y="3419192"/>
            <a:ext cx="6983581" cy="341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95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CD29E81-726B-41AB-A245-7614F25BC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12533"/>
            <a:ext cx="3200400" cy="21433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9515E37-9D8F-454A-BF82-29A537C304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128"/>
          <a:stretch/>
        </p:blipFill>
        <p:spPr>
          <a:xfrm>
            <a:off x="646000" y="236477"/>
            <a:ext cx="7886700" cy="217444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7B1CFE3-2461-4031-A209-2F4FDC7BD2AE}"/>
              </a:ext>
            </a:extLst>
          </p:cNvPr>
          <p:cNvSpPr/>
          <p:nvPr/>
        </p:nvSpPr>
        <p:spPr>
          <a:xfrm>
            <a:off x="0" y="-1629"/>
            <a:ext cx="4800600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l"/>
            <a:r>
              <a:rPr lang="en-US" altLang="zh-CN" sz="2800" dirty="0">
                <a:solidFill>
                  <a:schemeClr val="accent6"/>
                </a:solidFill>
                <a:latin typeface="CMSS12"/>
              </a:rPr>
              <a:t>PCA for flow analysis –results(I)</a:t>
            </a:r>
            <a:endParaRPr lang="en-US" altLang="zh-CN" sz="2800" b="1" dirty="0">
              <a:solidFill>
                <a:schemeClr val="accent6"/>
              </a:solidFill>
              <a:latin typeface="CMSS1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F4F8D07-09F0-41FE-9FEF-AB2E108E4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1117" y="2298306"/>
            <a:ext cx="4879450" cy="4235775"/>
          </a:xfrm>
          <a:prstGeom prst="rect">
            <a:avLst/>
          </a:prstGeom>
        </p:spPr>
      </p:pic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132FBFB9-6CD9-435A-900F-34E90F704012}"/>
              </a:ext>
            </a:extLst>
          </p:cNvPr>
          <p:cNvCxnSpPr>
            <a:cxnSpLocks/>
          </p:cNvCxnSpPr>
          <p:nvPr/>
        </p:nvCxnSpPr>
        <p:spPr bwMode="auto">
          <a:xfrm flipH="1">
            <a:off x="6324600" y="1562100"/>
            <a:ext cx="1828800" cy="1600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522B51CC-615F-43B5-BBA1-CF9F6D6255A0}"/>
              </a:ext>
            </a:extLst>
          </p:cNvPr>
          <p:cNvCxnSpPr/>
          <p:nvPr/>
        </p:nvCxnSpPr>
        <p:spPr bwMode="auto">
          <a:xfrm flipH="1">
            <a:off x="7997252" y="4495800"/>
            <a:ext cx="3748" cy="87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35B8EA82-E032-4507-BA5C-5F13E2FAE927}"/>
              </a:ext>
            </a:extLst>
          </p:cNvPr>
          <p:cNvSpPr txBox="1"/>
          <p:nvPr/>
        </p:nvSpPr>
        <p:spPr>
          <a:xfrm>
            <a:off x="93861" y="4756678"/>
            <a:ext cx="4038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eigenvector (PCA)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 is similar to </a:t>
            </a:r>
            <a:r>
              <a:rPr lang="en-US" altLang="zh-CN" sz="2400" b="1" dirty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Fourier ones </a:t>
            </a:r>
            <a:endParaRPr lang="zh-CN" altLang="en-US" sz="2400" b="1" dirty="0">
              <a:solidFill>
                <a:srgbClr val="33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C36761D7-87E3-4361-A985-1D2E18A7C2E2}"/>
              </a:ext>
            </a:extLst>
          </p:cNvPr>
          <p:cNvSpPr txBox="1"/>
          <p:nvPr/>
        </p:nvSpPr>
        <p:spPr>
          <a:xfrm>
            <a:off x="93862" y="637609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events</a:t>
            </a:r>
            <a:endParaRPr lang="zh-CN" altLang="en-US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BFAE32E2-1881-4250-8F27-1B021D91AE6B}"/>
              </a:ext>
            </a:extLst>
          </p:cNvPr>
          <p:cNvSpPr/>
          <p:nvPr/>
        </p:nvSpPr>
        <p:spPr>
          <a:xfrm>
            <a:off x="7108865" y="2271846"/>
            <a:ext cx="2195023" cy="400110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eigenvector (PCA)</a:t>
            </a:r>
            <a:endParaRPr lang="zh-CN" altLang="en-US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1E641CAD-5CF0-4E11-8C1D-B85B6EEAF029}"/>
              </a:ext>
            </a:extLst>
          </p:cNvPr>
          <p:cNvSpPr txBox="1"/>
          <p:nvPr/>
        </p:nvSpPr>
        <p:spPr>
          <a:xfrm>
            <a:off x="1265593" y="2527867"/>
            <a:ext cx="20536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dirty="0"/>
              <a:t>from a single events</a:t>
            </a:r>
            <a:endParaRPr lang="zh-CN" altLang="en-US" sz="1800" dirty="0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8E9A63D-9BB7-4C92-A2A0-D5593A555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27" y="2471901"/>
            <a:ext cx="382388" cy="504600"/>
          </a:xfrm>
          <a:prstGeom prst="rect">
            <a:avLst/>
          </a:prstGeom>
        </p:spPr>
      </p:pic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4CE3DCC7-D2DA-4AEC-89C8-07A10186061B}"/>
              </a:ext>
            </a:extLst>
          </p:cNvPr>
          <p:cNvCxnSpPr>
            <a:cxnSpLocks/>
          </p:cNvCxnSpPr>
          <p:nvPr/>
        </p:nvCxnSpPr>
        <p:spPr bwMode="auto">
          <a:xfrm flipH="1">
            <a:off x="2436980" y="1562100"/>
            <a:ext cx="193857" cy="103378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2B9B6F92-FBE9-4E40-9392-9D2957AE50D7}"/>
                  </a:ext>
                </a:extLst>
              </p:cNvPr>
              <p:cNvSpPr txBox="1"/>
              <p:nvPr/>
            </p:nvSpPr>
            <p:spPr>
              <a:xfrm>
                <a:off x="-152400" y="5676777"/>
                <a:ext cx="3862320" cy="9447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b="1" i="1" smtClean="0">
                              <a:solidFill>
                                <a:srgbClr val="33993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1" i="1" smtClean="0">
                              <a:solidFill>
                                <a:srgbClr val="339933"/>
                              </a:solidFill>
                              <a:latin typeface="Cambria Math" panose="02040503050406030204" pitchFamily="18" charset="0"/>
                            </a:rPr>
                            <m:t>𝒅𝑵</m:t>
                          </m:r>
                        </m:num>
                        <m:den>
                          <m:r>
                            <a:rPr lang="en-US" altLang="zh-CN" b="1" i="1" smtClean="0">
                              <a:solidFill>
                                <a:srgbClr val="339933"/>
                              </a:solidFill>
                              <a:latin typeface="Cambria Math" panose="02040503050406030204" pitchFamily="18" charset="0"/>
                            </a:rPr>
                            <m:t>𝒅𝒚𝒅</m:t>
                          </m:r>
                          <m:r>
                            <a:rPr lang="zh-CN" altLang="en-US" b="1" i="1" smtClean="0">
                              <a:solidFill>
                                <a:srgbClr val="339933"/>
                              </a:solidFill>
                              <a:latin typeface="Cambria Math" panose="02040503050406030204" pitchFamily="18" charset="0"/>
                            </a:rPr>
                            <m:t>𝝓</m:t>
                          </m:r>
                        </m:den>
                      </m:f>
                      <m:r>
                        <a:rPr lang="en-US" altLang="zh-CN" b="1" i="1" smtClean="0">
                          <a:solidFill>
                            <a:srgbClr val="33993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1" i="1" smtClean="0">
                              <a:solidFill>
                                <a:srgbClr val="33993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1" i="1" smtClean="0">
                              <a:solidFill>
                                <a:srgbClr val="339933"/>
                              </a:solidFill>
                              <a:latin typeface="Cambria Math" panose="02040503050406030204" pitchFamily="18" charset="0"/>
                            </a:rPr>
                            <m:t>𝒅𝑵</m:t>
                          </m:r>
                        </m:num>
                        <m:den>
                          <m:r>
                            <a:rPr lang="en-US" altLang="zh-CN" b="1" i="1" smtClean="0">
                              <a:solidFill>
                                <a:srgbClr val="339933"/>
                              </a:solidFill>
                              <a:latin typeface="Cambria Math" panose="02040503050406030204" pitchFamily="18" charset="0"/>
                            </a:rPr>
                            <m:t>𝒅𝒚</m:t>
                          </m:r>
                        </m:den>
                      </m:f>
                      <m:r>
                        <a:rPr lang="en-US" altLang="zh-CN" b="1" i="1" smtClean="0">
                          <a:solidFill>
                            <a:srgbClr val="339933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1" i="1" smtClean="0">
                          <a:solidFill>
                            <a:srgbClr val="339933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b="1" i="1" smtClean="0">
                          <a:solidFill>
                            <a:srgbClr val="339933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33993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rgbClr val="339933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339933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b="1" i="1" smtClean="0">
                          <a:solidFill>
                            <a:srgbClr val="33993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1" i="1" smtClean="0">
                          <a:solidFill>
                            <a:srgbClr val="339933"/>
                          </a:solidFill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zh-CN" altLang="en-US" b="1" i="1" smtClean="0">
                          <a:solidFill>
                            <a:srgbClr val="339933"/>
                          </a:solidFill>
                          <a:latin typeface="Cambria Math" panose="02040503050406030204" pitchFamily="18" charset="0"/>
                        </a:rPr>
                        <m:t>𝝓</m:t>
                      </m:r>
                      <m:r>
                        <a:rPr lang="en-US" altLang="zh-CN" b="1" i="1" smtClean="0">
                          <a:solidFill>
                            <a:srgbClr val="339933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altLang="zh-CN" b="1" i="1" dirty="0">
                  <a:solidFill>
                    <a:srgbClr val="339933"/>
                  </a:solidFill>
                  <a:latin typeface="Cambria Math" panose="02040503050406030204" pitchFamily="18" charset="0"/>
                </a:endParaRPr>
              </a:p>
              <a:p>
                <a:pPr algn="l"/>
                <a:r>
                  <a:rPr lang="en-US" altLang="zh-CN" b="1" dirty="0">
                    <a:solidFill>
                      <a:srgbClr val="339933"/>
                    </a:solidFill>
                  </a:rPr>
                  <a:t>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3399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339933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339933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altLang="zh-CN" b="1" i="1">
                        <a:solidFill>
                          <a:srgbClr val="339933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1">
                        <a:solidFill>
                          <a:srgbClr val="339933"/>
                        </a:solidFill>
                        <a:latin typeface="Cambria Math" panose="02040503050406030204" pitchFamily="18" charset="0"/>
                      </a:rPr>
                      <m:t>𝒄𝒐𝒔</m:t>
                    </m:r>
                    <m:r>
                      <a:rPr lang="en-US" altLang="zh-CN" b="1" i="1" smtClean="0">
                        <a:solidFill>
                          <a:srgbClr val="339933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zh-CN" altLang="en-US" b="1" i="1">
                        <a:solidFill>
                          <a:srgbClr val="339933"/>
                        </a:solidFill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altLang="zh-CN" b="1" i="1" smtClean="0">
                        <a:solidFill>
                          <a:srgbClr val="339933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b="1" i="1">
                            <a:solidFill>
                              <a:srgbClr val="3399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339933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339933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altLang="zh-CN" b="1" i="1">
                        <a:solidFill>
                          <a:srgbClr val="339933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1">
                        <a:solidFill>
                          <a:srgbClr val="339933"/>
                        </a:solidFill>
                        <a:latin typeface="Cambria Math" panose="02040503050406030204" pitchFamily="18" charset="0"/>
                      </a:rPr>
                      <m:t>𝒄𝒐𝒔</m:t>
                    </m:r>
                    <m:r>
                      <a:rPr lang="en-US" altLang="zh-CN" b="1" i="1" smtClean="0">
                        <a:solidFill>
                          <a:srgbClr val="339933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zh-CN" altLang="en-US" b="1" i="1">
                        <a:solidFill>
                          <a:srgbClr val="339933"/>
                        </a:solidFill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altLang="zh-CN" b="1" i="1" smtClean="0">
                        <a:solidFill>
                          <a:srgbClr val="339933"/>
                        </a:solidFill>
                        <a:latin typeface="Cambria Math" panose="02040503050406030204" pitchFamily="18" charset="0"/>
                      </a:rPr>
                      <m:t>……)</m:t>
                    </m:r>
                  </m:oMath>
                </a14:m>
                <a:endParaRPr lang="zh-CN" altLang="en-US" b="1" dirty="0">
                  <a:solidFill>
                    <a:srgbClr val="339933"/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2B9B6F92-FBE9-4E40-9392-9D2957AE5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5676777"/>
                <a:ext cx="3862320" cy="944746"/>
              </a:xfrm>
              <a:prstGeom prst="rect">
                <a:avLst/>
              </a:prstGeom>
              <a:blipFill>
                <a:blip r:embed="rId7"/>
                <a:stretch>
                  <a:fillRect r="-631" b="-116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 17">
            <a:extLst>
              <a:ext uri="{FF2B5EF4-FFF2-40B4-BE49-F238E27FC236}">
                <a16:creationId xmlns:a16="http://schemas.microsoft.com/office/drawing/2014/main" id="{EBCCE408-9301-422A-A5FA-86570A6B2A67}"/>
              </a:ext>
            </a:extLst>
          </p:cNvPr>
          <p:cNvSpPr/>
          <p:nvPr/>
        </p:nvSpPr>
        <p:spPr>
          <a:xfrm>
            <a:off x="4116117" y="6481149"/>
            <a:ext cx="51877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solidFill>
                  <a:srgbClr val="CC00CC"/>
                </a:solidFill>
                <a:latin typeface="LMSans8-Regular-Identity-H"/>
              </a:rPr>
              <a:t>Z. Liu, W. Zhao, and H. Song,</a:t>
            </a:r>
            <a:r>
              <a:rPr lang="zh-CN" altLang="en-US" dirty="0">
                <a:solidFill>
                  <a:srgbClr val="CC00CC"/>
                </a:solidFill>
                <a:latin typeface="LMSans8-Regular-Identity-H"/>
              </a:rPr>
              <a:t> </a:t>
            </a:r>
            <a:r>
              <a:rPr lang="en-US" altLang="zh-CN" dirty="0" err="1">
                <a:solidFill>
                  <a:srgbClr val="CC00CC"/>
                </a:solidFill>
                <a:latin typeface="LMSans8-Regular-Identity-H"/>
              </a:rPr>
              <a:t>arXiv</a:t>
            </a:r>
            <a:r>
              <a:rPr lang="en-US" altLang="zh-CN" dirty="0">
                <a:solidFill>
                  <a:srgbClr val="CC00CC"/>
                </a:solidFill>
                <a:latin typeface="LMSans8-Regular-Identity-H"/>
              </a:rPr>
              <a:t>: 1903.09833</a:t>
            </a:r>
            <a:endParaRPr lang="zh-CN" altLang="en-US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986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048365C-D265-4F71-B51F-4E406A470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2" y="4484507"/>
            <a:ext cx="9074208" cy="24916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A34A57F4-09BB-4131-9B91-7BF93BD67B79}"/>
                  </a:ext>
                </a:extLst>
              </p:cNvPr>
              <p:cNvSpPr/>
              <p:nvPr/>
            </p:nvSpPr>
            <p:spPr>
              <a:xfrm>
                <a:off x="340896" y="4014329"/>
                <a:ext cx="6387868" cy="523220"/>
              </a:xfrm>
              <a:prstGeom prst="rect">
                <a:avLst/>
              </a:prstGeom>
              <a:solidFill>
                <a:srgbClr val="FFCCFF"/>
              </a:solidFill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zh-CN" sz="2800" dirty="0">
                    <a:solidFill>
                      <a:schemeClr val="accent6"/>
                    </a:solidFill>
                    <a:latin typeface="CMSS12"/>
                  </a:rPr>
                  <a:t> </a:t>
                </a:r>
                <a:r>
                  <a:rPr lang="en-US" altLang="zh-CN" sz="2800" dirty="0">
                    <a:solidFill>
                      <a:srgbClr val="C00000"/>
                    </a:solidFill>
                    <a:latin typeface="CMSS12"/>
                  </a:rPr>
                  <a:t>Event-by-event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  <m:sup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,</m:t>
                        </m:r>
                      </m:sup>
                    </m:sSubSup>
                    <m:r>
                      <a:rPr lang="en-US" altLang="zh-CN" sz="28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800" dirty="0">
                    <a:solidFill>
                      <a:srgbClr val="C00000"/>
                    </a:solidFill>
                    <a:latin typeface="CMSS12"/>
                  </a:rPr>
                  <a:t>(PCA)  vs.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  <m:sup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lang="en-US" altLang="zh-CN" sz="2800" dirty="0">
                    <a:solidFill>
                      <a:srgbClr val="C00000"/>
                    </a:solidFill>
                    <a:latin typeface="CMSS12"/>
                  </a:rPr>
                  <a:t> (Fourier)  </a:t>
                </a:r>
                <a:endParaRPr lang="en-US" altLang="zh-CN" sz="2800" b="1" dirty="0">
                  <a:solidFill>
                    <a:srgbClr val="C00000"/>
                  </a:solidFill>
                  <a:latin typeface="CMSS12"/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A34A57F4-09BB-4131-9B91-7BF93BD67B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96" y="4014329"/>
                <a:ext cx="6387868" cy="523220"/>
              </a:xfrm>
              <a:prstGeom prst="rect">
                <a:avLst/>
              </a:prstGeom>
              <a:blipFill>
                <a:blip r:embed="rId4"/>
                <a:stretch>
                  <a:fillRect l="-763" t="-11765" r="-3149" b="-3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C92C86FF-7FB8-4506-A6A7-A43E02495CDC}"/>
                  </a:ext>
                </a:extLst>
              </p:cNvPr>
              <p:cNvSpPr/>
              <p:nvPr/>
            </p:nvSpPr>
            <p:spPr>
              <a:xfrm>
                <a:off x="4859950" y="228600"/>
                <a:ext cx="4327392" cy="29021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zh-CN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-PCA gives the event averaged flow harmonics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,</m:t>
                            </m:r>
                          </m:sup>
                        </m:sSubSup>
                      </m:e>
                    </m:acc>
                  </m:oMath>
                </a14:m>
                <a:r>
                  <a:rPr lang="en-US" altLang="zh-CN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US" altLang="zh-CN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</m:t>
                            </m:r>
                          </m:sub>
                          <m:sup>
                            <m:r>
                              <a:rPr lang="en-US" altLang="zh-CN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,</m:t>
                            </m:r>
                          </m:sup>
                        </m:sSubSup>
                      </m:e>
                    </m:acc>
                    <m:r>
                      <a:rPr lang="en-US" altLang="zh-CN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zh-CN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US" altLang="zh-CN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</m:t>
                            </m:r>
                          </m:sub>
                          <m:sup>
                            <m:r>
                              <a:rPr lang="en-US" altLang="zh-CN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,</m:t>
                            </m:r>
                          </m:sup>
                        </m:sSubSup>
                      </m:e>
                    </m:acc>
                    <m:r>
                      <a:rPr lang="en-US" altLang="zh-CN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zh-CN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 … and the event-by-event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 ,</m:t>
                        </m:r>
                      </m:sup>
                    </m:sSubSup>
                  </m:oMath>
                </a14:m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 ,</m:t>
                        </m:r>
                      </m:sup>
                    </m:sSubSup>
                  </m:oMath>
                </a14:m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 ,</m:t>
                        </m:r>
                      </m:sup>
                    </m:sSubSup>
                    <m:r>
                      <a:rPr lang="en-US" altLang="zh-CN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… …</a:t>
                </a:r>
                <a:r>
                  <a:rPr lang="en-US" altLang="zh-CN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Results of elliptic and triangular flow are similar to the ones from traditional Fourier transform, but show deviations for higher order flow harmonics with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𝒏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≥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𝟒</m:t>
                    </m:r>
                  </m:oMath>
                </a14:m>
                <a:r>
                  <a:rPr lang="en-US" altLang="zh-CN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zh-CN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C92C86FF-7FB8-4506-A6A7-A43E02495C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9950" y="228600"/>
                <a:ext cx="4327392" cy="2902141"/>
              </a:xfrm>
              <a:prstGeom prst="rect">
                <a:avLst/>
              </a:prstGeom>
              <a:blipFill>
                <a:blip r:embed="rId5"/>
                <a:stretch>
                  <a:fillRect l="-1408" t="-1050" b="-27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5148FD21-49CC-4B82-9F70-9A2C52A0F83A}"/>
              </a:ext>
            </a:extLst>
          </p:cNvPr>
          <p:cNvSpPr txBox="1"/>
          <p:nvPr/>
        </p:nvSpPr>
        <p:spPr>
          <a:xfrm>
            <a:off x="2743200" y="3452238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+mn-lt"/>
              </a:rPr>
              <a:t>,</a:t>
            </a:r>
            <a:r>
              <a:rPr lang="en-US" altLang="zh-CN" dirty="0">
                <a:latin typeface="+mn-lt"/>
              </a:rPr>
              <a:t> </a:t>
            </a:r>
            <a:endParaRPr lang="zh-CN" altLang="en-US" dirty="0">
              <a:latin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3687448-F4D9-41BB-94DA-3C4E9C6E7D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" y="1013647"/>
            <a:ext cx="4327393" cy="27750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41147CD8-E709-4CD8-BC7B-140B5EC7FE18}"/>
                  </a:ext>
                </a:extLst>
              </p:cNvPr>
              <p:cNvSpPr/>
              <p:nvPr/>
            </p:nvSpPr>
            <p:spPr>
              <a:xfrm>
                <a:off x="685800" y="317822"/>
                <a:ext cx="3707353" cy="87581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zh-CN" sz="2400" b="1" dirty="0"/>
                  <a:t>E</a:t>
                </a:r>
                <a:r>
                  <a:rPr lang="en-US" altLang="zh-CN" sz="2400" b="1" dirty="0">
                    <a:solidFill>
                      <a:schemeClr val="tx1"/>
                    </a:solidFill>
                  </a:rPr>
                  <a:t>vent averaged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US" altLang="zh-CN" sz="2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,</m:t>
                            </m:r>
                          </m:sup>
                        </m:sSubSup>
                      </m:e>
                    </m:acc>
                  </m:oMath>
                </a14:m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US" altLang="zh-CN" sz="2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</m:t>
                            </m:r>
                          </m:sub>
                          <m:sup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,</m:t>
                            </m:r>
                          </m:sup>
                        </m:sSubSup>
                      </m:e>
                    </m:acc>
                    <m:r>
                      <a:rPr lang="en-US" altLang="zh-CN" sz="24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US" altLang="zh-CN" sz="2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</m:t>
                            </m:r>
                          </m:sub>
                          <m:sup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,</m:t>
                            </m:r>
                          </m:sup>
                        </m:sSubSup>
                      </m:e>
                    </m:acc>
                    <m:r>
                      <a:rPr lang="en-US" altLang="zh-CN" sz="24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… …</a:t>
                </a:r>
                <a:r>
                  <a:rPr lang="en-US" altLang="zh-CN" sz="2400" b="1" dirty="0">
                    <a:solidFill>
                      <a:schemeClr val="tx1"/>
                    </a:solidFill>
                  </a:rPr>
                  <a:t> from PCA</a:t>
                </a:r>
                <a:endParaRPr lang="zh-CN" alt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41147CD8-E709-4CD8-BC7B-140B5EC7FE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317822"/>
                <a:ext cx="3707353" cy="875817"/>
              </a:xfrm>
              <a:prstGeom prst="rect">
                <a:avLst/>
              </a:prstGeom>
              <a:blipFill>
                <a:blip r:embed="rId7"/>
                <a:stretch>
                  <a:fillRect l="-2632" t="-5556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20DF55CE-AAB1-4632-B357-FE567D781E53}"/>
              </a:ext>
            </a:extLst>
          </p:cNvPr>
          <p:cNvSpPr/>
          <p:nvPr/>
        </p:nvSpPr>
        <p:spPr>
          <a:xfrm>
            <a:off x="4877987" y="3106448"/>
            <a:ext cx="43273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solidFill>
                  <a:srgbClr val="CC00CC"/>
                </a:solidFill>
                <a:latin typeface="LMSans8-Regular-Identity-H"/>
              </a:rPr>
              <a:t>Z. Liu, W. Zhao, and H. Song,</a:t>
            </a:r>
            <a:r>
              <a:rPr lang="zh-CN" altLang="en-US" dirty="0">
                <a:solidFill>
                  <a:srgbClr val="CC00CC"/>
                </a:solidFill>
                <a:latin typeface="LMSans8-Regular-Identity-H"/>
              </a:rPr>
              <a:t> </a:t>
            </a:r>
            <a:r>
              <a:rPr lang="en-US" altLang="zh-CN" dirty="0" err="1">
                <a:solidFill>
                  <a:srgbClr val="CC00CC"/>
                </a:solidFill>
                <a:latin typeface="LMSans8-Regular-Identity-H"/>
              </a:rPr>
              <a:t>arXiv</a:t>
            </a:r>
            <a:r>
              <a:rPr lang="en-US" altLang="zh-CN" dirty="0">
                <a:solidFill>
                  <a:srgbClr val="CC00CC"/>
                </a:solidFill>
                <a:latin typeface="LMSans8-Regular-Identity-H"/>
              </a:rPr>
              <a:t>: 1903.09833</a:t>
            </a:r>
            <a:endParaRPr lang="zh-CN" altLang="en-US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8518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288559-2F09-4DF9-A25E-E2EF810B0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6668"/>
            <a:ext cx="4604475" cy="404911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2F01D16-0D95-475A-BD58-06E08FDD2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36" y="385998"/>
            <a:ext cx="8932655" cy="1726498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2338709B-6D1A-4B42-8B8F-2E2E049D0E25}"/>
              </a:ext>
            </a:extLst>
          </p:cNvPr>
          <p:cNvSpPr/>
          <p:nvPr/>
        </p:nvSpPr>
        <p:spPr>
          <a:xfrm>
            <a:off x="4869769" y="2181937"/>
            <a:ext cx="4204322" cy="4584455"/>
          </a:xfrm>
          <a:prstGeom prst="roundRect">
            <a:avLst>
              <a:gd name="adj" fmla="val 2713"/>
            </a:avLst>
          </a:prstGeom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F3489D5-03C7-4087-800C-E1B3AA9B78CA}"/>
              </a:ext>
            </a:extLst>
          </p:cNvPr>
          <p:cNvSpPr/>
          <p:nvPr/>
        </p:nvSpPr>
        <p:spPr>
          <a:xfrm>
            <a:off x="7984896" y="1010219"/>
            <a:ext cx="11819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C9FE5AA8-3C1F-4111-9392-74BAFC75716F}"/>
                  </a:ext>
                </a:extLst>
              </p:cNvPr>
              <p:cNvSpPr/>
              <p:nvPr/>
            </p:nvSpPr>
            <p:spPr>
              <a:xfrm>
                <a:off x="69909" y="8448"/>
                <a:ext cx="2974805" cy="379463"/>
              </a:xfrm>
              <a:prstGeom prst="rect">
                <a:avLst/>
              </a:prstGeom>
              <a:solidFill>
                <a:srgbClr val="FFCCFF"/>
              </a:solidFill>
            </p:spPr>
            <p:txBody>
              <a:bodyPr wrap="square">
                <a:spAutoFit/>
              </a:bodyPr>
              <a:lstStyle/>
              <a:p>
                <a:pPr algn="l">
                  <a:lnSpc>
                    <a:spcPts val="2000"/>
                  </a:lnSpc>
                </a:pPr>
                <a:r>
                  <a:rPr lang="en-US" altLang="zh-CN" sz="2800" dirty="0">
                    <a:solidFill>
                      <a:schemeClr val="accent6"/>
                    </a:solidFill>
                    <a:latin typeface="CMSS1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,</m:t>
                        </m:r>
                      </m:sup>
                    </m:sSubSup>
                    <m:r>
                      <a:rPr lang="en-US" altLang="zh-CN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solidFill>
                      <a:srgbClr val="C00000"/>
                    </a:solidFill>
                    <a:latin typeface="CMSS12"/>
                  </a:rPr>
                  <a:t>(PCA)  vs.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lang="en-US" altLang="zh-CN" dirty="0">
                    <a:solidFill>
                      <a:srgbClr val="C00000"/>
                    </a:solidFill>
                    <a:latin typeface="CMSS12"/>
                  </a:rPr>
                  <a:t> (Fourier)  </a:t>
                </a:r>
                <a:endParaRPr lang="en-US" altLang="zh-CN" b="1" dirty="0">
                  <a:solidFill>
                    <a:srgbClr val="C00000"/>
                  </a:solidFill>
                  <a:latin typeface="CMSS12"/>
                </a:endParaRP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C9FE5AA8-3C1F-4111-9392-74BAFC7571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09" y="8448"/>
                <a:ext cx="2974805" cy="379463"/>
              </a:xfrm>
              <a:prstGeom prst="rect">
                <a:avLst/>
              </a:prstGeom>
              <a:blipFill>
                <a:blip r:embed="rId5"/>
                <a:stretch>
                  <a:fillRect t="-20635" r="-5943" b="-190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矩形 26">
            <a:extLst>
              <a:ext uri="{FF2B5EF4-FFF2-40B4-BE49-F238E27FC236}">
                <a16:creationId xmlns:a16="http://schemas.microsoft.com/office/drawing/2014/main" id="{04111E21-12C5-4815-B253-1D562D2143BC}"/>
              </a:ext>
            </a:extLst>
          </p:cNvPr>
          <p:cNvSpPr/>
          <p:nvPr/>
        </p:nvSpPr>
        <p:spPr>
          <a:xfrm>
            <a:off x="6248400" y="1010219"/>
            <a:ext cx="11819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？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422CC25E-BF70-44C7-91F6-E8B1A6098BFE}"/>
              </a:ext>
            </a:extLst>
          </p:cNvPr>
          <p:cNvSpPr/>
          <p:nvPr/>
        </p:nvSpPr>
        <p:spPr>
          <a:xfrm>
            <a:off x="4604476" y="1010219"/>
            <a:ext cx="11819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？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F481564-5112-47A6-84F1-1CF00FC3F289}"/>
              </a:ext>
            </a:extLst>
          </p:cNvPr>
          <p:cNvSpPr/>
          <p:nvPr/>
        </p:nvSpPr>
        <p:spPr>
          <a:xfrm>
            <a:off x="51505" y="2206478"/>
            <a:ext cx="321368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tx1"/>
                </a:solidFill>
              </a:rPr>
              <a:t>Symmetric Cumulants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EFB9DADA-83FF-4B67-8189-1D637DD46319}"/>
              </a:ext>
            </a:extLst>
          </p:cNvPr>
          <p:cNvSpPr/>
          <p:nvPr/>
        </p:nvSpPr>
        <p:spPr>
          <a:xfrm>
            <a:off x="69909" y="2187953"/>
            <a:ext cx="4604475" cy="4597474"/>
          </a:xfrm>
          <a:prstGeom prst="roundRect">
            <a:avLst>
              <a:gd name="adj" fmla="val 2713"/>
            </a:avLst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86B5357-8857-4F85-B58E-E4CBC8B20B92}"/>
              </a:ext>
            </a:extLst>
          </p:cNvPr>
          <p:cNvSpPr/>
          <p:nvPr/>
        </p:nvSpPr>
        <p:spPr>
          <a:xfrm>
            <a:off x="4869769" y="2168470"/>
            <a:ext cx="2902631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tx1"/>
                </a:solidFill>
              </a:rPr>
              <a:t>Pearson Coefficients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0ABF85D-080A-4745-9ABF-340940B3E8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0179" y="2668143"/>
            <a:ext cx="2262621" cy="40676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CF8F903-005C-473C-A517-87AF481AF9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2800" y="2644785"/>
            <a:ext cx="1911291" cy="411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90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92F01D16-0D95-475A-BD58-06E08FDD2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36" y="385998"/>
            <a:ext cx="8932655" cy="1726498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2338709B-6D1A-4B42-8B8F-2E2E049D0E25}"/>
              </a:ext>
            </a:extLst>
          </p:cNvPr>
          <p:cNvSpPr/>
          <p:nvPr/>
        </p:nvSpPr>
        <p:spPr>
          <a:xfrm>
            <a:off x="4604476" y="2153821"/>
            <a:ext cx="4469615" cy="4612572"/>
          </a:xfrm>
          <a:prstGeom prst="roundRect">
            <a:avLst>
              <a:gd name="adj" fmla="val 2713"/>
            </a:avLst>
          </a:prstGeom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F3489D5-03C7-4087-800C-E1B3AA9B78CA}"/>
              </a:ext>
            </a:extLst>
          </p:cNvPr>
          <p:cNvSpPr/>
          <p:nvPr/>
        </p:nvSpPr>
        <p:spPr>
          <a:xfrm>
            <a:off x="7984896" y="1010219"/>
            <a:ext cx="11819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C9FE5AA8-3C1F-4111-9392-74BAFC75716F}"/>
                  </a:ext>
                </a:extLst>
              </p:cNvPr>
              <p:cNvSpPr/>
              <p:nvPr/>
            </p:nvSpPr>
            <p:spPr>
              <a:xfrm>
                <a:off x="69909" y="8448"/>
                <a:ext cx="2974805" cy="379463"/>
              </a:xfrm>
              <a:prstGeom prst="rect">
                <a:avLst/>
              </a:prstGeom>
              <a:solidFill>
                <a:srgbClr val="FFCCFF"/>
              </a:solidFill>
            </p:spPr>
            <p:txBody>
              <a:bodyPr wrap="square">
                <a:spAutoFit/>
              </a:bodyPr>
              <a:lstStyle/>
              <a:p>
                <a:pPr algn="l">
                  <a:lnSpc>
                    <a:spcPts val="2000"/>
                  </a:lnSpc>
                </a:pPr>
                <a:r>
                  <a:rPr lang="en-US" altLang="zh-CN" sz="2800" dirty="0">
                    <a:solidFill>
                      <a:schemeClr val="accent6"/>
                    </a:solidFill>
                    <a:latin typeface="CMSS1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,</m:t>
                        </m:r>
                      </m:sup>
                    </m:sSubSup>
                    <m:r>
                      <a:rPr lang="en-US" altLang="zh-CN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solidFill>
                      <a:srgbClr val="C00000"/>
                    </a:solidFill>
                    <a:latin typeface="CMSS12"/>
                  </a:rPr>
                  <a:t>(PCA)  vs.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lang="en-US" altLang="zh-CN" dirty="0">
                    <a:solidFill>
                      <a:srgbClr val="C00000"/>
                    </a:solidFill>
                    <a:latin typeface="CMSS12"/>
                  </a:rPr>
                  <a:t> (Fourier)  </a:t>
                </a:r>
                <a:endParaRPr lang="en-US" altLang="zh-CN" b="1" dirty="0">
                  <a:solidFill>
                    <a:srgbClr val="C00000"/>
                  </a:solidFill>
                  <a:latin typeface="CMSS12"/>
                </a:endParaRP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C9FE5AA8-3C1F-4111-9392-74BAFC7571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09" y="8448"/>
                <a:ext cx="2974805" cy="379463"/>
              </a:xfrm>
              <a:prstGeom prst="rect">
                <a:avLst/>
              </a:prstGeom>
              <a:blipFill>
                <a:blip r:embed="rId4"/>
                <a:stretch>
                  <a:fillRect t="-20635" r="-5943" b="-190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矩形 26">
            <a:extLst>
              <a:ext uri="{FF2B5EF4-FFF2-40B4-BE49-F238E27FC236}">
                <a16:creationId xmlns:a16="http://schemas.microsoft.com/office/drawing/2014/main" id="{04111E21-12C5-4815-B253-1D562D2143BC}"/>
              </a:ext>
            </a:extLst>
          </p:cNvPr>
          <p:cNvSpPr/>
          <p:nvPr/>
        </p:nvSpPr>
        <p:spPr>
          <a:xfrm>
            <a:off x="6248400" y="1010219"/>
            <a:ext cx="11819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？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422CC25E-BF70-44C7-91F6-E8B1A6098BFE}"/>
              </a:ext>
            </a:extLst>
          </p:cNvPr>
          <p:cNvSpPr/>
          <p:nvPr/>
        </p:nvSpPr>
        <p:spPr>
          <a:xfrm>
            <a:off x="4604476" y="1010219"/>
            <a:ext cx="11819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？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86B5357-8857-4F85-B58E-E4CBC8B20B92}"/>
              </a:ext>
            </a:extLst>
          </p:cNvPr>
          <p:cNvSpPr/>
          <p:nvPr/>
        </p:nvSpPr>
        <p:spPr>
          <a:xfrm>
            <a:off x="4869769" y="2168470"/>
            <a:ext cx="2902631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tx1"/>
                </a:solidFill>
              </a:rPr>
              <a:t>Pearson Coefficients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0ABF85D-080A-4745-9ABF-340940B3E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299" y="2668143"/>
            <a:ext cx="2412501" cy="40676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CF8F903-005C-473C-A517-87AF481AF9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250" y="2650190"/>
            <a:ext cx="1911291" cy="41162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A2EF4C6-CE10-454A-8CD3-EC331F0CEE87}"/>
                  </a:ext>
                </a:extLst>
              </p:cNvPr>
              <p:cNvSpPr/>
              <p:nvPr/>
            </p:nvSpPr>
            <p:spPr>
              <a:xfrm>
                <a:off x="435201" y="4363531"/>
                <a:ext cx="3537095" cy="1726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spcAft>
                    <a:spcPts val="600"/>
                  </a:spcAft>
                </a:pPr>
                <a:r>
                  <a:rPr lang="en-US" altLang="zh-CN" b="1" u="sng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PCA:</a:t>
                </a:r>
              </a:p>
              <a:p>
                <a:pPr algn="l"/>
                <a:r>
                  <a:rPr lang="en-US" altLang="zh-CN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-Reduce the correlations</a:t>
                </a:r>
              </a:p>
              <a:p>
                <a:pPr algn="l"/>
                <a:r>
                  <a:rPr lang="en-US" altLang="zh-CN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between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,</m:t>
                        </m:r>
                      </m:sup>
                    </m:sSubSup>
                  </m:oMath>
                </a14:m>
                <a:r>
                  <a:rPr lang="zh-CN" altLang="en-US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endParaRPr lang="en-US" altLang="zh-CN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/>
                <a:r>
                  <a:rPr lang="en-US" altLang="zh-CN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-increase correlations between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,</m:t>
                        </m:r>
                      </m:sup>
                    </m:sSubSup>
                  </m:oMath>
                </a14:m>
                <a:r>
                  <a:rPr lang="zh-CN" altLang="en-US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endParaRPr lang="zh-CN" altLang="en-US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A2EF4C6-CE10-454A-8CD3-EC331F0CEE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201" y="4363531"/>
                <a:ext cx="3537095" cy="1726498"/>
              </a:xfrm>
              <a:prstGeom prst="rect">
                <a:avLst/>
              </a:prstGeom>
              <a:blipFill>
                <a:blip r:embed="rId7"/>
                <a:stretch>
                  <a:fillRect l="-1721" t="-1767" b="-4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87F5C998-1D1E-47ED-8D6E-525AD4029F1B}"/>
                  </a:ext>
                </a:extLst>
              </p:cNvPr>
              <p:cNvSpPr/>
              <p:nvPr/>
            </p:nvSpPr>
            <p:spPr>
              <a:xfrm>
                <a:off x="415585" y="2251820"/>
                <a:ext cx="3733800" cy="20358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spcAft>
                    <a:spcPts val="600"/>
                  </a:spcAft>
                </a:pPr>
                <a:r>
                  <a:rPr lang="en-US" altLang="zh-CN" b="1" u="sng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Traditional Fourier Transform</a:t>
                </a:r>
              </a:p>
              <a:p>
                <a:pPr algn="l"/>
                <a:r>
                  <a:rPr lang="en-US" altLang="zh-CN" b="1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-Strong mode couplings between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lang="zh-CN" altLang="en-US" b="1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endParaRPr lang="en-US" altLang="zh-CN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/>
                <a:r>
                  <a:rPr lang="en-US" altLang="zh-CN" b="1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-interoperated as highly non-linear hydro evolution that mix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lang="zh-CN" altLang="en-US" b="1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endParaRPr lang="zh-CN" altLang="en-US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87F5C998-1D1E-47ED-8D6E-525AD4029F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585" y="2251820"/>
                <a:ext cx="3733800" cy="2035814"/>
              </a:xfrm>
              <a:prstGeom prst="rect">
                <a:avLst/>
              </a:prstGeom>
              <a:blipFill>
                <a:blip r:embed="rId8"/>
                <a:stretch>
                  <a:fillRect l="-1631" t="-1198" r="-1631" b="-44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 17">
            <a:extLst>
              <a:ext uri="{FF2B5EF4-FFF2-40B4-BE49-F238E27FC236}">
                <a16:creationId xmlns:a16="http://schemas.microsoft.com/office/drawing/2014/main" id="{4BBB987B-C057-4E1F-93FF-D0C106C82675}"/>
              </a:ext>
            </a:extLst>
          </p:cNvPr>
          <p:cNvSpPr/>
          <p:nvPr/>
        </p:nvSpPr>
        <p:spPr>
          <a:xfrm>
            <a:off x="410458" y="6147786"/>
            <a:ext cx="43273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solidFill>
                  <a:srgbClr val="CC00CC"/>
                </a:solidFill>
                <a:latin typeface="LMSans8-Regular-Identity-H"/>
              </a:rPr>
              <a:t>Z. Liu, W. Zhao, and H. Song,</a:t>
            </a:r>
            <a:r>
              <a:rPr lang="zh-CN" altLang="en-US" dirty="0">
                <a:solidFill>
                  <a:srgbClr val="CC00CC"/>
                </a:solidFill>
                <a:latin typeface="LMSans8-Regular-Identity-H"/>
              </a:rPr>
              <a:t> </a:t>
            </a:r>
            <a:r>
              <a:rPr lang="en-US" altLang="zh-CN" dirty="0" err="1">
                <a:solidFill>
                  <a:srgbClr val="CC00CC"/>
                </a:solidFill>
                <a:latin typeface="LMSans8-Regular-Identity-H"/>
              </a:rPr>
              <a:t>arXiv</a:t>
            </a:r>
            <a:r>
              <a:rPr lang="en-US" altLang="zh-CN" dirty="0">
                <a:solidFill>
                  <a:srgbClr val="CC00CC"/>
                </a:solidFill>
                <a:latin typeface="LMSans8-Regular-Identity-H"/>
              </a:rPr>
              <a:t>: 1903.09833</a:t>
            </a:r>
            <a:endParaRPr lang="zh-CN" altLang="en-US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9127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81940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>
                <a:solidFill>
                  <a:srgbClr val="C00000"/>
                </a:solidFill>
              </a:rPr>
              <a:t>   Summary &amp; outlook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820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528" y="124719"/>
            <a:ext cx="5798820" cy="20710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185" y="2173746"/>
            <a:ext cx="7277100" cy="251197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6200" y="29237"/>
            <a:ext cx="4363570" cy="523220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Traditional hydrodynamics</a:t>
            </a:r>
            <a:endParaRPr lang="zh-CN" altLang="en-US" sz="2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9958" y="2210451"/>
            <a:ext cx="3845782" cy="52322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l"/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Deep Learning (</a:t>
            </a:r>
            <a:r>
              <a:rPr lang="en-US" altLang="zh-CN" sz="2800" dirty="0" err="1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sUnet</a:t>
            </a:r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)</a:t>
            </a:r>
            <a:endParaRPr lang="zh-CN" altLang="en-US" sz="2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89E03C8-A2C3-4A1A-ABD4-F3283282DB4F}"/>
              </a:ext>
            </a:extLst>
          </p:cNvPr>
          <p:cNvSpPr/>
          <p:nvPr/>
        </p:nvSpPr>
        <p:spPr>
          <a:xfrm>
            <a:off x="174929" y="4772060"/>
            <a:ext cx="1524335" cy="5232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2800" b="1" dirty="0"/>
              <a:t>Outlook</a:t>
            </a:r>
            <a:endParaRPr lang="zh-CN" altLang="en-US" sz="2800" dirty="0"/>
          </a:p>
        </p:txBody>
      </p:sp>
      <p:sp>
        <p:nvSpPr>
          <p:cNvPr id="18" name="圆角矩形 30">
            <a:extLst>
              <a:ext uri="{FF2B5EF4-FFF2-40B4-BE49-F238E27FC236}">
                <a16:creationId xmlns:a16="http://schemas.microsoft.com/office/drawing/2014/main" id="{13ADFA0A-F69D-4225-8907-CBB048375442}"/>
              </a:ext>
            </a:extLst>
          </p:cNvPr>
          <p:cNvSpPr/>
          <p:nvPr/>
        </p:nvSpPr>
        <p:spPr>
          <a:xfrm>
            <a:off x="152400" y="4876800"/>
            <a:ext cx="8816671" cy="1828800"/>
          </a:xfrm>
          <a:prstGeom prst="roundRect">
            <a:avLst>
              <a:gd name="adj" fmla="val 6573"/>
            </a:avLst>
          </a:prstGeom>
          <a:ln w="57150">
            <a:solidFill>
              <a:srgbClr val="FFC000"/>
            </a:solidFill>
          </a:ln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1F7B03D-6222-4278-A391-CAE3C693D785}"/>
              </a:ext>
            </a:extLst>
          </p:cNvPr>
          <p:cNvSpPr txBox="1"/>
          <p:nvPr/>
        </p:nvSpPr>
        <p:spPr>
          <a:xfrm>
            <a:off x="381001" y="5259499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dirty="0"/>
              <a:t> Final particle profiles</a:t>
            </a:r>
          </a:p>
          <a:p>
            <a:pPr algn="l"/>
            <a:r>
              <a:rPr lang="en-US" altLang="zh-CN" b="1" dirty="0"/>
              <a:t>         -------- &gt;   Initial energy density profiles  </a:t>
            </a:r>
            <a:endParaRPr lang="zh-CN" altLang="en-US" b="1" dirty="0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7D82427-356B-44BF-BD96-0FAE87CEE09B}"/>
              </a:ext>
            </a:extLst>
          </p:cNvPr>
          <p:cNvGrpSpPr/>
          <p:nvPr/>
        </p:nvGrpSpPr>
        <p:grpSpPr>
          <a:xfrm>
            <a:off x="5715000" y="5188384"/>
            <a:ext cx="2433654" cy="971004"/>
            <a:chOff x="5476536" y="4854291"/>
            <a:chExt cx="2547360" cy="1010150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2A77CFE-E5A8-4696-9B1B-4AB3B44CA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776" t="3255" r="11882" b="32360"/>
            <a:stretch/>
          </p:blipFill>
          <p:spPr>
            <a:xfrm>
              <a:off x="5476536" y="4886228"/>
              <a:ext cx="817698" cy="77847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92D4AF9-50C1-4A32-9C9D-85D7AEC3E9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510" t="34515" r="72064" b="10265"/>
            <a:stretch/>
          </p:blipFill>
          <p:spPr>
            <a:xfrm>
              <a:off x="7121838" y="4854291"/>
              <a:ext cx="902058" cy="841921"/>
            </a:xfrm>
            <a:prstGeom prst="rect">
              <a:avLst/>
            </a:prstGeom>
          </p:spPr>
        </p:pic>
        <p:sp>
          <p:nvSpPr>
            <p:cNvPr id="24" name="右箭头 2">
              <a:extLst>
                <a:ext uri="{FF2B5EF4-FFF2-40B4-BE49-F238E27FC236}">
                  <a16:creationId xmlns:a16="http://schemas.microsoft.com/office/drawing/2014/main" id="{A78EAB4E-7846-4A3C-A550-98EF96C70A52}"/>
                </a:ext>
              </a:extLst>
            </p:cNvPr>
            <p:cNvSpPr/>
            <p:nvPr/>
          </p:nvSpPr>
          <p:spPr>
            <a:xfrm>
              <a:off x="6450802" y="5766508"/>
              <a:ext cx="718977" cy="97933"/>
            </a:xfrm>
            <a:prstGeom prst="rightArrow">
              <a:avLst/>
            </a:prstGeom>
          </p:spPr>
          <p:txBody>
            <a:bodyPr wrap="square" rtlCol="0" anchor="ctr">
              <a:spAutoFit/>
            </a:bodyPr>
            <a:lstStyle/>
            <a:p>
              <a:pPr algn="l">
                <a:spcBef>
                  <a:spcPts val="200"/>
                </a:spcBef>
              </a:pPr>
              <a:endParaRPr lang="zh-CN" altLang="en-US" sz="1800" dirty="0" err="1"/>
            </a:p>
          </p:txBody>
        </p:sp>
        <p:sp>
          <p:nvSpPr>
            <p:cNvPr id="25" name="右箭头 28">
              <a:extLst>
                <a:ext uri="{FF2B5EF4-FFF2-40B4-BE49-F238E27FC236}">
                  <a16:creationId xmlns:a16="http://schemas.microsoft.com/office/drawing/2014/main" id="{F6954F03-358B-4621-8524-7336D27677CE}"/>
                </a:ext>
              </a:extLst>
            </p:cNvPr>
            <p:cNvSpPr/>
            <p:nvPr/>
          </p:nvSpPr>
          <p:spPr>
            <a:xfrm>
              <a:off x="6380062" y="5011397"/>
              <a:ext cx="810046" cy="397018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l">
                <a:spcBef>
                  <a:spcPts val="200"/>
                </a:spcBef>
              </a:pPr>
              <a:endParaRPr lang="zh-CN" altLang="en-US" sz="1800" dirty="0" err="1"/>
            </a:p>
          </p:txBody>
        </p: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6D46DEC5-A08C-41C0-A982-35C02D61FAFC}"/>
              </a:ext>
            </a:extLst>
          </p:cNvPr>
          <p:cNvSpPr txBox="1"/>
          <p:nvPr/>
        </p:nvSpPr>
        <p:spPr>
          <a:xfrm>
            <a:off x="381001" y="5984865"/>
            <a:ext cx="8675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Can deep learning discover knowledge (conservation laws) </a:t>
            </a:r>
            <a:r>
              <a:rPr lang="en-US" altLang="zh-CN" b="1" dirty="0"/>
              <a:t>from the massive data generated from hydrodynamics?</a:t>
            </a:r>
            <a:endParaRPr lang="zh-CN" altLang="en-US" b="1" dirty="0"/>
          </a:p>
        </p:txBody>
      </p:sp>
      <p:sp>
        <p:nvSpPr>
          <p:cNvPr id="30" name="圆角矩形 30">
            <a:extLst>
              <a:ext uri="{FF2B5EF4-FFF2-40B4-BE49-F238E27FC236}">
                <a16:creationId xmlns:a16="http://schemas.microsoft.com/office/drawing/2014/main" id="{6A96E68D-F955-450C-88B8-609F3577EF95}"/>
              </a:ext>
            </a:extLst>
          </p:cNvPr>
          <p:cNvSpPr/>
          <p:nvPr/>
        </p:nvSpPr>
        <p:spPr>
          <a:xfrm>
            <a:off x="119958" y="2188471"/>
            <a:ext cx="8816672" cy="2537665"/>
          </a:xfrm>
          <a:prstGeom prst="roundRect">
            <a:avLst>
              <a:gd name="adj" fmla="val 6573"/>
            </a:avLst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</p:spTree>
    <p:extLst>
      <p:ext uri="{BB962C8B-B14F-4D97-AF65-F5344CB8AC3E}">
        <p14:creationId xmlns:p14="http://schemas.microsoft.com/office/powerpoint/2010/main" val="926780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4011436"/>
            <a:ext cx="274320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AE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Categories:</a:t>
            </a:r>
            <a:endParaRPr lang="zh-CN" altLang="en-US" sz="2800" b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69338" y="4718481"/>
            <a:ext cx="37039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800" dirty="0">
                <a:latin typeface="+mn-lt"/>
              </a:rPr>
              <a:t>-Supervised learning</a:t>
            </a:r>
          </a:p>
          <a:p>
            <a:pPr algn="l"/>
            <a:r>
              <a:rPr lang="en-US" altLang="zh-CN" sz="2800" dirty="0">
                <a:latin typeface="+mn-lt"/>
              </a:rPr>
              <a:t>-Unsupervised learning</a:t>
            </a:r>
          </a:p>
          <a:p>
            <a:pPr algn="l"/>
            <a:r>
              <a:rPr lang="en-US" altLang="zh-CN" sz="2800" dirty="0">
                <a:latin typeface="+mn-lt"/>
              </a:rPr>
              <a:t>-Reinforcement learning</a:t>
            </a:r>
          </a:p>
          <a:p>
            <a:pPr algn="l"/>
            <a:r>
              <a:rPr lang="en-US" altLang="zh-CN" sz="2800" dirty="0">
                <a:latin typeface="+mn-lt"/>
              </a:rPr>
              <a:t>  …  …   …  …</a:t>
            </a:r>
            <a:endParaRPr lang="zh-CN" altLang="en-US" sz="2800" dirty="0">
              <a:latin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34000" y="5181600"/>
            <a:ext cx="3581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800" dirty="0">
                <a:solidFill>
                  <a:srgbClr val="CC00CC"/>
                </a:solidFill>
                <a:latin typeface="LMSans8-Regular-Identity-H"/>
              </a:rPr>
              <a:t>Ian </a:t>
            </a:r>
            <a:r>
              <a:rPr lang="en-US" altLang="zh-CN" sz="1800" dirty="0" err="1">
                <a:solidFill>
                  <a:srgbClr val="CC00CC"/>
                </a:solidFill>
                <a:latin typeface="LMSans8-Regular-Identity-H"/>
              </a:rPr>
              <a:t>Goodfellow</a:t>
            </a:r>
            <a:r>
              <a:rPr lang="en-US" altLang="zh-CN" sz="1800" dirty="0">
                <a:solidFill>
                  <a:srgbClr val="CC00CC"/>
                </a:solidFill>
                <a:latin typeface="LMSans8-Regular-Identity-H"/>
              </a:rPr>
              <a:t>, </a:t>
            </a:r>
            <a:r>
              <a:rPr lang="en-US" altLang="zh-CN" sz="1800" dirty="0" err="1">
                <a:solidFill>
                  <a:srgbClr val="CC00CC"/>
                </a:solidFill>
                <a:latin typeface="LMSans8-Regular-Identity-H"/>
              </a:rPr>
              <a:t>Yoshua</a:t>
            </a:r>
            <a:r>
              <a:rPr lang="en-US" altLang="zh-CN" sz="1800" dirty="0">
                <a:solidFill>
                  <a:srgbClr val="CC00CC"/>
                </a:solidFill>
                <a:latin typeface="LMSans8-Regular-Identity-H"/>
              </a:rPr>
              <a:t> </a:t>
            </a:r>
            <a:r>
              <a:rPr lang="en-US" altLang="zh-CN" sz="1800" dirty="0" err="1">
                <a:solidFill>
                  <a:srgbClr val="CC00CC"/>
                </a:solidFill>
                <a:latin typeface="LMSans8-Regular-Identity-H"/>
              </a:rPr>
              <a:t>Bengio</a:t>
            </a:r>
            <a:r>
              <a:rPr lang="en-US" altLang="zh-CN" sz="1800" dirty="0">
                <a:solidFill>
                  <a:srgbClr val="CC00CC"/>
                </a:solidFill>
                <a:latin typeface="LMSans8-Regular-Identity-H"/>
              </a:rPr>
              <a:t>, and Aaron </a:t>
            </a:r>
            <a:r>
              <a:rPr lang="en-US" altLang="zh-CN" sz="1800" dirty="0" err="1">
                <a:solidFill>
                  <a:srgbClr val="CC00CC"/>
                </a:solidFill>
                <a:latin typeface="LMSans8-Regular-Identity-H"/>
              </a:rPr>
              <a:t>Courville</a:t>
            </a:r>
            <a:r>
              <a:rPr lang="en-US" altLang="zh-CN" sz="1800" dirty="0">
                <a:solidFill>
                  <a:srgbClr val="CC00CC"/>
                </a:solidFill>
                <a:latin typeface="LMSans8-Regular-Identity-H"/>
              </a:rPr>
              <a:t>, </a:t>
            </a:r>
            <a:r>
              <a:rPr lang="en-US" altLang="zh-CN" sz="1800" dirty="0">
                <a:solidFill>
                  <a:srgbClr val="CC00CC"/>
                </a:solidFill>
                <a:latin typeface="LMMono8-Regular-Identity-H"/>
                <a:hlinkClick r:id="rId3"/>
              </a:rPr>
              <a:t>http://www.deeplearningbook</a:t>
            </a:r>
            <a:r>
              <a:rPr lang="en-US" altLang="zh-CN" sz="1800" dirty="0">
                <a:solidFill>
                  <a:srgbClr val="CC00CC"/>
                </a:solidFill>
                <a:latin typeface="LMMono8-Regular-Identity-H"/>
              </a:rPr>
              <a:t>.</a:t>
            </a:r>
          </a:p>
          <a:p>
            <a:pPr algn="l"/>
            <a:r>
              <a:rPr lang="en-US" altLang="zh-CN" sz="1800" dirty="0">
                <a:solidFill>
                  <a:srgbClr val="CC00CC"/>
                </a:solidFill>
                <a:latin typeface="LMMono8-Regular-Identity-H"/>
              </a:rPr>
              <a:t>org </a:t>
            </a:r>
            <a:r>
              <a:rPr lang="en-US" altLang="zh-CN" sz="1800" dirty="0">
                <a:solidFill>
                  <a:srgbClr val="CC00CC"/>
                </a:solidFill>
                <a:latin typeface="LMSans8-Regular-Identity-H"/>
              </a:rPr>
              <a:t>MIT Press, 2016</a:t>
            </a:r>
            <a:endParaRPr lang="zh-CN" altLang="en-US" sz="1800" dirty="0">
              <a:solidFill>
                <a:srgbClr val="CC00CC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4093"/>
            <a:ext cx="3212760" cy="2340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17383"/>
            <a:ext cx="4151243" cy="2863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829306"/>
            <a:ext cx="3676631" cy="2533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6463" y="1295400"/>
            <a:ext cx="4519368" cy="244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20988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1DCD94F-B10F-4330-99A1-9AA047848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14" y="586161"/>
            <a:ext cx="3039256" cy="1864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1">
            <a:extLst>
              <a:ext uri="{FF2B5EF4-FFF2-40B4-BE49-F238E27FC236}">
                <a16:creationId xmlns:a16="http://schemas.microsoft.com/office/drawing/2014/main" id="{D3232EE2-23D6-4631-BF90-C81D0D4FC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r="48936"/>
          <a:stretch>
            <a:fillRect/>
          </a:stretch>
        </p:blipFill>
        <p:spPr bwMode="auto">
          <a:xfrm>
            <a:off x="3121378" y="87259"/>
            <a:ext cx="3128394" cy="2375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1">
            <a:extLst>
              <a:ext uri="{FF2B5EF4-FFF2-40B4-BE49-F238E27FC236}">
                <a16:creationId xmlns:a16="http://schemas.microsoft.com/office/drawing/2014/main" id="{B6F56706-F6BE-4D1F-9F2F-99B62A7B2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r="52038" b="33784"/>
          <a:stretch>
            <a:fillRect/>
          </a:stretch>
        </p:blipFill>
        <p:spPr bwMode="auto">
          <a:xfrm>
            <a:off x="6149605" y="95864"/>
            <a:ext cx="2746910" cy="2410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矩形 1"/>
          <p:cNvSpPr/>
          <p:nvPr/>
        </p:nvSpPr>
        <p:spPr>
          <a:xfrm>
            <a:off x="-20170" y="0"/>
            <a:ext cx="5887570" cy="523220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Flow: traditional Fourier Transform</a:t>
            </a:r>
            <a:endParaRPr lang="zh-CN" altLang="en-US" sz="2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59984" y="2643604"/>
            <a:ext cx="5105400" cy="52322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l"/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Unsupervised Learning (PCA)</a:t>
            </a:r>
            <a:endParaRPr lang="zh-CN" altLang="en-US" sz="2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89386A0-0949-415E-94B3-E0D132EED0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8387"/>
          <a:stretch/>
        </p:blipFill>
        <p:spPr>
          <a:xfrm>
            <a:off x="240314" y="3974497"/>
            <a:ext cx="4625671" cy="133905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2210439-4B53-458D-B55C-CC8D18507D76}"/>
              </a:ext>
            </a:extLst>
          </p:cNvPr>
          <p:cNvSpPr/>
          <p:nvPr/>
        </p:nvSpPr>
        <p:spPr>
          <a:xfrm>
            <a:off x="113575" y="315439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independently discovered the flow harmonics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26606F29-AF89-472B-917E-A33FA11836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859" b="33961"/>
          <a:stretch/>
        </p:blipFill>
        <p:spPr>
          <a:xfrm>
            <a:off x="3959308" y="4041003"/>
            <a:ext cx="4143762" cy="14478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DCA6A43-CAF5-4888-B15A-D4C88B748D2F}"/>
              </a:ext>
            </a:extLst>
          </p:cNvPr>
          <p:cNvSpPr/>
          <p:nvPr/>
        </p:nvSpPr>
        <p:spPr>
          <a:xfrm>
            <a:off x="113575" y="3485071"/>
            <a:ext cx="61161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explicit instructions from human being! </a:t>
            </a:r>
            <a:endParaRPr lang="zh-CN" altLang="en-US" dirty="0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BB7D8D0F-C49D-4168-BFB2-E8F219957D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88" y="2722640"/>
            <a:ext cx="3296675" cy="25688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D1D73CF0-4D8B-4493-A65E-6320FD46CFC9}"/>
                  </a:ext>
                </a:extLst>
              </p:cNvPr>
              <p:cNvSpPr txBox="1"/>
              <p:nvPr/>
            </p:nvSpPr>
            <p:spPr>
              <a:xfrm>
                <a:off x="1292747" y="562975"/>
                <a:ext cx="3497616" cy="850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800" b="1" i="1" smtClean="0">
                              <a:solidFill>
                                <a:srgbClr val="33993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1" i="1" smtClean="0">
                              <a:solidFill>
                                <a:srgbClr val="339933"/>
                              </a:solidFill>
                              <a:latin typeface="Cambria Math" panose="02040503050406030204" pitchFamily="18" charset="0"/>
                            </a:rPr>
                            <m:t>𝒅𝑵</m:t>
                          </m:r>
                        </m:num>
                        <m:den>
                          <m:r>
                            <a:rPr lang="en-US" altLang="zh-CN" sz="1800" b="1" i="1" smtClean="0">
                              <a:solidFill>
                                <a:srgbClr val="339933"/>
                              </a:solidFill>
                              <a:latin typeface="Cambria Math" panose="02040503050406030204" pitchFamily="18" charset="0"/>
                            </a:rPr>
                            <m:t>𝒅𝒚𝒅</m:t>
                          </m:r>
                          <m:r>
                            <a:rPr lang="zh-CN" altLang="en-US" sz="1800" b="1" i="1" smtClean="0">
                              <a:solidFill>
                                <a:srgbClr val="339933"/>
                              </a:solidFill>
                              <a:latin typeface="Cambria Math" panose="02040503050406030204" pitchFamily="18" charset="0"/>
                            </a:rPr>
                            <m:t>𝝓</m:t>
                          </m:r>
                        </m:den>
                      </m:f>
                      <m:r>
                        <a:rPr lang="en-US" altLang="zh-CN" sz="1800" b="1" i="1" smtClean="0">
                          <a:solidFill>
                            <a:srgbClr val="33993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800" b="1" i="1" smtClean="0">
                              <a:solidFill>
                                <a:srgbClr val="33993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1" i="1" smtClean="0">
                              <a:solidFill>
                                <a:srgbClr val="339933"/>
                              </a:solidFill>
                              <a:latin typeface="Cambria Math" panose="02040503050406030204" pitchFamily="18" charset="0"/>
                            </a:rPr>
                            <m:t>𝒅𝑵</m:t>
                          </m:r>
                        </m:num>
                        <m:den>
                          <m:r>
                            <a:rPr lang="en-US" altLang="zh-CN" sz="1800" b="1" i="1" smtClean="0">
                              <a:solidFill>
                                <a:srgbClr val="339933"/>
                              </a:solidFill>
                              <a:latin typeface="Cambria Math" panose="02040503050406030204" pitchFamily="18" charset="0"/>
                            </a:rPr>
                            <m:t>𝒅𝒚</m:t>
                          </m:r>
                        </m:den>
                      </m:f>
                      <m:r>
                        <a:rPr lang="en-US" altLang="zh-CN" sz="1800" b="1" i="1" smtClean="0">
                          <a:solidFill>
                            <a:srgbClr val="339933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800" b="1" i="1" smtClean="0">
                          <a:solidFill>
                            <a:srgbClr val="339933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1800" b="1" i="1" smtClean="0">
                          <a:solidFill>
                            <a:srgbClr val="339933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800" b="1" i="1" smtClean="0">
                              <a:solidFill>
                                <a:srgbClr val="33993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1" i="1" smtClean="0">
                              <a:solidFill>
                                <a:srgbClr val="339933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altLang="zh-CN" sz="1800" b="1" i="1" smtClean="0">
                              <a:solidFill>
                                <a:srgbClr val="339933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sz="1800" b="1" i="1" smtClean="0">
                          <a:solidFill>
                            <a:srgbClr val="33993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800" b="1" i="1" smtClean="0">
                          <a:solidFill>
                            <a:srgbClr val="339933"/>
                          </a:solidFill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zh-CN" altLang="en-US" sz="1800" b="1" i="1" smtClean="0">
                          <a:solidFill>
                            <a:srgbClr val="339933"/>
                          </a:solidFill>
                          <a:latin typeface="Cambria Math" panose="02040503050406030204" pitchFamily="18" charset="0"/>
                        </a:rPr>
                        <m:t>𝝓</m:t>
                      </m:r>
                      <m:r>
                        <a:rPr lang="en-US" altLang="zh-CN" sz="1800" b="1" i="1" smtClean="0">
                          <a:solidFill>
                            <a:srgbClr val="339933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altLang="zh-CN" sz="1800" b="1" i="1" dirty="0">
                  <a:solidFill>
                    <a:srgbClr val="339933"/>
                  </a:solidFill>
                  <a:latin typeface="Cambria Math" panose="02040503050406030204" pitchFamily="18" charset="0"/>
                </a:endParaRPr>
              </a:p>
              <a:p>
                <a:pPr algn="l"/>
                <a:r>
                  <a:rPr lang="en-US" altLang="zh-CN" sz="1800" b="1" dirty="0">
                    <a:solidFill>
                      <a:srgbClr val="339933"/>
                    </a:solidFill>
                  </a:rPr>
                  <a:t>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1" i="1">
                            <a:solidFill>
                              <a:srgbClr val="3399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1" i="1">
                            <a:solidFill>
                              <a:srgbClr val="339933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sz="1800" b="1" i="1" smtClean="0">
                            <a:solidFill>
                              <a:srgbClr val="339933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altLang="zh-CN" sz="1800" b="1" i="1">
                        <a:solidFill>
                          <a:srgbClr val="339933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800" b="1" i="1">
                        <a:solidFill>
                          <a:srgbClr val="339933"/>
                        </a:solidFill>
                        <a:latin typeface="Cambria Math" panose="02040503050406030204" pitchFamily="18" charset="0"/>
                      </a:rPr>
                      <m:t>𝒄𝒐𝒔</m:t>
                    </m:r>
                    <m:r>
                      <a:rPr lang="en-US" altLang="zh-CN" sz="1800" b="1" i="1" smtClean="0">
                        <a:solidFill>
                          <a:srgbClr val="339933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zh-CN" altLang="en-US" sz="1800" b="1" i="1">
                        <a:solidFill>
                          <a:srgbClr val="339933"/>
                        </a:solidFill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altLang="zh-CN" sz="1800" b="1" i="1" smtClean="0">
                        <a:solidFill>
                          <a:srgbClr val="339933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800" b="1" i="1">
                            <a:solidFill>
                              <a:srgbClr val="3399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1" i="1">
                            <a:solidFill>
                              <a:srgbClr val="339933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sz="1800" b="1" i="1" smtClean="0">
                            <a:solidFill>
                              <a:srgbClr val="339933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altLang="zh-CN" sz="1800" b="1" i="1">
                        <a:solidFill>
                          <a:srgbClr val="339933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800" b="1" i="1">
                        <a:solidFill>
                          <a:srgbClr val="339933"/>
                        </a:solidFill>
                        <a:latin typeface="Cambria Math" panose="02040503050406030204" pitchFamily="18" charset="0"/>
                      </a:rPr>
                      <m:t>𝒄𝒐𝒔</m:t>
                    </m:r>
                    <m:r>
                      <a:rPr lang="en-US" altLang="zh-CN" sz="1800" b="1" i="1" smtClean="0">
                        <a:solidFill>
                          <a:srgbClr val="339933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zh-CN" altLang="en-US" sz="1800" b="1" i="1">
                        <a:solidFill>
                          <a:srgbClr val="339933"/>
                        </a:solidFill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altLang="zh-CN" sz="1800" b="1" i="1" smtClean="0">
                        <a:solidFill>
                          <a:srgbClr val="339933"/>
                        </a:solidFill>
                        <a:latin typeface="Cambria Math" panose="02040503050406030204" pitchFamily="18" charset="0"/>
                      </a:rPr>
                      <m:t>……)</m:t>
                    </m:r>
                  </m:oMath>
                </a14:m>
                <a:endParaRPr lang="zh-CN" altLang="en-US" sz="1800" b="1" dirty="0">
                  <a:solidFill>
                    <a:srgbClr val="339933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D1D73CF0-4D8B-4493-A65E-6320FD46C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747" y="562975"/>
                <a:ext cx="3497616" cy="850554"/>
              </a:xfrm>
              <a:prstGeom prst="rect">
                <a:avLst/>
              </a:prstGeom>
              <a:blipFill>
                <a:blip r:embed="rId8"/>
                <a:stretch>
                  <a:fillRect b="-9859"/>
                </a:stretch>
              </a:blip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图片 27">
            <a:extLst>
              <a:ext uri="{FF2B5EF4-FFF2-40B4-BE49-F238E27FC236}">
                <a16:creationId xmlns:a16="http://schemas.microsoft.com/office/drawing/2014/main" id="{432BE92A-0574-4F90-A946-C18DCC421E8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1341" t="58755" r="2618" b="16337"/>
          <a:stretch/>
        </p:blipFill>
        <p:spPr>
          <a:xfrm>
            <a:off x="7232600" y="2723303"/>
            <a:ext cx="1307263" cy="19245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525069A-466D-4737-9D8A-847E86F56596}"/>
              </a:ext>
            </a:extLst>
          </p:cNvPr>
          <p:cNvSpPr/>
          <p:nvPr/>
        </p:nvSpPr>
        <p:spPr>
          <a:xfrm>
            <a:off x="227128" y="6019800"/>
            <a:ext cx="67112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PCA detect modes or structures from the massive data that is not realized or easily defined by human being?  </a:t>
            </a:r>
            <a:endParaRPr lang="zh-CN" altLang="en-US" dirty="0"/>
          </a:p>
        </p:txBody>
      </p:sp>
      <p:sp>
        <p:nvSpPr>
          <p:cNvPr id="30" name="圆角矩形 30">
            <a:extLst>
              <a:ext uri="{FF2B5EF4-FFF2-40B4-BE49-F238E27FC236}">
                <a16:creationId xmlns:a16="http://schemas.microsoft.com/office/drawing/2014/main" id="{850D001C-9CF4-4E62-9367-F17A8E8835B0}"/>
              </a:ext>
            </a:extLst>
          </p:cNvPr>
          <p:cNvSpPr/>
          <p:nvPr/>
        </p:nvSpPr>
        <p:spPr>
          <a:xfrm>
            <a:off x="226273" y="5962863"/>
            <a:ext cx="8750382" cy="831329"/>
          </a:xfrm>
          <a:prstGeom prst="roundRect">
            <a:avLst>
              <a:gd name="adj" fmla="val 6573"/>
            </a:avLst>
          </a:prstGeom>
          <a:ln w="57150">
            <a:solidFill>
              <a:srgbClr val="FFC000"/>
            </a:solidFill>
          </a:ln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89E03C8-A2C3-4A1A-ABD4-F3283282DB4F}"/>
              </a:ext>
            </a:extLst>
          </p:cNvPr>
          <p:cNvSpPr/>
          <p:nvPr/>
        </p:nvSpPr>
        <p:spPr>
          <a:xfrm>
            <a:off x="204407" y="5576596"/>
            <a:ext cx="1501471" cy="5232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2800" b="1" dirty="0"/>
              <a:t>Outlook</a:t>
            </a:r>
            <a:endParaRPr lang="zh-CN" altLang="en-US" sz="2800" dirty="0"/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5171089C-05B7-466E-A0C6-5890B68EE9D3}"/>
              </a:ext>
            </a:extLst>
          </p:cNvPr>
          <p:cNvSpPr/>
          <p:nvPr/>
        </p:nvSpPr>
        <p:spPr>
          <a:xfrm>
            <a:off x="113576" y="2643604"/>
            <a:ext cx="8863080" cy="2845199"/>
          </a:xfrm>
          <a:prstGeom prst="roundRect">
            <a:avLst>
              <a:gd name="adj" fmla="val 6573"/>
            </a:avLst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11F236-B577-4F14-AA87-B74A48C2D3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5"/>
          <a:stretch/>
        </p:blipFill>
        <p:spPr>
          <a:xfrm>
            <a:off x="6134747" y="86912"/>
            <a:ext cx="1307263" cy="1711374"/>
          </a:xfrm>
          <a:prstGeom prst="rect">
            <a:avLst/>
          </a:prstGeom>
        </p:spPr>
      </p:pic>
      <p:pic>
        <p:nvPicPr>
          <p:cNvPr id="34" name="Picture 69" descr="star_event">
            <a:extLst>
              <a:ext uri="{FF2B5EF4-FFF2-40B4-BE49-F238E27FC236}">
                <a16:creationId xmlns:a16="http://schemas.microsoft.com/office/drawing/2014/main" id="{FD58F46E-AC99-4798-8268-7E141328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11111" r="11111"/>
          <a:stretch>
            <a:fillRect/>
          </a:stretch>
        </p:blipFill>
        <p:spPr bwMode="auto">
          <a:xfrm rot="5400000">
            <a:off x="7558243" y="5638819"/>
            <a:ext cx="578772" cy="487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69" descr="star_event">
            <a:extLst>
              <a:ext uri="{FF2B5EF4-FFF2-40B4-BE49-F238E27FC236}">
                <a16:creationId xmlns:a16="http://schemas.microsoft.com/office/drawing/2014/main" id="{17653F37-F9F1-4A74-91C8-D98E7E328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11111" r="11111"/>
          <a:stretch>
            <a:fillRect/>
          </a:stretch>
        </p:blipFill>
        <p:spPr bwMode="auto">
          <a:xfrm rot="5400000">
            <a:off x="8517324" y="5571987"/>
            <a:ext cx="578772" cy="64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69" descr="star_event">
            <a:extLst>
              <a:ext uri="{FF2B5EF4-FFF2-40B4-BE49-F238E27FC236}">
                <a16:creationId xmlns:a16="http://schemas.microsoft.com/office/drawing/2014/main" id="{1EBB4A7B-B7F7-49E0-934A-3F6363B29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11111" r="11111"/>
          <a:stretch>
            <a:fillRect/>
          </a:stretch>
        </p:blipFill>
        <p:spPr bwMode="auto">
          <a:xfrm>
            <a:off x="7698708" y="6243402"/>
            <a:ext cx="644904" cy="57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69" descr="star_event">
            <a:extLst>
              <a:ext uri="{FF2B5EF4-FFF2-40B4-BE49-F238E27FC236}">
                <a16:creationId xmlns:a16="http://schemas.microsoft.com/office/drawing/2014/main" id="{6B71955A-EA32-4EF4-8114-95EEF1870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11111" r="11111"/>
          <a:stretch>
            <a:fillRect/>
          </a:stretch>
        </p:blipFill>
        <p:spPr bwMode="auto">
          <a:xfrm rot="5400000">
            <a:off x="7963323" y="5769256"/>
            <a:ext cx="578772" cy="64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69" descr="star_event">
            <a:extLst>
              <a:ext uri="{FF2B5EF4-FFF2-40B4-BE49-F238E27FC236}">
                <a16:creationId xmlns:a16="http://schemas.microsoft.com/office/drawing/2014/main" id="{47938E1F-BC9D-4D31-BDE9-01F7552C3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11111" r="11111"/>
          <a:stretch>
            <a:fillRect/>
          </a:stretch>
        </p:blipFill>
        <p:spPr bwMode="auto">
          <a:xfrm rot="5400000">
            <a:off x="6664386" y="5632284"/>
            <a:ext cx="578772" cy="64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69" descr="star_event">
            <a:extLst>
              <a:ext uri="{FF2B5EF4-FFF2-40B4-BE49-F238E27FC236}">
                <a16:creationId xmlns:a16="http://schemas.microsoft.com/office/drawing/2014/main" id="{C68C225C-0F90-4BF5-AA50-F0E132184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11111" r="11111"/>
          <a:stretch>
            <a:fillRect/>
          </a:stretch>
        </p:blipFill>
        <p:spPr bwMode="auto">
          <a:xfrm rot="5400000">
            <a:off x="6970465" y="5957152"/>
            <a:ext cx="578773" cy="64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69" descr="star_event">
            <a:extLst>
              <a:ext uri="{FF2B5EF4-FFF2-40B4-BE49-F238E27FC236}">
                <a16:creationId xmlns:a16="http://schemas.microsoft.com/office/drawing/2014/main" id="{69407E2B-D714-47AE-A140-3231F300F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11111" r="11111"/>
          <a:stretch>
            <a:fillRect/>
          </a:stretch>
        </p:blipFill>
        <p:spPr bwMode="auto">
          <a:xfrm rot="5400000">
            <a:off x="8517323" y="5970553"/>
            <a:ext cx="578773" cy="64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69" descr="star_event">
            <a:extLst>
              <a:ext uri="{FF2B5EF4-FFF2-40B4-BE49-F238E27FC236}">
                <a16:creationId xmlns:a16="http://schemas.microsoft.com/office/drawing/2014/main" id="{B2673361-A781-4FF7-9CAA-F330B206A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11111" r="11111"/>
          <a:stretch>
            <a:fillRect/>
          </a:stretch>
        </p:blipFill>
        <p:spPr bwMode="auto">
          <a:xfrm rot="5400000">
            <a:off x="7330279" y="5699882"/>
            <a:ext cx="578773" cy="64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2" name="Straight Arrow Connector 43">
            <a:extLst>
              <a:ext uri="{FF2B5EF4-FFF2-40B4-BE49-F238E27FC236}">
                <a16:creationId xmlns:a16="http://schemas.microsoft.com/office/drawing/2014/main" id="{694BC94B-1CE2-48C6-B04F-E50F53B36A7D}"/>
              </a:ext>
            </a:extLst>
          </p:cNvPr>
          <p:cNvCxnSpPr>
            <a:cxnSpLocks/>
          </p:cNvCxnSpPr>
          <p:nvPr/>
        </p:nvCxnSpPr>
        <p:spPr>
          <a:xfrm>
            <a:off x="4160953" y="5121711"/>
            <a:ext cx="1258821" cy="36263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69" descr="star_event">
            <a:extLst>
              <a:ext uri="{FF2B5EF4-FFF2-40B4-BE49-F238E27FC236}">
                <a16:creationId xmlns:a16="http://schemas.microsoft.com/office/drawing/2014/main" id="{33EEBBC8-3DF5-4D66-A78A-5BBFB85C5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11111" r="11111"/>
          <a:stretch>
            <a:fillRect/>
          </a:stretch>
        </p:blipFill>
        <p:spPr bwMode="auto">
          <a:xfrm rot="5400000">
            <a:off x="8101254" y="6030754"/>
            <a:ext cx="578773" cy="64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69" descr="star_event">
            <a:extLst>
              <a:ext uri="{FF2B5EF4-FFF2-40B4-BE49-F238E27FC236}">
                <a16:creationId xmlns:a16="http://schemas.microsoft.com/office/drawing/2014/main" id="{AD931568-4863-4851-AC0C-CD791CF67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11111" r="11111"/>
          <a:stretch>
            <a:fillRect/>
          </a:stretch>
        </p:blipFill>
        <p:spPr bwMode="auto">
          <a:xfrm rot="5400000">
            <a:off x="7235790" y="6170443"/>
            <a:ext cx="578773" cy="64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9" descr="star_event">
            <a:extLst>
              <a:ext uri="{FF2B5EF4-FFF2-40B4-BE49-F238E27FC236}">
                <a16:creationId xmlns:a16="http://schemas.microsoft.com/office/drawing/2014/main" id="{FECD80F4-DDA5-4F16-BC6C-31E007D90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11111" r="11111"/>
          <a:stretch>
            <a:fillRect/>
          </a:stretch>
        </p:blipFill>
        <p:spPr bwMode="auto">
          <a:xfrm rot="5400000">
            <a:off x="8460690" y="6118843"/>
            <a:ext cx="578773" cy="64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D23D600E-C1EE-41EC-B597-73C6007537B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1" t="30018" r="22006" b="44091"/>
          <a:stretch/>
        </p:blipFill>
        <p:spPr>
          <a:xfrm>
            <a:off x="7513904" y="32354"/>
            <a:ext cx="1371245" cy="176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16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右箭头 24"/>
          <p:cNvSpPr/>
          <p:nvPr/>
        </p:nvSpPr>
        <p:spPr>
          <a:xfrm>
            <a:off x="6849257" y="4834302"/>
            <a:ext cx="978408" cy="484632"/>
          </a:xfrm>
          <a:prstGeom prst="rightArrow">
            <a:avLst/>
          </a:prstGeom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sp>
        <p:nvSpPr>
          <p:cNvPr id="33" name="矩形 32"/>
          <p:cNvSpPr/>
          <p:nvPr/>
        </p:nvSpPr>
        <p:spPr>
          <a:xfrm>
            <a:off x="457200" y="-18861"/>
            <a:ext cx="2151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u="sng" dirty="0">
                <a:solidFill>
                  <a:srgbClr val="C00000"/>
                </a:solidFill>
              </a:rPr>
              <a:t>Outlook</a:t>
            </a:r>
            <a:endParaRPr lang="zh-CN" altLang="en-US" sz="3600" u="sng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65D46FE-F320-45F4-9F9D-0D8306E1D5D8}"/>
              </a:ext>
            </a:extLst>
          </p:cNvPr>
          <p:cNvSpPr txBox="1"/>
          <p:nvPr/>
        </p:nvSpPr>
        <p:spPr>
          <a:xfrm>
            <a:off x="3733800" y="4403318"/>
            <a:ext cx="558018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/>
              <a:t>-- A proper field for Machine Learning</a:t>
            </a:r>
          </a:p>
          <a:p>
            <a:pPr algn="l"/>
            <a:r>
              <a:rPr lang="en-US" altLang="zh-CN" sz="2400" b="1" dirty="0"/>
              <a:t>-- It is jut beginning</a:t>
            </a:r>
          </a:p>
          <a:p>
            <a:pPr algn="l"/>
            <a:r>
              <a:rPr lang="en-US" altLang="zh-CN" sz="2400" b="1" dirty="0"/>
              <a:t>-- Many </a:t>
            </a:r>
            <a:r>
              <a:rPr lang="en-US" altLang="zh-CN" sz="2400" b="1" dirty="0" err="1"/>
              <a:t>many</a:t>
            </a:r>
            <a:r>
              <a:rPr lang="en-US" altLang="zh-CN" sz="2400" b="1" dirty="0"/>
              <a:t> more to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explore … …</a:t>
            </a:r>
          </a:p>
          <a:p>
            <a:pPr algn="l">
              <a:spcAft>
                <a:spcPts val="1200"/>
              </a:spcAft>
            </a:pPr>
            <a:r>
              <a:rPr lang="en-US" altLang="zh-CN" sz="2400" b="1" dirty="0"/>
              <a:t>-- What ML can bring us after 10 years?</a:t>
            </a:r>
          </a:p>
          <a:p>
            <a:pPr algn="l"/>
            <a:r>
              <a:rPr lang="en-US" altLang="zh-CN" sz="3600" b="1" dirty="0">
                <a:solidFill>
                  <a:srgbClr val="C00000"/>
                </a:solidFill>
              </a:rPr>
              <a:t>   Enjoy it!  have fun!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144AF33-EDDC-4AD1-8102-C47CDF908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0"/>
            <a:ext cx="4054618" cy="2988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6A065B2-E114-41AA-98B4-49A9BBE9306C}"/>
              </a:ext>
            </a:extLst>
          </p:cNvPr>
          <p:cNvSpPr/>
          <p:nvPr/>
        </p:nvSpPr>
        <p:spPr>
          <a:xfrm>
            <a:off x="4038600" y="3413320"/>
            <a:ext cx="41344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800" b="1" u="sng" dirty="0">
                <a:solidFill>
                  <a:schemeClr val="accent6"/>
                </a:solidFill>
              </a:rPr>
              <a:t>Machine Learning for </a:t>
            </a:r>
          </a:p>
          <a:p>
            <a:pPr algn="l"/>
            <a:r>
              <a:rPr lang="en-US" altLang="zh-CN" sz="2800" b="1" u="sng" dirty="0">
                <a:solidFill>
                  <a:schemeClr val="accent6"/>
                </a:solidFill>
              </a:rPr>
              <a:t>Nuclear Physics</a:t>
            </a:r>
            <a:endParaRPr lang="en-US" altLang="zh-CN" sz="2800" b="1" u="sng" dirty="0">
              <a:solidFill>
                <a:schemeClr val="accent1">
                  <a:lumMod val="5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03DDAAB-837B-493B-B78B-7CE33726D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762000"/>
            <a:ext cx="3352800" cy="5706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024ED37-09F1-4E15-8160-2E42E171C8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956" t="60481" r="45133" b="12853"/>
          <a:stretch/>
        </p:blipFill>
        <p:spPr>
          <a:xfrm>
            <a:off x="7168013" y="792104"/>
            <a:ext cx="1747387" cy="2511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88557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81940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>
                <a:solidFill>
                  <a:srgbClr val="C00000"/>
                </a:solidFill>
              </a:rPr>
              <a:t>     Thank  You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302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670560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An example of </a:t>
            </a:r>
            <a:r>
              <a:rPr lang="en-US" altLang="zh-CN" sz="2800" b="1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Supervised Learning</a:t>
            </a:r>
            <a:endParaRPr lang="zh-CN" altLang="en-US" sz="2800" b="1" dirty="0">
              <a:solidFill>
                <a:srgbClr val="C0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l="4033" r="4838"/>
          <a:stretch/>
        </p:blipFill>
        <p:spPr>
          <a:xfrm>
            <a:off x="369794" y="828619"/>
            <a:ext cx="8763000" cy="4572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43600" y="52322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CC00CC"/>
                </a:solidFill>
              </a:rPr>
              <a:t>-Identify cats and dogs </a:t>
            </a:r>
            <a:endParaRPr lang="zh-CN" altLang="en-US" sz="2400" b="1" dirty="0">
              <a:solidFill>
                <a:srgbClr val="CC00CC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81000" y="5400619"/>
            <a:ext cx="83058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altLang="zh-CN" sz="2400" u="sng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Supervised learning:</a:t>
            </a:r>
          </a:p>
          <a:p>
            <a:pPr algn="l"/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Training on a dataset contains many features and associated with </a:t>
            </a:r>
            <a:r>
              <a:rPr lang="en-US" altLang="zh-CN" b="1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 label or target.</a:t>
            </a:r>
            <a:endParaRPr lang="zh-CN" altLang="en-US" b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0350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670560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An example of </a:t>
            </a:r>
            <a:r>
              <a:rPr lang="en-US" altLang="zh-CN" sz="2800" b="1" dirty="0">
                <a:solidFill>
                  <a:schemeClr val="accent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Unsupervised Learning</a:t>
            </a:r>
            <a:endParaRPr lang="zh-CN" altLang="en-US" sz="2800" b="1" dirty="0">
              <a:solidFill>
                <a:schemeClr val="accent6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43600" y="52322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CC00CC"/>
                </a:solidFill>
              </a:rPr>
              <a:t>-Classify cats and dogs </a:t>
            </a:r>
            <a:endParaRPr lang="zh-CN" altLang="en-US" sz="2400" b="1" dirty="0">
              <a:solidFill>
                <a:srgbClr val="CC00CC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5" y="984885"/>
            <a:ext cx="9092453" cy="37395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00903" y="4953000"/>
            <a:ext cx="8420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 u="sng" dirty="0">
                <a:solidFill>
                  <a:srgbClr val="AE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Unsupervised learning</a:t>
            </a:r>
          </a:p>
          <a:p>
            <a:pPr algn="l"/>
            <a:r>
              <a:rPr lang="en-US" altLang="zh-CN" dirty="0">
                <a:solidFill>
                  <a:srgbClr val="0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-experience a dataset contains many features but </a:t>
            </a:r>
            <a:r>
              <a:rPr lang="en-US" altLang="zh-CN" b="1" dirty="0">
                <a:solidFill>
                  <a:srgbClr val="0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without labels</a:t>
            </a:r>
            <a:r>
              <a:rPr lang="en-US" altLang="zh-CN" dirty="0">
                <a:solidFill>
                  <a:srgbClr val="0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, and learn useful properties of the structure of this dataset.</a:t>
            </a:r>
            <a:endParaRPr lang="zh-CN" altLang="en-US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149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4825"/>
            <a:ext cx="4495800" cy="584775"/>
          </a:xfrm>
          <a:prstGeom prst="rect">
            <a:avLst/>
          </a:prstGeom>
          <a:solidFill>
            <a:srgbClr val="FFFF99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Deep Neural Network </a:t>
            </a:r>
            <a:endParaRPr lang="zh-CN" altLang="en-US" sz="3200" b="1" dirty="0">
              <a:solidFill>
                <a:srgbClr val="C0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639644"/>
            <a:ext cx="7246055" cy="30790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64" y="1357891"/>
            <a:ext cx="1996536" cy="1524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C92EB95-FE97-4C70-AFF6-DBF9AA4B0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445" y="4236696"/>
            <a:ext cx="3004863" cy="2164103"/>
          </a:xfrm>
          <a:prstGeom prst="rect">
            <a:avLst/>
          </a:prstGeom>
          <a:ln w="3810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E9F9AC2-A630-4D66-ADEC-E5B599D20F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2710" y="4195454"/>
            <a:ext cx="3098579" cy="239579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CCA3412-797B-40BD-80D3-5A79E9B834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1438"/>
          <a:stretch/>
        </p:blipFill>
        <p:spPr>
          <a:xfrm>
            <a:off x="5715000" y="4195454"/>
            <a:ext cx="3148690" cy="2431592"/>
          </a:xfrm>
          <a:prstGeom prst="rect">
            <a:avLst/>
          </a:prstGeom>
        </p:spPr>
      </p:pic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9A7941B6-741A-4A08-82BC-532B7CB6CF1D}"/>
              </a:ext>
            </a:extLst>
          </p:cNvPr>
          <p:cNvCxnSpPr>
            <a:cxnSpLocks/>
          </p:cNvCxnSpPr>
          <p:nvPr/>
        </p:nvCxnSpPr>
        <p:spPr bwMode="auto">
          <a:xfrm flipH="1">
            <a:off x="2529936" y="2881891"/>
            <a:ext cx="2542826" cy="165382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16DA436B-780D-4C70-BF6B-F1163E57F0DD}"/>
              </a:ext>
            </a:extLst>
          </p:cNvPr>
          <p:cNvSpPr/>
          <p:nvPr/>
        </p:nvSpPr>
        <p:spPr>
          <a:xfrm>
            <a:off x="170672" y="4038600"/>
            <a:ext cx="8802656" cy="2667000"/>
          </a:xfrm>
          <a:prstGeom prst="roundRect">
            <a:avLst>
              <a:gd name="adj" fmla="val 5426"/>
            </a:avLst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9728435-564A-45A7-8A77-B44DA13E4E46}"/>
              </a:ext>
            </a:extLst>
          </p:cNvPr>
          <p:cNvSpPr/>
          <p:nvPr/>
        </p:nvSpPr>
        <p:spPr>
          <a:xfrm>
            <a:off x="170672" y="3739358"/>
            <a:ext cx="22098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Neuron</a:t>
            </a:r>
            <a:endParaRPr lang="zh-CN" altLang="en-US" sz="3200" b="1" dirty="0">
              <a:solidFill>
                <a:srgbClr val="C0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6882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171" y="-12577"/>
            <a:ext cx="4551829" cy="584775"/>
          </a:xfrm>
          <a:prstGeom prst="rect">
            <a:avLst/>
          </a:prstGeom>
          <a:solidFill>
            <a:srgbClr val="FFFF99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3200" b="1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Deep Neural network</a:t>
            </a:r>
            <a:endParaRPr lang="zh-CN" altLang="en-US" sz="3200" b="1" dirty="0">
              <a:solidFill>
                <a:srgbClr val="C0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286000" y="307505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b="1" dirty="0">
                <a:solidFill>
                  <a:srgbClr val="FFFFFF"/>
                </a:solidFill>
                <a:latin typeface="STSongti-TC-Bold"/>
              </a:rPr>
              <a:t>Back propagation and gradient decent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10435"/>
            <a:ext cx="8763000" cy="383713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95300" y="5802110"/>
            <a:ext cx="815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b="1" dirty="0">
                <a:latin typeface="Helvetica-Light"/>
              </a:rPr>
              <a:t>-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Deep neural network can reduce fitting error by updating model parameters through back propagation and gradient decent.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/>
          <a:srcRect l="17505" t="56667" r="57930" b="16666"/>
          <a:stretch/>
        </p:blipFill>
        <p:spPr>
          <a:xfrm>
            <a:off x="2781925" y="1538913"/>
            <a:ext cx="2209800" cy="129785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611CBF6-13EF-4F06-AB56-BA5464666693}"/>
              </a:ext>
            </a:extLst>
          </p:cNvPr>
          <p:cNvSpPr/>
          <p:nvPr/>
        </p:nvSpPr>
        <p:spPr>
          <a:xfrm>
            <a:off x="1295400" y="572198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-Loss function, back propagation &amp; gradient decent 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47641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14400" y="236220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CD4125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Applications of Machine Learning in Physics</a:t>
            </a:r>
            <a:endParaRPr lang="zh-CN" altLang="en-US" sz="2800" b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0255182"/>
      </p:ext>
    </p:extLst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l">
          <a:spcBef>
            <a:spcPts val="200"/>
          </a:spcBef>
          <a:defRPr sz="1800" dirty="0" err="1" smtClean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41513</TotalTime>
  <Words>1926</Words>
  <Application>Microsoft Office PowerPoint</Application>
  <PresentationFormat>全屏显示(4:3)</PresentationFormat>
  <Paragraphs>237</Paragraphs>
  <Slides>42</Slides>
  <Notes>41</Notes>
  <HiddenSlides>0</HiddenSlides>
  <MMClips>0</MMClips>
  <ScaleCrop>false</ScaleCrop>
  <HeadingPairs>
    <vt:vector size="8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65" baseType="lpstr">
      <vt:lpstr>Arial Unicode MS</vt:lpstr>
      <vt:lpstr>Calibri-Bold</vt:lpstr>
      <vt:lpstr>CMSS10</vt:lpstr>
      <vt:lpstr>CMSS12</vt:lpstr>
      <vt:lpstr>Helvetica-Light</vt:lpstr>
      <vt:lpstr>LMMono8-Regular-Identity-H</vt:lpstr>
      <vt:lpstr>LMSans10-Regular-Identity-H</vt:lpstr>
      <vt:lpstr>LMSans8-Regular-Identity-H</vt:lpstr>
      <vt:lpstr>SFBX0900</vt:lpstr>
      <vt:lpstr>SFRM0900</vt:lpstr>
      <vt:lpstr>SFRM1000</vt:lpstr>
      <vt:lpstr>STSongti-TC-Bold</vt:lpstr>
      <vt:lpstr>TimesNewRomanPSMT</vt:lpstr>
      <vt:lpstr>Times-Roman</vt:lpstr>
      <vt:lpstr>Arial</vt:lpstr>
      <vt:lpstr>Arial Black</vt:lpstr>
      <vt:lpstr>Arial Narrow</vt:lpstr>
      <vt:lpstr>Calibri</vt:lpstr>
      <vt:lpstr>Cambria Math</vt:lpstr>
      <vt:lpstr>Georgia</vt:lpstr>
      <vt:lpstr>Times New Roman</vt:lpstr>
      <vt:lpstr>默认设计模板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⟨Physics|Machine learning⟩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ss</dc:creator>
  <cp:lastModifiedBy>Song H</cp:lastModifiedBy>
  <cp:revision>2380</cp:revision>
  <cp:lastPrinted>2018-06-14T09:25:47Z</cp:lastPrinted>
  <dcterms:created xsi:type="dcterms:W3CDTF">2008-03-08T21:31:53Z</dcterms:created>
  <dcterms:modified xsi:type="dcterms:W3CDTF">2019-06-23T03:59:05Z</dcterms:modified>
</cp:coreProperties>
</file>