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60" d="100"/>
          <a:sy n="60" d="100"/>
        </p:scale>
        <p:origin x="30" y="12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51B66-28B3-4D03-83BB-6E1FD0BEC8BE}" type="datetimeFigureOut">
              <a:rPr lang="zh-CN" altLang="en-US" smtClean="0"/>
              <a:t>2019/1/18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00EA1-35C8-4B39-95BF-4BEFF1E7822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899043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51B66-28B3-4D03-83BB-6E1FD0BEC8BE}" type="datetimeFigureOut">
              <a:rPr lang="zh-CN" altLang="en-US" smtClean="0"/>
              <a:t>2019/1/18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00EA1-35C8-4B39-95BF-4BEFF1E7822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619102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51B66-28B3-4D03-83BB-6E1FD0BEC8BE}" type="datetimeFigureOut">
              <a:rPr lang="zh-CN" altLang="en-US" smtClean="0"/>
              <a:t>2019/1/18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00EA1-35C8-4B39-95BF-4BEFF1E7822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586323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51B66-28B3-4D03-83BB-6E1FD0BEC8BE}" type="datetimeFigureOut">
              <a:rPr lang="zh-CN" altLang="en-US" smtClean="0"/>
              <a:t>2019/1/18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00EA1-35C8-4B39-95BF-4BEFF1E7822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332242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51B66-28B3-4D03-83BB-6E1FD0BEC8BE}" type="datetimeFigureOut">
              <a:rPr lang="zh-CN" altLang="en-US" smtClean="0"/>
              <a:t>2019/1/18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00EA1-35C8-4B39-95BF-4BEFF1E7822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494298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51B66-28B3-4D03-83BB-6E1FD0BEC8BE}" type="datetimeFigureOut">
              <a:rPr lang="zh-CN" altLang="en-US" smtClean="0"/>
              <a:t>2019/1/18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00EA1-35C8-4B39-95BF-4BEFF1E7822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002962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51B66-28B3-4D03-83BB-6E1FD0BEC8BE}" type="datetimeFigureOut">
              <a:rPr lang="zh-CN" altLang="en-US" smtClean="0"/>
              <a:t>2019/1/18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00EA1-35C8-4B39-95BF-4BEFF1E7822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630237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51B66-28B3-4D03-83BB-6E1FD0BEC8BE}" type="datetimeFigureOut">
              <a:rPr lang="zh-CN" altLang="en-US" smtClean="0"/>
              <a:t>2019/1/18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00EA1-35C8-4B39-95BF-4BEFF1E7822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54065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51B66-28B3-4D03-83BB-6E1FD0BEC8BE}" type="datetimeFigureOut">
              <a:rPr lang="zh-CN" altLang="en-US" smtClean="0"/>
              <a:t>2019/1/18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00EA1-35C8-4B39-95BF-4BEFF1E7822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995063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51B66-28B3-4D03-83BB-6E1FD0BEC8BE}" type="datetimeFigureOut">
              <a:rPr lang="zh-CN" altLang="en-US" smtClean="0"/>
              <a:t>2019/1/18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00EA1-35C8-4B39-95BF-4BEFF1E7822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799301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51B66-28B3-4D03-83BB-6E1FD0BEC8BE}" type="datetimeFigureOut">
              <a:rPr lang="zh-CN" altLang="en-US" smtClean="0"/>
              <a:t>2019/1/18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00EA1-35C8-4B39-95BF-4BEFF1E7822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634728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C51B66-28B3-4D03-83BB-6E1FD0BEC8BE}" type="datetimeFigureOut">
              <a:rPr lang="zh-CN" altLang="en-US" smtClean="0"/>
              <a:t>2019/1/18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100EA1-35C8-4B39-95BF-4BEFF1E7822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356227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标题 1"/>
              <p:cNvSpPr>
                <a:spLocks noGrp="1"/>
              </p:cNvSpPr>
              <p:nvPr>
                <p:ph type="ctrTitle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altLang="zh-CN" sz="4000" dirty="0" smtClean="0"/>
                  <a:t>The dependency of cross-section on cut of </a:t>
                </a:r>
                <a14:m>
                  <m:oMath xmlns:m="http://schemas.openxmlformats.org/officeDocument/2006/math">
                    <m:r>
                      <a:rPr lang="en-US" altLang="zh-CN" sz="4000" b="0" i="1" smtClean="0">
                        <a:latin typeface="Cambria Math" panose="02040503050406030204" pitchFamily="18" charset="0"/>
                      </a:rPr>
                      <m:t>𝑧</m:t>
                    </m:r>
                  </m:oMath>
                </a14:m>
                <a:r>
                  <a:rPr lang="en-US" altLang="zh-CN" sz="4000" dirty="0" smtClean="0"/>
                  <a:t> mass </a:t>
                </a:r>
                <a:r>
                  <a:rPr lang="en-US" altLang="zh-CN" sz="4000" dirty="0" smtClean="0"/>
                  <a:t>cut </a:t>
                </a:r>
                <a:r>
                  <a:rPr lang="en-US" altLang="zh-CN" sz="4000" dirty="0" smtClean="0"/>
                  <a:t>in </a:t>
                </a:r>
                <a14:m>
                  <m:oMath xmlns:m="http://schemas.openxmlformats.org/officeDocument/2006/math">
                    <m:r>
                      <a:rPr lang="en-US" altLang="zh-CN" sz="4000" b="0" i="1" smtClean="0">
                        <a:latin typeface="Cambria Math" panose="02040503050406030204" pitchFamily="18" charset="0"/>
                      </a:rPr>
                      <m:t>𝑧𝑧</m:t>
                    </m:r>
                  </m:oMath>
                </a14:m>
                <a:r>
                  <a:rPr lang="en-US" altLang="zh-CN" sz="4000" dirty="0" smtClean="0"/>
                  <a:t> process</a:t>
                </a:r>
                <a:endParaRPr lang="zh-CN" altLang="en-US" sz="4000" dirty="0"/>
              </a:p>
            </p:txBody>
          </p:sp>
        </mc:Choice>
        <mc:Fallback>
          <p:sp>
            <p:nvSpPr>
              <p:cNvPr id="2" name="标题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ctrTitle"/>
              </p:nvPr>
            </p:nvSpPr>
            <p:spPr>
              <a:blipFill rotWithShape="0">
                <a:blip r:embed="rId2"/>
                <a:stretch>
                  <a:fillRect l="-533" r="-1867" b="-10969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 err="1" smtClean="0"/>
              <a:t>Hao</a:t>
            </a:r>
            <a:r>
              <a:rPr lang="en-US" altLang="zh-CN" dirty="0" smtClean="0"/>
              <a:t> Liang</a:t>
            </a:r>
          </a:p>
          <a:p>
            <a:r>
              <a:rPr lang="en-US" altLang="zh-CN" smtClean="0"/>
              <a:t>2019/1/18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9321388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标题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𝑍𝑍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→</m:t>
                      </m:r>
                      <m:sSup>
                        <m:sSupPr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𝜏</m:t>
                          </m:r>
                        </m:e>
                        <m:sup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</m:sup>
                      </m:sSup>
                      <m:sSup>
                        <m:sSupPr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𝜏</m:t>
                          </m:r>
                        </m:e>
                        <m:sup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</m:sup>
                      </m:sSup>
                      <m:r>
                        <a:rPr lang="en-US" altLang="zh-CN" i="1">
                          <a:latin typeface="Cambria Math" panose="02040503050406030204" pitchFamily="18" charset="0"/>
                        </a:rPr>
                        <m:t>𝑢</m:t>
                      </m:r>
                      <m:acc>
                        <m:accPr>
                          <m:chr m:val="̅"/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</m:acc>
                    </m:oMath>
                  </m:oMathPara>
                </a14:m>
                <a:endParaRPr lang="zh-CN" altLang="en-US" dirty="0"/>
              </a:p>
            </p:txBody>
          </p:sp>
        </mc:Choice>
        <mc:Fallback>
          <p:sp>
            <p:nvSpPr>
              <p:cNvPr id="2" name="标题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en-US" altLang="zh-CN" dirty="0" smtClean="0"/>
                  <a:t>Fey. Diagram</a:t>
                </a:r>
              </a:p>
              <a:p>
                <a:endParaRPr lang="en-US" altLang="zh-CN" dirty="0"/>
              </a:p>
              <a:p>
                <a:endParaRPr lang="en-US" altLang="zh-CN" dirty="0" smtClean="0"/>
              </a:p>
              <a:p>
                <a:endParaRPr lang="en-US" altLang="zh-CN" dirty="0"/>
              </a:p>
              <a:p>
                <a:endParaRPr lang="en-US" altLang="zh-CN" dirty="0" smtClean="0"/>
              </a:p>
              <a:p>
                <a:r>
                  <a:rPr lang="en-US" altLang="zh-CN" b="0" dirty="0" smtClean="0"/>
                  <a:t>Naturally,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𝜏𝜏</m:t>
                        </m:r>
                      </m:sub>
                    </m:sSub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&gt;2</m:t>
                    </m:r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𝜏</m:t>
                        </m:r>
                      </m:sub>
                    </m:sSub>
                  </m:oMath>
                </a14:m>
                <a:endParaRPr lang="en-US" altLang="zh-CN" dirty="0" smtClean="0"/>
              </a:p>
              <a:p>
                <a:r>
                  <a:rPr lang="en-US" altLang="zh-CN" dirty="0" smtClean="0"/>
                  <a:t>For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𝑞𝑞</m:t>
                        </m:r>
                      </m:sub>
                    </m:sSub>
                  </m:oMath>
                </a14:m>
                <a:r>
                  <a:rPr lang="en-US" altLang="zh-CN" dirty="0" smtClean="0"/>
                  <a:t>, the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2</m:t>
                    </m:r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sub>
                    </m:sSub>
                  </m:oMath>
                </a14:m>
                <a:r>
                  <a:rPr lang="en-US" altLang="zh-CN" dirty="0" smtClean="0"/>
                  <a:t> is not a good cut, since the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sub>
                    </m:sSub>
                  </m:oMath>
                </a14:m>
                <a:r>
                  <a:rPr lang="en-US" altLang="zh-CN" dirty="0" smtClean="0"/>
                  <a:t> is lower than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𝑄𝐶𝐷</m:t>
                        </m:r>
                      </m:sub>
                    </m:sSub>
                  </m:oMath>
                </a14:m>
                <a:r>
                  <a:rPr lang="en-US" altLang="zh-CN" dirty="0" smtClean="0"/>
                  <a:t>. The low energy QCD needed to be considered.</a:t>
                </a:r>
                <a:r>
                  <a:rPr lang="en-US" altLang="zh-CN" dirty="0"/>
                  <a:t> </a:t>
                </a:r>
                <a:endParaRPr lang="en-US" altLang="zh-CN" dirty="0" smtClean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𝑞𝑞</m:t>
                        </m:r>
                      </m:sub>
                    </m:sSub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&gt;10</m:t>
                    </m:r>
                    <m:r>
                      <m:rPr>
                        <m:sty m:val="p"/>
                      </m:rPr>
                      <a:rPr lang="en-US" altLang="zh-CN" b="0" i="0" smtClean="0">
                        <a:latin typeface="Cambria Math" panose="02040503050406030204" pitchFamily="18" charset="0"/>
                      </a:rPr>
                      <m:t>GeV</m:t>
                    </m:r>
                  </m:oMath>
                </a14:m>
                <a:r>
                  <a:rPr lang="en-US" altLang="zh-CN" dirty="0" smtClean="0"/>
                  <a:t>, the default cut set in CEPC official generator, WHIZARD</a:t>
                </a:r>
                <a:endParaRPr lang="zh-CN" altLang="en-US" dirty="0"/>
              </a:p>
            </p:txBody>
          </p:sp>
        </mc:Choice>
        <mc:Fallback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3"/>
                <a:stretch>
                  <a:fillRect l="-1043" t="-3081" r="-98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图片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77433" y="1690688"/>
            <a:ext cx="7486650" cy="2486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36962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标题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zh-CN" i="1">
                          <a:latin typeface="Cambria Math" panose="02040503050406030204" pitchFamily="18" charset="0"/>
                        </a:rPr>
                        <m:t>𝑍𝑍</m:t>
                      </m:r>
                      <m:r>
                        <a:rPr lang="en-US" altLang="zh-CN" i="1">
                          <a:latin typeface="Cambria Math" panose="02040503050406030204" pitchFamily="18" charset="0"/>
                        </a:rPr>
                        <m:t>→</m:t>
                      </m:r>
                      <m:sSup>
                        <m:sSupPr>
                          <m:ctrlPr>
                            <a:rPr lang="en-US" altLang="zh-CN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CN" i="1">
                              <a:latin typeface="Cambria Math" panose="02040503050406030204" pitchFamily="18" charset="0"/>
                            </a:rPr>
                            <m:t>𝜏</m:t>
                          </m:r>
                        </m:e>
                        <m:sup>
                          <m:r>
                            <a:rPr lang="en-US" altLang="zh-CN" i="1">
                              <a:latin typeface="Cambria Math" panose="02040503050406030204" pitchFamily="18" charset="0"/>
                            </a:rPr>
                            <m:t>−</m:t>
                          </m:r>
                        </m:sup>
                      </m:sSup>
                      <m:sSup>
                        <m:sSupPr>
                          <m:ctrlPr>
                            <a:rPr lang="en-US" altLang="zh-CN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CN" i="1">
                              <a:latin typeface="Cambria Math" panose="02040503050406030204" pitchFamily="18" charset="0"/>
                            </a:rPr>
                            <m:t>𝜏</m:t>
                          </m:r>
                        </m:e>
                        <m:sup>
                          <m:r>
                            <a:rPr lang="en-US" altLang="zh-CN" i="1">
                              <a:latin typeface="Cambria Math" panose="02040503050406030204" pitchFamily="18" charset="0"/>
                            </a:rPr>
                            <m:t>+</m:t>
                          </m:r>
                        </m:sup>
                      </m:sSup>
                      <m:r>
                        <a:rPr lang="en-US" altLang="zh-CN" i="1">
                          <a:latin typeface="Cambria Math" panose="02040503050406030204" pitchFamily="18" charset="0"/>
                        </a:rPr>
                        <m:t>𝑢</m:t>
                      </m:r>
                      <m:acc>
                        <m:accPr>
                          <m:chr m:val="̅"/>
                          <m:ctrlPr>
                            <a:rPr lang="en-US" altLang="zh-CN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altLang="zh-CN" i="1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</m:acc>
                    </m:oMath>
                  </m:oMathPara>
                </a14:m>
                <a:endParaRPr lang="zh-CN" altLang="en-US" dirty="0"/>
              </a:p>
            </p:txBody>
          </p:sp>
        </mc:Choice>
        <mc:Fallback>
          <p:sp>
            <p:nvSpPr>
              <p:cNvPr id="2" name="标题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altLang="zh-CN" dirty="0" smtClean="0"/>
                  <a:t>Will acceptance cut save the world?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altLang="zh-CN" b="0" i="0" smtClean="0">
                        <a:latin typeface="Cambria Math" panose="02040503050406030204" pitchFamily="18" charset="0"/>
                      </a:rPr>
                      <m:t>|</m:t>
                    </m:r>
                    <m:r>
                      <m:rPr>
                        <m:sty m:val="p"/>
                      </m:rPr>
                      <a:rPr lang="en-US" altLang="zh-CN">
                        <a:latin typeface="Cambria Math" panose="02040503050406030204" pitchFamily="18" charset="0"/>
                      </a:rPr>
                      <m:t>cos</m:t>
                    </m:r>
                    <m:r>
                      <a:rPr lang="en-US" altLang="zh-CN" i="1">
                        <a:latin typeface="Cambria Math" panose="02040503050406030204" pitchFamily="18" charset="0"/>
                      </a:rPr>
                      <m:t>⁡(</m:t>
                    </m:r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𝜃</m:t>
                        </m:r>
                      </m:e>
                      <m:sub>
                        <m:sSub>
                          <m:sSub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𝑓</m:t>
                            </m:r>
                          </m:e>
                          <m:sub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sub>
                    </m:sSub>
                    <m:r>
                      <a:rPr lang="en-US" altLang="zh-CN" i="1">
                        <a:latin typeface="Cambria Math" panose="02040503050406030204" pitchFamily="18" charset="0"/>
                      </a:rPr>
                      <m:t>)</m:t>
                    </m:r>
                    <m:r>
                      <a:rPr lang="en-US" altLang="zh-CN" b="0" i="0" smtClean="0">
                        <a:latin typeface="Cambria Math" panose="02040503050406030204" pitchFamily="18" charset="0"/>
                      </a:rPr>
                      <m:t>|&gt;0.99</m:t>
                    </m:r>
                  </m:oMath>
                </a14:m>
                <a:r>
                  <a:rPr lang="en-US" altLang="zh-CN" b="0" dirty="0" smtClean="0"/>
                  <a:t>,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en-US" altLang="zh-CN" b="0" dirty="0" smtClean="0"/>
                  <a:t>=1,2,3,4</a:t>
                </a:r>
              </a:p>
              <a:p>
                <a:pPr lvl="1"/>
                <a:r>
                  <a:rPr lang="en-US" altLang="zh-CN" dirty="0" smtClean="0"/>
                  <a:t>Efficiency = 0.99, The acceptance cut can not let the x-section converge, not like 2fermions process of t-channel.</a:t>
                </a:r>
              </a:p>
              <a:p>
                <a:pPr lvl="1"/>
                <a:r>
                  <a:rPr lang="en-US" altLang="zh-CN" dirty="0" smtClean="0"/>
                  <a:t>Answer: No.</a:t>
                </a:r>
              </a:p>
              <a:p>
                <a:pPr lvl="1"/>
                <a:endParaRPr lang="en-US" altLang="zh-CN" dirty="0" smtClean="0"/>
              </a:p>
              <a:p>
                <a:endParaRPr lang="en-US" altLang="zh-CN" dirty="0" smtClean="0"/>
              </a:p>
              <a:p>
                <a:endParaRPr lang="en-US" altLang="zh-CN" dirty="0"/>
              </a:p>
              <a:p>
                <a:pPr lvl="1"/>
                <a:endParaRPr lang="zh-CN" altLang="en-US" dirty="0"/>
              </a:p>
            </p:txBody>
          </p:sp>
        </mc:Choice>
        <mc:Fallback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3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075563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标题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zh-CN" i="1">
                          <a:latin typeface="Cambria Math" panose="02040503050406030204" pitchFamily="18" charset="0"/>
                        </a:rPr>
                        <m:t>𝑍𝑍</m:t>
                      </m:r>
                      <m:r>
                        <a:rPr lang="en-US" altLang="zh-CN" i="1">
                          <a:latin typeface="Cambria Math" panose="02040503050406030204" pitchFamily="18" charset="0"/>
                        </a:rPr>
                        <m:t>→</m:t>
                      </m:r>
                      <m:sSup>
                        <m:sSupPr>
                          <m:ctrlPr>
                            <a:rPr lang="en-US" altLang="zh-CN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CN" i="1">
                              <a:latin typeface="Cambria Math" panose="02040503050406030204" pitchFamily="18" charset="0"/>
                            </a:rPr>
                            <m:t>𝜏</m:t>
                          </m:r>
                        </m:e>
                        <m:sup>
                          <m:r>
                            <a:rPr lang="en-US" altLang="zh-CN" i="1">
                              <a:latin typeface="Cambria Math" panose="02040503050406030204" pitchFamily="18" charset="0"/>
                            </a:rPr>
                            <m:t>−</m:t>
                          </m:r>
                        </m:sup>
                      </m:sSup>
                      <m:sSup>
                        <m:sSupPr>
                          <m:ctrlPr>
                            <a:rPr lang="en-US" altLang="zh-CN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CN" i="1">
                              <a:latin typeface="Cambria Math" panose="02040503050406030204" pitchFamily="18" charset="0"/>
                            </a:rPr>
                            <m:t>𝜏</m:t>
                          </m:r>
                        </m:e>
                        <m:sup>
                          <m:r>
                            <a:rPr lang="en-US" altLang="zh-CN" i="1">
                              <a:latin typeface="Cambria Math" panose="02040503050406030204" pitchFamily="18" charset="0"/>
                            </a:rPr>
                            <m:t>+</m:t>
                          </m:r>
                        </m:sup>
                      </m:sSup>
                      <m:r>
                        <a:rPr lang="en-US" altLang="zh-CN" i="1">
                          <a:latin typeface="Cambria Math" panose="02040503050406030204" pitchFamily="18" charset="0"/>
                        </a:rPr>
                        <m:t>𝑢</m:t>
                      </m:r>
                      <m:acc>
                        <m:accPr>
                          <m:chr m:val="̅"/>
                          <m:ctrlPr>
                            <a:rPr lang="en-US" altLang="zh-CN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altLang="zh-CN" i="1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</m:acc>
                    </m:oMath>
                  </m:oMathPara>
                </a14:m>
                <a:endParaRPr lang="zh-CN" altLang="en-US" dirty="0"/>
              </a:p>
            </p:txBody>
          </p:sp>
        </mc:Choice>
        <mc:Fallback>
          <p:sp>
            <p:nvSpPr>
              <p:cNvPr id="2" name="标题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Is the problem serious</a:t>
            </a:r>
            <a:r>
              <a:rPr lang="en-US" altLang="zh-CN" dirty="0" smtClean="0"/>
              <a:t>?</a:t>
            </a:r>
          </a:p>
          <a:p>
            <a:pPr lvl="1"/>
            <a:r>
              <a:rPr lang="en-US" altLang="zh-CN" dirty="0" smtClean="0"/>
              <a:t>C.M.E = 240GeV</a:t>
            </a:r>
            <a:endParaRPr lang="en-US" altLang="zh-CN" dirty="0"/>
          </a:p>
          <a:p>
            <a:endParaRPr lang="zh-CN" altLang="en-US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3969" y="2869383"/>
            <a:ext cx="4660681" cy="3307580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5" name="文本框 4"/>
              <p:cNvSpPr txBox="1"/>
              <p:nvPr/>
            </p:nvSpPr>
            <p:spPr>
              <a:xfrm>
                <a:off x="1292773" y="3137338"/>
                <a:ext cx="1102225" cy="39626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dirty="0" smtClean="0"/>
                  <a:t>3.1/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𝑞𝑞</m:t>
                        </m:r>
                      </m:sub>
                      <m:sup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1.32</m:t>
                        </m:r>
                      </m:sup>
                    </m:sSubSup>
                  </m:oMath>
                </a14:m>
                <a:endParaRPr lang="zh-CN" altLang="en-US" dirty="0"/>
              </a:p>
            </p:txBody>
          </p:sp>
        </mc:Choice>
        <mc:Fallback>
          <p:sp>
            <p:nvSpPr>
              <p:cNvPr id="5" name="文本框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2773" y="3137338"/>
                <a:ext cx="1102225" cy="396262"/>
              </a:xfrm>
              <a:prstGeom prst="rect">
                <a:avLst/>
              </a:prstGeom>
              <a:blipFill rotWithShape="0">
                <a:blip r:embed="rId4"/>
                <a:stretch>
                  <a:fillRect l="-4420" t="-6154" b="-2000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图片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96000" y="2869383"/>
            <a:ext cx="4700637" cy="33075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41246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</TotalTime>
  <Words>52</Words>
  <Application>Microsoft Office PowerPoint</Application>
  <PresentationFormat>宽屏</PresentationFormat>
  <Paragraphs>23</Paragraphs>
  <Slides>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10" baseType="lpstr">
      <vt:lpstr>宋体</vt:lpstr>
      <vt:lpstr>Arial</vt:lpstr>
      <vt:lpstr>Calibri</vt:lpstr>
      <vt:lpstr>Calibri Light</vt:lpstr>
      <vt:lpstr>Cambria Math</vt:lpstr>
      <vt:lpstr>Office 主题</vt:lpstr>
      <vt:lpstr>The dependency of cross-section on cut of z mass cut in zz process</vt:lpstr>
      <vt:lpstr>ZZ→τ^- τ^+ uu ̅</vt:lpstr>
      <vt:lpstr>ZZ→τ^- τ^+ uu ̅</vt:lpstr>
      <vt:lpstr>ZZ→τ^- τ^+ uu ̅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dependency of cross-section on Q_(f_3 f_4 ) cut in zz process</dc:title>
  <dc:creator>梁 浩</dc:creator>
  <cp:lastModifiedBy>梁 浩</cp:lastModifiedBy>
  <cp:revision>9</cp:revision>
  <dcterms:created xsi:type="dcterms:W3CDTF">2019-01-18T04:41:34Z</dcterms:created>
  <dcterms:modified xsi:type="dcterms:W3CDTF">2019-01-18T07:13:27Z</dcterms:modified>
</cp:coreProperties>
</file>