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30" y="1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1B66-28B3-4D03-83BB-6E1FD0BEC8BE}" type="datetimeFigureOut">
              <a:rPr lang="zh-CN" altLang="en-US" smtClean="0"/>
              <a:t>2019/1/18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0EA1-35C8-4B39-95BF-4BEFF1E782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990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1B66-28B3-4D03-83BB-6E1FD0BEC8BE}" type="datetimeFigureOut">
              <a:rPr lang="zh-CN" altLang="en-US" smtClean="0"/>
              <a:t>2019/1/18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0EA1-35C8-4B39-95BF-4BEFF1E782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191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1B66-28B3-4D03-83BB-6E1FD0BEC8BE}" type="datetimeFigureOut">
              <a:rPr lang="zh-CN" altLang="en-US" smtClean="0"/>
              <a:t>2019/1/18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0EA1-35C8-4B39-95BF-4BEFF1E782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8632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1B66-28B3-4D03-83BB-6E1FD0BEC8BE}" type="datetimeFigureOut">
              <a:rPr lang="zh-CN" altLang="en-US" smtClean="0"/>
              <a:t>2019/1/18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0EA1-35C8-4B39-95BF-4BEFF1E782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3224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1B66-28B3-4D03-83BB-6E1FD0BEC8BE}" type="datetimeFigureOut">
              <a:rPr lang="zh-CN" altLang="en-US" smtClean="0"/>
              <a:t>2019/1/18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0EA1-35C8-4B39-95BF-4BEFF1E782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9429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1B66-28B3-4D03-83BB-6E1FD0BEC8BE}" type="datetimeFigureOut">
              <a:rPr lang="zh-CN" altLang="en-US" smtClean="0"/>
              <a:t>2019/1/18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0EA1-35C8-4B39-95BF-4BEFF1E782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0296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1B66-28B3-4D03-83BB-6E1FD0BEC8BE}" type="datetimeFigureOut">
              <a:rPr lang="zh-CN" altLang="en-US" smtClean="0"/>
              <a:t>2019/1/18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0EA1-35C8-4B39-95BF-4BEFF1E782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023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1B66-28B3-4D03-83BB-6E1FD0BEC8BE}" type="datetimeFigureOut">
              <a:rPr lang="zh-CN" altLang="en-US" smtClean="0"/>
              <a:t>2019/1/18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0EA1-35C8-4B39-95BF-4BEFF1E782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4065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1B66-28B3-4D03-83BB-6E1FD0BEC8BE}" type="datetimeFigureOut">
              <a:rPr lang="zh-CN" altLang="en-US" smtClean="0"/>
              <a:t>2019/1/18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0EA1-35C8-4B39-95BF-4BEFF1E782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9506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1B66-28B3-4D03-83BB-6E1FD0BEC8BE}" type="datetimeFigureOut">
              <a:rPr lang="zh-CN" altLang="en-US" smtClean="0"/>
              <a:t>2019/1/18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0EA1-35C8-4B39-95BF-4BEFF1E782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9930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1B66-28B3-4D03-83BB-6E1FD0BEC8BE}" type="datetimeFigureOut">
              <a:rPr lang="zh-CN" altLang="en-US" smtClean="0"/>
              <a:t>2019/1/18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0EA1-35C8-4B39-95BF-4BEFF1E782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3472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51B66-28B3-4D03-83BB-6E1FD0BEC8BE}" type="datetimeFigureOut">
              <a:rPr lang="zh-CN" altLang="en-US" smtClean="0"/>
              <a:t>2019/1/18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00EA1-35C8-4B39-95BF-4BEFF1E782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5622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标题 1"/>
              <p:cNvSpPr>
                <a:spLocks noGrp="1"/>
              </p:cNvSpPr>
              <p:nvPr>
                <p:ph type="ctr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CN" sz="4000" dirty="0" smtClean="0"/>
                  <a:t>The dependency of cross-section on cut of </a:t>
                </a:r>
                <a14:m>
                  <m:oMath xmlns:m="http://schemas.openxmlformats.org/officeDocument/2006/math">
                    <m:r>
                      <a:rPr lang="en-US" altLang="zh-CN" sz="40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altLang="zh-CN" sz="4000" dirty="0" smtClean="0"/>
                  <a:t> mass </a:t>
                </a:r>
                <a:r>
                  <a:rPr lang="en-US" altLang="zh-CN" sz="4000" dirty="0" smtClean="0"/>
                  <a:t>cut </a:t>
                </a:r>
                <a:r>
                  <a:rPr lang="en-US" altLang="zh-CN" sz="4000" dirty="0" smtClean="0"/>
                  <a:t>in </a:t>
                </a:r>
                <a14:m>
                  <m:oMath xmlns:m="http://schemas.openxmlformats.org/officeDocument/2006/math">
                    <m:r>
                      <a:rPr lang="en-US" altLang="zh-CN" sz="4000" b="0" i="1" smtClean="0">
                        <a:latin typeface="Cambria Math" panose="02040503050406030204" pitchFamily="18" charset="0"/>
                      </a:rPr>
                      <m:t>𝑧𝑧</m:t>
                    </m:r>
                  </m:oMath>
                </a14:m>
                <a:r>
                  <a:rPr lang="en-US" altLang="zh-CN" sz="4000" dirty="0" smtClean="0"/>
                  <a:t> process</a:t>
                </a:r>
                <a:endParaRPr lang="zh-CN" altLang="en-US" sz="4000" dirty="0"/>
              </a:p>
            </p:txBody>
          </p:sp>
        </mc:Choice>
        <mc:Fallback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blipFill rotWithShape="0">
                <a:blip r:embed="rId2"/>
                <a:stretch>
                  <a:fillRect l="-533" r="-1867" b="-1096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Hao</a:t>
            </a:r>
            <a:r>
              <a:rPr lang="en-US" altLang="zh-CN" dirty="0" smtClean="0"/>
              <a:t> Liang</a:t>
            </a:r>
          </a:p>
          <a:p>
            <a:r>
              <a:rPr lang="en-US" altLang="zh-CN" smtClean="0"/>
              <a:t>2019/1/18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32138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𝑍𝑍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𝑢</m:t>
                      </m:r>
                      <m:acc>
                        <m:accPr>
                          <m:chr m:val="̅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altLang="zh-CN" dirty="0" smtClean="0"/>
                  <a:t>Fey. Diagram</a:t>
                </a:r>
              </a:p>
              <a:p>
                <a:endParaRPr lang="en-US" altLang="zh-CN" dirty="0"/>
              </a:p>
              <a:p>
                <a:endParaRPr lang="en-US" altLang="zh-CN" dirty="0" smtClean="0"/>
              </a:p>
              <a:p>
                <a:endParaRPr lang="en-US" altLang="zh-CN" dirty="0"/>
              </a:p>
              <a:p>
                <a:endParaRPr lang="en-US" altLang="zh-CN" dirty="0" smtClean="0"/>
              </a:p>
              <a:p>
                <a:r>
                  <a:rPr lang="en-US" altLang="zh-CN" b="0" dirty="0" smtClean="0"/>
                  <a:t>Naturally,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𝜏𝜏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&gt;2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sub>
                    </m:sSub>
                  </m:oMath>
                </a14:m>
                <a:endParaRPr lang="en-US" altLang="zh-CN" dirty="0" smtClean="0"/>
              </a:p>
              <a:p>
                <a:r>
                  <a:rPr lang="en-US" altLang="zh-CN" dirty="0" smtClean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𝑞𝑞</m:t>
                        </m:r>
                      </m:sub>
                    </m:sSub>
                  </m:oMath>
                </a14:m>
                <a:r>
                  <a:rPr lang="en-US" altLang="zh-CN" dirty="0" smtClean="0"/>
                  <a:t>, the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altLang="zh-CN" dirty="0" smtClean="0"/>
                  <a:t> is not a good cut, since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altLang="zh-CN" dirty="0" smtClean="0"/>
                  <a:t> is lower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𝑄𝐶𝐷</m:t>
                        </m:r>
                      </m:sub>
                    </m:sSub>
                  </m:oMath>
                </a14:m>
                <a:r>
                  <a:rPr lang="en-US" altLang="zh-CN" dirty="0" smtClean="0"/>
                  <a:t>. The low energy QCD needed to be considered.</a:t>
                </a:r>
                <a:r>
                  <a:rPr lang="en-US" altLang="zh-CN" dirty="0"/>
                  <a:t> </a:t>
                </a:r>
                <a:endParaRPr lang="en-US" altLang="zh-CN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𝑞𝑞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&gt;10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GeV</m:t>
                    </m:r>
                  </m:oMath>
                </a14:m>
                <a:r>
                  <a:rPr lang="en-US" altLang="zh-CN" dirty="0" smtClean="0"/>
                  <a:t>, the default cut set in CEPC official generator, WHIZARD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3081" r="-98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7433" y="1690688"/>
            <a:ext cx="7486650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696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𝑍𝑍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sSup>
                        <m:sSup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𝑢</m:t>
                      </m:r>
                      <m:acc>
                        <m:accPr>
                          <m:chr m:val="̅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Will acceptance cut save the world?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|</m:t>
                    </m:r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⁡(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|&gt;0.99</m:t>
                    </m:r>
                  </m:oMath>
                </a14:m>
                <a:r>
                  <a:rPr lang="en-US" altLang="zh-CN" b="0" dirty="0" smtClean="0"/>
                  <a:t>,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zh-CN" b="0" dirty="0" smtClean="0"/>
                  <a:t>=1,2,3,4</a:t>
                </a:r>
              </a:p>
              <a:p>
                <a:pPr lvl="1"/>
                <a:r>
                  <a:rPr lang="en-US" altLang="zh-CN" dirty="0" smtClean="0"/>
                  <a:t>Efficiency = 0.99, The acceptance cut can not let the x-section converge, not like 2fermions process of t-channel.</a:t>
                </a:r>
              </a:p>
              <a:p>
                <a:pPr lvl="1"/>
                <a:r>
                  <a:rPr lang="en-US" altLang="zh-CN" dirty="0" smtClean="0"/>
                  <a:t>Answer: No.</a:t>
                </a:r>
              </a:p>
              <a:p>
                <a:pPr lvl="1"/>
                <a:endParaRPr lang="en-US" altLang="zh-CN" dirty="0" smtClean="0"/>
              </a:p>
              <a:p>
                <a:endParaRPr lang="en-US" altLang="zh-CN" dirty="0" smtClean="0"/>
              </a:p>
              <a:p>
                <a:endParaRPr lang="en-US" altLang="zh-CN" dirty="0"/>
              </a:p>
              <a:p>
                <a:pPr lvl="1"/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7556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𝑍𝑍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sSup>
                        <m:sSup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𝑢</m:t>
                      </m:r>
                      <m:acc>
                        <m:accPr>
                          <m:chr m:val="̅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Is the problem serious</a:t>
            </a:r>
            <a:r>
              <a:rPr lang="en-US" altLang="zh-CN" dirty="0" smtClean="0"/>
              <a:t>?</a:t>
            </a:r>
          </a:p>
          <a:p>
            <a:pPr lvl="1"/>
            <a:r>
              <a:rPr lang="en-US" altLang="zh-CN" dirty="0" smtClean="0"/>
              <a:t>C.M.E = 240GeV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969" y="2869383"/>
            <a:ext cx="4660681" cy="330758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/>
              <p:cNvSpPr txBox="1"/>
              <p:nvPr/>
            </p:nvSpPr>
            <p:spPr>
              <a:xfrm>
                <a:off x="1292773" y="3137338"/>
                <a:ext cx="1102225" cy="396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3.1/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𝑞𝑞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1.32</m:t>
                        </m:r>
                      </m:sup>
                    </m:sSubSup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2773" y="3137338"/>
                <a:ext cx="1102225" cy="396262"/>
              </a:xfrm>
              <a:prstGeom prst="rect">
                <a:avLst/>
              </a:prstGeom>
              <a:blipFill rotWithShape="0">
                <a:blip r:embed="rId4"/>
                <a:stretch>
                  <a:fillRect l="-4420" t="-6154" b="-20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2869383"/>
            <a:ext cx="4700637" cy="3307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12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52</Words>
  <Application>Microsoft Office PowerPoint</Application>
  <PresentationFormat>宽屏</PresentationFormat>
  <Paragraphs>23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Cambria Math</vt:lpstr>
      <vt:lpstr>Office 主题</vt:lpstr>
      <vt:lpstr>The dependency of cross-section on cut of z mass cut in zz process</vt:lpstr>
      <vt:lpstr>ZZ→τ^- τ^+ uu ̅</vt:lpstr>
      <vt:lpstr>ZZ→τ^- τ^+ uu ̅</vt:lpstr>
      <vt:lpstr>ZZ→τ^- τ^+ uu 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dependency of cross-section on Q_(f_3 f_4 ) cut in zz process</dc:title>
  <dc:creator>梁 浩</dc:creator>
  <cp:lastModifiedBy>梁 浩</cp:lastModifiedBy>
  <cp:revision>9</cp:revision>
  <dcterms:created xsi:type="dcterms:W3CDTF">2019-01-18T04:41:34Z</dcterms:created>
  <dcterms:modified xsi:type="dcterms:W3CDTF">2019-01-18T07:13:27Z</dcterms:modified>
</cp:coreProperties>
</file>