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81" r:id="rId3"/>
    <p:sldId id="278" r:id="rId4"/>
    <p:sldId id="256" r:id="rId5"/>
    <p:sldId id="257" r:id="rId6"/>
    <p:sldId id="258" r:id="rId7"/>
    <p:sldId id="259" r:id="rId8"/>
    <p:sldId id="260" r:id="rId9"/>
    <p:sldId id="261" r:id="rId10"/>
    <p:sldId id="277" r:id="rId11"/>
    <p:sldId id="266" r:id="rId12"/>
    <p:sldId id="271" r:id="rId13"/>
    <p:sldId id="264" r:id="rId14"/>
    <p:sldId id="267" r:id="rId15"/>
    <p:sldId id="268" r:id="rId16"/>
    <p:sldId id="279" r:id="rId17"/>
    <p:sldId id="269" r:id="rId18"/>
    <p:sldId id="262" r:id="rId19"/>
    <p:sldId id="263" r:id="rId20"/>
    <p:sldId id="265" r:id="rId21"/>
    <p:sldId id="28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CE836-7706-4DE7-995B-D295DD169928}" type="datetimeFigureOut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0F7E2-CB85-4575-BBB0-582DD8D0E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36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F7E2-CB85-4575-BBB0-582DD8D0E64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243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F7E2-CB85-4575-BBB0-582DD8D0E6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65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CDCA-6AD4-433D-97BE-5EDAC539BFE0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8DB-CE51-411C-9E85-E4FFB86704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76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22B-7DCA-47C1-9ADF-C17A9EFACEF2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8DB-CE51-411C-9E85-E4FFB86704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85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A11B-4A22-4234-9291-67A15C9B0C40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8DB-CE51-411C-9E85-E4FFB86704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66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1B17-7666-4BEE-8F67-460027C81E66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8DB-CE51-411C-9E85-E4FFB86704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66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9C7B-DD82-420E-9FC7-BCD0E79AED31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8DB-CE51-411C-9E85-E4FFB86704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0BCB-5D01-4040-93BB-F7FE04FA1F13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8DB-CE51-411C-9E85-E4FFB86704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37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BA61-100D-4012-8248-DAB6F6031D3E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8DB-CE51-411C-9E85-E4FFB86704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53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85D1-37D3-407D-A40A-F8F9BDB43D28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8DB-CE51-411C-9E85-E4FFB86704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76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B2F3-6B77-4E1D-A68E-6A10CBF56148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8DB-CE51-411C-9E85-E4FFB86704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92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282F-4FC9-418A-80AA-1E9EF909F8FF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8DB-CE51-411C-9E85-E4FFB86704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18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F0E8-B62F-4EDA-BA7F-F1DCE3A4CA8F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8DB-CE51-411C-9E85-E4FFB86704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9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D825A-D749-47C2-A9A2-E9169465D409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728DB-CE51-411C-9E85-E4FFB86704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26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579" y="15094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6600" dirty="0"/>
              <a:t>LHAASO-ENDA  FADC Progress </a:t>
            </a:r>
            <a:br>
              <a:rPr lang="en-US" altLang="zh-CN" sz="6600" dirty="0"/>
            </a:br>
            <a:endParaRPr lang="zh-CN" altLang="en-US" sz="6600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70773" y="6422253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1</a:t>
            </a:fld>
            <a:endParaRPr lang="zh-CN" altLang="en-US" sz="32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D0C14B-DCE4-4891-9BB5-273D3819E55D}"/>
              </a:ext>
            </a:extLst>
          </p:cNvPr>
          <p:cNvSpPr txBox="1"/>
          <p:nvPr/>
        </p:nvSpPr>
        <p:spPr>
          <a:xfrm>
            <a:off x="9286183" y="3253644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----ENDA </a:t>
            </a:r>
            <a:endParaRPr lang="zh-CN" altLang="en-US" sz="3200" b="1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6E65B84-76C0-41F1-B2D3-77C84DA8EA05}"/>
              </a:ext>
            </a:extLst>
          </p:cNvPr>
          <p:cNvSpPr txBox="1"/>
          <p:nvPr/>
        </p:nvSpPr>
        <p:spPr>
          <a:xfrm>
            <a:off x="3835147" y="3903345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董春辉</a:t>
            </a:r>
            <a:endParaRPr lang="en-US" altLang="zh-CN" sz="2400" dirty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(Dong Chunhui)</a:t>
            </a:r>
          </a:p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Supervisor: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Chaowen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Zhou Rong</a:t>
            </a:r>
          </a:p>
          <a:p>
            <a:pPr algn="ctr"/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四川大学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Sichuan University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997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55" y="-3"/>
            <a:ext cx="8251031" cy="3593306"/>
          </a:xfrm>
          <a:prstGeom prst="rect">
            <a:avLst/>
          </a:prstGeom>
        </p:spPr>
      </p:pic>
      <p:pic>
        <p:nvPicPr>
          <p:cNvPr id="5" name="图片 4" descr="E:\黄起昌\硕士毕业论文\图片\测试模式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2" y="3612970"/>
            <a:ext cx="10147296" cy="32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606286" y="1796650"/>
            <a:ext cx="238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PC Forced Trigger</a:t>
            </a:r>
            <a:endParaRPr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0646979" y="5050819"/>
            <a:ext cx="1517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Test Mode</a:t>
            </a:r>
            <a:endParaRPr lang="zh-CN" altLang="en-US" sz="2400" b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275379" y="6385807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10</a:t>
            </a:fld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8534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5" y="328272"/>
            <a:ext cx="8694967" cy="652972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09283" y="0"/>
            <a:ext cx="117392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2E3033"/>
                </a:solidFill>
                <a:latin typeface="Arial" panose="020B0604020202020204" pitchFamily="34" charset="0"/>
              </a:rPr>
              <a:t>Baseline information that is output when a channel has no signal input</a:t>
            </a:r>
            <a:endParaRPr lang="zh-CN" altLang="en-US" sz="32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360106" y="6347165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11</a:t>
            </a:fld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6624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728" y="361949"/>
            <a:ext cx="13404602" cy="64960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1823748" y="69561"/>
            <a:ext cx="942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Baseline peak-to-peak amplitudes of the 32 channels</a:t>
            </a:r>
            <a:endParaRPr lang="zh-CN" altLang="en-US" sz="32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326684" y="6454557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12</a:t>
            </a:fld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7554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703373"/>
              </p:ext>
            </p:extLst>
          </p:nvPr>
        </p:nvGraphicFramePr>
        <p:xfrm>
          <a:off x="1048870" y="1666796"/>
          <a:ext cx="10327343" cy="5191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1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8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2739">
                <a:tc rowSpan="2"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Signal Amplitude/mV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Resolution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Relative Deviation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0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Mean/ %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Max </a:t>
                      </a:r>
                    </a:p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Value / %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Min</a:t>
                      </a:r>
                    </a:p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Value / %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Mean/ %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Max Value/ %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Min </a:t>
                      </a:r>
                    </a:p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Value / %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9.6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11.6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7.42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11.77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19.93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0.35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7.6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9.25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6.04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10.71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18.04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2.85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5.67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6.24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4.78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9.29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16.36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1.2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4.33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5.14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3.48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5.95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12.18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1.42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2.71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3.61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2.08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2.46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6.02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0.45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100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1.55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1.9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1.18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0.61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1.44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0.08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250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0.75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0.93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0.58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3.07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4.25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0.18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500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0.56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0.72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0.43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2.63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3.73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0.55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1000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0.43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0.49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0.36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1.55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2.5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0.15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2000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0.24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0.29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0.17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0.2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0.5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0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0" y="675621"/>
            <a:ext cx="94206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The resolution is η=σ/Vin, </a:t>
            </a:r>
          </a:p>
          <a:p>
            <a:r>
              <a:rPr lang="en-US" altLang="zh-CN" sz="2800" dirty="0"/>
              <a:t> the relative deviation is </a:t>
            </a:r>
            <a:r>
              <a:rPr lang="en-US" altLang="zh-CN" sz="2800" dirty="0" err="1"/>
              <a:t>Dδ</a:t>
            </a:r>
            <a:r>
              <a:rPr lang="en-US" altLang="zh-CN" sz="2800" dirty="0"/>
              <a:t> = |(</a:t>
            </a:r>
            <a:r>
              <a:rPr lang="en-US" altLang="zh-CN" sz="2800" dirty="0" err="1"/>
              <a:t>Dtest</a:t>
            </a:r>
            <a:r>
              <a:rPr lang="zh-CN" altLang="zh-CN" sz="2800" dirty="0"/>
              <a:t>－</a:t>
            </a:r>
            <a:r>
              <a:rPr lang="en-US" altLang="zh-CN" sz="2800" dirty="0" err="1"/>
              <a:t>Dideal</a:t>
            </a:r>
            <a:r>
              <a:rPr lang="en-US" altLang="zh-CN" sz="2800" dirty="0"/>
              <a:t>)/</a:t>
            </a:r>
            <a:r>
              <a:rPr lang="en-US" altLang="zh-CN" sz="2800" dirty="0" err="1"/>
              <a:t>Dideal</a:t>
            </a:r>
            <a:r>
              <a:rPr lang="en-US" altLang="zh-CN" sz="2800" dirty="0"/>
              <a:t>|</a:t>
            </a:r>
            <a:r>
              <a:rPr lang="zh-CN" altLang="zh-CN" sz="2800" dirty="0"/>
              <a:t>×</a:t>
            </a:r>
            <a:r>
              <a:rPr lang="en-US" altLang="zh-CN" sz="2800" dirty="0"/>
              <a:t>100%.</a:t>
            </a:r>
            <a:endParaRPr lang="zh-CN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2350922" y="0"/>
            <a:ext cx="8300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latin typeface="Times New Roman" panose="02020603050405020304" pitchFamily="18" charset="0"/>
              </a:rPr>
              <a:t>The Test Of Resolution and Relative Deviation</a:t>
            </a:r>
            <a:endParaRPr lang="zh-CN" altLang="en-US" sz="32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420656" y="6401435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13</a:t>
            </a:fld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7623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1660189"/>
            <a:ext cx="10967402" cy="53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014988" y="0"/>
            <a:ext cx="6167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Gain deviations of the 32 channels</a:t>
            </a:r>
            <a:endParaRPr lang="zh-CN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-16507" y="466469"/>
                <a:ext cx="12230061" cy="1277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</a:rPr>
                  <a:t>The gain deviation for each channel is determined using the following formula</a:t>
                </a:r>
                <a:r>
                  <a:rPr lang="en-US" altLang="zh-CN" sz="2000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𝒂𝒗𝒈</m:t>
                            </m:r>
                          </m:sub>
                        </m:sSub>
                        <m:r>
                          <a:rPr lang="en-US" altLang="zh-CN" sz="20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𝒂𝒗𝒈</m:t>
                            </m:r>
                          </m:sub>
                        </m:sSub>
                      </m:den>
                    </m:f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altLang="zh-CN" sz="2000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</a:rPr>
                  <a:t> is the gain deviation of channel </a:t>
                </a:r>
                <a:r>
                  <a:rPr lang="en-US" altLang="zh-CN" sz="2000" b="1" i="1" dirty="0" err="1">
                    <a:latin typeface="Times New Roman" panose="02020603050405020304" pitchFamily="18" charset="0"/>
                  </a:rPr>
                  <a:t>i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𝒂𝒗𝒈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</a:rPr>
                  <a:t> is the average amplitude of the sampling results for all channels,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</a:rPr>
                  <a:t> represents the sampling result for channel </a:t>
                </a:r>
                <a:r>
                  <a:rPr lang="en-US" altLang="zh-CN" sz="2000" b="1" i="1" dirty="0" err="1">
                    <a:latin typeface="Times New Roman" panose="02020603050405020304" pitchFamily="18" charset="0"/>
                  </a:rPr>
                  <a:t>i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.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07" y="466469"/>
                <a:ext cx="12230061" cy="1277594"/>
              </a:xfrm>
              <a:prstGeom prst="rect">
                <a:avLst/>
              </a:prstGeom>
              <a:blipFill>
                <a:blip r:embed="rId3"/>
                <a:stretch>
                  <a:fillRect l="-498" b="-7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302578" y="6422253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14</a:t>
            </a:fld>
            <a:endParaRPr lang="zh-CN" altLang="en-US" sz="32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512" y="3262312"/>
            <a:ext cx="180975" cy="333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512" y="4317664"/>
            <a:ext cx="180975" cy="3333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70587" y="431766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2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7657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41" y="361949"/>
            <a:ext cx="13404602" cy="64960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830370" y="190730"/>
            <a:ext cx="5635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Short-term stability test results</a:t>
            </a:r>
            <a:endParaRPr lang="zh-CN" altLang="en-US" sz="32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15</a:t>
            </a:fld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5163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黄起昌\硕士毕业论文\测试数据\16探测器均一性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29" y="420414"/>
            <a:ext cx="9000000" cy="66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390" y="1794970"/>
            <a:ext cx="209550" cy="514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95" y="4585467"/>
            <a:ext cx="209550" cy="5143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10800000">
            <a:off x="1310391" y="1647257"/>
            <a:ext cx="553998" cy="8556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400" b="1" dirty="0"/>
              <a:t>Count</a:t>
            </a:r>
            <a:endParaRPr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 rot="10800000">
            <a:off x="1305347" y="4414800"/>
            <a:ext cx="553998" cy="8556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400" b="1" dirty="0"/>
              <a:t>Count</a:t>
            </a:r>
            <a:endParaRPr lang="zh-CN" altLang="en-US" sz="2400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691" y="6535628"/>
            <a:ext cx="1095375" cy="2190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25" y="6535628"/>
            <a:ext cx="1095375" cy="21907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645219" y="6506416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2E3033"/>
                </a:solidFill>
                <a:latin typeface="Arial" panose="020B0604020202020204" pitchFamily="34" charset="0"/>
              </a:rPr>
              <a:t>Pulse amplitude(mV)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907928" y="6506416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2E3033"/>
                </a:solidFill>
                <a:latin typeface="Arial" panose="020B0604020202020204" pitchFamily="34" charset="0"/>
              </a:rPr>
              <a:t>Pulse amplitude(mV)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393889" y="-63062"/>
            <a:ext cx="7560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2E3033"/>
                </a:solidFill>
                <a:latin typeface="Arial" panose="020B0604020202020204" pitchFamily="34" charset="0"/>
              </a:rPr>
              <a:t>Signal amplitude spectrum in one day</a:t>
            </a:r>
            <a:endParaRPr lang="zh-CN" altLang="en-US" sz="32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349360" y="6462602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16</a:t>
            </a:fld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2758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89" y="125729"/>
            <a:ext cx="13892042" cy="67322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519959" y="-22189"/>
            <a:ext cx="6127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Test results for long-term stability</a:t>
            </a:r>
            <a:endParaRPr lang="zh-CN" altLang="en-US" sz="32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17</a:t>
            </a:fld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02679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7" y="289183"/>
            <a:ext cx="13547217" cy="62907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3434" y="-328086"/>
            <a:ext cx="7958333" cy="936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n-US" altLang="zh-CN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Difference Between Two Channels</a:t>
            </a:r>
            <a:endParaRPr lang="zh-CN" altLang="zh-CN" sz="32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357220" y="6492875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18</a:t>
            </a:fld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77623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" y="821163"/>
            <a:ext cx="12692888" cy="58924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54295" y="58128"/>
            <a:ext cx="9691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latin typeface="Times New Roman" panose="02020603050405020304" pitchFamily="18" charset="0"/>
              </a:rPr>
              <a:t>The VAR_SAMPLER Output and the Restored Result</a:t>
            </a:r>
            <a:endParaRPr lang="zh-CN" altLang="en-US" sz="32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332053" y="6492875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19</a:t>
            </a:fld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5389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27292" y="6492875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2</a:t>
            </a:fld>
            <a:endParaRPr lang="zh-CN" altLang="en-US" sz="3200" b="1" dirty="0"/>
          </a:p>
        </p:txBody>
      </p:sp>
      <p:sp>
        <p:nvSpPr>
          <p:cNvPr id="5" name="矩形 4"/>
          <p:cNvSpPr/>
          <p:nvPr/>
        </p:nvSpPr>
        <p:spPr>
          <a:xfrm>
            <a:off x="598062" y="731793"/>
            <a:ext cx="8055410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2E3033"/>
                </a:solidFill>
                <a:latin typeface="Arial" panose="020B0604020202020204" pitchFamily="34" charset="0"/>
              </a:rPr>
              <a:t>Outline</a:t>
            </a:r>
          </a:p>
          <a:p>
            <a:endParaRPr lang="en-US" altLang="zh-CN" sz="2800" b="1" dirty="0">
              <a:solidFill>
                <a:srgbClr val="2E3033"/>
              </a:solidFill>
              <a:latin typeface="Arial" panose="020B0604020202020204" pitchFamily="34" charset="0"/>
            </a:endParaRPr>
          </a:p>
          <a:p>
            <a:r>
              <a:rPr lang="en-US" altLang="zh-CN" sz="4000" dirty="0">
                <a:solidFill>
                  <a:srgbClr val="2E3033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 Framework of the FADC</a:t>
            </a:r>
          </a:p>
          <a:p>
            <a:r>
              <a:rPr lang="en-US" altLang="zh-CN" sz="4000" dirty="0">
                <a:solidFill>
                  <a:srgbClr val="2E3033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 </a:t>
            </a:r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Program flowchart for the FADC</a:t>
            </a:r>
          </a:p>
          <a:p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 Test</a:t>
            </a:r>
          </a:p>
          <a:p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 summary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3268980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95" y="641637"/>
            <a:ext cx="13160882" cy="63779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089981" y="56862"/>
            <a:ext cx="7041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latin typeface="Times New Roman" panose="02020603050405020304" pitchFamily="18" charset="0"/>
              </a:rPr>
              <a:t>The Fitting Curve of Time Coincidence</a:t>
            </a:r>
            <a:endParaRPr lang="zh-CN" altLang="en-US" sz="32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365609" y="6492875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20</a:t>
            </a:fld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60315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133235"/>
            <a:ext cx="10515600" cy="1325563"/>
          </a:xfrm>
        </p:spPr>
        <p:txBody>
          <a:bodyPr/>
          <a:lstStyle/>
          <a:p>
            <a:r>
              <a:rPr lang="en-US" altLang="zh-CN" dirty="0"/>
              <a:t>Summary</a:t>
            </a:r>
            <a:r>
              <a:rPr lang="zh-CN" altLang="en-US" dirty="0"/>
              <a:t>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3373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①</a:t>
            </a:r>
            <a:r>
              <a:rPr lang="en-US" altLang="zh-CN" dirty="0"/>
              <a:t>   Noise peak-to-peak value does not exceed 7mV.</a:t>
            </a:r>
          </a:p>
          <a:p>
            <a:pPr marL="514350" indent="-514350">
              <a:buAutoNum type="circleNumDbPlain" startAt="2"/>
            </a:pPr>
            <a:r>
              <a:rPr lang="en-US" altLang="zh-CN" dirty="0"/>
              <a:t>Small signal(5mV) :resolution </a:t>
            </a:r>
            <a:r>
              <a:rPr lang="zh-CN" altLang="en-US" dirty="0"/>
              <a:t>＜ </a:t>
            </a:r>
            <a:r>
              <a:rPr lang="en-US" altLang="zh-CN" dirty="0"/>
              <a:t>12%</a:t>
            </a:r>
            <a:r>
              <a:rPr lang="zh-CN" altLang="en-US" dirty="0"/>
              <a:t>，</a:t>
            </a:r>
            <a:r>
              <a:rPr lang="en-US" altLang="zh-CN" dirty="0"/>
              <a:t> relative deviation </a:t>
            </a:r>
            <a:r>
              <a:rPr lang="zh-CN" altLang="en-US" dirty="0"/>
              <a:t>＜</a:t>
            </a:r>
            <a:r>
              <a:rPr lang="en-US" altLang="zh-CN" dirty="0"/>
              <a:t>20%</a:t>
            </a:r>
            <a:r>
              <a:rPr lang="zh-CN" altLang="en-US" dirty="0"/>
              <a:t>，</a:t>
            </a:r>
            <a:r>
              <a:rPr lang="en-US" altLang="zh-CN" dirty="0">
                <a:latin typeface="Times New Roman" panose="02020603050405020304" pitchFamily="18" charset="0"/>
              </a:rPr>
              <a:t> gain deviation </a:t>
            </a:r>
            <a:r>
              <a:rPr lang="zh-CN" altLang="en-US" dirty="0">
                <a:latin typeface="Times New Roman" panose="02020603050405020304" pitchFamily="18" charset="0"/>
              </a:rPr>
              <a:t>＜</a:t>
            </a:r>
            <a:r>
              <a:rPr lang="en-US" altLang="zh-CN" dirty="0">
                <a:latin typeface="Times New Roman" panose="02020603050405020304" pitchFamily="18" charset="0"/>
              </a:rPr>
              <a:t>20%</a:t>
            </a:r>
            <a:r>
              <a:rPr lang="zh-CN" altLang="en-US" dirty="0">
                <a:latin typeface="Times New Roman" panose="02020603050405020304" pitchFamily="18" charset="0"/>
              </a:rPr>
              <a:t>。</a:t>
            </a:r>
            <a:endParaRPr lang="en-US" altLang="zh-CN" dirty="0"/>
          </a:p>
          <a:p>
            <a:pPr marL="514350" indent="-514350">
              <a:buAutoNum type="circleNumDbPlain" startAt="2"/>
            </a:pPr>
            <a:r>
              <a:rPr lang="en-US" altLang="zh-CN" dirty="0"/>
              <a:t>Big signal(2000mV) :resolution </a:t>
            </a:r>
            <a:r>
              <a:rPr lang="zh-CN" altLang="en-US" dirty="0"/>
              <a:t>＜ </a:t>
            </a:r>
            <a:r>
              <a:rPr lang="en-US" altLang="zh-CN" dirty="0"/>
              <a:t>0.3%</a:t>
            </a:r>
            <a:r>
              <a:rPr lang="zh-CN" altLang="en-US" dirty="0"/>
              <a:t>，</a:t>
            </a:r>
            <a:r>
              <a:rPr lang="en-US" altLang="zh-CN" dirty="0"/>
              <a:t> relative deviation </a:t>
            </a:r>
            <a:r>
              <a:rPr lang="zh-CN" altLang="en-US" dirty="0"/>
              <a:t>＜</a:t>
            </a:r>
            <a:r>
              <a:rPr lang="en-US" altLang="zh-CN" dirty="0"/>
              <a:t>0.5%</a:t>
            </a:r>
            <a:r>
              <a:rPr lang="zh-CN" altLang="en-US" dirty="0"/>
              <a:t>，</a:t>
            </a:r>
            <a:r>
              <a:rPr lang="en-US" altLang="zh-CN" dirty="0">
                <a:latin typeface="Times New Roman" panose="02020603050405020304" pitchFamily="18" charset="0"/>
              </a:rPr>
              <a:t> gain deviation </a:t>
            </a:r>
            <a:r>
              <a:rPr lang="zh-CN" altLang="en-US" dirty="0">
                <a:latin typeface="Times New Roman" panose="02020603050405020304" pitchFamily="18" charset="0"/>
              </a:rPr>
              <a:t>＜</a:t>
            </a:r>
            <a:r>
              <a:rPr lang="en-US" altLang="zh-CN" dirty="0">
                <a:latin typeface="Times New Roman" panose="02020603050405020304" pitchFamily="18" charset="0"/>
              </a:rPr>
              <a:t>2%</a:t>
            </a:r>
            <a:r>
              <a:rPr lang="zh-CN" altLang="en-US" dirty="0">
                <a:latin typeface="Times New Roman" panose="02020603050405020304" pitchFamily="18" charset="0"/>
              </a:rPr>
              <a:t>。</a:t>
            </a:r>
            <a:endParaRPr lang="en-US" altLang="zh-CN" dirty="0"/>
          </a:p>
          <a:p>
            <a:pPr marL="514350" indent="-514350">
              <a:buAutoNum type="circleNumDbPlain" startAt="2"/>
            </a:pPr>
            <a:r>
              <a:rPr lang="en-US" altLang="zh-CN" dirty="0"/>
              <a:t>The time resolution of a single channel is 12.7 ns</a:t>
            </a:r>
            <a:r>
              <a:rPr lang="zh-CN" altLang="en-US" dirty="0"/>
              <a:t>。</a:t>
            </a:r>
            <a:endParaRPr lang="en-US" altLang="zh-CN" dirty="0"/>
          </a:p>
          <a:p>
            <a:pPr marL="514350" indent="-514350">
              <a:buAutoNum type="circleNumDbPlain" startAt="2"/>
            </a:pPr>
            <a:r>
              <a:rPr lang="en-US" altLang="zh-CN" dirty="0"/>
              <a:t>Coincidence and variable sampling are realized on FPGA </a:t>
            </a:r>
            <a:r>
              <a:rPr lang="zh-CN" altLang="en-US" dirty="0"/>
              <a:t>。</a:t>
            </a:r>
            <a:endParaRPr lang="en-US" altLang="zh-CN" dirty="0"/>
          </a:p>
          <a:p>
            <a:pPr marL="514350" indent="-514350">
              <a:buAutoNum type="circleNumDbPlain" startAt="2"/>
            </a:pPr>
            <a:r>
              <a:rPr lang="en-US" altLang="zh-CN" dirty="0"/>
              <a:t>The deviation does not exceed 2 LSB in the short term stability test and does not exceed 3 LSB in the long term stability test 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448800" y="6390834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4800" b="1" smtClean="0"/>
              <a:t>21</a:t>
            </a:fld>
            <a:endParaRPr lang="zh-CN" altLang="en-US" sz="4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A79AA7C-3918-4E09-9230-1DEE476B7315}"/>
              </a:ext>
            </a:extLst>
          </p:cNvPr>
          <p:cNvSpPr txBox="1"/>
          <p:nvPr/>
        </p:nvSpPr>
        <p:spPr>
          <a:xfrm>
            <a:off x="4598633" y="5832629"/>
            <a:ext cx="2298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i="1" dirty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68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黄起昌\硕士毕业论文\图片\探测器阵列示意图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71" y="-53495"/>
            <a:ext cx="8038883" cy="255298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32" y="2468899"/>
            <a:ext cx="7037680" cy="43050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897" y="0"/>
            <a:ext cx="3181350" cy="3905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383734" y="-97125"/>
            <a:ext cx="107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FADC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9769878" y="1465678"/>
            <a:ext cx="1124266" cy="5456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9323018" y="2160697"/>
            <a:ext cx="1625457" cy="22442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0894144" y="1780491"/>
            <a:ext cx="1297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Detector</a:t>
            </a:r>
            <a:endParaRPr lang="zh-CN" altLang="en-US" sz="24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274344" y="6408792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3</a:t>
            </a:fld>
            <a:endParaRPr lang="zh-CN" altLang="en-US" sz="32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030" y="2109595"/>
            <a:ext cx="3781425" cy="21997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743" y="2959669"/>
            <a:ext cx="3422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2E3033"/>
                </a:solidFill>
                <a:latin typeface="Arial" panose="020B0604020202020204" pitchFamily="34" charset="0"/>
              </a:rPr>
              <a:t>In March 2017, the </a:t>
            </a:r>
          </a:p>
          <a:p>
            <a:r>
              <a:rPr lang="en-US" altLang="zh-CN" sz="2400" dirty="0">
                <a:solidFill>
                  <a:srgbClr val="2E3033"/>
                </a:solidFill>
                <a:latin typeface="Arial" panose="020B0604020202020204" pitchFamily="34" charset="0"/>
              </a:rPr>
              <a:t>detector array was </a:t>
            </a:r>
          </a:p>
          <a:p>
            <a:r>
              <a:rPr lang="en-US" altLang="zh-CN" sz="2400" dirty="0">
                <a:solidFill>
                  <a:srgbClr val="2E3033"/>
                </a:solidFill>
                <a:latin typeface="Arial" panose="020B0604020202020204" pitchFamily="34" charset="0"/>
              </a:rPr>
              <a:t>completed at the top </a:t>
            </a:r>
          </a:p>
          <a:p>
            <a:r>
              <a:rPr lang="en-US" altLang="zh-CN" sz="2400" dirty="0">
                <a:solidFill>
                  <a:srgbClr val="2E3033"/>
                </a:solidFill>
                <a:latin typeface="Arial" panose="020B0604020202020204" pitchFamily="34" charset="0"/>
              </a:rPr>
              <a:t>of a four-story building </a:t>
            </a:r>
          </a:p>
          <a:p>
            <a:r>
              <a:rPr lang="en-US" altLang="zh-CN" sz="2400" dirty="0">
                <a:solidFill>
                  <a:srgbClr val="2E3033"/>
                </a:solidFill>
                <a:latin typeface="Arial" panose="020B0604020202020204" pitchFamily="34" charset="0"/>
              </a:rPr>
              <a:t>at Tibet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2E3033"/>
                </a:solidFill>
                <a:latin typeface="Arial" panose="020B0604020202020204" pitchFamily="34" charset="0"/>
              </a:rPr>
              <a:t>University</a:t>
            </a:r>
            <a:endParaRPr lang="zh-CN" altLang="en-US" sz="2400" dirty="0"/>
          </a:p>
        </p:txBody>
      </p:sp>
      <p:cxnSp>
        <p:nvCxnSpPr>
          <p:cNvPr id="8" name="直接箭头连接符 7"/>
          <p:cNvCxnSpPr>
            <a:cxnSpLocks noChangeAspect="1"/>
          </p:cNvCxnSpPr>
          <p:nvPr/>
        </p:nvCxnSpPr>
        <p:spPr>
          <a:xfrm>
            <a:off x="6921286" y="390525"/>
            <a:ext cx="357304" cy="35403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14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284130" y="-58900"/>
            <a:ext cx="10058400" cy="6916900"/>
            <a:chOff x="1284130" y="-58900"/>
            <a:chExt cx="10058400" cy="69169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130" y="525875"/>
              <a:ext cx="10058400" cy="6332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966332" y="-58900"/>
              <a:ext cx="43669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kern="0" dirty="0">
                  <a:latin typeface="Times New Roman" panose="02020603050405020304" pitchFamily="18" charset="0"/>
                </a:rPr>
                <a:t>Schematic of the system</a:t>
              </a:r>
              <a:endParaRPr lang="zh-CN" altLang="en-US" sz="3200" b="1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4217773" y="617838"/>
              <a:ext cx="7018638" cy="6240162"/>
            </a:xfrm>
            <a:prstGeom prst="rect">
              <a:avLst/>
            </a:prstGeom>
            <a:noFill/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974839" y="4043120"/>
              <a:ext cx="1723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2E3033"/>
                  </a:solidFill>
                  <a:latin typeface="Arial" panose="020B0604020202020204" pitchFamily="34" charset="0"/>
                </a:rPr>
                <a:t>Analog circuit</a:t>
              </a:r>
              <a:endParaRPr lang="zh-CN" altLang="en-US" b="1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9615454" y="4043120"/>
              <a:ext cx="16209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2E3033"/>
                  </a:solidFill>
                  <a:latin typeface="Arial" panose="020B0604020202020204" pitchFamily="34" charset="0"/>
                </a:rPr>
                <a:t>digital circuit</a:t>
              </a:r>
              <a:endParaRPr lang="zh-CN" altLang="en-US" b="1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4596" y="5022052"/>
              <a:ext cx="466725" cy="3429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7190080" y="5134301"/>
              <a:ext cx="1851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2E3033"/>
                  </a:solidFill>
                  <a:latin typeface="Arial" panose="020B0604020202020204" pitchFamily="34" charset="0"/>
                </a:rPr>
                <a:t>Network circuit</a:t>
              </a:r>
              <a:endParaRPr lang="zh-CN" altLang="en-US" b="1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190080" y="4903654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NB</a:t>
              </a:r>
              <a:endParaRPr lang="zh-CN" altLang="en-US" dirty="0"/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9195486" y="6397539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4</a:t>
            </a:fld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7738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8" y="503777"/>
            <a:ext cx="10382930" cy="63542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22471" y="-80998"/>
            <a:ext cx="6883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0" dirty="0">
                <a:latin typeface="Times New Roman" panose="02020603050405020304" pitchFamily="18" charset="0"/>
              </a:rPr>
              <a:t>Photographs of the actual instruments</a:t>
            </a:r>
            <a:endParaRPr lang="zh-CN" altLang="en-US" sz="3200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97060" y="6354223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5</a:t>
            </a:fld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1939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91556" y="0"/>
            <a:ext cx="4025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Framework of the </a:t>
            </a:r>
            <a:r>
              <a:rPr lang="en-US" altLang="zh-CN" sz="3200" b="1" kern="0" dirty="0">
                <a:latin typeface="Times New Roman" panose="02020603050405020304" pitchFamily="18" charset="0"/>
              </a:rPr>
              <a:t>AB</a:t>
            </a:r>
            <a:endParaRPr lang="zh-CN" altLang="en-US" sz="32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8994"/>
            <a:ext cx="12259882" cy="469906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28438" y="6414015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6</a:t>
            </a:fld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1057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71181" y="81889"/>
            <a:ext cx="4025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Framework of the </a:t>
            </a:r>
            <a:r>
              <a:rPr lang="en-US" altLang="zh-CN" sz="3200" b="1" kern="0" dirty="0">
                <a:latin typeface="Times New Roman" panose="02020603050405020304" pitchFamily="18" charset="0"/>
              </a:rPr>
              <a:t>DB</a:t>
            </a:r>
            <a:endParaRPr lang="zh-CN" altLang="en-US" sz="32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80622"/>
            <a:ext cx="12215813" cy="538559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77864" y="6383653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7</a:t>
            </a:fld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750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7478" y="124616"/>
            <a:ext cx="4025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Framework of the </a:t>
            </a:r>
            <a:r>
              <a:rPr lang="en-US" altLang="zh-CN" sz="3200" b="1" kern="0" dirty="0">
                <a:latin typeface="Times New Roman" panose="02020603050405020304" pitchFamily="18" charset="0"/>
              </a:rPr>
              <a:t>NB</a:t>
            </a:r>
            <a:endParaRPr lang="zh-CN" altLang="en-US" sz="32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" y="1333499"/>
            <a:ext cx="12119912" cy="423291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03724" y="6356350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8</a:t>
            </a:fld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0424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75"/>
            <a:ext cx="12299141" cy="60307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88613" y="0"/>
            <a:ext cx="7217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Program flowchart for the entire system</a:t>
            </a:r>
            <a:endParaRPr lang="zh-CN" altLang="en-US" sz="32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211962" y="6432998"/>
            <a:ext cx="2743200" cy="365125"/>
          </a:xfrm>
        </p:spPr>
        <p:txBody>
          <a:bodyPr/>
          <a:lstStyle/>
          <a:p>
            <a:fld id="{394728DB-CE51-411C-9E85-E4FFB867049B}" type="slidenum">
              <a:rPr lang="zh-CN" altLang="en-US" sz="3200" b="1" smtClean="0"/>
              <a:t>9</a:t>
            </a:fld>
            <a:endParaRPr lang="zh-CN" altLang="en-US" sz="3200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094EC22-EB62-43CE-85AB-3625D28A8223}"/>
              </a:ext>
            </a:extLst>
          </p:cNvPr>
          <p:cNvSpPr/>
          <p:nvPr/>
        </p:nvSpPr>
        <p:spPr>
          <a:xfrm>
            <a:off x="6818050" y="4935984"/>
            <a:ext cx="1331651" cy="2929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A766745-560C-4980-8214-4DF33261FEC7}"/>
              </a:ext>
            </a:extLst>
          </p:cNvPr>
          <p:cNvSpPr/>
          <p:nvPr/>
        </p:nvSpPr>
        <p:spPr>
          <a:xfrm>
            <a:off x="6152224" y="2059912"/>
            <a:ext cx="1331651" cy="9043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D54611C-A0A3-4494-8AC1-A31EC0B66C73}"/>
              </a:ext>
            </a:extLst>
          </p:cNvPr>
          <p:cNvSpPr/>
          <p:nvPr/>
        </p:nvSpPr>
        <p:spPr>
          <a:xfrm>
            <a:off x="3135085" y="5379787"/>
            <a:ext cx="1177820" cy="307580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70ABB45-2059-4FDD-A233-E7CF7A916AC7}"/>
              </a:ext>
            </a:extLst>
          </p:cNvPr>
          <p:cNvSpPr/>
          <p:nvPr/>
        </p:nvSpPr>
        <p:spPr>
          <a:xfrm>
            <a:off x="4312904" y="1522894"/>
            <a:ext cx="825639" cy="307580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713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489</Words>
  <Application>Microsoft Office PowerPoint</Application>
  <PresentationFormat>宽屏</PresentationFormat>
  <Paragraphs>163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 Unicode MS</vt:lpstr>
      <vt:lpstr>楷体</vt:lpstr>
      <vt:lpstr>Arial</vt:lpstr>
      <vt:lpstr>Calibri</vt:lpstr>
      <vt:lpstr>Calibri Light</vt:lpstr>
      <vt:lpstr>Cambria Math</vt:lpstr>
      <vt:lpstr>Times New Roman</vt:lpstr>
      <vt:lpstr>Office 主题</vt:lpstr>
      <vt:lpstr>LHAASO-ENDA  FADC Progress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Summary：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Yudong Wang</cp:lastModifiedBy>
  <cp:revision>48</cp:revision>
  <dcterms:created xsi:type="dcterms:W3CDTF">2019-04-09T01:17:10Z</dcterms:created>
  <dcterms:modified xsi:type="dcterms:W3CDTF">2019-04-13T14:00:07Z</dcterms:modified>
</cp:coreProperties>
</file>