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753" r:id="rId12"/>
    <p:sldId id="751" r:id="rId13"/>
    <p:sldId id="284" r:id="rId14"/>
    <p:sldId id="754" r:id="rId15"/>
    <p:sldId id="267" r:id="rId16"/>
    <p:sldId id="268" r:id="rId17"/>
    <p:sldId id="273" r:id="rId18"/>
    <p:sldId id="265" r:id="rId19"/>
    <p:sldId id="266" r:id="rId20"/>
    <p:sldId id="269" r:id="rId21"/>
    <p:sldId id="270" r:id="rId22"/>
    <p:sldId id="286" r:id="rId23"/>
    <p:sldId id="291" r:id="rId24"/>
    <p:sldId id="290" r:id="rId25"/>
    <p:sldId id="293" r:id="rId26"/>
    <p:sldId id="752" r:id="rId27"/>
    <p:sldId id="272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711200" indent="-318133" algn="ctr">
              <a:buFontTx/>
              <a:buChar char="◦"/>
              <a:defRPr>
                <a:solidFill>
                  <a:srgbClr val="888888"/>
                </a:solidFill>
              </a:defRPr>
            </a:lvl2pPr>
            <a:lvl3pPr marL="979169" indent="-348615" algn="ctr">
              <a:buFontTx/>
              <a:buChar char="●"/>
              <a:defRPr>
                <a:solidFill>
                  <a:srgbClr val="888888"/>
                </a:solidFill>
              </a:defRPr>
            </a:lvl3pPr>
            <a:lvl4pPr marL="1299210" indent="-384810" algn="ctr">
              <a:buFontTx/>
              <a:buChar char="●"/>
              <a:defRPr>
                <a:solidFill>
                  <a:srgbClr val="888888"/>
                </a:solidFill>
              </a:defRPr>
            </a:lvl4pPr>
            <a:lvl5pPr marL="1549400" indent="-406400" algn="ctr">
              <a:buFontTx/>
              <a:buChar char="●"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0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文本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文本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0" tIns="0" rIns="0" bIns="0"/>
          <a:lstStyle/>
          <a:p>
            <a:r>
              <a:t>标题文本</a:t>
            </a:r>
          </a:p>
        </p:txBody>
      </p:sp>
      <p:sp>
        <p:nvSpPr>
          <p:cNvPr id="11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14262" y="6450010"/>
            <a:ext cx="172542" cy="177801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标题文本</a:t>
            </a:r>
          </a:p>
        </p:txBody>
      </p:sp>
      <p:sp>
        <p:nvSpPr>
          <p:cNvPr id="126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14262" y="6450011"/>
            <a:ext cx="172542" cy="177801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2"/>
          <p:cNvSpPr/>
          <p:nvPr/>
        </p:nvSpPr>
        <p:spPr>
          <a:xfrm>
            <a:off x="499271" y="5944935"/>
            <a:ext cx="4940630" cy="92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35" name="Shape 3"/>
          <p:cNvSpPr/>
          <p:nvPr/>
        </p:nvSpPr>
        <p:spPr>
          <a:xfrm>
            <a:off x="485712" y="5939011"/>
            <a:ext cx="3690463" cy="933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36" name="Shape 4"/>
          <p:cNvSpPr/>
          <p:nvPr/>
        </p:nvSpPr>
        <p:spPr>
          <a:xfrm>
            <a:off x="-6043" y="5791253"/>
            <a:ext cx="3402317" cy="1080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37" name="Shape 5"/>
          <p:cNvSpPr/>
          <p:nvPr/>
        </p:nvSpPr>
        <p:spPr>
          <a:xfrm>
            <a:off x="-9243" y="5787737"/>
            <a:ext cx="3405519" cy="1084391"/>
          </a:xfrm>
          <a:prstGeom prst="line">
            <a:avLst/>
          </a:prstGeom>
          <a:ln w="12065">
            <a:solidFill>
              <a:srgbClr val="5699A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481327"/>
            <a:ext cx="8229600" cy="5376675"/>
          </a:xfrm>
          <a:prstGeom prst="rect">
            <a:avLst/>
          </a:prstGeom>
        </p:spPr>
        <p:txBody>
          <a:bodyPr lIns="0" tIns="0" rIns="0" bIns="0"/>
          <a:lstStyle>
            <a:lvl1pPr marL="365758" indent="-255904">
              <a:spcBef>
                <a:spcPts val="400"/>
              </a:spcBef>
              <a:buClr>
                <a:srgbClr val="2DA2BF"/>
              </a:buClr>
              <a:buSzPct val="68000"/>
              <a:buFont typeface="Euphemia UCAS"/>
              <a:buChar char="}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1669" indent="-268604">
              <a:spcBef>
                <a:spcPts val="400"/>
              </a:spcBef>
              <a:buClr>
                <a:srgbClr val="2DA2BF"/>
              </a:buClr>
              <a:buFont typeface="Euphemia UCAS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560" indent="-294005">
              <a:spcBef>
                <a:spcPts val="400"/>
              </a:spcBef>
              <a:buClr>
                <a:srgbClr val="2DA2BF"/>
              </a:buClr>
              <a:buFont typeface="Euphemia UCAS"/>
              <a:buChar char="●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519" indent="-325119">
              <a:spcBef>
                <a:spcPts val="400"/>
              </a:spcBef>
              <a:buClr>
                <a:srgbClr val="2DA2BF"/>
              </a:buClr>
              <a:buFont typeface="Euphemia UCAS"/>
              <a:buChar char="●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indent="-342900">
              <a:spcBef>
                <a:spcPts val="400"/>
              </a:spcBef>
              <a:buClr>
                <a:srgbClr val="2DA2BF"/>
              </a:buClr>
              <a:buFont typeface="Euphemia UCAS"/>
              <a:buChar char="●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457200" y="210948"/>
            <a:ext cx="8229600" cy="127038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100" b="1">
                <a:solidFill>
                  <a:srgbClr val="464646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852373" y="6613177"/>
            <a:ext cx="160661" cy="1598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2"/>
          <p:cNvSpPr/>
          <p:nvPr/>
        </p:nvSpPr>
        <p:spPr>
          <a:xfrm>
            <a:off x="499271" y="5944935"/>
            <a:ext cx="4940630" cy="92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48" name="Shape 3"/>
          <p:cNvSpPr/>
          <p:nvPr/>
        </p:nvSpPr>
        <p:spPr>
          <a:xfrm>
            <a:off x="485712" y="5939011"/>
            <a:ext cx="3690463" cy="933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49" name="Shape 4"/>
          <p:cNvSpPr/>
          <p:nvPr/>
        </p:nvSpPr>
        <p:spPr>
          <a:xfrm>
            <a:off x="-6043" y="5791253"/>
            <a:ext cx="3402317" cy="1080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150" name="Shape 5"/>
          <p:cNvSpPr/>
          <p:nvPr/>
        </p:nvSpPr>
        <p:spPr>
          <a:xfrm>
            <a:off x="-9243" y="5787737"/>
            <a:ext cx="3405519" cy="1084391"/>
          </a:xfrm>
          <a:prstGeom prst="line">
            <a:avLst/>
          </a:prstGeom>
          <a:ln w="12065">
            <a:solidFill>
              <a:srgbClr val="5699A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481327"/>
            <a:ext cx="8229600" cy="5376675"/>
          </a:xfrm>
          <a:prstGeom prst="rect">
            <a:avLst/>
          </a:prstGeom>
        </p:spPr>
        <p:txBody>
          <a:bodyPr lIns="0" tIns="0" rIns="0" bIns="0"/>
          <a:lstStyle>
            <a:lvl1pPr marL="365758" indent="-255904">
              <a:spcBef>
                <a:spcPts val="400"/>
              </a:spcBef>
              <a:buClr>
                <a:srgbClr val="2DA2BF"/>
              </a:buClr>
              <a:buSzPct val="68000"/>
              <a:buFont typeface="Euphemia UCAS"/>
              <a:buChar char="}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L="661669" indent="-268604">
              <a:spcBef>
                <a:spcPts val="400"/>
              </a:spcBef>
              <a:buClr>
                <a:srgbClr val="2DA2BF"/>
              </a:buClr>
              <a:buFont typeface="Euphemia UCAS"/>
              <a:buChar char="◦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L="924560" indent="-294005">
              <a:spcBef>
                <a:spcPts val="400"/>
              </a:spcBef>
              <a:buClr>
                <a:srgbClr val="2DA2BF"/>
              </a:buClr>
              <a:buFont typeface="Euphemia UCAS"/>
              <a:buChar char="●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L="1239519" indent="-325119">
              <a:spcBef>
                <a:spcPts val="400"/>
              </a:spcBef>
              <a:buClr>
                <a:srgbClr val="2DA2BF"/>
              </a:buClr>
              <a:buFont typeface="Euphemia UCAS"/>
              <a:buChar char="●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L="1485900" indent="-342900">
              <a:spcBef>
                <a:spcPts val="400"/>
              </a:spcBef>
              <a:buClr>
                <a:srgbClr val="2DA2BF"/>
              </a:buClr>
              <a:buFont typeface="Euphemia UCAS"/>
              <a:buChar char="●"/>
              <a:defRPr sz="2700"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2" name="标题文本"/>
          <p:cNvSpPr txBox="1">
            <a:spLocks noGrp="1"/>
          </p:cNvSpPr>
          <p:nvPr>
            <p:ph type="title"/>
          </p:nvPr>
        </p:nvSpPr>
        <p:spPr>
          <a:xfrm>
            <a:off x="457200" y="210948"/>
            <a:ext cx="8229600" cy="127038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100" b="1">
                <a:solidFill>
                  <a:srgbClr val="464646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标题文本</a:t>
            </a:r>
          </a:p>
        </p:txBody>
      </p:sp>
      <p:sp>
        <p:nvSpPr>
          <p:cNvPr id="15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852373" y="6613177"/>
            <a:ext cx="160661" cy="1598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标题文本</a:t>
            </a:r>
          </a:p>
        </p:txBody>
      </p:sp>
      <p:sp>
        <p:nvSpPr>
          <p:cNvPr id="16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14262" y="6450012"/>
            <a:ext cx="172542" cy="177801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r>
              <a:t>标题文本</a:t>
            </a:r>
          </a:p>
        </p:txBody>
      </p:sp>
      <p:sp>
        <p:nvSpPr>
          <p:cNvPr id="170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514262" y="6450012"/>
            <a:ext cx="172542" cy="177801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标题文本"/>
          <p:cNvSpPr txBox="1">
            <a:spLocks noGrp="1"/>
          </p:cNvSpPr>
          <p:nvPr>
            <p:ph type="title"/>
          </p:nvPr>
        </p:nvSpPr>
        <p:spPr>
          <a:xfrm>
            <a:off x="628650" y="1131092"/>
            <a:ext cx="7886700" cy="994175"/>
          </a:xfrm>
          <a:prstGeom prst="rect">
            <a:avLst/>
          </a:prstGeom>
        </p:spPr>
        <p:txBody>
          <a:bodyPr lIns="34289" tIns="34289" rIns="34289" bIns="34289"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7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74234" y="5638245"/>
            <a:ext cx="241120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标题文本"/>
          <p:cNvSpPr txBox="1">
            <a:spLocks noGrp="1"/>
          </p:cNvSpPr>
          <p:nvPr>
            <p:ph type="title"/>
          </p:nvPr>
        </p:nvSpPr>
        <p:spPr>
          <a:xfrm>
            <a:off x="628650" y="1131092"/>
            <a:ext cx="7886700" cy="994175"/>
          </a:xfrm>
          <a:prstGeom prst="rect">
            <a:avLst/>
          </a:prstGeom>
        </p:spPr>
        <p:txBody>
          <a:bodyPr lIns="34289" tIns="34289" rIns="34289" bIns="34289"/>
          <a:lstStyle>
            <a:lvl1pPr algn="l">
              <a:lnSpc>
                <a:spcPct val="90000"/>
              </a:lnSpc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87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2226467"/>
            <a:ext cx="7886700" cy="3263509"/>
          </a:xfrm>
          <a:prstGeom prst="rect">
            <a:avLst/>
          </a:prstGeom>
        </p:spPr>
        <p:txBody>
          <a:bodyPr lIns="34289" tIns="34289" rIns="34289" bIns="34289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等线"/>
                <a:ea typeface="等线"/>
                <a:cs typeface="等线"/>
                <a:sym typeface="等线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等线"/>
                <a:ea typeface="等线"/>
                <a:cs typeface="等线"/>
                <a:sym typeface="等线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等线"/>
                <a:ea typeface="等线"/>
                <a:cs typeface="等线"/>
                <a:sym typeface="等线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等线"/>
                <a:ea typeface="等线"/>
                <a:cs typeface="等线"/>
                <a:sym typeface="等线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64557" y="5638245"/>
            <a:ext cx="250794" cy="246379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标题文本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258"/>
          </a:xfrm>
          <a:prstGeom prst="rect">
            <a:avLst/>
          </a:prstGeom>
        </p:spPr>
        <p:txBody>
          <a:bodyPr lIns="34289" tIns="34289" rIns="34289" bIns="34289"/>
          <a:lstStyle/>
          <a:p>
            <a:r>
              <a:t>标题文本</a:t>
            </a:r>
          </a:p>
        </p:txBody>
      </p:sp>
      <p:sp>
        <p:nvSpPr>
          <p:cNvPr id="196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394474"/>
          </a:xfrm>
          <a:prstGeom prst="rect">
            <a:avLst/>
          </a:prstGeom>
        </p:spPr>
        <p:txBody>
          <a:bodyPr lIns="34289" tIns="34289" rIns="34289" bIns="3428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45684" y="5638245"/>
            <a:ext cx="241120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标题文本"/>
          <p:cNvSpPr txBox="1">
            <a:spLocks noGrp="1"/>
          </p:cNvSpPr>
          <p:nvPr>
            <p:ph type="title"/>
          </p:nvPr>
        </p:nvSpPr>
        <p:spPr>
          <a:xfrm>
            <a:off x="628650" y="1131092"/>
            <a:ext cx="7886700" cy="994175"/>
          </a:xfrm>
          <a:prstGeom prst="rect">
            <a:avLst/>
          </a:prstGeom>
        </p:spPr>
        <p:txBody>
          <a:bodyPr lIns="34289" tIns="34289" rIns="34289" bIns="34289"/>
          <a:lstStyle>
            <a:lvl1pPr algn="l">
              <a:lnSpc>
                <a:spcPct val="90000"/>
              </a:lnSpc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205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2226467"/>
            <a:ext cx="7886700" cy="3263509"/>
          </a:xfrm>
          <a:prstGeom prst="rect">
            <a:avLst/>
          </a:prstGeom>
        </p:spPr>
        <p:txBody>
          <a:bodyPr lIns="34289" tIns="34289" rIns="34289" bIns="34289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latin typeface="等线"/>
                <a:ea typeface="等线"/>
                <a:cs typeface="等线"/>
                <a:sym typeface="等线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等线"/>
                <a:ea typeface="等线"/>
                <a:cs typeface="等线"/>
                <a:sym typeface="等线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>
                <a:latin typeface="等线"/>
                <a:ea typeface="等线"/>
                <a:cs typeface="等线"/>
                <a:sym typeface="等线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等线"/>
                <a:ea typeface="等线"/>
                <a:cs typeface="等线"/>
                <a:sym typeface="等线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64559" y="5638245"/>
            <a:ext cx="250795" cy="246379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标题文本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2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24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标题文本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3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4"/>
            <a:ext cx="4040188" cy="7394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24" y="6404294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标题文本"/>
          <p:cNvSpPr txBox="1"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41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783771" indent="-326571"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4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24" y="6404292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50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83771" indent="-326571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24" y="6404294"/>
            <a:ext cx="263979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67700" y="6248400"/>
            <a:ext cx="190501" cy="195647"/>
          </a:xfrm>
          <a:prstGeom prst="rect">
            <a:avLst/>
          </a:prstGeom>
        </p:spPr>
        <p:txBody>
          <a:bodyPr lIns="0" tIns="0" rIns="0" bIns="0" anchor="t"/>
          <a:lstStyle>
            <a:lvl1pPr>
              <a:spcBef>
                <a:spcPts val="800"/>
              </a:spcBef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31"/>
          <p:cNvSpPr/>
          <p:nvPr/>
        </p:nvSpPr>
        <p:spPr>
          <a:xfrm>
            <a:off x="0" y="1638300"/>
            <a:ext cx="3343275" cy="122238"/>
          </a:xfrm>
          <a:prstGeom prst="rect">
            <a:avLst/>
          </a:prstGeom>
          <a:solidFill>
            <a:srgbClr val="000066">
              <a:alpha val="50195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6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67700" y="6248400"/>
            <a:ext cx="190501" cy="195647"/>
          </a:xfrm>
          <a:prstGeom prst="rect">
            <a:avLst/>
          </a:prstGeom>
        </p:spPr>
        <p:txBody>
          <a:bodyPr lIns="0" tIns="0" rIns="0" bIns="0" anchor="t"/>
          <a:lstStyle>
            <a:lvl1pPr>
              <a:spcBef>
                <a:spcPts val="800"/>
              </a:spcBef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文本框 6"/>
          <p:cNvGrpSpPr/>
          <p:nvPr/>
        </p:nvGrpSpPr>
        <p:grpSpPr>
          <a:xfrm>
            <a:off x="0" y="-38"/>
            <a:ext cx="9144000" cy="504009"/>
            <a:chOff x="0" y="-19"/>
            <a:chExt cx="9144000" cy="504007"/>
          </a:xfrm>
        </p:grpSpPr>
        <p:sp>
          <p:nvSpPr>
            <p:cNvPr id="273" name="矩形"/>
            <p:cNvSpPr/>
            <p:nvPr/>
          </p:nvSpPr>
          <p:spPr>
            <a:xfrm>
              <a:off x="0" y="-20"/>
              <a:ext cx="9144000" cy="504009"/>
            </a:xfrm>
            <a:prstGeom prst="rect">
              <a:avLst/>
            </a:pr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pPr>
              <a:endParaRPr/>
            </a:p>
          </p:txBody>
        </p:sp>
        <p:sp>
          <p:nvSpPr>
            <p:cNvPr id="274" name="国家重大科技基础设施建设项目"/>
            <p:cNvSpPr txBox="1"/>
            <p:nvPr/>
          </p:nvSpPr>
          <p:spPr>
            <a:xfrm>
              <a:off x="0" y="15764"/>
              <a:ext cx="9144000" cy="47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黑体"/>
                  <a:ea typeface="黑体"/>
                  <a:cs typeface="黑体"/>
                  <a:sym typeface="黑体"/>
                </a:defRPr>
              </a:lvl1pPr>
            </a:lstStyle>
            <a:p>
              <a:r>
                <a:t>国家重大科技基础设施建设项目</a:t>
              </a:r>
            </a:p>
          </p:txBody>
        </p:sp>
      </p:grpSp>
      <p:grpSp>
        <p:nvGrpSpPr>
          <p:cNvPr id="278" name="文本框 7"/>
          <p:cNvGrpSpPr/>
          <p:nvPr/>
        </p:nvGrpSpPr>
        <p:grpSpPr>
          <a:xfrm>
            <a:off x="0" y="6441494"/>
            <a:ext cx="9144000" cy="447037"/>
            <a:chOff x="0" y="0"/>
            <a:chExt cx="9144000" cy="447035"/>
          </a:xfrm>
        </p:grpSpPr>
        <p:sp>
          <p:nvSpPr>
            <p:cNvPr id="276" name="矩形"/>
            <p:cNvSpPr/>
            <p:nvPr/>
          </p:nvSpPr>
          <p:spPr>
            <a:xfrm>
              <a:off x="0" y="25519"/>
              <a:ext cx="9144000" cy="396005"/>
            </a:xfrm>
            <a:prstGeom prst="rect">
              <a:avLst/>
            </a:prstGeom>
            <a:solidFill>
              <a:srgbClr val="5B9BD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中国科学院成都分院     中国科学院高能物理研究所"/>
            <p:cNvSpPr txBox="1"/>
            <p:nvPr/>
          </p:nvSpPr>
          <p:spPr>
            <a:xfrm>
              <a:off x="0" y="0"/>
              <a:ext cx="9144000" cy="447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中国科学院成都分院　　　　　中国科学院高能物理研究所</a:t>
              </a:r>
            </a:p>
          </p:txBody>
        </p:sp>
      </p:grpSp>
      <p:sp>
        <p:nvSpPr>
          <p:cNvPr id="279" name="标题文本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3113722"/>
          </a:xfrm>
          <a:prstGeom prst="rect">
            <a:avLst/>
          </a:prstGeom>
        </p:spPr>
        <p:txBody>
          <a:bodyPr anchor="b"/>
          <a:lstStyle>
            <a:lvl1pPr defTabSz="685800">
              <a:lnSpc>
                <a:spcPct val="90000"/>
              </a:lnSpc>
              <a:defRPr sz="4800">
                <a:solidFill>
                  <a:srgbClr val="002060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标题文本</a:t>
            </a:r>
          </a:p>
        </p:txBody>
      </p:sp>
      <p:sp>
        <p:nvSpPr>
          <p:cNvPr id="28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4695287"/>
            <a:ext cx="6858000" cy="1312523"/>
          </a:xfrm>
          <a:prstGeom prst="rect">
            <a:avLst/>
          </a:prstGeom>
        </p:spPr>
        <p:txBody>
          <a:bodyPr/>
          <a:lstStyle>
            <a:lvl1pPr marL="0" indent="0" algn="ctr" defTabSz="685800">
              <a:lnSpc>
                <a:spcPct val="90000"/>
              </a:lnSpc>
              <a:buSzTx/>
              <a:buFontTx/>
              <a:buNone/>
              <a:defRPr sz="2400">
                <a:latin typeface="黑体"/>
                <a:ea typeface="黑体"/>
                <a:cs typeface="黑体"/>
                <a:sym typeface="黑体"/>
              </a:defRPr>
            </a:lvl1pPr>
            <a:lvl2pPr marL="0" indent="0" algn="ctr" defTabSz="685800">
              <a:lnSpc>
                <a:spcPct val="90000"/>
              </a:lnSpc>
              <a:buSzTx/>
              <a:buFontTx/>
              <a:buNone/>
              <a:defRPr sz="2400">
                <a:latin typeface="黑体"/>
                <a:ea typeface="黑体"/>
                <a:cs typeface="黑体"/>
                <a:sym typeface="黑体"/>
              </a:defRPr>
            </a:lvl2pPr>
            <a:lvl3pPr marL="0" indent="0" algn="ctr" defTabSz="685800">
              <a:lnSpc>
                <a:spcPct val="90000"/>
              </a:lnSpc>
              <a:buSzTx/>
              <a:buFontTx/>
              <a:buNone/>
              <a:defRPr sz="2400">
                <a:latin typeface="黑体"/>
                <a:ea typeface="黑体"/>
                <a:cs typeface="黑体"/>
                <a:sym typeface="黑体"/>
              </a:defRPr>
            </a:lvl3pPr>
            <a:lvl4pPr marL="0" indent="0" algn="ctr" defTabSz="685800">
              <a:lnSpc>
                <a:spcPct val="90000"/>
              </a:lnSpc>
              <a:buSzTx/>
              <a:buFontTx/>
              <a:buNone/>
              <a:defRPr sz="2400">
                <a:latin typeface="黑体"/>
                <a:ea typeface="黑体"/>
                <a:cs typeface="黑体"/>
                <a:sym typeface="黑体"/>
              </a:defRPr>
            </a:lvl4pPr>
            <a:lvl5pPr marL="0" indent="0" algn="ctr" defTabSz="685800">
              <a:lnSpc>
                <a:spcPct val="90000"/>
              </a:lnSpc>
              <a:buSzTx/>
              <a:buFontTx/>
              <a:buNone/>
              <a:defRPr sz="2400">
                <a:latin typeface="黑体"/>
                <a:ea typeface="黑体"/>
                <a:cs typeface="黑体"/>
                <a:sym typeface="黑体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8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9182" y="6247132"/>
            <a:ext cx="224018" cy="21843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591819" indent="-198754">
              <a:spcBef>
                <a:spcPts val="400"/>
              </a:spcBef>
              <a:buFontTx/>
              <a:buChar char="◦"/>
              <a:defRPr sz="2000">
                <a:solidFill>
                  <a:srgbClr val="888888"/>
                </a:solidFill>
              </a:defRPr>
            </a:lvl2pPr>
            <a:lvl3pPr marL="848360" indent="-217805">
              <a:spcBef>
                <a:spcPts val="400"/>
              </a:spcBef>
              <a:buFontTx/>
              <a:buChar char="●"/>
              <a:defRPr sz="2000">
                <a:solidFill>
                  <a:srgbClr val="888888"/>
                </a:solidFill>
              </a:defRPr>
            </a:lvl3pPr>
            <a:lvl4pPr marL="1155063" indent="-240663">
              <a:spcBef>
                <a:spcPts val="400"/>
              </a:spcBef>
              <a:buFontTx/>
              <a:buChar char="●"/>
              <a:defRPr sz="2000">
                <a:solidFill>
                  <a:srgbClr val="888888"/>
                </a:solidFill>
              </a:defRPr>
            </a:lvl4pPr>
            <a:lvl5pPr marL="1397000" indent="-254000">
              <a:spcBef>
                <a:spcPts val="400"/>
              </a:spcBef>
              <a:buFontTx/>
              <a:buChar char="●"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标题文本"/>
          <p:cNvSpPr txBox="1">
            <a:spLocks noGrp="1"/>
          </p:cNvSpPr>
          <p:nvPr>
            <p:ph type="title"/>
          </p:nvPr>
        </p:nvSpPr>
        <p:spPr>
          <a:xfrm>
            <a:off x="1143000" y="1699022"/>
            <a:ext cx="6858000" cy="1790702"/>
          </a:xfrm>
          <a:prstGeom prst="rect">
            <a:avLst/>
          </a:prstGeom>
        </p:spPr>
        <p:txBody>
          <a:bodyPr lIns="34289" tIns="34289" rIns="34289" bIns="34289" anchor="b"/>
          <a:lstStyle>
            <a:lvl1pPr>
              <a:lnSpc>
                <a:spcPct val="90000"/>
              </a:lnSpc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289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558778"/>
            <a:ext cx="6858000" cy="1241823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9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74230" y="5638245"/>
            <a:ext cx="241121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标题文本"/>
          <p:cNvSpPr txBox="1">
            <a:spLocks noGrp="1"/>
          </p:cNvSpPr>
          <p:nvPr>
            <p:ph type="title"/>
          </p:nvPr>
        </p:nvSpPr>
        <p:spPr>
          <a:xfrm>
            <a:off x="628650" y="1131092"/>
            <a:ext cx="7886700" cy="994175"/>
          </a:xfrm>
          <a:prstGeom prst="rect">
            <a:avLst/>
          </a:prstGeom>
        </p:spPr>
        <p:txBody>
          <a:bodyPr lIns="34289" tIns="34289" rIns="34289" bIns="34289"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298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2226467"/>
            <a:ext cx="7886700" cy="3263507"/>
          </a:xfrm>
          <a:prstGeom prst="rect">
            <a:avLst/>
          </a:prstGeom>
        </p:spPr>
        <p:txBody>
          <a:bodyPr lIns="34289" tIns="34289" rIns="34289" bIns="34289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9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74230" y="5638245"/>
            <a:ext cx="241121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标题文本</a:t>
            </a:r>
          </a:p>
        </p:txBody>
      </p:sp>
      <p:sp>
        <p:nvSpPr>
          <p:cNvPr id="307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任意多边形 12"/>
          <p:cNvSpPr/>
          <p:nvPr/>
        </p:nvSpPr>
        <p:spPr>
          <a:xfrm>
            <a:off x="499273" y="5944935"/>
            <a:ext cx="4940625" cy="921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316" name="任意多边形 11"/>
          <p:cNvSpPr/>
          <p:nvPr/>
        </p:nvSpPr>
        <p:spPr>
          <a:xfrm>
            <a:off x="485717" y="5939011"/>
            <a:ext cx="3690452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317" name="直角三角形 13"/>
          <p:cNvSpPr/>
          <p:nvPr/>
        </p:nvSpPr>
        <p:spPr>
          <a:xfrm>
            <a:off x="-6043" y="5791253"/>
            <a:ext cx="3402316" cy="108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318" name="直接连接符 14"/>
          <p:cNvSpPr/>
          <p:nvPr/>
        </p:nvSpPr>
        <p:spPr>
          <a:xfrm>
            <a:off x="-9238" y="5787737"/>
            <a:ext cx="3405511" cy="1084384"/>
          </a:xfrm>
          <a:prstGeom prst="line">
            <a:avLst/>
          </a:prstGeom>
          <a:ln w="12065">
            <a:solidFill>
              <a:srgbClr val="5699AD"/>
            </a:solidFill>
            <a:miter/>
          </a:ln>
        </p:spPr>
        <p:txBody>
          <a:bodyPr lIns="45719" rIns="45719"/>
          <a:lstStyle/>
          <a:p>
            <a: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31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760932" y="6521737"/>
            <a:ext cx="252101" cy="251332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1000">
                <a:solidFill>
                  <a:srgbClr val="00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标题文本"/>
          <p:cNvSpPr txBox="1">
            <a:spLocks noGrp="1"/>
          </p:cNvSpPr>
          <p:nvPr>
            <p:ph type="title"/>
          </p:nvPr>
        </p:nvSpPr>
        <p:spPr>
          <a:xfrm>
            <a:off x="628650" y="1131092"/>
            <a:ext cx="7886700" cy="994175"/>
          </a:xfrm>
          <a:prstGeom prst="rect">
            <a:avLst/>
          </a:prstGeom>
        </p:spPr>
        <p:txBody>
          <a:bodyPr lIns="34289" tIns="34289" rIns="34289" bIns="34289"/>
          <a:lstStyle>
            <a:lvl1pPr algn="l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327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2226467"/>
            <a:ext cx="7886700" cy="3263507"/>
          </a:xfrm>
          <a:prstGeom prst="rect">
            <a:avLst/>
          </a:prstGeom>
        </p:spPr>
        <p:txBody>
          <a:bodyPr lIns="34289" tIns="34289" rIns="34289" bIns="34289"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274231" y="5638245"/>
            <a:ext cx="241120" cy="246379"/>
          </a:xfrm>
          <a:prstGeom prst="rect">
            <a:avLst/>
          </a:prstGeom>
        </p:spPr>
        <p:txBody>
          <a:bodyPr lIns="34289" tIns="34289" rIns="34289" bIns="3428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4"/>
            <a:ext cx="4040188" cy="7394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631825" indent="-238758">
              <a:spcBef>
                <a:spcPts val="500"/>
              </a:spcBef>
              <a:buFontTx/>
              <a:buChar char="◦"/>
              <a:defRPr sz="2400" b="1"/>
            </a:lvl2pPr>
            <a:lvl3pPr marL="892175" indent="-260983">
              <a:spcBef>
                <a:spcPts val="500"/>
              </a:spcBef>
              <a:buFontTx/>
              <a:buChar char="●"/>
              <a:defRPr sz="2400" b="1"/>
            </a:lvl3pPr>
            <a:lvl4pPr marL="1203325" indent="-288925">
              <a:spcBef>
                <a:spcPts val="500"/>
              </a:spcBef>
              <a:buFontTx/>
              <a:buChar char="●"/>
              <a:defRPr sz="2400" b="1"/>
            </a:lvl4pPr>
            <a:lvl5pPr marL="1447800" indent="-304800">
              <a:spcBef>
                <a:spcPts val="500"/>
              </a:spcBef>
              <a:buFontTx/>
              <a:buChar char="●"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标题文本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2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532130" indent="-139065">
              <a:spcBef>
                <a:spcPts val="300"/>
              </a:spcBef>
              <a:buFontTx/>
              <a:buChar char="◦"/>
              <a:defRPr sz="1400"/>
            </a:lvl2pPr>
            <a:lvl3pPr marL="783590" indent="-152400">
              <a:spcBef>
                <a:spcPts val="300"/>
              </a:spcBef>
              <a:buFontTx/>
              <a:buChar char="●"/>
              <a:defRPr sz="1400"/>
            </a:lvl3pPr>
            <a:lvl4pPr marL="1082675" indent="-168275">
              <a:spcBef>
                <a:spcPts val="300"/>
              </a:spcBef>
              <a:buFontTx/>
              <a:buChar char="●"/>
              <a:defRPr sz="1400"/>
            </a:lvl4pPr>
            <a:lvl5pPr marL="1320800" indent="-177800">
              <a:spcBef>
                <a:spcPts val="300"/>
              </a:spcBef>
              <a:buFontTx/>
              <a:buChar char="●"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22825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90" marR="0" indent="-3263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778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◾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0574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◾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2860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◾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5146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◾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81"/>
          <p:cNvSpPr txBox="1">
            <a:spLocks noGrp="1"/>
          </p:cNvSpPr>
          <p:nvPr>
            <p:ph type="title"/>
          </p:nvPr>
        </p:nvSpPr>
        <p:spPr>
          <a:xfrm>
            <a:off x="-269540" y="349647"/>
            <a:ext cx="9144004" cy="147003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dirty="0" err="1"/>
              <a:t>LHAASO望远镜激光标定和大气监测</a:t>
            </a:r>
            <a:endParaRPr dirty="0"/>
          </a:p>
        </p:txBody>
      </p:sp>
      <p:sp>
        <p:nvSpPr>
          <p:cNvPr id="338" name="Shape 83"/>
          <p:cNvSpPr txBox="1"/>
          <p:nvPr/>
        </p:nvSpPr>
        <p:spPr>
          <a:xfrm>
            <a:off x="-1097405" y="1744981"/>
            <a:ext cx="86915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                        祝凤荣  @西南交通大学  </a:t>
            </a:r>
          </a:p>
        </p:txBody>
      </p:sp>
      <p:sp>
        <p:nvSpPr>
          <p:cNvPr id="339" name="Shape 84"/>
          <p:cNvSpPr txBox="1"/>
          <p:nvPr/>
        </p:nvSpPr>
        <p:spPr>
          <a:xfrm>
            <a:off x="773425" y="5901397"/>
            <a:ext cx="6413122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   2019年 LHAASO </a:t>
            </a:r>
            <a:r>
              <a:rPr dirty="0" err="1"/>
              <a:t>合作组年会</a:t>
            </a:r>
            <a:r>
              <a:rPr dirty="0"/>
              <a:t> @</a:t>
            </a:r>
            <a:r>
              <a:rPr dirty="0" err="1"/>
              <a:t>南京</a:t>
            </a:r>
            <a:r>
              <a:rPr dirty="0"/>
              <a:t> </a:t>
            </a:r>
            <a:r>
              <a:rPr sz="1800" dirty="0"/>
              <a:t>     </a:t>
            </a:r>
          </a:p>
        </p:txBody>
      </p:sp>
      <p:sp>
        <p:nvSpPr>
          <p:cNvPr id="340" name="Shape 81"/>
          <p:cNvSpPr txBox="1"/>
          <p:nvPr/>
        </p:nvSpPr>
        <p:spPr>
          <a:xfrm>
            <a:off x="-1344213" y="2384113"/>
            <a:ext cx="10805140" cy="351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ctr" defTabSz="373197">
              <a:defRPr sz="1729" b="1">
                <a:latin typeface="Calibri"/>
                <a:ea typeface="Calibri"/>
                <a:cs typeface="Calibri"/>
                <a:sym typeface="Calibri"/>
              </a:defRPr>
            </a:pPr>
            <a:r>
              <a:rPr lang="zh-CN" altLang="en-US" sz="2000" dirty="0"/>
              <a:t>张寿山</a:t>
            </a:r>
            <a:r>
              <a:rPr lang="en-US" altLang="zh-CN" sz="2000" dirty="0"/>
              <a:t>@</a:t>
            </a:r>
            <a:r>
              <a:rPr lang="zh-CN" altLang="en-US" sz="2000" dirty="0"/>
              <a:t>，</a:t>
            </a:r>
            <a:r>
              <a:rPr lang="en-US" altLang="zh-CN" sz="2000" dirty="0"/>
              <a:t> </a:t>
            </a:r>
            <a:r>
              <a:rPr sz="2000" dirty="0" err="1"/>
              <a:t>张勇@高能所</a:t>
            </a:r>
            <a:r>
              <a:rPr sz="2000" dirty="0"/>
              <a:t>,</a:t>
            </a:r>
            <a:r>
              <a:rPr lang="en-US" altLang="zh-CN" sz="2000" dirty="0"/>
              <a:t> </a:t>
            </a:r>
            <a:r>
              <a:rPr sz="2000" dirty="0" err="1"/>
              <a:t>耿利斯@高能所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pPr algn="ctr" defTabSz="373197">
              <a:defRPr sz="1729" b="1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贾焕玉@西南交通大学</a:t>
            </a:r>
            <a:r>
              <a:rPr sz="2000" dirty="0"/>
              <a:t>， </a:t>
            </a:r>
            <a:r>
              <a:rPr sz="2000" dirty="0" err="1"/>
              <a:t>谢宁@西南交通大学</a:t>
            </a:r>
            <a:r>
              <a:rPr sz="2000" dirty="0"/>
              <a:t>,  </a:t>
            </a:r>
            <a:endParaRPr lang="en-US" altLang="zh-CN" sz="2000" dirty="0"/>
          </a:p>
          <a:p>
            <a:pPr algn="ctr" defTabSz="373197">
              <a:defRPr sz="1729" b="1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   </a:t>
            </a:r>
            <a:r>
              <a:rPr lang="en-US" altLang="zh-CN" sz="2000" dirty="0"/>
              <a:t>        </a:t>
            </a:r>
            <a:r>
              <a:rPr sz="2000" dirty="0" err="1"/>
              <a:t>何钰@西南交通大学</a:t>
            </a:r>
            <a:r>
              <a:rPr lang="zh-CN" altLang="en-US" sz="2000" dirty="0"/>
              <a:t>，   </a:t>
            </a:r>
            <a:r>
              <a:rPr sz="2000" dirty="0" err="1"/>
              <a:t>陈起辉@西南交通大学</a:t>
            </a:r>
            <a:r>
              <a:rPr lang="zh-CN" altLang="en-US" sz="2000" dirty="0"/>
              <a:t>，</a:t>
            </a:r>
            <a:endParaRPr lang="en-US" altLang="zh-CN" sz="2000" dirty="0"/>
          </a:p>
          <a:p>
            <a:pPr algn="ctr" defTabSz="373197">
              <a:defRPr sz="1729" b="1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  </a:t>
            </a:r>
            <a:r>
              <a:rPr sz="2000" dirty="0" err="1"/>
              <a:t>龙文杰@西南交通大学</a:t>
            </a:r>
            <a:r>
              <a:rPr sz="2000" dirty="0"/>
              <a:t>，  </a:t>
            </a:r>
            <a:r>
              <a:rPr sz="2000" dirty="0" err="1"/>
              <a:t>刘虎@西南交通大学</a:t>
            </a:r>
            <a:r>
              <a:rPr sz="2000" dirty="0"/>
              <a:t>，</a:t>
            </a:r>
          </a:p>
          <a:p>
            <a:pPr algn="ctr" defTabSz="373197">
              <a:defRPr sz="1729" b="1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   </a:t>
            </a:r>
            <a:endParaRPr lang="en-US" altLang="zh-CN" sz="2000" dirty="0"/>
          </a:p>
          <a:p>
            <a:pPr algn="ctr" defTabSz="373197">
              <a:defRPr sz="1729" b="1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学生：陈素弘，姜文印，吕彦霖，李新，郑应，Andleeb</a:t>
            </a:r>
            <a:r>
              <a:rPr sz="2000" dirty="0"/>
              <a:t>, </a:t>
            </a:r>
            <a:r>
              <a:rPr sz="2000" dirty="0" err="1"/>
              <a:t>孙秦宁，夏君集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89B30-3331-4C40-8411-CCF78056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目前的工作进展</a:t>
            </a:r>
          </a:p>
        </p:txBody>
      </p:sp>
    </p:spTree>
    <p:extLst>
      <p:ext uri="{BB962C8B-B14F-4D97-AF65-F5344CB8AC3E}">
        <p14:creationId xmlns:p14="http://schemas.microsoft.com/office/powerpoint/2010/main" val="4662681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48239-EC4D-4E54-B025-134BD332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3. 0 </a:t>
            </a:r>
            <a:r>
              <a:rPr lang="zh-CN" altLang="en-US" dirty="0">
                <a:solidFill>
                  <a:srgbClr val="FF0000"/>
                </a:solidFill>
              </a:rPr>
              <a:t>红外云天仪运行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EDBBD7-A9DE-42A1-9A13-D9B2198A5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07730"/>
            <a:ext cx="4296697" cy="30889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0BCEBC-C825-4AAF-8FF5-E109B80EE2E9}"/>
              </a:ext>
            </a:extLst>
          </p:cNvPr>
          <p:cNvSpPr txBox="1"/>
          <p:nvPr/>
        </p:nvSpPr>
        <p:spPr>
          <a:xfrm>
            <a:off x="1700979" y="4456164"/>
            <a:ext cx="146500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云少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264F18-EDF4-43E3-8B2B-A525AF867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24" y="1207730"/>
            <a:ext cx="4426662" cy="32391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BF6690-3FBA-4F48-9C4C-CCADC081076A}"/>
              </a:ext>
            </a:extLst>
          </p:cNvPr>
          <p:cNvSpPr txBox="1"/>
          <p:nvPr/>
        </p:nvSpPr>
        <p:spPr>
          <a:xfrm>
            <a:off x="6405714" y="4640828"/>
            <a:ext cx="146500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云多</a:t>
            </a:r>
          </a:p>
        </p:txBody>
      </p:sp>
    </p:spTree>
    <p:extLst>
      <p:ext uri="{BB962C8B-B14F-4D97-AF65-F5344CB8AC3E}">
        <p14:creationId xmlns:p14="http://schemas.microsoft.com/office/powerpoint/2010/main" val="10540106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Work\WFCTA\Matlab_Script\camera_Evaluate\开门增益不稳定性汇总结果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5" y="3900255"/>
            <a:ext cx="3867451" cy="297420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文本框 35"/>
          <p:cNvSpPr txBox="1"/>
          <p:nvPr/>
        </p:nvSpPr>
        <p:spPr>
          <a:xfrm>
            <a:off x="2487511" y="4187028"/>
            <a:ext cx="159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Gain instability is within ±1% in the whole night </a:t>
            </a:r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06" y="3982930"/>
            <a:ext cx="3917673" cy="293825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6948264" y="407707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Gain u</a:t>
            </a:r>
            <a:r>
              <a:rPr lang="zh-CN" altLang="en-US" dirty="0"/>
              <a:t>nuniform </a:t>
            </a:r>
            <a:r>
              <a:rPr lang="en-US" altLang="zh-CN" dirty="0"/>
              <a:t>is less than ±2% in the camera</a:t>
            </a:r>
            <a:endParaRPr lang="zh-CN" altLang="en-US" dirty="0"/>
          </a:p>
        </p:txBody>
      </p:sp>
      <p:sp>
        <p:nvSpPr>
          <p:cNvPr id="322" name="Freeform 20"/>
          <p:cNvSpPr>
            <a:spLocks/>
          </p:cNvSpPr>
          <p:nvPr/>
        </p:nvSpPr>
        <p:spPr bwMode="auto">
          <a:xfrm>
            <a:off x="618947" y="753137"/>
            <a:ext cx="264619" cy="2372472"/>
          </a:xfrm>
          <a:custGeom>
            <a:avLst/>
            <a:gdLst>
              <a:gd name="T0" fmla="*/ 174 w 504"/>
              <a:gd name="T1" fmla="*/ 0 h 2064"/>
              <a:gd name="T2" fmla="*/ 8 w 504"/>
              <a:gd name="T3" fmla="*/ 734 h 2064"/>
              <a:gd name="T4" fmla="*/ 124 w 504"/>
              <a:gd name="T5" fmla="*/ 1503 h 20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4" h="2064">
                <a:moveTo>
                  <a:pt x="504" y="0"/>
                </a:moveTo>
                <a:cubicBezTo>
                  <a:pt x="276" y="332"/>
                  <a:pt x="48" y="664"/>
                  <a:pt x="24" y="1008"/>
                </a:cubicBezTo>
                <a:cubicBezTo>
                  <a:pt x="0" y="1352"/>
                  <a:pt x="304" y="1880"/>
                  <a:pt x="360" y="206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</a:endParaRPr>
          </a:p>
        </p:txBody>
      </p:sp>
      <p:sp>
        <p:nvSpPr>
          <p:cNvPr id="323" name="Text Box 21"/>
          <p:cNvSpPr txBox="1">
            <a:spLocks noChangeArrowheads="1"/>
          </p:cNvSpPr>
          <p:nvPr/>
        </p:nvSpPr>
        <p:spPr bwMode="auto">
          <a:xfrm>
            <a:off x="871399" y="692696"/>
            <a:ext cx="748232" cy="3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orbel" panose="020B0503020204020204"/>
              </a:rPr>
              <a:t>Mirror</a:t>
            </a:r>
          </a:p>
        </p:txBody>
      </p:sp>
      <p:grpSp>
        <p:nvGrpSpPr>
          <p:cNvPr id="324" name="组合 323"/>
          <p:cNvGrpSpPr/>
          <p:nvPr/>
        </p:nvGrpSpPr>
        <p:grpSpPr>
          <a:xfrm>
            <a:off x="2675113" y="1283397"/>
            <a:ext cx="1406523" cy="1188662"/>
            <a:chOff x="7482025" y="5157192"/>
            <a:chExt cx="1105619" cy="858699"/>
          </a:xfrm>
        </p:grpSpPr>
        <p:sp>
          <p:nvSpPr>
            <p:cNvPr id="325" name="Rectangle 22"/>
            <p:cNvSpPr>
              <a:spLocks noChangeArrowheads="1"/>
            </p:cNvSpPr>
            <p:nvPr/>
          </p:nvSpPr>
          <p:spPr bwMode="auto">
            <a:xfrm>
              <a:off x="7482025" y="5157192"/>
              <a:ext cx="1105619" cy="858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endParaRPr>
            </a:p>
          </p:txBody>
        </p:sp>
        <p:grpSp>
          <p:nvGrpSpPr>
            <p:cNvPr id="326" name="Group 23"/>
            <p:cNvGrpSpPr>
              <a:grpSpLocks/>
            </p:cNvGrpSpPr>
            <p:nvPr/>
          </p:nvGrpSpPr>
          <p:grpSpPr bwMode="auto">
            <a:xfrm>
              <a:off x="7529170" y="5221910"/>
              <a:ext cx="1025016" cy="746626"/>
              <a:chOff x="271" y="231"/>
              <a:chExt cx="5217" cy="3698"/>
            </a:xfrm>
          </p:grpSpPr>
          <p:sp>
            <p:nvSpPr>
              <p:cNvPr id="327" name="AutoShape 24"/>
              <p:cNvSpPr>
                <a:spLocks noChangeArrowheads="1"/>
              </p:cNvSpPr>
              <p:nvPr/>
            </p:nvSpPr>
            <p:spPr bwMode="auto">
              <a:xfrm rot="5400000">
                <a:off x="294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28" name="AutoShape 25"/>
              <p:cNvSpPr>
                <a:spLocks noChangeArrowheads="1"/>
              </p:cNvSpPr>
              <p:nvPr/>
            </p:nvSpPr>
            <p:spPr bwMode="auto">
              <a:xfrm rot="5400000">
                <a:off x="612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29" name="AutoShape 26"/>
              <p:cNvSpPr>
                <a:spLocks noChangeArrowheads="1"/>
              </p:cNvSpPr>
              <p:nvPr/>
            </p:nvSpPr>
            <p:spPr bwMode="auto">
              <a:xfrm rot="5400000">
                <a:off x="929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330" name="AutoShape 27"/>
              <p:cNvSpPr>
                <a:spLocks noChangeArrowheads="1"/>
              </p:cNvSpPr>
              <p:nvPr/>
            </p:nvSpPr>
            <p:spPr bwMode="auto">
              <a:xfrm rot="5400000">
                <a:off x="1247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1" name="AutoShape 28"/>
              <p:cNvSpPr>
                <a:spLocks noChangeArrowheads="1"/>
              </p:cNvSpPr>
              <p:nvPr/>
            </p:nvSpPr>
            <p:spPr bwMode="auto">
              <a:xfrm rot="5400000">
                <a:off x="1564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2" name="AutoShape 29"/>
              <p:cNvSpPr>
                <a:spLocks noChangeArrowheads="1"/>
              </p:cNvSpPr>
              <p:nvPr/>
            </p:nvSpPr>
            <p:spPr bwMode="auto">
              <a:xfrm rot="5400000">
                <a:off x="1882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3" name="AutoShape 30"/>
              <p:cNvSpPr>
                <a:spLocks noChangeArrowheads="1"/>
              </p:cNvSpPr>
              <p:nvPr/>
            </p:nvSpPr>
            <p:spPr bwMode="auto">
              <a:xfrm rot="5400000">
                <a:off x="2199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4" name="AutoShape 31"/>
              <p:cNvSpPr>
                <a:spLocks noChangeArrowheads="1"/>
              </p:cNvSpPr>
              <p:nvPr/>
            </p:nvSpPr>
            <p:spPr bwMode="auto">
              <a:xfrm rot="5400000">
                <a:off x="2517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5" name="AutoShape 32"/>
              <p:cNvSpPr>
                <a:spLocks noChangeArrowheads="1"/>
              </p:cNvSpPr>
              <p:nvPr/>
            </p:nvSpPr>
            <p:spPr bwMode="auto">
              <a:xfrm rot="5400000">
                <a:off x="2834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6" name="AutoShape 33"/>
              <p:cNvSpPr>
                <a:spLocks noChangeArrowheads="1"/>
              </p:cNvSpPr>
              <p:nvPr/>
            </p:nvSpPr>
            <p:spPr bwMode="auto">
              <a:xfrm rot="5400000">
                <a:off x="3152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7" name="AutoShape 34"/>
              <p:cNvSpPr>
                <a:spLocks noChangeArrowheads="1"/>
              </p:cNvSpPr>
              <p:nvPr/>
            </p:nvSpPr>
            <p:spPr bwMode="auto">
              <a:xfrm rot="5400000">
                <a:off x="3469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8" name="AutoShape 35"/>
              <p:cNvSpPr>
                <a:spLocks noChangeArrowheads="1"/>
              </p:cNvSpPr>
              <p:nvPr/>
            </p:nvSpPr>
            <p:spPr bwMode="auto">
              <a:xfrm rot="5400000">
                <a:off x="3787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39" name="AutoShape 36"/>
              <p:cNvSpPr>
                <a:spLocks noChangeArrowheads="1"/>
              </p:cNvSpPr>
              <p:nvPr/>
            </p:nvSpPr>
            <p:spPr bwMode="auto">
              <a:xfrm rot="5400000">
                <a:off x="4104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0" name="AutoShape 37"/>
              <p:cNvSpPr>
                <a:spLocks noChangeArrowheads="1"/>
              </p:cNvSpPr>
              <p:nvPr/>
            </p:nvSpPr>
            <p:spPr bwMode="auto">
              <a:xfrm rot="5400000">
                <a:off x="4422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1" name="AutoShape 38"/>
              <p:cNvSpPr>
                <a:spLocks noChangeArrowheads="1"/>
              </p:cNvSpPr>
              <p:nvPr/>
            </p:nvSpPr>
            <p:spPr bwMode="auto">
              <a:xfrm rot="5400000">
                <a:off x="4739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2" name="AutoShape 39"/>
              <p:cNvSpPr>
                <a:spLocks noChangeArrowheads="1"/>
              </p:cNvSpPr>
              <p:nvPr/>
            </p:nvSpPr>
            <p:spPr bwMode="auto">
              <a:xfrm rot="5400000">
                <a:off x="5057" y="231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3" name="AutoShape 40"/>
              <p:cNvSpPr>
                <a:spLocks noChangeArrowheads="1"/>
              </p:cNvSpPr>
              <p:nvPr/>
            </p:nvSpPr>
            <p:spPr bwMode="auto">
              <a:xfrm rot="5400000">
                <a:off x="430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4" name="AutoShape 41"/>
              <p:cNvSpPr>
                <a:spLocks noChangeArrowheads="1"/>
              </p:cNvSpPr>
              <p:nvPr/>
            </p:nvSpPr>
            <p:spPr bwMode="auto">
              <a:xfrm rot="5400000">
                <a:off x="748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5" name="AutoShape 42"/>
              <p:cNvSpPr>
                <a:spLocks noChangeArrowheads="1"/>
              </p:cNvSpPr>
              <p:nvPr/>
            </p:nvSpPr>
            <p:spPr bwMode="auto">
              <a:xfrm rot="5400000">
                <a:off x="1065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346" name="AutoShape 43"/>
              <p:cNvSpPr>
                <a:spLocks noChangeArrowheads="1"/>
              </p:cNvSpPr>
              <p:nvPr/>
            </p:nvSpPr>
            <p:spPr bwMode="auto">
              <a:xfrm rot="5400000">
                <a:off x="1383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7" name="AutoShape 44"/>
              <p:cNvSpPr>
                <a:spLocks noChangeArrowheads="1"/>
              </p:cNvSpPr>
              <p:nvPr/>
            </p:nvSpPr>
            <p:spPr bwMode="auto">
              <a:xfrm rot="5400000">
                <a:off x="1700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8" name="AutoShape 45"/>
              <p:cNvSpPr>
                <a:spLocks noChangeArrowheads="1"/>
              </p:cNvSpPr>
              <p:nvPr/>
            </p:nvSpPr>
            <p:spPr bwMode="auto">
              <a:xfrm rot="5400000">
                <a:off x="2018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49" name="AutoShape 46"/>
              <p:cNvSpPr>
                <a:spLocks noChangeArrowheads="1"/>
              </p:cNvSpPr>
              <p:nvPr/>
            </p:nvSpPr>
            <p:spPr bwMode="auto">
              <a:xfrm rot="5400000">
                <a:off x="2335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0" name="AutoShape 47"/>
              <p:cNvSpPr>
                <a:spLocks noChangeArrowheads="1"/>
              </p:cNvSpPr>
              <p:nvPr/>
            </p:nvSpPr>
            <p:spPr bwMode="auto">
              <a:xfrm rot="5400000">
                <a:off x="2653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1" name="AutoShape 48"/>
              <p:cNvSpPr>
                <a:spLocks noChangeArrowheads="1"/>
              </p:cNvSpPr>
              <p:nvPr/>
            </p:nvSpPr>
            <p:spPr bwMode="auto">
              <a:xfrm rot="5400000">
                <a:off x="2970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2" name="AutoShape 49"/>
              <p:cNvSpPr>
                <a:spLocks noChangeArrowheads="1"/>
              </p:cNvSpPr>
              <p:nvPr/>
            </p:nvSpPr>
            <p:spPr bwMode="auto">
              <a:xfrm rot="5400000">
                <a:off x="3288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3" name="AutoShape 50"/>
              <p:cNvSpPr>
                <a:spLocks noChangeArrowheads="1"/>
              </p:cNvSpPr>
              <p:nvPr/>
            </p:nvSpPr>
            <p:spPr bwMode="auto">
              <a:xfrm rot="5400000">
                <a:off x="3605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4" name="AutoShape 51"/>
              <p:cNvSpPr>
                <a:spLocks noChangeArrowheads="1"/>
              </p:cNvSpPr>
              <p:nvPr/>
            </p:nvSpPr>
            <p:spPr bwMode="auto">
              <a:xfrm rot="5400000">
                <a:off x="3923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5" name="AutoShape 52"/>
              <p:cNvSpPr>
                <a:spLocks noChangeArrowheads="1"/>
              </p:cNvSpPr>
              <p:nvPr/>
            </p:nvSpPr>
            <p:spPr bwMode="auto">
              <a:xfrm rot="5400000">
                <a:off x="4240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6" name="AutoShape 53"/>
              <p:cNvSpPr>
                <a:spLocks noChangeArrowheads="1"/>
              </p:cNvSpPr>
              <p:nvPr/>
            </p:nvSpPr>
            <p:spPr bwMode="auto">
              <a:xfrm rot="5400000">
                <a:off x="4558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7" name="AutoShape 54"/>
              <p:cNvSpPr>
                <a:spLocks noChangeArrowheads="1"/>
              </p:cNvSpPr>
              <p:nvPr/>
            </p:nvSpPr>
            <p:spPr bwMode="auto">
              <a:xfrm rot="5400000">
                <a:off x="4875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8" name="AutoShape 55"/>
              <p:cNvSpPr>
                <a:spLocks noChangeArrowheads="1"/>
              </p:cNvSpPr>
              <p:nvPr/>
            </p:nvSpPr>
            <p:spPr bwMode="auto">
              <a:xfrm rot="5400000">
                <a:off x="5193" y="45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59" name="AutoShape 56"/>
              <p:cNvSpPr>
                <a:spLocks noChangeArrowheads="1"/>
              </p:cNvSpPr>
              <p:nvPr/>
            </p:nvSpPr>
            <p:spPr bwMode="auto">
              <a:xfrm rot="5400000">
                <a:off x="294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0" name="AutoShape 57"/>
              <p:cNvSpPr>
                <a:spLocks noChangeArrowheads="1"/>
              </p:cNvSpPr>
              <p:nvPr/>
            </p:nvSpPr>
            <p:spPr bwMode="auto">
              <a:xfrm rot="5400000">
                <a:off x="612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1" name="AutoShape 58"/>
              <p:cNvSpPr>
                <a:spLocks noChangeArrowheads="1"/>
              </p:cNvSpPr>
              <p:nvPr/>
            </p:nvSpPr>
            <p:spPr bwMode="auto">
              <a:xfrm rot="5400000">
                <a:off x="929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362" name="AutoShape 59"/>
              <p:cNvSpPr>
                <a:spLocks noChangeArrowheads="1"/>
              </p:cNvSpPr>
              <p:nvPr/>
            </p:nvSpPr>
            <p:spPr bwMode="auto">
              <a:xfrm rot="5400000">
                <a:off x="1247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3" name="AutoShape 60"/>
              <p:cNvSpPr>
                <a:spLocks noChangeArrowheads="1"/>
              </p:cNvSpPr>
              <p:nvPr/>
            </p:nvSpPr>
            <p:spPr bwMode="auto">
              <a:xfrm rot="5400000">
                <a:off x="1564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4" name="AutoShape 61"/>
              <p:cNvSpPr>
                <a:spLocks noChangeArrowheads="1"/>
              </p:cNvSpPr>
              <p:nvPr/>
            </p:nvSpPr>
            <p:spPr bwMode="auto">
              <a:xfrm rot="5400000">
                <a:off x="1882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5" name="AutoShape 62"/>
              <p:cNvSpPr>
                <a:spLocks noChangeArrowheads="1"/>
              </p:cNvSpPr>
              <p:nvPr/>
            </p:nvSpPr>
            <p:spPr bwMode="auto">
              <a:xfrm rot="5400000">
                <a:off x="2199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6" name="AutoShape 63"/>
              <p:cNvSpPr>
                <a:spLocks noChangeArrowheads="1"/>
              </p:cNvSpPr>
              <p:nvPr/>
            </p:nvSpPr>
            <p:spPr bwMode="auto">
              <a:xfrm rot="5400000">
                <a:off x="2517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7" name="AutoShape 64"/>
              <p:cNvSpPr>
                <a:spLocks noChangeArrowheads="1"/>
              </p:cNvSpPr>
              <p:nvPr/>
            </p:nvSpPr>
            <p:spPr bwMode="auto">
              <a:xfrm rot="5400000">
                <a:off x="2834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8" name="AutoShape 65"/>
              <p:cNvSpPr>
                <a:spLocks noChangeArrowheads="1"/>
              </p:cNvSpPr>
              <p:nvPr/>
            </p:nvSpPr>
            <p:spPr bwMode="auto">
              <a:xfrm rot="5400000">
                <a:off x="3152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69" name="AutoShape 66"/>
              <p:cNvSpPr>
                <a:spLocks noChangeArrowheads="1"/>
              </p:cNvSpPr>
              <p:nvPr/>
            </p:nvSpPr>
            <p:spPr bwMode="auto">
              <a:xfrm rot="5400000">
                <a:off x="3469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0" name="AutoShape 67"/>
              <p:cNvSpPr>
                <a:spLocks noChangeArrowheads="1"/>
              </p:cNvSpPr>
              <p:nvPr/>
            </p:nvSpPr>
            <p:spPr bwMode="auto">
              <a:xfrm rot="5400000">
                <a:off x="3787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1" name="AutoShape 68"/>
              <p:cNvSpPr>
                <a:spLocks noChangeArrowheads="1"/>
              </p:cNvSpPr>
              <p:nvPr/>
            </p:nvSpPr>
            <p:spPr bwMode="auto">
              <a:xfrm rot="5400000">
                <a:off x="4104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2" name="AutoShape 69"/>
              <p:cNvSpPr>
                <a:spLocks noChangeArrowheads="1"/>
              </p:cNvSpPr>
              <p:nvPr/>
            </p:nvSpPr>
            <p:spPr bwMode="auto">
              <a:xfrm rot="5400000">
                <a:off x="4422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3" name="AutoShape 70"/>
              <p:cNvSpPr>
                <a:spLocks noChangeArrowheads="1"/>
              </p:cNvSpPr>
              <p:nvPr/>
            </p:nvSpPr>
            <p:spPr bwMode="auto">
              <a:xfrm rot="5400000">
                <a:off x="4739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4" name="AutoShape 71"/>
              <p:cNvSpPr>
                <a:spLocks noChangeArrowheads="1"/>
              </p:cNvSpPr>
              <p:nvPr/>
            </p:nvSpPr>
            <p:spPr bwMode="auto">
              <a:xfrm rot="5400000">
                <a:off x="5057" y="68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5" name="AutoShape 72"/>
              <p:cNvSpPr>
                <a:spLocks noChangeArrowheads="1"/>
              </p:cNvSpPr>
              <p:nvPr/>
            </p:nvSpPr>
            <p:spPr bwMode="auto">
              <a:xfrm rot="5400000">
                <a:off x="1383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6" name="AutoShape 73"/>
              <p:cNvSpPr>
                <a:spLocks noChangeArrowheads="1"/>
              </p:cNvSpPr>
              <p:nvPr/>
            </p:nvSpPr>
            <p:spPr bwMode="auto">
              <a:xfrm rot="5400000">
                <a:off x="1700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7" name="AutoShape 74"/>
              <p:cNvSpPr>
                <a:spLocks noChangeArrowheads="1"/>
              </p:cNvSpPr>
              <p:nvPr/>
            </p:nvSpPr>
            <p:spPr bwMode="auto">
              <a:xfrm rot="5400000">
                <a:off x="2018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8" name="AutoShape 75"/>
              <p:cNvSpPr>
                <a:spLocks noChangeArrowheads="1"/>
              </p:cNvSpPr>
              <p:nvPr/>
            </p:nvSpPr>
            <p:spPr bwMode="auto">
              <a:xfrm rot="5400000">
                <a:off x="2335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79" name="AutoShape 76"/>
              <p:cNvSpPr>
                <a:spLocks noChangeArrowheads="1"/>
              </p:cNvSpPr>
              <p:nvPr/>
            </p:nvSpPr>
            <p:spPr bwMode="auto">
              <a:xfrm rot="5400000">
                <a:off x="2653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0" name="AutoShape 77"/>
              <p:cNvSpPr>
                <a:spLocks noChangeArrowheads="1"/>
              </p:cNvSpPr>
              <p:nvPr/>
            </p:nvSpPr>
            <p:spPr bwMode="auto">
              <a:xfrm rot="5400000">
                <a:off x="2970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1" name="AutoShape 78"/>
              <p:cNvSpPr>
                <a:spLocks noChangeArrowheads="1"/>
              </p:cNvSpPr>
              <p:nvPr/>
            </p:nvSpPr>
            <p:spPr bwMode="auto">
              <a:xfrm rot="5400000">
                <a:off x="3288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2" name="AutoShape 79"/>
              <p:cNvSpPr>
                <a:spLocks noChangeArrowheads="1"/>
              </p:cNvSpPr>
              <p:nvPr/>
            </p:nvSpPr>
            <p:spPr bwMode="auto">
              <a:xfrm rot="5400000">
                <a:off x="3605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3" name="AutoShape 80"/>
              <p:cNvSpPr>
                <a:spLocks noChangeArrowheads="1"/>
              </p:cNvSpPr>
              <p:nvPr/>
            </p:nvSpPr>
            <p:spPr bwMode="auto">
              <a:xfrm rot="5400000">
                <a:off x="3923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4" name="AutoShape 81"/>
              <p:cNvSpPr>
                <a:spLocks noChangeArrowheads="1"/>
              </p:cNvSpPr>
              <p:nvPr/>
            </p:nvSpPr>
            <p:spPr bwMode="auto">
              <a:xfrm rot="5400000">
                <a:off x="4240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5" name="AutoShape 82"/>
              <p:cNvSpPr>
                <a:spLocks noChangeArrowheads="1"/>
              </p:cNvSpPr>
              <p:nvPr/>
            </p:nvSpPr>
            <p:spPr bwMode="auto">
              <a:xfrm rot="5400000">
                <a:off x="4558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6" name="AutoShape 83"/>
              <p:cNvSpPr>
                <a:spLocks noChangeArrowheads="1"/>
              </p:cNvSpPr>
              <p:nvPr/>
            </p:nvSpPr>
            <p:spPr bwMode="auto">
              <a:xfrm rot="5400000">
                <a:off x="4875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7" name="AutoShape 84"/>
              <p:cNvSpPr>
                <a:spLocks noChangeArrowheads="1"/>
              </p:cNvSpPr>
              <p:nvPr/>
            </p:nvSpPr>
            <p:spPr bwMode="auto">
              <a:xfrm rot="5400000">
                <a:off x="5193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8" name="AutoShape 85"/>
              <p:cNvSpPr>
                <a:spLocks noChangeArrowheads="1"/>
              </p:cNvSpPr>
              <p:nvPr/>
            </p:nvSpPr>
            <p:spPr bwMode="auto">
              <a:xfrm rot="5400000">
                <a:off x="1247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89" name="AutoShape 86"/>
              <p:cNvSpPr>
                <a:spLocks noChangeArrowheads="1"/>
              </p:cNvSpPr>
              <p:nvPr/>
            </p:nvSpPr>
            <p:spPr bwMode="auto">
              <a:xfrm rot="5400000">
                <a:off x="1564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0" name="AutoShape 87"/>
              <p:cNvSpPr>
                <a:spLocks noChangeArrowheads="1"/>
              </p:cNvSpPr>
              <p:nvPr/>
            </p:nvSpPr>
            <p:spPr bwMode="auto">
              <a:xfrm rot="5400000">
                <a:off x="1882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1" name="AutoShape 88"/>
              <p:cNvSpPr>
                <a:spLocks noChangeArrowheads="1"/>
              </p:cNvSpPr>
              <p:nvPr/>
            </p:nvSpPr>
            <p:spPr bwMode="auto">
              <a:xfrm rot="5400000">
                <a:off x="2199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2" name="AutoShape 89"/>
              <p:cNvSpPr>
                <a:spLocks noChangeArrowheads="1"/>
              </p:cNvSpPr>
              <p:nvPr/>
            </p:nvSpPr>
            <p:spPr bwMode="auto">
              <a:xfrm rot="5400000">
                <a:off x="2517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3" name="AutoShape 90"/>
              <p:cNvSpPr>
                <a:spLocks noChangeArrowheads="1"/>
              </p:cNvSpPr>
              <p:nvPr/>
            </p:nvSpPr>
            <p:spPr bwMode="auto">
              <a:xfrm rot="5400000">
                <a:off x="2834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4" name="AutoShape 91"/>
              <p:cNvSpPr>
                <a:spLocks noChangeArrowheads="1"/>
              </p:cNvSpPr>
              <p:nvPr/>
            </p:nvSpPr>
            <p:spPr bwMode="auto">
              <a:xfrm rot="5400000">
                <a:off x="3152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5" name="AutoShape 92"/>
              <p:cNvSpPr>
                <a:spLocks noChangeArrowheads="1"/>
              </p:cNvSpPr>
              <p:nvPr/>
            </p:nvSpPr>
            <p:spPr bwMode="auto">
              <a:xfrm rot="5400000">
                <a:off x="3469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6" name="AutoShape 93"/>
              <p:cNvSpPr>
                <a:spLocks noChangeArrowheads="1"/>
              </p:cNvSpPr>
              <p:nvPr/>
            </p:nvSpPr>
            <p:spPr bwMode="auto">
              <a:xfrm rot="5400000">
                <a:off x="3787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7" name="AutoShape 94"/>
              <p:cNvSpPr>
                <a:spLocks noChangeArrowheads="1"/>
              </p:cNvSpPr>
              <p:nvPr/>
            </p:nvSpPr>
            <p:spPr bwMode="auto">
              <a:xfrm rot="5400000">
                <a:off x="4104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8" name="AutoShape 95"/>
              <p:cNvSpPr>
                <a:spLocks noChangeArrowheads="1"/>
              </p:cNvSpPr>
              <p:nvPr/>
            </p:nvSpPr>
            <p:spPr bwMode="auto">
              <a:xfrm rot="5400000">
                <a:off x="4422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399" name="AutoShape 96"/>
              <p:cNvSpPr>
                <a:spLocks noChangeArrowheads="1"/>
              </p:cNvSpPr>
              <p:nvPr/>
            </p:nvSpPr>
            <p:spPr bwMode="auto">
              <a:xfrm rot="5400000">
                <a:off x="4739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0" name="AutoShape 97"/>
              <p:cNvSpPr>
                <a:spLocks noChangeArrowheads="1"/>
              </p:cNvSpPr>
              <p:nvPr/>
            </p:nvSpPr>
            <p:spPr bwMode="auto">
              <a:xfrm rot="5400000">
                <a:off x="5057" y="1138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1" name="AutoShape 98"/>
              <p:cNvSpPr>
                <a:spLocks noChangeArrowheads="1"/>
              </p:cNvSpPr>
              <p:nvPr/>
            </p:nvSpPr>
            <p:spPr bwMode="auto">
              <a:xfrm rot="5400000">
                <a:off x="1065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02" name="AutoShape 99"/>
              <p:cNvSpPr>
                <a:spLocks noChangeArrowheads="1"/>
              </p:cNvSpPr>
              <p:nvPr/>
            </p:nvSpPr>
            <p:spPr bwMode="auto">
              <a:xfrm rot="5400000">
                <a:off x="1383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3" name="AutoShape 100"/>
              <p:cNvSpPr>
                <a:spLocks noChangeArrowheads="1"/>
              </p:cNvSpPr>
              <p:nvPr/>
            </p:nvSpPr>
            <p:spPr bwMode="auto">
              <a:xfrm rot="5400000">
                <a:off x="1700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4" name="AutoShape 101"/>
              <p:cNvSpPr>
                <a:spLocks noChangeArrowheads="1"/>
              </p:cNvSpPr>
              <p:nvPr/>
            </p:nvSpPr>
            <p:spPr bwMode="auto">
              <a:xfrm rot="5400000">
                <a:off x="2018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5" name="AutoShape 102"/>
              <p:cNvSpPr>
                <a:spLocks noChangeArrowheads="1"/>
              </p:cNvSpPr>
              <p:nvPr/>
            </p:nvSpPr>
            <p:spPr bwMode="auto">
              <a:xfrm rot="5400000">
                <a:off x="2335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6" name="AutoShape 103"/>
              <p:cNvSpPr>
                <a:spLocks noChangeArrowheads="1"/>
              </p:cNvSpPr>
              <p:nvPr/>
            </p:nvSpPr>
            <p:spPr bwMode="auto">
              <a:xfrm rot="5400000">
                <a:off x="2653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7" name="AutoShape 104"/>
              <p:cNvSpPr>
                <a:spLocks noChangeArrowheads="1"/>
              </p:cNvSpPr>
              <p:nvPr/>
            </p:nvSpPr>
            <p:spPr bwMode="auto">
              <a:xfrm rot="5400000">
                <a:off x="2970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8" name="AutoShape 105"/>
              <p:cNvSpPr>
                <a:spLocks noChangeArrowheads="1"/>
              </p:cNvSpPr>
              <p:nvPr/>
            </p:nvSpPr>
            <p:spPr bwMode="auto">
              <a:xfrm rot="5400000">
                <a:off x="3288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09" name="AutoShape 106"/>
              <p:cNvSpPr>
                <a:spLocks noChangeArrowheads="1"/>
              </p:cNvSpPr>
              <p:nvPr/>
            </p:nvSpPr>
            <p:spPr bwMode="auto">
              <a:xfrm rot="5400000">
                <a:off x="3605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0" name="AutoShape 107"/>
              <p:cNvSpPr>
                <a:spLocks noChangeArrowheads="1"/>
              </p:cNvSpPr>
              <p:nvPr/>
            </p:nvSpPr>
            <p:spPr bwMode="auto">
              <a:xfrm rot="5400000">
                <a:off x="3923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1" name="AutoShape 108"/>
              <p:cNvSpPr>
                <a:spLocks noChangeArrowheads="1"/>
              </p:cNvSpPr>
              <p:nvPr/>
            </p:nvSpPr>
            <p:spPr bwMode="auto">
              <a:xfrm rot="5400000">
                <a:off x="4240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2" name="AutoShape 109"/>
              <p:cNvSpPr>
                <a:spLocks noChangeArrowheads="1"/>
              </p:cNvSpPr>
              <p:nvPr/>
            </p:nvSpPr>
            <p:spPr bwMode="auto">
              <a:xfrm rot="5400000">
                <a:off x="4558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3" name="AutoShape 110"/>
              <p:cNvSpPr>
                <a:spLocks noChangeArrowheads="1"/>
              </p:cNvSpPr>
              <p:nvPr/>
            </p:nvSpPr>
            <p:spPr bwMode="auto">
              <a:xfrm rot="5400000">
                <a:off x="4875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4" name="AutoShape 111"/>
              <p:cNvSpPr>
                <a:spLocks noChangeArrowheads="1"/>
              </p:cNvSpPr>
              <p:nvPr/>
            </p:nvSpPr>
            <p:spPr bwMode="auto">
              <a:xfrm rot="5400000">
                <a:off x="5193" y="1365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5" name="AutoShape 112"/>
              <p:cNvSpPr>
                <a:spLocks noChangeArrowheads="1"/>
              </p:cNvSpPr>
              <p:nvPr/>
            </p:nvSpPr>
            <p:spPr bwMode="auto">
              <a:xfrm rot="5400000">
                <a:off x="294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6" name="AutoShape 113"/>
              <p:cNvSpPr>
                <a:spLocks noChangeArrowheads="1"/>
              </p:cNvSpPr>
              <p:nvPr/>
            </p:nvSpPr>
            <p:spPr bwMode="auto">
              <a:xfrm rot="5400000">
                <a:off x="612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7" name="AutoShape 114"/>
              <p:cNvSpPr>
                <a:spLocks noChangeArrowheads="1"/>
              </p:cNvSpPr>
              <p:nvPr/>
            </p:nvSpPr>
            <p:spPr bwMode="auto">
              <a:xfrm rot="5400000">
                <a:off x="929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18" name="AutoShape 115"/>
              <p:cNvSpPr>
                <a:spLocks noChangeArrowheads="1"/>
              </p:cNvSpPr>
              <p:nvPr/>
            </p:nvSpPr>
            <p:spPr bwMode="auto">
              <a:xfrm rot="5400000">
                <a:off x="1247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19" name="AutoShape 116"/>
              <p:cNvSpPr>
                <a:spLocks noChangeArrowheads="1"/>
              </p:cNvSpPr>
              <p:nvPr/>
            </p:nvSpPr>
            <p:spPr bwMode="auto">
              <a:xfrm rot="5400000">
                <a:off x="1564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0" name="AutoShape 117"/>
              <p:cNvSpPr>
                <a:spLocks noChangeArrowheads="1"/>
              </p:cNvSpPr>
              <p:nvPr/>
            </p:nvSpPr>
            <p:spPr bwMode="auto">
              <a:xfrm rot="5400000">
                <a:off x="1882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1" name="AutoShape 118"/>
              <p:cNvSpPr>
                <a:spLocks noChangeArrowheads="1"/>
              </p:cNvSpPr>
              <p:nvPr/>
            </p:nvSpPr>
            <p:spPr bwMode="auto">
              <a:xfrm rot="5400000">
                <a:off x="2199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2" name="AutoShape 119"/>
              <p:cNvSpPr>
                <a:spLocks noChangeArrowheads="1"/>
              </p:cNvSpPr>
              <p:nvPr/>
            </p:nvSpPr>
            <p:spPr bwMode="auto">
              <a:xfrm rot="5400000">
                <a:off x="2517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3" name="AutoShape 120"/>
              <p:cNvSpPr>
                <a:spLocks noChangeArrowheads="1"/>
              </p:cNvSpPr>
              <p:nvPr/>
            </p:nvSpPr>
            <p:spPr bwMode="auto">
              <a:xfrm rot="5400000">
                <a:off x="2834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4" name="AutoShape 121"/>
              <p:cNvSpPr>
                <a:spLocks noChangeArrowheads="1"/>
              </p:cNvSpPr>
              <p:nvPr/>
            </p:nvSpPr>
            <p:spPr bwMode="auto">
              <a:xfrm rot="5400000">
                <a:off x="3152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5" name="AutoShape 122"/>
              <p:cNvSpPr>
                <a:spLocks noChangeArrowheads="1"/>
              </p:cNvSpPr>
              <p:nvPr/>
            </p:nvSpPr>
            <p:spPr bwMode="auto">
              <a:xfrm rot="5400000">
                <a:off x="3469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6" name="AutoShape 123"/>
              <p:cNvSpPr>
                <a:spLocks noChangeArrowheads="1"/>
              </p:cNvSpPr>
              <p:nvPr/>
            </p:nvSpPr>
            <p:spPr bwMode="auto">
              <a:xfrm rot="5400000">
                <a:off x="3787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7" name="AutoShape 124"/>
              <p:cNvSpPr>
                <a:spLocks noChangeArrowheads="1"/>
              </p:cNvSpPr>
              <p:nvPr/>
            </p:nvSpPr>
            <p:spPr bwMode="auto">
              <a:xfrm rot="5400000">
                <a:off x="4104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8" name="AutoShape 125"/>
              <p:cNvSpPr>
                <a:spLocks noChangeArrowheads="1"/>
              </p:cNvSpPr>
              <p:nvPr/>
            </p:nvSpPr>
            <p:spPr bwMode="auto">
              <a:xfrm rot="5400000">
                <a:off x="4422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29" name="AutoShape 126"/>
              <p:cNvSpPr>
                <a:spLocks noChangeArrowheads="1"/>
              </p:cNvSpPr>
              <p:nvPr/>
            </p:nvSpPr>
            <p:spPr bwMode="auto">
              <a:xfrm rot="5400000">
                <a:off x="4739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0" name="AutoShape 127"/>
              <p:cNvSpPr>
                <a:spLocks noChangeArrowheads="1"/>
              </p:cNvSpPr>
              <p:nvPr/>
            </p:nvSpPr>
            <p:spPr bwMode="auto">
              <a:xfrm rot="5400000">
                <a:off x="5057" y="159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1" name="AutoShape 128"/>
              <p:cNvSpPr>
                <a:spLocks noChangeArrowheads="1"/>
              </p:cNvSpPr>
              <p:nvPr/>
            </p:nvSpPr>
            <p:spPr bwMode="auto">
              <a:xfrm rot="5400000">
                <a:off x="430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2" name="AutoShape 129"/>
              <p:cNvSpPr>
                <a:spLocks noChangeArrowheads="1"/>
              </p:cNvSpPr>
              <p:nvPr/>
            </p:nvSpPr>
            <p:spPr bwMode="auto">
              <a:xfrm rot="5400000">
                <a:off x="748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3" name="AutoShape 130"/>
              <p:cNvSpPr>
                <a:spLocks noChangeArrowheads="1"/>
              </p:cNvSpPr>
              <p:nvPr/>
            </p:nvSpPr>
            <p:spPr bwMode="auto">
              <a:xfrm rot="5400000">
                <a:off x="1065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34" name="AutoShape 131"/>
              <p:cNvSpPr>
                <a:spLocks noChangeArrowheads="1"/>
              </p:cNvSpPr>
              <p:nvPr/>
            </p:nvSpPr>
            <p:spPr bwMode="auto">
              <a:xfrm rot="5400000">
                <a:off x="1383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5" name="AutoShape 132"/>
              <p:cNvSpPr>
                <a:spLocks noChangeArrowheads="1"/>
              </p:cNvSpPr>
              <p:nvPr/>
            </p:nvSpPr>
            <p:spPr bwMode="auto">
              <a:xfrm rot="5400000">
                <a:off x="1700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6" name="AutoShape 133"/>
              <p:cNvSpPr>
                <a:spLocks noChangeArrowheads="1"/>
              </p:cNvSpPr>
              <p:nvPr/>
            </p:nvSpPr>
            <p:spPr bwMode="auto">
              <a:xfrm rot="5400000">
                <a:off x="2018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7" name="AutoShape 134"/>
              <p:cNvSpPr>
                <a:spLocks noChangeArrowheads="1"/>
              </p:cNvSpPr>
              <p:nvPr/>
            </p:nvSpPr>
            <p:spPr bwMode="auto">
              <a:xfrm rot="5400000">
                <a:off x="2335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8" name="AutoShape 135"/>
              <p:cNvSpPr>
                <a:spLocks noChangeArrowheads="1"/>
              </p:cNvSpPr>
              <p:nvPr/>
            </p:nvSpPr>
            <p:spPr bwMode="auto">
              <a:xfrm rot="5400000">
                <a:off x="2653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39" name="AutoShape 136"/>
              <p:cNvSpPr>
                <a:spLocks noChangeArrowheads="1"/>
              </p:cNvSpPr>
              <p:nvPr/>
            </p:nvSpPr>
            <p:spPr bwMode="auto">
              <a:xfrm rot="5400000">
                <a:off x="2970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0" name="AutoShape 137"/>
              <p:cNvSpPr>
                <a:spLocks noChangeArrowheads="1"/>
              </p:cNvSpPr>
              <p:nvPr/>
            </p:nvSpPr>
            <p:spPr bwMode="auto">
              <a:xfrm rot="5400000">
                <a:off x="3288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1" name="AutoShape 138"/>
              <p:cNvSpPr>
                <a:spLocks noChangeArrowheads="1"/>
              </p:cNvSpPr>
              <p:nvPr/>
            </p:nvSpPr>
            <p:spPr bwMode="auto">
              <a:xfrm rot="5400000">
                <a:off x="3605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2" name="AutoShape 139"/>
              <p:cNvSpPr>
                <a:spLocks noChangeArrowheads="1"/>
              </p:cNvSpPr>
              <p:nvPr/>
            </p:nvSpPr>
            <p:spPr bwMode="auto">
              <a:xfrm rot="5400000">
                <a:off x="3923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3" name="AutoShape 140"/>
              <p:cNvSpPr>
                <a:spLocks noChangeArrowheads="1"/>
              </p:cNvSpPr>
              <p:nvPr/>
            </p:nvSpPr>
            <p:spPr bwMode="auto">
              <a:xfrm rot="5400000">
                <a:off x="4240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4" name="AutoShape 141"/>
              <p:cNvSpPr>
                <a:spLocks noChangeArrowheads="1"/>
              </p:cNvSpPr>
              <p:nvPr/>
            </p:nvSpPr>
            <p:spPr bwMode="auto">
              <a:xfrm rot="5400000">
                <a:off x="4558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5" name="AutoShape 142"/>
              <p:cNvSpPr>
                <a:spLocks noChangeArrowheads="1"/>
              </p:cNvSpPr>
              <p:nvPr/>
            </p:nvSpPr>
            <p:spPr bwMode="auto">
              <a:xfrm rot="5400000">
                <a:off x="4875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6" name="AutoShape 143"/>
              <p:cNvSpPr>
                <a:spLocks noChangeArrowheads="1"/>
              </p:cNvSpPr>
              <p:nvPr/>
            </p:nvSpPr>
            <p:spPr bwMode="auto">
              <a:xfrm rot="5400000">
                <a:off x="5193" y="181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7" name="AutoShape 144"/>
              <p:cNvSpPr>
                <a:spLocks noChangeArrowheads="1"/>
              </p:cNvSpPr>
              <p:nvPr/>
            </p:nvSpPr>
            <p:spPr bwMode="auto">
              <a:xfrm rot="5400000">
                <a:off x="271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8" name="AutoShape 145"/>
              <p:cNvSpPr>
                <a:spLocks noChangeArrowheads="1"/>
              </p:cNvSpPr>
              <p:nvPr/>
            </p:nvSpPr>
            <p:spPr bwMode="auto">
              <a:xfrm rot="16200000" flipV="1">
                <a:off x="589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49" name="AutoShape 146"/>
              <p:cNvSpPr>
                <a:spLocks noChangeArrowheads="1"/>
              </p:cNvSpPr>
              <p:nvPr/>
            </p:nvSpPr>
            <p:spPr bwMode="auto">
              <a:xfrm rot="5400000">
                <a:off x="906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50" name="AutoShape 147"/>
              <p:cNvSpPr>
                <a:spLocks noChangeArrowheads="1"/>
              </p:cNvSpPr>
              <p:nvPr/>
            </p:nvSpPr>
            <p:spPr bwMode="auto">
              <a:xfrm rot="5400000">
                <a:off x="1224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1" name="AutoShape 148"/>
              <p:cNvSpPr>
                <a:spLocks noChangeArrowheads="1"/>
              </p:cNvSpPr>
              <p:nvPr/>
            </p:nvSpPr>
            <p:spPr bwMode="auto">
              <a:xfrm rot="5400000">
                <a:off x="1541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2" name="AutoShape 149"/>
              <p:cNvSpPr>
                <a:spLocks noChangeArrowheads="1"/>
              </p:cNvSpPr>
              <p:nvPr/>
            </p:nvSpPr>
            <p:spPr bwMode="auto">
              <a:xfrm rot="5400000">
                <a:off x="1859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3" name="AutoShape 150"/>
              <p:cNvSpPr>
                <a:spLocks noChangeArrowheads="1"/>
              </p:cNvSpPr>
              <p:nvPr/>
            </p:nvSpPr>
            <p:spPr bwMode="auto">
              <a:xfrm rot="5400000">
                <a:off x="2176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4" name="AutoShape 151"/>
              <p:cNvSpPr>
                <a:spLocks noChangeArrowheads="1"/>
              </p:cNvSpPr>
              <p:nvPr/>
            </p:nvSpPr>
            <p:spPr bwMode="auto">
              <a:xfrm rot="5400000">
                <a:off x="2494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5" name="AutoShape 152"/>
              <p:cNvSpPr>
                <a:spLocks noChangeArrowheads="1"/>
              </p:cNvSpPr>
              <p:nvPr/>
            </p:nvSpPr>
            <p:spPr bwMode="auto">
              <a:xfrm rot="5400000">
                <a:off x="2811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6" name="AutoShape 153"/>
              <p:cNvSpPr>
                <a:spLocks noChangeArrowheads="1"/>
              </p:cNvSpPr>
              <p:nvPr/>
            </p:nvSpPr>
            <p:spPr bwMode="auto">
              <a:xfrm rot="5400000">
                <a:off x="3129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7" name="AutoShape 154"/>
              <p:cNvSpPr>
                <a:spLocks noChangeArrowheads="1"/>
              </p:cNvSpPr>
              <p:nvPr/>
            </p:nvSpPr>
            <p:spPr bwMode="auto">
              <a:xfrm rot="5400000">
                <a:off x="3446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8" name="AutoShape 155"/>
              <p:cNvSpPr>
                <a:spLocks noChangeArrowheads="1"/>
              </p:cNvSpPr>
              <p:nvPr/>
            </p:nvSpPr>
            <p:spPr bwMode="auto">
              <a:xfrm rot="5400000">
                <a:off x="3764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59" name="AutoShape 156"/>
              <p:cNvSpPr>
                <a:spLocks noChangeArrowheads="1"/>
              </p:cNvSpPr>
              <p:nvPr/>
            </p:nvSpPr>
            <p:spPr bwMode="auto">
              <a:xfrm rot="5400000">
                <a:off x="4081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0" name="AutoShape 157"/>
              <p:cNvSpPr>
                <a:spLocks noChangeArrowheads="1"/>
              </p:cNvSpPr>
              <p:nvPr/>
            </p:nvSpPr>
            <p:spPr bwMode="auto">
              <a:xfrm rot="5400000">
                <a:off x="4399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1" name="AutoShape 158"/>
              <p:cNvSpPr>
                <a:spLocks noChangeArrowheads="1"/>
              </p:cNvSpPr>
              <p:nvPr/>
            </p:nvSpPr>
            <p:spPr bwMode="auto">
              <a:xfrm rot="5400000">
                <a:off x="4716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2" name="AutoShape 159"/>
              <p:cNvSpPr>
                <a:spLocks noChangeArrowheads="1"/>
              </p:cNvSpPr>
              <p:nvPr/>
            </p:nvSpPr>
            <p:spPr bwMode="auto">
              <a:xfrm rot="5400000">
                <a:off x="5034" y="204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3" name="AutoShape 160"/>
              <p:cNvSpPr>
                <a:spLocks noChangeArrowheads="1"/>
              </p:cNvSpPr>
              <p:nvPr/>
            </p:nvSpPr>
            <p:spPr bwMode="auto">
              <a:xfrm rot="5400000">
                <a:off x="407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4" name="AutoShape 161"/>
              <p:cNvSpPr>
                <a:spLocks noChangeArrowheads="1"/>
              </p:cNvSpPr>
              <p:nvPr/>
            </p:nvSpPr>
            <p:spPr bwMode="auto">
              <a:xfrm rot="5400000">
                <a:off x="725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5" name="AutoShape 162"/>
              <p:cNvSpPr>
                <a:spLocks noChangeArrowheads="1"/>
              </p:cNvSpPr>
              <p:nvPr/>
            </p:nvSpPr>
            <p:spPr bwMode="auto">
              <a:xfrm rot="5400000">
                <a:off x="1042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66" name="AutoShape 163"/>
              <p:cNvSpPr>
                <a:spLocks noChangeArrowheads="1"/>
              </p:cNvSpPr>
              <p:nvPr/>
            </p:nvSpPr>
            <p:spPr bwMode="auto">
              <a:xfrm rot="5400000">
                <a:off x="1360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7" name="AutoShape 164"/>
              <p:cNvSpPr>
                <a:spLocks noChangeArrowheads="1"/>
              </p:cNvSpPr>
              <p:nvPr/>
            </p:nvSpPr>
            <p:spPr bwMode="auto">
              <a:xfrm rot="5400000">
                <a:off x="1677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8" name="AutoShape 165"/>
              <p:cNvSpPr>
                <a:spLocks noChangeArrowheads="1"/>
              </p:cNvSpPr>
              <p:nvPr/>
            </p:nvSpPr>
            <p:spPr bwMode="auto">
              <a:xfrm rot="5400000">
                <a:off x="1995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69" name="AutoShape 166"/>
              <p:cNvSpPr>
                <a:spLocks noChangeArrowheads="1"/>
              </p:cNvSpPr>
              <p:nvPr/>
            </p:nvSpPr>
            <p:spPr bwMode="auto">
              <a:xfrm rot="5400000">
                <a:off x="2312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0" name="AutoShape 167"/>
              <p:cNvSpPr>
                <a:spLocks noChangeArrowheads="1"/>
              </p:cNvSpPr>
              <p:nvPr/>
            </p:nvSpPr>
            <p:spPr bwMode="auto">
              <a:xfrm rot="5400000">
                <a:off x="2630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1" name="AutoShape 168"/>
              <p:cNvSpPr>
                <a:spLocks noChangeArrowheads="1"/>
              </p:cNvSpPr>
              <p:nvPr/>
            </p:nvSpPr>
            <p:spPr bwMode="auto">
              <a:xfrm rot="5400000">
                <a:off x="2947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2" name="AutoShape 169"/>
              <p:cNvSpPr>
                <a:spLocks noChangeArrowheads="1"/>
              </p:cNvSpPr>
              <p:nvPr/>
            </p:nvSpPr>
            <p:spPr bwMode="auto">
              <a:xfrm rot="5400000">
                <a:off x="3265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3" name="AutoShape 170"/>
              <p:cNvSpPr>
                <a:spLocks noChangeArrowheads="1"/>
              </p:cNvSpPr>
              <p:nvPr/>
            </p:nvSpPr>
            <p:spPr bwMode="auto">
              <a:xfrm rot="5400000">
                <a:off x="3582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4" name="AutoShape 171"/>
              <p:cNvSpPr>
                <a:spLocks noChangeArrowheads="1"/>
              </p:cNvSpPr>
              <p:nvPr/>
            </p:nvSpPr>
            <p:spPr bwMode="auto">
              <a:xfrm rot="5400000">
                <a:off x="3900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5" name="AutoShape 172"/>
              <p:cNvSpPr>
                <a:spLocks noChangeArrowheads="1"/>
              </p:cNvSpPr>
              <p:nvPr/>
            </p:nvSpPr>
            <p:spPr bwMode="auto">
              <a:xfrm rot="5400000">
                <a:off x="4217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6" name="AutoShape 173"/>
              <p:cNvSpPr>
                <a:spLocks noChangeArrowheads="1"/>
              </p:cNvSpPr>
              <p:nvPr/>
            </p:nvSpPr>
            <p:spPr bwMode="auto">
              <a:xfrm rot="5400000">
                <a:off x="4535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7" name="AutoShape 174"/>
              <p:cNvSpPr>
                <a:spLocks noChangeArrowheads="1"/>
              </p:cNvSpPr>
              <p:nvPr/>
            </p:nvSpPr>
            <p:spPr bwMode="auto">
              <a:xfrm rot="5400000">
                <a:off x="4852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8" name="AutoShape 175"/>
              <p:cNvSpPr>
                <a:spLocks noChangeArrowheads="1"/>
              </p:cNvSpPr>
              <p:nvPr/>
            </p:nvSpPr>
            <p:spPr bwMode="auto">
              <a:xfrm rot="5400000">
                <a:off x="5170" y="227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79" name="AutoShape 176"/>
              <p:cNvSpPr>
                <a:spLocks noChangeArrowheads="1"/>
              </p:cNvSpPr>
              <p:nvPr/>
            </p:nvSpPr>
            <p:spPr bwMode="auto">
              <a:xfrm rot="5400000">
                <a:off x="271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0" name="AutoShape 177"/>
              <p:cNvSpPr>
                <a:spLocks noChangeArrowheads="1"/>
              </p:cNvSpPr>
              <p:nvPr/>
            </p:nvSpPr>
            <p:spPr bwMode="auto">
              <a:xfrm rot="5400000">
                <a:off x="589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1" name="AutoShape 178"/>
              <p:cNvSpPr>
                <a:spLocks noChangeArrowheads="1"/>
              </p:cNvSpPr>
              <p:nvPr/>
            </p:nvSpPr>
            <p:spPr bwMode="auto">
              <a:xfrm rot="5400000">
                <a:off x="906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82" name="AutoShape 179"/>
              <p:cNvSpPr>
                <a:spLocks noChangeArrowheads="1"/>
              </p:cNvSpPr>
              <p:nvPr/>
            </p:nvSpPr>
            <p:spPr bwMode="auto">
              <a:xfrm rot="5400000">
                <a:off x="1224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3" name="AutoShape 180"/>
              <p:cNvSpPr>
                <a:spLocks noChangeArrowheads="1"/>
              </p:cNvSpPr>
              <p:nvPr/>
            </p:nvSpPr>
            <p:spPr bwMode="auto">
              <a:xfrm rot="5400000">
                <a:off x="1541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4" name="AutoShape 181"/>
              <p:cNvSpPr>
                <a:spLocks noChangeArrowheads="1"/>
              </p:cNvSpPr>
              <p:nvPr/>
            </p:nvSpPr>
            <p:spPr bwMode="auto">
              <a:xfrm rot="5400000">
                <a:off x="1859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5" name="AutoShape 182"/>
              <p:cNvSpPr>
                <a:spLocks noChangeArrowheads="1"/>
              </p:cNvSpPr>
              <p:nvPr/>
            </p:nvSpPr>
            <p:spPr bwMode="auto">
              <a:xfrm rot="5400000">
                <a:off x="2176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6" name="AutoShape 183"/>
              <p:cNvSpPr>
                <a:spLocks noChangeArrowheads="1"/>
              </p:cNvSpPr>
              <p:nvPr/>
            </p:nvSpPr>
            <p:spPr bwMode="auto">
              <a:xfrm rot="5400000">
                <a:off x="2494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7" name="AutoShape 184"/>
              <p:cNvSpPr>
                <a:spLocks noChangeArrowheads="1"/>
              </p:cNvSpPr>
              <p:nvPr/>
            </p:nvSpPr>
            <p:spPr bwMode="auto">
              <a:xfrm rot="5400000">
                <a:off x="2811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8" name="AutoShape 185"/>
              <p:cNvSpPr>
                <a:spLocks noChangeArrowheads="1"/>
              </p:cNvSpPr>
              <p:nvPr/>
            </p:nvSpPr>
            <p:spPr bwMode="auto">
              <a:xfrm rot="5400000">
                <a:off x="3129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89" name="AutoShape 186"/>
              <p:cNvSpPr>
                <a:spLocks noChangeArrowheads="1"/>
              </p:cNvSpPr>
              <p:nvPr/>
            </p:nvSpPr>
            <p:spPr bwMode="auto">
              <a:xfrm rot="5400000">
                <a:off x="3446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0" name="AutoShape 187"/>
              <p:cNvSpPr>
                <a:spLocks noChangeArrowheads="1"/>
              </p:cNvSpPr>
              <p:nvPr/>
            </p:nvSpPr>
            <p:spPr bwMode="auto">
              <a:xfrm rot="5400000">
                <a:off x="3764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1" name="AutoShape 188"/>
              <p:cNvSpPr>
                <a:spLocks noChangeArrowheads="1"/>
              </p:cNvSpPr>
              <p:nvPr/>
            </p:nvSpPr>
            <p:spPr bwMode="auto">
              <a:xfrm rot="5400000">
                <a:off x="4081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2" name="AutoShape 189"/>
              <p:cNvSpPr>
                <a:spLocks noChangeArrowheads="1"/>
              </p:cNvSpPr>
              <p:nvPr/>
            </p:nvSpPr>
            <p:spPr bwMode="auto">
              <a:xfrm rot="5400000">
                <a:off x="4399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3" name="AutoShape 190"/>
              <p:cNvSpPr>
                <a:spLocks noChangeArrowheads="1"/>
              </p:cNvSpPr>
              <p:nvPr/>
            </p:nvSpPr>
            <p:spPr bwMode="auto">
              <a:xfrm rot="5400000">
                <a:off x="4716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4" name="AutoShape 191"/>
              <p:cNvSpPr>
                <a:spLocks noChangeArrowheads="1"/>
              </p:cNvSpPr>
              <p:nvPr/>
            </p:nvSpPr>
            <p:spPr bwMode="auto">
              <a:xfrm rot="5400000">
                <a:off x="5034" y="250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5" name="AutoShape 192"/>
              <p:cNvSpPr>
                <a:spLocks noChangeArrowheads="1"/>
              </p:cNvSpPr>
              <p:nvPr/>
            </p:nvSpPr>
            <p:spPr bwMode="auto">
              <a:xfrm rot="5400000">
                <a:off x="407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6" name="AutoShape 193"/>
              <p:cNvSpPr>
                <a:spLocks noChangeArrowheads="1"/>
              </p:cNvSpPr>
              <p:nvPr/>
            </p:nvSpPr>
            <p:spPr bwMode="auto">
              <a:xfrm rot="5400000">
                <a:off x="725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7" name="AutoShape 194"/>
              <p:cNvSpPr>
                <a:spLocks noChangeArrowheads="1"/>
              </p:cNvSpPr>
              <p:nvPr/>
            </p:nvSpPr>
            <p:spPr bwMode="auto">
              <a:xfrm rot="5400000">
                <a:off x="1042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498" name="AutoShape 195"/>
              <p:cNvSpPr>
                <a:spLocks noChangeArrowheads="1"/>
              </p:cNvSpPr>
              <p:nvPr/>
            </p:nvSpPr>
            <p:spPr bwMode="auto">
              <a:xfrm rot="5400000">
                <a:off x="1360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499" name="AutoShape 196"/>
              <p:cNvSpPr>
                <a:spLocks noChangeArrowheads="1"/>
              </p:cNvSpPr>
              <p:nvPr/>
            </p:nvSpPr>
            <p:spPr bwMode="auto">
              <a:xfrm rot="5400000">
                <a:off x="1677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0" name="AutoShape 197"/>
              <p:cNvSpPr>
                <a:spLocks noChangeArrowheads="1"/>
              </p:cNvSpPr>
              <p:nvPr/>
            </p:nvSpPr>
            <p:spPr bwMode="auto">
              <a:xfrm rot="5400000">
                <a:off x="1995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1" name="AutoShape 198"/>
              <p:cNvSpPr>
                <a:spLocks noChangeArrowheads="1"/>
              </p:cNvSpPr>
              <p:nvPr/>
            </p:nvSpPr>
            <p:spPr bwMode="auto">
              <a:xfrm rot="5400000">
                <a:off x="2312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2" name="AutoShape 199"/>
              <p:cNvSpPr>
                <a:spLocks noChangeArrowheads="1"/>
              </p:cNvSpPr>
              <p:nvPr/>
            </p:nvSpPr>
            <p:spPr bwMode="auto">
              <a:xfrm rot="5400000">
                <a:off x="2630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3" name="AutoShape 200"/>
              <p:cNvSpPr>
                <a:spLocks noChangeArrowheads="1"/>
              </p:cNvSpPr>
              <p:nvPr/>
            </p:nvSpPr>
            <p:spPr bwMode="auto">
              <a:xfrm rot="5400000">
                <a:off x="2947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4" name="AutoShape 201"/>
              <p:cNvSpPr>
                <a:spLocks noChangeArrowheads="1"/>
              </p:cNvSpPr>
              <p:nvPr/>
            </p:nvSpPr>
            <p:spPr bwMode="auto">
              <a:xfrm rot="5400000">
                <a:off x="3265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5" name="AutoShape 202"/>
              <p:cNvSpPr>
                <a:spLocks noChangeArrowheads="1"/>
              </p:cNvSpPr>
              <p:nvPr/>
            </p:nvSpPr>
            <p:spPr bwMode="auto">
              <a:xfrm rot="5400000">
                <a:off x="3582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6" name="AutoShape 203"/>
              <p:cNvSpPr>
                <a:spLocks noChangeArrowheads="1"/>
              </p:cNvSpPr>
              <p:nvPr/>
            </p:nvSpPr>
            <p:spPr bwMode="auto">
              <a:xfrm rot="5400000">
                <a:off x="3900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7" name="AutoShape 204"/>
              <p:cNvSpPr>
                <a:spLocks noChangeArrowheads="1"/>
              </p:cNvSpPr>
              <p:nvPr/>
            </p:nvSpPr>
            <p:spPr bwMode="auto">
              <a:xfrm rot="5400000">
                <a:off x="4217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8" name="AutoShape 205"/>
              <p:cNvSpPr>
                <a:spLocks noChangeArrowheads="1"/>
              </p:cNvSpPr>
              <p:nvPr/>
            </p:nvSpPr>
            <p:spPr bwMode="auto">
              <a:xfrm rot="5400000">
                <a:off x="4535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09" name="AutoShape 206"/>
              <p:cNvSpPr>
                <a:spLocks noChangeArrowheads="1"/>
              </p:cNvSpPr>
              <p:nvPr/>
            </p:nvSpPr>
            <p:spPr bwMode="auto">
              <a:xfrm rot="5400000">
                <a:off x="4852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0" name="AutoShape 207"/>
              <p:cNvSpPr>
                <a:spLocks noChangeArrowheads="1"/>
              </p:cNvSpPr>
              <p:nvPr/>
            </p:nvSpPr>
            <p:spPr bwMode="auto">
              <a:xfrm rot="5400000">
                <a:off x="5170" y="272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1" name="AutoShape 208"/>
              <p:cNvSpPr>
                <a:spLocks noChangeArrowheads="1"/>
              </p:cNvSpPr>
              <p:nvPr/>
            </p:nvSpPr>
            <p:spPr bwMode="auto">
              <a:xfrm rot="5400000">
                <a:off x="271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2" name="AutoShape 209"/>
              <p:cNvSpPr>
                <a:spLocks noChangeArrowheads="1"/>
              </p:cNvSpPr>
              <p:nvPr/>
            </p:nvSpPr>
            <p:spPr bwMode="auto">
              <a:xfrm rot="5400000">
                <a:off x="589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3" name="AutoShape 210"/>
              <p:cNvSpPr>
                <a:spLocks noChangeArrowheads="1"/>
              </p:cNvSpPr>
              <p:nvPr/>
            </p:nvSpPr>
            <p:spPr bwMode="auto">
              <a:xfrm rot="5400000">
                <a:off x="906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514" name="AutoShape 211"/>
              <p:cNvSpPr>
                <a:spLocks noChangeArrowheads="1"/>
              </p:cNvSpPr>
              <p:nvPr/>
            </p:nvSpPr>
            <p:spPr bwMode="auto">
              <a:xfrm rot="5400000">
                <a:off x="1224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5" name="AutoShape 212"/>
              <p:cNvSpPr>
                <a:spLocks noChangeArrowheads="1"/>
              </p:cNvSpPr>
              <p:nvPr/>
            </p:nvSpPr>
            <p:spPr bwMode="auto">
              <a:xfrm rot="5400000">
                <a:off x="1541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6" name="AutoShape 213"/>
              <p:cNvSpPr>
                <a:spLocks noChangeArrowheads="1"/>
              </p:cNvSpPr>
              <p:nvPr/>
            </p:nvSpPr>
            <p:spPr bwMode="auto">
              <a:xfrm rot="5400000">
                <a:off x="1859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7" name="AutoShape 214"/>
              <p:cNvSpPr>
                <a:spLocks noChangeArrowheads="1"/>
              </p:cNvSpPr>
              <p:nvPr/>
            </p:nvSpPr>
            <p:spPr bwMode="auto">
              <a:xfrm rot="5400000">
                <a:off x="2176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8" name="AutoShape 215"/>
              <p:cNvSpPr>
                <a:spLocks noChangeArrowheads="1"/>
              </p:cNvSpPr>
              <p:nvPr/>
            </p:nvSpPr>
            <p:spPr bwMode="auto">
              <a:xfrm rot="5400000">
                <a:off x="2494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19" name="AutoShape 216"/>
              <p:cNvSpPr>
                <a:spLocks noChangeArrowheads="1"/>
              </p:cNvSpPr>
              <p:nvPr/>
            </p:nvSpPr>
            <p:spPr bwMode="auto">
              <a:xfrm rot="5400000">
                <a:off x="2811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0" name="AutoShape 217"/>
              <p:cNvSpPr>
                <a:spLocks noChangeArrowheads="1"/>
              </p:cNvSpPr>
              <p:nvPr/>
            </p:nvSpPr>
            <p:spPr bwMode="auto">
              <a:xfrm rot="5400000">
                <a:off x="3129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1" name="AutoShape 218"/>
              <p:cNvSpPr>
                <a:spLocks noChangeArrowheads="1"/>
              </p:cNvSpPr>
              <p:nvPr/>
            </p:nvSpPr>
            <p:spPr bwMode="auto">
              <a:xfrm rot="5400000">
                <a:off x="3446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2" name="AutoShape 219"/>
              <p:cNvSpPr>
                <a:spLocks noChangeArrowheads="1"/>
              </p:cNvSpPr>
              <p:nvPr/>
            </p:nvSpPr>
            <p:spPr bwMode="auto">
              <a:xfrm rot="5400000">
                <a:off x="3764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3" name="AutoShape 220"/>
              <p:cNvSpPr>
                <a:spLocks noChangeArrowheads="1"/>
              </p:cNvSpPr>
              <p:nvPr/>
            </p:nvSpPr>
            <p:spPr bwMode="auto">
              <a:xfrm rot="5400000">
                <a:off x="4081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4" name="AutoShape 221"/>
              <p:cNvSpPr>
                <a:spLocks noChangeArrowheads="1"/>
              </p:cNvSpPr>
              <p:nvPr/>
            </p:nvSpPr>
            <p:spPr bwMode="auto">
              <a:xfrm rot="5400000">
                <a:off x="4399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5" name="AutoShape 222"/>
              <p:cNvSpPr>
                <a:spLocks noChangeArrowheads="1"/>
              </p:cNvSpPr>
              <p:nvPr/>
            </p:nvSpPr>
            <p:spPr bwMode="auto">
              <a:xfrm rot="5400000">
                <a:off x="4716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6" name="AutoShape 223"/>
              <p:cNvSpPr>
                <a:spLocks noChangeArrowheads="1"/>
              </p:cNvSpPr>
              <p:nvPr/>
            </p:nvSpPr>
            <p:spPr bwMode="auto">
              <a:xfrm rot="5400000">
                <a:off x="5034" y="2953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7" name="AutoShape 224"/>
              <p:cNvSpPr>
                <a:spLocks noChangeArrowheads="1"/>
              </p:cNvSpPr>
              <p:nvPr/>
            </p:nvSpPr>
            <p:spPr bwMode="auto">
              <a:xfrm rot="5400000">
                <a:off x="407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8" name="AutoShape 225"/>
              <p:cNvSpPr>
                <a:spLocks noChangeArrowheads="1"/>
              </p:cNvSpPr>
              <p:nvPr/>
            </p:nvSpPr>
            <p:spPr bwMode="auto">
              <a:xfrm rot="5400000">
                <a:off x="725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29" name="AutoShape 226"/>
              <p:cNvSpPr>
                <a:spLocks noChangeArrowheads="1"/>
              </p:cNvSpPr>
              <p:nvPr/>
            </p:nvSpPr>
            <p:spPr bwMode="auto">
              <a:xfrm rot="5400000">
                <a:off x="1042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530" name="AutoShape 227"/>
              <p:cNvSpPr>
                <a:spLocks noChangeArrowheads="1"/>
              </p:cNvSpPr>
              <p:nvPr/>
            </p:nvSpPr>
            <p:spPr bwMode="auto">
              <a:xfrm rot="5400000">
                <a:off x="1360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1" name="AutoShape 228"/>
              <p:cNvSpPr>
                <a:spLocks noChangeArrowheads="1"/>
              </p:cNvSpPr>
              <p:nvPr/>
            </p:nvSpPr>
            <p:spPr bwMode="auto">
              <a:xfrm rot="5400000">
                <a:off x="1677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2" name="AutoShape 229"/>
              <p:cNvSpPr>
                <a:spLocks noChangeArrowheads="1"/>
              </p:cNvSpPr>
              <p:nvPr/>
            </p:nvSpPr>
            <p:spPr bwMode="auto">
              <a:xfrm rot="5400000">
                <a:off x="1995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3" name="AutoShape 230"/>
              <p:cNvSpPr>
                <a:spLocks noChangeArrowheads="1"/>
              </p:cNvSpPr>
              <p:nvPr/>
            </p:nvSpPr>
            <p:spPr bwMode="auto">
              <a:xfrm rot="5400000">
                <a:off x="2312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4" name="AutoShape 231"/>
              <p:cNvSpPr>
                <a:spLocks noChangeArrowheads="1"/>
              </p:cNvSpPr>
              <p:nvPr/>
            </p:nvSpPr>
            <p:spPr bwMode="auto">
              <a:xfrm rot="5400000">
                <a:off x="2630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5" name="AutoShape 232"/>
              <p:cNvSpPr>
                <a:spLocks noChangeArrowheads="1"/>
              </p:cNvSpPr>
              <p:nvPr/>
            </p:nvSpPr>
            <p:spPr bwMode="auto">
              <a:xfrm rot="5400000">
                <a:off x="2947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6" name="AutoShape 233"/>
              <p:cNvSpPr>
                <a:spLocks noChangeArrowheads="1"/>
              </p:cNvSpPr>
              <p:nvPr/>
            </p:nvSpPr>
            <p:spPr bwMode="auto">
              <a:xfrm rot="5400000">
                <a:off x="3265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7" name="AutoShape 234"/>
              <p:cNvSpPr>
                <a:spLocks noChangeArrowheads="1"/>
              </p:cNvSpPr>
              <p:nvPr/>
            </p:nvSpPr>
            <p:spPr bwMode="auto">
              <a:xfrm rot="5400000">
                <a:off x="3582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8" name="AutoShape 235"/>
              <p:cNvSpPr>
                <a:spLocks noChangeArrowheads="1"/>
              </p:cNvSpPr>
              <p:nvPr/>
            </p:nvSpPr>
            <p:spPr bwMode="auto">
              <a:xfrm rot="5400000">
                <a:off x="3900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39" name="AutoShape 236"/>
              <p:cNvSpPr>
                <a:spLocks noChangeArrowheads="1"/>
              </p:cNvSpPr>
              <p:nvPr/>
            </p:nvSpPr>
            <p:spPr bwMode="auto">
              <a:xfrm rot="5400000">
                <a:off x="4217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0" name="AutoShape 237"/>
              <p:cNvSpPr>
                <a:spLocks noChangeArrowheads="1"/>
              </p:cNvSpPr>
              <p:nvPr/>
            </p:nvSpPr>
            <p:spPr bwMode="auto">
              <a:xfrm rot="5400000">
                <a:off x="4535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1" name="AutoShape 238"/>
              <p:cNvSpPr>
                <a:spLocks noChangeArrowheads="1"/>
              </p:cNvSpPr>
              <p:nvPr/>
            </p:nvSpPr>
            <p:spPr bwMode="auto">
              <a:xfrm rot="5400000">
                <a:off x="4852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2" name="AutoShape 239"/>
              <p:cNvSpPr>
                <a:spLocks noChangeArrowheads="1"/>
              </p:cNvSpPr>
              <p:nvPr/>
            </p:nvSpPr>
            <p:spPr bwMode="auto">
              <a:xfrm rot="5400000">
                <a:off x="5170" y="3180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3" name="AutoShape 240"/>
              <p:cNvSpPr>
                <a:spLocks noChangeArrowheads="1"/>
              </p:cNvSpPr>
              <p:nvPr/>
            </p:nvSpPr>
            <p:spPr bwMode="auto">
              <a:xfrm rot="5400000">
                <a:off x="271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4" name="AutoShape 241"/>
              <p:cNvSpPr>
                <a:spLocks noChangeArrowheads="1"/>
              </p:cNvSpPr>
              <p:nvPr/>
            </p:nvSpPr>
            <p:spPr bwMode="auto">
              <a:xfrm rot="5400000">
                <a:off x="589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5" name="AutoShape 242"/>
              <p:cNvSpPr>
                <a:spLocks noChangeArrowheads="1"/>
              </p:cNvSpPr>
              <p:nvPr/>
            </p:nvSpPr>
            <p:spPr bwMode="auto">
              <a:xfrm rot="5400000">
                <a:off x="906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546" name="AutoShape 243"/>
              <p:cNvSpPr>
                <a:spLocks noChangeArrowheads="1"/>
              </p:cNvSpPr>
              <p:nvPr/>
            </p:nvSpPr>
            <p:spPr bwMode="auto">
              <a:xfrm rot="5400000">
                <a:off x="1224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7" name="AutoShape 244"/>
              <p:cNvSpPr>
                <a:spLocks noChangeArrowheads="1"/>
              </p:cNvSpPr>
              <p:nvPr/>
            </p:nvSpPr>
            <p:spPr bwMode="auto">
              <a:xfrm rot="5400000">
                <a:off x="1541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8" name="AutoShape 245"/>
              <p:cNvSpPr>
                <a:spLocks noChangeArrowheads="1"/>
              </p:cNvSpPr>
              <p:nvPr/>
            </p:nvSpPr>
            <p:spPr bwMode="auto">
              <a:xfrm rot="5400000">
                <a:off x="1859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49" name="AutoShape 246"/>
              <p:cNvSpPr>
                <a:spLocks noChangeArrowheads="1"/>
              </p:cNvSpPr>
              <p:nvPr/>
            </p:nvSpPr>
            <p:spPr bwMode="auto">
              <a:xfrm rot="5400000">
                <a:off x="2176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0" name="AutoShape 247"/>
              <p:cNvSpPr>
                <a:spLocks noChangeArrowheads="1"/>
              </p:cNvSpPr>
              <p:nvPr/>
            </p:nvSpPr>
            <p:spPr bwMode="auto">
              <a:xfrm rot="5400000">
                <a:off x="2494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1" name="AutoShape 248"/>
              <p:cNvSpPr>
                <a:spLocks noChangeArrowheads="1"/>
              </p:cNvSpPr>
              <p:nvPr/>
            </p:nvSpPr>
            <p:spPr bwMode="auto">
              <a:xfrm rot="5400000">
                <a:off x="2811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2" name="AutoShape 249"/>
              <p:cNvSpPr>
                <a:spLocks noChangeArrowheads="1"/>
              </p:cNvSpPr>
              <p:nvPr/>
            </p:nvSpPr>
            <p:spPr bwMode="auto">
              <a:xfrm rot="5400000">
                <a:off x="3129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3" name="AutoShape 250"/>
              <p:cNvSpPr>
                <a:spLocks noChangeArrowheads="1"/>
              </p:cNvSpPr>
              <p:nvPr/>
            </p:nvSpPr>
            <p:spPr bwMode="auto">
              <a:xfrm rot="5400000">
                <a:off x="3446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4" name="AutoShape 251"/>
              <p:cNvSpPr>
                <a:spLocks noChangeArrowheads="1"/>
              </p:cNvSpPr>
              <p:nvPr/>
            </p:nvSpPr>
            <p:spPr bwMode="auto">
              <a:xfrm rot="5400000">
                <a:off x="3764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5" name="AutoShape 252"/>
              <p:cNvSpPr>
                <a:spLocks noChangeArrowheads="1"/>
              </p:cNvSpPr>
              <p:nvPr/>
            </p:nvSpPr>
            <p:spPr bwMode="auto">
              <a:xfrm rot="5400000">
                <a:off x="4081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6" name="AutoShape 253"/>
              <p:cNvSpPr>
                <a:spLocks noChangeArrowheads="1"/>
              </p:cNvSpPr>
              <p:nvPr/>
            </p:nvSpPr>
            <p:spPr bwMode="auto">
              <a:xfrm rot="5400000">
                <a:off x="4399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7" name="AutoShape 254"/>
              <p:cNvSpPr>
                <a:spLocks noChangeArrowheads="1"/>
              </p:cNvSpPr>
              <p:nvPr/>
            </p:nvSpPr>
            <p:spPr bwMode="auto">
              <a:xfrm rot="5400000">
                <a:off x="4716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8" name="AutoShape 255"/>
              <p:cNvSpPr>
                <a:spLocks noChangeArrowheads="1"/>
              </p:cNvSpPr>
              <p:nvPr/>
            </p:nvSpPr>
            <p:spPr bwMode="auto">
              <a:xfrm rot="5400000">
                <a:off x="5034" y="3407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59" name="AutoShape 256"/>
              <p:cNvSpPr>
                <a:spLocks noChangeArrowheads="1"/>
              </p:cNvSpPr>
              <p:nvPr/>
            </p:nvSpPr>
            <p:spPr bwMode="auto">
              <a:xfrm rot="5400000">
                <a:off x="407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0" name="AutoShape 257"/>
              <p:cNvSpPr>
                <a:spLocks noChangeArrowheads="1"/>
              </p:cNvSpPr>
              <p:nvPr/>
            </p:nvSpPr>
            <p:spPr bwMode="auto">
              <a:xfrm rot="5400000">
                <a:off x="725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1" name="AutoShape 258"/>
              <p:cNvSpPr>
                <a:spLocks noChangeArrowheads="1"/>
              </p:cNvSpPr>
              <p:nvPr/>
            </p:nvSpPr>
            <p:spPr bwMode="auto">
              <a:xfrm rot="5400000">
                <a:off x="1042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562" name="AutoShape 259"/>
              <p:cNvSpPr>
                <a:spLocks noChangeArrowheads="1"/>
              </p:cNvSpPr>
              <p:nvPr/>
            </p:nvSpPr>
            <p:spPr bwMode="auto">
              <a:xfrm rot="5400000">
                <a:off x="1360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3" name="AutoShape 260"/>
              <p:cNvSpPr>
                <a:spLocks noChangeArrowheads="1"/>
              </p:cNvSpPr>
              <p:nvPr/>
            </p:nvSpPr>
            <p:spPr bwMode="auto">
              <a:xfrm rot="5400000">
                <a:off x="1677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4" name="AutoShape 261"/>
              <p:cNvSpPr>
                <a:spLocks noChangeArrowheads="1"/>
              </p:cNvSpPr>
              <p:nvPr/>
            </p:nvSpPr>
            <p:spPr bwMode="auto">
              <a:xfrm rot="5400000">
                <a:off x="1995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5" name="AutoShape 262"/>
              <p:cNvSpPr>
                <a:spLocks noChangeArrowheads="1"/>
              </p:cNvSpPr>
              <p:nvPr/>
            </p:nvSpPr>
            <p:spPr bwMode="auto">
              <a:xfrm rot="5400000">
                <a:off x="2312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6" name="AutoShape 263"/>
              <p:cNvSpPr>
                <a:spLocks noChangeArrowheads="1"/>
              </p:cNvSpPr>
              <p:nvPr/>
            </p:nvSpPr>
            <p:spPr bwMode="auto">
              <a:xfrm rot="5400000">
                <a:off x="2630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7" name="AutoShape 264"/>
              <p:cNvSpPr>
                <a:spLocks noChangeArrowheads="1"/>
              </p:cNvSpPr>
              <p:nvPr/>
            </p:nvSpPr>
            <p:spPr bwMode="auto">
              <a:xfrm rot="5400000">
                <a:off x="2947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8" name="AutoShape 265"/>
              <p:cNvSpPr>
                <a:spLocks noChangeArrowheads="1"/>
              </p:cNvSpPr>
              <p:nvPr/>
            </p:nvSpPr>
            <p:spPr bwMode="auto">
              <a:xfrm rot="5400000">
                <a:off x="3265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69" name="AutoShape 266"/>
              <p:cNvSpPr>
                <a:spLocks noChangeArrowheads="1"/>
              </p:cNvSpPr>
              <p:nvPr/>
            </p:nvSpPr>
            <p:spPr bwMode="auto">
              <a:xfrm rot="5400000">
                <a:off x="3582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0" name="AutoShape 267"/>
              <p:cNvSpPr>
                <a:spLocks noChangeArrowheads="1"/>
              </p:cNvSpPr>
              <p:nvPr/>
            </p:nvSpPr>
            <p:spPr bwMode="auto">
              <a:xfrm rot="5400000">
                <a:off x="3900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1" name="AutoShape 268"/>
              <p:cNvSpPr>
                <a:spLocks noChangeArrowheads="1"/>
              </p:cNvSpPr>
              <p:nvPr/>
            </p:nvSpPr>
            <p:spPr bwMode="auto">
              <a:xfrm rot="5400000">
                <a:off x="4217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2" name="AutoShape 269"/>
              <p:cNvSpPr>
                <a:spLocks noChangeArrowheads="1"/>
              </p:cNvSpPr>
              <p:nvPr/>
            </p:nvSpPr>
            <p:spPr bwMode="auto">
              <a:xfrm rot="5400000">
                <a:off x="4535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3" name="AutoShape 270"/>
              <p:cNvSpPr>
                <a:spLocks noChangeArrowheads="1"/>
              </p:cNvSpPr>
              <p:nvPr/>
            </p:nvSpPr>
            <p:spPr bwMode="auto">
              <a:xfrm rot="5400000">
                <a:off x="4852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4" name="AutoShape 271"/>
              <p:cNvSpPr>
                <a:spLocks noChangeArrowheads="1"/>
              </p:cNvSpPr>
              <p:nvPr/>
            </p:nvSpPr>
            <p:spPr bwMode="auto">
              <a:xfrm rot="5400000">
                <a:off x="5170" y="3634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5" name="AutoShape 272"/>
              <p:cNvSpPr>
                <a:spLocks noChangeArrowheads="1"/>
              </p:cNvSpPr>
              <p:nvPr/>
            </p:nvSpPr>
            <p:spPr bwMode="auto">
              <a:xfrm rot="5400000">
                <a:off x="1100" y="916"/>
                <a:ext cx="295" cy="288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6" name="AutoShape 273"/>
              <p:cNvSpPr>
                <a:spLocks noChangeArrowheads="1"/>
              </p:cNvSpPr>
              <p:nvPr/>
            </p:nvSpPr>
            <p:spPr bwMode="auto">
              <a:xfrm rot="5400000">
                <a:off x="462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7" name="AutoShape 274"/>
              <p:cNvSpPr>
                <a:spLocks noChangeArrowheads="1"/>
              </p:cNvSpPr>
              <p:nvPr/>
            </p:nvSpPr>
            <p:spPr bwMode="auto">
              <a:xfrm rot="5400000">
                <a:off x="779" y="912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578" name="AutoShape 275"/>
              <p:cNvSpPr>
                <a:spLocks noChangeArrowheads="1"/>
              </p:cNvSpPr>
              <p:nvPr/>
            </p:nvSpPr>
            <p:spPr bwMode="auto">
              <a:xfrm rot="5400000">
                <a:off x="280" y="113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79" name="AutoShape 276"/>
              <p:cNvSpPr>
                <a:spLocks noChangeArrowheads="1"/>
              </p:cNvSpPr>
              <p:nvPr/>
            </p:nvSpPr>
            <p:spPr bwMode="auto">
              <a:xfrm rot="5400000">
                <a:off x="598" y="113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80" name="AutoShape 277"/>
              <p:cNvSpPr>
                <a:spLocks noChangeArrowheads="1"/>
              </p:cNvSpPr>
              <p:nvPr/>
            </p:nvSpPr>
            <p:spPr bwMode="auto">
              <a:xfrm rot="5400000">
                <a:off x="915" y="1139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  <p:sp>
            <p:nvSpPr>
              <p:cNvPr id="581" name="AutoShape 278"/>
              <p:cNvSpPr>
                <a:spLocks noChangeArrowheads="1"/>
              </p:cNvSpPr>
              <p:nvPr/>
            </p:nvSpPr>
            <p:spPr bwMode="auto">
              <a:xfrm rot="5400000">
                <a:off x="462" y="136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</a:endParaRPr>
              </a:p>
            </p:txBody>
          </p:sp>
          <p:sp>
            <p:nvSpPr>
              <p:cNvPr id="582" name="AutoShape 279"/>
              <p:cNvSpPr>
                <a:spLocks noChangeArrowheads="1"/>
              </p:cNvSpPr>
              <p:nvPr/>
            </p:nvSpPr>
            <p:spPr bwMode="auto">
              <a:xfrm rot="5400000">
                <a:off x="779" y="1366"/>
                <a:ext cx="295" cy="295"/>
              </a:xfrm>
              <a:prstGeom prst="flowChartPreparation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/>
                  </a:rPr>
                  <a:t> </a:t>
                </a:r>
              </a:p>
            </p:txBody>
          </p:sp>
        </p:grpSp>
      </p:grpSp>
      <p:sp>
        <p:nvSpPr>
          <p:cNvPr id="583" name="Line 280"/>
          <p:cNvSpPr>
            <a:spLocks noChangeShapeType="1"/>
          </p:cNvSpPr>
          <p:nvPr/>
        </p:nvSpPr>
        <p:spPr bwMode="auto">
          <a:xfrm flipV="1">
            <a:off x="1316992" y="1559746"/>
            <a:ext cx="1347425" cy="30307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584" name="Line 281"/>
          <p:cNvSpPr>
            <a:spLocks noChangeShapeType="1"/>
          </p:cNvSpPr>
          <p:nvPr/>
        </p:nvSpPr>
        <p:spPr bwMode="auto">
          <a:xfrm>
            <a:off x="1316992" y="1914906"/>
            <a:ext cx="13474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585" name="Line 282"/>
          <p:cNvSpPr>
            <a:spLocks noChangeShapeType="1"/>
          </p:cNvSpPr>
          <p:nvPr/>
        </p:nvSpPr>
        <p:spPr bwMode="auto">
          <a:xfrm>
            <a:off x="1316992" y="1963840"/>
            <a:ext cx="1347425" cy="20204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586" name="Rectangle 283"/>
          <p:cNvSpPr>
            <a:spLocks noChangeArrowheads="1"/>
          </p:cNvSpPr>
          <p:nvPr/>
        </p:nvSpPr>
        <p:spPr bwMode="auto">
          <a:xfrm>
            <a:off x="1096607" y="1283397"/>
            <a:ext cx="1105619" cy="30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Corbel" panose="020B0503020204020204"/>
              </a:rPr>
              <a:t>UV light 400 nm</a:t>
            </a:r>
          </a:p>
        </p:txBody>
      </p:sp>
      <p:sp>
        <p:nvSpPr>
          <p:cNvPr id="587" name="Text Box 284"/>
          <p:cNvSpPr txBox="1">
            <a:spLocks noChangeArrowheads="1"/>
          </p:cNvSpPr>
          <p:nvPr/>
        </p:nvSpPr>
        <p:spPr bwMode="auto">
          <a:xfrm>
            <a:off x="2811252" y="2573112"/>
            <a:ext cx="1484297" cy="36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orbel" panose="020B0503020204020204"/>
              </a:rPr>
              <a:t>SiPM camera</a:t>
            </a:r>
            <a:endParaRPr lang="zh-CN" altLang="en-US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588" name="Rectangle 19"/>
          <p:cNvSpPr>
            <a:spLocks noChangeArrowheads="1"/>
          </p:cNvSpPr>
          <p:nvPr/>
        </p:nvSpPr>
        <p:spPr bwMode="auto">
          <a:xfrm>
            <a:off x="643280" y="1786869"/>
            <a:ext cx="778647" cy="268945"/>
          </a:xfrm>
          <a:prstGeom prst="rect">
            <a:avLst/>
          </a:prstGeom>
          <a:solidFill>
            <a:srgbClr val="DF532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</a:rPr>
              <a:t>UV LED</a:t>
            </a:r>
          </a:p>
        </p:txBody>
      </p:sp>
      <p:sp>
        <p:nvSpPr>
          <p:cNvPr id="592" name="矩形 591"/>
          <p:cNvSpPr/>
          <p:nvPr/>
        </p:nvSpPr>
        <p:spPr>
          <a:xfrm>
            <a:off x="4448106" y="343793"/>
            <a:ext cx="44677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+mj-lt"/>
              </a:rPr>
              <a:t> </a:t>
            </a:r>
            <a:r>
              <a:rPr lang="en-US" altLang="zh-CN" sz="2000" dirty="0">
                <a:latin typeface="+mj-lt"/>
              </a:rPr>
              <a:t>UV-LEDs are mounted at the center of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+mj-lt"/>
              </a:rPr>
              <a:t>the mirror to monitor and calibrate the gain of the </a:t>
            </a:r>
            <a:r>
              <a:rPr lang="en-US" altLang="zh-CN" sz="2000" dirty="0" err="1">
                <a:latin typeface="+mj-lt"/>
              </a:rPr>
              <a:t>SiPM</a:t>
            </a:r>
            <a:r>
              <a:rPr lang="en-US" altLang="zh-CN" sz="2000" dirty="0">
                <a:latin typeface="+mj-lt"/>
              </a:rPr>
              <a:t> camera.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Gain instability is within ±1% in the whole night after the </a:t>
            </a:r>
            <a:r>
              <a:rPr lang="en-US" altLang="zh-CN" sz="2000" dirty="0">
                <a:solidFill>
                  <a:prstClr val="black"/>
                </a:solidFill>
              </a:rPr>
              <a:t>temperature and high voltage compensation loops.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 The temperature distribution on camera is within the adjustable range of high voltage and temperature compensation loops.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9001130-53C8-4FFF-88FA-B6299FC9399B}"/>
              </a:ext>
            </a:extLst>
          </p:cNvPr>
          <p:cNvSpPr txBox="1"/>
          <p:nvPr/>
        </p:nvSpPr>
        <p:spPr>
          <a:xfrm>
            <a:off x="0" y="17514"/>
            <a:ext cx="9144000" cy="70788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3.1 </a:t>
            </a: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相对标定运行</a:t>
            </a:r>
          </a:p>
        </p:txBody>
      </p:sp>
    </p:spTree>
    <p:extLst>
      <p:ext uri="{BB962C8B-B14F-4D97-AF65-F5344CB8AC3E}">
        <p14:creationId xmlns:p14="http://schemas.microsoft.com/office/powerpoint/2010/main" val="17456694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60916-6D32-4D19-8CB1-D5F664C0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5192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3.2 LHAASO</a:t>
            </a:r>
            <a:r>
              <a:rPr lang="zh-CN" altLang="en-US" dirty="0">
                <a:solidFill>
                  <a:srgbClr val="FF0000"/>
                </a:solidFill>
              </a:rPr>
              <a:t>现场的激光标定调试运行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6EC1A5-085B-4EBD-BB99-98EFE8DB3144}"/>
              </a:ext>
            </a:extLst>
          </p:cNvPr>
          <p:cNvSpPr/>
          <p:nvPr/>
        </p:nvSpPr>
        <p:spPr>
          <a:xfrm>
            <a:off x="307975" y="1044094"/>
            <a:ext cx="8541385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ea"/>
              <a:buAutoNum type="circleNumDbPlain"/>
            </a:pP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2019.03.21    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利用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YAG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激光器仰角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度、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度，在南偏东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度、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度、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度时进行测试</a:t>
            </a:r>
            <a:endParaRPr lang="en-US" altLang="zh-CN" sz="2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ea"/>
              <a:buAutoNum type="circleNumDbPlain"/>
            </a:pPr>
            <a:endParaRPr lang="en-US" altLang="zh-CN" sz="2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2019.03.22  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利用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N2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激光器测试，在晚上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烧坏，返回厂家修理</a:t>
            </a:r>
            <a:endParaRPr lang="en-US" altLang="zh-CN" sz="2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ea"/>
              <a:buAutoNum type="circleNumDbPlain"/>
            </a:pPr>
            <a:endParaRPr lang="en-US" altLang="zh-CN" sz="2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buFont typeface="+mj-ea"/>
              <a:buAutoNum type="circleNumDbPlain"/>
            </a:pPr>
            <a:r>
              <a:rPr lang="zh-CN" altLang="en-US" sz="21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调试标定数据分析工作刚刚开始</a:t>
            </a:r>
            <a:endParaRPr lang="en-US" altLang="zh-CN" sz="21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35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E9B5FA52-5D5B-42AA-8615-E542FED66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90611"/>
              </p:ext>
            </p:extLst>
          </p:nvPr>
        </p:nvGraphicFramePr>
        <p:xfrm>
          <a:off x="2188294" y="2959259"/>
          <a:ext cx="6435724" cy="570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5400558" imgH="4791040" progId="AcroExch.Document.7">
                  <p:embed/>
                </p:oleObj>
              </mc:Choice>
              <mc:Fallback>
                <p:oleObj name="Acrobat Document" r:id="rId3" imgW="5400558" imgH="479104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8294" y="2959259"/>
                        <a:ext cx="6435724" cy="570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7489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404BE25-717D-4A43-85ED-AECBB6D0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" y="1071717"/>
            <a:ext cx="4080120" cy="39158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43AB65-7445-436C-9BEC-E86C53FDB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35" y="1071717"/>
            <a:ext cx="3994697" cy="383383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A3200DD-5996-42D9-B504-8ABAE2A57A79}"/>
              </a:ext>
            </a:extLst>
          </p:cNvPr>
          <p:cNvSpPr txBox="1"/>
          <p:nvPr/>
        </p:nvSpPr>
        <p:spPr>
          <a:xfrm>
            <a:off x="835742" y="340382"/>
            <a:ext cx="724637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2019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年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4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月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14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日观测到的一个激光事例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F99A50-B6DC-4C65-8CD0-C923585D2937}"/>
              </a:ext>
            </a:extLst>
          </p:cNvPr>
          <p:cNvSpPr txBox="1"/>
          <p:nvPr/>
        </p:nvSpPr>
        <p:spPr>
          <a:xfrm>
            <a:off x="925040" y="4987537"/>
            <a:ext cx="686291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确定激光事例的方向重建方法</a:t>
            </a:r>
          </a:p>
        </p:txBody>
      </p:sp>
    </p:spTree>
    <p:extLst>
      <p:ext uri="{BB962C8B-B14F-4D97-AF65-F5344CB8AC3E}">
        <p14:creationId xmlns:p14="http://schemas.microsoft.com/office/powerpoint/2010/main" val="208224319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直接连接符 45"/>
          <p:cNvSpPr/>
          <p:nvPr/>
        </p:nvSpPr>
        <p:spPr>
          <a:xfrm flipV="1">
            <a:off x="1530557" y="4550876"/>
            <a:ext cx="6438727" cy="1102481"/>
          </a:xfrm>
          <a:prstGeom prst="line">
            <a:avLst/>
          </a:prstGeom>
          <a:ln w="3175">
            <a:solidFill>
              <a:srgbClr val="00B05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0" name="直接连接符 49"/>
          <p:cNvSpPr/>
          <p:nvPr/>
        </p:nvSpPr>
        <p:spPr>
          <a:xfrm flipV="1">
            <a:off x="3014102" y="5025695"/>
            <a:ext cx="5769926" cy="943587"/>
          </a:xfrm>
          <a:prstGeom prst="line">
            <a:avLst/>
          </a:prstGeom>
          <a:ln w="3175">
            <a:solidFill>
              <a:srgbClr val="00B05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23" name="组合 26"/>
          <p:cNvGrpSpPr/>
          <p:nvPr/>
        </p:nvGrpSpPr>
        <p:grpSpPr>
          <a:xfrm>
            <a:off x="2282442" y="1580445"/>
            <a:ext cx="5560397" cy="3701744"/>
            <a:chOff x="-1" y="0"/>
            <a:chExt cx="5560396" cy="3701743"/>
          </a:xfrm>
        </p:grpSpPr>
        <p:sp>
          <p:nvSpPr>
            <p:cNvPr id="421" name="矩形 3"/>
            <p:cNvSpPr/>
            <p:nvPr/>
          </p:nvSpPr>
          <p:spPr>
            <a:xfrm rot="4680000">
              <a:off x="1428603" y="-702450"/>
              <a:ext cx="2698993" cy="5106643"/>
            </a:xfrm>
            <a:prstGeom prst="rect">
              <a:avLst/>
            </a:prstGeom>
            <a:solidFill>
              <a:srgbClr val="5B9BD5"/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2" name="矩形 4"/>
            <p:cNvSpPr/>
            <p:nvPr/>
          </p:nvSpPr>
          <p:spPr>
            <a:xfrm rot="4680000">
              <a:off x="1693687" y="-495430"/>
              <a:ext cx="2430835" cy="4904354"/>
            </a:xfrm>
            <a:prstGeom prst="rect">
              <a:avLst/>
            </a:prstGeom>
            <a:solidFill>
              <a:srgbClr val="F4B183"/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24" name="椭圆 61"/>
          <p:cNvSpPr/>
          <p:nvPr/>
        </p:nvSpPr>
        <p:spPr>
          <a:xfrm rot="19320000">
            <a:off x="1068545" y="3336748"/>
            <a:ext cx="1701009" cy="1701009"/>
          </a:xfrm>
          <a:prstGeom prst="ellipse">
            <a:avLst/>
          </a:pr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29" name="组合 37"/>
          <p:cNvGrpSpPr/>
          <p:nvPr/>
        </p:nvGrpSpPr>
        <p:grpSpPr>
          <a:xfrm>
            <a:off x="5393723" y="2455522"/>
            <a:ext cx="1303765" cy="1387642"/>
            <a:chOff x="-1" y="-1"/>
            <a:chExt cx="1303763" cy="1387640"/>
          </a:xfrm>
        </p:grpSpPr>
        <p:grpSp>
          <p:nvGrpSpPr>
            <p:cNvPr id="427" name="矩形 8"/>
            <p:cNvGrpSpPr/>
            <p:nvPr/>
          </p:nvGrpSpPr>
          <p:grpSpPr>
            <a:xfrm>
              <a:off x="-2" y="-2"/>
              <a:ext cx="1303764" cy="1387641"/>
              <a:chOff x="0" y="-1"/>
              <a:chExt cx="1303763" cy="1387640"/>
            </a:xfrm>
          </p:grpSpPr>
          <p:sp>
            <p:nvSpPr>
              <p:cNvPr id="425" name="矩形"/>
              <p:cNvSpPr/>
              <p:nvPr/>
            </p:nvSpPr>
            <p:spPr>
              <a:xfrm rot="19740000" flipH="1">
                <a:off x="222828" y="142186"/>
                <a:ext cx="858106" cy="1103267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45°"/>
              <p:cNvSpPr txBox="1"/>
              <p:nvPr/>
            </p:nvSpPr>
            <p:spPr>
              <a:xfrm rot="19740000">
                <a:off x="222824" y="456325"/>
                <a:ext cx="858106" cy="4749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45°</a:t>
                </a:r>
              </a:p>
            </p:txBody>
          </p:sp>
        </p:grpSp>
        <p:sp>
          <p:nvSpPr>
            <p:cNvPr id="428" name="矩形 17"/>
            <p:cNvSpPr/>
            <p:nvPr/>
          </p:nvSpPr>
          <p:spPr>
            <a:xfrm rot="14340000" flipH="1">
              <a:off x="332456" y="602074"/>
              <a:ext cx="729672" cy="402238"/>
            </a:xfrm>
            <a:prstGeom prst="rect">
              <a:avLst/>
            </a:prstGeom>
            <a:solidFill>
              <a:srgbClr val="5B9BD5">
                <a:alpha val="32000"/>
              </a:srgbClr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34" name="组合 40"/>
          <p:cNvGrpSpPr/>
          <p:nvPr/>
        </p:nvGrpSpPr>
        <p:grpSpPr>
          <a:xfrm>
            <a:off x="6492804" y="1935306"/>
            <a:ext cx="877237" cy="1118076"/>
            <a:chOff x="-1" y="-1"/>
            <a:chExt cx="877235" cy="1118075"/>
          </a:xfrm>
        </p:grpSpPr>
        <p:grpSp>
          <p:nvGrpSpPr>
            <p:cNvPr id="432" name="矩形 9"/>
            <p:cNvGrpSpPr/>
            <p:nvPr/>
          </p:nvGrpSpPr>
          <p:grpSpPr>
            <a:xfrm>
              <a:off x="-2" y="-2"/>
              <a:ext cx="877237" cy="1118077"/>
              <a:chOff x="0" y="0"/>
              <a:chExt cx="877235" cy="1118075"/>
            </a:xfrm>
          </p:grpSpPr>
          <p:sp>
            <p:nvSpPr>
              <p:cNvPr id="430" name="矩形"/>
              <p:cNvSpPr/>
              <p:nvPr/>
            </p:nvSpPr>
            <p:spPr>
              <a:xfrm rot="21540000" flipH="1">
                <a:off x="9562" y="7404"/>
                <a:ext cx="858112" cy="1103267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1" name="75°"/>
              <p:cNvSpPr txBox="1"/>
              <p:nvPr/>
            </p:nvSpPr>
            <p:spPr>
              <a:xfrm rot="21540000">
                <a:off x="9560" y="321542"/>
                <a:ext cx="858112" cy="4749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75°</a:t>
                </a:r>
              </a:p>
            </p:txBody>
          </p:sp>
        </p:grpSp>
        <p:sp>
          <p:nvSpPr>
            <p:cNvPr id="433" name="矩形 18"/>
            <p:cNvSpPr/>
            <p:nvPr/>
          </p:nvSpPr>
          <p:spPr>
            <a:xfrm rot="16140000" flipH="1">
              <a:off x="64726" y="473068"/>
              <a:ext cx="729672" cy="402239"/>
            </a:xfrm>
            <a:prstGeom prst="rect">
              <a:avLst/>
            </a:prstGeom>
            <a:solidFill>
              <a:srgbClr val="5B9BD5">
                <a:alpha val="32000"/>
              </a:srgbClr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39" name="组合 42"/>
          <p:cNvGrpSpPr/>
          <p:nvPr/>
        </p:nvGrpSpPr>
        <p:grpSpPr>
          <a:xfrm>
            <a:off x="4759643" y="3383071"/>
            <a:ext cx="1349897" cy="1322643"/>
            <a:chOff x="-3" y="-1"/>
            <a:chExt cx="1349895" cy="1322641"/>
          </a:xfrm>
        </p:grpSpPr>
        <p:grpSp>
          <p:nvGrpSpPr>
            <p:cNvPr id="437" name="矩形 11"/>
            <p:cNvGrpSpPr/>
            <p:nvPr/>
          </p:nvGrpSpPr>
          <p:grpSpPr>
            <a:xfrm>
              <a:off x="-4" y="-2"/>
              <a:ext cx="1349897" cy="1322643"/>
              <a:chOff x="-2" y="0"/>
              <a:chExt cx="1349895" cy="1322641"/>
            </a:xfrm>
          </p:grpSpPr>
          <p:sp>
            <p:nvSpPr>
              <p:cNvPr id="435" name="矩形"/>
              <p:cNvSpPr/>
              <p:nvPr/>
            </p:nvSpPr>
            <p:spPr>
              <a:xfrm rot="14340000" flipH="1">
                <a:off x="207954" y="154500"/>
                <a:ext cx="933983" cy="1013641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-45°"/>
              <p:cNvSpPr txBox="1"/>
              <p:nvPr/>
            </p:nvSpPr>
            <p:spPr>
              <a:xfrm rot="14340000">
                <a:off x="207952" y="392086"/>
                <a:ext cx="933983" cy="538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-45°</a:t>
                </a:r>
              </a:p>
            </p:txBody>
          </p:sp>
        </p:grpSp>
        <p:sp>
          <p:nvSpPr>
            <p:cNvPr id="438" name="矩形 20"/>
            <p:cNvSpPr/>
            <p:nvPr/>
          </p:nvSpPr>
          <p:spPr>
            <a:xfrm rot="8940000" flipH="1">
              <a:off x="434918" y="395465"/>
              <a:ext cx="670397" cy="437804"/>
            </a:xfrm>
            <a:prstGeom prst="rect">
              <a:avLst/>
            </a:prstGeom>
            <a:solidFill>
              <a:srgbClr val="5B9BD5">
                <a:alpha val="32000"/>
              </a:srgbClr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44" name="组合 46"/>
          <p:cNvGrpSpPr/>
          <p:nvPr/>
        </p:nvGrpSpPr>
        <p:grpSpPr>
          <a:xfrm>
            <a:off x="6388465" y="3010561"/>
            <a:ext cx="1285392" cy="1380957"/>
            <a:chOff x="-2" y="-2"/>
            <a:chExt cx="1285391" cy="1380955"/>
          </a:xfrm>
        </p:grpSpPr>
        <p:grpSp>
          <p:nvGrpSpPr>
            <p:cNvPr id="442" name="矩形 12"/>
            <p:cNvGrpSpPr/>
            <p:nvPr/>
          </p:nvGrpSpPr>
          <p:grpSpPr>
            <a:xfrm>
              <a:off x="-3" y="-3"/>
              <a:ext cx="1285392" cy="1380957"/>
              <a:chOff x="-1" y="0"/>
              <a:chExt cx="1285391" cy="1380955"/>
            </a:xfrm>
          </p:grpSpPr>
          <p:sp>
            <p:nvSpPr>
              <p:cNvPr id="440" name="矩形"/>
              <p:cNvSpPr/>
              <p:nvPr/>
            </p:nvSpPr>
            <p:spPr>
              <a:xfrm rot="12540000" flipH="1">
                <a:off x="213640" y="138844"/>
                <a:ext cx="858109" cy="1103265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-75°"/>
              <p:cNvSpPr txBox="1"/>
              <p:nvPr/>
            </p:nvSpPr>
            <p:spPr>
              <a:xfrm rot="12540000">
                <a:off x="213639" y="421242"/>
                <a:ext cx="858109" cy="538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-75°</a:t>
                </a:r>
              </a:p>
            </p:txBody>
          </p:sp>
        </p:grpSp>
        <p:sp>
          <p:nvSpPr>
            <p:cNvPr id="443" name="矩形 21"/>
            <p:cNvSpPr/>
            <p:nvPr/>
          </p:nvSpPr>
          <p:spPr>
            <a:xfrm rot="7140000" flipH="1">
              <a:off x="326731" y="409287"/>
              <a:ext cx="729671" cy="402238"/>
            </a:xfrm>
            <a:prstGeom prst="rect">
              <a:avLst/>
            </a:prstGeom>
            <a:solidFill>
              <a:srgbClr val="5B9BD5">
                <a:alpha val="32000"/>
              </a:srgbClr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49" name="组合 36"/>
          <p:cNvGrpSpPr/>
          <p:nvPr/>
        </p:nvGrpSpPr>
        <p:grpSpPr>
          <a:xfrm>
            <a:off x="4117724" y="2508080"/>
            <a:ext cx="1339351" cy="1308300"/>
            <a:chOff x="-1" y="-2"/>
            <a:chExt cx="1339350" cy="1308298"/>
          </a:xfrm>
        </p:grpSpPr>
        <p:grpSp>
          <p:nvGrpSpPr>
            <p:cNvPr id="447" name="矩形 5"/>
            <p:cNvGrpSpPr/>
            <p:nvPr/>
          </p:nvGrpSpPr>
          <p:grpSpPr>
            <a:xfrm>
              <a:off x="-2" y="-3"/>
              <a:ext cx="1339351" cy="1308300"/>
              <a:chOff x="0" y="-1"/>
              <a:chExt cx="1339350" cy="1308298"/>
            </a:xfrm>
          </p:grpSpPr>
          <p:sp>
            <p:nvSpPr>
              <p:cNvPr id="445" name="矩形"/>
              <p:cNvSpPr/>
              <p:nvPr/>
            </p:nvSpPr>
            <p:spPr>
              <a:xfrm rot="17940000" flipH="1">
                <a:off x="202684" y="147329"/>
                <a:ext cx="933981" cy="1013639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6" name="15°"/>
              <p:cNvSpPr txBox="1"/>
              <p:nvPr/>
            </p:nvSpPr>
            <p:spPr>
              <a:xfrm rot="17940000">
                <a:off x="202680" y="416659"/>
                <a:ext cx="933981" cy="4749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>
                <a:lvl1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15°</a:t>
                </a:r>
              </a:p>
            </p:txBody>
          </p:sp>
        </p:grpSp>
        <p:sp>
          <p:nvSpPr>
            <p:cNvPr id="448" name="矩形 16"/>
            <p:cNvSpPr/>
            <p:nvPr/>
          </p:nvSpPr>
          <p:spPr>
            <a:xfrm rot="12540000" flipH="1">
              <a:off x="433448" y="504719"/>
              <a:ext cx="670395" cy="437804"/>
            </a:xfrm>
            <a:prstGeom prst="rect">
              <a:avLst/>
            </a:prstGeom>
            <a:solidFill>
              <a:srgbClr val="5B9BD5">
                <a:alpha val="32000"/>
              </a:srgbClr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54" name="组合 35"/>
          <p:cNvGrpSpPr/>
          <p:nvPr/>
        </p:nvGrpSpPr>
        <p:grpSpPr>
          <a:xfrm>
            <a:off x="3227983" y="3306050"/>
            <a:ext cx="1029786" cy="951532"/>
            <a:chOff x="-1" y="-2"/>
            <a:chExt cx="1029785" cy="951531"/>
          </a:xfrm>
        </p:grpSpPr>
        <p:grpSp>
          <p:nvGrpSpPr>
            <p:cNvPr id="452" name="矩形 10"/>
            <p:cNvGrpSpPr/>
            <p:nvPr/>
          </p:nvGrpSpPr>
          <p:grpSpPr>
            <a:xfrm>
              <a:off x="-2" y="-3"/>
              <a:ext cx="1029786" cy="951533"/>
              <a:chOff x="0" y="-1"/>
              <a:chExt cx="1029785" cy="951531"/>
            </a:xfrm>
          </p:grpSpPr>
          <p:sp>
            <p:nvSpPr>
              <p:cNvPr id="450" name="矩形"/>
              <p:cNvSpPr/>
              <p:nvPr/>
            </p:nvSpPr>
            <p:spPr>
              <a:xfrm rot="16140000" flipH="1">
                <a:off x="47900" y="-31056"/>
                <a:ext cx="933984" cy="1013641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--15°"/>
              <p:cNvSpPr txBox="1"/>
              <p:nvPr/>
            </p:nvSpPr>
            <p:spPr>
              <a:xfrm rot="16140000">
                <a:off x="47893" y="117626"/>
                <a:ext cx="933984" cy="7162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-</a:t>
                </a:r>
                <a:r>
                  <a:rPr sz="4400">
                    <a:solidFill>
                      <a:srgbClr val="FF0000"/>
                    </a:solidFill>
                  </a:rPr>
                  <a:t>-</a:t>
                </a:r>
                <a:r>
                  <a:rPr sz="2800">
                    <a:solidFill>
                      <a:srgbClr val="FF0000"/>
                    </a:solidFill>
                  </a:rPr>
                  <a:t>15°</a:t>
                </a:r>
              </a:p>
            </p:txBody>
          </p:sp>
        </p:grpSp>
        <p:sp>
          <p:nvSpPr>
            <p:cNvPr id="453" name="矩形 19"/>
            <p:cNvSpPr/>
            <p:nvPr/>
          </p:nvSpPr>
          <p:spPr>
            <a:xfrm rot="10740000" flipH="1">
              <a:off x="300713" y="265224"/>
              <a:ext cx="670396" cy="437804"/>
            </a:xfrm>
            <a:prstGeom prst="rect">
              <a:avLst/>
            </a:prstGeom>
            <a:solidFill>
              <a:srgbClr val="5B9BD5">
                <a:alpha val="32000"/>
              </a:srgbClr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55" name="直角三角形 38"/>
          <p:cNvSpPr/>
          <p:nvPr/>
        </p:nvSpPr>
        <p:spPr>
          <a:xfrm rot="7140000">
            <a:off x="4149904" y="2925416"/>
            <a:ext cx="149686" cy="536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6" name="直角三角形 39"/>
          <p:cNvSpPr/>
          <p:nvPr/>
        </p:nvSpPr>
        <p:spPr>
          <a:xfrm rot="6960000" flipH="1">
            <a:off x="4414222" y="2430035"/>
            <a:ext cx="149686" cy="536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59" name="直角三角形 41"/>
          <p:cNvGrpSpPr/>
          <p:nvPr/>
        </p:nvGrpSpPr>
        <p:grpSpPr>
          <a:xfrm>
            <a:off x="36611" y="863012"/>
            <a:ext cx="10540539" cy="2221229"/>
            <a:chOff x="-1" y="-1"/>
            <a:chExt cx="10540538" cy="2221227"/>
          </a:xfrm>
        </p:grpSpPr>
        <p:sp>
          <p:nvSpPr>
            <p:cNvPr id="457" name="三角形"/>
            <p:cNvSpPr/>
            <p:nvPr/>
          </p:nvSpPr>
          <p:spPr>
            <a:xfrm rot="5400000">
              <a:off x="4159653" y="-4159657"/>
              <a:ext cx="2221229" cy="1054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50"/>
            </a:solidFill>
            <a:ln w="3175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8" name="1#水池"/>
            <p:cNvSpPr txBox="1"/>
            <p:nvPr/>
          </p:nvSpPr>
          <p:spPr>
            <a:xfrm rot="5400000">
              <a:off x="2079833" y="-1630682"/>
              <a:ext cx="1110614" cy="4742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defRPr sz="7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   1#水池</a:t>
              </a:r>
            </a:p>
          </p:txBody>
        </p:sp>
      </p:grpSp>
      <p:sp>
        <p:nvSpPr>
          <p:cNvPr id="460" name="椭圆 62"/>
          <p:cNvSpPr/>
          <p:nvPr/>
        </p:nvSpPr>
        <p:spPr>
          <a:xfrm rot="19320000">
            <a:off x="1309611" y="3586802"/>
            <a:ext cx="1215009" cy="1215009"/>
          </a:xfrm>
          <a:prstGeom prst="ellipse">
            <a:avLst/>
          </a:prstGeom>
          <a:solidFill>
            <a:srgbClr val="54823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61" name="文本框 63"/>
          <p:cNvSpPr txBox="1"/>
          <p:nvPr/>
        </p:nvSpPr>
        <p:spPr>
          <a:xfrm>
            <a:off x="1653076" y="3784301"/>
            <a:ext cx="610476" cy="1300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MD堆顶</a:t>
            </a:r>
          </a:p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2.8m</a:t>
            </a:r>
          </a:p>
        </p:txBody>
      </p:sp>
      <p:sp>
        <p:nvSpPr>
          <p:cNvPr id="462" name="文本框 64"/>
          <p:cNvSpPr txBox="1"/>
          <p:nvPr/>
        </p:nvSpPr>
        <p:spPr>
          <a:xfrm rot="19320000">
            <a:off x="1850540" y="4742507"/>
            <a:ext cx="1365834" cy="71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MD堆底，0m</a:t>
            </a:r>
          </a:p>
        </p:txBody>
      </p:sp>
      <p:sp>
        <p:nvSpPr>
          <p:cNvPr id="463" name="文本框 65"/>
          <p:cNvSpPr txBox="1"/>
          <p:nvPr/>
        </p:nvSpPr>
        <p:spPr>
          <a:xfrm rot="20908832">
            <a:off x="2610407" y="2698144"/>
            <a:ext cx="1365835" cy="1071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WFCTA平台，顶，1.5m</a:t>
            </a:r>
          </a:p>
        </p:txBody>
      </p:sp>
      <p:sp>
        <p:nvSpPr>
          <p:cNvPr id="464" name="文本框 66"/>
          <p:cNvSpPr txBox="1"/>
          <p:nvPr/>
        </p:nvSpPr>
        <p:spPr>
          <a:xfrm rot="20853644">
            <a:off x="7411614" y="1558590"/>
            <a:ext cx="1365835" cy="71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道路，</a:t>
            </a:r>
          </a:p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1.5m</a:t>
            </a:r>
          </a:p>
        </p:txBody>
      </p:sp>
      <p:sp>
        <p:nvSpPr>
          <p:cNvPr id="465" name="文本框 67"/>
          <p:cNvSpPr txBox="1"/>
          <p:nvPr/>
        </p:nvSpPr>
        <p:spPr>
          <a:xfrm rot="20809856">
            <a:off x="7757155" y="3293090"/>
            <a:ext cx="1365834" cy="71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道路，</a:t>
            </a:r>
          </a:p>
          <a:p>
            <a:pPr>
              <a:defRPr sz="2000" b="1">
                <a:latin typeface="Calibri"/>
                <a:ea typeface="Calibri"/>
                <a:cs typeface="Calibri"/>
                <a:sym typeface="Calibri"/>
              </a:defRPr>
            </a:pPr>
            <a:r>
              <a:t>1.5m</a:t>
            </a:r>
          </a:p>
        </p:txBody>
      </p:sp>
      <p:sp>
        <p:nvSpPr>
          <p:cNvPr id="466" name="文本框 68"/>
          <p:cNvSpPr txBox="1"/>
          <p:nvPr/>
        </p:nvSpPr>
        <p:spPr>
          <a:xfrm rot="21046729">
            <a:off x="6140691" y="4885378"/>
            <a:ext cx="1365834" cy="71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道路，1.4m</a:t>
            </a:r>
          </a:p>
        </p:txBody>
      </p:sp>
      <p:sp>
        <p:nvSpPr>
          <p:cNvPr id="467" name="文本框 69"/>
          <p:cNvSpPr txBox="1"/>
          <p:nvPr/>
        </p:nvSpPr>
        <p:spPr>
          <a:xfrm rot="21050621">
            <a:off x="2495207" y="5540299"/>
            <a:ext cx="1365835" cy="424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道路，0m</a:t>
            </a:r>
          </a:p>
        </p:txBody>
      </p:sp>
      <p:sp>
        <p:nvSpPr>
          <p:cNvPr id="468" name="文本框 70"/>
          <p:cNvSpPr txBox="1"/>
          <p:nvPr/>
        </p:nvSpPr>
        <p:spPr>
          <a:xfrm rot="20926978">
            <a:off x="3910286" y="2053289"/>
            <a:ext cx="2175505" cy="71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WFCTA平台，底，0m</a:t>
            </a:r>
          </a:p>
        </p:txBody>
      </p:sp>
      <p:sp>
        <p:nvSpPr>
          <p:cNvPr id="469" name="文本框 72"/>
          <p:cNvSpPr txBox="1"/>
          <p:nvPr/>
        </p:nvSpPr>
        <p:spPr>
          <a:xfrm>
            <a:off x="-42209" y="3043233"/>
            <a:ext cx="1534764" cy="142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山墙顶，14m</a:t>
            </a:r>
          </a:p>
          <a:p>
            <a: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比平台高12.5米</a:t>
            </a:r>
          </a:p>
        </p:txBody>
      </p:sp>
      <p:grpSp>
        <p:nvGrpSpPr>
          <p:cNvPr id="473" name="组合 78"/>
          <p:cNvGrpSpPr/>
          <p:nvPr/>
        </p:nvGrpSpPr>
        <p:grpSpPr>
          <a:xfrm>
            <a:off x="138588" y="4796459"/>
            <a:ext cx="1194753" cy="453736"/>
            <a:chOff x="0" y="0"/>
            <a:chExt cx="1194752" cy="453735"/>
          </a:xfrm>
        </p:grpSpPr>
        <p:sp>
          <p:nvSpPr>
            <p:cNvPr id="470" name="等腰三角形 75"/>
            <p:cNvSpPr/>
            <p:nvPr/>
          </p:nvSpPr>
          <p:spPr>
            <a:xfrm rot="17040000">
              <a:off x="638968" y="-170077"/>
              <a:ext cx="99705" cy="885835"/>
            </a:xfrm>
            <a:prstGeom prst="triangl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1" name="等腰三角形 76"/>
            <p:cNvSpPr/>
            <p:nvPr/>
          </p:nvSpPr>
          <p:spPr>
            <a:xfrm rot="17040000">
              <a:off x="1026760" y="271789"/>
              <a:ext cx="106814" cy="209556"/>
            </a:xfrm>
            <a:prstGeom prst="triangl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文本框 77"/>
            <p:cNvSpPr txBox="1"/>
            <p:nvPr/>
          </p:nvSpPr>
          <p:spPr>
            <a:xfrm rot="17040000">
              <a:off x="76554" y="-16874"/>
              <a:ext cx="227168" cy="335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4289" tIns="34289" rIns="34289" bIns="34289" numCol="1" anchor="t">
              <a:spAutoFit/>
            </a:bodyPr>
            <a:lstStyle>
              <a:lvl1pPr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</a:t>
              </a:r>
            </a:p>
          </p:txBody>
        </p:sp>
      </p:grpSp>
      <p:sp>
        <p:nvSpPr>
          <p:cNvPr id="474" name="矩形 60"/>
          <p:cNvSpPr/>
          <p:nvPr/>
        </p:nvSpPr>
        <p:spPr>
          <a:xfrm rot="20894464">
            <a:off x="6393415" y="472894"/>
            <a:ext cx="4058907" cy="8958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5" name="文本框 71"/>
          <p:cNvSpPr txBox="1"/>
          <p:nvPr/>
        </p:nvSpPr>
        <p:spPr>
          <a:xfrm rot="20869243">
            <a:off x="6500169" y="1071845"/>
            <a:ext cx="1365835" cy="142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屋檐，6.5m</a:t>
            </a:r>
          </a:p>
          <a:p>
            <a: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比平台高5米</a:t>
            </a:r>
          </a:p>
        </p:txBody>
      </p:sp>
      <p:sp>
        <p:nvSpPr>
          <p:cNvPr id="476" name="直接连接符 43"/>
          <p:cNvSpPr/>
          <p:nvPr/>
        </p:nvSpPr>
        <p:spPr>
          <a:xfrm>
            <a:off x="7194491" y="857248"/>
            <a:ext cx="774838" cy="3693695"/>
          </a:xfrm>
          <a:prstGeom prst="line">
            <a:avLst/>
          </a:prstGeom>
          <a:ln w="3175">
            <a:solidFill>
              <a:srgbClr val="00B05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7" name="直接连接符 44"/>
          <p:cNvSpPr/>
          <p:nvPr/>
        </p:nvSpPr>
        <p:spPr>
          <a:xfrm>
            <a:off x="7875543" y="909818"/>
            <a:ext cx="908485" cy="4135242"/>
          </a:xfrm>
          <a:prstGeom prst="line">
            <a:avLst/>
          </a:prstGeom>
          <a:ln w="3175">
            <a:solidFill>
              <a:srgbClr val="00B05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8" name="直角三角形 80"/>
          <p:cNvSpPr/>
          <p:nvPr/>
        </p:nvSpPr>
        <p:spPr>
          <a:xfrm rot="8940000" flipH="1">
            <a:off x="5919194" y="2314686"/>
            <a:ext cx="149686" cy="536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9" name="直接连接符 81"/>
          <p:cNvSpPr/>
          <p:nvPr/>
        </p:nvSpPr>
        <p:spPr>
          <a:xfrm flipH="1" flipV="1">
            <a:off x="4143671" y="1587883"/>
            <a:ext cx="1583138" cy="1470720"/>
          </a:xfrm>
          <a:prstGeom prst="line">
            <a:avLst/>
          </a:prstGeom>
          <a:ln w="3175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0" name="直接连接符 82"/>
          <p:cNvSpPr/>
          <p:nvPr/>
        </p:nvSpPr>
        <p:spPr>
          <a:xfrm flipH="1" flipV="1">
            <a:off x="5614060" y="991323"/>
            <a:ext cx="371905" cy="1541015"/>
          </a:xfrm>
          <a:prstGeom prst="line">
            <a:avLst/>
          </a:prstGeom>
          <a:ln w="3175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1" name="直角三角形 83"/>
          <p:cNvSpPr/>
          <p:nvPr/>
        </p:nvSpPr>
        <p:spPr>
          <a:xfrm rot="8940000">
            <a:off x="5449215" y="2592151"/>
            <a:ext cx="149687" cy="536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82" name="直接连接符 86"/>
          <p:cNvSpPr/>
          <p:nvPr/>
        </p:nvSpPr>
        <p:spPr>
          <a:xfrm flipH="1" flipV="1">
            <a:off x="2662496" y="1079798"/>
            <a:ext cx="2044883" cy="1797807"/>
          </a:xfrm>
          <a:prstGeom prst="line">
            <a:avLst/>
          </a:prstGeom>
          <a:ln w="3175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3" name="直接连接符 88"/>
          <p:cNvSpPr/>
          <p:nvPr/>
        </p:nvSpPr>
        <p:spPr>
          <a:xfrm flipH="1" flipV="1">
            <a:off x="184417" y="2124042"/>
            <a:ext cx="4295893" cy="1141710"/>
          </a:xfrm>
          <a:prstGeom prst="line">
            <a:avLst/>
          </a:prstGeom>
          <a:ln w="3175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4" name="直接连接符 90"/>
          <p:cNvSpPr/>
          <p:nvPr/>
        </p:nvSpPr>
        <p:spPr>
          <a:xfrm>
            <a:off x="59773" y="2688638"/>
            <a:ext cx="3470807" cy="904882"/>
          </a:xfrm>
          <a:prstGeom prst="line">
            <a:avLst/>
          </a:prstGeom>
          <a:ln w="3175">
            <a:solidFill>
              <a:srgbClr val="5B9BD5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5" name="直接连接符 101"/>
          <p:cNvSpPr/>
          <p:nvPr/>
        </p:nvSpPr>
        <p:spPr>
          <a:xfrm>
            <a:off x="5807981" y="1785329"/>
            <a:ext cx="33390" cy="81645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6" name="直接连接符 106"/>
          <p:cNvSpPr/>
          <p:nvPr/>
        </p:nvSpPr>
        <p:spPr>
          <a:xfrm>
            <a:off x="5128197" y="1917679"/>
            <a:ext cx="33391" cy="81645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7" name="直接连接符 107"/>
          <p:cNvSpPr/>
          <p:nvPr/>
        </p:nvSpPr>
        <p:spPr>
          <a:xfrm>
            <a:off x="4466459" y="2068076"/>
            <a:ext cx="33391" cy="81645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8" name="直接连接符 108"/>
          <p:cNvSpPr/>
          <p:nvPr/>
        </p:nvSpPr>
        <p:spPr>
          <a:xfrm>
            <a:off x="3798708" y="2212456"/>
            <a:ext cx="33391" cy="81645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9" name="直接连接符 109"/>
          <p:cNvSpPr/>
          <p:nvPr/>
        </p:nvSpPr>
        <p:spPr>
          <a:xfrm>
            <a:off x="3136968" y="2344803"/>
            <a:ext cx="33391" cy="81646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0" name="文本框 110"/>
          <p:cNvSpPr txBox="1"/>
          <p:nvPr/>
        </p:nvSpPr>
        <p:spPr>
          <a:xfrm rot="20864967">
            <a:off x="4951364" y="1655566"/>
            <a:ext cx="429633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7.5</a:t>
            </a:r>
          </a:p>
        </p:txBody>
      </p:sp>
      <p:sp>
        <p:nvSpPr>
          <p:cNvPr id="491" name="文本框 111"/>
          <p:cNvSpPr txBox="1"/>
          <p:nvPr/>
        </p:nvSpPr>
        <p:spPr>
          <a:xfrm rot="20864967">
            <a:off x="5643181" y="1544270"/>
            <a:ext cx="429633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7.0</a:t>
            </a:r>
          </a:p>
        </p:txBody>
      </p:sp>
      <p:sp>
        <p:nvSpPr>
          <p:cNvPr id="492" name="文本框 112"/>
          <p:cNvSpPr txBox="1"/>
          <p:nvPr/>
        </p:nvSpPr>
        <p:spPr>
          <a:xfrm rot="20864967">
            <a:off x="4295645" y="1820996"/>
            <a:ext cx="429636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8.0</a:t>
            </a:r>
          </a:p>
        </p:txBody>
      </p:sp>
      <p:sp>
        <p:nvSpPr>
          <p:cNvPr id="493" name="文本框 113"/>
          <p:cNvSpPr txBox="1"/>
          <p:nvPr/>
        </p:nvSpPr>
        <p:spPr>
          <a:xfrm rot="20864967">
            <a:off x="3642931" y="1962368"/>
            <a:ext cx="429633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8.5</a:t>
            </a:r>
          </a:p>
        </p:txBody>
      </p:sp>
      <p:sp>
        <p:nvSpPr>
          <p:cNvPr id="494" name="文本框 114"/>
          <p:cNvSpPr txBox="1"/>
          <p:nvPr/>
        </p:nvSpPr>
        <p:spPr>
          <a:xfrm rot="20864967">
            <a:off x="2972164" y="2103740"/>
            <a:ext cx="429634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9.0</a:t>
            </a:r>
          </a:p>
        </p:txBody>
      </p:sp>
      <p:sp>
        <p:nvSpPr>
          <p:cNvPr id="495" name="文本框 115"/>
          <p:cNvSpPr txBox="1"/>
          <p:nvPr/>
        </p:nvSpPr>
        <p:spPr>
          <a:xfrm rot="887585">
            <a:off x="1268362" y="2329495"/>
            <a:ext cx="1553440" cy="3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52°16.7m</a:t>
            </a:r>
          </a:p>
        </p:txBody>
      </p:sp>
      <p:sp>
        <p:nvSpPr>
          <p:cNvPr id="496" name="文本框 116"/>
          <p:cNvSpPr txBox="1"/>
          <p:nvPr/>
        </p:nvSpPr>
        <p:spPr>
          <a:xfrm rot="2411261">
            <a:off x="3202285" y="1949986"/>
            <a:ext cx="1553440" cy="3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52°9.7 m</a:t>
            </a:r>
          </a:p>
        </p:txBody>
      </p:sp>
      <p:sp>
        <p:nvSpPr>
          <p:cNvPr id="497" name="文本框 117"/>
          <p:cNvSpPr txBox="1"/>
          <p:nvPr/>
        </p:nvSpPr>
        <p:spPr>
          <a:xfrm rot="2514056">
            <a:off x="3857327" y="1729820"/>
            <a:ext cx="1553440" cy="3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52°12.0 m</a:t>
            </a:r>
          </a:p>
        </p:txBody>
      </p:sp>
      <p:sp>
        <p:nvSpPr>
          <p:cNvPr id="498" name="文本框 118"/>
          <p:cNvSpPr txBox="1"/>
          <p:nvPr/>
        </p:nvSpPr>
        <p:spPr>
          <a:xfrm rot="4543552">
            <a:off x="4891943" y="1486135"/>
            <a:ext cx="1553441" cy="3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52°10.1 m</a:t>
            </a:r>
          </a:p>
        </p:txBody>
      </p:sp>
      <p:sp>
        <p:nvSpPr>
          <p:cNvPr id="499" name="直接箭头连接符 119"/>
          <p:cNvSpPr/>
          <p:nvPr/>
        </p:nvSpPr>
        <p:spPr>
          <a:xfrm flipH="1" flipV="1">
            <a:off x="3240588" y="4328769"/>
            <a:ext cx="1014991" cy="9251"/>
          </a:xfrm>
          <a:prstGeom prst="line">
            <a:avLst/>
          </a:prstGeom>
          <a:ln w="38100">
            <a:solidFill>
              <a:srgbClr val="FF0000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0" name="文本框 124"/>
          <p:cNvSpPr txBox="1"/>
          <p:nvPr/>
        </p:nvSpPr>
        <p:spPr>
          <a:xfrm>
            <a:off x="3527168" y="4361546"/>
            <a:ext cx="495569" cy="601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7.6m</a:t>
            </a:r>
          </a:p>
        </p:txBody>
      </p:sp>
      <p:sp>
        <p:nvSpPr>
          <p:cNvPr id="501" name="直接箭头连接符 125"/>
          <p:cNvSpPr/>
          <p:nvPr/>
        </p:nvSpPr>
        <p:spPr>
          <a:xfrm flipH="1" flipV="1">
            <a:off x="3185176" y="3314511"/>
            <a:ext cx="29764" cy="932999"/>
          </a:xfrm>
          <a:prstGeom prst="line">
            <a:avLst/>
          </a:prstGeom>
          <a:ln w="38100">
            <a:solidFill>
              <a:srgbClr val="FF0000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2" name="文本框 126"/>
          <p:cNvSpPr txBox="1"/>
          <p:nvPr/>
        </p:nvSpPr>
        <p:spPr>
          <a:xfrm>
            <a:off x="2693977" y="3654692"/>
            <a:ext cx="495574" cy="601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6.4m</a:t>
            </a:r>
          </a:p>
        </p:txBody>
      </p:sp>
      <p:sp>
        <p:nvSpPr>
          <p:cNvPr id="503" name="直角三角形 133"/>
          <p:cNvSpPr/>
          <p:nvPr/>
        </p:nvSpPr>
        <p:spPr>
          <a:xfrm rot="5160000" flipH="1">
            <a:off x="3183994" y="3248187"/>
            <a:ext cx="149686" cy="536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04" name="直接连接符 134"/>
          <p:cNvSpPr/>
          <p:nvPr/>
        </p:nvSpPr>
        <p:spPr>
          <a:xfrm>
            <a:off x="2336868" y="2510238"/>
            <a:ext cx="33391" cy="81645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5" name="文本框 135"/>
          <p:cNvSpPr txBox="1"/>
          <p:nvPr/>
        </p:nvSpPr>
        <p:spPr>
          <a:xfrm rot="20864967">
            <a:off x="2160034" y="2248125"/>
            <a:ext cx="429633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9.5</a:t>
            </a:r>
          </a:p>
        </p:txBody>
      </p:sp>
      <p:sp>
        <p:nvSpPr>
          <p:cNvPr id="506" name="直接连接符 136"/>
          <p:cNvSpPr/>
          <p:nvPr/>
        </p:nvSpPr>
        <p:spPr>
          <a:xfrm>
            <a:off x="1505645" y="2678246"/>
            <a:ext cx="33391" cy="81646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7" name="文本框 137"/>
          <p:cNvSpPr txBox="1"/>
          <p:nvPr/>
        </p:nvSpPr>
        <p:spPr>
          <a:xfrm rot="20864967">
            <a:off x="1301482" y="2425488"/>
            <a:ext cx="543936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10.0</a:t>
            </a:r>
          </a:p>
        </p:txBody>
      </p:sp>
      <p:sp>
        <p:nvSpPr>
          <p:cNvPr id="508" name="直接连接符 138"/>
          <p:cNvSpPr/>
          <p:nvPr/>
        </p:nvSpPr>
        <p:spPr>
          <a:xfrm>
            <a:off x="727645" y="2859151"/>
            <a:ext cx="33390" cy="81645"/>
          </a:xfrm>
          <a:prstGeom prst="line">
            <a:avLst/>
          </a:prstGeom>
          <a:ln w="2540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9" name="文本框 140"/>
          <p:cNvSpPr txBox="1"/>
          <p:nvPr/>
        </p:nvSpPr>
        <p:spPr>
          <a:xfrm rot="20864967">
            <a:off x="522437" y="2621003"/>
            <a:ext cx="543936" cy="65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10.5</a:t>
            </a:r>
          </a:p>
        </p:txBody>
      </p:sp>
      <p:sp>
        <p:nvSpPr>
          <p:cNvPr id="510" name="文本框 141"/>
          <p:cNvSpPr txBox="1"/>
          <p:nvPr/>
        </p:nvSpPr>
        <p:spPr>
          <a:xfrm rot="887585">
            <a:off x="38130" y="2552076"/>
            <a:ext cx="1553441" cy="36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52°18.0m</a:t>
            </a:r>
          </a:p>
        </p:txBody>
      </p:sp>
      <p:sp>
        <p:nvSpPr>
          <p:cNvPr id="511" name="直角三角形 142"/>
          <p:cNvSpPr/>
          <p:nvPr/>
        </p:nvSpPr>
        <p:spPr>
          <a:xfrm rot="10740000">
            <a:off x="6547097" y="1713836"/>
            <a:ext cx="149686" cy="536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3175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2" name="直接箭头连接符 84"/>
          <p:cNvSpPr/>
          <p:nvPr/>
        </p:nvSpPr>
        <p:spPr>
          <a:xfrm flipH="1" flipV="1">
            <a:off x="2508930" y="2838774"/>
            <a:ext cx="512526" cy="2411237"/>
          </a:xfrm>
          <a:prstGeom prst="line">
            <a:avLst/>
          </a:prstGeom>
          <a:ln w="38100">
            <a:solidFill>
              <a:srgbClr val="FF0000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3" name="文本框 85"/>
          <p:cNvSpPr txBox="1"/>
          <p:nvPr/>
        </p:nvSpPr>
        <p:spPr>
          <a:xfrm rot="21051396">
            <a:off x="2197704" y="3340484"/>
            <a:ext cx="456750" cy="601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17m</a:t>
            </a:r>
          </a:p>
        </p:txBody>
      </p:sp>
      <p:sp>
        <p:nvSpPr>
          <p:cNvPr id="514" name="直接箭头连接符 87"/>
          <p:cNvSpPr/>
          <p:nvPr/>
        </p:nvSpPr>
        <p:spPr>
          <a:xfrm flipV="1">
            <a:off x="3041786" y="4262194"/>
            <a:ext cx="4833035" cy="1027297"/>
          </a:xfrm>
          <a:prstGeom prst="line">
            <a:avLst/>
          </a:prstGeom>
          <a:ln w="38100">
            <a:solidFill>
              <a:srgbClr val="FF0000"/>
            </a:solidFill>
            <a:miter/>
            <a:headEnd type="stealth"/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5" name="文本框 89"/>
          <p:cNvSpPr txBox="1"/>
          <p:nvPr/>
        </p:nvSpPr>
        <p:spPr>
          <a:xfrm rot="21051396">
            <a:off x="5322551" y="4791512"/>
            <a:ext cx="456750" cy="6019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34m</a:t>
            </a:r>
          </a:p>
        </p:txBody>
      </p:sp>
      <p:sp>
        <p:nvSpPr>
          <p:cNvPr id="516" name="激光器位置的优化选择（准备中）"/>
          <p:cNvSpPr txBox="1"/>
          <p:nvPr/>
        </p:nvSpPr>
        <p:spPr>
          <a:xfrm>
            <a:off x="36609" y="59541"/>
            <a:ext cx="9107391" cy="76943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1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lang="en-US" altLang="zh-CN" sz="4400" dirty="0">
                <a:solidFill>
                  <a:srgbClr val="FF0000"/>
                </a:solidFill>
                <a:latin typeface="Calibri"/>
                <a:ea typeface="等线"/>
                <a:cs typeface="Calibri"/>
                <a:sym typeface="Helvetica"/>
              </a:rPr>
              <a:t>3.3 </a:t>
            </a:r>
            <a:r>
              <a:rPr sz="4400" dirty="0">
                <a:solidFill>
                  <a:srgbClr val="FF0000"/>
                </a:solidFill>
                <a:latin typeface="Calibri"/>
                <a:ea typeface="等线"/>
                <a:cs typeface="Calibri"/>
                <a:sym typeface="Helvetica"/>
              </a:rPr>
              <a:t> </a:t>
            </a:r>
            <a:r>
              <a:rPr sz="4400" dirty="0" err="1">
                <a:solidFill>
                  <a:srgbClr val="FF0000"/>
                </a:solidFill>
                <a:latin typeface="Calibri"/>
                <a:ea typeface="等线"/>
                <a:cs typeface="Calibri"/>
                <a:sym typeface="Helvetica"/>
              </a:rPr>
              <a:t>激光器</a:t>
            </a:r>
            <a:r>
              <a:rPr lang="zh-CN" altLang="en-US" sz="4400" dirty="0">
                <a:solidFill>
                  <a:srgbClr val="FF0000"/>
                </a:solidFill>
                <a:latin typeface="Calibri"/>
                <a:ea typeface="等线"/>
                <a:cs typeface="Calibri"/>
                <a:sym typeface="Helvetica"/>
              </a:rPr>
              <a:t>放</a:t>
            </a:r>
            <a:r>
              <a:rPr sz="4400" dirty="0" err="1">
                <a:solidFill>
                  <a:srgbClr val="FF0000"/>
                </a:solidFill>
                <a:latin typeface="Calibri"/>
                <a:ea typeface="等线"/>
                <a:cs typeface="Calibri"/>
                <a:sym typeface="Helvetica"/>
              </a:rPr>
              <a:t>置的优化选择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8110" y="859150"/>
            <a:ext cx="4765236" cy="432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220" y="1428929"/>
            <a:ext cx="4752530" cy="2798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99" y="4365104"/>
            <a:ext cx="6785370" cy="720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599" y="5085184"/>
            <a:ext cx="7534312" cy="8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激光器位置的优化选择（准备中）"/>
          <p:cNvSpPr txBox="1"/>
          <p:nvPr/>
        </p:nvSpPr>
        <p:spPr>
          <a:xfrm>
            <a:off x="0" y="1016"/>
            <a:ext cx="9144000" cy="56938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1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lang="en-US" altLang="zh-CN" dirty="0"/>
              <a:t>3.3 </a:t>
            </a:r>
            <a:r>
              <a:rPr dirty="0" err="1"/>
              <a:t>望远镜视场内的光强变化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BE9AC-2AE0-4509-85BC-D7D2D3DF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6751"/>
          </a:xfrm>
          <a:solidFill>
            <a:schemeClr val="accent1"/>
          </a:solidFill>
        </p:spPr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  <a:latin typeface="Calibri"/>
                <a:ea typeface="等线"/>
                <a:cs typeface="Calibri"/>
                <a:sym typeface="Avenir Roman"/>
              </a:rPr>
              <a:t>3.4 N2</a:t>
            </a:r>
            <a:r>
              <a:rPr lang="zh-CN" altLang="en-US" dirty="0">
                <a:solidFill>
                  <a:srgbClr val="FF0000"/>
                </a:solidFill>
                <a:latin typeface="Calibri"/>
                <a:ea typeface="等线"/>
                <a:cs typeface="Calibri"/>
                <a:sym typeface="Avenir Roman"/>
              </a:rPr>
              <a:t>分子激光器的扩束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7F23C7-DF93-42EB-B524-2CE30C2273B6}"/>
              </a:ext>
            </a:extLst>
          </p:cNvPr>
          <p:cNvSpPr/>
          <p:nvPr/>
        </p:nvSpPr>
        <p:spPr>
          <a:xfrm>
            <a:off x="0" y="77851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r>
              <a:rPr lang="en-US" altLang="zh-CN" dirty="0"/>
              <a:t>N2</a:t>
            </a:r>
            <a:r>
              <a:rPr lang="zh-CN" altLang="en-US" dirty="0"/>
              <a:t>扩束镜，对于</a:t>
            </a:r>
            <a:r>
              <a:rPr lang="en-US" altLang="zh-CN" dirty="0"/>
              <a:t>337.1nm</a:t>
            </a:r>
            <a:r>
              <a:rPr lang="zh-CN" altLang="en-US" dirty="0"/>
              <a:t>的激光，</a:t>
            </a:r>
            <a:endParaRPr lang="en-US" altLang="zh-CN" dirty="0"/>
          </a:p>
          <a:p>
            <a:r>
              <a:rPr lang="zh-CN" altLang="en-US" dirty="0"/>
              <a:t>扩束后，发散度小于</a:t>
            </a:r>
            <a:r>
              <a:rPr lang="en-US" altLang="zh-CN" dirty="0"/>
              <a:t>2mrad</a:t>
            </a:r>
            <a:r>
              <a:rPr lang="zh-CN" altLang="en-US" dirty="0"/>
              <a:t>，出射光斑大小</a:t>
            </a:r>
            <a:r>
              <a:rPr lang="en-US" altLang="zh-CN" dirty="0"/>
              <a:t>28mm</a:t>
            </a:r>
            <a:r>
              <a:rPr lang="zh-CN" altLang="en-US" dirty="0"/>
              <a:t>，距离激光器</a:t>
            </a:r>
            <a:r>
              <a:rPr lang="en-US" altLang="zh-CN" dirty="0"/>
              <a:t>2km</a:t>
            </a:r>
            <a:r>
              <a:rPr lang="zh-CN" altLang="en-US" dirty="0"/>
              <a:t>时</a:t>
            </a:r>
            <a:r>
              <a:rPr lang="en-US" altLang="zh-CN" dirty="0"/>
              <a:t>5m</a:t>
            </a:r>
            <a:r>
              <a:rPr lang="zh-CN" altLang="en-US" dirty="0"/>
              <a:t>，</a:t>
            </a:r>
            <a:r>
              <a:rPr lang="en-US" altLang="zh-CN" dirty="0"/>
              <a:t>10km</a:t>
            </a:r>
            <a:r>
              <a:rPr lang="zh-CN" altLang="en-US" dirty="0"/>
              <a:t>时</a:t>
            </a:r>
            <a:r>
              <a:rPr lang="en-US" altLang="zh-CN" dirty="0"/>
              <a:t>25</a:t>
            </a:r>
            <a:r>
              <a:rPr lang="zh-CN" altLang="en-US" dirty="0"/>
              <a:t>米。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752CFD-BEF3-47DD-81FA-2878EF81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" y="2481632"/>
            <a:ext cx="4611365" cy="1348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D42F0E-4950-454A-A48E-7EC207DD8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" y="4238029"/>
            <a:ext cx="4760677" cy="15531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2A717F-DFC1-41D0-B64B-4B66BEC55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13" y="2165087"/>
            <a:ext cx="2545868" cy="18965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6F5549-110C-4FA9-8931-9A512BFCE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25" y="4247865"/>
            <a:ext cx="3488266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70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216"/>
          <p:cNvSpPr txBox="1">
            <a:spLocks noGrp="1"/>
          </p:cNvSpPr>
          <p:nvPr>
            <p:ph type="title"/>
          </p:nvPr>
        </p:nvSpPr>
        <p:spPr>
          <a:xfrm>
            <a:off x="158720" y="0"/>
            <a:ext cx="8670955" cy="1143004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altLang="zh-CN" sz="4400" dirty="0">
                <a:solidFill>
                  <a:srgbClr val="FF0000"/>
                </a:solidFill>
              </a:rPr>
              <a:t>3.5   </a:t>
            </a:r>
            <a:r>
              <a:rPr sz="4400" dirty="0" err="1">
                <a:solidFill>
                  <a:srgbClr val="FF0000"/>
                </a:solidFill>
              </a:rPr>
              <a:t>PMT电子学读出系统的测试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408" name="Shape 217"/>
          <p:cNvSpPr txBox="1">
            <a:spLocks noGrp="1"/>
          </p:cNvSpPr>
          <p:nvPr>
            <p:ph type="body" sz="half" idx="1"/>
          </p:nvPr>
        </p:nvSpPr>
        <p:spPr>
          <a:xfrm>
            <a:off x="359426" y="1175497"/>
            <a:ext cx="7948153" cy="1857389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2400"/>
            </a:pPr>
            <a:r>
              <a:rPr dirty="0"/>
              <a:t>数据采集系统的电源模块烧掉，2019.03返回          </a:t>
            </a:r>
          </a:p>
        </p:txBody>
      </p:sp>
      <p:pic>
        <p:nvPicPr>
          <p:cNvPr id="409" name="屏幕快照 2017-09-21 下午3.21.41.png" descr="屏幕快照 2017-09-21 下午3.21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55828"/>
            <a:ext cx="6236547" cy="34266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9CD142D-94A0-4F22-B47B-D8EB9F9ADFCF}"/>
              </a:ext>
            </a:extLst>
          </p:cNvPr>
          <p:cNvSpPr/>
          <p:nvPr/>
        </p:nvSpPr>
        <p:spPr>
          <a:xfrm>
            <a:off x="836421" y="1642527"/>
            <a:ext cx="7671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添加一维电动平移台和升降台，进一步完善测试平台。</a:t>
            </a: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5BBED4-A596-43FA-BCCA-E6004BF5F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2" y="2078069"/>
            <a:ext cx="2485713" cy="44190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8FC"/>
            </a:gs>
            <a:gs pos="74000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文本框 7"/>
          <p:cNvSpPr txBox="1"/>
          <p:nvPr/>
        </p:nvSpPr>
        <p:spPr>
          <a:xfrm>
            <a:off x="5152272" y="675250"/>
            <a:ext cx="4514512" cy="779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r>
              <a:rPr dirty="0"/>
              <a:t>WFCTA样机的光电倍增管阵列中1个PMT的线性度</a:t>
            </a:r>
          </a:p>
        </p:txBody>
      </p:sp>
      <p:pic>
        <p:nvPicPr>
          <p:cNvPr id="412" name="对象 9" descr="对象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867" y="3450029"/>
            <a:ext cx="2856937" cy="588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52272" y="1455030"/>
            <a:ext cx="3911783" cy="2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信号出现问题？？？？？"/>
          <p:cNvSpPr txBox="1"/>
          <p:nvPr/>
        </p:nvSpPr>
        <p:spPr>
          <a:xfrm>
            <a:off x="5785466" y="2179451"/>
            <a:ext cx="1475739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3700"/>
              </a:spcBef>
              <a:defRPr>
                <a:solidFill>
                  <a:srgbClr val="FE1000"/>
                </a:solidFill>
              </a:defRPr>
            </a:lvl1pPr>
          </a:lstStyle>
          <a:p>
            <a:r>
              <a:rPr dirty="0" err="1"/>
              <a:t>信号出现问题</a:t>
            </a:r>
            <a:r>
              <a:rPr dirty="0"/>
              <a:t>？？？？？</a:t>
            </a:r>
          </a:p>
        </p:txBody>
      </p:sp>
      <p:pic>
        <p:nvPicPr>
          <p:cNvPr id="415" name="图片 3" descr="图片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4" y="914089"/>
            <a:ext cx="5116960" cy="2366043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线性度的测量"/>
          <p:cNvSpPr txBox="1"/>
          <p:nvPr/>
        </p:nvSpPr>
        <p:spPr>
          <a:xfrm>
            <a:off x="0" y="-8932"/>
            <a:ext cx="9064055" cy="7017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859155">
              <a:lnSpc>
                <a:spcPct val="90000"/>
              </a:lnSpc>
              <a:spcBef>
                <a:spcPts val="900"/>
              </a:spcBef>
              <a:defRPr sz="3600">
                <a:latin typeface="等线"/>
                <a:ea typeface="等线"/>
                <a:cs typeface="等线"/>
                <a:sym typeface="等线"/>
              </a:defRPr>
            </a:pPr>
            <a:r>
              <a:rPr dirty="0"/>
              <a:t> </a:t>
            </a:r>
            <a:r>
              <a:rPr lang="en-US" altLang="zh-CN" sz="4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3.5   </a:t>
            </a:r>
            <a:r>
              <a:rPr sz="4400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线性度的测量</a:t>
            </a:r>
            <a:endParaRPr sz="44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17" name="image49.jpg" descr="image49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9281" y="1171704"/>
            <a:ext cx="1915325" cy="1276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D70ABA-3FB5-446F-A485-4ED8EF93F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6" y="4475095"/>
            <a:ext cx="3983515" cy="2171016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9C4EA299-9474-4A9B-94FD-62C3FFCCBDF7}"/>
              </a:ext>
            </a:extLst>
          </p:cNvPr>
          <p:cNvSpPr txBox="1"/>
          <p:nvPr/>
        </p:nvSpPr>
        <p:spPr>
          <a:xfrm>
            <a:off x="4466236" y="5170713"/>
            <a:ext cx="4514512" cy="377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 sz="2000"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r>
              <a:rPr lang="en-US" dirty="0"/>
              <a:t>R111-02 </a:t>
            </a:r>
            <a:r>
              <a:rPr lang="en-US" altLang="zh-CN" dirty="0"/>
              <a:t>signal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87"/>
          <p:cNvSpPr txBox="1">
            <a:spLocks noGrp="1"/>
          </p:cNvSpPr>
          <p:nvPr>
            <p:ph type="body" idx="1"/>
          </p:nvPr>
        </p:nvSpPr>
        <p:spPr>
          <a:xfrm>
            <a:off x="1125468" y="1225468"/>
            <a:ext cx="7451447" cy="4407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2800" b="1"/>
            </a:pPr>
            <a:r>
              <a:rPr sz="3600" dirty="0"/>
              <a:t>1、背景知识</a:t>
            </a:r>
          </a:p>
          <a:p>
            <a:pPr marL="0" indent="0">
              <a:buSzTx/>
              <a:buNone/>
              <a:defRPr sz="2800" b="1"/>
            </a:pPr>
            <a:r>
              <a:rPr sz="3600" dirty="0"/>
              <a:t>2、</a:t>
            </a:r>
            <a:r>
              <a:rPr lang="en-US" altLang="zh-CN" sz="3600" dirty="0"/>
              <a:t>2018</a:t>
            </a:r>
            <a:r>
              <a:rPr lang="zh-CN" altLang="en-US" sz="3600" dirty="0"/>
              <a:t>年和</a:t>
            </a:r>
            <a:r>
              <a:rPr lang="en-US" altLang="zh-CN" sz="3600" dirty="0"/>
              <a:t>2019</a:t>
            </a:r>
            <a:r>
              <a:rPr lang="zh-CN" altLang="en-US" sz="3600" dirty="0"/>
              <a:t>年已经完成的工作</a:t>
            </a:r>
            <a:endParaRPr sz="3600" dirty="0"/>
          </a:p>
          <a:p>
            <a:pPr marL="0" indent="0">
              <a:buSzTx/>
              <a:buNone/>
              <a:defRPr sz="2800" b="1"/>
            </a:pPr>
            <a:r>
              <a:rPr sz="3600" dirty="0"/>
              <a:t>3、</a:t>
            </a:r>
            <a:r>
              <a:rPr lang="zh-CN" altLang="en-US" sz="3600" dirty="0"/>
              <a:t>目前</a:t>
            </a:r>
            <a:r>
              <a:rPr sz="3600" dirty="0"/>
              <a:t>的</a:t>
            </a:r>
            <a:r>
              <a:rPr lang="zh-CN" altLang="en-US" sz="3600" dirty="0"/>
              <a:t>工作进展</a:t>
            </a:r>
            <a:endParaRPr sz="3600" dirty="0"/>
          </a:p>
          <a:p>
            <a:pPr marL="0" indent="0">
              <a:buSzTx/>
              <a:buNone/>
              <a:defRPr sz="2800" b="1"/>
            </a:pPr>
            <a:r>
              <a:rPr sz="3600" dirty="0"/>
              <a:t>4、总结</a:t>
            </a:r>
            <a:r>
              <a:rPr lang="zh-CN" altLang="en-US" sz="3600" dirty="0"/>
              <a:t>和下一步计划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3. 基于Longtin模型的消光系数研究"/>
          <p:cNvSpPr txBox="1"/>
          <p:nvPr/>
        </p:nvSpPr>
        <p:spPr>
          <a:xfrm>
            <a:off x="316229" y="230065"/>
            <a:ext cx="7740256" cy="6309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dirty="0"/>
              <a:t> </a:t>
            </a:r>
            <a:r>
              <a:rPr lang="en-US" altLang="zh-CN" dirty="0"/>
              <a:t>3.6 </a:t>
            </a:r>
            <a:r>
              <a:rPr dirty="0" err="1"/>
              <a:t>LHAASO站区气溶胶消光系数的研究</a:t>
            </a:r>
            <a:endParaRPr dirty="0"/>
          </a:p>
        </p:txBody>
      </p:sp>
      <p:sp>
        <p:nvSpPr>
          <p:cNvPr id="525" name="文本框 3"/>
          <p:cNvSpPr txBox="1"/>
          <p:nvPr/>
        </p:nvSpPr>
        <p:spPr>
          <a:xfrm>
            <a:off x="342184" y="1420176"/>
            <a:ext cx="8002432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1. 大气气溶胶是指悬浮在大气中直径在0.001-100um的液体或者固体微粒体系</a:t>
            </a:r>
          </a:p>
        </p:txBody>
      </p:sp>
      <p:sp>
        <p:nvSpPr>
          <p:cNvPr id="526" name="文本框 4"/>
          <p:cNvSpPr txBox="1"/>
          <p:nvPr/>
        </p:nvSpPr>
        <p:spPr>
          <a:xfrm>
            <a:off x="342184" y="1940400"/>
            <a:ext cx="8002432" cy="703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 大气气溶胶的粒径、形状、组成在大气中随时间、地点、高度变化很大，在传输过程中会发生混合</a:t>
            </a:r>
          </a:p>
        </p:txBody>
      </p:sp>
      <p:sp>
        <p:nvSpPr>
          <p:cNvPr id="527" name="文本框 5"/>
          <p:cNvSpPr txBox="1"/>
          <p:nvPr/>
        </p:nvSpPr>
        <p:spPr>
          <a:xfrm>
            <a:off x="342184" y="2778124"/>
            <a:ext cx="8002432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3. 形成与地球表面的生态环境和人类活动直接相关，形状和大气的湿度有关</a:t>
            </a:r>
          </a:p>
        </p:txBody>
      </p:sp>
      <p:sp>
        <p:nvSpPr>
          <p:cNvPr id="528" name="文本框 6"/>
          <p:cNvSpPr txBox="1"/>
          <p:nvPr/>
        </p:nvSpPr>
        <p:spPr>
          <a:xfrm>
            <a:off x="342184" y="3298349"/>
            <a:ext cx="8909986" cy="155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4. 气溶胶的气候效应：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a. 大气中的气溶胶吸收和散射太阳光辐射来直接扰动地-气系统的辐射平衡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b. 对流层中的气溶胶所形成的凝结核是形成云、雾的必要条件。</a:t>
            </a:r>
          </a:p>
        </p:txBody>
      </p:sp>
      <p:sp>
        <p:nvSpPr>
          <p:cNvPr id="529" name="文本框 7"/>
          <p:cNvSpPr txBox="1"/>
          <p:nvPr/>
        </p:nvSpPr>
        <p:spPr>
          <a:xfrm>
            <a:off x="342184" y="4986973"/>
            <a:ext cx="8002432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5. 大气气溶胶对入射激光的散射作用，是成为激光大气传输的重要消光因子。</a:t>
            </a:r>
          </a:p>
        </p:txBody>
      </p:sp>
      <p:pic>
        <p:nvPicPr>
          <p:cNvPr id="530" name="对象 8" descr="对象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073" y="5507197"/>
            <a:ext cx="2269810" cy="673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5895" y="1975013"/>
            <a:ext cx="4953954" cy="247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1206" y="2187891"/>
            <a:ext cx="3650459" cy="2482218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文本框 6"/>
          <p:cNvSpPr txBox="1"/>
          <p:nvPr/>
        </p:nvSpPr>
        <p:spPr>
          <a:xfrm>
            <a:off x="176211" y="129220"/>
            <a:ext cx="8105102" cy="6848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altLang="zh-CN" sz="4000" dirty="0">
                <a:solidFill>
                  <a:srgbClr val="FFFF00"/>
                </a:solidFill>
              </a:rPr>
              <a:t>3.6 </a:t>
            </a:r>
            <a:r>
              <a:rPr sz="4000" dirty="0">
                <a:solidFill>
                  <a:srgbClr val="FFFF00"/>
                </a:solidFill>
              </a:rPr>
              <a:t>extinction coefficient over LHAASO</a:t>
            </a:r>
          </a:p>
        </p:txBody>
      </p:sp>
      <p:sp>
        <p:nvSpPr>
          <p:cNvPr id="535" name="文本框 8"/>
          <p:cNvSpPr txBox="1"/>
          <p:nvPr/>
        </p:nvSpPr>
        <p:spPr>
          <a:xfrm>
            <a:off x="420526" y="4685517"/>
            <a:ext cx="7423313" cy="145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80472" indent="-180472">
              <a:buSzPct val="100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the theoretic value  is 50% of experimental value ：1. Model 2. CALIPSO appear smaller than MODIS observation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180472" indent="-180472">
              <a:buSzPct val="100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extinction coefficient observed over LHAASO is much bigger than the average of that in Tibetan Plateau. </a:t>
            </a:r>
          </a:p>
        </p:txBody>
      </p:sp>
      <p:sp>
        <p:nvSpPr>
          <p:cNvPr id="536" name="文本框 6"/>
          <p:cNvSpPr txBox="1"/>
          <p:nvPr/>
        </p:nvSpPr>
        <p:spPr>
          <a:xfrm>
            <a:off x="144953" y="1266985"/>
            <a:ext cx="6562992" cy="47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lnSpc>
                <a:spcPct val="10000"/>
              </a:lnSpc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Longtin model and Mie Scattering theory</a:t>
            </a:r>
          </a:p>
        </p:txBody>
      </p:sp>
      <p:sp>
        <p:nvSpPr>
          <p:cNvPr id="537" name="文本框 6"/>
          <p:cNvSpPr txBox="1"/>
          <p:nvPr/>
        </p:nvSpPr>
        <p:spPr>
          <a:xfrm>
            <a:off x="4954211" y="1922151"/>
            <a:ext cx="5307800" cy="47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2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observation of CALIPSO satellite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B215D27-0AB2-420C-8E30-5871272E332F}"/>
              </a:ext>
            </a:extLst>
          </p:cNvPr>
          <p:cNvSpPr txBox="1"/>
          <p:nvPr/>
        </p:nvSpPr>
        <p:spPr>
          <a:xfrm>
            <a:off x="3071813" y="6286500"/>
            <a:ext cx="421481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Submitted to CPC</a:t>
            </a:r>
            <a:endParaRPr kumimoji="0" lang="zh-CN" altLang="en-US" sz="2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82C8-E28C-4D6E-A1E2-9A1DBBE3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6030" y="80752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2700" b="1" dirty="0">
                <a:solidFill>
                  <a:srgbClr val="002060"/>
                </a:solidFill>
              </a:rPr>
              <a:t>1. </a:t>
            </a:r>
            <a:r>
              <a:rPr lang="zh-CN" altLang="en-US" sz="2700" b="1" dirty="0">
                <a:solidFill>
                  <a:srgbClr val="002060"/>
                </a:solidFill>
              </a:rPr>
              <a:t>后向散射衰减系数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231F2F-88DD-4329-A1BF-43729233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6" y="1942911"/>
            <a:ext cx="4277884" cy="2214220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AF0B0F7A-C9AF-459C-ABF4-7E83DC2DB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80" y="4366765"/>
            <a:ext cx="3110877" cy="161825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987C2E7-698C-4654-A6F1-68337B1F4C80}"/>
              </a:ext>
            </a:extLst>
          </p:cNvPr>
          <p:cNvSpPr/>
          <p:nvPr/>
        </p:nvSpPr>
        <p:spPr>
          <a:xfrm>
            <a:off x="5599687" y="4549337"/>
            <a:ext cx="1593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4~6km</a:t>
            </a:r>
            <a:r>
              <a:rPr lang="zh-CN" altLang="en-US" sz="1350" b="1" dirty="0">
                <a:solidFill>
                  <a:srgbClr val="FF0000"/>
                </a:solidFill>
              </a:rPr>
              <a:t>（近地面）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004B9C-E4FA-4217-89F7-CC50219D7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80" y="2708308"/>
            <a:ext cx="3161156" cy="161825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2CD71E0-FC4C-42AB-9F79-D956DC55DBE2}"/>
              </a:ext>
            </a:extLst>
          </p:cNvPr>
          <p:cNvSpPr/>
          <p:nvPr/>
        </p:nvSpPr>
        <p:spPr>
          <a:xfrm>
            <a:off x="5599688" y="2773021"/>
            <a:ext cx="1593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6~8km</a:t>
            </a:r>
            <a:r>
              <a:rPr lang="zh-CN" altLang="en-US" sz="1350" b="1" dirty="0">
                <a:solidFill>
                  <a:srgbClr val="FF0000"/>
                </a:solidFill>
              </a:rPr>
              <a:t>（过渡区）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DCFC483-5600-4094-A94E-234C2FEC7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302" y="1050570"/>
            <a:ext cx="3122356" cy="161753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E155D3B-5C33-44FA-8E91-8DB7A07FC2E8}"/>
              </a:ext>
            </a:extLst>
          </p:cNvPr>
          <p:cNvSpPr/>
          <p:nvPr/>
        </p:nvSpPr>
        <p:spPr>
          <a:xfrm>
            <a:off x="5691735" y="1114566"/>
            <a:ext cx="16898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8~10km</a:t>
            </a:r>
            <a:r>
              <a:rPr lang="zh-CN" altLang="en-US" sz="1350" b="1" dirty="0">
                <a:solidFill>
                  <a:srgbClr val="FF0000"/>
                </a:solidFill>
              </a:rPr>
              <a:t>（高空区）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15343D-2C61-4DA2-92F0-B598FCEFE2AC}"/>
              </a:ext>
            </a:extLst>
          </p:cNvPr>
          <p:cNvSpPr/>
          <p:nvPr/>
        </p:nvSpPr>
        <p:spPr>
          <a:xfrm>
            <a:off x="556695" y="5175893"/>
            <a:ext cx="364715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2017</a:t>
            </a:r>
            <a:r>
              <a:rPr lang="zh-CN" altLang="en-US" sz="1350" b="1" dirty="0">
                <a:solidFill>
                  <a:srgbClr val="FF0000"/>
                </a:solidFill>
              </a:rPr>
              <a:t>年</a:t>
            </a:r>
            <a:r>
              <a:rPr lang="en-US" altLang="zh-CN" sz="1350" b="1" dirty="0">
                <a:solidFill>
                  <a:srgbClr val="FF0000"/>
                </a:solidFill>
              </a:rPr>
              <a:t>5-6km</a:t>
            </a:r>
            <a:r>
              <a:rPr lang="zh-CN" altLang="en-US" sz="1350" b="1" dirty="0">
                <a:solidFill>
                  <a:srgbClr val="FF0000"/>
                </a:solidFill>
              </a:rPr>
              <a:t>处最大</a:t>
            </a:r>
            <a:endParaRPr lang="en-US" altLang="zh-CN" sz="1350" b="1" dirty="0">
              <a:solidFill>
                <a:srgbClr val="FF0000"/>
              </a:solidFill>
            </a:endParaRPr>
          </a:p>
          <a:p>
            <a:endParaRPr lang="en-US" altLang="zh-CN" sz="1350" b="1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rgbClr val="FF0000"/>
                </a:solidFill>
              </a:rPr>
              <a:t>海拔越高系数越小，与气溶胶的浓度变小有关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6D4C175-749E-4697-84F5-E26E7D8F3D2A}"/>
              </a:ext>
            </a:extLst>
          </p:cNvPr>
          <p:cNvSpPr/>
          <p:nvPr/>
        </p:nvSpPr>
        <p:spPr>
          <a:xfrm>
            <a:off x="674144" y="4480087"/>
            <a:ext cx="340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dirty="0"/>
              <a:t>越大表明气溶胶的散射能力越强</a:t>
            </a:r>
            <a:endParaRPr lang="en-US" altLang="zh-CN" dirty="0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58B29890-6E61-4C7B-8065-AB9BF0175C5E}"/>
              </a:ext>
            </a:extLst>
          </p:cNvPr>
          <p:cNvSpPr txBox="1"/>
          <p:nvPr/>
        </p:nvSpPr>
        <p:spPr>
          <a:xfrm>
            <a:off x="176211" y="129220"/>
            <a:ext cx="9530171" cy="6848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3.</a:t>
            </a:r>
            <a:r>
              <a:rPr lang="en-US" altLang="zh-CN" sz="4000" dirty="0">
                <a:solidFill>
                  <a:srgbClr val="FFFF00"/>
                </a:solidFill>
              </a:rPr>
              <a:t>7</a:t>
            </a:r>
            <a:r>
              <a:rPr lang="en-US" sz="4000" dirty="0">
                <a:solidFill>
                  <a:srgbClr val="FFFF00"/>
                </a:solidFill>
              </a:rPr>
              <a:t> Physical features  of aerosol</a:t>
            </a:r>
            <a:r>
              <a:rPr sz="4000" dirty="0">
                <a:solidFill>
                  <a:srgbClr val="FFFF00"/>
                </a:solidFill>
              </a:rPr>
              <a:t> over LHAASO</a:t>
            </a:r>
          </a:p>
        </p:txBody>
      </p:sp>
    </p:spTree>
    <p:extLst>
      <p:ext uri="{BB962C8B-B14F-4D97-AF65-F5344CB8AC3E}">
        <p14:creationId xmlns:p14="http://schemas.microsoft.com/office/powerpoint/2010/main" val="16542665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82C8-E28C-4D6E-A1E2-9A1DBBE3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2670" y="589255"/>
            <a:ext cx="7886700" cy="994172"/>
          </a:xfrm>
        </p:spPr>
        <p:txBody>
          <a:bodyPr/>
          <a:lstStyle/>
          <a:p>
            <a:pPr algn="ctr"/>
            <a:r>
              <a:rPr lang="en-US" altLang="zh-CN" sz="2700" b="1" dirty="0">
                <a:solidFill>
                  <a:srgbClr val="002060"/>
                </a:solidFill>
              </a:rPr>
              <a:t>2.</a:t>
            </a:r>
            <a:r>
              <a:rPr lang="zh-CN" altLang="en-US" sz="2700" b="1" dirty="0">
                <a:solidFill>
                  <a:srgbClr val="002060"/>
                </a:solidFill>
              </a:rPr>
              <a:t>色比（粒径大小）</a:t>
            </a:r>
            <a:r>
              <a:rPr lang="en-US" altLang="zh-CN" sz="2700" b="1" dirty="0">
                <a:solidFill>
                  <a:srgbClr val="002060"/>
                </a:solidFill>
              </a:rPr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7B3EAA-F226-4906-8EA7-A8B29BC9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5307"/>
            <a:ext cx="4845218" cy="24970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FDFD17-9CCD-4FAF-9B8C-72E285E7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64" y="4225290"/>
            <a:ext cx="2997007" cy="15431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8B43573-C300-456D-B528-1F0F2D19FD5C}"/>
              </a:ext>
            </a:extLst>
          </p:cNvPr>
          <p:cNvSpPr/>
          <p:nvPr/>
        </p:nvSpPr>
        <p:spPr>
          <a:xfrm>
            <a:off x="5912107" y="4343597"/>
            <a:ext cx="1593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4~6km</a:t>
            </a:r>
            <a:r>
              <a:rPr lang="zh-CN" altLang="en-US" sz="1350" b="1" dirty="0">
                <a:solidFill>
                  <a:srgbClr val="FF0000"/>
                </a:solidFill>
              </a:rPr>
              <a:t>（近地面）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CA66EA-E06F-4610-AEFA-42FDE3495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864" y="2687617"/>
            <a:ext cx="2997006" cy="15376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BF10F81-180D-4784-BE13-12AEE6ECBB2C}"/>
              </a:ext>
            </a:extLst>
          </p:cNvPr>
          <p:cNvSpPr/>
          <p:nvPr/>
        </p:nvSpPr>
        <p:spPr>
          <a:xfrm>
            <a:off x="5912107" y="2915137"/>
            <a:ext cx="1593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6~8km</a:t>
            </a:r>
            <a:r>
              <a:rPr lang="zh-CN" altLang="en-US" sz="1350" b="1" dirty="0">
                <a:solidFill>
                  <a:srgbClr val="FF0000"/>
                </a:solidFill>
              </a:rPr>
              <a:t>（过渡区）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41AF2-3D05-4A6B-A7BD-E558648E9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864" y="1097314"/>
            <a:ext cx="2943304" cy="155063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AB76C0E-0D1E-433E-B375-13C540860BC1}"/>
              </a:ext>
            </a:extLst>
          </p:cNvPr>
          <p:cNvSpPr/>
          <p:nvPr/>
        </p:nvSpPr>
        <p:spPr>
          <a:xfrm>
            <a:off x="5988307" y="1306428"/>
            <a:ext cx="16898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8~10km</a:t>
            </a:r>
            <a:r>
              <a:rPr lang="zh-CN" altLang="en-US" sz="1350" b="1" dirty="0">
                <a:solidFill>
                  <a:srgbClr val="FF0000"/>
                </a:solidFill>
              </a:rPr>
              <a:t>（高空区）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65A261-41E4-48F4-922E-2F137ABC1D77}"/>
              </a:ext>
            </a:extLst>
          </p:cNvPr>
          <p:cNvSpPr/>
          <p:nvPr/>
        </p:nvSpPr>
        <p:spPr>
          <a:xfrm>
            <a:off x="159007" y="4317124"/>
            <a:ext cx="41472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2011</a:t>
            </a:r>
            <a:r>
              <a:rPr lang="zh-CN" altLang="en-US" sz="1350" b="1" dirty="0">
                <a:solidFill>
                  <a:srgbClr val="FF0000"/>
                </a:solidFill>
              </a:rPr>
              <a:t>、</a:t>
            </a:r>
            <a:r>
              <a:rPr lang="en-US" altLang="zh-CN" sz="1350" b="1" dirty="0">
                <a:solidFill>
                  <a:srgbClr val="FF0000"/>
                </a:solidFill>
              </a:rPr>
              <a:t>2015</a:t>
            </a:r>
            <a:r>
              <a:rPr lang="zh-CN" altLang="en-US" sz="1350" b="1" dirty="0">
                <a:solidFill>
                  <a:srgbClr val="FF0000"/>
                </a:solidFill>
              </a:rPr>
              <a:t>、</a:t>
            </a:r>
            <a:r>
              <a:rPr lang="en-US" altLang="zh-CN" sz="1350" b="1" dirty="0">
                <a:solidFill>
                  <a:srgbClr val="FF0000"/>
                </a:solidFill>
              </a:rPr>
              <a:t>2016</a:t>
            </a:r>
            <a:r>
              <a:rPr lang="zh-CN" altLang="en-US" sz="1350" b="1" dirty="0">
                <a:solidFill>
                  <a:srgbClr val="FF0000"/>
                </a:solidFill>
              </a:rPr>
              <a:t>、</a:t>
            </a:r>
            <a:r>
              <a:rPr lang="en-US" altLang="zh-CN" sz="1350" b="1" dirty="0">
                <a:solidFill>
                  <a:srgbClr val="FF0000"/>
                </a:solidFill>
              </a:rPr>
              <a:t>2017</a:t>
            </a:r>
            <a:r>
              <a:rPr lang="zh-CN" altLang="en-US" sz="1350" b="1" dirty="0">
                <a:solidFill>
                  <a:srgbClr val="FF0000"/>
                </a:solidFill>
              </a:rPr>
              <a:t>年有较大的颗粒的气溶胶</a:t>
            </a: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265A56C9-0A37-48E3-8466-F270CECE5718}"/>
              </a:ext>
            </a:extLst>
          </p:cNvPr>
          <p:cNvSpPr txBox="1"/>
          <p:nvPr/>
        </p:nvSpPr>
        <p:spPr>
          <a:xfrm>
            <a:off x="176211" y="129220"/>
            <a:ext cx="9684059" cy="6848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altLang="zh-CN" sz="4000" dirty="0">
                <a:solidFill>
                  <a:srgbClr val="FFFF00"/>
                </a:solidFill>
              </a:rPr>
              <a:t>3.7 </a:t>
            </a:r>
            <a:r>
              <a:rPr lang="en-US" sz="4000" dirty="0">
                <a:solidFill>
                  <a:srgbClr val="FFFF00"/>
                </a:solidFill>
              </a:rPr>
              <a:t>Physical features  of aerosol</a:t>
            </a:r>
            <a:r>
              <a:rPr sz="4000" dirty="0">
                <a:solidFill>
                  <a:srgbClr val="FFFF00"/>
                </a:solidFill>
              </a:rPr>
              <a:t> over LHAASO</a:t>
            </a:r>
          </a:p>
        </p:txBody>
      </p:sp>
    </p:spTree>
    <p:extLst>
      <p:ext uri="{BB962C8B-B14F-4D97-AF65-F5344CB8AC3E}">
        <p14:creationId xmlns:p14="http://schemas.microsoft.com/office/powerpoint/2010/main" val="17445624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82C8-E28C-4D6E-A1E2-9A1DBBE3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2670" y="589255"/>
            <a:ext cx="7886700" cy="994172"/>
          </a:xfrm>
        </p:spPr>
        <p:txBody>
          <a:bodyPr/>
          <a:lstStyle/>
          <a:p>
            <a:pPr algn="ctr"/>
            <a:r>
              <a:rPr lang="en-US" altLang="zh-CN" sz="2700" b="1" dirty="0">
                <a:solidFill>
                  <a:srgbClr val="002060"/>
                </a:solidFill>
              </a:rPr>
              <a:t>2.</a:t>
            </a:r>
            <a:r>
              <a:rPr lang="zh-CN" altLang="en-US" sz="2700" b="1" dirty="0">
                <a:solidFill>
                  <a:srgbClr val="002060"/>
                </a:solidFill>
              </a:rPr>
              <a:t>色比（粒径大小）</a:t>
            </a:r>
            <a:r>
              <a:rPr lang="en-US" altLang="zh-CN" sz="2700" b="1" dirty="0">
                <a:solidFill>
                  <a:srgbClr val="002060"/>
                </a:solidFill>
              </a:rPr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7B3EAA-F226-4906-8EA7-A8B29BC9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5307"/>
            <a:ext cx="4845218" cy="24970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FDFD17-9CCD-4FAF-9B8C-72E285E76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64" y="4225290"/>
            <a:ext cx="2997007" cy="15431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8B43573-C300-456D-B528-1F0F2D19FD5C}"/>
              </a:ext>
            </a:extLst>
          </p:cNvPr>
          <p:cNvSpPr/>
          <p:nvPr/>
        </p:nvSpPr>
        <p:spPr>
          <a:xfrm>
            <a:off x="5912107" y="4343597"/>
            <a:ext cx="1593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4~6km</a:t>
            </a:r>
            <a:r>
              <a:rPr lang="zh-CN" altLang="en-US" sz="1350" b="1" dirty="0">
                <a:solidFill>
                  <a:srgbClr val="FF0000"/>
                </a:solidFill>
              </a:rPr>
              <a:t>（近地面）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CA66EA-E06F-4610-AEFA-42FDE3495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864" y="2687617"/>
            <a:ext cx="2997006" cy="15376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BF10F81-180D-4784-BE13-12AEE6ECBB2C}"/>
              </a:ext>
            </a:extLst>
          </p:cNvPr>
          <p:cNvSpPr/>
          <p:nvPr/>
        </p:nvSpPr>
        <p:spPr>
          <a:xfrm>
            <a:off x="5912107" y="2915137"/>
            <a:ext cx="1593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6~8km</a:t>
            </a:r>
            <a:r>
              <a:rPr lang="zh-CN" altLang="en-US" sz="1350" b="1" dirty="0">
                <a:solidFill>
                  <a:srgbClr val="FF0000"/>
                </a:solidFill>
              </a:rPr>
              <a:t>（过渡区）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41AF2-3D05-4A6B-A7BD-E558648E9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864" y="1097314"/>
            <a:ext cx="2943304" cy="155063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AB76C0E-0D1E-433E-B375-13C540860BC1}"/>
              </a:ext>
            </a:extLst>
          </p:cNvPr>
          <p:cNvSpPr/>
          <p:nvPr/>
        </p:nvSpPr>
        <p:spPr>
          <a:xfrm>
            <a:off x="5988307" y="1306428"/>
            <a:ext cx="16898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8~10km</a:t>
            </a:r>
            <a:r>
              <a:rPr lang="zh-CN" altLang="en-US" sz="1350" b="1" dirty="0">
                <a:solidFill>
                  <a:srgbClr val="FF0000"/>
                </a:solidFill>
              </a:rPr>
              <a:t>（高空区）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65A261-41E4-48F4-922E-2F137ABC1D77}"/>
              </a:ext>
            </a:extLst>
          </p:cNvPr>
          <p:cNvSpPr/>
          <p:nvPr/>
        </p:nvSpPr>
        <p:spPr>
          <a:xfrm>
            <a:off x="159007" y="4317124"/>
            <a:ext cx="41472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2011</a:t>
            </a:r>
            <a:r>
              <a:rPr lang="zh-CN" altLang="en-US" sz="1350" b="1" dirty="0">
                <a:solidFill>
                  <a:srgbClr val="FF0000"/>
                </a:solidFill>
              </a:rPr>
              <a:t>、</a:t>
            </a:r>
            <a:r>
              <a:rPr lang="en-US" altLang="zh-CN" sz="1350" b="1" dirty="0">
                <a:solidFill>
                  <a:srgbClr val="FF0000"/>
                </a:solidFill>
              </a:rPr>
              <a:t>2015</a:t>
            </a:r>
            <a:r>
              <a:rPr lang="zh-CN" altLang="en-US" sz="1350" b="1" dirty="0">
                <a:solidFill>
                  <a:srgbClr val="FF0000"/>
                </a:solidFill>
              </a:rPr>
              <a:t>、</a:t>
            </a:r>
            <a:r>
              <a:rPr lang="en-US" altLang="zh-CN" sz="1350" b="1" dirty="0">
                <a:solidFill>
                  <a:srgbClr val="FF0000"/>
                </a:solidFill>
              </a:rPr>
              <a:t>2016</a:t>
            </a:r>
            <a:r>
              <a:rPr lang="zh-CN" altLang="en-US" sz="1350" b="1" dirty="0">
                <a:solidFill>
                  <a:srgbClr val="FF0000"/>
                </a:solidFill>
              </a:rPr>
              <a:t>、</a:t>
            </a:r>
            <a:r>
              <a:rPr lang="en-US" altLang="zh-CN" sz="1350" b="1" dirty="0">
                <a:solidFill>
                  <a:srgbClr val="FF0000"/>
                </a:solidFill>
              </a:rPr>
              <a:t>2017</a:t>
            </a:r>
            <a:r>
              <a:rPr lang="zh-CN" altLang="en-US" sz="1350" b="1" dirty="0">
                <a:solidFill>
                  <a:srgbClr val="FF0000"/>
                </a:solidFill>
              </a:rPr>
              <a:t>年有较大的颗粒的气溶胶</a:t>
            </a: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DAEF386D-9817-43D1-BFED-81F83ED4C40B}"/>
              </a:ext>
            </a:extLst>
          </p:cNvPr>
          <p:cNvSpPr txBox="1"/>
          <p:nvPr/>
        </p:nvSpPr>
        <p:spPr>
          <a:xfrm>
            <a:off x="176211" y="129220"/>
            <a:ext cx="9530171" cy="6848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altLang="zh-CN" sz="4000" dirty="0">
                <a:solidFill>
                  <a:srgbClr val="FFFF00"/>
                </a:solidFill>
              </a:rPr>
              <a:t>3.7 </a:t>
            </a:r>
            <a:r>
              <a:rPr lang="en-US" sz="4000" dirty="0">
                <a:solidFill>
                  <a:srgbClr val="FFFF00"/>
                </a:solidFill>
              </a:rPr>
              <a:t>Physical features  of aerosol</a:t>
            </a:r>
            <a:r>
              <a:rPr sz="4000" dirty="0">
                <a:solidFill>
                  <a:srgbClr val="FFFF00"/>
                </a:solidFill>
              </a:rPr>
              <a:t> over LHAASO</a:t>
            </a:r>
          </a:p>
        </p:txBody>
      </p:sp>
    </p:spTree>
    <p:extLst>
      <p:ext uri="{BB962C8B-B14F-4D97-AF65-F5344CB8AC3E}">
        <p14:creationId xmlns:p14="http://schemas.microsoft.com/office/powerpoint/2010/main" val="123141789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082C8-E28C-4D6E-A1E2-9A1DBBE3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2876" y="702111"/>
            <a:ext cx="7886700" cy="994172"/>
          </a:xfrm>
        </p:spPr>
        <p:txBody>
          <a:bodyPr/>
          <a:lstStyle/>
          <a:p>
            <a:pPr algn="ctr"/>
            <a:r>
              <a:rPr lang="en-US" altLang="zh-CN" sz="2700" b="1" dirty="0">
                <a:solidFill>
                  <a:srgbClr val="002060"/>
                </a:solidFill>
              </a:rPr>
              <a:t>3. </a:t>
            </a:r>
            <a:r>
              <a:rPr lang="zh-CN" altLang="en-US" sz="2700" b="1" dirty="0">
                <a:solidFill>
                  <a:srgbClr val="002060"/>
                </a:solidFill>
              </a:rPr>
              <a:t>退偏比</a:t>
            </a:r>
            <a:r>
              <a:rPr lang="en-US" altLang="zh-CN" dirty="0">
                <a:solidFill>
                  <a:prstClr val="black"/>
                </a:solidFill>
              </a:rPr>
              <a:t>(</a:t>
            </a:r>
            <a:r>
              <a:rPr lang="zh-CN" altLang="en-US" dirty="0">
                <a:solidFill>
                  <a:prstClr val="black"/>
                </a:solidFill>
              </a:rPr>
              <a:t>形状</a:t>
            </a:r>
            <a:r>
              <a:rPr lang="en-US" altLang="zh-CN" dirty="0">
                <a:solidFill>
                  <a:prstClr val="black"/>
                </a:solidFill>
              </a:rPr>
              <a:t>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E6C016-9291-4D83-AC13-1473ED93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" y="1592636"/>
            <a:ext cx="5222742" cy="27065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067668-A1B3-4C16-BE7A-6411B507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824" y="1283251"/>
            <a:ext cx="2921838" cy="15353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190D4F-0665-4137-8190-91ABE3C01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824" y="2825525"/>
            <a:ext cx="2921838" cy="15216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4E7780-5696-4B9F-8514-57B6824A2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825" y="4347127"/>
            <a:ext cx="2948714" cy="153538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0289D64-572E-4CB5-BBF9-F2181638F423}"/>
              </a:ext>
            </a:extLst>
          </p:cNvPr>
          <p:cNvSpPr/>
          <p:nvPr/>
        </p:nvSpPr>
        <p:spPr>
          <a:xfrm>
            <a:off x="397704" y="4467330"/>
            <a:ext cx="34740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b="1" dirty="0"/>
              <a:t>退偏比越小，粒子形状越规则（接近球形）</a:t>
            </a:r>
            <a:endParaRPr lang="zh-CN" altLang="en-US" sz="1350" dirty="0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9B563EC0-E427-448C-9958-C89F99A23895}"/>
              </a:ext>
            </a:extLst>
          </p:cNvPr>
          <p:cNvSpPr txBox="1"/>
          <p:nvPr/>
        </p:nvSpPr>
        <p:spPr>
          <a:xfrm>
            <a:off x="176211" y="129220"/>
            <a:ext cx="9530171" cy="6848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altLang="zh-CN" sz="4000" dirty="0">
                <a:solidFill>
                  <a:srgbClr val="FFFF00"/>
                </a:solidFill>
              </a:rPr>
              <a:t>3.7 </a:t>
            </a:r>
            <a:r>
              <a:rPr lang="en-US" sz="4000" dirty="0">
                <a:solidFill>
                  <a:srgbClr val="FFFF00"/>
                </a:solidFill>
              </a:rPr>
              <a:t>Physical features  of aerosol</a:t>
            </a:r>
            <a:r>
              <a:rPr sz="4000" dirty="0">
                <a:solidFill>
                  <a:srgbClr val="FFFF00"/>
                </a:solidFill>
              </a:rPr>
              <a:t> over LHAASO</a:t>
            </a:r>
          </a:p>
        </p:txBody>
      </p:sp>
    </p:spTree>
    <p:extLst>
      <p:ext uri="{BB962C8B-B14F-4D97-AF65-F5344CB8AC3E}">
        <p14:creationId xmlns:p14="http://schemas.microsoft.com/office/powerpoint/2010/main" val="355432211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78F18-2C31-4A5E-9F7C-A0A28777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3684"/>
          </a:xfrm>
          <a:solidFill>
            <a:schemeClr val="accent1"/>
          </a:solidFill>
        </p:spPr>
        <p:txBody>
          <a:bodyPr/>
          <a:lstStyle/>
          <a:p>
            <a:r>
              <a:rPr lang="zh-CN" altLang="en-US" dirty="0"/>
              <a:t>小结和下一步计划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ED7404-5143-4B71-9754-F718347C1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90609"/>
            <a:ext cx="8229600" cy="5257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成像激光</a:t>
            </a:r>
            <a:r>
              <a:rPr lang="en-US" altLang="zh-CN" dirty="0"/>
              <a:t>LADAR</a:t>
            </a:r>
            <a:r>
              <a:rPr lang="zh-CN" altLang="en-US" dirty="0"/>
              <a:t>标定系统逐步建立和运行</a:t>
            </a:r>
            <a:r>
              <a:rPr lang="en-US" altLang="zh-CN" dirty="0"/>
              <a:t>;</a:t>
            </a:r>
          </a:p>
          <a:p>
            <a:pPr marL="0" indent="0">
              <a:buNone/>
            </a:pPr>
            <a:r>
              <a:rPr lang="zh-CN" altLang="en-US" dirty="0"/>
              <a:t>精确定位</a:t>
            </a:r>
            <a:r>
              <a:rPr lang="en-US" altLang="zh-CN" dirty="0"/>
              <a:t>;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/>
              <a:t>WFCTA</a:t>
            </a:r>
            <a:r>
              <a:rPr lang="zh-CN" altLang="en-US" dirty="0"/>
              <a:t>观测视场内大气气溶胶的研究和监测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优化</a:t>
            </a:r>
            <a:r>
              <a:rPr lang="en-US" altLang="zh-CN" dirty="0" err="1"/>
              <a:t>SiPM</a:t>
            </a:r>
            <a:r>
              <a:rPr lang="zh-CN" altLang="en-US" dirty="0"/>
              <a:t>标定程序（</a:t>
            </a:r>
            <a:r>
              <a:rPr lang="en-US" altLang="zh-CN" dirty="0"/>
              <a:t>4</a:t>
            </a:r>
            <a:r>
              <a:rPr lang="zh-CN" altLang="en-US" dirty="0"/>
              <a:t>月中旬第</a:t>
            </a:r>
            <a:r>
              <a:rPr lang="en-US" altLang="zh-CN" dirty="0"/>
              <a:t>1</a:t>
            </a:r>
            <a:r>
              <a:rPr lang="zh-CN" altLang="en-US" dirty="0"/>
              <a:t>版完成）</a:t>
            </a:r>
            <a:r>
              <a:rPr lang="en-US" altLang="zh-CN" dirty="0"/>
              <a:t>;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标定</a:t>
            </a:r>
            <a:r>
              <a:rPr lang="en-US" altLang="zh-CN" dirty="0"/>
              <a:t>10TeV</a:t>
            </a:r>
            <a:r>
              <a:rPr lang="zh-CN" altLang="en-US" dirty="0"/>
              <a:t>数据</a:t>
            </a:r>
          </a:p>
        </p:txBody>
      </p:sp>
      <p:sp>
        <p:nvSpPr>
          <p:cNvPr id="4" name="7. 大陆性气溶胶模型的消光系数的理论研究（～3个月）">
            <a:extLst>
              <a:ext uri="{FF2B5EF4-FFF2-40B4-BE49-F238E27FC236}">
                <a16:creationId xmlns:a16="http://schemas.microsoft.com/office/drawing/2014/main" id="{D7444F12-9799-4628-B5F2-27D65332154D}"/>
              </a:ext>
            </a:extLst>
          </p:cNvPr>
          <p:cNvSpPr txBox="1"/>
          <p:nvPr/>
        </p:nvSpPr>
        <p:spPr>
          <a:xfrm>
            <a:off x="221582" y="4326960"/>
            <a:ext cx="743808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a.  </a:t>
            </a:r>
            <a:r>
              <a:rPr dirty="0" err="1"/>
              <a:t>LHAASO的消光系数的实验研究</a:t>
            </a:r>
            <a:r>
              <a:rPr dirty="0"/>
              <a:t>（～2019.08个月）</a:t>
            </a:r>
          </a:p>
        </p:txBody>
      </p:sp>
      <p:sp>
        <p:nvSpPr>
          <p:cNvPr id="5" name="9. 标定程序的优化问题和大气参数的模拟（～3个月）">
            <a:extLst>
              <a:ext uri="{FF2B5EF4-FFF2-40B4-BE49-F238E27FC236}">
                <a16:creationId xmlns:a16="http://schemas.microsoft.com/office/drawing/2014/main" id="{0F0BEA29-3036-414E-9DB3-29720C103BBE}"/>
              </a:ext>
            </a:extLst>
          </p:cNvPr>
          <p:cNvSpPr txBox="1"/>
          <p:nvPr/>
        </p:nvSpPr>
        <p:spPr>
          <a:xfrm>
            <a:off x="221582" y="5367386"/>
            <a:ext cx="777071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c.  </a:t>
            </a:r>
            <a:r>
              <a:rPr dirty="0" err="1"/>
              <a:t>标定程序的优化问题和大气参数的模拟</a:t>
            </a:r>
            <a:r>
              <a:rPr dirty="0"/>
              <a:t>（～2019.06）</a:t>
            </a:r>
          </a:p>
        </p:txBody>
      </p:sp>
      <p:sp>
        <p:nvSpPr>
          <p:cNvPr id="6" name="8. 云的消光系数的深入研究（～3个月）">
            <a:extLst>
              <a:ext uri="{FF2B5EF4-FFF2-40B4-BE49-F238E27FC236}">
                <a16:creationId xmlns:a16="http://schemas.microsoft.com/office/drawing/2014/main" id="{B532E353-1A92-4DCB-92D4-E7AD73722733}"/>
              </a:ext>
            </a:extLst>
          </p:cNvPr>
          <p:cNvSpPr txBox="1"/>
          <p:nvPr/>
        </p:nvSpPr>
        <p:spPr>
          <a:xfrm>
            <a:off x="114640" y="4901585"/>
            <a:ext cx="9029360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 b.  </a:t>
            </a:r>
            <a:r>
              <a:rPr dirty="0" err="1"/>
              <a:t>云的消光系数的深入研究及云量监测仪数据处理</a:t>
            </a:r>
            <a:r>
              <a:rPr dirty="0"/>
              <a:t>（～2019.06）</a:t>
            </a:r>
          </a:p>
        </p:txBody>
      </p:sp>
      <p:sp>
        <p:nvSpPr>
          <p:cNvPr id="7" name="9. 标定程序的优化问题和大气参数的模拟（～3个月）">
            <a:extLst>
              <a:ext uri="{FF2B5EF4-FFF2-40B4-BE49-F238E27FC236}">
                <a16:creationId xmlns:a16="http://schemas.microsoft.com/office/drawing/2014/main" id="{9ACFFDE2-676D-420A-BCFF-7C5465B616BA}"/>
              </a:ext>
            </a:extLst>
          </p:cNvPr>
          <p:cNvSpPr txBox="1"/>
          <p:nvPr/>
        </p:nvSpPr>
        <p:spPr>
          <a:xfrm>
            <a:off x="221582" y="5937872"/>
            <a:ext cx="667579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d.  6个望远镜的标定、模拟、重建（～2019.12）</a:t>
            </a:r>
          </a:p>
        </p:txBody>
      </p:sp>
    </p:spTree>
    <p:extLst>
      <p:ext uri="{BB962C8B-B14F-4D97-AF65-F5344CB8AC3E}">
        <p14:creationId xmlns:p14="http://schemas.microsoft.com/office/powerpoint/2010/main" val="317727505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非常感谢LHAASO合作组同事们的帮助和无私援助！！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非常感谢LHAASO合作组同事们的帮助和无私援助！！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89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9" y="6404290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45" name="Shape 90"/>
          <p:cNvSpPr txBox="1"/>
          <p:nvPr/>
        </p:nvSpPr>
        <p:spPr>
          <a:xfrm>
            <a:off x="1655746" y="1668458"/>
            <a:ext cx="2090497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700"/>
              </a:spcBef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1、背景知识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348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4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638"/>
            <a:ext cx="9036496" cy="6293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7513" y="463883"/>
            <a:ext cx="2849493" cy="1907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146" y="4655127"/>
            <a:ext cx="2751223" cy="1692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4.png" descr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576" y="517537"/>
            <a:ext cx="3200358" cy="1800202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98"/>
          <p:cNvSpPr/>
          <p:nvPr/>
        </p:nvSpPr>
        <p:spPr>
          <a:xfrm rot="19309028">
            <a:off x="2755144" y="1904661"/>
            <a:ext cx="321155" cy="1039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264"/>
                </a:moveTo>
                <a:lnTo>
                  <a:pt x="5400" y="18264"/>
                </a:lnTo>
                <a:lnTo>
                  <a:pt x="5400" y="0"/>
                </a:lnTo>
                <a:lnTo>
                  <a:pt x="16200" y="0"/>
                </a:lnTo>
                <a:lnTo>
                  <a:pt x="16200" y="18264"/>
                </a:lnTo>
                <a:lnTo>
                  <a:pt x="21600" y="1826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3A5E8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4" name="Shape 99"/>
          <p:cNvSpPr/>
          <p:nvPr/>
        </p:nvSpPr>
        <p:spPr>
          <a:xfrm rot="3063230">
            <a:off x="5389803" y="1798453"/>
            <a:ext cx="288041" cy="13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34"/>
                </a:moveTo>
                <a:lnTo>
                  <a:pt x="5400" y="19234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34"/>
                </a:lnTo>
                <a:lnTo>
                  <a:pt x="21600" y="1923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3A5E8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5" name="Shape 100"/>
          <p:cNvSpPr/>
          <p:nvPr/>
        </p:nvSpPr>
        <p:spPr>
          <a:xfrm rot="13195751">
            <a:off x="3317278" y="3339255"/>
            <a:ext cx="288041" cy="1483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03"/>
                </a:moveTo>
                <a:lnTo>
                  <a:pt x="5400" y="19503"/>
                </a:lnTo>
                <a:lnTo>
                  <a:pt x="5400" y="0"/>
                </a:lnTo>
                <a:lnTo>
                  <a:pt x="16200" y="0"/>
                </a:lnTo>
                <a:lnTo>
                  <a:pt x="16200" y="19503"/>
                </a:lnTo>
                <a:lnTo>
                  <a:pt x="21600" y="1950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3A5E8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6" name="Shape 101"/>
          <p:cNvSpPr/>
          <p:nvPr/>
        </p:nvSpPr>
        <p:spPr>
          <a:xfrm>
            <a:off x="4849452" y="3016623"/>
            <a:ext cx="4110988" cy="1257301"/>
          </a:xfrm>
          <a:prstGeom prst="rect">
            <a:avLst/>
          </a:prstGeom>
          <a:solidFill>
            <a:srgbClr val="EEECE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LHAASO三大物理目标之一：</a:t>
            </a:r>
          </a:p>
          <a:p>
            <a:pPr>
              <a:defRPr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分成分宇宙线能谱精确测量。</a:t>
            </a:r>
          </a:p>
          <a:p>
            <a:pPr>
              <a:defRPr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宇宙线起源与加速传播机制</a:t>
            </a:r>
          </a:p>
        </p:txBody>
      </p:sp>
      <p:sp>
        <p:nvSpPr>
          <p:cNvPr id="357" name="Shape 102"/>
          <p:cNvSpPr/>
          <p:nvPr/>
        </p:nvSpPr>
        <p:spPr>
          <a:xfrm>
            <a:off x="3456020" y="4777466"/>
            <a:ext cx="5539183" cy="167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联合WFTCA、WCDA、KM2A，多参数分能段精确测量宇宙线分成分能谱，搭建空间实验和地面阵列实验的桥梁，完成连续一致的能谱测量（50TeV-EeV）。</a:t>
            </a:r>
          </a:p>
        </p:txBody>
      </p:sp>
      <p:sp>
        <p:nvSpPr>
          <p:cNvPr id="358" name="Shape 103"/>
          <p:cNvSpPr txBox="1"/>
          <p:nvPr/>
        </p:nvSpPr>
        <p:spPr>
          <a:xfrm>
            <a:off x="2004553" y="1168717"/>
            <a:ext cx="1204814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KM2A</a:t>
            </a:r>
          </a:p>
        </p:txBody>
      </p:sp>
      <p:sp>
        <p:nvSpPr>
          <p:cNvPr id="359" name="Shape 104"/>
          <p:cNvSpPr txBox="1"/>
          <p:nvPr/>
        </p:nvSpPr>
        <p:spPr>
          <a:xfrm>
            <a:off x="1821301" y="4734412"/>
            <a:ext cx="1204822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WCDA</a:t>
            </a:r>
          </a:p>
        </p:txBody>
      </p:sp>
      <p:sp>
        <p:nvSpPr>
          <p:cNvPr id="360" name="Shape 105"/>
          <p:cNvSpPr txBox="1"/>
          <p:nvPr/>
        </p:nvSpPr>
        <p:spPr>
          <a:xfrm>
            <a:off x="6275963" y="1486423"/>
            <a:ext cx="1204822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WFCTA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图片 7" descr="图片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293096"/>
            <a:ext cx="5184577" cy="2582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图片 12" descr="图片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4088" y="4005064"/>
            <a:ext cx="3697417" cy="2825553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矩形 13"/>
          <p:cNvSpPr txBox="1"/>
          <p:nvPr/>
        </p:nvSpPr>
        <p:spPr>
          <a:xfrm>
            <a:off x="35495" y="1268759"/>
            <a:ext cx="5760642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300"/>
              </a:spcBef>
              <a:buClr>
                <a:srgbClr val="477AB1"/>
              </a:buClr>
              <a:buSzPct val="50000"/>
              <a:buChar char="◈"/>
              <a:defRPr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0.1-10 </a:t>
            </a:r>
            <a:r>
              <a:rPr dirty="0" err="1"/>
              <a:t>PeV</a:t>
            </a:r>
            <a:r>
              <a:rPr dirty="0"/>
              <a:t> (Cherenkov mode) </a:t>
            </a:r>
          </a:p>
          <a:p>
            <a:pPr marL="800100" lvl="1" indent="-342900">
              <a:spcBef>
                <a:spcPts val="300"/>
              </a:spcBef>
              <a:buClr>
                <a:srgbClr val="477AB1"/>
              </a:buClr>
              <a:buSzPct val="50000"/>
              <a:buChar char="◈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pure proton and light nuclei (</a:t>
            </a:r>
            <a:r>
              <a:rPr dirty="0" err="1"/>
              <a:t>P+He</a:t>
            </a:r>
            <a:r>
              <a:rPr dirty="0"/>
              <a:t>) spectra</a:t>
            </a:r>
          </a:p>
          <a:p>
            <a:pPr marL="742950" lvl="1" indent="-285750">
              <a:spcBef>
                <a:spcPts val="300"/>
              </a:spcBef>
              <a:buClr>
                <a:srgbClr val="51848E"/>
              </a:buClr>
              <a:buSzPct val="50000"/>
              <a:buChar char="³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6 telescopes (30°in zenith) + ¼ </a:t>
            </a:r>
            <a:r>
              <a:rPr dirty="0">
                <a:solidFill>
                  <a:srgbClr val="FF0000"/>
                </a:solidFill>
              </a:rPr>
              <a:t>WCDA</a:t>
            </a:r>
          </a:p>
          <a:p>
            <a:pPr marL="342900" indent="-342900">
              <a:spcBef>
                <a:spcPts val="300"/>
              </a:spcBef>
              <a:buClr>
                <a:srgbClr val="477AB1"/>
              </a:buClr>
              <a:buSzPct val="50000"/>
              <a:buChar char="◈"/>
              <a:defRPr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1- 100 </a:t>
            </a:r>
            <a:r>
              <a:rPr dirty="0" err="1"/>
              <a:t>PeV</a:t>
            </a:r>
            <a:r>
              <a:rPr dirty="0"/>
              <a:t> (Cherenkov mode)</a:t>
            </a:r>
          </a:p>
          <a:p>
            <a:pPr marL="742950" lvl="1" indent="-285750">
              <a:spcBef>
                <a:spcPts val="300"/>
              </a:spcBef>
              <a:buClr>
                <a:srgbClr val="51848E"/>
              </a:buClr>
              <a:buSzPct val="50000"/>
              <a:buChar char="³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Pure iron or heavy nuclei  spectra</a:t>
            </a:r>
          </a:p>
          <a:p>
            <a:pPr marL="742950" lvl="1" indent="-285750">
              <a:spcBef>
                <a:spcPts val="300"/>
              </a:spcBef>
              <a:buClr>
                <a:srgbClr val="51848E"/>
              </a:buClr>
              <a:buSzPct val="50000"/>
              <a:buChar char="³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18 telescopes (45 °in zenith) +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scintillator detectors </a:t>
            </a:r>
            <a:r>
              <a:rPr dirty="0"/>
              <a:t>+ muon detectors array </a:t>
            </a:r>
          </a:p>
          <a:p>
            <a:pPr marL="342900" indent="-342900">
              <a:spcBef>
                <a:spcPts val="300"/>
              </a:spcBef>
              <a:buClr>
                <a:srgbClr val="477AB1"/>
              </a:buClr>
              <a:buSzPct val="50000"/>
              <a:buChar char="◈"/>
              <a:defRPr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&gt;100 </a:t>
            </a:r>
            <a:r>
              <a:rPr dirty="0" err="1"/>
              <a:t>PeV</a:t>
            </a:r>
            <a:r>
              <a:rPr dirty="0"/>
              <a:t> (fluorescence mode) </a:t>
            </a:r>
          </a:p>
          <a:p>
            <a:pPr marL="742950" lvl="1" indent="-285750">
              <a:spcBef>
                <a:spcPts val="300"/>
              </a:spcBef>
              <a:buClr>
                <a:srgbClr val="51848E"/>
              </a:buClr>
              <a:buSzPct val="50000"/>
              <a:buChar char="³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2</a:t>
            </a:r>
            <a:r>
              <a:rPr baseline="30000" dirty="0"/>
              <a:t>nd</a:t>
            </a:r>
            <a:r>
              <a:rPr dirty="0"/>
              <a:t> knee</a:t>
            </a:r>
          </a:p>
          <a:p>
            <a:pPr marL="742950" lvl="1" indent="-285750">
              <a:spcBef>
                <a:spcPts val="300"/>
              </a:spcBef>
              <a:buClr>
                <a:srgbClr val="51848E"/>
              </a:buClr>
              <a:buSzPct val="50000"/>
              <a:buChar char="³"/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20 telescopes +  muon detectors array</a:t>
            </a:r>
          </a:p>
        </p:txBody>
      </p:sp>
      <p:sp>
        <p:nvSpPr>
          <p:cNvPr id="365" name="内容占位符 1"/>
          <p:cNvSpPr txBox="1">
            <a:spLocks noGrp="1"/>
          </p:cNvSpPr>
          <p:nvPr>
            <p:ph type="body" sz="quarter" idx="1"/>
          </p:nvPr>
        </p:nvSpPr>
        <p:spPr>
          <a:xfrm>
            <a:off x="1108699" y="568217"/>
            <a:ext cx="8431853" cy="844560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ts val="400"/>
              </a:spcBef>
              <a:defRPr sz="2000" b="1">
                <a:solidFill>
                  <a:srgbClr val="1F497D"/>
                </a:solidFill>
              </a:defRPr>
            </a:pPr>
            <a:r>
              <a:t>Measure individual cosmic ray spectra from 10TeV to EeV</a:t>
            </a:r>
          </a:p>
          <a:p>
            <a:pPr marL="742950" lvl="1" indent="-285750">
              <a:spcBef>
                <a:spcPts val="400"/>
              </a:spcBef>
              <a:defRPr sz="2000" b="1">
                <a:solidFill>
                  <a:srgbClr val="1F497D"/>
                </a:solidFill>
              </a:defRPr>
            </a:pPr>
            <a:r>
              <a:t>Multi-parameters, Multi-stages </a:t>
            </a:r>
          </a:p>
        </p:txBody>
      </p:sp>
      <p:sp>
        <p:nvSpPr>
          <p:cNvPr id="366" name="标题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5682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defTabSz="877823">
              <a:defRPr sz="2688" b="1">
                <a:solidFill>
                  <a:srgbClr val="FF0000"/>
                </a:solidFill>
              </a:defRPr>
            </a:lvl1pPr>
          </a:lstStyle>
          <a:p>
            <a:r>
              <a:rPr dirty="0"/>
              <a:t>LHAASO science in cosmic ray measurement </a:t>
            </a:r>
          </a:p>
        </p:txBody>
      </p:sp>
      <p:grpSp>
        <p:nvGrpSpPr>
          <p:cNvPr id="373" name="组合 30"/>
          <p:cNvGrpSpPr/>
          <p:nvPr/>
        </p:nvGrpSpPr>
        <p:grpSpPr>
          <a:xfrm>
            <a:off x="5745677" y="1081472"/>
            <a:ext cx="2605445" cy="2482059"/>
            <a:chOff x="0" y="0"/>
            <a:chExt cx="2605444" cy="2482057"/>
          </a:xfrm>
        </p:grpSpPr>
        <p:grpSp>
          <p:nvGrpSpPr>
            <p:cNvPr id="371" name="组合 28"/>
            <p:cNvGrpSpPr/>
            <p:nvPr/>
          </p:nvGrpSpPr>
          <p:grpSpPr>
            <a:xfrm>
              <a:off x="0" y="-1"/>
              <a:ext cx="2605445" cy="2482059"/>
              <a:chOff x="0" y="0"/>
              <a:chExt cx="2605444" cy="2482057"/>
            </a:xfrm>
          </p:grpSpPr>
          <p:grpSp>
            <p:nvGrpSpPr>
              <p:cNvPr id="369" name="组合 4"/>
              <p:cNvGrpSpPr/>
              <p:nvPr/>
            </p:nvGrpSpPr>
            <p:grpSpPr>
              <a:xfrm>
                <a:off x="0" y="-1"/>
                <a:ext cx="2605445" cy="2482059"/>
                <a:chOff x="0" y="0"/>
                <a:chExt cx="2605444" cy="2482057"/>
              </a:xfrm>
            </p:grpSpPr>
            <p:pic>
              <p:nvPicPr>
                <p:cNvPr id="367" name="图片 9" descr="图片 9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2605445" cy="248205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68" name="文本框 3"/>
                <p:cNvSpPr/>
                <p:nvPr/>
              </p:nvSpPr>
              <p:spPr>
                <a:xfrm rot="19906441">
                  <a:off x="1196711" y="1495372"/>
                  <a:ext cx="212021" cy="4904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 sz="1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370" name="直接连接符 23"/>
              <p:cNvSpPr/>
              <p:nvPr/>
            </p:nvSpPr>
            <p:spPr>
              <a:xfrm flipH="1" flipV="1">
                <a:off x="1081078" y="1493567"/>
                <a:ext cx="37956" cy="85154"/>
              </a:xfrm>
              <a:prstGeom prst="line">
                <a:avLst/>
              </a:prstGeom>
              <a:noFill/>
              <a:ln w="57150" cap="flat">
                <a:solidFill>
                  <a:srgbClr val="C0000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2" name="椭圆 29"/>
            <p:cNvSpPr/>
            <p:nvPr/>
          </p:nvSpPr>
          <p:spPr>
            <a:xfrm rot="19800000">
              <a:off x="1382122" y="1459004"/>
              <a:ext cx="159172" cy="65401"/>
            </a:xfrm>
            <a:prstGeom prst="ellipse">
              <a:avLst/>
            </a:prstGeom>
            <a:noFill/>
            <a:ln w="571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107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9046052" cy="60163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defTabSz="740409">
              <a:defRPr sz="2800" b="1"/>
            </a:lvl1pPr>
          </a:lstStyle>
          <a:p>
            <a:pPr defTabSz="877823"/>
            <a:r>
              <a:rPr sz="2688" dirty="0" err="1">
                <a:solidFill>
                  <a:srgbClr val="FF0000"/>
                </a:solidFill>
              </a:rPr>
              <a:t>标定的任务</a:t>
            </a:r>
            <a:endParaRPr sz="2688" dirty="0">
              <a:solidFill>
                <a:srgbClr val="FF0000"/>
              </a:solidFill>
            </a:endParaRPr>
          </a:p>
        </p:txBody>
      </p:sp>
      <p:sp>
        <p:nvSpPr>
          <p:cNvPr id="376" name="Shape 108"/>
          <p:cNvSpPr txBox="1">
            <a:spLocks noGrp="1"/>
          </p:cNvSpPr>
          <p:nvPr>
            <p:ph type="body" idx="1"/>
          </p:nvPr>
        </p:nvSpPr>
        <p:spPr>
          <a:xfrm>
            <a:off x="285720" y="571476"/>
            <a:ext cx="8760332" cy="6179361"/>
          </a:xfrm>
          <a:prstGeom prst="rect">
            <a:avLst/>
          </a:prstGeom>
        </p:spPr>
        <p:txBody>
          <a:bodyPr/>
          <a:lstStyle/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solidFill>
                  <a:srgbClr val="F21B6A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● </a:t>
            </a:r>
            <a:r>
              <a:rPr dirty="0" err="1"/>
              <a:t>光子数绝对定标</a:t>
            </a:r>
            <a:endParaRPr dirty="0"/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   </a:t>
            </a:r>
            <a:r>
              <a:rPr dirty="0" err="1"/>
              <a:t>望远镜接收到的光子数与激光脉冲的能量是成一定比例的</a:t>
            </a:r>
            <a:r>
              <a:rPr dirty="0"/>
              <a:t>， 对于没有汽溶胶的大气来说，如果激光的能量可以准确地测量到2%的水平，Rayligh散射光强度的计算可以精确到3%以下，那么光子数定标精度可以﹤5%。</a:t>
            </a:r>
            <a:endParaRPr lang="en-US" altLang="zh-CN" dirty="0"/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 </a:t>
            </a:r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solidFill>
                  <a:srgbClr val="FD0376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● </a:t>
            </a:r>
            <a:r>
              <a:rPr dirty="0" err="1"/>
              <a:t>大气质量监测</a:t>
            </a:r>
            <a:r>
              <a:rPr dirty="0"/>
              <a:t>：</a:t>
            </a:r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   切仑科夫光在传播过程中受到空气分子的散射（Rayligh散射）及气溶胶散射（Mie散射）而损失部分光，由于Rayligh散射而损失的光是可以通过严格的计算而得到的，但由气溶胶散射而损失的光必须经过实际测量才能估算出来，因此需要对站区附近大气质量进行实时监测，从而对观测数据进行有效筛选和修正，提高数据质量并降低系统误差。 </a:t>
            </a:r>
            <a:endParaRPr lang="en-US" altLang="zh-CN" dirty="0"/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 </a:t>
            </a:r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solidFill>
                  <a:srgbClr val="FD0251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● </a:t>
            </a:r>
            <a:r>
              <a:rPr dirty="0" err="1"/>
              <a:t>相对定标</a:t>
            </a:r>
            <a:r>
              <a:rPr dirty="0"/>
              <a:t>：</a:t>
            </a:r>
            <a:r>
              <a:rPr dirty="0">
                <a:solidFill>
                  <a:srgbClr val="000000"/>
                </a:solidFill>
              </a:rPr>
              <a:t> </a:t>
            </a:r>
          </a:p>
          <a:p>
            <a:pPr marL="179716" indent="-179716" defTabSz="478682">
              <a:spcBef>
                <a:spcPts val="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    </a:t>
            </a:r>
            <a:r>
              <a:rPr lang="en-US" dirty="0" err="1"/>
              <a:t>S</a:t>
            </a:r>
            <a:r>
              <a:rPr lang="en-US" altLang="zh-CN" dirty="0" err="1"/>
              <a:t>i</a:t>
            </a:r>
            <a:r>
              <a:rPr dirty="0" err="1"/>
              <a:t>PMT</a:t>
            </a:r>
            <a:r>
              <a:rPr lang="en-US" altLang="zh-CN" dirty="0"/>
              <a:t>(PMT)</a:t>
            </a:r>
            <a:r>
              <a:rPr dirty="0" err="1"/>
              <a:t>的增益及电子学增益受环境温度、气压等影响而发生变化，因此需要对</a:t>
            </a:r>
            <a:r>
              <a:rPr lang="en-US" dirty="0" err="1"/>
              <a:t>SiPM</a:t>
            </a:r>
            <a:r>
              <a:rPr lang="en-US" dirty="0"/>
              <a:t>(</a:t>
            </a:r>
            <a:r>
              <a:rPr dirty="0"/>
              <a:t>PMT</a:t>
            </a:r>
            <a:r>
              <a:rPr lang="en-US" altLang="zh-CN" dirty="0"/>
              <a:t>)</a:t>
            </a:r>
            <a:r>
              <a:rPr dirty="0" err="1"/>
              <a:t>相对增益及电子学增益进行标定与监测,从而对实验数据进行修正,减少系统误差</a:t>
            </a:r>
            <a:r>
              <a:rPr dirty="0"/>
              <a:t>；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110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3999" cy="57147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defTabSz="604112">
              <a:defRPr sz="2600" b="1"/>
            </a:lvl1pPr>
          </a:lstStyle>
          <a:p>
            <a:pPr defTabSz="877823"/>
            <a:r>
              <a:rPr sz="2688" dirty="0" err="1">
                <a:solidFill>
                  <a:srgbClr val="FF0000"/>
                </a:solidFill>
              </a:rPr>
              <a:t>标定系统布局</a:t>
            </a:r>
            <a:endParaRPr sz="2688" dirty="0">
              <a:solidFill>
                <a:srgbClr val="FF0000"/>
              </a:solidFill>
            </a:endParaRPr>
          </a:p>
        </p:txBody>
      </p:sp>
      <p:sp>
        <p:nvSpPr>
          <p:cNvPr id="379" name="Shape 111"/>
          <p:cNvSpPr txBox="1">
            <a:spLocks noGrp="1"/>
          </p:cNvSpPr>
          <p:nvPr>
            <p:ph type="body" sz="half" idx="1"/>
          </p:nvPr>
        </p:nvSpPr>
        <p:spPr>
          <a:xfrm>
            <a:off x="71404" y="4572020"/>
            <a:ext cx="5715014" cy="2286009"/>
          </a:xfrm>
          <a:prstGeom prst="rect">
            <a:avLst/>
          </a:prstGeom>
        </p:spPr>
        <p:txBody>
          <a:bodyPr/>
          <a:lstStyle/>
          <a:p>
            <a:pPr marL="204997" indent="-204997" defTabSz="545906">
              <a:spcBef>
                <a:spcPts val="0"/>
              </a:spcBef>
              <a:buSzTx/>
              <a:buNone/>
              <a:defRPr sz="1568" b="1"/>
            </a:pPr>
            <a:r>
              <a:t>① </a:t>
            </a:r>
            <a:r>
              <a:rPr b="0">
                <a:solidFill>
                  <a:srgbClr val="2A0BEA"/>
                </a:solidFill>
                <a:latin typeface="宋体"/>
                <a:ea typeface="宋体"/>
                <a:cs typeface="宋体"/>
                <a:sym typeface="宋体"/>
              </a:rPr>
              <a:t>云量自动观测仪：双波段（可见光、红外）</a:t>
            </a:r>
            <a:r>
              <a:rPr>
                <a:solidFill>
                  <a:srgbClr val="2A0BEA"/>
                </a:solidFill>
              </a:rPr>
              <a:t>1</a:t>
            </a:r>
            <a:r>
              <a:rPr b="0">
                <a:solidFill>
                  <a:srgbClr val="2A0BEA"/>
                </a:solidFill>
                <a:latin typeface="宋体"/>
                <a:ea typeface="宋体"/>
                <a:cs typeface="宋体"/>
                <a:sym typeface="宋体"/>
              </a:rPr>
              <a:t>台；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204997" indent="-204997" defTabSz="545906">
              <a:spcBef>
                <a:spcPts val="0"/>
              </a:spcBef>
              <a:buSzTx/>
              <a:buNone/>
              <a:defRPr sz="1568" b="1"/>
            </a:pPr>
            <a:r>
              <a:t>②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气象站：</a:t>
            </a:r>
            <a:r>
              <a:t>1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台；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204997" indent="-204997" defTabSz="545906">
              <a:spcBef>
                <a:spcPts val="0"/>
              </a:spcBef>
              <a:buSzTx/>
              <a:buNone/>
              <a:defRPr sz="1568" b="1">
                <a:solidFill>
                  <a:srgbClr val="1D00FF"/>
                </a:solidFill>
              </a:defRPr>
            </a:pPr>
            <a:r>
              <a:t>③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激光发射器，</a:t>
            </a:r>
            <a:r>
              <a:t>4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套；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204997" indent="-204997" defTabSz="545906">
              <a:spcBef>
                <a:spcPts val="0"/>
              </a:spcBef>
              <a:buSzTx/>
              <a:buNone/>
              <a:defRPr sz="1568" b="1"/>
            </a:pPr>
            <a:r>
              <a:t>	L1:  2台N</a:t>
            </a:r>
            <a:r>
              <a:rPr baseline="-21694"/>
              <a:t>2</a:t>
            </a:r>
            <a:r>
              <a:t>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、337.1</a:t>
            </a:r>
            <a:r>
              <a:t>nm，距离阵列~150m，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用于云量监测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204997" indent="-204997" defTabSz="545906">
              <a:spcBef>
                <a:spcPts val="0"/>
              </a:spcBef>
              <a:buSzTx/>
              <a:buNone/>
              <a:defRPr sz="1568" b="1"/>
            </a:pPr>
            <a:r>
              <a:t>	L2: YAG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，355</a:t>
            </a:r>
            <a:r>
              <a:t>nm，距离阵列~2km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、散射角、标高、绝对定标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204997" indent="-204997" defTabSz="545906">
              <a:spcBef>
                <a:spcPts val="0"/>
              </a:spcBef>
              <a:buSzTx/>
              <a:buNone/>
              <a:defRPr sz="1568" b="1"/>
            </a:pPr>
            <a:r>
              <a:t>	L3 :YAG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</a:t>
            </a:r>
            <a:r>
              <a:t>~10km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、水平衰减长度（消光系数的倒数）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 marL="204997" indent="-204997" defTabSz="545906">
              <a:spcBef>
                <a:spcPts val="0"/>
              </a:spcBef>
              <a:buSzTx/>
              <a:buNone/>
              <a:defRPr sz="1568" b="1"/>
            </a:pPr>
            <a:r>
              <a:t>④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 激光接收器，</a:t>
            </a:r>
            <a:r>
              <a:t>18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台广角切仑科夫望远镜</a:t>
            </a:r>
            <a:r>
              <a:t>+2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台样机； </a:t>
            </a:r>
          </a:p>
        </p:txBody>
      </p:sp>
      <p:grpSp>
        <p:nvGrpSpPr>
          <p:cNvPr id="383" name="Group 115"/>
          <p:cNvGrpSpPr/>
          <p:nvPr/>
        </p:nvGrpSpPr>
        <p:grpSpPr>
          <a:xfrm>
            <a:off x="142863" y="571473"/>
            <a:ext cx="5500709" cy="3643351"/>
            <a:chOff x="0" y="-1"/>
            <a:chExt cx="5500708" cy="3643350"/>
          </a:xfrm>
        </p:grpSpPr>
        <p:pic>
          <p:nvPicPr>
            <p:cNvPr id="380" name="image2.jpg" descr="image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119195"/>
              <a:ext cx="5500709" cy="3524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Shape 113"/>
            <p:cNvSpPr txBox="1"/>
            <p:nvPr/>
          </p:nvSpPr>
          <p:spPr>
            <a:xfrm>
              <a:off x="1919390" y="-2"/>
              <a:ext cx="425953" cy="548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600" b="1" i="1">
                  <a:solidFill>
                    <a:schemeClr val="accent2"/>
                  </a:solidFill>
                </a:defRPr>
              </a:pPr>
              <a:r>
                <a:t>L3</a:t>
              </a:r>
              <a:r>
                <a:rPr sz="1200" b="0" i="0">
                  <a:solidFill>
                    <a:srgbClr val="000000"/>
                  </a:solidFill>
                </a:rPr>
                <a:t> </a:t>
              </a:r>
              <a:endParaRPr sz="1200"/>
            </a:p>
            <a:p>
              <a:pPr>
                <a:defRPr sz="1200">
                  <a:solidFill>
                    <a:srgbClr val="FF0000"/>
                  </a:solidFill>
                </a:defRPr>
              </a:pPr>
              <a:r>
                <a:t>★</a:t>
              </a:r>
            </a:p>
          </p:txBody>
        </p:sp>
        <p:sp>
          <p:nvSpPr>
            <p:cNvPr id="382" name="Shape 114"/>
            <p:cNvSpPr txBox="1"/>
            <p:nvPr/>
          </p:nvSpPr>
          <p:spPr>
            <a:xfrm>
              <a:off x="543481" y="1419626"/>
              <a:ext cx="425953" cy="548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1600" b="1" i="1">
                  <a:solidFill>
                    <a:schemeClr val="accent2"/>
                  </a:solidFill>
                </a:defRPr>
              </a:pPr>
              <a:r>
                <a:t>L1</a:t>
              </a:r>
              <a:r>
                <a:rPr sz="1200" b="0" i="0">
                  <a:solidFill>
                    <a:srgbClr val="000000"/>
                  </a:solidFill>
                </a:rPr>
                <a:t> </a:t>
              </a:r>
              <a:endParaRPr sz="1200"/>
            </a:p>
            <a:p>
              <a:pPr>
                <a:defRPr sz="1200">
                  <a:solidFill>
                    <a:srgbClr val="FF0000"/>
                  </a:solidFill>
                </a:defRPr>
              </a:pPr>
              <a:r>
                <a:t>★</a:t>
              </a:r>
            </a:p>
          </p:txBody>
        </p:sp>
      </p:grpSp>
      <p:pic>
        <p:nvPicPr>
          <p:cNvPr id="384" name="图片 2" descr="图片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6418" y="581317"/>
            <a:ext cx="2484984" cy="3313313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云量自动观测仪"/>
          <p:cNvSpPr txBox="1"/>
          <p:nvPr/>
        </p:nvSpPr>
        <p:spPr>
          <a:xfrm>
            <a:off x="6445107" y="3875629"/>
            <a:ext cx="1526537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209181" indent="-209181" defTabSz="557047">
              <a:buFont typeface="Arial"/>
              <a:defRPr sz="16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b="0" dirty="0" err="1">
                <a:latin typeface="宋体"/>
                <a:ea typeface="宋体"/>
                <a:cs typeface="宋体"/>
                <a:sym typeface="宋体"/>
              </a:rPr>
              <a:t>云量自动观测仪</a:t>
            </a:r>
            <a:endParaRPr b="0" dirty="0">
              <a:latin typeface="宋体"/>
              <a:ea typeface="宋体"/>
              <a:cs typeface="宋体"/>
              <a:sym typeface="宋体"/>
            </a:endParaRPr>
          </a:p>
        </p:txBody>
      </p:sp>
      <p:sp>
        <p:nvSpPr>
          <p:cNvPr id="386" name="样机"/>
          <p:cNvSpPr txBox="1"/>
          <p:nvPr/>
        </p:nvSpPr>
        <p:spPr>
          <a:xfrm>
            <a:off x="7208376" y="6863081"/>
            <a:ext cx="9239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209181" indent="-209181" defTabSz="557047">
              <a:buFont typeface="Arial"/>
              <a:defRPr sz="1600"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endParaRPr b="0" dirty="0">
              <a:latin typeface="宋体"/>
              <a:ea typeface="宋体"/>
              <a:cs typeface="宋体"/>
              <a:sym typeface="宋体"/>
            </a:endParaRPr>
          </a:p>
        </p:txBody>
      </p:sp>
      <p:pic>
        <p:nvPicPr>
          <p:cNvPr id="387" name="图片 5" descr="图片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5620337" y="4608228"/>
            <a:ext cx="2817145" cy="211330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131"/>
          <p:cNvSpPr txBox="1">
            <a:spLocks noGrp="1"/>
          </p:cNvSpPr>
          <p:nvPr>
            <p:ph type="sldNum" sz="quarter" idx="4294967295"/>
          </p:nvPr>
        </p:nvSpPr>
        <p:spPr>
          <a:xfrm>
            <a:off x="8404066" y="6411602"/>
            <a:ext cx="282731" cy="4470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2400" b="1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90" name="Shape 132"/>
          <p:cNvSpPr txBox="1"/>
          <p:nvPr/>
        </p:nvSpPr>
        <p:spPr>
          <a:xfrm>
            <a:off x="-17297" y="8085"/>
            <a:ext cx="9144000" cy="5059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spcBef>
                <a:spcPts val="700"/>
              </a:spcBef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877823">
              <a:spcBef>
                <a:spcPts val="0"/>
              </a:spcBef>
            </a:pPr>
            <a:r>
              <a:rPr sz="2688" dirty="0">
                <a:solidFill>
                  <a:srgbClr val="FF0000"/>
                </a:solidFill>
              </a:rPr>
              <a:t>WFCTA标定系统研制进展</a:t>
            </a:r>
            <a:r>
              <a:rPr lang="en-US" altLang="zh-CN" sz="2688" dirty="0">
                <a:solidFill>
                  <a:srgbClr val="FF0000"/>
                </a:solidFill>
              </a:rPr>
              <a:t>@2018</a:t>
            </a:r>
            <a:endParaRPr sz="2688" dirty="0">
              <a:solidFill>
                <a:srgbClr val="FF0000"/>
              </a:solidFill>
            </a:endParaRPr>
          </a:p>
        </p:txBody>
      </p:sp>
      <p:sp>
        <p:nvSpPr>
          <p:cNvPr id="391" name="1. 激光发射水泥台（设计完成，选址待定）"/>
          <p:cNvSpPr txBox="1"/>
          <p:nvPr/>
        </p:nvSpPr>
        <p:spPr>
          <a:xfrm>
            <a:off x="214281" y="903414"/>
            <a:ext cx="8469522" cy="51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t>1. 第一台激光发射水泥台（距离LHAASO1.5km,完成施工）</a:t>
            </a:r>
          </a:p>
        </p:txBody>
      </p:sp>
      <p:sp>
        <p:nvSpPr>
          <p:cNvPr id="392" name="2. 施耐德UPS电源（激光器发射系统要求稳定电源，1台已经在LHAASO运行）"/>
          <p:cNvSpPr txBox="1"/>
          <p:nvPr/>
        </p:nvSpPr>
        <p:spPr>
          <a:xfrm>
            <a:off x="214282" y="1511564"/>
            <a:ext cx="8357824" cy="94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54329" indent="-354329">
              <a:defRPr sz="2400">
                <a:latin typeface="+mj-lt"/>
                <a:ea typeface="+mj-ea"/>
                <a:cs typeface="+mj-cs"/>
                <a:sym typeface="Avenir Roman"/>
              </a:defRPr>
            </a:pPr>
            <a:r>
              <a:t>2.  施耐德UPS电源（</a:t>
            </a:r>
            <a:r>
              <a:rPr>
                <a:solidFill>
                  <a:srgbClr val="FE6003"/>
                </a:solidFill>
              </a:rPr>
              <a:t>激光器发射系统要求稳定电源</a:t>
            </a:r>
            <a:r>
              <a:t>，1台已经在LHAASO运行）</a:t>
            </a:r>
          </a:p>
        </p:txBody>
      </p:sp>
      <p:sp>
        <p:nvSpPr>
          <p:cNvPr id="393" name="3. 激光转台（1台研制成功，已经在LHAASO稳定运行）"/>
          <p:cNvSpPr txBox="1"/>
          <p:nvPr/>
        </p:nvSpPr>
        <p:spPr>
          <a:xfrm>
            <a:off x="214277" y="2606668"/>
            <a:ext cx="8323374" cy="51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t>3.  激光转台（1台样机研制成功，已经在LHAASO稳定运行）</a:t>
            </a:r>
          </a:p>
        </p:txBody>
      </p:sp>
      <p:sp>
        <p:nvSpPr>
          <p:cNvPr id="394" name="4. N2分子激光器系统（2套研制成功，已经在LHAASO稳定运行）"/>
          <p:cNvSpPr txBox="1"/>
          <p:nvPr/>
        </p:nvSpPr>
        <p:spPr>
          <a:xfrm>
            <a:off x="188878" y="3154887"/>
            <a:ext cx="9034777" cy="93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dirty="0"/>
              <a:t>4.  N2分子激光器系统和能量计（2套（待扩束）已经在LHAASO运行）</a:t>
            </a:r>
          </a:p>
        </p:txBody>
      </p:sp>
      <p:sp>
        <p:nvSpPr>
          <p:cNvPr id="395" name="5. YAG激光器系统（已有1套旧系统，已经在LHAASO测试运行，…"/>
          <p:cNvSpPr txBox="1"/>
          <p:nvPr/>
        </p:nvSpPr>
        <p:spPr>
          <a:xfrm>
            <a:off x="185903" y="4130128"/>
            <a:ext cx="8380125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54329" indent="-354329">
              <a:defRPr sz="2400"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r>
              <a:rPr dirty="0"/>
              <a:t>5. YAG激光器系统（已有1套旧系统，已经在LHAASO测试运行，已经做了温控系统需完善）</a:t>
            </a:r>
          </a:p>
        </p:txBody>
      </p:sp>
      <p:sp>
        <p:nvSpPr>
          <p:cNvPr id="396" name="6. 激光接收器成像系统：…"/>
          <p:cNvSpPr txBox="1"/>
          <p:nvPr/>
        </p:nvSpPr>
        <p:spPr>
          <a:xfrm>
            <a:off x="127043" y="5105371"/>
            <a:ext cx="8643998" cy="1372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6. </a:t>
            </a:r>
            <a:r>
              <a:rPr dirty="0" err="1"/>
              <a:t>样机改造</a:t>
            </a:r>
            <a:r>
              <a:rPr dirty="0"/>
              <a:t>：</a:t>
            </a:r>
          </a:p>
          <a:p>
            <a:pPr marL="240631" indent="-240631">
              <a:buSzPct val="60000"/>
              <a:buBlip>
                <a:blip r:embed="rId2"/>
              </a:buBlip>
              <a:defRPr sz="24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    </a:t>
            </a:r>
            <a:r>
              <a:rPr dirty="0" err="1"/>
              <a:t>SubCluster光电倍增管的性能测试：高压、线性</a:t>
            </a:r>
            <a:endParaRPr dirty="0"/>
          </a:p>
          <a:p>
            <a:pPr marL="240631" indent="-240631">
              <a:buSzPct val="60000"/>
              <a:buBlip>
                <a:blip r:embed="rId2"/>
              </a:buBlip>
              <a:defRPr sz="2400"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    41面反射镜的镀膜，14万，西南交大一流学科经费已付款。</a:t>
            </a:r>
          </a:p>
        </p:txBody>
      </p:sp>
      <p:sp>
        <p:nvSpPr>
          <p:cNvPr id="397" name="3. 相对标定任务已经完成？？"/>
          <p:cNvSpPr txBox="1"/>
          <p:nvPr/>
        </p:nvSpPr>
        <p:spPr>
          <a:xfrm>
            <a:off x="104741" y="6379852"/>
            <a:ext cx="3660385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7.   相对标定工作部分完成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35"/>
          <p:cNvSpPr txBox="1">
            <a:spLocks noGrp="1"/>
          </p:cNvSpPr>
          <p:nvPr>
            <p:ph type="sldNum" sz="quarter" idx="4294967295"/>
          </p:nvPr>
        </p:nvSpPr>
        <p:spPr>
          <a:xfrm>
            <a:off x="8559799" y="6450010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00" name="2019年计划"/>
          <p:cNvSpPr txBox="1"/>
          <p:nvPr/>
        </p:nvSpPr>
        <p:spPr>
          <a:xfrm>
            <a:off x="1" y="7599"/>
            <a:ext cx="9144000" cy="5105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877823"/>
            <a:r>
              <a:rPr sz="2688" dirty="0">
                <a:solidFill>
                  <a:srgbClr val="FF0000"/>
                </a:solidFill>
              </a:rPr>
              <a:t>2019年计划@LHAASO工程年会</a:t>
            </a:r>
          </a:p>
        </p:txBody>
      </p:sp>
      <p:sp>
        <p:nvSpPr>
          <p:cNvPr id="401" name="一套旧YAG激光装置调试（最冷气候条件下，2019.01）…"/>
          <p:cNvSpPr txBox="1"/>
          <p:nvPr/>
        </p:nvSpPr>
        <p:spPr>
          <a:xfrm>
            <a:off x="167622" y="803478"/>
            <a:ext cx="6574232" cy="425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buSzPct val="60000"/>
              <a:buBlip>
                <a:blip r:embed="rId2"/>
              </a:buBlip>
              <a:defRPr>
                <a:solidFill>
                  <a:srgbClr val="DD5C10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一套旧YAG激光装置调试（最冷气候条件下，2019.01）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solidFill>
                  <a:srgbClr val="FA7604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10km（第四台激光装置）选址（2019.01）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solidFill>
                  <a:srgbClr val="D20CE8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云量监测仪安装和调试（2019.01）</a:t>
            </a:r>
          </a:p>
          <a:p>
            <a:pPr marL="175460" indent="-175460" defTabSz="266700">
              <a:lnSpc>
                <a:spcPts val="3800"/>
              </a:lnSpc>
              <a:buSzPct val="60000"/>
              <a:buBlip>
                <a:blip r:embed="rId2"/>
              </a:buBlip>
              <a:defRPr sz="1700">
                <a:solidFill>
                  <a:srgbClr val="CD6F13"/>
                </a:solidFill>
                <a:uFill>
                  <a:solidFill>
                    <a:srgbClr val="000000"/>
                  </a:solidFill>
                </a:u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 粉刷发射台及发射台顶端翻盖门测试与安装（2019.01）</a:t>
            </a:r>
          </a:p>
          <a:p>
            <a:pPr marL="175460" indent="-175460" defTabSz="266700">
              <a:lnSpc>
                <a:spcPts val="3800"/>
              </a:lnSpc>
              <a:buSzPct val="60000"/>
              <a:buBlip>
                <a:blip r:embed="rId2"/>
              </a:buBlip>
              <a:defRPr sz="1700">
                <a:uFill>
                  <a:solidFill>
                    <a:srgbClr val="000000"/>
                  </a:solidFill>
                </a:u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 发射台供电方案确定（距离LHAASO1.5公里）</a:t>
            </a:r>
          </a:p>
          <a:p>
            <a:pPr marL="175460" indent="-175460" defTabSz="266700">
              <a:lnSpc>
                <a:spcPts val="3800"/>
              </a:lnSpc>
              <a:buSzPct val="60000"/>
              <a:buBlip>
                <a:blip r:embed="rId2"/>
              </a:buBlip>
              <a:defRPr sz="1700">
                <a:uFill>
                  <a:solidFill>
                    <a:srgbClr val="000000"/>
                  </a:solidFill>
                </a:u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/>
              <a:t>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远程控制与通讯（2019.04）</a:t>
            </a:r>
          </a:p>
          <a:p>
            <a:pPr marL="175460" indent="-175460" defTabSz="266700">
              <a:lnSpc>
                <a:spcPts val="3800"/>
              </a:lnSpc>
              <a:buSzPct val="60000"/>
              <a:buBlip>
                <a:blip r:embed="rId2"/>
              </a:buBlip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发射台监控与安全（2019.04）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solidFill>
                  <a:srgbClr val="FF7D00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PMT性能测试平台完成（2018.12～2019.01）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第一个Sub-cluster的性能测试（2019.02～2019.04）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solidFill>
                  <a:srgbClr val="1319F4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dirty="0"/>
              <a:t>第一台YAG激光装置（新）鉴定完成（2019.04）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latin typeface="+mj-lt"/>
                <a:ea typeface="+mj-ea"/>
                <a:cs typeface="+mj-cs"/>
                <a:sym typeface="Avenir Roman"/>
              </a:defRPr>
            </a:pPr>
            <a:r>
              <a:rPr dirty="0">
                <a:solidFill>
                  <a:srgbClr val="1319F4"/>
                </a:solidFill>
              </a:rPr>
              <a:t>第二台、三台激光装置组装调试和运行及鉴定（2019.07</a:t>
            </a:r>
            <a:r>
              <a:rPr dirty="0">
                <a:solidFill>
                  <a:srgbClr val="0107FE"/>
                </a:solidFill>
              </a:rPr>
              <a:t>之前</a:t>
            </a:r>
            <a:r>
              <a:rPr dirty="0"/>
              <a:t>）</a:t>
            </a:r>
          </a:p>
          <a:p>
            <a:pPr marL="180472" indent="-180472">
              <a:buSzPct val="60000"/>
              <a:buBlip>
                <a:blip r:embed="rId2"/>
              </a:buBlip>
              <a:defRPr>
                <a:solidFill>
                  <a:srgbClr val="F66A06"/>
                </a:solidFill>
                <a:latin typeface="+mj-lt"/>
                <a:ea typeface="+mj-ea"/>
                <a:cs typeface="+mj-cs"/>
                <a:sym typeface="Avenir Roman"/>
              </a:defRPr>
            </a:pPr>
            <a:r>
              <a:rPr lang="en-US" dirty="0" err="1"/>
              <a:t>S</a:t>
            </a:r>
            <a:r>
              <a:rPr lang="en-US" altLang="zh-CN" dirty="0" err="1"/>
              <a:t>ubCluster</a:t>
            </a:r>
            <a:r>
              <a:rPr lang="en-US" altLang="zh-CN" dirty="0"/>
              <a:t> </a:t>
            </a:r>
            <a:r>
              <a:rPr dirty="0"/>
              <a:t>XP3062型号PMT测试（2019.02-2019.04）</a:t>
            </a:r>
          </a:p>
        </p:txBody>
      </p:sp>
      <p:sp>
        <p:nvSpPr>
          <p:cNvPr id="402" name="7. 大陆性气溶胶模型的消光系数的理论研究（～3个月）"/>
          <p:cNvSpPr txBox="1"/>
          <p:nvPr/>
        </p:nvSpPr>
        <p:spPr>
          <a:xfrm>
            <a:off x="130142" y="4994825"/>
            <a:ext cx="7438089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a.  </a:t>
            </a:r>
            <a:r>
              <a:rPr dirty="0" err="1"/>
              <a:t>LHAASO的消光系数的实验研究</a:t>
            </a:r>
            <a:r>
              <a:rPr dirty="0"/>
              <a:t>（～2019.08个月）</a:t>
            </a:r>
          </a:p>
        </p:txBody>
      </p:sp>
      <p:sp>
        <p:nvSpPr>
          <p:cNvPr id="403" name="9. 标定程序的优化问题和大气参数的模拟（～3个月）"/>
          <p:cNvSpPr txBox="1"/>
          <p:nvPr/>
        </p:nvSpPr>
        <p:spPr>
          <a:xfrm>
            <a:off x="92041" y="5931433"/>
            <a:ext cx="944905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c.  </a:t>
            </a:r>
            <a:r>
              <a:rPr dirty="0" err="1"/>
              <a:t>标定程序的优化问题和大气参数的模拟</a:t>
            </a:r>
            <a:r>
              <a:rPr dirty="0"/>
              <a:t>（～2019.06，文章</a:t>
            </a:r>
            <a:r>
              <a:rPr lang="en-US" altLang="zh-CN" dirty="0"/>
              <a:t>2</a:t>
            </a:r>
            <a:r>
              <a:rPr lang="zh-CN" altLang="en-US" dirty="0"/>
              <a:t>篇</a:t>
            </a:r>
            <a:r>
              <a:rPr dirty="0"/>
              <a:t>）</a:t>
            </a:r>
          </a:p>
        </p:txBody>
      </p:sp>
      <p:sp>
        <p:nvSpPr>
          <p:cNvPr id="404" name="8. 云的消光系数的深入研究（～3个月）"/>
          <p:cNvSpPr txBox="1"/>
          <p:nvPr/>
        </p:nvSpPr>
        <p:spPr>
          <a:xfrm>
            <a:off x="15743" y="5412857"/>
            <a:ext cx="9029360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 b.  云的消光系数的深入研究及云量监测仪数据处理（～2019.06）</a:t>
            </a:r>
          </a:p>
        </p:txBody>
      </p:sp>
      <p:sp>
        <p:nvSpPr>
          <p:cNvPr id="405" name="9. 标定程序的优化问题和大气参数的模拟（～3个月）"/>
          <p:cNvSpPr txBox="1"/>
          <p:nvPr/>
        </p:nvSpPr>
        <p:spPr>
          <a:xfrm>
            <a:off x="79343" y="6410642"/>
            <a:ext cx="6675791" cy="51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rPr dirty="0"/>
              <a:t>d.  6个望远镜的标定、模拟、重建（～2019.12）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全屏显示(4:3)</PresentationFormat>
  <Paragraphs>232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Avenir Roman</vt:lpstr>
      <vt:lpstr>Euphemia UCAS</vt:lpstr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Cambria</vt:lpstr>
      <vt:lpstr>Corbel</vt:lpstr>
      <vt:lpstr>Helvetica</vt:lpstr>
      <vt:lpstr>Lucida Sans Unicode</vt:lpstr>
      <vt:lpstr>Times New Roman</vt:lpstr>
      <vt:lpstr>Wingdings</vt:lpstr>
      <vt:lpstr>Default</vt:lpstr>
      <vt:lpstr>Acrobat Document</vt:lpstr>
      <vt:lpstr>LHAASO望远镜激光标定和大气监测</vt:lpstr>
      <vt:lpstr>PowerPoint 演示文稿</vt:lpstr>
      <vt:lpstr>PowerPoint 演示文稿</vt:lpstr>
      <vt:lpstr>b</vt:lpstr>
      <vt:lpstr>LHAASO science in cosmic ray measurement </vt:lpstr>
      <vt:lpstr>标定的任务</vt:lpstr>
      <vt:lpstr>标定系统布局</vt:lpstr>
      <vt:lpstr>PowerPoint 演示文稿</vt:lpstr>
      <vt:lpstr>PowerPoint 演示文稿</vt:lpstr>
      <vt:lpstr>3. 目前的工作进展</vt:lpstr>
      <vt:lpstr>3. 0 红外云天仪运行</vt:lpstr>
      <vt:lpstr>PowerPoint 演示文稿</vt:lpstr>
      <vt:lpstr>3.2 LHAASO现场的激光标定调试运行</vt:lpstr>
      <vt:lpstr>PowerPoint 演示文稿</vt:lpstr>
      <vt:lpstr>PowerPoint 演示文稿</vt:lpstr>
      <vt:lpstr>PowerPoint 演示文稿</vt:lpstr>
      <vt:lpstr> 3.4 N2分子激光器的扩束</vt:lpstr>
      <vt:lpstr>3.5   PMT电子学读出系统的测试</vt:lpstr>
      <vt:lpstr>PowerPoint 演示文稿</vt:lpstr>
      <vt:lpstr>PowerPoint 演示文稿</vt:lpstr>
      <vt:lpstr>PowerPoint 演示文稿</vt:lpstr>
      <vt:lpstr>1. 后向散射衰减系数</vt:lpstr>
      <vt:lpstr>2.色比（粒径大小） </vt:lpstr>
      <vt:lpstr>2.色比（粒径大小） </vt:lpstr>
      <vt:lpstr>3. 退偏比(形状)</vt:lpstr>
      <vt:lpstr>小结和下一步计划</vt:lpstr>
      <vt:lpstr>非常感谢LHAASO合作组同事们的帮助和无私援助！！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LHAASO望远镜激光标定和大气监测</dc:title>
  <dc:creator>zhufr</dc:creator>
  <cp:lastModifiedBy> </cp:lastModifiedBy>
  <cp:revision>30</cp:revision>
  <dcterms:modified xsi:type="dcterms:W3CDTF">2019-04-14T23:50:53Z</dcterms:modified>
</cp:coreProperties>
</file>