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70" r:id="rId6"/>
    <p:sldId id="271" r:id="rId7"/>
    <p:sldId id="267" r:id="rId8"/>
    <p:sldId id="272" r:id="rId9"/>
    <p:sldId id="258" r:id="rId10"/>
    <p:sldId id="260" r:id="rId11"/>
    <p:sldId id="262" r:id="rId12"/>
    <p:sldId id="261" r:id="rId13"/>
    <p:sldId id="263" r:id="rId14"/>
    <p:sldId id="266" r:id="rId15"/>
    <p:sldId id="265" r:id="rId16"/>
    <p:sldId id="26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9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45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0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6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6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11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0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7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8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1FFB-DB27-4687-8D8E-3E90EAEE8DF8}" type="datetimeFigureOut">
              <a:rPr lang="zh-CN" altLang="en-US" smtClean="0"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9E07-192E-4E1D-875B-BB340474E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9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LHAASO-MD </a:t>
            </a:r>
            <a:r>
              <a:rPr lang="zh-CN" altLang="en-US" dirty="0" smtClean="0"/>
              <a:t>标定及光电转换系统进展与计划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sz="2800" dirty="0" smtClean="0"/>
              <a:t>左雄</a:t>
            </a:r>
            <a:endParaRPr lang="en-US" altLang="zh-CN" sz="2800" dirty="0" smtClean="0"/>
          </a:p>
          <a:p>
            <a:r>
              <a:rPr lang="en-US" altLang="zh-CN" dirty="0" smtClean="0"/>
              <a:t>20190415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7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</a:t>
            </a:r>
            <a:r>
              <a:rPr lang="zh-CN" altLang="en-US" dirty="0"/>
              <a:t>、大尺寸光敏</a:t>
            </a:r>
            <a:r>
              <a:rPr lang="zh-CN" altLang="en-US" dirty="0" smtClean="0"/>
              <a:t>探头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科大目前接收</a:t>
            </a:r>
            <a:r>
              <a:rPr lang="en-US" altLang="zh-CN" dirty="0" smtClean="0"/>
              <a:t>PMT</a:t>
            </a:r>
            <a:r>
              <a:rPr lang="zh-CN" altLang="en-US" dirty="0" smtClean="0"/>
              <a:t>约</a:t>
            </a:r>
            <a:r>
              <a:rPr lang="en-US" altLang="zh-CN" dirty="0" smtClean="0"/>
              <a:t>1034</a:t>
            </a:r>
            <a:r>
              <a:rPr lang="zh-CN" altLang="en-US" dirty="0" smtClean="0"/>
              <a:t>只，测量了</a:t>
            </a:r>
            <a:r>
              <a:rPr lang="en-US" altLang="zh-CN" dirty="0" smtClean="0"/>
              <a:t>842</a:t>
            </a:r>
            <a:r>
              <a:rPr lang="zh-CN" altLang="en-US" dirty="0" smtClean="0"/>
              <a:t>只</a:t>
            </a:r>
            <a:r>
              <a:rPr lang="zh-CN" altLang="en-US" dirty="0"/>
              <a:t>，</a:t>
            </a:r>
            <a:r>
              <a:rPr lang="zh-CN" altLang="en-US" dirty="0" smtClean="0"/>
              <a:t>合格</a:t>
            </a:r>
            <a:r>
              <a:rPr lang="en-US" altLang="zh-CN" dirty="0" smtClean="0"/>
              <a:t>637</a:t>
            </a:r>
            <a:r>
              <a:rPr lang="zh-CN" altLang="en-US" dirty="0" smtClean="0"/>
              <a:t>，合格率</a:t>
            </a:r>
            <a:r>
              <a:rPr lang="en-US" altLang="zh-CN" dirty="0" smtClean="0"/>
              <a:t>75.7%</a:t>
            </a:r>
            <a:r>
              <a:rPr lang="zh-CN" altLang="en-US" dirty="0" smtClean="0"/>
              <a:t>（右表格为</a:t>
            </a:r>
            <a:r>
              <a:rPr lang="en-US" altLang="zh-CN" dirty="0" smtClean="0"/>
              <a:t>463</a:t>
            </a:r>
            <a:r>
              <a:rPr lang="zh-CN" altLang="en-US" dirty="0" smtClean="0"/>
              <a:t>只的测试结果）；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MD</a:t>
            </a:r>
            <a:r>
              <a:rPr lang="zh-CN" altLang="en-US" dirty="0"/>
              <a:t>组接收合格</a:t>
            </a:r>
            <a:r>
              <a:rPr lang="en-US" altLang="zh-CN" dirty="0" smtClean="0"/>
              <a:t>PMT</a:t>
            </a:r>
            <a:r>
              <a:rPr lang="zh-CN" altLang="en-US" dirty="0" smtClean="0"/>
              <a:t>四批次共</a:t>
            </a:r>
            <a:r>
              <a:rPr lang="en-US" altLang="zh-CN" dirty="0" smtClean="0"/>
              <a:t>595</a:t>
            </a:r>
            <a:r>
              <a:rPr lang="zh-CN" altLang="en-US" dirty="0" smtClean="0"/>
              <a:t>只，安装了其中</a:t>
            </a:r>
            <a:r>
              <a:rPr lang="en-US" altLang="zh-CN" dirty="0" smtClean="0"/>
              <a:t>50</a:t>
            </a:r>
            <a:r>
              <a:rPr lang="zh-CN" altLang="en-US" dirty="0" smtClean="0"/>
              <a:t>只；安装过程中发现有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只出现损坏并及时更换；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47" y="784240"/>
            <a:ext cx="4905053" cy="46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、未来安装计划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0046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dirty="0"/>
              <a:t>2018</a:t>
            </a:r>
            <a:r>
              <a:rPr lang="zh-CN" altLang="en-US" sz="1600" dirty="0"/>
              <a:t>年安装</a:t>
            </a:r>
            <a:r>
              <a:rPr lang="en-US" altLang="zh-CN" sz="1600" dirty="0"/>
              <a:t>300</a:t>
            </a:r>
            <a:r>
              <a:rPr lang="zh-CN" altLang="en-US" sz="1600" dirty="0"/>
              <a:t>只（供货</a:t>
            </a:r>
            <a:r>
              <a:rPr lang="en-US" altLang="zh-CN" sz="1600" dirty="0"/>
              <a:t>330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>
              <a:lnSpc>
                <a:spcPct val="140000"/>
              </a:lnSpc>
            </a:pPr>
            <a:r>
              <a:rPr lang="en-US" altLang="zh-CN" sz="1600" dirty="0"/>
              <a:t>2019</a:t>
            </a:r>
            <a:r>
              <a:rPr lang="zh-CN" altLang="en-US" sz="1600" dirty="0"/>
              <a:t>年安装</a:t>
            </a:r>
            <a:r>
              <a:rPr lang="en-US" altLang="zh-CN" sz="1600" dirty="0"/>
              <a:t>415</a:t>
            </a:r>
            <a:r>
              <a:rPr lang="zh-CN" altLang="en-US" sz="1600" dirty="0"/>
              <a:t>只（供货</a:t>
            </a:r>
            <a:r>
              <a:rPr lang="en-US" altLang="zh-CN" sz="1600" dirty="0"/>
              <a:t>430</a:t>
            </a:r>
            <a:r>
              <a:rPr lang="zh-CN" altLang="en-US" sz="1600" dirty="0"/>
              <a:t>，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日前</a:t>
            </a:r>
            <a:r>
              <a:rPr lang="en-US" altLang="zh-CN" sz="1600" dirty="0"/>
              <a:t>230</a:t>
            </a:r>
            <a:r>
              <a:rPr lang="zh-CN" altLang="en-US" sz="1600" dirty="0"/>
              <a:t>，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日前</a:t>
            </a:r>
            <a:r>
              <a:rPr lang="en-US" altLang="zh-CN" sz="1600" dirty="0"/>
              <a:t>200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>
              <a:lnSpc>
                <a:spcPct val="140000"/>
              </a:lnSpc>
            </a:pPr>
            <a:r>
              <a:rPr lang="en-US" altLang="zh-CN" sz="1600" dirty="0"/>
              <a:t>2020</a:t>
            </a:r>
            <a:r>
              <a:rPr lang="zh-CN" altLang="en-US" sz="1600" dirty="0"/>
              <a:t>年安装</a:t>
            </a:r>
            <a:r>
              <a:rPr lang="en-US" altLang="zh-CN" sz="1600" dirty="0"/>
              <a:t>456</a:t>
            </a:r>
            <a:r>
              <a:rPr lang="zh-CN" altLang="en-US" sz="1600" dirty="0"/>
              <a:t>只（供货</a:t>
            </a:r>
            <a:r>
              <a:rPr lang="en-US" altLang="zh-CN" sz="1600" dirty="0"/>
              <a:t>470</a:t>
            </a:r>
            <a:r>
              <a:rPr lang="zh-CN" altLang="en-US" sz="1600" dirty="0"/>
              <a:t>，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日前</a:t>
            </a:r>
            <a:r>
              <a:rPr lang="en-US" altLang="zh-CN" sz="1600" dirty="0"/>
              <a:t>270</a:t>
            </a:r>
            <a:r>
              <a:rPr lang="zh-CN" altLang="en-US" sz="1600" dirty="0"/>
              <a:t>，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日前</a:t>
            </a:r>
            <a:r>
              <a:rPr lang="en-US" altLang="zh-CN" sz="1600" dirty="0"/>
              <a:t>200</a:t>
            </a:r>
            <a:r>
              <a:rPr lang="zh-CN" altLang="en-US" sz="1600" dirty="0"/>
              <a:t>）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713" y="1822450"/>
            <a:ext cx="5181600" cy="239470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年安装</a:t>
            </a:r>
            <a:r>
              <a:rPr lang="en-US" altLang="zh-CN" sz="1600" dirty="0" smtClean="0"/>
              <a:t>50</a:t>
            </a:r>
            <a:r>
              <a:rPr lang="zh-CN" altLang="en-US" sz="1600" dirty="0" smtClean="0"/>
              <a:t>只（已供货</a:t>
            </a:r>
            <a:r>
              <a:rPr lang="en-US" altLang="zh-CN" sz="1600" dirty="0" smtClean="0"/>
              <a:t>155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>
              <a:lnSpc>
                <a:spcPct val="140000"/>
              </a:lnSpc>
            </a:pPr>
            <a:r>
              <a:rPr lang="en-US" altLang="zh-CN" sz="1600" dirty="0" smtClean="0"/>
              <a:t>2019</a:t>
            </a:r>
            <a:r>
              <a:rPr lang="zh-CN" altLang="en-US" sz="1600" dirty="0" smtClean="0"/>
              <a:t>年安装</a:t>
            </a:r>
            <a:r>
              <a:rPr lang="en-US" altLang="zh-CN" sz="1600" dirty="0" smtClean="0"/>
              <a:t>550</a:t>
            </a:r>
            <a:r>
              <a:rPr lang="zh-CN" altLang="en-US" sz="1600" dirty="0" smtClean="0"/>
              <a:t>只（供货</a:t>
            </a:r>
            <a:r>
              <a:rPr lang="en-US" altLang="zh-CN" sz="1600" dirty="0" smtClean="0"/>
              <a:t>550</a:t>
            </a:r>
            <a:r>
              <a:rPr lang="zh-CN" altLang="en-US" sz="1600" dirty="0" smtClean="0"/>
              <a:t>，已供</a:t>
            </a:r>
            <a:r>
              <a:rPr lang="en-US" altLang="zh-CN" sz="1600" dirty="0" smtClean="0"/>
              <a:t>440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 smtClean="0"/>
              <a:t>日前</a:t>
            </a:r>
            <a:r>
              <a:rPr lang="en-US" altLang="zh-CN" sz="1600" dirty="0"/>
              <a:t>3</a:t>
            </a:r>
            <a:r>
              <a:rPr lang="en-US" altLang="zh-CN" sz="1600" dirty="0" smtClean="0"/>
              <a:t>00</a:t>
            </a:r>
            <a:r>
              <a:rPr lang="zh-CN" altLang="en-US" sz="1600" dirty="0" smtClean="0"/>
              <a:t>，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日前</a:t>
            </a:r>
            <a:r>
              <a:rPr lang="en-US" altLang="zh-CN" sz="1600" dirty="0" smtClean="0"/>
              <a:t>250 </a:t>
            </a:r>
            <a:r>
              <a:rPr lang="zh-CN" altLang="en-US" sz="1600" dirty="0" smtClean="0"/>
              <a:t>） </a:t>
            </a:r>
            <a:endParaRPr lang="en-US" altLang="zh-CN" sz="1600" dirty="0" smtClean="0"/>
          </a:p>
          <a:p>
            <a:pPr>
              <a:lnSpc>
                <a:spcPct val="140000"/>
              </a:lnSpc>
            </a:pPr>
            <a:r>
              <a:rPr lang="en-US" altLang="zh-CN" sz="1600" dirty="0" smtClean="0"/>
              <a:t>2020</a:t>
            </a:r>
            <a:r>
              <a:rPr lang="zh-CN" altLang="en-US" sz="1600" dirty="0" smtClean="0"/>
              <a:t>年安装</a:t>
            </a:r>
            <a:r>
              <a:rPr lang="en-US" altLang="zh-CN" sz="1600" dirty="0" smtClean="0"/>
              <a:t>571</a:t>
            </a:r>
            <a:r>
              <a:rPr lang="zh-CN" altLang="en-US" sz="1600" dirty="0" smtClean="0"/>
              <a:t>只（供货</a:t>
            </a:r>
            <a:r>
              <a:rPr lang="en-US" altLang="zh-CN" sz="1600" dirty="0" smtClean="0"/>
              <a:t>525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 2019</a:t>
            </a:r>
            <a:r>
              <a:rPr lang="zh-CN" altLang="en-US" sz="1600" dirty="0" smtClean="0"/>
              <a:t>年底前供完）</a:t>
            </a:r>
            <a:endParaRPr lang="zh-CN" altLang="en-US" sz="1600" dirty="0"/>
          </a:p>
        </p:txBody>
      </p:sp>
      <p:sp>
        <p:nvSpPr>
          <p:cNvPr id="5" name="右箭头 4"/>
          <p:cNvSpPr/>
          <p:nvPr/>
        </p:nvSpPr>
        <p:spPr>
          <a:xfrm>
            <a:off x="6019800" y="2595134"/>
            <a:ext cx="716507" cy="330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6" y="4217158"/>
            <a:ext cx="4472378" cy="21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箭头 6"/>
          <p:cNvSpPr/>
          <p:nvPr/>
        </p:nvSpPr>
        <p:spPr>
          <a:xfrm>
            <a:off x="6019799" y="4984703"/>
            <a:ext cx="716507" cy="330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3"/>
          <p:cNvSpPr txBox="1">
            <a:spLocks/>
          </p:cNvSpPr>
          <p:nvPr/>
        </p:nvSpPr>
        <p:spPr>
          <a:xfrm>
            <a:off x="6858713" y="4694454"/>
            <a:ext cx="4917743" cy="124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600" dirty="0" smtClean="0"/>
              <a:t>科大测试能力为</a:t>
            </a:r>
            <a:r>
              <a:rPr lang="en-US" altLang="zh-CN" sz="1600" dirty="0" smtClean="0"/>
              <a:t>12</a:t>
            </a:r>
            <a:r>
              <a:rPr lang="zh-CN" altLang="en-US" sz="1600" dirty="0" smtClean="0"/>
              <a:t>只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天，跟得上</a:t>
            </a:r>
            <a:r>
              <a:rPr lang="zh-CN" altLang="en-US" sz="1600" dirty="0"/>
              <a:t>滨松的</a:t>
            </a:r>
            <a:r>
              <a:rPr lang="zh-CN" altLang="en-US" sz="1600" dirty="0" smtClean="0"/>
              <a:t>发货；</a:t>
            </a:r>
            <a:endParaRPr lang="en-US" altLang="zh-CN" sz="1600" dirty="0" smtClean="0"/>
          </a:p>
          <a:p>
            <a:pPr>
              <a:lnSpc>
                <a:spcPct val="140000"/>
              </a:lnSpc>
            </a:pPr>
            <a:r>
              <a:rPr lang="zh-CN" altLang="en-US" sz="1600" dirty="0" smtClean="0"/>
              <a:t>加上复测，合格率至少可以达到</a:t>
            </a:r>
            <a:r>
              <a:rPr lang="en-US" altLang="zh-CN" sz="1600" dirty="0" smtClean="0"/>
              <a:t>75%</a:t>
            </a:r>
            <a:r>
              <a:rPr lang="zh-CN" altLang="en-US" sz="1600" dirty="0" smtClean="0"/>
              <a:t>以上。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5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PMT</a:t>
            </a:r>
            <a:r>
              <a:rPr lang="zh-CN" altLang="en-US" dirty="0" smtClean="0"/>
              <a:t>附件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11977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在</a:t>
            </a:r>
            <a:r>
              <a:rPr lang="en-US" altLang="zh-CN" dirty="0"/>
              <a:t>MD</a:t>
            </a:r>
            <a:r>
              <a:rPr lang="zh-CN" altLang="en-US" dirty="0"/>
              <a:t>水袋法兰盘上进行透明罩</a:t>
            </a:r>
            <a:r>
              <a:rPr lang="zh-CN" altLang="en-US" dirty="0" smtClean="0"/>
              <a:t>及</a:t>
            </a:r>
            <a:r>
              <a:rPr lang="en-US" altLang="zh-CN" dirty="0" smtClean="0"/>
              <a:t>PMT</a:t>
            </a:r>
            <a:r>
              <a:rPr lang="zh-CN" altLang="en-US" dirty="0"/>
              <a:t>密封罩</a:t>
            </a:r>
            <a:r>
              <a:rPr lang="zh-CN" altLang="en-US" dirty="0" smtClean="0"/>
              <a:t>安装流程（右上图）；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/>
              <a:t>进行了光学耦合硅胶用量</a:t>
            </a:r>
            <a:r>
              <a:rPr lang="zh-CN" altLang="en-US" dirty="0" smtClean="0"/>
              <a:t>研究（右下图），</a:t>
            </a:r>
            <a:r>
              <a:rPr lang="zh-CN" altLang="en-US" dirty="0"/>
              <a:t>结果表明每个</a:t>
            </a:r>
            <a:r>
              <a:rPr lang="en-US" altLang="zh-CN" dirty="0" smtClean="0"/>
              <a:t>MD</a:t>
            </a:r>
            <a:r>
              <a:rPr lang="zh-CN" altLang="en-US" dirty="0" smtClean="0"/>
              <a:t> </a:t>
            </a:r>
            <a:r>
              <a:rPr lang="en-US" altLang="zh-CN" dirty="0" smtClean="0"/>
              <a:t>120ml~120ml+5</a:t>
            </a:r>
            <a:r>
              <a:rPr lang="en-US" altLang="zh-CN" dirty="0"/>
              <a:t>%</a:t>
            </a:r>
            <a:r>
              <a:rPr lang="zh-CN" altLang="en-US" dirty="0"/>
              <a:t>的硅胶用量是比较合适</a:t>
            </a:r>
            <a:r>
              <a:rPr lang="zh-CN" altLang="en-US" dirty="0" smtClean="0"/>
              <a:t>的；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完成了后期耦合硅胶全部用量的采购工作，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月中旬到货。</a:t>
            </a:r>
            <a:endParaRPr lang="zh-CN" altLang="en-US" dirty="0"/>
          </a:p>
        </p:txBody>
      </p:sp>
      <p:pic>
        <p:nvPicPr>
          <p:cNvPr id="5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764274"/>
            <a:ext cx="3145351" cy="25521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98" y="3874904"/>
            <a:ext cx="3165142" cy="25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/>
              <a:t>、电子学</a:t>
            </a:r>
            <a:r>
              <a:rPr lang="zh-CN" altLang="en-US" dirty="0" smtClean="0"/>
              <a:t>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/>
              <a:t>作用：提供前端电子学及慢控系统的长期的防潮保护；</a:t>
            </a:r>
            <a:endParaRPr lang="en-US" altLang="zh-CN" sz="1600" dirty="0"/>
          </a:p>
          <a:p>
            <a:pPr lvl="0">
              <a:lnSpc>
                <a:spcPct val="120000"/>
              </a:lnSpc>
            </a:pPr>
            <a:r>
              <a:rPr lang="zh-CN" altLang="en-US" sz="1600" dirty="0"/>
              <a:t>内部包含（目前）：电子学板、高压电源、慢控板、慢控电源和插线排；</a:t>
            </a:r>
            <a:endParaRPr lang="en-US" altLang="zh-CN" sz="1600" dirty="0"/>
          </a:p>
          <a:p>
            <a:pPr lvl="0">
              <a:lnSpc>
                <a:spcPct val="120000"/>
              </a:lnSpc>
            </a:pPr>
            <a:r>
              <a:rPr lang="zh-CN" altLang="en-US" sz="1600" dirty="0"/>
              <a:t>外接线缆有：</a:t>
            </a:r>
            <a:r>
              <a:rPr lang="en-US" altLang="zh-CN" sz="1600" dirty="0"/>
              <a:t>PMT</a:t>
            </a:r>
            <a:r>
              <a:rPr lang="zh-CN" altLang="en-US" sz="1600" dirty="0"/>
              <a:t>线（分出一高压线和两信号线）、光电复合缆线（分出</a:t>
            </a:r>
            <a:r>
              <a:rPr lang="en-US" altLang="zh-CN" sz="1600" dirty="0"/>
              <a:t>220v</a:t>
            </a:r>
            <a:r>
              <a:rPr lang="zh-CN" altLang="en-US" sz="1600" dirty="0"/>
              <a:t>电源线和三根光纤）、</a:t>
            </a:r>
            <a:r>
              <a:rPr lang="en-US" altLang="zh-CN" sz="1600" dirty="0"/>
              <a:t>LED</a:t>
            </a:r>
            <a:r>
              <a:rPr lang="zh-CN" altLang="en-US" sz="1600" dirty="0"/>
              <a:t>电源线、温湿度监测线和液位监测线（部分</a:t>
            </a:r>
            <a:r>
              <a:rPr lang="en-US" altLang="zh-CN" sz="1600" dirty="0"/>
              <a:t>MD</a:t>
            </a:r>
            <a:r>
              <a:rPr lang="zh-CN" altLang="en-US" sz="1600" dirty="0"/>
              <a:t>有）。</a:t>
            </a:r>
          </a:p>
          <a:p>
            <a:pPr>
              <a:lnSpc>
                <a:spcPct val="120000"/>
              </a:lnSpc>
            </a:pPr>
            <a:r>
              <a:rPr lang="zh-CN" altLang="en-US" sz="1600" dirty="0" smtClean="0"/>
              <a:t>存在问题：</a:t>
            </a:r>
            <a:endParaRPr lang="en-US" altLang="zh-CN" sz="16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1</a:t>
            </a:r>
            <a:r>
              <a:rPr lang="zh-CN" altLang="en-US" sz="1400" dirty="0"/>
              <a:t>、空间局促：部分器件难以按预先设计位置规整摆放；临边的线缆接头处容易出现较大弯折。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2</a:t>
            </a:r>
            <a:r>
              <a:rPr lang="zh-CN" altLang="en-US" sz="1400" dirty="0"/>
              <a:t>、线路复杂：接线多（内部接线</a:t>
            </a:r>
            <a:r>
              <a:rPr lang="en-US" altLang="zh-CN" sz="1400" dirty="0"/>
              <a:t>+</a:t>
            </a:r>
            <a:r>
              <a:rPr lang="zh-CN" altLang="en-US" sz="1400" dirty="0"/>
              <a:t>外接线），长短不一且方位各异，排布困难；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3</a:t>
            </a:r>
            <a:r>
              <a:rPr lang="zh-CN" altLang="en-US" sz="1400" dirty="0"/>
              <a:t>、装卸困难：现场</a:t>
            </a:r>
            <a:r>
              <a:rPr lang="zh-CN" altLang="en-US" sz="1400" dirty="0" smtClean="0"/>
              <a:t>操作多</a:t>
            </a:r>
            <a:r>
              <a:rPr lang="zh-CN" altLang="en-US" sz="1400" dirty="0"/>
              <a:t>，时间长，隐患多；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4</a:t>
            </a:r>
            <a:r>
              <a:rPr lang="zh-CN" altLang="en-US" sz="1400" dirty="0"/>
              <a:t>、稳定性差：密封方式存在隐患；内部器件易老化。</a:t>
            </a:r>
          </a:p>
          <a:p>
            <a:endParaRPr lang="zh-CN" altLang="en-US" sz="1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4442" y="1825625"/>
            <a:ext cx="4097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、优化方案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/>
              <a:t>1</a:t>
            </a:r>
            <a:r>
              <a:rPr lang="zh-CN" altLang="en-US" sz="1800" dirty="0"/>
              <a:t>、慢控主板影响内部布局与走线，采用支架架空方式固定（右图黄色模块处）；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2</a:t>
            </a:r>
            <a:r>
              <a:rPr lang="zh-CN" altLang="en-US" sz="1800" dirty="0"/>
              <a:t>、为了走线方便以及避开高压电源等散热区，内部绝大多数走线都固定于支架上（右图支架细窄处）；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3</a:t>
            </a:r>
            <a:r>
              <a:rPr lang="zh-CN" altLang="en-US" sz="1800" dirty="0"/>
              <a:t>、去除插排，以线卡方式替代；进一步简化空间和优先保证</a:t>
            </a:r>
            <a:r>
              <a:rPr lang="en-US" altLang="zh-CN" sz="1800" dirty="0"/>
              <a:t>PMT</a:t>
            </a:r>
            <a:r>
              <a:rPr lang="zh-CN" altLang="en-US" sz="1800" dirty="0"/>
              <a:t>信号线接线稳固；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4</a:t>
            </a:r>
            <a:r>
              <a:rPr lang="zh-CN" altLang="en-US" sz="1800" dirty="0"/>
              <a:t>、原有光电复合缆剥皮长度冗余太多，目前定为</a:t>
            </a:r>
            <a:r>
              <a:rPr lang="en-US" altLang="zh-CN" sz="1800" dirty="0"/>
              <a:t>65cm</a:t>
            </a:r>
            <a:r>
              <a:rPr lang="zh-CN" altLang="en-US" sz="1800" dirty="0"/>
              <a:t>；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5</a:t>
            </a:r>
            <a:r>
              <a:rPr lang="zh-CN" altLang="en-US" sz="1800" dirty="0"/>
              <a:t>、线缆夹板向左偏移，保证核心信号走线顺畅；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6</a:t>
            </a:r>
            <a:r>
              <a:rPr lang="zh-CN" altLang="en-US" sz="1800" dirty="0"/>
              <a:t>、慢控电源竖起安置，以保证光纤走线顺畅。</a:t>
            </a:r>
          </a:p>
          <a:p>
            <a:pPr>
              <a:lnSpc>
                <a:spcPct val="100000"/>
              </a:lnSpc>
            </a:pPr>
            <a:r>
              <a:rPr lang="zh-CN" altLang="en-US" sz="1800" dirty="0"/>
              <a:t>优化设计后（右下图），内部布局和线缆排布变得合理了。</a:t>
            </a:r>
            <a:endParaRPr lang="en-US" altLang="zh-CN" sz="1800" dirty="0"/>
          </a:p>
        </p:txBody>
      </p:sp>
      <p:pic>
        <p:nvPicPr>
          <p:cNvPr id="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55" y="1203007"/>
            <a:ext cx="3170673" cy="245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4" y="148505"/>
            <a:ext cx="1035922" cy="9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下箭头 60"/>
          <p:cNvSpPr/>
          <p:nvPr/>
        </p:nvSpPr>
        <p:spPr>
          <a:xfrm rot="3173968" flipH="1">
            <a:off x="9631330" y="426243"/>
            <a:ext cx="261893" cy="2087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支架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96" y="4146448"/>
            <a:ext cx="3170426" cy="243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箭头 3"/>
          <p:cNvSpPr/>
          <p:nvPr/>
        </p:nvSpPr>
        <p:spPr>
          <a:xfrm>
            <a:off x="8737600" y="3725333"/>
            <a:ext cx="338667" cy="338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10500824" y="1580446"/>
            <a:ext cx="828406" cy="349955"/>
          </a:xfrm>
          <a:prstGeom prst="wedgeRoundRectCallout">
            <a:avLst>
              <a:gd name="adj1" fmla="val -122651"/>
              <a:gd name="adj2" fmla="val 5604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慢控电源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0287663" y="2556935"/>
            <a:ext cx="828406" cy="349955"/>
          </a:xfrm>
          <a:prstGeom prst="wedgeRoundRectCallout">
            <a:avLst>
              <a:gd name="adj1" fmla="val -122651"/>
              <a:gd name="adj2" fmla="val 5604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高压</a:t>
            </a:r>
            <a:r>
              <a:rPr lang="zh-CN" altLang="en-US" sz="1000" dirty="0" smtClean="0">
                <a:solidFill>
                  <a:schemeClr val="tx1"/>
                </a:solidFill>
              </a:rPr>
              <a:t>电源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8544406" y="748873"/>
            <a:ext cx="828406" cy="349955"/>
          </a:xfrm>
          <a:prstGeom prst="wedgeRoundRectCallout">
            <a:avLst>
              <a:gd name="adj1" fmla="val 23161"/>
              <a:gd name="adj2" fmla="val 19153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慢</a:t>
            </a:r>
            <a:r>
              <a:rPr lang="zh-CN" altLang="en-US" sz="1000" dirty="0" smtClean="0">
                <a:solidFill>
                  <a:schemeClr val="tx1"/>
                </a:solidFill>
              </a:rPr>
              <a:t>控板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544990" y="2096057"/>
            <a:ext cx="828406" cy="349955"/>
          </a:xfrm>
          <a:prstGeom prst="wedgeRoundRectCallout">
            <a:avLst>
              <a:gd name="adj1" fmla="val 141718"/>
              <a:gd name="adj2" fmla="val 7217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线</a:t>
            </a:r>
            <a:r>
              <a:rPr lang="zh-CN" altLang="en-US" sz="1000" dirty="0" smtClean="0">
                <a:solidFill>
                  <a:schemeClr val="tx1"/>
                </a:solidFill>
              </a:rPr>
              <a:t>缆夹板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544990" y="1405468"/>
            <a:ext cx="828406" cy="349955"/>
          </a:xfrm>
          <a:prstGeom prst="wedgeRoundRectCallout">
            <a:avLst>
              <a:gd name="adj1" fmla="val 174423"/>
              <a:gd name="adj2" fmla="val 11733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电子学板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、安装流程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900" dirty="0" smtClean="0"/>
              <a:t>办公室预处理：</a:t>
            </a:r>
            <a:endParaRPr lang="en-US" altLang="zh-CN" sz="29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、将各部件安装在底板</a:t>
            </a:r>
            <a:r>
              <a:rPr lang="zh-CN" altLang="en-US" sz="2000" dirty="0"/>
              <a:t>设计位置</a:t>
            </a:r>
            <a:r>
              <a:rPr lang="zh-CN" altLang="en-US" sz="2000" dirty="0" smtClean="0"/>
              <a:t>处；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、接好各部件间的连接线缆；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对内部线缆进行</a:t>
            </a:r>
            <a:r>
              <a:rPr lang="zh-CN" altLang="en-US" sz="2000" dirty="0" smtClean="0"/>
              <a:t>捆扎；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、在部分接线处涂</a:t>
            </a:r>
            <a:r>
              <a:rPr lang="zh-CN" altLang="en-US" sz="2000" dirty="0"/>
              <a:t>热熔</a:t>
            </a:r>
            <a:r>
              <a:rPr lang="zh-CN" altLang="en-US" sz="2000" dirty="0" smtClean="0"/>
              <a:t>胶；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5</a:t>
            </a:r>
            <a:r>
              <a:rPr lang="zh-CN" altLang="en-US" sz="2000" dirty="0" smtClean="0"/>
              <a:t>、在壳体</a:t>
            </a:r>
            <a:r>
              <a:rPr lang="zh-CN" altLang="en-US" sz="2000" dirty="0"/>
              <a:t>与底板</a:t>
            </a:r>
            <a:r>
              <a:rPr lang="zh-CN" altLang="en-US" sz="2000" dirty="0" smtClean="0"/>
              <a:t>四边</a:t>
            </a:r>
            <a:r>
              <a:rPr lang="zh-CN" altLang="en-US" sz="2000" dirty="0"/>
              <a:t>安装</a:t>
            </a:r>
            <a:r>
              <a:rPr lang="zh-CN" altLang="en-US" sz="2000" dirty="0" smtClean="0"/>
              <a:t>密封胶垫及涂密封胶。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zh-CN" altLang="en-US" sz="2900" dirty="0" smtClean="0"/>
              <a:t>现场安装：</a:t>
            </a:r>
            <a:endParaRPr lang="en-US" altLang="zh-CN" sz="29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、将外接线缆都穿进电子箱内，并安装固定于接线板中相应孔径处；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2</a:t>
            </a:r>
            <a:r>
              <a:rPr lang="zh-CN" altLang="en-US" sz="2000" dirty="0"/>
              <a:t>、连接好外接线缆并进行</a:t>
            </a:r>
            <a:r>
              <a:rPr lang="zh-CN" altLang="en-US" sz="2000" dirty="0" smtClean="0"/>
              <a:t>排布整理，并捆扎于支架上；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3</a:t>
            </a:r>
            <a:r>
              <a:rPr lang="zh-CN" altLang="en-US" sz="2000" dirty="0" smtClean="0"/>
              <a:t>、接线板箱内一侧涂密封胶；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4</a:t>
            </a:r>
            <a:r>
              <a:rPr lang="zh-CN" altLang="en-US" sz="2000" dirty="0" smtClean="0"/>
              <a:t>、盖上壳体并进行外部整体机械组装；</a:t>
            </a:r>
            <a:endParaRPr lang="en-US" altLang="zh-CN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5</a:t>
            </a:r>
            <a:r>
              <a:rPr lang="zh-CN" altLang="en-US" sz="2000" dirty="0" smtClean="0"/>
              <a:t>、接线板箱外一侧涂密封胶。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4993" y="1159757"/>
            <a:ext cx="4658971" cy="503798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9028089" y="3583608"/>
            <a:ext cx="953037" cy="511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48392" y="6300776"/>
            <a:ext cx="411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安装完的电子学箱，红圈位置为接线板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进行了单元探测器电荷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A/D</a:t>
            </a:r>
            <a:r>
              <a:rPr lang="zh-CN" altLang="en-US" dirty="0" smtClean="0"/>
              <a:t>比及</a:t>
            </a:r>
            <a:r>
              <a:rPr lang="zh-CN" altLang="en-US" dirty="0"/>
              <a:t>增益等标定工作；</a:t>
            </a:r>
            <a:endParaRPr lang="en-US" altLang="zh-CN" dirty="0"/>
          </a:p>
          <a:p>
            <a:r>
              <a:rPr lang="en-US" altLang="zh-CN" dirty="0"/>
              <a:t>MD</a:t>
            </a:r>
            <a:r>
              <a:rPr lang="zh-CN" altLang="en-US" dirty="0"/>
              <a:t>小阵列搭建后完成初步</a:t>
            </a:r>
            <a:r>
              <a:rPr lang="zh-CN" altLang="en-US" dirty="0" smtClean="0"/>
              <a:t>的</a:t>
            </a:r>
            <a:r>
              <a:rPr lang="zh-CN" altLang="en-US" dirty="0"/>
              <a:t>时间</a:t>
            </a:r>
            <a:r>
              <a:rPr lang="zh-CN" altLang="en-US" dirty="0" smtClean="0"/>
              <a:t>标定</a:t>
            </a:r>
            <a:r>
              <a:rPr lang="zh-CN" altLang="en-US" dirty="0"/>
              <a:t>，后续标定工作继续进行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PMT</a:t>
            </a:r>
            <a:r>
              <a:rPr lang="zh-CN" altLang="en-US" dirty="0"/>
              <a:t>的供应满足了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MD</a:t>
            </a:r>
            <a:r>
              <a:rPr lang="zh-CN" altLang="en-US" dirty="0"/>
              <a:t>安装需求</a:t>
            </a:r>
            <a:r>
              <a:rPr lang="zh-CN" altLang="en-US" dirty="0" smtClean="0"/>
              <a:t>；滨松及科大的生产及测试计划预期可以保障后续</a:t>
            </a:r>
            <a:r>
              <a:rPr lang="en-US" altLang="zh-CN" dirty="0" smtClean="0"/>
              <a:t>MD</a:t>
            </a:r>
            <a:r>
              <a:rPr lang="zh-CN" altLang="en-US" dirty="0" smtClean="0"/>
              <a:t>安装；</a:t>
            </a:r>
            <a:endParaRPr lang="zh-CN" altLang="en-US" dirty="0"/>
          </a:p>
          <a:p>
            <a:r>
              <a:rPr lang="zh-CN" altLang="en-US" dirty="0"/>
              <a:t>稻城</a:t>
            </a:r>
            <a:r>
              <a:rPr lang="en-US" altLang="zh-CN" dirty="0"/>
              <a:t>PMT</a:t>
            </a:r>
            <a:r>
              <a:rPr lang="zh-CN" altLang="en-US" dirty="0"/>
              <a:t>抽样测试与科大测试参数存在偏差，主要为磁场影响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PMT</a:t>
            </a:r>
            <a:r>
              <a:rPr lang="zh-CN" altLang="en-US" dirty="0" smtClean="0"/>
              <a:t>附件安装流程得到验证，硅胶供货满足后续安装；</a:t>
            </a:r>
            <a:endParaRPr lang="en-US" altLang="zh-CN" dirty="0" smtClean="0"/>
          </a:p>
          <a:p>
            <a:r>
              <a:rPr lang="zh-CN" altLang="en-US" dirty="0" smtClean="0"/>
              <a:t>电子学箱安装流程得到验证，优化设计方案确保了安装的简便性和运行稳定性。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7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、标定系统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、光电转换系统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、总结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3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、标定系统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1.1</a:t>
            </a:r>
            <a:r>
              <a:rPr lang="zh-CN" altLang="en-US" dirty="0" smtClean="0"/>
              <a:t>、探测器标定</a:t>
            </a:r>
            <a:endParaRPr lang="en-US" altLang="zh-CN" dirty="0" smtClean="0"/>
          </a:p>
          <a:p>
            <a:r>
              <a:rPr lang="en-US" altLang="zh-CN" dirty="0" smtClean="0"/>
              <a:t>1.2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LED</a:t>
            </a:r>
            <a:r>
              <a:rPr lang="zh-CN" altLang="en-US" dirty="0"/>
              <a:t>标定装置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0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993" y="13289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1.1</a:t>
            </a:r>
            <a:r>
              <a:rPr lang="zh-CN" altLang="en-US" dirty="0" smtClean="0"/>
              <a:t>、探测器标定－－单元探测器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1" y="4055233"/>
            <a:ext cx="5252916" cy="2373003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351993" y="1680481"/>
            <a:ext cx="11498944" cy="1764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进行了</a:t>
            </a:r>
            <a:r>
              <a:rPr lang="en-US" altLang="zh-CN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MD</a:t>
            </a: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首批次单元探测器的电荷、电荷分辨、</a:t>
            </a:r>
            <a:r>
              <a:rPr lang="en-US" altLang="zh-CN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A/D</a:t>
            </a: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比及衰减时间标定；</a:t>
            </a:r>
            <a:endParaRPr lang="en-US" altLang="zh-CN" sz="11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A/D</a:t>
            </a: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比拟合区间为</a:t>
            </a:r>
            <a:r>
              <a:rPr lang="en-US" altLang="zh-CN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80-160</a:t>
            </a: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个单缪，所有参数平均</a:t>
            </a:r>
            <a:r>
              <a:rPr lang="en-US" altLang="zh-CN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个小时进行一次标定；</a:t>
            </a:r>
            <a:endParaRPr lang="en-US" altLang="zh-CN" sz="11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水位在线标定工作还在进行中。</a:t>
            </a:r>
            <a:endParaRPr lang="en-US" altLang="zh-CN" sz="11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59" y="3514092"/>
            <a:ext cx="5553263" cy="291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1" y="3444725"/>
            <a:ext cx="5274754" cy="29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16594" y="6176962"/>
            <a:ext cx="248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缪子探测器阵列着火大事例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11" y="4121623"/>
            <a:ext cx="4628445" cy="20396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3950" y="190954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1.1</a:t>
            </a:r>
            <a:r>
              <a:rPr lang="zh-CN" altLang="en-US" dirty="0" smtClean="0"/>
              <a:t>、探测器标定－－小阵列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2056" y="1822595"/>
            <a:ext cx="5349087" cy="19812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台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MD+40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台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ED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组成的小阵列；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MD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探测器信号与单元探测器调试基本一致，触发率在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6-9kHz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ED+MD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联调已经完成，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并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进行了标定工作；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MD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时间与前锋面时间残差分布，探测器几何导致其具有双峰结构，标定可以得到时间残差及时间分辨，平均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小时标定一次。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5767" y="1801016"/>
            <a:ext cx="4645256" cy="18489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00428" y="3650000"/>
            <a:ext cx="1519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ED+MD</a:t>
            </a:r>
            <a:r>
              <a:rPr lang="zh-CN" altLang="en-US" sz="1400" dirty="0" smtClean="0"/>
              <a:t>小阵列</a:t>
            </a:r>
            <a:endParaRPr lang="zh-CN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2" y="4121623"/>
            <a:ext cx="4820356" cy="23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714" y="20320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调试系统测量结果</a:t>
            </a:r>
            <a:endParaRPr lang="zh-CN" altLang="en-US" dirty="0"/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1570256"/>
            <a:ext cx="7728738" cy="410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8930" y="992550"/>
            <a:ext cx="27132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3200" dirty="0" smtClean="0"/>
              <a:t>调试系统与标定结果一致，从而论证了调试系统的正确性，从而为调试过程提供参考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323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标定装置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作用：可以在线进行</a:t>
            </a:r>
            <a:r>
              <a:rPr lang="en-US" altLang="zh-CN" dirty="0" smtClean="0"/>
              <a:t>PMT</a:t>
            </a:r>
            <a:r>
              <a:rPr lang="zh-CN" altLang="en-US" dirty="0" smtClean="0"/>
              <a:t>增益标定与监测；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已经生产约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套；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的</a:t>
            </a:r>
            <a:r>
              <a:rPr lang="en-US" altLang="zh-CN" dirty="0"/>
              <a:t>6</a:t>
            </a:r>
            <a:r>
              <a:rPr lang="zh-CN" altLang="en-US" dirty="0" smtClean="0"/>
              <a:t>月底完成</a:t>
            </a:r>
            <a:r>
              <a:rPr lang="en-US" altLang="zh-CN" dirty="0" smtClean="0"/>
              <a:t>700</a:t>
            </a:r>
            <a:r>
              <a:rPr lang="zh-CN" altLang="en-US" dirty="0" smtClean="0"/>
              <a:t>套，保证安装任务；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安装前</a:t>
            </a:r>
            <a:r>
              <a:rPr lang="zh-CN" altLang="en-US" dirty="0"/>
              <a:t>检测</a:t>
            </a:r>
            <a:r>
              <a:rPr lang="zh-CN" altLang="en-US" dirty="0" smtClean="0"/>
              <a:t>保证其正常工作；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现场</a:t>
            </a:r>
            <a:r>
              <a:rPr lang="zh-CN" altLang="en-US" dirty="0"/>
              <a:t>安装时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标定装置安装于中心法兰盘靠近</a:t>
            </a:r>
            <a:r>
              <a:rPr lang="en-US" altLang="zh-CN" dirty="0" smtClean="0"/>
              <a:t>PMT</a:t>
            </a:r>
            <a:r>
              <a:rPr lang="zh-CN" altLang="en-US" dirty="0" smtClean="0"/>
              <a:t>位置。</a:t>
            </a:r>
            <a:endParaRPr lang="zh-CN" altLang="en-US" dirty="0"/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9678" y="4001294"/>
            <a:ext cx="5475362" cy="238742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40" y="1468098"/>
            <a:ext cx="2545977" cy="19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7" y="1468099"/>
            <a:ext cx="2328147" cy="1938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01182" y="3478336"/>
            <a:ext cx="221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LED</a:t>
            </a:r>
            <a:r>
              <a:rPr lang="zh-CN" altLang="en-US" sz="1400" dirty="0" smtClean="0"/>
              <a:t>标定装置存放及检测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8001182" y="6296124"/>
            <a:ext cx="221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LED</a:t>
            </a:r>
            <a:r>
              <a:rPr lang="zh-CN" altLang="en-US" sz="1400" dirty="0" smtClean="0"/>
              <a:t>标定装置安装及测试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24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972" y="101074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标定结果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7228" y="5384800"/>
            <a:ext cx="10163630" cy="937306"/>
          </a:xfrm>
        </p:spPr>
        <p:txBody>
          <a:bodyPr>
            <a:normAutofit/>
          </a:bodyPr>
          <a:lstStyle/>
          <a:p>
            <a:r>
              <a:rPr lang="zh-CN" altLang="en-US" dirty="0"/>
              <a:t>稻城基地抽样测试了</a:t>
            </a:r>
            <a:r>
              <a:rPr lang="en-US" altLang="zh-CN" dirty="0"/>
              <a:t>PMT</a:t>
            </a:r>
            <a:r>
              <a:rPr lang="zh-CN" altLang="en-US" dirty="0" smtClean="0"/>
              <a:t>性能，</a:t>
            </a:r>
            <a:r>
              <a:rPr lang="zh-CN" altLang="en-US" dirty="0"/>
              <a:t>与科大测试结果有所偏差（小于</a:t>
            </a:r>
            <a:r>
              <a:rPr lang="en-US" altLang="zh-CN" dirty="0"/>
              <a:t>5%</a:t>
            </a:r>
            <a:r>
              <a:rPr lang="zh-CN" altLang="en-US" dirty="0"/>
              <a:t>），磁场影响导致的偏差后续继续测试研究。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3" y="1446304"/>
            <a:ext cx="6059098" cy="3520848"/>
          </a:xfrm>
          <a:prstGeom prst="rect">
            <a:avLst/>
          </a:prstGeom>
        </p:spPr>
      </p:pic>
      <p:pic>
        <p:nvPicPr>
          <p:cNvPr id="6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441" y="104382"/>
            <a:ext cx="4294930" cy="2459552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92383" y="2716781"/>
            <a:ext cx="4323959" cy="25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4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、光电转换系统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、大尺寸光敏探头</a:t>
            </a:r>
            <a:endParaRPr lang="en-US" altLang="zh-CN" dirty="0" smtClean="0"/>
          </a:p>
          <a:p>
            <a:r>
              <a:rPr lang="en-US" altLang="zh-CN" dirty="0" smtClean="0"/>
              <a:t>2.2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PMT</a:t>
            </a:r>
            <a:r>
              <a:rPr lang="zh-CN" altLang="en-US" dirty="0" smtClean="0"/>
              <a:t>附件</a:t>
            </a:r>
            <a:endParaRPr lang="en-US" altLang="zh-CN" dirty="0" smtClean="0"/>
          </a:p>
          <a:p>
            <a:r>
              <a:rPr lang="en-US" altLang="zh-CN" dirty="0" smtClean="0"/>
              <a:t>2.3</a:t>
            </a:r>
            <a:r>
              <a:rPr lang="zh-CN" altLang="en-US" dirty="0" smtClean="0"/>
              <a:t>、电子学箱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4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9740</TotalTime>
  <Words>1189</Words>
  <Application>Microsoft Office PowerPoint</Application>
  <PresentationFormat>自定义</PresentationFormat>
  <Paragraphs>99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LHAASO-MD 标定及光电转换系统进展与计划</vt:lpstr>
      <vt:lpstr>目录</vt:lpstr>
      <vt:lpstr>1、标定系统</vt:lpstr>
      <vt:lpstr>1.1、探测器标定－－单元探测器</vt:lpstr>
      <vt:lpstr>1.1、探测器标定－－小阵列</vt:lpstr>
      <vt:lpstr>调试系统测量结果</vt:lpstr>
      <vt:lpstr>1.2、LED标定装置</vt:lpstr>
      <vt:lpstr>标定结果</vt:lpstr>
      <vt:lpstr>2、光电转换系统</vt:lpstr>
      <vt:lpstr>2.1、大尺寸光敏探头</vt:lpstr>
      <vt:lpstr>2.1、未来安装计划</vt:lpstr>
      <vt:lpstr>2.2、PMT附件</vt:lpstr>
      <vt:lpstr>2.3、电子学箱</vt:lpstr>
      <vt:lpstr>2.3、优化方案</vt:lpstr>
      <vt:lpstr>2.3、安装流程</vt:lpstr>
      <vt:lpstr>总结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LHAASO-MD 标定及光电转换系统进展与计划</dc:title>
  <dc:creator>zuo</dc:creator>
  <cp:lastModifiedBy>unknown</cp:lastModifiedBy>
  <cp:revision>145</cp:revision>
  <dcterms:created xsi:type="dcterms:W3CDTF">2018-12-22T06:13:19Z</dcterms:created>
  <dcterms:modified xsi:type="dcterms:W3CDTF">2019-04-15T01:32:16Z</dcterms:modified>
</cp:coreProperties>
</file>