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33"/>
  </p:handoutMasterIdLst>
  <p:sldIdLst>
    <p:sldId id="256" r:id="rId3"/>
    <p:sldId id="257" r:id="rId4"/>
    <p:sldId id="261" r:id="rId5"/>
    <p:sldId id="258" r:id="rId6"/>
    <p:sldId id="260" r:id="rId7"/>
    <p:sldId id="262" r:id="rId8"/>
    <p:sldId id="264" r:id="rId10"/>
    <p:sldId id="263" r:id="rId11"/>
    <p:sldId id="265" r:id="rId12"/>
    <p:sldId id="295" r:id="rId13"/>
    <p:sldId id="266" r:id="rId14"/>
    <p:sldId id="267" r:id="rId15"/>
    <p:sldId id="268" r:id="rId16"/>
    <p:sldId id="270" r:id="rId17"/>
    <p:sldId id="272" r:id="rId18"/>
    <p:sldId id="273" r:id="rId19"/>
    <p:sldId id="274" r:id="rId20"/>
    <p:sldId id="278" r:id="rId21"/>
    <p:sldId id="284" r:id="rId22"/>
    <p:sldId id="279" r:id="rId23"/>
    <p:sldId id="275" r:id="rId24"/>
    <p:sldId id="276" r:id="rId25"/>
    <p:sldId id="277" r:id="rId26"/>
    <p:sldId id="271" r:id="rId27"/>
    <p:sldId id="269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oleObject" Target="file:///F:\&#24066;&#22330;&#25512;&#24191;\LHAASO&#39033;&#30446;&#36164;&#26009;\10&#21482;&#26679;&#31649;&#27979;&#35797;&#25968;&#25454;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themeOverride" Target="../theme/themeOverride10.xml"/><Relationship Id="rId1" Type="http://schemas.openxmlformats.org/officeDocument/2006/relationships/oleObject" Target="file:///F:\&#24066;&#22330;&#25512;&#24191;\LHAASO&#39033;&#30446;&#36164;&#26009;\LHAASO&#26679;&#31649;&#27979;&#35797;\&#23551;&#21629;&#35797;&#39564;9-15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2.xml"/><Relationship Id="rId1" Type="http://schemas.openxmlformats.org/officeDocument/2006/relationships/oleObject" Target="file:///F:\&#24066;&#22330;&#25512;&#24191;\LHAASO&#39033;&#30446;&#36164;&#26009;\10&#21482;&#26679;&#31649;&#27979;&#35797;&#25968;&#25454;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3.xml"/><Relationship Id="rId1" Type="http://schemas.openxmlformats.org/officeDocument/2006/relationships/oleObject" Target="file:///F:\&#24066;&#22330;&#25512;&#24191;\LHAASO&#39033;&#30446;&#36164;&#26009;\10&#21482;&#26679;&#31649;&#27979;&#35797;&#25968;&#25454;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4.xml"/><Relationship Id="rId1" Type="http://schemas.openxmlformats.org/officeDocument/2006/relationships/oleObject" Target="file:///F:\&#24066;&#22330;&#25512;&#24191;\LHAASO&#39033;&#30446;&#36164;&#26009;\10&#21482;&#26679;&#31649;&#27979;&#35797;&#25968;&#25454;.xls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5.xml"/><Relationship Id="rId1" Type="http://schemas.openxmlformats.org/officeDocument/2006/relationships/oleObject" Target="file:///F:\&#24066;&#22330;&#25512;&#24191;\LHAASO&#39033;&#30446;&#36164;&#26009;\10&#21482;&#26679;&#31649;&#27979;&#35797;&#25968;&#25454;.xls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6.xml"/><Relationship Id="rId1" Type="http://schemas.openxmlformats.org/officeDocument/2006/relationships/oleObject" Target="file:///F:\&#24066;&#22330;&#25512;&#24191;\LHAASO&#39033;&#30446;&#36164;&#26009;\10&#21482;&#26679;&#31649;&#27979;&#35797;&#25968;&#25454;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7.xml"/><Relationship Id="rId1" Type="http://schemas.openxmlformats.org/officeDocument/2006/relationships/oleObject" Target="file:///F:\&#24066;&#22330;&#25512;&#24191;\LHAASO&#39033;&#30446;&#36164;&#26009;\10&#21482;&#26679;&#31649;&#27979;&#35797;&#25968;&#25454;.xls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8.xml"/><Relationship Id="rId1" Type="http://schemas.openxmlformats.org/officeDocument/2006/relationships/oleObject" Target="file:///F:\&#24066;&#22330;&#25512;&#24191;\LHAASO&#39033;&#30446;&#36164;&#26009;\10&#21482;&#26679;&#31649;&#27979;&#35797;&#25968;&#25454;.xls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9.xml"/><Relationship Id="rId1" Type="http://schemas.openxmlformats.org/officeDocument/2006/relationships/oleObject" Target="file:///F:\&#24066;&#22330;&#25512;&#24191;\LHAASO&#39033;&#30446;&#36164;&#26009;\LHAASO&#26679;&#31649;&#27979;&#35797;\&#23551;&#21629;&#35797;&#39564;9-1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动态测试数据!$E$1</c:f>
              <c:strCache>
                <c:ptCount val="1"/>
                <c:pt idx="0">
                  <c:v>PeakToValley</c:v>
                </c:pt>
              </c:strCache>
            </c:strRef>
          </c:tx>
          <c:dLbls>
            <c:delete val="1"/>
          </c:dLbls>
          <c:cat>
            <c:strRef>
              <c:f>动态测试数据!$A$2:$A$11</c:f>
              <c:strCache>
                <c:ptCount val="10"/>
                <c:pt idx="0">
                  <c:v>PC1710-2</c:v>
                </c:pt>
                <c:pt idx="1">
                  <c:v>PC1710-6</c:v>
                </c:pt>
                <c:pt idx="2">
                  <c:v>PC1710-7B</c:v>
                </c:pt>
                <c:pt idx="3">
                  <c:v>PC1710-8</c:v>
                </c:pt>
                <c:pt idx="4">
                  <c:v>PC1711-1</c:v>
                </c:pt>
                <c:pt idx="5">
                  <c:v>PC1711-2</c:v>
                </c:pt>
                <c:pt idx="6">
                  <c:v>PC1711-3</c:v>
                </c:pt>
                <c:pt idx="7">
                  <c:v>PC1711-6</c:v>
                </c:pt>
                <c:pt idx="8">
                  <c:v>PC1711-7</c:v>
                </c:pt>
                <c:pt idx="9">
                  <c:v>PC1711-8</c:v>
                </c:pt>
              </c:strCache>
            </c:strRef>
          </c:cat>
          <c:val>
            <c:numRef>
              <c:f>动态测试数据!$E$2:$E$11</c:f>
              <c:numCache>
                <c:formatCode>0.00_);[Red]\(0.00\)</c:formatCode>
                <c:ptCount val="10"/>
                <c:pt idx="0">
                  <c:v>3.007</c:v>
                </c:pt>
                <c:pt idx="1">
                  <c:v>4.438</c:v>
                </c:pt>
                <c:pt idx="2">
                  <c:v>6.515</c:v>
                </c:pt>
                <c:pt idx="3">
                  <c:v>2.57</c:v>
                </c:pt>
                <c:pt idx="4">
                  <c:v>3.596</c:v>
                </c:pt>
                <c:pt idx="5">
                  <c:v>3.773</c:v>
                </c:pt>
                <c:pt idx="6">
                  <c:v>5.829</c:v>
                </c:pt>
                <c:pt idx="7">
                  <c:v>2.621</c:v>
                </c:pt>
                <c:pt idx="8">
                  <c:v>5.275</c:v>
                </c:pt>
                <c:pt idx="9">
                  <c:v>3.666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899520"/>
        <c:axId val="39901056"/>
      </c:lineChart>
      <c:catAx>
        <c:axId val="39899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39901056"/>
        <c:crosses val="autoZero"/>
        <c:auto val="1"/>
        <c:lblAlgn val="ctr"/>
        <c:lblOffset val="100"/>
        <c:noMultiLvlLbl val="0"/>
      </c:catAx>
      <c:valAx>
        <c:axId val="39901056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39899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717934722229"/>
          <c:y val="0.224576898863089"/>
          <c:w val="0.823510551967656"/>
          <c:h val="0.65398242787838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暗计数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trendline>
            <c:trendlineType val="linear"/>
            <c:dispRSqr val="0"/>
            <c:dispEq val="0"/>
          </c:trendline>
          <c:xVal>
            <c:numRef>
              <c:f>Sheet1!$E$2:$E$51</c:f>
              <c:numCache>
                <c:formatCode>General</c:formatCode>
                <c:ptCount val="50"/>
                <c:pt idx="0">
                  <c:v>0.432</c:v>
                </c:pt>
                <c:pt idx="1">
                  <c:v>0.864</c:v>
                </c:pt>
                <c:pt idx="2">
                  <c:v>1.296</c:v>
                </c:pt>
                <c:pt idx="3">
                  <c:v>1.728</c:v>
                </c:pt>
                <c:pt idx="4">
                  <c:v>2.16</c:v>
                </c:pt>
                <c:pt idx="5">
                  <c:v>2.592</c:v>
                </c:pt>
                <c:pt idx="6">
                  <c:v>3.024</c:v>
                </c:pt>
                <c:pt idx="7">
                  <c:v>3.456</c:v>
                </c:pt>
                <c:pt idx="8">
                  <c:v>3.888</c:v>
                </c:pt>
                <c:pt idx="9">
                  <c:v>4.32</c:v>
                </c:pt>
                <c:pt idx="10">
                  <c:v>4.752</c:v>
                </c:pt>
                <c:pt idx="11">
                  <c:v>5.184</c:v>
                </c:pt>
                <c:pt idx="12">
                  <c:v>5.616</c:v>
                </c:pt>
                <c:pt idx="13">
                  <c:v>6.048</c:v>
                </c:pt>
                <c:pt idx="14">
                  <c:v>6.48</c:v>
                </c:pt>
                <c:pt idx="15">
                  <c:v>6.912</c:v>
                </c:pt>
                <c:pt idx="16">
                  <c:v>7.344</c:v>
                </c:pt>
                <c:pt idx="17">
                  <c:v>7.776</c:v>
                </c:pt>
                <c:pt idx="18">
                  <c:v>9.504</c:v>
                </c:pt>
                <c:pt idx="19">
                  <c:v>9.936</c:v>
                </c:pt>
                <c:pt idx="20">
                  <c:v>10.8</c:v>
                </c:pt>
                <c:pt idx="21">
                  <c:v>11.232</c:v>
                </c:pt>
                <c:pt idx="22">
                  <c:v>11.664</c:v>
                </c:pt>
                <c:pt idx="23">
                  <c:v>12.096</c:v>
                </c:pt>
                <c:pt idx="24">
                  <c:v>12.528</c:v>
                </c:pt>
                <c:pt idx="25">
                  <c:v>12.96</c:v>
                </c:pt>
                <c:pt idx="26">
                  <c:v>13.392</c:v>
                </c:pt>
                <c:pt idx="27">
                  <c:v>13.824</c:v>
                </c:pt>
                <c:pt idx="28">
                  <c:v>14.256</c:v>
                </c:pt>
                <c:pt idx="29">
                  <c:v>14.688</c:v>
                </c:pt>
                <c:pt idx="30">
                  <c:v>15.12</c:v>
                </c:pt>
                <c:pt idx="31">
                  <c:v>15.984</c:v>
                </c:pt>
                <c:pt idx="32">
                  <c:v>16.416</c:v>
                </c:pt>
                <c:pt idx="33">
                  <c:v>16.848</c:v>
                </c:pt>
                <c:pt idx="34">
                  <c:v>17.28</c:v>
                </c:pt>
                <c:pt idx="35">
                  <c:v>17.712</c:v>
                </c:pt>
                <c:pt idx="36">
                  <c:v>18.144</c:v>
                </c:pt>
                <c:pt idx="37">
                  <c:v>19.008</c:v>
                </c:pt>
                <c:pt idx="38">
                  <c:v>19.872</c:v>
                </c:pt>
                <c:pt idx="39">
                  <c:v>20.304</c:v>
                </c:pt>
                <c:pt idx="40">
                  <c:v>20.736</c:v>
                </c:pt>
                <c:pt idx="41">
                  <c:v>21.168</c:v>
                </c:pt>
                <c:pt idx="42">
                  <c:v>21.6</c:v>
                </c:pt>
                <c:pt idx="43">
                  <c:v>22.032</c:v>
                </c:pt>
                <c:pt idx="44">
                  <c:v>22.464</c:v>
                </c:pt>
                <c:pt idx="45">
                  <c:v>22.896</c:v>
                </c:pt>
                <c:pt idx="46">
                  <c:v>23.328</c:v>
                </c:pt>
                <c:pt idx="47">
                  <c:v>24.192</c:v>
                </c:pt>
                <c:pt idx="48">
                  <c:v>25.056</c:v>
                </c:pt>
                <c:pt idx="49">
                  <c:v>25.92</c:v>
                </c:pt>
              </c:numCache>
            </c:numRef>
          </c:xVal>
          <c:yVal>
            <c:numRef>
              <c:f>Sheet1!$C$2:$C$51</c:f>
              <c:numCache>
                <c:formatCode>0.00E+00</c:formatCode>
                <c:ptCount val="50"/>
                <c:pt idx="0">
                  <c:v>6170</c:v>
                </c:pt>
                <c:pt idx="1">
                  <c:v>8830</c:v>
                </c:pt>
                <c:pt idx="5">
                  <c:v>7420</c:v>
                </c:pt>
                <c:pt idx="6">
                  <c:v>8830</c:v>
                </c:pt>
                <c:pt idx="7">
                  <c:v>13600</c:v>
                </c:pt>
                <c:pt idx="8">
                  <c:v>11900</c:v>
                </c:pt>
                <c:pt idx="10">
                  <c:v>14200</c:v>
                </c:pt>
                <c:pt idx="11">
                  <c:v>15800</c:v>
                </c:pt>
                <c:pt idx="12">
                  <c:v>22100</c:v>
                </c:pt>
                <c:pt idx="13">
                  <c:v>16800</c:v>
                </c:pt>
                <c:pt idx="14">
                  <c:v>7580</c:v>
                </c:pt>
                <c:pt idx="15">
                  <c:v>9580</c:v>
                </c:pt>
                <c:pt idx="16">
                  <c:v>9580</c:v>
                </c:pt>
                <c:pt idx="17">
                  <c:v>13400</c:v>
                </c:pt>
                <c:pt idx="18">
                  <c:v>21800</c:v>
                </c:pt>
                <c:pt idx="19">
                  <c:v>13500</c:v>
                </c:pt>
                <c:pt idx="20">
                  <c:v>13400</c:v>
                </c:pt>
                <c:pt idx="23">
                  <c:v>10400</c:v>
                </c:pt>
                <c:pt idx="24">
                  <c:v>14300</c:v>
                </c:pt>
                <c:pt idx="25">
                  <c:v>7580</c:v>
                </c:pt>
                <c:pt idx="26">
                  <c:v>6420</c:v>
                </c:pt>
                <c:pt idx="28">
                  <c:v>7750</c:v>
                </c:pt>
                <c:pt idx="29">
                  <c:v>7420</c:v>
                </c:pt>
                <c:pt idx="30">
                  <c:v>7080</c:v>
                </c:pt>
                <c:pt idx="31">
                  <c:v>7170</c:v>
                </c:pt>
                <c:pt idx="33">
                  <c:v>7830</c:v>
                </c:pt>
                <c:pt idx="34">
                  <c:v>15400</c:v>
                </c:pt>
                <c:pt idx="36">
                  <c:v>8670</c:v>
                </c:pt>
                <c:pt idx="37">
                  <c:v>10300</c:v>
                </c:pt>
                <c:pt idx="39">
                  <c:v>10800</c:v>
                </c:pt>
                <c:pt idx="40">
                  <c:v>7500</c:v>
                </c:pt>
                <c:pt idx="41">
                  <c:v>5170</c:v>
                </c:pt>
                <c:pt idx="42">
                  <c:v>15200</c:v>
                </c:pt>
                <c:pt idx="43">
                  <c:v>5833</c:v>
                </c:pt>
                <c:pt idx="44">
                  <c:v>4833</c:v>
                </c:pt>
                <c:pt idx="45">
                  <c:v>6333</c:v>
                </c:pt>
                <c:pt idx="46">
                  <c:v>9250</c:v>
                </c:pt>
                <c:pt idx="47">
                  <c:v>3667</c:v>
                </c:pt>
                <c:pt idx="48">
                  <c:v>4583</c:v>
                </c:pt>
                <c:pt idx="49">
                  <c:v>5917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274944"/>
        <c:axId val="78276480"/>
      </c:scatterChart>
      <c:valAx>
        <c:axId val="78274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defRPr>
            </a:pPr>
          </a:p>
        </c:txPr>
        <c:crossAx val="78276480"/>
        <c:crosses val="autoZero"/>
        <c:crossBetween val="midCat"/>
      </c:valAx>
      <c:valAx>
        <c:axId val="7827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defRPr>
            </a:pPr>
          </a:p>
        </c:txPr>
        <c:crossAx val="7827494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000" b="0" i="0" u="none" strike="noStrike" baseline="0">
          <a:solidFill>
            <a:srgbClr val="000000"/>
          </a:solidFill>
          <a:latin typeface="微软雅黑" panose="020B0503020204020204" charset="-122"/>
          <a:ea typeface="微软雅黑" panose="020B0503020204020204" charset="-122"/>
          <a:cs typeface="宋体" panose="02010600030101010101" pitchFamily="2" charset="-122"/>
        </a:defRPr>
      </a:pPr>
    </a:p>
  </c:txPr>
  <c:externalData r:id="rId1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600" b="1" i="0" u="none" strike="noStrike" kern="1200" baseline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cs"/>
            </a:defRPr>
          </a:pPr>
        </a:p>
      </c:txPr>
    </c:title>
    <c:autoTitleDeleted val="0"/>
    <c:plotArea>
      <c:layout>
        <c:manualLayout>
          <c:layoutTarget val="inner"/>
          <c:xMode val="edge"/>
          <c:yMode val="edge"/>
          <c:x val="0.128626333185202"/>
          <c:y val="0.19016203060771"/>
          <c:w val="0.836729698684273"/>
          <c:h val="0.554902424586909"/>
        </c:manualLayout>
      </c:layout>
      <c:lineChart>
        <c:grouping val="standard"/>
        <c:varyColors val="0"/>
        <c:ser>
          <c:idx val="0"/>
          <c:order val="0"/>
          <c:tx>
            <c:strRef>
              <c:f>动态测试数据!$G$1</c:f>
              <c:strCache>
                <c:ptCount val="1"/>
                <c:pt idx="0">
                  <c:v>DarkRate(kHz@22℃)</c:v>
                </c:pt>
              </c:strCache>
            </c:strRef>
          </c:tx>
          <c:dLbls>
            <c:delete val="1"/>
          </c:dLbls>
          <c:cat>
            <c:strRef>
              <c:f>动态测试数据!$A$2:$A$11</c:f>
              <c:strCache>
                <c:ptCount val="10"/>
                <c:pt idx="0">
                  <c:v>PC1710-2</c:v>
                </c:pt>
                <c:pt idx="1">
                  <c:v>PC1710-6</c:v>
                </c:pt>
                <c:pt idx="2">
                  <c:v>PC1710-7B</c:v>
                </c:pt>
                <c:pt idx="3">
                  <c:v>PC1710-8</c:v>
                </c:pt>
                <c:pt idx="4">
                  <c:v>PC1711-1</c:v>
                </c:pt>
                <c:pt idx="5">
                  <c:v>PC1711-2</c:v>
                </c:pt>
                <c:pt idx="6">
                  <c:v>PC1711-3</c:v>
                </c:pt>
                <c:pt idx="7">
                  <c:v>PC1711-6</c:v>
                </c:pt>
                <c:pt idx="8">
                  <c:v>PC1711-7</c:v>
                </c:pt>
                <c:pt idx="9">
                  <c:v>PC1711-8</c:v>
                </c:pt>
              </c:strCache>
            </c:strRef>
          </c:cat>
          <c:val>
            <c:numRef>
              <c:f>动态测试数据!$G$2:$G$11</c:f>
              <c:numCache>
                <c:formatCode>0.00_);[Red]\(0.00\)</c:formatCode>
                <c:ptCount val="10"/>
                <c:pt idx="0">
                  <c:v>14.92</c:v>
                </c:pt>
                <c:pt idx="1">
                  <c:v>8.77</c:v>
                </c:pt>
                <c:pt idx="2">
                  <c:v>12.81</c:v>
                </c:pt>
                <c:pt idx="3">
                  <c:v>12.93</c:v>
                </c:pt>
                <c:pt idx="4">
                  <c:v>9.98</c:v>
                </c:pt>
                <c:pt idx="5">
                  <c:v>13.83</c:v>
                </c:pt>
                <c:pt idx="6">
                  <c:v>14.74</c:v>
                </c:pt>
                <c:pt idx="7">
                  <c:v>16.2</c:v>
                </c:pt>
                <c:pt idx="8">
                  <c:v>9.94</c:v>
                </c:pt>
                <c:pt idx="9">
                  <c:v>3.98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121856"/>
        <c:axId val="40123392"/>
      </c:lineChart>
      <c:catAx>
        <c:axId val="401218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40123392"/>
        <c:crosses val="autoZero"/>
        <c:auto val="1"/>
        <c:lblAlgn val="ctr"/>
        <c:lblOffset val="100"/>
        <c:noMultiLvlLbl val="0"/>
      </c:catAx>
      <c:valAx>
        <c:axId val="4012339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40121856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lang="zh-CN">
          <a:latin typeface="微软雅黑" panose="020B0503020204020204" charset="-122"/>
          <a:ea typeface="微软雅黑" panose="020B0503020204020204" charset="-122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动态测试数据!$F$1</c:f>
              <c:strCache>
                <c:ptCount val="1"/>
                <c:pt idx="0">
                  <c:v>QE(%)</c:v>
                </c:pt>
              </c:strCache>
            </c:strRef>
          </c:tx>
          <c:dLbls>
            <c:delete val="1"/>
          </c:dLbls>
          <c:cat>
            <c:strRef>
              <c:f>动态测试数据!$A$2:$A$11</c:f>
              <c:strCache>
                <c:ptCount val="10"/>
                <c:pt idx="0">
                  <c:v>PC1710-2</c:v>
                </c:pt>
                <c:pt idx="1">
                  <c:v>PC1710-6</c:v>
                </c:pt>
                <c:pt idx="2">
                  <c:v>PC1710-7B</c:v>
                </c:pt>
                <c:pt idx="3">
                  <c:v>PC1710-8</c:v>
                </c:pt>
                <c:pt idx="4">
                  <c:v>PC1711-1</c:v>
                </c:pt>
                <c:pt idx="5">
                  <c:v>PC1711-2</c:v>
                </c:pt>
                <c:pt idx="6">
                  <c:v>PC1711-3</c:v>
                </c:pt>
                <c:pt idx="7">
                  <c:v>PC1711-6</c:v>
                </c:pt>
                <c:pt idx="8">
                  <c:v>PC1711-7</c:v>
                </c:pt>
                <c:pt idx="9">
                  <c:v>PC1711-8</c:v>
                </c:pt>
              </c:strCache>
            </c:strRef>
          </c:cat>
          <c:val>
            <c:numRef>
              <c:f>动态测试数据!$F$2:$F$11</c:f>
              <c:numCache>
                <c:formatCode>0.00_);[Red]\(0.00\)</c:formatCode>
                <c:ptCount val="10"/>
                <c:pt idx="0">
                  <c:v>30.46</c:v>
                </c:pt>
                <c:pt idx="1">
                  <c:v>23.85</c:v>
                </c:pt>
                <c:pt idx="2">
                  <c:v>28.45</c:v>
                </c:pt>
                <c:pt idx="3">
                  <c:v>30.4</c:v>
                </c:pt>
                <c:pt idx="4">
                  <c:v>28.02</c:v>
                </c:pt>
                <c:pt idx="5">
                  <c:v>27.96</c:v>
                </c:pt>
                <c:pt idx="6">
                  <c:v>30.05</c:v>
                </c:pt>
                <c:pt idx="7">
                  <c:v>26.91</c:v>
                </c:pt>
                <c:pt idx="8">
                  <c:v>22.46</c:v>
                </c:pt>
                <c:pt idx="9">
                  <c:v>29.19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064512"/>
        <c:axId val="42107264"/>
      </c:lineChart>
      <c:catAx>
        <c:axId val="42064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42107264"/>
        <c:crosses val="autoZero"/>
        <c:auto val="1"/>
        <c:lblAlgn val="ctr"/>
        <c:lblOffset val="100"/>
        <c:noMultiLvlLbl val="0"/>
      </c:catAx>
      <c:valAx>
        <c:axId val="42107264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42064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动态测试数据!$H$1</c:f>
              <c:strCache>
                <c:ptCount val="1"/>
                <c:pt idx="0">
                  <c:v>TTS(ns)</c:v>
                </c:pt>
              </c:strCache>
            </c:strRef>
          </c:tx>
          <c:dLbls>
            <c:delete val="1"/>
          </c:dLbls>
          <c:cat>
            <c:strRef>
              <c:f>动态测试数据!$A$2:$A$11</c:f>
              <c:strCache>
                <c:ptCount val="10"/>
                <c:pt idx="0">
                  <c:v>PC1710-2</c:v>
                </c:pt>
                <c:pt idx="1">
                  <c:v>PC1710-6</c:v>
                </c:pt>
                <c:pt idx="2">
                  <c:v>PC1710-7B</c:v>
                </c:pt>
                <c:pt idx="3">
                  <c:v>PC1710-8</c:v>
                </c:pt>
                <c:pt idx="4">
                  <c:v>PC1711-1</c:v>
                </c:pt>
                <c:pt idx="5">
                  <c:v>PC1711-2</c:v>
                </c:pt>
                <c:pt idx="6">
                  <c:v>PC1711-3</c:v>
                </c:pt>
                <c:pt idx="7">
                  <c:v>PC1711-6</c:v>
                </c:pt>
                <c:pt idx="8">
                  <c:v>PC1711-7</c:v>
                </c:pt>
                <c:pt idx="9">
                  <c:v>PC1711-8</c:v>
                </c:pt>
              </c:strCache>
            </c:strRef>
          </c:cat>
          <c:val>
            <c:numRef>
              <c:f>动态测试数据!$H$2:$H$11</c:f>
              <c:numCache>
                <c:formatCode>General</c:formatCode>
                <c:ptCount val="10"/>
                <c:pt idx="0">
                  <c:v>6.39</c:v>
                </c:pt>
                <c:pt idx="1">
                  <c:v>6.29</c:v>
                </c:pt>
                <c:pt idx="2">
                  <c:v>6.31</c:v>
                </c:pt>
                <c:pt idx="3">
                  <c:v>6.12</c:v>
                </c:pt>
                <c:pt idx="4">
                  <c:v>6.68</c:v>
                </c:pt>
                <c:pt idx="5">
                  <c:v>6.68</c:v>
                </c:pt>
                <c:pt idx="6">
                  <c:v>6.21</c:v>
                </c:pt>
                <c:pt idx="7">
                  <c:v>6.11</c:v>
                </c:pt>
                <c:pt idx="8">
                  <c:v>5.3</c:v>
                </c:pt>
                <c:pt idx="9">
                  <c:v>5.93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09664"/>
        <c:axId val="42211200"/>
      </c:lineChart>
      <c:catAx>
        <c:axId val="422096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42211200"/>
        <c:crosses val="autoZero"/>
        <c:auto val="1"/>
        <c:lblAlgn val="ctr"/>
        <c:lblOffset val="100"/>
        <c:noMultiLvlLbl val="0"/>
      </c:catAx>
      <c:valAx>
        <c:axId val="42211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42209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800" b="1" i="0" u="none" strike="noStrike" kern="1200" baseline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cs"/>
            </a:defRPr>
          </a:pPr>
        </a:p>
      </c:txPr>
    </c:title>
    <c:autoTitleDeleted val="0"/>
    <c:plotArea>
      <c:layout>
        <c:manualLayout>
          <c:layoutTarget val="inner"/>
          <c:xMode val="edge"/>
          <c:yMode val="edge"/>
          <c:x val="0.0899179605043884"/>
          <c:y val="0.194803514144065"/>
          <c:w val="0.879526530782294"/>
          <c:h val="0.504051268849794"/>
        </c:manualLayout>
      </c:layout>
      <c:lineChart>
        <c:grouping val="standard"/>
        <c:varyColors val="0"/>
        <c:ser>
          <c:idx val="0"/>
          <c:order val="0"/>
          <c:tx>
            <c:strRef>
              <c:f>动态测试数据!$J$1</c:f>
              <c:strCache>
                <c:ptCount val="1"/>
                <c:pt idx="0">
                  <c:v>RiseTime(ns)</c:v>
                </c:pt>
              </c:strCache>
            </c:strRef>
          </c:tx>
          <c:dLbls>
            <c:delete val="1"/>
          </c:dLbls>
          <c:cat>
            <c:strRef>
              <c:f>动态测试数据!$A$2:$A$11</c:f>
              <c:strCache>
                <c:ptCount val="10"/>
                <c:pt idx="0">
                  <c:v>PC1710-2</c:v>
                </c:pt>
                <c:pt idx="1">
                  <c:v>PC1710-6</c:v>
                </c:pt>
                <c:pt idx="2">
                  <c:v>PC1710-7B</c:v>
                </c:pt>
                <c:pt idx="3">
                  <c:v>PC1710-8</c:v>
                </c:pt>
                <c:pt idx="4">
                  <c:v>PC1711-1</c:v>
                </c:pt>
                <c:pt idx="5">
                  <c:v>PC1711-2</c:v>
                </c:pt>
                <c:pt idx="6">
                  <c:v>PC1711-3</c:v>
                </c:pt>
                <c:pt idx="7">
                  <c:v>PC1711-6</c:v>
                </c:pt>
                <c:pt idx="8">
                  <c:v>PC1711-7</c:v>
                </c:pt>
                <c:pt idx="9">
                  <c:v>PC1711-8</c:v>
                </c:pt>
              </c:strCache>
            </c:strRef>
          </c:cat>
          <c:val>
            <c:numRef>
              <c:f>动态测试数据!$J$2:$J$11</c:f>
              <c:numCache>
                <c:formatCode>0.00_);[Red]\(0.00\)</c:formatCode>
                <c:ptCount val="10"/>
                <c:pt idx="0">
                  <c:v>1.83</c:v>
                </c:pt>
                <c:pt idx="1">
                  <c:v>1.87</c:v>
                </c:pt>
                <c:pt idx="2">
                  <c:v>1.48</c:v>
                </c:pt>
                <c:pt idx="3">
                  <c:v>1.83</c:v>
                </c:pt>
                <c:pt idx="4">
                  <c:v>1.34</c:v>
                </c:pt>
                <c:pt idx="5">
                  <c:v>1.45</c:v>
                </c:pt>
                <c:pt idx="6">
                  <c:v>1.29</c:v>
                </c:pt>
                <c:pt idx="7">
                  <c:v>1.21</c:v>
                </c:pt>
                <c:pt idx="8">
                  <c:v>1.87</c:v>
                </c:pt>
                <c:pt idx="9">
                  <c:v>1.82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482816"/>
        <c:axId val="72484352"/>
      </c:lineChart>
      <c:catAx>
        <c:axId val="72482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72484352"/>
        <c:crosses val="autoZero"/>
        <c:auto val="1"/>
        <c:lblAlgn val="ctr"/>
        <c:lblOffset val="100"/>
        <c:noMultiLvlLbl val="0"/>
      </c:catAx>
      <c:valAx>
        <c:axId val="7248435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72482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>
          <a:latin typeface="微软雅黑" panose="020B0503020204020204" charset="-122"/>
          <a:ea typeface="微软雅黑" panose="020B0503020204020204" charset="-122"/>
        </a:defRPr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>
        <c:manualLayout>
          <c:layoutTarget val="inner"/>
          <c:xMode val="edge"/>
          <c:yMode val="edge"/>
          <c:x val="0.124668687606139"/>
          <c:y val="0.174084613494124"/>
          <c:w val="0.840687344263336"/>
          <c:h val="0.53104200543374"/>
        </c:manualLayout>
      </c:layout>
      <c:lineChart>
        <c:grouping val="standard"/>
        <c:varyColors val="0"/>
        <c:ser>
          <c:idx val="0"/>
          <c:order val="0"/>
          <c:tx>
            <c:strRef>
              <c:f>动态测试数据!$I$1</c:f>
              <c:strCache>
                <c:ptCount val="1"/>
                <c:pt idx="0">
                  <c:v>AfterPulseRate(%)</c:v>
                </c:pt>
              </c:strCache>
            </c:strRef>
          </c:tx>
          <c:dLbls>
            <c:delete val="1"/>
          </c:dLbls>
          <c:cat>
            <c:strRef>
              <c:f>动态测试数据!$A$2:$A$11</c:f>
              <c:strCache>
                <c:ptCount val="10"/>
                <c:pt idx="0">
                  <c:v>PC1710-2</c:v>
                </c:pt>
                <c:pt idx="1">
                  <c:v>PC1710-6</c:v>
                </c:pt>
                <c:pt idx="2">
                  <c:v>PC1710-7B</c:v>
                </c:pt>
                <c:pt idx="3">
                  <c:v>PC1710-8</c:v>
                </c:pt>
                <c:pt idx="4">
                  <c:v>PC1711-1</c:v>
                </c:pt>
                <c:pt idx="5">
                  <c:v>PC1711-2</c:v>
                </c:pt>
                <c:pt idx="6">
                  <c:v>PC1711-3</c:v>
                </c:pt>
                <c:pt idx="7">
                  <c:v>PC1711-6</c:v>
                </c:pt>
                <c:pt idx="8">
                  <c:v>PC1711-7</c:v>
                </c:pt>
                <c:pt idx="9">
                  <c:v>PC1711-8</c:v>
                </c:pt>
              </c:strCache>
            </c:strRef>
          </c:cat>
          <c:val>
            <c:numRef>
              <c:f>动态测试数据!$I$2:$I$11</c:f>
              <c:numCache>
                <c:formatCode>0.00_);[Red]\(0.00\)</c:formatCode>
                <c:ptCount val="10"/>
                <c:pt idx="0">
                  <c:v>0.16</c:v>
                </c:pt>
                <c:pt idx="1">
                  <c:v>0.15</c:v>
                </c:pt>
                <c:pt idx="2">
                  <c:v>0.19</c:v>
                </c:pt>
                <c:pt idx="3">
                  <c:v>0.19</c:v>
                </c:pt>
                <c:pt idx="4">
                  <c:v>0.22</c:v>
                </c:pt>
                <c:pt idx="5">
                  <c:v>0.18</c:v>
                </c:pt>
                <c:pt idx="6">
                  <c:v>0.19</c:v>
                </c:pt>
                <c:pt idx="7">
                  <c:v>0.24</c:v>
                </c:pt>
                <c:pt idx="8">
                  <c:v>0.33</c:v>
                </c:pt>
                <c:pt idx="9">
                  <c:v>0.31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533504"/>
        <c:axId val="72535040"/>
      </c:lineChart>
      <c:catAx>
        <c:axId val="725335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72535040"/>
        <c:crosses val="autoZero"/>
        <c:auto val="1"/>
        <c:lblAlgn val="ctr"/>
        <c:lblOffset val="100"/>
        <c:noMultiLvlLbl val="0"/>
      </c:catAx>
      <c:valAx>
        <c:axId val="72535040"/>
        <c:scaling>
          <c:orientation val="minMax"/>
        </c:scaling>
        <c:delete val="0"/>
        <c:axPos val="l"/>
        <c:majorGridlines/>
        <c:numFmt formatCode="0.00_);[Red]\(0.00\)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72533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800" b="1" i="0" u="none" strike="noStrike" kern="1200" baseline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cs"/>
            </a:defRPr>
          </a:pPr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动态测试数据!$C$1</c:f>
              <c:strCache>
                <c:ptCount val="1"/>
                <c:pt idx="0">
                  <c:v>TestVoltage</c:v>
                </c:pt>
              </c:strCache>
            </c:strRef>
          </c:tx>
          <c:dLbls>
            <c:delete val="1"/>
          </c:dLbls>
          <c:cat>
            <c:strRef>
              <c:f>动态测试数据!$A$2:$A$11</c:f>
              <c:strCache>
                <c:ptCount val="10"/>
                <c:pt idx="0">
                  <c:v>PC1710-2</c:v>
                </c:pt>
                <c:pt idx="1">
                  <c:v>PC1710-6</c:v>
                </c:pt>
                <c:pt idx="2">
                  <c:v>PC1710-7B</c:v>
                </c:pt>
                <c:pt idx="3">
                  <c:v>PC1710-8</c:v>
                </c:pt>
                <c:pt idx="4">
                  <c:v>PC1711-1</c:v>
                </c:pt>
                <c:pt idx="5">
                  <c:v>PC1711-2</c:v>
                </c:pt>
                <c:pt idx="6">
                  <c:v>PC1711-3</c:v>
                </c:pt>
                <c:pt idx="7">
                  <c:v>PC1711-6</c:v>
                </c:pt>
                <c:pt idx="8">
                  <c:v>PC1711-7</c:v>
                </c:pt>
                <c:pt idx="9">
                  <c:v>PC1711-8</c:v>
                </c:pt>
              </c:strCache>
            </c:strRef>
          </c:cat>
          <c:val>
            <c:numRef>
              <c:f>动态测试数据!$C$2:$C$11</c:f>
              <c:numCache>
                <c:formatCode>0.00_);[Red]\(0.00\)</c:formatCode>
                <c:ptCount val="10"/>
                <c:pt idx="0">
                  <c:v>1711.5</c:v>
                </c:pt>
                <c:pt idx="1">
                  <c:v>1841.5</c:v>
                </c:pt>
                <c:pt idx="2">
                  <c:v>1781.5</c:v>
                </c:pt>
                <c:pt idx="3">
                  <c:v>1791</c:v>
                </c:pt>
                <c:pt idx="4">
                  <c:v>1801.5</c:v>
                </c:pt>
                <c:pt idx="5">
                  <c:v>1821</c:v>
                </c:pt>
                <c:pt idx="6">
                  <c:v>1822</c:v>
                </c:pt>
                <c:pt idx="7">
                  <c:v>1761</c:v>
                </c:pt>
                <c:pt idx="8">
                  <c:v>1841</c:v>
                </c:pt>
                <c:pt idx="9">
                  <c:v>1791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886912"/>
        <c:axId val="72892800"/>
      </c:lineChart>
      <c:catAx>
        <c:axId val="728869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72892800"/>
        <c:crosses val="autoZero"/>
        <c:auto val="1"/>
        <c:lblAlgn val="ctr"/>
        <c:lblOffset val="100"/>
        <c:noMultiLvlLbl val="0"/>
      </c:catAx>
      <c:valAx>
        <c:axId val="72892800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72886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>
          <a:latin typeface="微软雅黑" panose="020B0503020204020204" charset="-122"/>
          <a:ea typeface="微软雅黑" panose="020B0503020204020204" charset="-122"/>
        </a:defRPr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800" b="1" i="0" u="none" strike="noStrike" kern="1200" baseline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cs"/>
            </a:defRPr>
          </a:pPr>
        </a:p>
      </c:txPr>
    </c:title>
    <c:autoTitleDeleted val="0"/>
    <c:plotArea>
      <c:layout>
        <c:manualLayout>
          <c:layoutTarget val="inner"/>
          <c:xMode val="edge"/>
          <c:yMode val="edge"/>
          <c:x val="0.158831583552056"/>
          <c:y val="0.210567220764071"/>
          <c:w val="0.810612860892388"/>
          <c:h val="0.510854111986002"/>
        </c:manualLayout>
      </c:layout>
      <c:lineChart>
        <c:grouping val="standard"/>
        <c:varyColors val="0"/>
        <c:ser>
          <c:idx val="0"/>
          <c:order val="0"/>
          <c:tx>
            <c:strRef>
              <c:f>动态测试数据!$L$1</c:f>
              <c:strCache>
                <c:ptCount val="1"/>
                <c:pt idx="0">
                  <c:v>趋势10%线性</c:v>
                </c:pt>
              </c:strCache>
            </c:strRef>
          </c:tx>
          <c:dLbls>
            <c:delete val="1"/>
          </c:dLbls>
          <c:cat>
            <c:strRef>
              <c:f>动态测试数据!$A$2:$A$11</c:f>
              <c:strCache>
                <c:ptCount val="10"/>
                <c:pt idx="0">
                  <c:v>PC1710-2</c:v>
                </c:pt>
                <c:pt idx="1">
                  <c:v>PC1710-6</c:v>
                </c:pt>
                <c:pt idx="2">
                  <c:v>PC1710-7B</c:v>
                </c:pt>
                <c:pt idx="3">
                  <c:v>PC1710-8</c:v>
                </c:pt>
                <c:pt idx="4">
                  <c:v>PC1711-1</c:v>
                </c:pt>
                <c:pt idx="5">
                  <c:v>PC1711-2</c:v>
                </c:pt>
                <c:pt idx="6">
                  <c:v>PC1711-3</c:v>
                </c:pt>
                <c:pt idx="7">
                  <c:v>PC1711-6</c:v>
                </c:pt>
                <c:pt idx="8">
                  <c:v>PC1711-7</c:v>
                </c:pt>
                <c:pt idx="9">
                  <c:v>PC1711-8</c:v>
                </c:pt>
              </c:strCache>
            </c:strRef>
          </c:cat>
          <c:val>
            <c:numRef>
              <c:f>动态测试数据!$L$2:$L$11</c:f>
              <c:numCache>
                <c:formatCode>0.00_);[Red]\(0.00\)</c:formatCode>
                <c:ptCount val="10"/>
                <c:pt idx="0">
                  <c:v>2710</c:v>
                </c:pt>
                <c:pt idx="2">
                  <c:v>1310</c:v>
                </c:pt>
                <c:pt idx="3">
                  <c:v>1610</c:v>
                </c:pt>
                <c:pt idx="4">
                  <c:v>1480</c:v>
                </c:pt>
                <c:pt idx="5">
                  <c:v>2120</c:v>
                </c:pt>
                <c:pt idx="6">
                  <c:v>1730</c:v>
                </c:pt>
                <c:pt idx="7">
                  <c:v>1205</c:v>
                </c:pt>
                <c:pt idx="8">
                  <c:v>2950</c:v>
                </c:pt>
                <c:pt idx="9">
                  <c:v>2150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929280"/>
        <c:axId val="72930816"/>
      </c:lineChart>
      <c:catAx>
        <c:axId val="72929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72930816"/>
        <c:crosses val="autoZero"/>
        <c:auto val="1"/>
        <c:lblAlgn val="ctr"/>
        <c:lblOffset val="100"/>
        <c:noMultiLvlLbl val="0"/>
      </c:catAx>
      <c:valAx>
        <c:axId val="72930816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72929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>
          <a:latin typeface="微软雅黑" panose="020B0503020204020204" charset="-122"/>
          <a:ea typeface="微软雅黑" panose="020B0503020204020204" charset="-122"/>
        </a:defRPr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40140080221"/>
          <c:y val="0.0687738427790798"/>
          <c:w val="0.828072862593811"/>
          <c:h val="0.689688339105449"/>
        </c:manualLayout>
      </c:layout>
      <c:scatterChart>
        <c:scatterStyle val="lineMarker"/>
        <c:varyColors val="0"/>
        <c:ser>
          <c:idx val="0"/>
          <c:order val="0"/>
          <c:tx>
            <c:strRef>
              <c:f>样管1</c:f>
              <c:strCache>
                <c:ptCount val="1"/>
                <c:pt idx="0">
                  <c:v>样管1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trendline>
            <c:trendlineType val="linear"/>
            <c:dispRSqr val="0"/>
            <c:dispEq val="0"/>
          </c:trendline>
          <c:xVal>
            <c:numRef>
              <c:f>Sheet1!$E$2:$E$51</c:f>
              <c:numCache>
                <c:formatCode>General</c:formatCode>
                <c:ptCount val="50"/>
                <c:pt idx="0">
                  <c:v>0.432</c:v>
                </c:pt>
                <c:pt idx="1">
                  <c:v>0.864</c:v>
                </c:pt>
                <c:pt idx="2">
                  <c:v>1.296</c:v>
                </c:pt>
                <c:pt idx="3">
                  <c:v>1.728</c:v>
                </c:pt>
                <c:pt idx="4">
                  <c:v>2.16</c:v>
                </c:pt>
                <c:pt idx="5">
                  <c:v>2.592</c:v>
                </c:pt>
                <c:pt idx="6">
                  <c:v>3.024</c:v>
                </c:pt>
                <c:pt idx="7">
                  <c:v>3.456</c:v>
                </c:pt>
                <c:pt idx="8">
                  <c:v>3.888</c:v>
                </c:pt>
                <c:pt idx="9">
                  <c:v>4.32</c:v>
                </c:pt>
                <c:pt idx="10">
                  <c:v>4.752</c:v>
                </c:pt>
                <c:pt idx="11">
                  <c:v>5.184</c:v>
                </c:pt>
                <c:pt idx="12">
                  <c:v>5.616</c:v>
                </c:pt>
                <c:pt idx="13">
                  <c:v>6.048</c:v>
                </c:pt>
                <c:pt idx="14">
                  <c:v>6.48</c:v>
                </c:pt>
                <c:pt idx="15">
                  <c:v>6.912</c:v>
                </c:pt>
                <c:pt idx="16">
                  <c:v>7.344</c:v>
                </c:pt>
                <c:pt idx="17">
                  <c:v>7.776</c:v>
                </c:pt>
                <c:pt idx="18">
                  <c:v>9.504</c:v>
                </c:pt>
                <c:pt idx="19">
                  <c:v>9.936</c:v>
                </c:pt>
                <c:pt idx="20">
                  <c:v>10.8</c:v>
                </c:pt>
                <c:pt idx="21">
                  <c:v>11.232</c:v>
                </c:pt>
                <c:pt idx="22">
                  <c:v>11.664</c:v>
                </c:pt>
                <c:pt idx="23">
                  <c:v>12.096</c:v>
                </c:pt>
                <c:pt idx="24">
                  <c:v>12.528</c:v>
                </c:pt>
                <c:pt idx="25">
                  <c:v>12.96</c:v>
                </c:pt>
                <c:pt idx="26">
                  <c:v>13.392</c:v>
                </c:pt>
                <c:pt idx="27">
                  <c:v>13.824</c:v>
                </c:pt>
                <c:pt idx="28">
                  <c:v>14.256</c:v>
                </c:pt>
                <c:pt idx="29">
                  <c:v>14.688</c:v>
                </c:pt>
                <c:pt idx="30">
                  <c:v>15.12</c:v>
                </c:pt>
                <c:pt idx="31">
                  <c:v>15.984</c:v>
                </c:pt>
                <c:pt idx="32">
                  <c:v>16.416</c:v>
                </c:pt>
                <c:pt idx="33">
                  <c:v>16.848</c:v>
                </c:pt>
                <c:pt idx="34">
                  <c:v>17.28</c:v>
                </c:pt>
                <c:pt idx="35">
                  <c:v>17.712</c:v>
                </c:pt>
                <c:pt idx="36">
                  <c:v>18.144</c:v>
                </c:pt>
                <c:pt idx="37">
                  <c:v>19.008</c:v>
                </c:pt>
                <c:pt idx="38">
                  <c:v>19.872</c:v>
                </c:pt>
                <c:pt idx="39">
                  <c:v>20.304</c:v>
                </c:pt>
                <c:pt idx="40">
                  <c:v>20.736</c:v>
                </c:pt>
                <c:pt idx="41">
                  <c:v>21.168</c:v>
                </c:pt>
                <c:pt idx="42">
                  <c:v>21.6</c:v>
                </c:pt>
                <c:pt idx="43">
                  <c:v>22.032</c:v>
                </c:pt>
                <c:pt idx="44">
                  <c:v>22.464</c:v>
                </c:pt>
                <c:pt idx="45">
                  <c:v>22.896</c:v>
                </c:pt>
                <c:pt idx="46">
                  <c:v>23.328</c:v>
                </c:pt>
                <c:pt idx="47">
                  <c:v>24.192</c:v>
                </c:pt>
                <c:pt idx="48">
                  <c:v>25.056</c:v>
                </c:pt>
                <c:pt idx="49">
                  <c:v>25.92</c:v>
                </c:pt>
              </c:numCache>
            </c:numRef>
          </c:xVal>
          <c:yVal>
            <c:numRef>
              <c:f>Sheet1!$B$2:$B$51</c:f>
              <c:numCache>
                <c:formatCode>0.00E+00</c:formatCode>
                <c:ptCount val="50"/>
                <c:pt idx="0">
                  <c:v>10700000</c:v>
                </c:pt>
                <c:pt idx="1">
                  <c:v>10900000</c:v>
                </c:pt>
                <c:pt idx="2">
                  <c:v>10600000</c:v>
                </c:pt>
                <c:pt idx="3">
                  <c:v>11100000</c:v>
                </c:pt>
                <c:pt idx="4">
                  <c:v>11800000</c:v>
                </c:pt>
                <c:pt idx="5">
                  <c:v>12300000</c:v>
                </c:pt>
                <c:pt idx="6">
                  <c:v>12500000</c:v>
                </c:pt>
                <c:pt idx="7">
                  <c:v>11400000</c:v>
                </c:pt>
                <c:pt idx="8">
                  <c:v>11500000</c:v>
                </c:pt>
                <c:pt idx="9">
                  <c:v>12600000</c:v>
                </c:pt>
                <c:pt idx="10">
                  <c:v>12200000</c:v>
                </c:pt>
                <c:pt idx="11">
                  <c:v>12500000</c:v>
                </c:pt>
                <c:pt idx="12">
                  <c:v>13100000</c:v>
                </c:pt>
                <c:pt idx="13">
                  <c:v>12300000</c:v>
                </c:pt>
                <c:pt idx="14">
                  <c:v>12100000</c:v>
                </c:pt>
                <c:pt idx="15">
                  <c:v>12500000</c:v>
                </c:pt>
                <c:pt idx="16">
                  <c:v>11700000</c:v>
                </c:pt>
                <c:pt idx="17">
                  <c:v>11900000</c:v>
                </c:pt>
                <c:pt idx="18">
                  <c:v>11700000</c:v>
                </c:pt>
                <c:pt idx="19">
                  <c:v>11100000</c:v>
                </c:pt>
                <c:pt idx="20">
                  <c:v>11900000</c:v>
                </c:pt>
                <c:pt idx="21">
                  <c:v>10700000</c:v>
                </c:pt>
                <c:pt idx="22">
                  <c:v>11000000</c:v>
                </c:pt>
                <c:pt idx="23">
                  <c:v>10900000</c:v>
                </c:pt>
                <c:pt idx="24">
                  <c:v>11200000</c:v>
                </c:pt>
                <c:pt idx="25">
                  <c:v>10600000</c:v>
                </c:pt>
                <c:pt idx="26">
                  <c:v>11500000</c:v>
                </c:pt>
                <c:pt idx="27">
                  <c:v>11600000</c:v>
                </c:pt>
                <c:pt idx="28">
                  <c:v>11000000</c:v>
                </c:pt>
                <c:pt idx="29">
                  <c:v>10600000</c:v>
                </c:pt>
                <c:pt idx="30">
                  <c:v>10600000</c:v>
                </c:pt>
                <c:pt idx="31">
                  <c:v>10100000</c:v>
                </c:pt>
                <c:pt idx="32">
                  <c:v>10400000</c:v>
                </c:pt>
                <c:pt idx="33">
                  <c:v>10900000</c:v>
                </c:pt>
                <c:pt idx="34">
                  <c:v>10400000</c:v>
                </c:pt>
                <c:pt idx="35">
                  <c:v>10900000</c:v>
                </c:pt>
                <c:pt idx="36">
                  <c:v>10100000</c:v>
                </c:pt>
                <c:pt idx="37">
                  <c:v>10100000</c:v>
                </c:pt>
                <c:pt idx="38">
                  <c:v>9870000</c:v>
                </c:pt>
                <c:pt idx="39">
                  <c:v>10700000</c:v>
                </c:pt>
                <c:pt idx="40">
                  <c:v>9820000</c:v>
                </c:pt>
                <c:pt idx="41">
                  <c:v>10300000</c:v>
                </c:pt>
                <c:pt idx="42">
                  <c:v>9680000</c:v>
                </c:pt>
                <c:pt idx="44">
                  <c:v>9209000</c:v>
                </c:pt>
                <c:pt idx="45">
                  <c:v>10210000</c:v>
                </c:pt>
                <c:pt idx="46">
                  <c:v>9835000</c:v>
                </c:pt>
                <c:pt idx="47">
                  <c:v>9918000</c:v>
                </c:pt>
                <c:pt idx="48">
                  <c:v>10240000</c:v>
                </c:pt>
                <c:pt idx="49">
                  <c:v>8970000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样管2</c:f>
              <c:strCache>
                <c:ptCount val="1"/>
                <c:pt idx="0">
                  <c:v>样管2</c:v>
                </c:pt>
              </c:strCache>
            </c:strRef>
          </c:tx>
          <c:marker>
            <c:symbol val="none"/>
          </c:marker>
          <c:dLbls>
            <c:delete val="1"/>
          </c:dLbls>
          <c:xVal>
            <c:numRef>
              <c:f>Sheet1!$E$2:$E$51</c:f>
              <c:numCache>
                <c:formatCode>General</c:formatCode>
                <c:ptCount val="50"/>
                <c:pt idx="0">
                  <c:v>0.432</c:v>
                </c:pt>
                <c:pt idx="1">
                  <c:v>0.864</c:v>
                </c:pt>
                <c:pt idx="2">
                  <c:v>1.296</c:v>
                </c:pt>
                <c:pt idx="3">
                  <c:v>1.728</c:v>
                </c:pt>
                <c:pt idx="4">
                  <c:v>2.16</c:v>
                </c:pt>
                <c:pt idx="5">
                  <c:v>2.592</c:v>
                </c:pt>
                <c:pt idx="6">
                  <c:v>3.024</c:v>
                </c:pt>
                <c:pt idx="7">
                  <c:v>3.456</c:v>
                </c:pt>
                <c:pt idx="8">
                  <c:v>3.888</c:v>
                </c:pt>
                <c:pt idx="9">
                  <c:v>4.32</c:v>
                </c:pt>
                <c:pt idx="10">
                  <c:v>4.752</c:v>
                </c:pt>
                <c:pt idx="11">
                  <c:v>5.184</c:v>
                </c:pt>
                <c:pt idx="12">
                  <c:v>5.616</c:v>
                </c:pt>
                <c:pt idx="13">
                  <c:v>6.048</c:v>
                </c:pt>
                <c:pt idx="14">
                  <c:v>6.48</c:v>
                </c:pt>
                <c:pt idx="15">
                  <c:v>6.912</c:v>
                </c:pt>
                <c:pt idx="16">
                  <c:v>7.344</c:v>
                </c:pt>
                <c:pt idx="17">
                  <c:v>7.776</c:v>
                </c:pt>
                <c:pt idx="18">
                  <c:v>9.504</c:v>
                </c:pt>
                <c:pt idx="19">
                  <c:v>9.936</c:v>
                </c:pt>
                <c:pt idx="20">
                  <c:v>10.8</c:v>
                </c:pt>
                <c:pt idx="21">
                  <c:v>11.232</c:v>
                </c:pt>
                <c:pt idx="22">
                  <c:v>11.664</c:v>
                </c:pt>
                <c:pt idx="23">
                  <c:v>12.096</c:v>
                </c:pt>
                <c:pt idx="24">
                  <c:v>12.528</c:v>
                </c:pt>
                <c:pt idx="25">
                  <c:v>12.96</c:v>
                </c:pt>
                <c:pt idx="26">
                  <c:v>13.392</c:v>
                </c:pt>
                <c:pt idx="27">
                  <c:v>13.824</c:v>
                </c:pt>
                <c:pt idx="28">
                  <c:v>14.256</c:v>
                </c:pt>
                <c:pt idx="29">
                  <c:v>14.688</c:v>
                </c:pt>
                <c:pt idx="30">
                  <c:v>15.12</c:v>
                </c:pt>
                <c:pt idx="31">
                  <c:v>15.984</c:v>
                </c:pt>
                <c:pt idx="32">
                  <c:v>16.416</c:v>
                </c:pt>
                <c:pt idx="33">
                  <c:v>16.848</c:v>
                </c:pt>
                <c:pt idx="34">
                  <c:v>17.28</c:v>
                </c:pt>
                <c:pt idx="35">
                  <c:v>17.712</c:v>
                </c:pt>
                <c:pt idx="36">
                  <c:v>18.144</c:v>
                </c:pt>
                <c:pt idx="37">
                  <c:v>19.008</c:v>
                </c:pt>
                <c:pt idx="38">
                  <c:v>19.872</c:v>
                </c:pt>
                <c:pt idx="39">
                  <c:v>20.304</c:v>
                </c:pt>
                <c:pt idx="40">
                  <c:v>20.736</c:v>
                </c:pt>
                <c:pt idx="41">
                  <c:v>21.168</c:v>
                </c:pt>
                <c:pt idx="42">
                  <c:v>21.6</c:v>
                </c:pt>
                <c:pt idx="43">
                  <c:v>22.032</c:v>
                </c:pt>
                <c:pt idx="44">
                  <c:v>22.464</c:v>
                </c:pt>
                <c:pt idx="45">
                  <c:v>22.896</c:v>
                </c:pt>
                <c:pt idx="46">
                  <c:v>23.328</c:v>
                </c:pt>
                <c:pt idx="47">
                  <c:v>24.192</c:v>
                </c:pt>
                <c:pt idx="48">
                  <c:v>25.056</c:v>
                </c:pt>
                <c:pt idx="49">
                  <c:v>25.92</c:v>
                </c:pt>
              </c:numCache>
            </c:numRef>
          </c:xVal>
          <c:yVal>
            <c:numRef>
              <c:f>Sheet1!$H$2:$H$16</c:f>
              <c:numCache>
                <c:formatCode>0.00E+00</c:formatCode>
                <c:ptCount val="15"/>
                <c:pt idx="0">
                  <c:v>10500000</c:v>
                </c:pt>
                <c:pt idx="1">
                  <c:v>11000000</c:v>
                </c:pt>
                <c:pt idx="2">
                  <c:v>11500000</c:v>
                </c:pt>
                <c:pt idx="3">
                  <c:v>12200000</c:v>
                </c:pt>
                <c:pt idx="4">
                  <c:v>11700000</c:v>
                </c:pt>
                <c:pt idx="5">
                  <c:v>12200000</c:v>
                </c:pt>
                <c:pt idx="6">
                  <c:v>11400000</c:v>
                </c:pt>
                <c:pt idx="7">
                  <c:v>12100000</c:v>
                </c:pt>
                <c:pt idx="8">
                  <c:v>12700000</c:v>
                </c:pt>
                <c:pt idx="9">
                  <c:v>11000000</c:v>
                </c:pt>
                <c:pt idx="10">
                  <c:v>13700000</c:v>
                </c:pt>
                <c:pt idx="11">
                  <c:v>13400000</c:v>
                </c:pt>
                <c:pt idx="12">
                  <c:v>11700000</c:v>
                </c:pt>
                <c:pt idx="13">
                  <c:v>11300000</c:v>
                </c:pt>
                <c:pt idx="14">
                  <c:v>11200000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215040"/>
        <c:axId val="78258176"/>
      </c:scatterChart>
      <c:valAx>
        <c:axId val="78215040"/>
        <c:scaling>
          <c:orientation val="minMax"/>
        </c:scaling>
        <c:delete val="0"/>
        <c:axPos val="b"/>
        <c:title>
          <c:tx>
            <c:rich>
              <a:bodyPr rot="0" spcFirstLastPara="0" vertOverflow="ellipsis" vert="horz" wrap="square" anchor="ctr" anchorCtr="1"/>
              <a:lstStyle/>
              <a:p>
                <a:pPr>
                  <a:defRPr lang="zh-CN" sz="1400" b="0" i="0" u="none" strike="noStrike" kern="1200" baseline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defRPr>
                </a:pPr>
                <a:r>
                  <a:rPr lang="zh-CN" sz="1400"/>
                  <a:t>电荷量</a:t>
                </a:r>
                <a:r>
                  <a:rPr lang="en-US" sz="1400"/>
                  <a:t>/C</a:t>
                </a:r>
                <a:endParaRPr lang="en-US" sz="1400"/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defRPr>
            </a:pPr>
          </a:p>
        </c:txPr>
        <c:crossAx val="78258176"/>
        <c:crosses val="autoZero"/>
        <c:crossBetween val="midCat"/>
      </c:valAx>
      <c:valAx>
        <c:axId val="78258176"/>
        <c:scaling>
          <c:orientation val="minMax"/>
          <c:max val="16000000"/>
          <c:min val="8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>
                  <a:defRPr lang="zh-CN" sz="1400" b="0" i="0" u="none" strike="noStrike" kern="1200" baseline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defRPr>
                </a:pPr>
                <a:r>
                  <a:rPr lang="zh-CN" sz="1400"/>
                  <a:t>增益</a:t>
                </a:r>
                <a:endParaRPr lang="zh-CN" sz="1400"/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defRPr>
            </a:pPr>
          </a:p>
        </c:txPr>
        <c:crossAx val="7821504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200" b="0" i="0" u="none" strike="noStrike" baseline="0">
          <a:solidFill>
            <a:srgbClr val="000000"/>
          </a:solidFill>
          <a:latin typeface="微软雅黑" panose="020B0503020204020204" charset="-122"/>
          <a:ea typeface="微软雅黑" panose="020B0503020204020204" charset="-122"/>
          <a:cs typeface="宋体" panose="02010600030101010101" pitchFamily="2" charset="-122"/>
        </a:defRPr>
      </a:pPr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0.03478</cdr:x>
      <cdr:y>0.3</cdr:y>
    </cdr:from>
    <cdr:to>
      <cdr:x>0.0403</cdr:x>
      <cdr:y>0.8</cdr:y>
    </cdr:to>
    <cdr:sp>
      <cdr:nvSpPr>
        <cdr:cNvPr id="2" name="矩形 1"/>
        <cdr:cNvSpPr/>
      </cdr:nvSpPr>
      <cdr:spPr xmlns:a="http://schemas.openxmlformats.org/drawingml/2006/main">
        <a:xfrm xmlns:a="http://schemas.openxmlformats.org/drawingml/2006/main">
          <a:off x="288032" y="648072"/>
          <a:ext cx="45719" cy="1080120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eaVert" wrap="square" lIns="45720" tIns="45720" rIns="45720" bIns="45720" rtlCol="0" anchor="t" anchorCtr="0">
          <a:normAutofit/>
        </a:bodyPr>
        <a:lstStyle/>
        <a:p>
          <a:endParaRPr lang="zh-CN" alt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2105" tIns="46053" rIns="92105" bIns="46053" anchor="t"/>
          <a:p>
            <a:pPr lvl="0"/>
            <a:endParaRPr lang="zh-CN" altLang="en-US" dirty="0"/>
          </a:p>
        </p:txBody>
      </p:sp>
      <p:sp>
        <p:nvSpPr>
          <p:cNvPr id="327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8425" y="9531350"/>
            <a:ext cx="2987675" cy="501650"/>
          </a:xfrm>
          <a:prstGeom prst="rect">
            <a:avLst/>
          </a:prstGeom>
          <a:noFill/>
          <a:ln w="9525">
            <a:noFill/>
          </a:ln>
        </p:spPr>
        <p:txBody>
          <a:bodyPr lIns="92105" tIns="46053" rIns="92105" bIns="46053" anchor="b"/>
          <a:p>
            <a:pPr lvl="0" algn="r" defTabSz="920750" eaLnBrk="1" latinLnBrk="1" hangingPunct="1"/>
            <a:fld id="{9A0DB2DC-4C9A-4742-B13C-FB6460FD3503}" type="slidenum"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</a:fld>
            <a:endParaRPr lang="en-US" altLang="zh-CN" sz="12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2105" tIns="46053" rIns="92105" bIns="46053" anchor="t"/>
          <a:p>
            <a:pPr lvl="0"/>
            <a:endParaRPr lang="zh-CN" altLang="en-US" dirty="0"/>
          </a:p>
        </p:txBody>
      </p:sp>
      <p:sp>
        <p:nvSpPr>
          <p:cNvPr id="337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8425" y="9531350"/>
            <a:ext cx="2987675" cy="501650"/>
          </a:xfrm>
          <a:prstGeom prst="rect">
            <a:avLst/>
          </a:prstGeom>
          <a:noFill/>
          <a:ln w="9525">
            <a:noFill/>
          </a:ln>
        </p:spPr>
        <p:txBody>
          <a:bodyPr lIns="92105" tIns="46053" rIns="92105" bIns="46053" anchor="b"/>
          <a:p>
            <a:pPr lvl="0" algn="r" defTabSz="920750" eaLnBrk="1" latinLnBrk="1" hangingPunct="1"/>
            <a:fld id="{9A0DB2DC-4C9A-4742-B13C-FB6460FD3503}" type="slidenum"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</a:fld>
            <a:endParaRPr lang="en-US" altLang="zh-CN" sz="12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LHAASO group meeting, Nanjing, April 2019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LHAASO group meeting, Nanjing, April 2019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LHAASO group meeting, Nanjing, April 2019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LHAASO group meeting, Nanjing, April 2019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LHAASO group meeting, Nanjing, April 2019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LHAASO group meeting, Nanjing, April 2019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LHAASO group meeting, Nanjing, April 2019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LHAASO group meeting, Nanjing, April 2019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LHAASO group meeting, Nanjing, April 2019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LHAASO group meeting, Nanjing, April 2019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LHAASO group meeting, Nanjing, April 2019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BD3"/>
            </a:gs>
            <a:gs pos="0">
              <a:srgbClr val="007BD3"/>
            </a:gs>
            <a:gs pos="0">
              <a:srgbClr val="007BD3"/>
            </a:gs>
            <a:gs pos="0">
              <a:srgbClr val="007BD3"/>
            </a:gs>
            <a:gs pos="0">
              <a:srgbClr val="007BD3"/>
            </a:gs>
            <a:gs pos="0">
              <a:srgbClr val="007BD3"/>
            </a:gs>
            <a:gs pos="0">
              <a:srgbClr val="007BD3"/>
            </a:gs>
            <a:gs pos="0">
              <a:srgbClr val="007BD3"/>
            </a:gs>
            <a:gs pos="0">
              <a:srgbClr val="007BD3"/>
            </a:gs>
            <a:gs pos="0">
              <a:srgbClr val="007BD3"/>
            </a:gs>
            <a:gs pos="0">
              <a:srgbClr val="007BD3"/>
            </a:gs>
            <a:gs pos="0">
              <a:srgbClr val="007BD3"/>
            </a:gs>
            <a:gs pos="100000">
              <a:srgbClr val="034373"/>
            </a:gs>
            <a:gs pos="100000">
              <a:srgbClr val="034373"/>
            </a:gs>
            <a:gs pos="100000">
              <a:srgbClr val="034373"/>
            </a:gs>
            <a:gs pos="100000">
              <a:srgbClr val="034373"/>
            </a:gs>
            <a:gs pos="100000">
              <a:srgbClr val="034373"/>
            </a:gs>
            <a:gs pos="100000">
              <a:srgbClr val="034373"/>
            </a:gs>
            <a:gs pos="100000">
              <a:srgbClr val="034373"/>
            </a:gs>
            <a:gs pos="100000">
              <a:srgbClr val="034373"/>
            </a:gs>
            <a:gs pos="100000">
              <a:srgbClr val="034373"/>
            </a:gs>
            <a:gs pos="100000">
              <a:srgbClr val="034373"/>
            </a:gs>
            <a:gs pos="100000">
              <a:srgbClr val="034373"/>
            </a:gs>
            <a:gs pos="100000">
              <a:srgbClr val="034373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LHAASO group meeting, Nanjing, April 2019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.xml"/><Relationship Id="rId7" Type="http://schemas.openxmlformats.org/officeDocument/2006/relationships/image" Target="../media/image42.jpe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chart" Target="../charts/chart8.xml"/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hart" Target="../charts/chart10.xml"/><Relationship Id="rId1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7" name="image4.jpe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-2857" y="3075940"/>
            <a:ext cx="9144000" cy="37904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680"/>
            <a:ext cx="6858000" cy="193865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algn="r"/>
            <a:r>
              <a:rPr lang="en-US" altLang="zh-CN" sz="360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Calibration system </a:t>
            </a:r>
            <a:br>
              <a:rPr lang="en-US" altLang="zh-CN" sz="360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/>
              </a:rPr>
            </a:br>
            <a:r>
              <a:rPr lang="en-US" altLang="zh-CN" sz="360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&amp; 20 inch MCP-PMT of WCDA</a:t>
            </a:r>
            <a:endParaRPr lang="en-US" altLang="zh-CN" sz="360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0460" y="4597083"/>
            <a:ext cx="6858000" cy="1655762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pPr algn="r">
              <a:lnSpc>
                <a:spcPct val="300000"/>
              </a:lnSpc>
            </a:pPr>
            <a:r>
              <a:rPr lang="en-US" altLang="zh-CN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 Gao</a:t>
            </a:r>
            <a:endParaRPr lang="en-US" altLang="zh-CN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r"/>
            <a:r>
              <a:rPr lang="en-US" altLang="zh-CN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20190415</a:t>
            </a:r>
            <a:endParaRPr lang="en-US" altLang="zh-CN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fld id="{D997B5FA-0921-464F-AAE1-844C04324D75}" type="datetime1">
              <a:rPr lang="zh-CN" altLang="en-US" sz="90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fld>
            <a:endParaRPr lang="zh-CN" altLang="en-US" sz="900" smtClean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fld id="{565CE74E-AB26-4998-AD42-012C4C1AD076}" type="slidenum">
              <a:rPr lang="zh-CN" altLang="en-US" sz="90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fld>
            <a:endParaRPr lang="zh-CN" altLang="en-US" sz="900" smtClean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 sz="90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LHAASO group meeting, Nanjing, April 2019</a:t>
            </a:r>
            <a:endParaRPr lang="zh-CN" altLang="en-US" sz="90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图片 9" descr="0414-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440" y="581660"/>
            <a:ext cx="3622675" cy="2456815"/>
          </a:xfrm>
          <a:prstGeom prst="rect">
            <a:avLst/>
          </a:prstGeom>
        </p:spPr>
      </p:pic>
      <p:pic>
        <p:nvPicPr>
          <p:cNvPr id="11" name="图片 10" descr="0314-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380" y="581660"/>
            <a:ext cx="3622675" cy="2456815"/>
          </a:xfrm>
          <a:prstGeom prst="rect">
            <a:avLst/>
          </a:prstGeom>
        </p:spPr>
      </p:pic>
      <p:pic>
        <p:nvPicPr>
          <p:cNvPr id="12" name="图片 11" descr="0319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380" y="3736340"/>
            <a:ext cx="3622675" cy="2456815"/>
          </a:xfrm>
          <a:prstGeom prst="rect">
            <a:avLst/>
          </a:prstGeom>
        </p:spPr>
      </p:pic>
      <p:pic>
        <p:nvPicPr>
          <p:cNvPr id="13" name="图片 12" descr="0409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" y="3736340"/>
            <a:ext cx="3622675" cy="24568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628650" y="655320"/>
            <a:ext cx="7886700" cy="5521960"/>
          </a:xfrm>
        </p:spPr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the results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calibration system : PMT &amp; FEE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ustc calibration : PMT only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offline calibration : detector cells (PMT &amp; position &amp; water &amp; FEE)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most of WCDA channel calibration result matchs USTC calibration data and offline calibration result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；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some channels are still in check.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  <a:p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 sz="900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 sz="9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4800">
                <a:solidFill>
                  <a:schemeClr val="bg1">
                    <a:lumMod val="95000"/>
                  </a:schemeClr>
                </a:solidFill>
              </a:rPr>
              <a:t>Work on 20 inch MCP-PMT</a:t>
            </a:r>
            <a:endParaRPr lang="en-US" altLang="zh-CN" sz="4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 sz="900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 sz="9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WCDA requirements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628650" y="1430020"/>
            <a:ext cx="7886700" cy="4747260"/>
          </a:xfrm>
        </p:spPr>
        <p:txBody>
          <a:bodyPr>
            <a:normAutofit lnSpcReduction="10000"/>
          </a:bodyPr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2# 3# pool, 2220 PMTs are needed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Special design for WCDA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Test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SPE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tts / cttd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linearity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afterpulse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dark rate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etc ...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HV divider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Potting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 sz="900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 sz="9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9670" y="2127250"/>
            <a:ext cx="3037205" cy="40500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what have we done - special design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图片 9"/>
          <p:cNvPicPr>
            <a:picLocks noChangeAspect="1"/>
          </p:cNvPicPr>
          <p:nvPr/>
        </p:nvPicPr>
        <p:blipFill>
          <a:blip r:embed="rId1"/>
          <a:srcRect t="17036"/>
          <a:stretch>
            <a:fillRect/>
          </a:stretch>
        </p:blipFill>
        <p:spPr>
          <a:xfrm>
            <a:off x="1205230" y="1503680"/>
            <a:ext cx="1877060" cy="939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16" descr="C:\Users\rl\AppData\Local\Temp\Rar$DI00.200\IMG_55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795" y="3236595"/>
            <a:ext cx="1556385" cy="1729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3"/>
          <a:srcRect l="16139" t="26357" b="25296"/>
          <a:stretch>
            <a:fillRect/>
          </a:stretch>
        </p:blipFill>
        <p:spPr>
          <a:xfrm>
            <a:off x="5742305" y="1506220"/>
            <a:ext cx="2539365" cy="93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2" descr="F:\市场推广\7月3日报告\任玲\IMG_1964.jpg"/>
          <p:cNvPicPr>
            <a:picLocks noChangeAspect="1"/>
          </p:cNvPicPr>
          <p:nvPr/>
        </p:nvPicPr>
        <p:blipFill>
          <a:blip r:embed="rId4"/>
          <a:srcRect l="8195" r="5461"/>
          <a:stretch>
            <a:fillRect/>
          </a:stretch>
        </p:blipFill>
        <p:spPr>
          <a:xfrm>
            <a:off x="1205230" y="3254375"/>
            <a:ext cx="1885950" cy="17119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767205" y="2637790"/>
            <a:ext cx="1957705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普通聚焦极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8505" y="2637790"/>
            <a:ext cx="2563495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扩张型莲花座聚焦极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06805" y="5367020"/>
            <a:ext cx="6657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NNVT optimized the focus electrode design for WCDA, considering both collection efficiency and TTS (&lt; 7 ns). 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3224530" y="1898650"/>
            <a:ext cx="2339975" cy="166370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311785" y="969645"/>
            <a:ext cx="3735070" cy="5128895"/>
          </a:xfrm>
        </p:spPr>
        <p:txBody>
          <a:bodyPr/>
          <a:p>
            <a:r>
              <a:rPr lang="en-US" altLang="zh-CN" sz="2400">
                <a:solidFill>
                  <a:schemeClr val="bg1">
                    <a:lumMod val="95000"/>
                  </a:schemeClr>
                </a:solidFill>
              </a:rPr>
              <a:t>PMT test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SPE @ Gain = 5</a:t>
            </a:r>
            <a:r>
              <a:rPr lang="zh-CN" altLang="en-US" sz="1800">
                <a:solidFill>
                  <a:schemeClr val="bg1">
                    <a:lumMod val="95000"/>
                  </a:schemeClr>
                </a:solidFill>
              </a:rPr>
              <a:t>×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10</a:t>
            </a:r>
            <a:r>
              <a:rPr lang="en-US" altLang="zh-CN" sz="1800" baseline="30000">
                <a:solidFill>
                  <a:schemeClr val="bg1">
                    <a:lumMod val="95000"/>
                  </a:schemeClr>
                </a:solidFill>
              </a:rPr>
              <a:t>6</a:t>
            </a:r>
            <a:endParaRPr lang="en-US" altLang="zh-CN" sz="1800" baseline="300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Dark rate (1/3 PE, cooling after 16 hours)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TTS (LED ratio &lt; 10%)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Risetime (10GHz scope)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Afterpulse (500ns - 20μs)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non-linearity (A-B method)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21511" name="组合 7"/>
          <p:cNvGrpSpPr/>
          <p:nvPr/>
        </p:nvGrpSpPr>
        <p:grpSpPr>
          <a:xfrm>
            <a:off x="4306570" y="553085"/>
            <a:ext cx="2199005" cy="1400810"/>
            <a:chOff x="5364088" y="3231758"/>
            <a:chExt cx="3266175" cy="166536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1"/>
            <a:srcRect r="14886"/>
            <a:stretch>
              <a:fillRect/>
            </a:stretch>
          </p:blipFill>
          <p:spPr bwMode="auto">
            <a:xfrm>
              <a:off x="5364088" y="3231758"/>
              <a:ext cx="3266175" cy="166536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0" name="任意多边形 9"/>
            <p:cNvSpPr/>
            <p:nvPr/>
          </p:nvSpPr>
          <p:spPr>
            <a:xfrm>
              <a:off x="6806863" y="3441859"/>
              <a:ext cx="356193" cy="922798"/>
            </a:xfrm>
            <a:custGeom>
              <a:avLst/>
              <a:gdLst>
                <a:gd name="connsiteX0" fmla="*/ 0 w 355600"/>
                <a:gd name="connsiteY0" fmla="*/ 609643 h 742605"/>
                <a:gd name="connsiteX1" fmla="*/ 139700 w 355600"/>
                <a:gd name="connsiteY1" fmla="*/ 43 h 742605"/>
                <a:gd name="connsiteX2" fmla="*/ 304800 w 355600"/>
                <a:gd name="connsiteY2" fmla="*/ 635043 h 742605"/>
                <a:gd name="connsiteX3" fmla="*/ 355600 w 355600"/>
                <a:gd name="connsiteY3" fmla="*/ 736643 h 742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600" h="742605">
                  <a:moveTo>
                    <a:pt x="0" y="609643"/>
                  </a:moveTo>
                  <a:cubicBezTo>
                    <a:pt x="44450" y="302726"/>
                    <a:pt x="88900" y="-4190"/>
                    <a:pt x="139700" y="43"/>
                  </a:cubicBezTo>
                  <a:cubicBezTo>
                    <a:pt x="190500" y="4276"/>
                    <a:pt x="268817" y="512276"/>
                    <a:pt x="304800" y="635043"/>
                  </a:cubicBezTo>
                  <a:cubicBezTo>
                    <a:pt x="340783" y="757810"/>
                    <a:pt x="348191" y="747226"/>
                    <a:pt x="355600" y="73664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6588261" y="4508845"/>
              <a:ext cx="14402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6806863" y="3441859"/>
              <a:ext cx="28546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6300220" y="4508845"/>
              <a:ext cx="43206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3"/>
            <p:cNvSpPr txBox="1"/>
            <p:nvPr/>
          </p:nvSpPr>
          <p:spPr>
            <a:xfrm>
              <a:off x="7018040" y="3309160"/>
              <a:ext cx="504056" cy="53071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1400" dirty="0">
                  <a:latin typeface="微软雅黑" panose="020B0503020204020204" charset="-122"/>
                  <a:ea typeface="微软雅黑" panose="020B0503020204020204" charset="-122"/>
                </a:rPr>
                <a:t>N</a:t>
              </a:r>
              <a:r>
                <a:rPr lang="en-US" altLang="zh-CN" sz="1400" baseline="-25000" dirty="0">
                  <a:latin typeface="微软雅黑" panose="020B0503020204020204" charset="-122"/>
                  <a:ea typeface="微软雅黑" panose="020B0503020204020204" charset="-122"/>
                </a:rPr>
                <a:t>p</a:t>
              </a:r>
              <a:endParaRPr lang="zh-CN" altLang="en-US" sz="1400" baseline="-25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19" name="TextBox 14"/>
            <p:cNvSpPr txBox="1"/>
            <p:nvPr/>
          </p:nvSpPr>
          <p:spPr>
            <a:xfrm>
              <a:off x="5732123" y="4306185"/>
              <a:ext cx="905931" cy="364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1400" dirty="0">
                  <a:latin typeface="微软雅黑" panose="020B0503020204020204" charset="-122"/>
                  <a:ea typeface="微软雅黑" panose="020B0503020204020204" charset="-122"/>
                </a:rPr>
                <a:t>N</a:t>
              </a:r>
              <a:r>
                <a:rPr lang="en-US" altLang="zh-CN" sz="1400" baseline="-25000" dirty="0">
                  <a:latin typeface="微软雅黑" panose="020B0503020204020204" charset="-122"/>
                  <a:ea typeface="微软雅黑" panose="020B0503020204020204" charset="-122"/>
                </a:rPr>
                <a:t>V</a:t>
              </a:r>
              <a:endParaRPr lang="zh-CN" altLang="en-US" sz="1400" baseline="-25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2536" name="Picture 7"/>
          <p:cNvPicPr>
            <a:picLocks noChangeAspect="1"/>
          </p:cNvPicPr>
          <p:nvPr/>
        </p:nvPicPr>
        <p:blipFill>
          <a:blip r:embed="rId2"/>
          <a:srcRect l="59126"/>
          <a:stretch>
            <a:fillRect/>
          </a:stretch>
        </p:blipFill>
        <p:spPr>
          <a:xfrm>
            <a:off x="4306570" y="2133600"/>
            <a:ext cx="2223135" cy="2094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2" descr="H:\新建文件夹\TTS1.PNG"/>
          <p:cNvPicPr>
            <a:picLocks noChangeAspect="1"/>
          </p:cNvPicPr>
          <p:nvPr/>
        </p:nvPicPr>
        <p:blipFill>
          <a:blip r:embed="rId3"/>
          <a:srcRect r="8817"/>
          <a:stretch>
            <a:fillRect/>
          </a:stretch>
        </p:blipFill>
        <p:spPr>
          <a:xfrm>
            <a:off x="6639560" y="2170430"/>
            <a:ext cx="2411095" cy="1740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2" descr="C:\Users\dell\Desktop\时间\上升时间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385" y="553085"/>
            <a:ext cx="2411730" cy="1401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90" y="4302125"/>
            <a:ext cx="3244215" cy="168656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3746500" y="4469765"/>
            <a:ext cx="5163185" cy="1555750"/>
            <a:chOff x="6284" y="6048"/>
            <a:chExt cx="7720" cy="2326"/>
          </a:xfrm>
        </p:grpSpPr>
        <p:pic>
          <p:nvPicPr>
            <p:cNvPr id="26631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40" y="6048"/>
              <a:ext cx="3564" cy="23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632" name="Picture 5" descr="30mAR5600U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84" y="6061"/>
              <a:ext cx="4161" cy="230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6633" name="Line 9"/>
          <p:cNvSpPr/>
          <p:nvPr/>
        </p:nvSpPr>
        <p:spPr>
          <a:xfrm flipH="1">
            <a:off x="4156075" y="4748530"/>
            <a:ext cx="150495" cy="34163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6635" name="Line 12"/>
          <p:cNvSpPr/>
          <p:nvPr/>
        </p:nvSpPr>
        <p:spPr>
          <a:xfrm>
            <a:off x="2545080" y="4370705"/>
            <a:ext cx="149225" cy="24320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6637" name="Text Box 14"/>
          <p:cNvSpPr txBox="1"/>
          <p:nvPr/>
        </p:nvSpPr>
        <p:spPr>
          <a:xfrm>
            <a:off x="3923665" y="4478655"/>
            <a:ext cx="89408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Pedestal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638" name="Text Box 15"/>
          <p:cNvSpPr txBox="1"/>
          <p:nvPr/>
        </p:nvSpPr>
        <p:spPr>
          <a:xfrm>
            <a:off x="4464685" y="4783455"/>
            <a:ext cx="59753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639" name="Text Box 16"/>
          <p:cNvSpPr txBox="1"/>
          <p:nvPr/>
        </p:nvSpPr>
        <p:spPr>
          <a:xfrm>
            <a:off x="5002530" y="4684395"/>
            <a:ext cx="46799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640" name="Text Box 17"/>
          <p:cNvSpPr txBox="1"/>
          <p:nvPr/>
        </p:nvSpPr>
        <p:spPr>
          <a:xfrm>
            <a:off x="5518150" y="5036820"/>
            <a:ext cx="89535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C=A+B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HV divider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083810" y="2112645"/>
            <a:ext cx="3332480" cy="4446270"/>
          </a:xfrm>
          <a:prstGeom prst="rect">
            <a:avLst/>
          </a:prstGeom>
        </p:spPr>
      </p:pic>
      <p:sp>
        <p:nvSpPr>
          <p:cNvPr id="9" name="内容占位符 8"/>
          <p:cNvSpPr/>
          <p:nvPr>
            <p:ph idx="1"/>
          </p:nvPr>
        </p:nvSpPr>
        <p:spPr>
          <a:xfrm>
            <a:off x="628650" y="1825625"/>
            <a:ext cx="3898900" cy="4351655"/>
          </a:xfrm>
        </p:spPr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Final design 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（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2019.02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）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HV / signal seperated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special drill drawing for potting glue 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and cable fasten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reduce number of welding point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 to 12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内容占位符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915" y="748030"/>
            <a:ext cx="428942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Potting &amp; FEE debug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sz="2000">
                <a:solidFill>
                  <a:schemeClr val="bg1">
                    <a:lumMod val="95000"/>
                  </a:schemeClr>
                </a:solidFill>
              </a:rPr>
              <a:t>Potting based on JUNO potting technique</a:t>
            </a:r>
            <a:endParaRPr lang="en-US" altLang="zh-CN" sz="20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400">
                <a:solidFill>
                  <a:schemeClr val="bg1">
                    <a:lumMod val="95000"/>
                  </a:schemeClr>
                </a:solidFill>
              </a:rPr>
              <a:t>2019.01 - sample tube potting</a:t>
            </a:r>
            <a:endParaRPr lang="en-US" altLang="zh-CN" sz="14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400">
                <a:solidFill>
                  <a:schemeClr val="bg1">
                    <a:lumMod val="95000"/>
                  </a:schemeClr>
                </a:solidFill>
              </a:rPr>
              <a:t>2019.02-2019.03 - potting production line are setup</a:t>
            </a:r>
            <a:endParaRPr lang="en-US" altLang="zh-CN" sz="140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altLang="zh-CN" sz="1630">
                <a:solidFill>
                  <a:schemeClr val="bg1">
                    <a:lumMod val="95000"/>
                  </a:schemeClr>
                </a:solidFill>
              </a:rPr>
              <a:t>FEE debug @ 2019.04 </a:t>
            </a:r>
            <a:endParaRPr lang="en-US" altLang="zh-CN" sz="163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680">
                <a:solidFill>
                  <a:schemeClr val="bg1">
                    <a:lumMod val="95000"/>
                  </a:schemeClr>
                </a:solidFill>
              </a:rPr>
              <a:t>FEE debug with 3 potting PMTs</a:t>
            </a:r>
            <a:endParaRPr lang="en-US" altLang="zh-CN" sz="168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680">
                <a:solidFill>
                  <a:schemeClr val="bg1">
                    <a:lumMod val="95000"/>
                  </a:schemeClr>
                </a:solidFill>
              </a:rPr>
              <a:t>1st batch (15 PMTs) finished and retested</a:t>
            </a:r>
            <a:endParaRPr lang="en-US" altLang="zh-CN" sz="168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20" y="3666490"/>
            <a:ext cx="1906270" cy="12928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435" y="2057400"/>
            <a:ext cx="3597275" cy="17989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666490"/>
            <a:ext cx="1892300" cy="12928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435" y="145415"/>
            <a:ext cx="3596640" cy="17983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75" y="4999355"/>
            <a:ext cx="1984375" cy="1356995"/>
          </a:xfrm>
          <a:prstGeom prst="rect">
            <a:avLst/>
          </a:prstGeom>
        </p:spPr>
      </p:pic>
      <p:graphicFrame>
        <p:nvGraphicFramePr>
          <p:cNvPr id="14" name="表格 13"/>
          <p:cNvGraphicFramePr/>
          <p:nvPr/>
        </p:nvGraphicFramePr>
        <p:xfrm>
          <a:off x="4046855" y="4344035"/>
          <a:ext cx="4964430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405"/>
                <a:gridCol w="827405"/>
                <a:gridCol w="764540"/>
                <a:gridCol w="802640"/>
                <a:gridCol w="786130"/>
                <a:gridCol w="956310"/>
              </a:tblGrid>
              <a:tr h="821055">
                <a:tc>
                  <a:txBody>
                    <a:bodyPr/>
                    <a:p>
                      <a:r>
                        <a:rPr lang="en-US" altLang="zh-CN" sz="1400" dirty="0" smtClean="0"/>
                        <a:t>PMT </a:t>
                      </a:r>
                      <a:r>
                        <a:rPr lang="en-US" sz="1400" dirty="0" smtClean="0"/>
                        <a:t>channel</a:t>
                      </a:r>
                      <a:endParaRPr lang="en-US" sz="14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r>
                        <a:rPr lang="en-US" sz="1400" dirty="0" smtClean="0"/>
                        <a:t>FEE </a:t>
                      </a:r>
                      <a:r>
                        <a:rPr lang="en-US" altLang="zh-CN" sz="1400" dirty="0" smtClean="0"/>
                        <a:t>LSB</a:t>
                      </a:r>
                      <a:endParaRPr lang="en-US" altLang="en-US" sz="14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r>
                        <a:rPr lang="en-US" altLang="zh-CN" sz="1400" dirty="0"/>
                        <a:t>NNVT qdc</a:t>
                      </a:r>
                      <a:endParaRPr lang="en-US" altLang="zh-CN" sz="1400" dirty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dirty="0"/>
                        <a:t>risetime</a:t>
                      </a:r>
                      <a:endParaRPr lang="en-US" altLang="zh-CN" sz="1400" dirty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dirty="0"/>
                        <a:t>falltime</a:t>
                      </a:r>
                      <a:endParaRPr lang="en-US" altLang="zh-CN" sz="1400" dirty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dirty="0"/>
                        <a:t>amplitude</a:t>
                      </a:r>
                      <a:endParaRPr lang="en-US" altLang="zh-CN" sz="1400" dirty="0"/>
                    </a:p>
                  </a:txBody>
                  <a:tcPr anchor="ctr" anchorCtr="0"/>
                </a:tc>
              </a:tr>
              <a:tr h="334645">
                <a:tc>
                  <a:txBody>
                    <a:bodyPr/>
                    <a:p>
                      <a:r>
                        <a:rPr lang="en-US" altLang="zh-CN" sz="1400" dirty="0" smtClean="0"/>
                        <a:t>18</a:t>
                      </a:r>
                      <a:endParaRPr lang="en-US" altLang="zh-CN" sz="14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r>
                        <a:rPr lang="en-US" altLang="zh-CN" sz="1400" dirty="0" smtClean="0"/>
                        <a:t>42.85</a:t>
                      </a:r>
                      <a:endParaRPr lang="en-US" altLang="zh-CN" sz="14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r>
                        <a:rPr lang="en-US" altLang="zh-CN" sz="1400" dirty="0" smtClean="0"/>
                        <a:t>5.15E6</a:t>
                      </a:r>
                      <a:endParaRPr lang="en-US" altLang="zh-CN" sz="14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dirty="0"/>
                        <a:t>3.2 ns</a:t>
                      </a:r>
                      <a:endParaRPr lang="en-US" altLang="zh-CN" sz="1400" dirty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dirty="0"/>
                        <a:t>17.6 ns</a:t>
                      </a:r>
                      <a:endParaRPr lang="en-US" altLang="zh-CN" sz="1400" dirty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dirty="0"/>
                        <a:t>6 mV</a:t>
                      </a:r>
                      <a:endParaRPr lang="en-US" altLang="zh-CN" sz="1400" dirty="0"/>
                    </a:p>
                  </a:txBody>
                  <a:tcPr anchor="ctr" anchorCtr="0"/>
                </a:tc>
              </a:tr>
              <a:tr h="389890">
                <a:tc>
                  <a:txBody>
                    <a:bodyPr/>
                    <a:p>
                      <a:r>
                        <a:rPr lang="en-US" altLang="zh-CN" sz="1400" dirty="0" smtClean="0"/>
                        <a:t>19</a:t>
                      </a:r>
                      <a:endParaRPr lang="en-US" altLang="zh-CN" sz="14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r>
                        <a:rPr lang="en-US" altLang="zh-CN" sz="1400" dirty="0" smtClean="0"/>
                        <a:t>41.4</a:t>
                      </a:r>
                      <a:endParaRPr lang="en-US" altLang="zh-CN" sz="14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r>
                        <a:rPr lang="en-US" altLang="zh-CN" sz="1400" dirty="0" smtClean="0"/>
                        <a:t>4.90E6</a:t>
                      </a:r>
                      <a:endParaRPr lang="en-US" altLang="zh-CN" sz="14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dirty="0"/>
                        <a:t>3.4 ns</a:t>
                      </a:r>
                      <a:endParaRPr lang="en-US" altLang="zh-CN" sz="1400" dirty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dirty="0"/>
                        <a:t>17.2 ns</a:t>
                      </a:r>
                      <a:endParaRPr lang="en-US" altLang="zh-CN" sz="1400" dirty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dirty="0"/>
                        <a:t>6 mV</a:t>
                      </a:r>
                      <a:endParaRPr lang="en-US" altLang="zh-CN" sz="1400" dirty="0"/>
                    </a:p>
                  </a:txBody>
                  <a:tcPr anchor="ctr" anchorCtr="0"/>
                </a:tc>
              </a:tr>
              <a:tr h="389890">
                <a:tc>
                  <a:txBody>
                    <a:bodyPr/>
                    <a:p>
                      <a:r>
                        <a:rPr lang="en-US" altLang="zh-CN" sz="1400" dirty="0" smtClean="0"/>
                        <a:t>20</a:t>
                      </a:r>
                      <a:endParaRPr lang="en-US" altLang="zh-CN" sz="14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r>
                        <a:rPr lang="en-US" altLang="zh-CN" sz="1400" dirty="0" smtClean="0"/>
                        <a:t>42.5</a:t>
                      </a:r>
                      <a:endParaRPr lang="en-US" altLang="zh-CN" sz="14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r>
                        <a:rPr lang="en-US" altLang="zh-CN" sz="1400" dirty="0" smtClean="0"/>
                        <a:t>5.24E6</a:t>
                      </a:r>
                      <a:endParaRPr lang="en-US" altLang="zh-CN" sz="1400" dirty="0" smtClean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dirty="0"/>
                        <a:t>3.4 ns</a:t>
                      </a:r>
                      <a:endParaRPr lang="en-US" altLang="zh-CN" sz="1400" dirty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dirty="0"/>
                        <a:t>16.8 ns</a:t>
                      </a:r>
                      <a:endParaRPr lang="en-US" altLang="zh-CN" sz="1400" dirty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 dirty="0"/>
                        <a:t>6 mV</a:t>
                      </a:r>
                      <a:endParaRPr lang="en-US" altLang="zh-CN" sz="1400" dirty="0"/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now and next - PMT production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sz="2400">
                <a:solidFill>
                  <a:schemeClr val="bg1">
                    <a:lumMod val="95000"/>
                  </a:schemeClr>
                </a:solidFill>
              </a:rPr>
              <a:t>PMT procudtion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about 800 good PMTs are produced in NNVT</a:t>
            </a:r>
            <a:r>
              <a:rPr lang="zh-CN" altLang="en-US" sz="1800">
                <a:solidFill>
                  <a:schemeClr val="bg1">
                    <a:lumMod val="95000"/>
                  </a:schemeClr>
                </a:solidFill>
              </a:rPr>
              <a:t>， 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ready to potting</a:t>
            </a:r>
            <a:r>
              <a:rPr lang="zh-CN" altLang="en-US" sz="1800">
                <a:solidFill>
                  <a:schemeClr val="bg1">
                    <a:lumMod val="95000"/>
                  </a:schemeClr>
                </a:solidFill>
              </a:rPr>
              <a:t>， 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all 2270 PMTs will produced in 2019</a:t>
            </a:r>
            <a:r>
              <a:rPr lang="zh-CN" altLang="en-US" sz="1800">
                <a:solidFill>
                  <a:schemeClr val="bg1">
                    <a:lumMod val="95000"/>
                  </a:schemeClr>
                </a:solidFill>
              </a:rPr>
              <a:t>；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9725" y="2859405"/>
            <a:ext cx="6223635" cy="35737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now and next - potting &amp; installation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sz="half" idx="2"/>
          </p:nvPr>
        </p:nvSpPr>
        <p:spPr>
          <a:xfrm>
            <a:off x="755650" y="1952625"/>
            <a:ext cx="7886700" cy="4351338"/>
          </a:xfrm>
        </p:spPr>
        <p:txBody>
          <a:bodyPr/>
          <a:p>
            <a:r>
              <a:rPr lang="en-US" altLang="zh-CN" sz="2400">
                <a:solidFill>
                  <a:schemeClr val="bg1">
                    <a:lumMod val="95000"/>
                  </a:schemeClr>
                </a:solidFill>
              </a:rPr>
              <a:t>Potting plan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252 PMTs / month</a:t>
            </a:r>
            <a:r>
              <a:rPr lang="zh-CN" altLang="en-US" sz="1800">
                <a:solidFill>
                  <a:schemeClr val="bg1">
                    <a:lumMod val="95000"/>
                  </a:schemeClr>
                </a:solidFill>
              </a:rPr>
              <a:t>，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&gt; 1500 PMTs delivery in 2019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batch test platform setup on HZS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2"/>
            <a:r>
              <a:rPr lang="en-US" altLang="zh-CN" sz="1500">
                <a:solidFill>
                  <a:schemeClr val="bg1">
                    <a:lumMod val="95000"/>
                  </a:schemeClr>
                </a:solidFill>
              </a:rPr>
              <a:t>water pressure test</a:t>
            </a:r>
            <a:endParaRPr lang="en-US" altLang="zh-CN" sz="1500">
              <a:solidFill>
                <a:schemeClr val="bg1">
                  <a:lumMod val="95000"/>
                </a:schemeClr>
              </a:solidFill>
            </a:endParaRPr>
          </a:p>
          <a:p>
            <a:pPr lvl="2"/>
            <a:r>
              <a:rPr lang="en-US" altLang="zh-CN" sz="1500">
                <a:solidFill>
                  <a:schemeClr val="bg1">
                    <a:lumMod val="95000"/>
                  </a:schemeClr>
                </a:solidFill>
              </a:rPr>
              <a:t>parameter test platform</a:t>
            </a:r>
            <a:endParaRPr lang="en-US" altLang="zh-CN" sz="150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altLang="zh-CN" sz="2100">
                <a:solidFill>
                  <a:schemeClr val="bg1">
                    <a:lumMod val="95000"/>
                  </a:schemeClr>
                </a:solidFill>
              </a:rPr>
              <a:t>installation</a:t>
            </a:r>
            <a:endParaRPr lang="en-US" altLang="zh-CN" sz="21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structure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installation procedure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protection in delivery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more ...</a:t>
            </a:r>
            <a:endParaRPr lang="en-US" altLang="zh-CN" sz="15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内容占位符 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65675" y="3528060"/>
            <a:ext cx="4065270" cy="28549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Outline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  <a:sym typeface="+mn-ea"/>
              </a:rPr>
              <a:t>Time calibration system</a:t>
            </a:r>
            <a:endParaRPr lang="en-US" altLang="zh-CN">
              <a:solidFill>
                <a:schemeClr val="bg1">
                  <a:lumMod val="95000"/>
                </a:schemeClr>
              </a:solidFill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2"/>
          </p:nvPr>
        </p:nvSpPr>
        <p:spPr/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design &amp; test 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assembly &amp; 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  <a:sym typeface="+mn-ea"/>
              </a:rPr>
              <a:t>installation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calibration method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some results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Work on 20 inch MCP-PMT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4"/>
          </p:nvPr>
        </p:nvSpPr>
        <p:spPr/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WCDA requirements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what have we done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now and next ...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 sz="900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 sz="9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Conclusion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LHAASO-WCDA is the </a:t>
            </a:r>
            <a:r>
              <a:rPr lang="en-US" altLang="zh-CN" b="1">
                <a:solidFill>
                  <a:srgbClr val="FFFF00"/>
                </a:solidFill>
              </a:rPr>
              <a:t>first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ground-based cosmic ray &amp; gamma ray detector to use 20 inch MCP-PMT in whole world, and the PMTs are </a:t>
            </a:r>
            <a:r>
              <a:rPr lang="en-US" altLang="zh-CN" b="1">
                <a:solidFill>
                  <a:srgbClr val="FFFF00"/>
                </a:solidFill>
              </a:rPr>
              <a:t>made in China !</a:t>
            </a:r>
            <a:endParaRPr lang="en-US" altLang="zh-CN" b="1">
              <a:solidFill>
                <a:srgbClr val="FFFF00"/>
              </a:solidFill>
            </a:endParaRPr>
          </a:p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We work with pressure and proud !</a:t>
            </a:r>
            <a:endParaRPr lang="en-US" altLang="zh-CN" b="1">
              <a:solidFill>
                <a:srgbClr val="FF0000"/>
              </a:solidFill>
            </a:endParaRPr>
          </a:p>
          <a:p>
            <a:endParaRPr lang="en-US" altLang="zh-CN" b="1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圆角矩形 6"/>
          <p:cNvSpPr/>
          <p:nvPr/>
        </p:nvSpPr>
        <p:spPr bwMode="auto">
          <a:xfrm>
            <a:off x="6659563" y="188913"/>
            <a:ext cx="2484438" cy="571500"/>
          </a:xfrm>
          <a:prstGeom prst="roundRect">
            <a:avLst/>
          </a:prstGeom>
          <a:solidFill>
            <a:srgbClr val="FFC000"/>
          </a:solidFill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二、稳定性研究</a:t>
            </a: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9388" y="1341438"/>
            <a:ext cx="8713788" cy="551656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图表 9"/>
          <p:cNvGraphicFramePr/>
          <p:nvPr/>
        </p:nvGraphicFramePr>
        <p:xfrm>
          <a:off x="4535996" y="4099384"/>
          <a:ext cx="4176464" cy="2758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2" name="图表 11"/>
          <p:cNvGraphicFramePr/>
          <p:nvPr/>
        </p:nvGraphicFramePr>
        <p:xfrm>
          <a:off x="4517298" y="1671828"/>
          <a:ext cx="4159158" cy="2549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图表 12"/>
          <p:cNvGraphicFramePr/>
          <p:nvPr/>
        </p:nvGraphicFramePr>
        <p:xfrm>
          <a:off x="251520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圆角矩形 13"/>
          <p:cNvSpPr/>
          <p:nvPr/>
        </p:nvSpPr>
        <p:spPr>
          <a:xfrm>
            <a:off x="250825" y="981075"/>
            <a:ext cx="2808288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 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性能一致性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15" name="图表 14"/>
          <p:cNvGraphicFramePr/>
          <p:nvPr/>
        </p:nvGraphicFramePr>
        <p:xfrm>
          <a:off x="270293" y="1628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79388" y="1341438"/>
            <a:ext cx="8713788" cy="551656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图表 10"/>
          <p:cNvGraphicFramePr/>
          <p:nvPr/>
        </p:nvGraphicFramePr>
        <p:xfrm>
          <a:off x="251520" y="1628800"/>
          <a:ext cx="4464496" cy="2470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4" name="圆角矩形 13"/>
          <p:cNvSpPr/>
          <p:nvPr/>
        </p:nvSpPr>
        <p:spPr>
          <a:xfrm>
            <a:off x="250825" y="981075"/>
            <a:ext cx="2808288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 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性能一致性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9" name="图表 8"/>
          <p:cNvGraphicFramePr/>
          <p:nvPr/>
        </p:nvGraphicFramePr>
        <p:xfrm>
          <a:off x="4535996" y="1723120"/>
          <a:ext cx="4212469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图表 14"/>
          <p:cNvGraphicFramePr/>
          <p:nvPr/>
        </p:nvGraphicFramePr>
        <p:xfrm>
          <a:off x="251520" y="4115150"/>
          <a:ext cx="428447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图表 15"/>
          <p:cNvGraphicFramePr/>
          <p:nvPr/>
        </p:nvGraphicFramePr>
        <p:xfrm>
          <a:off x="4320480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圆角矩形 9"/>
          <p:cNvSpPr/>
          <p:nvPr/>
        </p:nvSpPr>
        <p:spPr bwMode="auto">
          <a:xfrm>
            <a:off x="6659563" y="188913"/>
            <a:ext cx="2484438" cy="571500"/>
          </a:xfrm>
          <a:prstGeom prst="roundRect">
            <a:avLst/>
          </a:prstGeom>
          <a:solidFill>
            <a:srgbClr val="FFC000"/>
          </a:solidFill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二、稳定性研究</a:t>
            </a: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圆角矩形 6"/>
          <p:cNvSpPr/>
          <p:nvPr/>
        </p:nvSpPr>
        <p:spPr bwMode="auto">
          <a:xfrm>
            <a:off x="6659563" y="188913"/>
            <a:ext cx="2484438" cy="571500"/>
          </a:xfrm>
          <a:prstGeom prst="roundRect">
            <a:avLst/>
          </a:prstGeom>
          <a:solidFill>
            <a:srgbClr val="FFC000"/>
          </a:solidFill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二、稳定性研究</a:t>
            </a: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9388" y="1341438"/>
            <a:ext cx="8713788" cy="5327650"/>
          </a:xfrm>
          <a:prstGeom prst="rect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50825" y="981075"/>
            <a:ext cx="2808288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3. 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增益稳定性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395536" y="1676450"/>
          <a:ext cx="8352928" cy="2544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图表 7"/>
          <p:cNvGraphicFramePr/>
          <p:nvPr/>
        </p:nvGraphicFramePr>
        <p:xfrm>
          <a:off x="395536" y="4221088"/>
          <a:ext cx="8352928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391" name="TextBox 1"/>
          <p:cNvSpPr txBox="1"/>
          <p:nvPr/>
        </p:nvSpPr>
        <p:spPr>
          <a:xfrm>
            <a:off x="539750" y="4868863"/>
            <a:ext cx="287338" cy="1077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暗计数率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392" name="TextBox 1"/>
          <p:cNvSpPr txBox="1"/>
          <p:nvPr/>
        </p:nvSpPr>
        <p:spPr>
          <a:xfrm>
            <a:off x="7469188" y="2781300"/>
            <a:ext cx="1423987" cy="338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下降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14%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393" name="TextBox 8"/>
          <p:cNvSpPr txBox="1"/>
          <p:nvPr/>
        </p:nvSpPr>
        <p:spPr>
          <a:xfrm>
            <a:off x="7469188" y="5238750"/>
            <a:ext cx="1423987" cy="338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下降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32%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2138" y="611823"/>
            <a:ext cx="8713788" cy="551656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63575" y="251460"/>
            <a:ext cx="2808288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10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只样管性能测试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72582" y="341123"/>
            <a:ext cx="4230216" cy="5400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莲花座聚焦极</a:t>
            </a:r>
            <a:endParaRPr kumimoji="1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/>
              <a:ea typeface="仿宋_GB2312"/>
              <a:cs typeface="Times New Roman" panose="0202060305040502030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/>
                <a:ea typeface="仿宋_GB2312"/>
                <a:cs typeface="Times New Roman" panose="02020603050405020304"/>
              </a:rPr>
              <a:t>@22℃ @Gain = 5×10</a:t>
            </a:r>
            <a:r>
              <a:rPr kumimoji="1" lang="en-US" altLang="zh-CN" sz="1800" b="0" i="0" u="none" strike="noStrike" kern="100" cap="none" spc="0" normalizeH="0" baseline="3000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/>
                <a:ea typeface="仿宋_GB2312"/>
                <a:cs typeface="Times New Roman" panose="02020603050405020304"/>
              </a:rPr>
              <a:t>6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769938" y="913448"/>
          <a:ext cx="8247063" cy="5067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211"/>
                <a:gridCol w="783655"/>
                <a:gridCol w="783655"/>
                <a:gridCol w="783655"/>
                <a:gridCol w="783655"/>
                <a:gridCol w="511073"/>
                <a:gridCol w="797283"/>
                <a:gridCol w="1042609"/>
                <a:gridCol w="1042609"/>
              </a:tblGrid>
              <a:tr h="731470">
                <a:tc>
                  <a:txBody>
                    <a:bodyPr/>
                    <a:p>
                      <a:pPr algn="ctr"/>
                      <a:r>
                        <a:rPr lang="zh-CN" altLang="en-US" sz="12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管号</a:t>
                      </a:r>
                      <a:endParaRPr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/>
                      <a:r>
                        <a:rPr lang="zh-CN" altLang="en-US" sz="12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工作电压（</a:t>
                      </a:r>
                      <a:r>
                        <a:rPr lang="en-US" altLang="zh-CN" sz="12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V</a:t>
                      </a:r>
                      <a:r>
                        <a:rPr lang="zh-CN" altLang="en-US" sz="12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）</a:t>
                      </a:r>
                      <a:endParaRPr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/>
                      <a:r>
                        <a:rPr lang="zh-CN" altLang="en-US" sz="12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峰谷比</a:t>
                      </a:r>
                      <a:endParaRPr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/>
                      <a:r>
                        <a:rPr lang="zh-CN" altLang="en-US" sz="12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量子效率</a:t>
                      </a:r>
                      <a:r>
                        <a:rPr lang="en-US" altLang="zh-CN" sz="12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(%)</a:t>
                      </a:r>
                      <a:endParaRPr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暗计数率</a:t>
                      </a:r>
                      <a:endParaRPr lang="en-US" altLang="zh-CN" sz="12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 smtClean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(kHz)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200" dirty="0" smtClean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TTS</a:t>
                      </a:r>
                      <a:endParaRPr lang="en-US" altLang="zh-CN" sz="12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(ns)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/>
                      <a:r>
                        <a:rPr lang="zh-CN" altLang="en-US" sz="1200" dirty="0" smtClean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上升时间</a:t>
                      </a:r>
                      <a:endParaRPr lang="en-US" altLang="zh-CN" sz="12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(ns)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/>
                      <a:r>
                        <a:rPr lang="zh-CN" altLang="en-US" sz="12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后脉冲比例</a:t>
                      </a:r>
                      <a:r>
                        <a:rPr lang="en-US" altLang="zh-CN" sz="12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(%)</a:t>
                      </a:r>
                      <a:endParaRPr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趋势</a:t>
                      </a:r>
                      <a:r>
                        <a:rPr lang="en-US" altLang="zh-CN" sz="12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10%</a:t>
                      </a:r>
                      <a:r>
                        <a:rPr lang="zh-CN" altLang="en-US" sz="12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线性</a:t>
                      </a:r>
                      <a:endParaRPr lang="zh-CN" altLang="en-US" sz="12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</a:tr>
              <a:tr h="437832">
                <a:tc>
                  <a:txBody>
                    <a:bodyPr/>
                    <a:p>
                      <a:pPr algn="ctr" fontAlgn="ctr"/>
                      <a:r>
                        <a:rPr lang="en-US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PC1710-2</a:t>
                      </a:r>
                      <a:endParaRPr lang="en-US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1711.5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3.0 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30.46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14.92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6.39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1.83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0.16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2710</a:t>
                      </a:r>
                      <a:endParaRPr lang="en-US" altLang="zh-CN" sz="1200" b="0" i="0" u="none" strike="noStrike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</a:tr>
              <a:tr h="437832">
                <a:tc>
                  <a:txBody>
                    <a:bodyPr/>
                    <a:p>
                      <a:pPr algn="ctr" fontAlgn="ctr"/>
                      <a:r>
                        <a:rPr lang="en-US" sz="1200" b="0" i="0" u="none" strike="noStrike">
                          <a:latin typeface="微软雅黑" panose="020B0503020204020204" charset="-122"/>
                          <a:ea typeface="微软雅黑" panose="020B0503020204020204" charset="-122"/>
                        </a:rPr>
                        <a:t>PC1710-6</a:t>
                      </a:r>
                      <a:endParaRPr lang="en-US" sz="1200" b="0" i="0" u="none" strike="noStrike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1841.5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4.4 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23.85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8.77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6.29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1.87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latin typeface="微软雅黑" panose="020B0503020204020204" charset="-122"/>
                          <a:ea typeface="微软雅黑" panose="020B0503020204020204" charset="-122"/>
                        </a:rPr>
                        <a:t>0.15</a:t>
                      </a:r>
                      <a:endParaRPr lang="en-US" altLang="zh-CN" sz="1200" b="0" i="0" u="none" strike="noStrike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b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endParaRPr lang="en-US" altLang="zh-CN" sz="1200" b="0" i="0" u="none" strike="noStrike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b"/>
                </a:tc>
              </a:tr>
              <a:tr h="437832">
                <a:tc>
                  <a:txBody>
                    <a:bodyPr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PC1710-7B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1781.5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6.5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1200" b="0" i="0" u="none" strike="noStrike">
                          <a:latin typeface="微软雅黑" panose="020B0503020204020204" charset="-122"/>
                          <a:ea typeface="微软雅黑" panose="020B0503020204020204" charset="-122"/>
                        </a:rPr>
                        <a:t>28.45</a:t>
                      </a:r>
                      <a:endParaRPr lang="en-US" altLang="zh-CN" sz="1200" b="0" i="0" u="none" strike="noStrike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12.81 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6.31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1.48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0.19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1310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</a:tr>
              <a:tr h="437832">
                <a:tc>
                  <a:txBody>
                    <a:bodyPr/>
                    <a:p>
                      <a:pPr algn="ctr" fontAlgn="ctr"/>
                      <a:r>
                        <a:rPr lang="en-US" sz="1200" b="0" i="0" u="none" strike="noStrike">
                          <a:latin typeface="微软雅黑" panose="020B0503020204020204" charset="-122"/>
                          <a:ea typeface="微软雅黑" panose="020B0503020204020204" charset="-122"/>
                        </a:rPr>
                        <a:t>PC1710-8</a:t>
                      </a:r>
                      <a:endParaRPr lang="en-US" sz="1200" b="0" i="0" u="none" strike="noStrike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latin typeface="微软雅黑" panose="020B0503020204020204" charset="-122"/>
                          <a:ea typeface="微软雅黑" panose="020B0503020204020204" charset="-122"/>
                        </a:rPr>
                        <a:t>1791</a:t>
                      </a:r>
                      <a:endParaRPr lang="en-US" altLang="zh-CN" sz="1200" b="0" i="0" u="none" strike="noStrike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2.6 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1200" b="0" i="0" u="none" strike="noStrike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30.41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12.93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6.12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latin typeface="微软雅黑" panose="020B0503020204020204" charset="-122"/>
                          <a:ea typeface="微软雅黑" panose="020B0503020204020204" charset="-122"/>
                        </a:rPr>
                        <a:t>1.83</a:t>
                      </a:r>
                      <a:endParaRPr lang="en-US" altLang="zh-CN" sz="1200" b="0" i="0" u="none" strike="noStrike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latin typeface="微软雅黑" panose="020B0503020204020204" charset="-122"/>
                          <a:ea typeface="微软雅黑" panose="020B0503020204020204" charset="-122"/>
                        </a:rPr>
                        <a:t>0.19</a:t>
                      </a:r>
                      <a:endParaRPr lang="en-US" altLang="zh-CN" sz="1200" b="0" i="0" u="none" strike="noStrike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1610 </a:t>
                      </a:r>
                      <a:endParaRPr lang="en-US" altLang="zh-CN" sz="1200" b="0" i="0" u="none" strike="noStrike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</a:tr>
              <a:tr h="437832">
                <a:tc>
                  <a:txBody>
                    <a:bodyPr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PC1711-1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1801.5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3.6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1200" b="0" i="0" u="none" strike="noStrike">
                          <a:latin typeface="微软雅黑" panose="020B0503020204020204" charset="-122"/>
                          <a:ea typeface="微软雅黑" panose="020B0503020204020204" charset="-122"/>
                        </a:rPr>
                        <a:t>28.02</a:t>
                      </a:r>
                      <a:endParaRPr lang="en-US" altLang="zh-CN" sz="1200" b="0" i="0" u="none" strike="noStrike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9.98 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6.68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1.34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0.22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1480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</a:tr>
              <a:tr h="437832">
                <a:tc>
                  <a:txBody>
                    <a:bodyPr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PC1711-2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1821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3.8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1200" b="0" i="0" u="none" strike="noStrike">
                          <a:latin typeface="微软雅黑" panose="020B0503020204020204" charset="-122"/>
                          <a:ea typeface="微软雅黑" panose="020B0503020204020204" charset="-122"/>
                        </a:rPr>
                        <a:t>27.96</a:t>
                      </a:r>
                      <a:endParaRPr lang="en-US" altLang="zh-CN" sz="1200" b="0" i="0" u="none" strike="noStrike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13.83 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6.68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1.45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0.18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2120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</a:tr>
              <a:tr h="437832">
                <a:tc>
                  <a:txBody>
                    <a:bodyPr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PC1711-3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1822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5.8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30.05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14.74 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6.21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1.29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0.19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1730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</a:tr>
              <a:tr h="437832">
                <a:tc>
                  <a:txBody>
                    <a:bodyPr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PC1711-6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1761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2.6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1200" b="0" i="0" u="none" strike="noStrike">
                          <a:latin typeface="微软雅黑" panose="020B0503020204020204" charset="-122"/>
                          <a:ea typeface="微软雅黑" panose="020B0503020204020204" charset="-122"/>
                        </a:rPr>
                        <a:t>26.91</a:t>
                      </a:r>
                      <a:endParaRPr lang="en-US" altLang="zh-CN" sz="1200" b="0" i="0" u="none" strike="noStrike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16.20 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6.11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1.21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0.24 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1205</a:t>
                      </a:r>
                      <a:endParaRPr lang="en-US" altLang="zh-CN" sz="1200" b="0" i="0" u="none" strike="noStrike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</a:tr>
              <a:tr h="395342">
                <a:tc>
                  <a:txBody>
                    <a:bodyPr/>
                    <a:p>
                      <a:pPr algn="ctr" fontAlgn="ctr"/>
                      <a:r>
                        <a:rPr lang="en-US" sz="1200" b="0" i="0" u="none" strike="noStrike">
                          <a:latin typeface="微软雅黑" panose="020B0503020204020204" charset="-122"/>
                          <a:ea typeface="微软雅黑" panose="020B0503020204020204" charset="-122"/>
                        </a:rPr>
                        <a:t>PC1711-7</a:t>
                      </a:r>
                      <a:endParaRPr lang="en-US" sz="1200" b="0" i="0" u="none" strike="noStrike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1841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>
                          <a:latin typeface="微软雅黑" panose="020B0503020204020204" charset="-122"/>
                          <a:ea typeface="微软雅黑" panose="020B0503020204020204" charset="-122"/>
                        </a:rPr>
                        <a:t>5.3 </a:t>
                      </a:r>
                      <a:endParaRPr lang="en-US" altLang="zh-CN" sz="1200" b="0" i="0" u="none" strike="noStrike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1200" b="0" i="0" u="none" strike="noStrike">
                          <a:latin typeface="微软雅黑" panose="020B0503020204020204" charset="-122"/>
                          <a:ea typeface="微软雅黑" panose="020B0503020204020204" charset="-122"/>
                        </a:rPr>
                        <a:t>22.46</a:t>
                      </a:r>
                      <a:endParaRPr lang="en-US" altLang="zh-CN" sz="1200" b="0" i="0" u="none" strike="noStrike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9.94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5.3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1.87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0.33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2950</a:t>
                      </a:r>
                      <a:endParaRPr lang="en-US" altLang="zh-CN" sz="1200" b="0" i="0" u="none" strike="noStrike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</a:tr>
              <a:tr h="437832">
                <a:tc>
                  <a:txBody>
                    <a:bodyPr/>
                    <a:p>
                      <a:pPr algn="ctr" fontAlgn="ctr"/>
                      <a:r>
                        <a:rPr lang="en-US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PC1711-8</a:t>
                      </a:r>
                      <a:endParaRPr lang="en-US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1791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3.7 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31.45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3.98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5.93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1" marR="91431" marT="45717" marB="45717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1.82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0.31</a:t>
                      </a:r>
                      <a:endParaRPr lang="en-US" altLang="zh-CN" sz="1200" b="0" i="0" u="none" strike="noStrike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 u="none" strike="noStrike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2150</a:t>
                      </a:r>
                      <a:endParaRPr lang="en-US" altLang="zh-CN" sz="1200" b="0" i="0" u="none" strike="noStrike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4" marR="9524" marT="9524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LHAASO group meeting, Nanjing, April 2019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7" name="内容占位符 6"/>
          <p:cNvGraphicFramePr/>
          <p:nvPr>
            <p:ph idx="1"/>
          </p:nvPr>
        </p:nvGraphicFramePr>
        <p:xfrm>
          <a:off x="628650" y="1825625"/>
          <a:ext cx="7886700" cy="43948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1615"/>
                <a:gridCol w="6395085"/>
              </a:tblGrid>
              <a:tr h="14922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光电倍增管与分压器指标要求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492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光阴极尺寸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直径为20英寸，椭球面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7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外形尺寸公差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玻壳在垂直轴线的平面里的投影直径公差 ≤ 2mm，高度差 ≤ 10mm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光阴极大小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在垂直轴线的平面里的投影直径与玻壳投影直径之比大于90%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玻壳气泡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光阴极表面玻壳气泡：没有大于等于5 mm直径的，直径[2 mm, 5 mm)的不超过5个。其它玻璃部分：没有直径大于5 mm的，直径[2 mm, 5 mm)的不超过10个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2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玻壳耐压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＞ 3 atm，典型值为10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atm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正常工作高压值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在5×10</a:t>
                      </a:r>
                      <a:r>
                        <a:rPr lang="en-US" sz="975" b="1" baseline="300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增益下，工作电压小于2000 V，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每批次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最大偏差在平均值的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Symbol" panose="05050102010706020507" charset="0"/>
                          <a:cs typeface="Symbol" panose="05050102010706020507" charset="0"/>
                        </a:rPr>
                        <a:t>±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120 V之内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2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工作电流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小于300 µA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7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单光电子峰谷比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＞ 2 @ 5×10</a:t>
                      </a:r>
                      <a:r>
                        <a:rPr lang="en-US" sz="975" b="1" baseline="300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en-US" altLang="en-US" sz="975" b="1" baseline="3000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频谱响应曲线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300 nm 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Symbol" panose="05050102010706020507" charset="0"/>
                          <a:cs typeface="Symbol" panose="05050102010706020507" charset="0"/>
                        </a:rPr>
                        <a:t>-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650 nm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2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量子效率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在频谱响应曲线的最高点＞ 22%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49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上升时间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＜ 3 ns @ 5×10</a:t>
                      </a:r>
                      <a:r>
                        <a:rPr lang="en-US" sz="975" b="1" baseline="300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，典型值为1.4ns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7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渡越时间分散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＜ 7 ns @ 5×10</a:t>
                      </a:r>
                      <a:r>
                        <a:rPr lang="en-US" sz="975" b="1" baseline="300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en-US" altLang="en-US" sz="975" b="1" baseline="3000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2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CTTD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＜ 4 ns @ 5×10</a:t>
                      </a:r>
                      <a:r>
                        <a:rPr lang="en-US" sz="975" b="1" baseline="300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en-US" altLang="en-US" sz="975" b="1" baseline="3000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暗噪声计数率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＜ 25 kHz @ 5×10</a:t>
                      </a:r>
                      <a:r>
                        <a:rPr lang="en-US" sz="975" b="1" baseline="300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，阈值为1/3 个光电子，环境温度22±3摄氏度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2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后脉冲比率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＜ 2% 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稳定性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在加上工作高压3小时后到12个小时期间，增益变化小于5%，暗噪声率变化小于10%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抗振稳定性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经过振幅1 mm、频率25 Hz正弦波，持续时间30 s振动后，无机械损伤，且产品性能满足远距离运输要求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寿命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累计阳极输出电荷75库仑时增益降低程度小于20%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阳极电荷非线性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≥ 1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00光电子（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Symbol" panose="05050102010706020507" charset="0"/>
                          <a:cs typeface="Symbol" panose="05050102010706020507" charset="0"/>
                        </a:rPr>
                        <a:t>±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10%）@ 5×10</a:t>
                      </a:r>
                      <a:r>
                        <a:rPr lang="en-US" sz="975" b="1" baseline="300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，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均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值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大于</a:t>
                      </a: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2000光电子，输入脉冲光源脉宽≤30 ns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元器件与电路板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75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选用精度好于1%和额定功率大于等于1/4 W的金属膜电阻，电容选用耐压3千伏以上的陶瓷电容</a:t>
                      </a:r>
                      <a:endParaRPr lang="en-US" altLang="en-US" sz="975" b="1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标题 1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计算结果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>
                <a:solidFill>
                  <a:schemeClr val="bg1">
                    <a:lumMod val="95000"/>
                  </a:schemeClr>
                </a:solidFill>
              </a:rPr>
              <a:t>时间差传递</a:t>
            </a:r>
            <a:endParaRPr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内容占位符 15"/>
          <p:cNvSpPr>
            <a:spLocks noGrp="1"/>
          </p:cNvSpPr>
          <p:nvPr>
            <p:ph idx="1"/>
          </p:nvPr>
        </p:nvSpPr>
        <p:spPr>
          <a:xfrm>
            <a:off x="669925" y="1311275"/>
            <a:ext cx="7884795" cy="5041265"/>
          </a:xfrm>
        </p:spPr>
        <p:txBody>
          <a:bodyPr/>
          <a:p>
            <a:r>
              <a:rPr lang="zh-CN" altLang="en-US" sz="1800">
                <a:solidFill>
                  <a:schemeClr val="bg1">
                    <a:lumMod val="95000"/>
                  </a:schemeClr>
                </a:solidFill>
              </a:rPr>
              <a:t>以某一单元（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igcell = 3</a:t>
            </a:r>
            <a:r>
              <a:rPr lang="zh-CN" altLang="en-US" sz="1800">
                <a:solidFill>
                  <a:schemeClr val="bg1">
                    <a:lumMod val="95000"/>
                  </a:schemeClr>
                </a:solidFill>
              </a:rPr>
              <a:t>）为例，阵列参考单元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igcell=440</a:t>
            </a:r>
            <a:r>
              <a:rPr sz="1800">
                <a:solidFill>
                  <a:schemeClr val="bg1">
                    <a:lumMod val="95000"/>
                  </a:schemeClr>
                </a:solidFill>
              </a:rPr>
              <a:t>（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cluster12</a:t>
            </a:r>
            <a:r>
              <a:rPr sz="1800">
                <a:solidFill>
                  <a:schemeClr val="bg1">
                    <a:lumMod val="95000"/>
                  </a:schemeClr>
                </a:solidFill>
              </a:rPr>
              <a:t>，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cell8</a:t>
            </a:r>
            <a:r>
              <a:rPr sz="1800">
                <a:solidFill>
                  <a:schemeClr val="bg1">
                    <a:lumMod val="95000"/>
                  </a:schemeClr>
                </a:solidFill>
              </a:rPr>
              <a:t>）</a:t>
            </a:r>
            <a:endParaRPr sz="18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sz="1800">
                <a:solidFill>
                  <a:schemeClr val="bg1">
                    <a:lumMod val="95000"/>
                  </a:schemeClr>
                </a:solidFill>
              </a:rPr>
              <a:t>传递路径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1</a:t>
            </a:r>
            <a:r>
              <a:rPr sz="1800">
                <a:solidFill>
                  <a:schemeClr val="bg1">
                    <a:lumMod val="95000"/>
                  </a:schemeClr>
                </a:solidFill>
              </a:rPr>
              <a:t>：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(0,3)-&gt;(5,8)-&gt;(10,8)-&gt;(11,8)-&gt;(12,8)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7" name="表格 16"/>
          <p:cNvGraphicFramePr/>
          <p:nvPr/>
        </p:nvGraphicFramePr>
        <p:xfrm>
          <a:off x="5701665" y="3320415"/>
          <a:ext cx="2691765" cy="2766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7255"/>
                <a:gridCol w="897255"/>
                <a:gridCol w="897255"/>
              </a:tblGrid>
              <a:tr h="9220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220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220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8" name="直接箭头连接符 17"/>
          <p:cNvCxnSpPr/>
          <p:nvPr/>
        </p:nvCxnSpPr>
        <p:spPr>
          <a:xfrm>
            <a:off x="6353810" y="5619115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7274560" y="5619115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rot="16200000">
            <a:off x="7620635" y="5111750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rot="16200000">
            <a:off x="7620635" y="4176395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" y="3121025"/>
            <a:ext cx="5018405" cy="323151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7" name="表格 6"/>
          <p:cNvGraphicFramePr/>
          <p:nvPr/>
        </p:nvGraphicFramePr>
        <p:xfrm>
          <a:off x="5940425" y="2795270"/>
          <a:ext cx="2691765" cy="2766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7255"/>
                <a:gridCol w="897255"/>
                <a:gridCol w="897255"/>
              </a:tblGrid>
              <a:tr h="9220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220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220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直接箭头连接符 7"/>
          <p:cNvCxnSpPr/>
          <p:nvPr/>
        </p:nvCxnSpPr>
        <p:spPr>
          <a:xfrm>
            <a:off x="6592570" y="5093970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7538085" y="3373120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rot="16200000">
            <a:off x="7028180" y="4561840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rot="16200000">
            <a:off x="7028180" y="3665855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315" y="2652395"/>
            <a:ext cx="5219700" cy="34607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95605" y="889635"/>
            <a:ext cx="78416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>
                    <a:lumMod val="95000"/>
                  </a:schemeClr>
                </a:solidFill>
                <a:sym typeface="+mn-ea"/>
              </a:rPr>
              <a:t>以某一单元（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  <a:sym typeface="+mn-ea"/>
              </a:rPr>
              <a:t>igcell = 3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sym typeface="+mn-ea"/>
              </a:rPr>
              <a:t>）为例，阵列参考单元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  <a:sym typeface="+mn-ea"/>
              </a:rPr>
              <a:t>igcell=440</a:t>
            </a:r>
            <a:r>
              <a:rPr>
                <a:solidFill>
                  <a:schemeClr val="bg1">
                    <a:lumMod val="95000"/>
                  </a:schemeClr>
                </a:solidFill>
                <a:sym typeface="+mn-ea"/>
              </a:rPr>
              <a:t>（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  <a:sym typeface="+mn-ea"/>
              </a:rPr>
              <a:t>cluster12</a:t>
            </a:r>
            <a:r>
              <a:rPr>
                <a:solidFill>
                  <a:schemeClr val="bg1">
                    <a:lumMod val="95000"/>
                  </a:schemeClr>
                </a:solidFill>
                <a:sym typeface="+mn-ea"/>
              </a:rPr>
              <a:t>，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  <a:sym typeface="+mn-ea"/>
              </a:rPr>
              <a:t>cell8</a:t>
            </a:r>
            <a:r>
              <a:rPr>
                <a:solidFill>
                  <a:schemeClr val="bg1">
                    <a:lumMod val="95000"/>
                  </a:schemeClr>
                </a:solidFill>
                <a:sym typeface="+mn-ea"/>
              </a:rPr>
              <a:t>）</a:t>
            </a:r>
            <a:endParaRPr>
              <a:solidFill>
                <a:schemeClr val="bg1">
                  <a:lumMod val="95000"/>
                </a:schemeClr>
              </a:solidFill>
              <a:sym typeface="+mn-ea"/>
            </a:endParaRPr>
          </a:p>
          <a:p>
            <a:pPr lvl="1"/>
            <a:r>
              <a:rPr>
                <a:solidFill>
                  <a:schemeClr val="bg1">
                    <a:lumMod val="95000"/>
                  </a:schemeClr>
                </a:solidFill>
                <a:sym typeface="+mn-ea"/>
              </a:rPr>
              <a:t>传递路径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  <a:sym typeface="+mn-ea"/>
              </a:rPr>
              <a:t>2</a:t>
            </a:r>
            <a:r>
              <a:rPr>
                <a:solidFill>
                  <a:schemeClr val="bg1">
                    <a:lumMod val="95000"/>
                  </a:schemeClr>
                </a:solidFill>
                <a:sym typeface="+mn-ea"/>
              </a:rPr>
              <a:t>：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  <a:sym typeface="+mn-ea"/>
              </a:rPr>
              <a:t>(0,3)-&gt;(5,8)-&gt;(6,8)-&gt;(7,8)-&gt;(12,8)</a:t>
            </a:r>
            <a:endParaRPr lang="en-US" altLang="zh-CN">
              <a:solidFill>
                <a:schemeClr val="bg1">
                  <a:lumMod val="95000"/>
                </a:schemeClr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551815" y="379095"/>
            <a:ext cx="7886700" cy="4351338"/>
          </a:xfrm>
        </p:spPr>
        <p:txBody>
          <a:bodyPr/>
          <a:p>
            <a:r>
              <a:rPr lang="zh-CN" altLang="en-US" sz="1800">
                <a:solidFill>
                  <a:schemeClr val="bg1">
                    <a:lumMod val="95000"/>
                  </a:schemeClr>
                </a:solidFill>
              </a:rPr>
              <a:t>以某一单元（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igcell = 3</a:t>
            </a:r>
            <a:r>
              <a:rPr lang="zh-CN" altLang="en-US" sz="1800">
                <a:solidFill>
                  <a:schemeClr val="bg1">
                    <a:lumMod val="95000"/>
                  </a:schemeClr>
                </a:solidFill>
              </a:rPr>
              <a:t>）为例，阵列参考单元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igcell=440</a:t>
            </a:r>
            <a:r>
              <a:rPr sz="1800">
                <a:solidFill>
                  <a:schemeClr val="bg1">
                    <a:lumMod val="95000"/>
                  </a:schemeClr>
                </a:solidFill>
              </a:rPr>
              <a:t>（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cluster12</a:t>
            </a:r>
            <a:r>
              <a:rPr sz="1800">
                <a:solidFill>
                  <a:schemeClr val="bg1">
                    <a:lumMod val="95000"/>
                  </a:schemeClr>
                </a:solidFill>
              </a:rPr>
              <a:t>，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cell8</a:t>
            </a:r>
            <a:r>
              <a:rPr sz="1800">
                <a:solidFill>
                  <a:schemeClr val="bg1">
                    <a:lumMod val="95000"/>
                  </a:schemeClr>
                </a:solidFill>
              </a:rPr>
              <a:t>）</a:t>
            </a:r>
            <a:endParaRPr sz="18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sz="1800">
                <a:solidFill>
                  <a:schemeClr val="bg1">
                    <a:lumMod val="95000"/>
                  </a:schemeClr>
                </a:solidFill>
              </a:rPr>
              <a:t>传递路径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sz="1800">
                <a:solidFill>
                  <a:schemeClr val="bg1">
                    <a:lumMod val="95000"/>
                  </a:schemeClr>
                </a:solidFill>
              </a:rPr>
              <a:t>：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(0,3)-&gt;(1,8)-&gt;(2,8)-&gt;(7,8)-&gt;(12,8)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8" name="表格 7"/>
          <p:cNvGraphicFramePr/>
          <p:nvPr/>
        </p:nvGraphicFramePr>
        <p:xfrm>
          <a:off x="5920740" y="2783205"/>
          <a:ext cx="2691765" cy="2766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7255"/>
                <a:gridCol w="897255"/>
                <a:gridCol w="897255"/>
              </a:tblGrid>
              <a:tr h="9220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220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220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直接箭头连接符 8"/>
          <p:cNvCxnSpPr/>
          <p:nvPr/>
        </p:nvCxnSpPr>
        <p:spPr>
          <a:xfrm>
            <a:off x="6592570" y="3361055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7518400" y="3361055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rot="16200000">
            <a:off x="6142990" y="4603750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rot="16200000">
            <a:off x="6142990" y="3653790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230" y="2504440"/>
            <a:ext cx="5073015" cy="338963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586105" y="281305"/>
            <a:ext cx="7886700" cy="4351338"/>
          </a:xfrm>
        </p:spPr>
        <p:txBody>
          <a:bodyPr/>
          <a:p>
            <a:r>
              <a:rPr lang="zh-CN" altLang="en-US" sz="1800">
                <a:solidFill>
                  <a:schemeClr val="bg1">
                    <a:lumMod val="95000"/>
                  </a:schemeClr>
                </a:solidFill>
              </a:rPr>
              <a:t>以某一单元（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igcell = 3</a:t>
            </a:r>
            <a:r>
              <a:rPr lang="zh-CN" altLang="en-US" sz="1800">
                <a:solidFill>
                  <a:schemeClr val="bg1">
                    <a:lumMod val="95000"/>
                  </a:schemeClr>
                </a:solidFill>
              </a:rPr>
              <a:t>）为例，阵列参考单元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igcell=440</a:t>
            </a:r>
            <a:r>
              <a:rPr sz="1800">
                <a:solidFill>
                  <a:schemeClr val="bg1">
                    <a:lumMod val="95000"/>
                  </a:schemeClr>
                </a:solidFill>
              </a:rPr>
              <a:t>（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cluster12</a:t>
            </a:r>
            <a:r>
              <a:rPr sz="1800">
                <a:solidFill>
                  <a:schemeClr val="bg1">
                    <a:lumMod val="95000"/>
                  </a:schemeClr>
                </a:solidFill>
              </a:rPr>
              <a:t>，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cell8</a:t>
            </a:r>
            <a:r>
              <a:rPr sz="1800">
                <a:solidFill>
                  <a:schemeClr val="bg1">
                    <a:lumMod val="95000"/>
                  </a:schemeClr>
                </a:solidFill>
              </a:rPr>
              <a:t>）</a:t>
            </a:r>
            <a:endParaRPr sz="18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sz="1800">
                <a:solidFill>
                  <a:schemeClr val="bg1">
                    <a:lumMod val="95000"/>
                  </a:schemeClr>
                </a:solidFill>
              </a:rPr>
              <a:t>传递路径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4</a:t>
            </a:r>
            <a:r>
              <a:rPr sz="1800">
                <a:solidFill>
                  <a:schemeClr val="bg1">
                    <a:lumMod val="95000"/>
                  </a:schemeClr>
                </a:solidFill>
              </a:rPr>
              <a:t>：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(0,3)-&gt;(1,8)-&gt;(6,8)-&gt;(11,8)-&gt;(12,8)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8" name="表格 7"/>
          <p:cNvGraphicFramePr/>
          <p:nvPr/>
        </p:nvGraphicFramePr>
        <p:xfrm>
          <a:off x="5915025" y="3012440"/>
          <a:ext cx="2691765" cy="2766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7255"/>
                <a:gridCol w="897255"/>
                <a:gridCol w="897255"/>
              </a:tblGrid>
              <a:tr h="9220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220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220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直接箭头连接符 8"/>
          <p:cNvCxnSpPr/>
          <p:nvPr/>
        </p:nvCxnSpPr>
        <p:spPr>
          <a:xfrm>
            <a:off x="6586855" y="4395470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7369810" y="4395470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rot="16200000">
            <a:off x="6137275" y="4832985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rot="16200000">
            <a:off x="7805420" y="3873500"/>
            <a:ext cx="585470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" y="2356485"/>
            <a:ext cx="5532120" cy="35877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Calibration system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 sz="900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 sz="9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628650" y="1130935"/>
            <a:ext cx="3553460" cy="994410"/>
          </a:xfrm>
          <a:ln w="28575" cmpd="sng">
            <a:noFill/>
            <a:prstDash val="solid"/>
          </a:ln>
        </p:spPr>
        <p:txBody>
          <a:bodyPr>
            <a:normAutofit/>
          </a:bodyPr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Design &amp; Test 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628650" y="2226469"/>
            <a:ext cx="3939540" cy="3263741"/>
          </a:xfrm>
        </p:spPr>
        <p:txBody>
          <a:bodyPr>
            <a:normAutofit fontScale="90000" lnSpcReduction="10000"/>
          </a:bodyPr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Hardware 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2000">
                <a:solidFill>
                  <a:schemeClr val="bg1">
                    <a:lumMod val="95000"/>
                  </a:schemeClr>
                </a:solidFill>
              </a:rPr>
              <a:t>wide angle LED (468nm / 120</a:t>
            </a:r>
            <a:r>
              <a:rPr lang="zh-CN" altLang="en-US" sz="2000">
                <a:solidFill>
                  <a:schemeClr val="bg1">
                    <a:lumMod val="95000"/>
                  </a:schemeClr>
                </a:solidFill>
              </a:rPr>
              <a:t>°</a:t>
            </a:r>
            <a:r>
              <a:rPr lang="en-US" altLang="zh-CN" sz="200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en-US" altLang="zh-CN" sz="20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2000">
                <a:solidFill>
                  <a:schemeClr val="bg1">
                    <a:lumMod val="95000"/>
                  </a:schemeClr>
                </a:solidFill>
              </a:rPr>
              <a:t>PMMA fiber bundle </a:t>
            </a:r>
            <a:r>
              <a:rPr lang="zh-CN" altLang="en-US" sz="2000">
                <a:solidFill>
                  <a:schemeClr val="bg1">
                    <a:lumMod val="95000"/>
                  </a:schemeClr>
                </a:solidFill>
              </a:rPr>
              <a:t>（</a:t>
            </a:r>
            <a:r>
              <a:rPr lang="en-US" altLang="zh-CN" sz="2000">
                <a:solidFill>
                  <a:schemeClr val="bg1">
                    <a:lumMod val="95000"/>
                  </a:schemeClr>
                </a:solidFill>
              </a:rPr>
              <a:t>41 fiber/ 40m length / 50 bundles</a:t>
            </a:r>
            <a:r>
              <a:rPr lang="zh-CN" altLang="en-US" sz="2000">
                <a:solidFill>
                  <a:schemeClr val="bg1">
                    <a:lumMod val="95000"/>
                  </a:schemeClr>
                </a:solidFill>
              </a:rPr>
              <a:t>）</a:t>
            </a:r>
            <a:endParaRPr lang="zh-CN" altLang="en-US" sz="20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2000">
                <a:solidFill>
                  <a:schemeClr val="bg1">
                    <a:lumMod val="95000"/>
                  </a:schemeClr>
                </a:solidFill>
              </a:rPr>
              <a:t>LED driver </a:t>
            </a:r>
            <a:r>
              <a:rPr lang="zh-CN" altLang="en-US" sz="2000">
                <a:solidFill>
                  <a:schemeClr val="bg1">
                    <a:lumMod val="95000"/>
                  </a:schemeClr>
                </a:solidFill>
              </a:rPr>
              <a:t>（</a:t>
            </a:r>
            <a:r>
              <a:rPr lang="en-US" altLang="zh-CN" sz="2000">
                <a:solidFill>
                  <a:schemeClr val="bg1">
                    <a:lumMod val="95000"/>
                  </a:schemeClr>
                </a:solidFill>
              </a:rPr>
              <a:t>based on FPGA, 5 ns width</a:t>
            </a:r>
            <a:r>
              <a:rPr lang="zh-CN" altLang="en-US" sz="2000">
                <a:solidFill>
                  <a:schemeClr val="bg1">
                    <a:lumMod val="95000"/>
                  </a:schemeClr>
                </a:solidFill>
              </a:rPr>
              <a:t>）</a:t>
            </a:r>
            <a:endParaRPr lang="zh-CN" altLang="en-US" sz="20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endParaRPr lang="zh-CN" altLang="en-US" sz="1350">
              <a:solidFill>
                <a:schemeClr val="bg1">
                  <a:lumMod val="95000"/>
                </a:schemeClr>
              </a:solidFill>
            </a:endParaRPr>
          </a:p>
          <a:p>
            <a:pPr lvl="1"/>
            <a:endParaRPr lang="zh-CN" altLang="en-US" sz="135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altLang="zh-CN" sz="2800">
                <a:solidFill>
                  <a:schemeClr val="bg1">
                    <a:lumMod val="95000"/>
                  </a:schemeClr>
                </a:solidFill>
              </a:rPr>
              <a:t>Test </a:t>
            </a:r>
            <a:endParaRPr lang="en-US" altLang="zh-CN" sz="21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2000">
                <a:solidFill>
                  <a:schemeClr val="bg1">
                    <a:lumMod val="95000"/>
                  </a:schemeClr>
                </a:solidFill>
              </a:rPr>
              <a:t>output uniformity</a:t>
            </a:r>
            <a:endParaRPr lang="en-US" altLang="zh-CN" sz="20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2000">
                <a:solidFill>
                  <a:schemeClr val="bg1">
                    <a:lumMod val="95000"/>
                  </a:schemeClr>
                </a:solidFill>
              </a:rPr>
              <a:t>fiber time offsets</a:t>
            </a:r>
            <a:endParaRPr lang="en-US" altLang="zh-CN" sz="1350">
              <a:solidFill>
                <a:schemeClr val="bg1">
                  <a:lumMod val="95000"/>
                </a:schemeClr>
              </a:solidFill>
            </a:endParaRPr>
          </a:p>
          <a:p>
            <a:pPr lvl="1"/>
            <a:endParaRPr lang="en-US" altLang="zh-CN" sz="135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 sz="900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 sz="9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7390" y="902970"/>
            <a:ext cx="1459230" cy="19475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0" y="900430"/>
            <a:ext cx="1462405" cy="19500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630" y="900430"/>
            <a:ext cx="1333500" cy="1950085"/>
          </a:xfrm>
          <a:prstGeom prst="rect">
            <a:avLst/>
          </a:prstGeom>
        </p:spPr>
      </p:pic>
      <p:pic>
        <p:nvPicPr>
          <p:cNvPr id="16" name="图片 15" descr="024q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255" y="3507740"/>
            <a:ext cx="4460875" cy="2416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n>
                  <a:noFill/>
                </a:ln>
                <a:solidFill>
                  <a:schemeClr val="bg1">
                    <a:lumMod val="95000"/>
                  </a:schemeClr>
                </a:solidFill>
                <a:sym typeface="+mn-ea"/>
              </a:rPr>
              <a:t>Assembly &amp; Installation</a:t>
            </a:r>
            <a:endParaRPr lang="en-US" altLang="zh-CN">
              <a:ln>
                <a:noFill/>
              </a:ln>
              <a:solidFill>
                <a:schemeClr val="bg1">
                  <a:lumMod val="95000"/>
                </a:schemeClr>
              </a:solidFill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 sz="900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 sz="9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内容占位符 1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9560" y="1947228"/>
            <a:ext cx="2147411" cy="28636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7229" y="4970939"/>
            <a:ext cx="13976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100">
                <a:solidFill>
                  <a:schemeClr val="bg1">
                    <a:lumMod val="95000"/>
                  </a:schemeClr>
                </a:solidFill>
              </a:rPr>
              <a:t>waterproof</a:t>
            </a:r>
            <a:endParaRPr lang="en-US" altLang="zh-CN" sz="21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1947545"/>
            <a:ext cx="3068955" cy="23018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341654" y="5171599"/>
            <a:ext cx="155829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100">
                <a:solidFill>
                  <a:schemeClr val="bg1">
                    <a:lumMod val="95000"/>
                  </a:schemeClr>
                </a:solidFill>
              </a:rPr>
              <a:t>fiber intalled</a:t>
            </a:r>
            <a:endParaRPr lang="en-US" altLang="zh-CN" sz="21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755" y="1947545"/>
            <a:ext cx="2125980" cy="2834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Ca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libration method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>
            <a:normAutofit fontScale="90000" lnSpcReduction="10000"/>
          </a:bodyPr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“cross calibration”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2400">
                <a:solidFill>
                  <a:schemeClr val="bg1">
                    <a:lumMod val="95000"/>
                  </a:schemeClr>
                </a:solidFill>
              </a:rPr>
              <a:t>2 fiber bundle for 1 cluster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1 for inside calibration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2 for neighbour cluster calibration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calculation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basic concept : </a:t>
            </a:r>
            <a:r>
              <a:rPr lang="en-US" altLang="zh-CN" b="1">
                <a:solidFill>
                  <a:schemeClr val="bg1">
                    <a:lumMod val="95000"/>
                  </a:schemeClr>
                </a:solidFill>
                <a:sym typeface="+mn-ea"/>
              </a:rPr>
              <a:t>A-C = (A-B)+(B-C)</a:t>
            </a:r>
            <a:endParaRPr lang="en-US" altLang="zh-CN" b="1">
              <a:solidFill>
                <a:schemeClr val="bg1">
                  <a:lumMod val="95000"/>
                </a:schemeClr>
              </a:solidFill>
              <a:sym typeface="+mn-ea"/>
            </a:endParaRPr>
          </a:p>
          <a:p>
            <a:pPr lvl="1">
              <a:lnSpc>
                <a:spcPct val="100000"/>
              </a:lnSpc>
            </a:pPr>
            <a:r>
              <a:rPr lang="en-US" altLang="zh-CN" sz="1800">
                <a:solidFill>
                  <a:schemeClr val="bg1">
                    <a:lumMod val="95000"/>
                  </a:schemeClr>
                </a:solidFill>
                <a:sym typeface="+mn-ea"/>
              </a:rPr>
              <a:t>T</a:t>
            </a:r>
            <a:r>
              <a:rPr lang="en-US" altLang="zh-CN" sz="1800" baseline="-25000">
                <a:solidFill>
                  <a:schemeClr val="bg1">
                    <a:lumMod val="95000"/>
                  </a:schemeClr>
                </a:solidFill>
                <a:sym typeface="+mn-ea"/>
              </a:rPr>
              <a:t>ci_chi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  <a:sym typeface="+mn-ea"/>
              </a:rPr>
              <a:t> - T</a:t>
            </a:r>
            <a:r>
              <a:rPr lang="en-US" altLang="zh-CN" sz="1800" baseline="-25000">
                <a:solidFill>
                  <a:schemeClr val="bg1">
                    <a:lumMod val="95000"/>
                  </a:schemeClr>
                </a:solidFill>
                <a:sym typeface="+mn-ea"/>
              </a:rPr>
              <a:t>c0_ch0 </a:t>
            </a:r>
            <a:endParaRPr lang="en-US" altLang="zh-CN" sz="1800" baseline="-25000">
              <a:solidFill>
                <a:schemeClr val="bg1">
                  <a:lumMod val="95000"/>
                </a:schemeClr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altLang="zh-CN" sz="1800">
                <a:solidFill>
                  <a:schemeClr val="bg1">
                    <a:lumMod val="95000"/>
                  </a:schemeClr>
                </a:solidFill>
                <a:sym typeface="+mn-ea"/>
              </a:rPr>
              <a:t>= (TIN</a:t>
            </a:r>
            <a:r>
              <a:rPr lang="en-US" altLang="zh-CN" sz="1800" baseline="-25000">
                <a:solidFill>
                  <a:schemeClr val="bg1">
                    <a:lumMod val="95000"/>
                  </a:schemeClr>
                </a:solidFill>
                <a:sym typeface="+mn-ea"/>
              </a:rPr>
              <a:t>ci_chi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  <a:sym typeface="+mn-ea"/>
              </a:rPr>
              <a:t>-TIN</a:t>
            </a:r>
            <a:r>
              <a:rPr lang="en-US" altLang="zh-CN" sz="1800" baseline="-25000">
                <a:solidFill>
                  <a:schemeClr val="bg1">
                    <a:lumMod val="95000"/>
                  </a:schemeClr>
                </a:solidFill>
                <a:sym typeface="+mn-ea"/>
              </a:rPr>
              <a:t>ci_chx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  <a:sym typeface="+mn-ea"/>
              </a:rPr>
              <a:t>)-(TCR</a:t>
            </a:r>
            <a:r>
              <a:rPr lang="en-US" altLang="zh-CN" sz="1800" baseline="-25000">
                <a:solidFill>
                  <a:schemeClr val="bg1">
                    <a:lumMod val="95000"/>
                  </a:schemeClr>
                </a:solidFill>
                <a:sym typeface="+mn-ea"/>
              </a:rPr>
              <a:t>ci_chx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  <a:sym typeface="+mn-ea"/>
              </a:rPr>
              <a:t>-TCR</a:t>
            </a:r>
            <a:r>
              <a:rPr lang="en-US" altLang="zh-CN" sz="1800" baseline="-25000">
                <a:solidFill>
                  <a:schemeClr val="bg1">
                    <a:lumMod val="95000"/>
                  </a:schemeClr>
                </a:solidFill>
                <a:sym typeface="+mn-ea"/>
              </a:rPr>
              <a:t>c0_ch0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  <a:sym typeface="+mn-ea"/>
              </a:rPr>
              <a:t>)</a:t>
            </a:r>
            <a:endParaRPr lang="en-US" altLang="zh-CN" sz="1800">
              <a:solidFill>
                <a:schemeClr val="bg1">
                  <a:lumMod val="95000"/>
                </a:schemeClr>
              </a:solidFill>
              <a:sym typeface="+mn-ea"/>
            </a:endParaRPr>
          </a:p>
          <a:p>
            <a:pPr lvl="2">
              <a:lnSpc>
                <a:spcPct val="100000"/>
              </a:lnSpc>
            </a:pPr>
            <a:r>
              <a:rPr lang="en-US" altLang="zh-CN" sz="1500">
                <a:solidFill>
                  <a:schemeClr val="bg1">
                    <a:lumMod val="95000"/>
                  </a:schemeClr>
                </a:solidFill>
                <a:sym typeface="+mn-ea"/>
              </a:rPr>
              <a:t>ci_chi : test cluster &amp; channel</a:t>
            </a:r>
            <a:endParaRPr lang="en-US" altLang="zh-CN" sz="1500">
              <a:solidFill>
                <a:schemeClr val="bg1">
                  <a:lumMod val="95000"/>
                </a:schemeClr>
              </a:solidFill>
              <a:sym typeface="+mn-ea"/>
            </a:endParaRPr>
          </a:p>
          <a:p>
            <a:pPr lvl="2">
              <a:lnSpc>
                <a:spcPct val="100000"/>
              </a:lnSpc>
            </a:pPr>
            <a:r>
              <a:rPr lang="en-US" altLang="zh-CN" sz="1500">
                <a:solidFill>
                  <a:schemeClr val="bg1">
                    <a:lumMod val="95000"/>
                  </a:schemeClr>
                </a:solidFill>
                <a:sym typeface="+mn-ea"/>
              </a:rPr>
              <a:t>c0_ch0: ref cluster &amp; channel</a:t>
            </a:r>
            <a:endParaRPr lang="en-US" altLang="zh-CN" sz="1500">
              <a:solidFill>
                <a:schemeClr val="bg1">
                  <a:lumMod val="95000"/>
                </a:schemeClr>
              </a:solidFill>
              <a:sym typeface="+mn-ea"/>
            </a:endParaRPr>
          </a:p>
          <a:p>
            <a:pPr lvl="2">
              <a:lnSpc>
                <a:spcPct val="100000"/>
              </a:lnSpc>
            </a:pPr>
            <a:r>
              <a:rPr lang="en-US" altLang="zh-CN" sz="1500">
                <a:solidFill>
                  <a:schemeClr val="bg1">
                    <a:lumMod val="95000"/>
                  </a:schemeClr>
                </a:solidFill>
                <a:sym typeface="+mn-ea"/>
              </a:rPr>
              <a:t>ci_chx: the “pedal” channel</a:t>
            </a:r>
            <a:endParaRPr lang="en-US" altLang="zh-CN" sz="1500">
              <a:solidFill>
                <a:schemeClr val="bg1">
                  <a:lumMod val="95000"/>
                </a:schemeClr>
              </a:solidFill>
              <a:sym typeface="+mn-ea"/>
            </a:endParaRPr>
          </a:p>
          <a:p>
            <a:pPr lvl="2">
              <a:lnSpc>
                <a:spcPct val="100000"/>
              </a:lnSpc>
            </a:pPr>
            <a:r>
              <a:rPr lang="en-US" altLang="zh-CN" sz="1500">
                <a:solidFill>
                  <a:schemeClr val="bg1">
                    <a:lumMod val="95000"/>
                  </a:schemeClr>
                </a:solidFill>
                <a:sym typeface="+mn-ea"/>
              </a:rPr>
              <a:t>TIN: inside fiber calibration result</a:t>
            </a:r>
            <a:endParaRPr lang="en-US" altLang="zh-CN" sz="1500">
              <a:solidFill>
                <a:schemeClr val="bg1">
                  <a:lumMod val="95000"/>
                </a:schemeClr>
              </a:solidFill>
              <a:sym typeface="+mn-ea"/>
            </a:endParaRPr>
          </a:p>
          <a:p>
            <a:pPr lvl="2">
              <a:lnSpc>
                <a:spcPct val="100000"/>
              </a:lnSpc>
            </a:pPr>
            <a:r>
              <a:rPr lang="en-US" altLang="zh-CN" sz="1500">
                <a:solidFill>
                  <a:schemeClr val="bg1">
                    <a:lumMod val="95000"/>
                  </a:schemeClr>
                </a:solidFill>
                <a:sym typeface="+mn-ea"/>
              </a:rPr>
              <a:t>TCR: cross fiber calibration result</a:t>
            </a:r>
            <a:endParaRPr lang="en-US" altLang="zh-CN" sz="1800">
              <a:solidFill>
                <a:schemeClr val="bg1">
                  <a:lumMod val="95000"/>
                </a:schemeClr>
              </a:solidFill>
              <a:sym typeface="+mn-ea"/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en-US" altLang="zh-CN" sz="1800">
              <a:solidFill>
                <a:schemeClr val="bg1">
                  <a:lumMod val="95000"/>
                </a:schemeClr>
              </a:solidFill>
              <a:sym typeface="+mn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 sz="900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 sz="9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75" y="1405414"/>
            <a:ext cx="3349466" cy="2047875"/>
          </a:xfrm>
          <a:prstGeom prst="rect">
            <a:avLst/>
          </a:prstGeom>
        </p:spPr>
      </p:pic>
      <p:pic>
        <p:nvPicPr>
          <p:cNvPr id="8" name="图片 -2147482620" descr="tcal_cross_clus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645" y="3651885"/>
            <a:ext cx="3005455" cy="260604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353695" y="615315"/>
            <a:ext cx="7915275" cy="4216400"/>
          </a:xfrm>
        </p:spPr>
        <p:txBody>
          <a:bodyPr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the data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LED signal selection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2"/>
            <a:r>
              <a:rPr lang="en-US" altLang="zh-CN" sz="1800">
                <a:solidFill>
                  <a:schemeClr val="bg1">
                    <a:lumMod val="95000"/>
                  </a:schemeClr>
                </a:solidFill>
                <a:sym typeface="+mn-ea"/>
              </a:rPr>
              <a:t>LED triggered seperatly</a:t>
            </a:r>
            <a:endParaRPr lang="en-US" altLang="zh-CN" sz="1800">
              <a:solidFill>
                <a:schemeClr val="bg1">
                  <a:lumMod val="95000"/>
                </a:schemeClr>
              </a:solidFill>
              <a:sym typeface="+mn-ea"/>
            </a:endParaRPr>
          </a:p>
          <a:p>
            <a:pPr lvl="2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event mode (nhit &gt; 900)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2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LED charge &amp; time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altLang="zh-CN" sz="1800">
                <a:solidFill>
                  <a:schemeClr val="bg1">
                    <a:lumMod val="95000"/>
                  </a:schemeClr>
                </a:solidFill>
              </a:rPr>
              <a:t>Q-T recorrection</a:t>
            </a:r>
            <a:endParaRPr lang="en-US" altLang="zh-CN" sz="1800">
              <a:solidFill>
                <a:schemeClr val="bg1">
                  <a:lumMod val="95000"/>
                </a:schemeClr>
              </a:solidFill>
            </a:endParaRPr>
          </a:p>
          <a:p>
            <a:pPr lvl="2" algn="l">
              <a:buClrTx/>
              <a:buSzTx/>
            </a:pPr>
            <a:r>
              <a:rPr lang="en-US" altLang="zh-CN" sz="1800">
                <a:solidFill>
                  <a:schemeClr val="bg1">
                    <a:lumMod val="95000"/>
                  </a:schemeClr>
                </a:solidFill>
                <a:sym typeface="+mn-ea"/>
              </a:rPr>
              <a:t>T(q) = 20.*pow(q,-1.2)+10.*pow(q,-0.8)</a:t>
            </a:r>
            <a:endParaRPr lang="en-US" altLang="zh-CN" sz="1800">
              <a:solidFill>
                <a:schemeClr val="bg1">
                  <a:lumMod val="95000"/>
                </a:schemeClr>
              </a:solidFill>
              <a:sym typeface="+mn-ea"/>
            </a:endParaRPr>
          </a:p>
          <a:p>
            <a:pPr lvl="2" algn="l">
              <a:buClrTx/>
              <a:buSzTx/>
            </a:pPr>
            <a:r>
              <a:rPr lang="en-US" altLang="zh-CN" sz="1800">
                <a:solidFill>
                  <a:schemeClr val="bg1">
                    <a:lumMod val="95000"/>
                  </a:schemeClr>
                </a:solidFill>
                <a:sym typeface="+mn-ea"/>
              </a:rPr>
              <a:t>normalized to 30 PE</a:t>
            </a:r>
            <a:endParaRPr lang="en-US" altLang="zh-CN" sz="1245">
              <a:solidFill>
                <a:schemeClr val="bg1">
                  <a:lumMod val="95000"/>
                </a:schemeClr>
              </a:solidFill>
            </a:endParaRPr>
          </a:p>
          <a:p>
            <a:pPr marL="914400" lvl="2" indent="0">
              <a:buNone/>
            </a:pPr>
            <a:endParaRPr lang="en-US" altLang="zh-CN" sz="1245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 sz="900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 sz="9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070985" y="420529"/>
            <a:ext cx="4915853" cy="1668780"/>
            <a:chOff x="9536" y="5144"/>
            <a:chExt cx="9456" cy="321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536" y="5144"/>
              <a:ext cx="4728" cy="321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64" y="5144"/>
              <a:ext cx="4728" cy="3211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5439251" y="1678305"/>
            <a:ext cx="68008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350">
                <a:solidFill>
                  <a:schemeClr val="tx1">
                    <a:lumMod val="50000"/>
                    <a:lumOff val="50000"/>
                  </a:schemeClr>
                </a:solidFill>
              </a:rPr>
              <a:t>cr fiber</a:t>
            </a:r>
            <a:endParaRPr lang="en-US" altLang="zh-CN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04810" y="1678305"/>
            <a:ext cx="67754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350">
                <a:solidFill>
                  <a:schemeClr val="tx1">
                    <a:lumMod val="50000"/>
                    <a:lumOff val="50000"/>
                  </a:schemeClr>
                </a:solidFill>
              </a:rPr>
              <a:t>in fiber</a:t>
            </a:r>
            <a:endParaRPr lang="en-US" altLang="zh-CN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图片 15" descr="tcr_igce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201" y="4361339"/>
            <a:ext cx="1838801" cy="1248728"/>
          </a:xfrm>
          <a:prstGeom prst="rect">
            <a:avLst/>
          </a:prstGeom>
        </p:spPr>
      </p:pic>
      <p:pic>
        <p:nvPicPr>
          <p:cNvPr id="17" name="图片 16" descr="tin_igce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630" y="3114040"/>
            <a:ext cx="1836420" cy="1247299"/>
          </a:xfrm>
          <a:prstGeom prst="rect">
            <a:avLst/>
          </a:prstGeom>
        </p:spPr>
      </p:pic>
      <p:pic>
        <p:nvPicPr>
          <p:cNvPr id="18" name="内容占位符 17" descr="20190316.qcr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869021" y="4357529"/>
            <a:ext cx="1836420" cy="1247299"/>
          </a:xfrm>
          <a:prstGeom prst="rect">
            <a:avLst/>
          </a:prstGeom>
        </p:spPr>
      </p:pic>
      <p:pic>
        <p:nvPicPr>
          <p:cNvPr id="19" name="图片 18" descr="20190316.qi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116" y="3118803"/>
            <a:ext cx="1824514" cy="123872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445284" y="3249771"/>
            <a:ext cx="94630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</a:rPr>
              <a:t>infiber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</a:rPr>
              <a:t>Charge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01481" y="4545648"/>
            <a:ext cx="709136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</a:rPr>
              <a:t>crossfiber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</a:rPr>
              <a:t>Charge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07446" y="4569936"/>
            <a:ext cx="72437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</a:rPr>
              <a:t>crossfiber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</a:rPr>
              <a:t>Time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328376" y="3225959"/>
            <a:ext cx="89106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</a:rPr>
              <a:t>infiber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</a:rPr>
              <a:t>Time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5" name="图片 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140460" y="3728720"/>
            <a:ext cx="3187065" cy="219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 sz="4000">
                <a:solidFill>
                  <a:schemeClr val="bg1">
                    <a:lumMod val="95000"/>
                  </a:schemeClr>
                </a:solidFill>
              </a:rPr>
              <a:t>some results - to USTC data</a:t>
            </a:r>
            <a:endParaRPr lang="en-US" altLang="zh-CN" sz="4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 sz="900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 sz="9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图片 8" descr="hzs_cali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6340" y="1659890"/>
            <a:ext cx="3071495" cy="2085975"/>
          </a:xfrm>
          <a:prstGeom prst="rect">
            <a:avLst/>
          </a:prstGeom>
        </p:spPr>
      </p:pic>
      <p:pic>
        <p:nvPicPr>
          <p:cNvPr id="10" name="图片 9" descr="ustc_cali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340" y="3745865"/>
            <a:ext cx="3071495" cy="2085975"/>
          </a:xfrm>
          <a:prstGeom prst="rect">
            <a:avLst/>
          </a:prstGeom>
        </p:spPr>
      </p:pic>
      <p:pic>
        <p:nvPicPr>
          <p:cNvPr id="16" name="图片 15" descr="ustc_hz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656715"/>
            <a:ext cx="3080385" cy="2092325"/>
          </a:xfrm>
          <a:prstGeom prst="rect">
            <a:avLst/>
          </a:prstGeom>
        </p:spPr>
      </p:pic>
      <p:pic>
        <p:nvPicPr>
          <p:cNvPr id="17" name="图片 16" descr="hzs-ust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470" y="3749040"/>
            <a:ext cx="3079115" cy="20910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4000">
                <a:solidFill>
                  <a:schemeClr val="bg1">
                    <a:lumMod val="95000"/>
                  </a:schemeClr>
                </a:solidFill>
              </a:rPr>
              <a:t>some results - to offline calibration</a:t>
            </a:r>
            <a:endParaRPr lang="en-US" altLang="zh-CN" sz="4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 sz="900">
                <a:solidFill>
                  <a:schemeClr val="bg1">
                    <a:lumMod val="95000"/>
                  </a:schemeClr>
                </a:solidFill>
              </a:rPr>
              <a:t>LHAASO group meeting, Nanjing, April 2019</a:t>
            </a:r>
            <a:endParaRPr lang="zh-CN" altLang="en-US" sz="9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z="900" smtClean="0">
                <a:solidFill>
                  <a:schemeClr val="bg1">
                    <a:lumMod val="95000"/>
                  </a:schemeClr>
                </a:solidFill>
              </a:rPr>
            </a:fld>
            <a:endParaRPr lang="zh-CN" altLang="en-US" sz="90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" name="内容占位符 1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23" y="1975009"/>
            <a:ext cx="2656046" cy="1803559"/>
          </a:xfrm>
        </p:spPr>
      </p:pic>
      <p:grpSp>
        <p:nvGrpSpPr>
          <p:cNvPr id="20" name="组合 19"/>
          <p:cNvGrpSpPr/>
          <p:nvPr/>
        </p:nvGrpSpPr>
        <p:grpSpPr>
          <a:xfrm>
            <a:off x="406241" y="1975009"/>
            <a:ext cx="2645569" cy="3675221"/>
            <a:chOff x="11201" y="2249"/>
            <a:chExt cx="5555" cy="7717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" y="2249"/>
              <a:ext cx="5555" cy="3787"/>
            </a:xfrm>
            <a:prstGeom prst="rect">
              <a:avLst/>
            </a:prstGeom>
          </p:spPr>
        </p:pic>
        <p:pic>
          <p:nvPicPr>
            <p:cNvPr id="18" name="内容占位符 4"/>
            <p:cNvPicPr>
              <a:picLocks noGrp="1"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6" y="6144"/>
              <a:ext cx="5548" cy="3822"/>
            </a:xfrm>
            <a:prstGeom prst="rect">
              <a:avLst/>
            </a:prstGeom>
          </p:spPr>
        </p:pic>
        <p:cxnSp>
          <p:nvCxnSpPr>
            <p:cNvPr id="19" name="直接连接符 18"/>
            <p:cNvCxnSpPr/>
            <p:nvPr/>
          </p:nvCxnSpPr>
          <p:spPr>
            <a:xfrm flipV="1">
              <a:off x="13331" y="2406"/>
              <a:ext cx="2386" cy="312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641" y="3830003"/>
            <a:ext cx="2557463" cy="177212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641" y="1975009"/>
            <a:ext cx="2557939" cy="1803559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145530" y="2574608"/>
            <a:ext cx="84645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350"/>
              <a:t>hardware</a:t>
            </a:r>
            <a:endParaRPr lang="en-US" altLang="zh-CN" sz="1350"/>
          </a:p>
          <a:p>
            <a:r>
              <a:rPr lang="en-US" altLang="zh-CN" sz="1350"/>
              <a:t>iteration</a:t>
            </a:r>
            <a:endParaRPr lang="en-US" altLang="zh-CN" sz="1350"/>
          </a:p>
        </p:txBody>
      </p:sp>
      <p:sp>
        <p:nvSpPr>
          <p:cNvPr id="24" name="文本框 23"/>
          <p:cNvSpPr txBox="1"/>
          <p:nvPr/>
        </p:nvSpPr>
        <p:spPr>
          <a:xfrm>
            <a:off x="6457950" y="4296728"/>
            <a:ext cx="77533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350"/>
              <a:t>offline</a:t>
            </a:r>
            <a:endParaRPr lang="en-US" altLang="zh-CN" sz="1350"/>
          </a:p>
          <a:p>
            <a:r>
              <a:rPr lang="en-US" altLang="zh-CN" sz="1350"/>
              <a:t>iteration</a:t>
            </a:r>
            <a:endParaRPr lang="en-US" altLang="zh-CN" sz="135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numdgm"/>
</p:tagLst>
</file>

<file path=ppt/tags/tag2.xml><?xml version="1.0" encoding="utf-8"?>
<p:tagLst xmlns:p="http://schemas.openxmlformats.org/presentationml/2006/main">
  <p:tag name="KSO_WM_DOC_GUID" val="{a3d838c2-773e-4448-b708-fe989fd54bfa}"/>
</p:tagLst>
</file>

<file path=ppt/theme/theme1.xml><?xml version="1.0" encoding="utf-8"?>
<a:theme xmlns:a="http://schemas.openxmlformats.org/drawingml/2006/main" name="Office 主题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5668</Words>
  <Application>WPS 演示</Application>
  <PresentationFormat>宽屏</PresentationFormat>
  <Paragraphs>696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Arial</vt:lpstr>
      <vt:lpstr>宋体</vt:lpstr>
      <vt:lpstr>Wingdings</vt:lpstr>
      <vt:lpstr>Cambria</vt:lpstr>
      <vt:lpstr>Calibri</vt:lpstr>
      <vt:lpstr>微软雅黑</vt:lpstr>
      <vt:lpstr>Arial Unicode MS</vt:lpstr>
      <vt:lpstr>Times New Roman</vt:lpstr>
      <vt:lpstr>Times New Roman</vt:lpstr>
      <vt:lpstr>仿宋_GB2312</vt:lpstr>
      <vt:lpstr>仿宋</vt:lpstr>
      <vt:lpstr>Symbol</vt:lpstr>
      <vt:lpstr>Office 主题</vt:lpstr>
      <vt:lpstr>Calibration system  &amp; 20 inch MCP-PMT of WCDA</vt:lpstr>
      <vt:lpstr>Outline</vt:lpstr>
      <vt:lpstr>Calibration system</vt:lpstr>
      <vt:lpstr>Design &amp; Test </vt:lpstr>
      <vt:lpstr>Assembly &amp; Installation</vt:lpstr>
      <vt:lpstr>Calibration method</vt:lpstr>
      <vt:lpstr>PowerPoint 演示文稿</vt:lpstr>
      <vt:lpstr>some results - to USTC data</vt:lpstr>
      <vt:lpstr>some results - to offline calibration</vt:lpstr>
      <vt:lpstr>PowerPoint 演示文稿</vt:lpstr>
      <vt:lpstr>PowerPoint 演示文稿</vt:lpstr>
      <vt:lpstr>Work on 20 inch MCP-PMT</vt:lpstr>
      <vt:lpstr>WCDA requirements</vt:lpstr>
      <vt:lpstr>what have we done - special design</vt:lpstr>
      <vt:lpstr>PowerPoint 演示文稿</vt:lpstr>
      <vt:lpstr>HV divider</vt:lpstr>
      <vt:lpstr>Potting &amp; FEE debug</vt:lpstr>
      <vt:lpstr>now and next - PMT production</vt:lpstr>
      <vt:lpstr>now and next - potting &amp; installation</vt:lpstr>
      <vt:lpstr>Conclusion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计算结果-时间差传递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gaobo</dc:creator>
  <cp:lastModifiedBy>gaobo</cp:lastModifiedBy>
  <cp:revision>241</cp:revision>
  <dcterms:created xsi:type="dcterms:W3CDTF">2019-04-12T11:37:00Z</dcterms:created>
  <dcterms:modified xsi:type="dcterms:W3CDTF">2019-04-15T03:14:14Z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