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27"/>
  </p:notesMasterIdLst>
  <p:sldIdLst>
    <p:sldId id="258" r:id="rId4"/>
    <p:sldId id="259" r:id="rId5"/>
    <p:sldId id="260" r:id="rId6"/>
    <p:sldId id="261" r:id="rId7"/>
    <p:sldId id="282" r:id="rId8"/>
    <p:sldId id="283" r:id="rId9"/>
    <p:sldId id="284" r:id="rId10"/>
    <p:sldId id="26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3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772" autoAdjust="0"/>
  </p:normalViewPr>
  <p:slideViewPr>
    <p:cSldViewPr snapToGrid="0">
      <p:cViewPr varScale="1">
        <p:scale>
          <a:sx n="41" d="100"/>
          <a:sy n="41" d="100"/>
        </p:scale>
        <p:origin x="18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DFF74-2503-4EA0-98CD-BA5BF1561D6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A68A-85D1-43AF-9821-DAEFA34B2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01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26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72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9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7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5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94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88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5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7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46942-8B62-4B6A-9D5E-E15A66EADA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43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6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16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5A68A-85D1-43AF-9821-DAEFA34B2C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9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9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23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83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9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A68A-85D1-43AF-9821-DAEFA34B2C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3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1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10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23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6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44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7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2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9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3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2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9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0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5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1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853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3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53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61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7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3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8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541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2019/4/15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6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19.wmf"/><Relationship Id="rId5" Type="http://schemas.openxmlformats.org/officeDocument/2006/relationships/image" Target="../media/image25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3.wmf"/><Relationship Id="rId4" Type="http://schemas.openxmlformats.org/officeDocument/2006/relationships/image" Target="../media/image24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nchantedlearning.com/subjects/astronomy/stars/twinkle.s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00954"/>
            <a:ext cx="12192000" cy="2290371"/>
          </a:xfrm>
          <a:solidFill>
            <a:srgbClr val="99FFCC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Study the turbulence in supernova remnant with pulsar scintillation</a:t>
            </a:r>
            <a:endParaRPr lang="zh-CN" altLang="en-US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3665223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Hui </a:t>
            </a:r>
            <a:r>
              <a:rPr lang="en-US" altLang="zh-CN" sz="28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Zhu, NAOC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zhuhui@bao.ac.cn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A</a:t>
            </a:r>
            <a:r>
              <a:rPr lang="en-US" altLang="zh-CN" sz="2000" b="1" dirty="0" err="1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pr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 15, 2019</a:t>
            </a:r>
          </a:p>
        </p:txBody>
      </p:sp>
    </p:spTree>
    <p:extLst>
      <p:ext uri="{BB962C8B-B14F-4D97-AF65-F5344CB8AC3E}">
        <p14:creationId xmlns:p14="http://schemas.microsoft.com/office/powerpoint/2010/main" val="35410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2C33D38C-288B-4267-BEF6-65ABA4EE53AD}"/>
              </a:ext>
            </a:extLst>
          </p:cNvPr>
          <p:cNvSpPr>
            <a:spLocks/>
          </p:cNvSpPr>
          <p:nvPr/>
        </p:nvSpPr>
        <p:spPr bwMode="auto">
          <a:xfrm>
            <a:off x="3420462" y="1405527"/>
            <a:ext cx="503237" cy="1873250"/>
          </a:xfrm>
          <a:prstGeom prst="leftBrace">
            <a:avLst>
              <a:gd name="adj1" fmla="val 31020"/>
              <a:gd name="adj2" fmla="val 50000"/>
            </a:avLst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141C235-C992-4422-81CE-710D5C60C08F}"/>
              </a:ext>
            </a:extLst>
          </p:cNvPr>
          <p:cNvSpPr/>
          <p:nvPr/>
        </p:nvSpPr>
        <p:spPr>
          <a:xfrm>
            <a:off x="154748" y="1863851"/>
            <a:ext cx="3265714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Strength of pulsar scintillation 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0E396B6-501B-4457-ABD7-93108E4F9308}"/>
              </a:ext>
            </a:extLst>
          </p:cNvPr>
          <p:cNvSpPr/>
          <p:nvPr/>
        </p:nvSpPr>
        <p:spPr>
          <a:xfrm>
            <a:off x="3923699" y="927225"/>
            <a:ext cx="434868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ISM clump is larger than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Fersnel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scale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5172F79-271D-4AA7-BF82-3435837E62A7}"/>
              </a:ext>
            </a:extLst>
          </p:cNvPr>
          <p:cNvSpPr/>
          <p:nvPr/>
        </p:nvSpPr>
        <p:spPr>
          <a:xfrm>
            <a:off x="3942360" y="2586580"/>
            <a:ext cx="434868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ISM clump is smaller than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Fersnel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scale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899C42B-99AB-45C8-8995-7B3DDA0AF778}"/>
              </a:ext>
            </a:extLst>
          </p:cNvPr>
          <p:cNvSpPr/>
          <p:nvPr/>
        </p:nvSpPr>
        <p:spPr>
          <a:xfrm>
            <a:off x="8288077" y="937551"/>
            <a:ext cx="343117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Refractive scintillation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E3794B9-5B6B-4423-8909-68491CEA37E0}"/>
              </a:ext>
            </a:extLst>
          </p:cNvPr>
          <p:cNvSpPr/>
          <p:nvPr/>
        </p:nvSpPr>
        <p:spPr>
          <a:xfrm>
            <a:off x="8288077" y="2570345"/>
            <a:ext cx="343117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di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ffractive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scintillation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5B457340-2C0A-4F01-8A92-7CD6E607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9"/>
          <a:stretch>
            <a:fillRect/>
          </a:stretch>
        </p:blipFill>
        <p:spPr bwMode="auto">
          <a:xfrm>
            <a:off x="40713" y="3669794"/>
            <a:ext cx="7401096" cy="29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556140" y="6007947"/>
            <a:ext cx="304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000" b="1" dirty="0">
                <a:solidFill>
                  <a:schemeClr val="bg2"/>
                </a:solidFill>
                <a:latin typeface="Helvetica Neue Light" charset="0"/>
              </a:rPr>
              <a:t>Ramachandran et al 2006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7441809" y="3951151"/>
            <a:ext cx="4277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Refractive scintillation:</a:t>
            </a:r>
          </a:p>
          <a:p>
            <a:pPr lvl="0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Long term variation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(week to month) and sensitive to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10^10 -10^12 cm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 (Rickett et al. 1984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</a:rPr>
              <a:t>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749DB64-E6B5-4B5B-9E57-A0E9D3385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96" y="2043151"/>
            <a:ext cx="1766887" cy="3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71AF6E-D0A2-4B63-B7C7-016A2B13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2" y="3877775"/>
            <a:ext cx="6705600" cy="2727604"/>
          </a:xfrm>
          <a:prstGeom prst="rect">
            <a:avLst/>
          </a:prstGeom>
        </p:spPr>
      </p:pic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2C33D38C-288B-4267-BEF6-65ABA4EE53AD}"/>
              </a:ext>
            </a:extLst>
          </p:cNvPr>
          <p:cNvSpPr>
            <a:spLocks/>
          </p:cNvSpPr>
          <p:nvPr/>
        </p:nvSpPr>
        <p:spPr bwMode="auto">
          <a:xfrm>
            <a:off x="3406393" y="1363326"/>
            <a:ext cx="503237" cy="1873250"/>
          </a:xfrm>
          <a:prstGeom prst="leftBrace">
            <a:avLst>
              <a:gd name="adj1" fmla="val 31020"/>
              <a:gd name="adj2" fmla="val 50000"/>
            </a:avLst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141C235-C992-4422-81CE-710D5C60C08F}"/>
              </a:ext>
            </a:extLst>
          </p:cNvPr>
          <p:cNvSpPr/>
          <p:nvPr/>
        </p:nvSpPr>
        <p:spPr>
          <a:xfrm>
            <a:off x="140679" y="1821650"/>
            <a:ext cx="3265714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Strength of pulsar scintillation 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0E396B6-501B-4457-ABD7-93108E4F9308}"/>
              </a:ext>
            </a:extLst>
          </p:cNvPr>
          <p:cNvSpPr/>
          <p:nvPr/>
        </p:nvSpPr>
        <p:spPr>
          <a:xfrm>
            <a:off x="3909630" y="885024"/>
            <a:ext cx="434868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ISM clump is larger than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Fersnel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scale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5172F79-271D-4AA7-BF82-3435837E62A7}"/>
              </a:ext>
            </a:extLst>
          </p:cNvPr>
          <p:cNvSpPr/>
          <p:nvPr/>
        </p:nvSpPr>
        <p:spPr>
          <a:xfrm>
            <a:off x="3928291" y="2544379"/>
            <a:ext cx="434868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ISM clump is smaller than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Fersnel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scale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899C42B-99AB-45C8-8995-7B3DDA0AF778}"/>
              </a:ext>
            </a:extLst>
          </p:cNvPr>
          <p:cNvSpPr/>
          <p:nvPr/>
        </p:nvSpPr>
        <p:spPr>
          <a:xfrm>
            <a:off x="8288077" y="895350"/>
            <a:ext cx="343117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Refractive scintillation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E3794B9-5B6B-4423-8909-68491CEA37E0}"/>
              </a:ext>
            </a:extLst>
          </p:cNvPr>
          <p:cNvSpPr/>
          <p:nvPr/>
        </p:nvSpPr>
        <p:spPr>
          <a:xfrm>
            <a:off x="8288077" y="2528144"/>
            <a:ext cx="3431172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D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iffractive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scintillation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1773536" y="5614391"/>
            <a:ext cx="304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Cord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s et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al 2006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7146388" y="3965218"/>
            <a:ext cx="4572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Diffractive scintillation: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Helvetica Neue Light" charset="0"/>
                <a:ea typeface="宋体" panose="02010600030101010101" pitchFamily="2" charset="-122"/>
              </a:rPr>
              <a:t>Short term variation </a:t>
            </a:r>
            <a:r>
              <a:rPr lang="en-US" altLang="zh-CN" sz="2800" b="1" dirty="0">
                <a:solidFill>
                  <a:srgbClr val="1F497D"/>
                </a:solidFill>
                <a:latin typeface="Helvetica Neue Light" charset="0"/>
                <a:ea typeface="宋体" panose="02010600030101010101" pitchFamily="2" charset="-122"/>
              </a:rPr>
              <a:t>(minute to hour) and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sensitive to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10^6 -10^8 cm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(Rickett et al. 1977)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94E976B-1CFF-44FB-B9CB-7EED2AAD0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180" y="2026516"/>
            <a:ext cx="1766887" cy="3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5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534768" y="6177906"/>
            <a:ext cx="304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Amstrong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et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al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1995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4117145" y="856257"/>
            <a:ext cx="76954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Electron density power spectrum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 be well described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by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Kolmogrov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turbulence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solidFill>
                <a:srgbClr val="1F497D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solidFill>
                <a:srgbClr val="1F497D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Where A=1 and alpha=5/3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solidFill>
                <a:srgbClr val="1F497D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However, there are evidences support other kind of turbulence.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e.g. scintillation study of PSR B0329+54 indicate the turbulence is belonging to the </a:t>
            </a:r>
            <a:r>
              <a:rPr lang="en-US" altLang="zh-CN" sz="2400" b="1" dirty="0" err="1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Iroshnikov-Kraichnan</a:t>
            </a:r>
            <a:r>
              <a:rPr lang="en-US" altLang="zh-CN" sz="24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 spectrum (</a:t>
            </a:r>
            <a:r>
              <a:rPr lang="en-US" altLang="zh-CN" sz="2400" b="1" dirty="0" err="1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Shishov</a:t>
            </a:r>
            <a:r>
              <a:rPr lang="en-US" altLang="zh-CN" sz="24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 et al. 2003)</a:t>
            </a:r>
          </a:p>
          <a:p>
            <a:r>
              <a:rPr lang="en-US" altLang="zh-CN" sz="24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And PSRs B0540 + 23, B2324 + 60, and B2351 + 61 do not favor </a:t>
            </a:r>
            <a:r>
              <a:rPr lang="en-US" altLang="zh-CN" sz="2400" b="1" dirty="0" err="1">
                <a:solidFill>
                  <a:srgbClr val="1F497D"/>
                </a:solidFill>
              </a:rPr>
              <a:t>Kolmogrov</a:t>
            </a:r>
            <a:r>
              <a:rPr lang="en-US" altLang="zh-CN" sz="2400" b="1" dirty="0">
                <a:solidFill>
                  <a:srgbClr val="1F497D"/>
                </a:solidFill>
              </a:rPr>
              <a:t> turbulence too (Wang et al. 2018)</a:t>
            </a:r>
          </a:p>
          <a:p>
            <a:endParaRPr lang="en-US" altLang="zh-CN" sz="2800" b="1" dirty="0">
              <a:solidFill>
                <a:srgbClr val="1F497D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5218A6-7C46-4A6D-A4E2-DE56E1B4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" y="639024"/>
            <a:ext cx="3821630" cy="55388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F57C73-F202-477C-B1F4-1FB17E03A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45" y="1840937"/>
            <a:ext cx="5669985" cy="8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we want to study the turbulence with diffractive scintillation, what do we need?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7030BA-5702-49F4-9166-6718B7BB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0" y="1575582"/>
            <a:ext cx="2418342" cy="528241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267286" y="4016736"/>
            <a:ext cx="195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err="1">
                <a:solidFill>
                  <a:srgbClr val="1F497D"/>
                </a:solidFill>
                <a:latin typeface="Helvetica Neue Light" charset="0"/>
                <a:ea typeface="宋体" panose="02010600030101010101" pitchFamily="2" charset="-122"/>
              </a:rPr>
              <a:t>Stinebring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2007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195DBBD-315D-4CB8-BC13-797BACDD459E}"/>
              </a:ext>
            </a:extLst>
          </p:cNvPr>
          <p:cNvSpPr>
            <a:spLocks/>
          </p:cNvSpPr>
          <p:nvPr/>
        </p:nvSpPr>
        <p:spPr bwMode="auto">
          <a:xfrm flipH="1">
            <a:off x="2685626" y="2504049"/>
            <a:ext cx="480311" cy="3207434"/>
          </a:xfrm>
          <a:prstGeom prst="leftBrace">
            <a:avLst>
              <a:gd name="adj1" fmla="val 31020"/>
              <a:gd name="adj2" fmla="val 51502"/>
            </a:avLst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4AA725-4C44-4A9B-80C9-704B5F6A558F}"/>
              </a:ext>
            </a:extLst>
          </p:cNvPr>
          <p:cNvSpPr txBox="1"/>
          <p:nvPr/>
        </p:nvSpPr>
        <p:spPr>
          <a:xfrm rot="5400000">
            <a:off x="1860453" y="4155236"/>
            <a:ext cx="330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Fourier transform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E854E4-00B3-4815-9F1F-93447B5E4FD6}"/>
              </a:ext>
            </a:extLst>
          </p:cNvPr>
          <p:cNvCxnSpPr>
            <a:cxnSpLocks/>
          </p:cNvCxnSpPr>
          <p:nvPr/>
        </p:nvCxnSpPr>
        <p:spPr>
          <a:xfrm>
            <a:off x="2685626" y="2223817"/>
            <a:ext cx="236467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623BDDF-1260-4C97-9883-10F7E1620D87}"/>
              </a:ext>
            </a:extLst>
          </p:cNvPr>
          <p:cNvSpPr txBox="1"/>
          <p:nvPr/>
        </p:nvSpPr>
        <p:spPr>
          <a:xfrm>
            <a:off x="2657490" y="1830036"/>
            <a:ext cx="236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2D autocorrelation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48FC39-CFEA-4131-9D29-3198C0119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36" y="1220766"/>
            <a:ext cx="2276475" cy="2238375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94D79C6-CA6F-4AFA-9FA4-FA12F2BEAF65}"/>
              </a:ext>
            </a:extLst>
          </p:cNvPr>
          <p:cNvCxnSpPr>
            <a:cxnSpLocks/>
          </p:cNvCxnSpPr>
          <p:nvPr/>
        </p:nvCxnSpPr>
        <p:spPr>
          <a:xfrm>
            <a:off x="7564775" y="2221469"/>
            <a:ext cx="847705" cy="23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F17EF1B-56B2-4961-A22B-9B638D3EC893}"/>
              </a:ext>
            </a:extLst>
          </p:cNvPr>
          <p:cNvSpPr txBox="1"/>
          <p:nvPr/>
        </p:nvSpPr>
        <p:spPr>
          <a:xfrm>
            <a:off x="8412481" y="1707551"/>
            <a:ext cx="286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F497D"/>
                </a:solidFill>
                <a:latin typeface="Helvetica Neue Light" charset="0"/>
                <a:ea typeface="宋体" panose="02010600030101010101" pitchFamily="2" charset="-122"/>
              </a:rPr>
              <a:t>Correlation timescale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F497D"/>
                </a:solidFill>
                <a:latin typeface="Helvetica Neue Light" charset="0"/>
                <a:ea typeface="宋体" panose="02010600030101010101" pitchFamily="2" charset="-122"/>
              </a:rPr>
              <a:t>a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nd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Neue Light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Decorrelation bandwidth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56B3204-25B7-41C8-B706-6FAAC868E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8913" y="1678479"/>
            <a:ext cx="561939" cy="5463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17F430F-FBFA-4D76-8488-88D4B5AC5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2087" y="2202247"/>
            <a:ext cx="671336" cy="619695"/>
          </a:xfrm>
          <a:prstGeom prst="rect">
            <a:avLst/>
          </a:prstGeom>
        </p:spPr>
      </p:pic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154F3AE-9722-4C86-88F1-A15A04856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64410"/>
              </p:ext>
            </p:extLst>
          </p:nvPr>
        </p:nvGraphicFramePr>
        <p:xfrm>
          <a:off x="4138245" y="3630641"/>
          <a:ext cx="3352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4" name="Equation" r:id="rId8" imgW="1536480" imgH="241200" progId="Equation.3">
                  <p:embed/>
                </p:oleObj>
              </mc:Choice>
              <mc:Fallback>
                <p:oleObj name="Equation" r:id="rId8" imgW="1536480" imgH="2412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245" y="3630641"/>
                        <a:ext cx="3352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>
            <a:extLst>
              <a:ext uri="{FF2B5EF4-FFF2-40B4-BE49-F238E27FC236}">
                <a16:creationId xmlns:a16="http://schemas.microsoft.com/office/drawing/2014/main" id="{6684F740-5D3A-4708-AB31-54265EA7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562" y="338445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β&lt;4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0CF64315-CC31-40C1-95D1-829CA475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45" y="4139419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β&gt;4</a:t>
            </a: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2D69CBB7-8E4A-4C7E-9D40-D6475D9B5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502351"/>
              </p:ext>
            </p:extLst>
          </p:nvPr>
        </p:nvGraphicFramePr>
        <p:xfrm>
          <a:off x="4050494" y="4334124"/>
          <a:ext cx="3937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5" name="Equation" r:id="rId10" imgW="1930320" imgH="241200" progId="Equation.3">
                  <p:embed/>
                </p:oleObj>
              </mc:Choice>
              <mc:Fallback>
                <p:oleObj name="Equation" r:id="rId10" imgW="1930320" imgH="24120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494" y="4334124"/>
                        <a:ext cx="39370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EE78D409-54AC-4510-BF57-1F1677B0A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5364"/>
              </p:ext>
            </p:extLst>
          </p:nvPr>
        </p:nvGraphicFramePr>
        <p:xfrm>
          <a:off x="8355033" y="5120645"/>
          <a:ext cx="2286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6" name="Equation" r:id="rId12" imgW="1091880" imgH="241200" progId="Equation.3">
                  <p:embed/>
                </p:oleObj>
              </mc:Choice>
              <mc:Fallback>
                <p:oleObj name="Equation" r:id="rId12" imgW="1091880" imgH="24120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033" y="5120645"/>
                        <a:ext cx="22860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68D62CAA-5A4B-4855-935E-291100B70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58102"/>
              </p:ext>
            </p:extLst>
          </p:nvPr>
        </p:nvGraphicFramePr>
        <p:xfrm>
          <a:off x="8287041" y="3638846"/>
          <a:ext cx="3657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" name="Equation" r:id="rId14" imgW="1485720" imgH="241200" progId="Equation.3">
                  <p:embed/>
                </p:oleObj>
              </mc:Choice>
              <mc:Fallback>
                <p:oleObj name="Equation" r:id="rId14" imgW="1485720" imgH="241200" progId="Equation.3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041" y="3638846"/>
                        <a:ext cx="36576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A340A19E-794F-4C37-A4FB-94CB878D0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58749"/>
              </p:ext>
            </p:extLst>
          </p:nvPr>
        </p:nvGraphicFramePr>
        <p:xfrm>
          <a:off x="8250702" y="4309406"/>
          <a:ext cx="38862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Equation" r:id="rId16" imgW="1409400" imgH="241200" progId="Equation.3">
                  <p:embed/>
                </p:oleObj>
              </mc:Choice>
              <mc:Fallback>
                <p:oleObj name="Equation" r:id="rId16" imgW="1409400" imgH="24120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702" y="4309406"/>
                        <a:ext cx="3886200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>
            <a:extLst>
              <a:ext uri="{FF2B5EF4-FFF2-40B4-BE49-F238E27FC236}">
                <a16:creationId xmlns:a16="http://schemas.microsoft.com/office/drawing/2014/main" id="{2F8CC717-10CA-47C3-96E4-7FE42190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45" y="4849225"/>
            <a:ext cx="35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Kolmogorov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turbulence</a:t>
            </a:r>
            <a:r>
              <a:rPr lang="zh-CN" altLang="en-US" dirty="0">
                <a:solidFill>
                  <a:srgbClr val="FF0000"/>
                </a:solidFill>
              </a:rPr>
              <a:t>  </a:t>
            </a:r>
            <a:r>
              <a:rPr lang="en-US" altLang="zh-CN" dirty="0">
                <a:solidFill>
                  <a:srgbClr val="FF0000"/>
                </a:solidFill>
              </a:rPr>
              <a:t>(β=11/3)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</a:p>
        </p:txBody>
      </p:sp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DD37D688-9104-44D3-9036-F7F5D846F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64783"/>
              </p:ext>
            </p:extLst>
          </p:nvPr>
        </p:nvGraphicFramePr>
        <p:xfrm>
          <a:off x="4077756" y="5160494"/>
          <a:ext cx="2438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18" imgW="1168200" imgH="241200" progId="Equation.3">
                  <p:embed/>
                </p:oleObj>
              </mc:Choice>
              <mc:Fallback>
                <p:oleObj name="Equation" r:id="rId18" imgW="1168200" imgH="241200" progId="Equation.3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756" y="5160494"/>
                        <a:ext cx="2438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">
            <a:extLst>
              <a:ext uri="{FF2B5EF4-FFF2-40B4-BE49-F238E27FC236}">
                <a16:creationId xmlns:a16="http://schemas.microsoft.com/office/drawing/2014/main" id="{197E7150-7F6C-48E9-908E-409C7756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494" y="5814604"/>
            <a:ext cx="631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v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frequency   D: distance of the pulsar and Vs: the effective velocity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52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we want to study the turbulence with diffractive scintillation, what do we need?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6EA8B625-6D0B-45B8-B974-307A90E1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4" y="3539850"/>
            <a:ext cx="631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v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frequency   D: distance of the pulsar and Vs: the effective velocity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5EB684F0-E5D4-40B8-9E55-16E1FA91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4" y="4466530"/>
            <a:ext cx="64336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If we measure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the correlation timescale and decorrelation bandwidth at different frequencies, </a:t>
            </a: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then we could use them to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determine the index, </a:t>
            </a:r>
            <a:r>
              <a:rPr lang="en-US" altLang="zh-CN" sz="2400" dirty="0">
                <a:solidFill>
                  <a:srgbClr val="FF0000"/>
                </a:solidFill>
              </a:rPr>
              <a:t>β</a:t>
            </a: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, and check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whether the turbulence can be described by Kolmogorov spectrum.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45" name="Object 2">
            <a:extLst>
              <a:ext uri="{FF2B5EF4-FFF2-40B4-BE49-F238E27FC236}">
                <a16:creationId xmlns:a16="http://schemas.microsoft.com/office/drawing/2014/main" id="{B17ADD5F-CD1F-4466-B848-56AF47235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590219"/>
              </p:ext>
            </p:extLst>
          </p:nvPr>
        </p:nvGraphicFramePr>
        <p:xfrm>
          <a:off x="368105" y="2097261"/>
          <a:ext cx="2445434" cy="38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" name="Equation" r:id="rId4" imgW="1536480" imgH="241200" progId="Equation.3">
                  <p:embed/>
                </p:oleObj>
              </mc:Choice>
              <mc:Fallback>
                <p:oleObj name="Equation" r:id="rId4" imgW="1536480" imgH="241200" progId="Equation.3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E154F3AE-9722-4C86-88F1-A15A04856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05" y="2097261"/>
                        <a:ext cx="2445434" cy="3844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4">
            <a:extLst>
              <a:ext uri="{FF2B5EF4-FFF2-40B4-BE49-F238E27FC236}">
                <a16:creationId xmlns:a16="http://schemas.microsoft.com/office/drawing/2014/main" id="{30770226-5E91-4AD2-BCDC-F942E322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21" y="1738534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β&lt;4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0851054C-89EC-42FF-AD86-CE5B694D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4" y="2704515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β&gt;4</a:t>
            </a:r>
          </a:p>
        </p:txBody>
      </p:sp>
      <p:graphicFrame>
        <p:nvGraphicFramePr>
          <p:cNvPr id="48" name="Object 3">
            <a:extLst>
              <a:ext uri="{FF2B5EF4-FFF2-40B4-BE49-F238E27FC236}">
                <a16:creationId xmlns:a16="http://schemas.microsoft.com/office/drawing/2014/main" id="{B829ADD6-BD13-433E-9F59-74F490DDA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63230"/>
              </p:ext>
            </p:extLst>
          </p:nvPr>
        </p:nvGraphicFramePr>
        <p:xfrm>
          <a:off x="308489" y="2997688"/>
          <a:ext cx="3053691" cy="38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" name="Equation" r:id="rId6" imgW="1930320" imgH="241200" progId="Equation.3">
                  <p:embed/>
                </p:oleObj>
              </mc:Choice>
              <mc:Fallback>
                <p:oleObj name="Equation" r:id="rId6" imgW="1930320" imgH="241200" progId="Equation.3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2D69CBB7-8E4A-4C7E-9D40-D6475D9B5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89" y="2997688"/>
                        <a:ext cx="3053691" cy="3817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>
            <a:extLst>
              <a:ext uri="{FF2B5EF4-FFF2-40B4-BE49-F238E27FC236}">
                <a16:creationId xmlns:a16="http://schemas.microsoft.com/office/drawing/2014/main" id="{7EA149C0-8D87-4FA1-87DB-63A5C6E10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55471"/>
              </p:ext>
            </p:extLst>
          </p:nvPr>
        </p:nvGraphicFramePr>
        <p:xfrm>
          <a:off x="3636501" y="2136864"/>
          <a:ext cx="2671691" cy="36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" name="Equation" r:id="rId8" imgW="1485720" imgH="241200" progId="Equation.3">
                  <p:embed/>
                </p:oleObj>
              </mc:Choice>
              <mc:Fallback>
                <p:oleObj name="Equation" r:id="rId8" imgW="1485720" imgH="241200" progId="Equation.3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68D62CAA-5A4B-4855-935E-291100B70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501" y="2136864"/>
                        <a:ext cx="2671691" cy="3675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">
            <a:extLst>
              <a:ext uri="{FF2B5EF4-FFF2-40B4-BE49-F238E27FC236}">
                <a16:creationId xmlns:a16="http://schemas.microsoft.com/office/drawing/2014/main" id="{EE265930-E604-48C9-9442-16DE69F4F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34209"/>
              </p:ext>
            </p:extLst>
          </p:nvPr>
        </p:nvGraphicFramePr>
        <p:xfrm>
          <a:off x="3509890" y="2902634"/>
          <a:ext cx="2847078" cy="3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" name="Equation" r:id="rId10" imgW="1409400" imgH="241200" progId="Equation.3">
                  <p:embed/>
                </p:oleObj>
              </mc:Choice>
              <mc:Fallback>
                <p:oleObj name="Equation" r:id="rId10" imgW="1409400" imgH="241200" progId="Equation.3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A340A19E-794F-4C37-A4FB-94CB878D0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90" y="2902634"/>
                        <a:ext cx="2847078" cy="389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0EBCAC7-495B-4C16-ADC2-49E429A4D1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3077" y="1323261"/>
            <a:ext cx="5162810" cy="2615693"/>
          </a:xfrm>
          <a:prstGeom prst="rect">
            <a:avLst/>
          </a:prstGeom>
        </p:spPr>
      </p:pic>
      <p:sp>
        <p:nvSpPr>
          <p:cNvPr id="51" name="Text Box 4">
            <a:extLst>
              <a:ext uri="{FF2B5EF4-FFF2-40B4-BE49-F238E27FC236}">
                <a16:creationId xmlns:a16="http://schemas.microsoft.com/office/drawing/2014/main" id="{3C520A2B-F018-4D46-AE78-5DDDB153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410" y="4018076"/>
            <a:ext cx="1784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Wang et al. 2018</a:t>
            </a:r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1C200605-5026-416A-AA24-7E039136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035" y="4486889"/>
            <a:ext cx="51769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 telescope with Wideband Receiver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are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very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suable to do this.</a:t>
            </a:r>
          </a:p>
          <a:p>
            <a:endParaRPr lang="en-US" altLang="zh-CN" b="1" dirty="0">
              <a:solidFill>
                <a:schemeClr val="bg2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94DBAD-261B-4623-8CBA-D06DB7AFD6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3949" y="5261607"/>
            <a:ext cx="4048125" cy="8858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F9A988-DAE2-4D6E-A2B1-F347ED031905}"/>
              </a:ext>
            </a:extLst>
          </p:cNvPr>
          <p:cNvSpPr/>
          <p:nvPr/>
        </p:nvSpPr>
        <p:spPr>
          <a:xfrm>
            <a:off x="7025803" y="6142820"/>
            <a:ext cx="189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Gupta et al. 1994</a:t>
            </a:r>
            <a:endParaRPr lang="zh-CN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we want to study the turbulence with diffractive scintillation, what do we need?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7030BA-5702-49F4-9166-6718B7BB7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5" y="1692547"/>
            <a:ext cx="2418342" cy="514435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1264093" y="4036248"/>
            <a:ext cx="195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Stinebring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 Light" charset="0"/>
                <a:ea typeface="宋体" panose="02010600030101010101" pitchFamily="2" charset="-122"/>
                <a:cs typeface="+mn-cs"/>
              </a:rPr>
              <a:t> 2007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195DBBD-315D-4CB8-BC13-797BACDD459E}"/>
              </a:ext>
            </a:extLst>
          </p:cNvPr>
          <p:cNvSpPr>
            <a:spLocks/>
          </p:cNvSpPr>
          <p:nvPr/>
        </p:nvSpPr>
        <p:spPr bwMode="auto">
          <a:xfrm>
            <a:off x="484943" y="2632586"/>
            <a:ext cx="359226" cy="3207434"/>
          </a:xfrm>
          <a:prstGeom prst="leftBrace">
            <a:avLst>
              <a:gd name="adj1" fmla="val 31020"/>
              <a:gd name="adj2" fmla="val 49748"/>
            </a:avLst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4AA725-4C44-4A9B-80C9-704B5F6A558F}"/>
              </a:ext>
            </a:extLst>
          </p:cNvPr>
          <p:cNvSpPr txBox="1"/>
          <p:nvPr/>
        </p:nvSpPr>
        <p:spPr>
          <a:xfrm rot="5400000">
            <a:off x="-1339975" y="4338115"/>
            <a:ext cx="330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Fourier transform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E854E4-00B3-4815-9F1F-93447B5E4FD6}"/>
              </a:ext>
            </a:extLst>
          </p:cNvPr>
          <p:cNvCxnSpPr>
            <a:cxnSpLocks/>
          </p:cNvCxnSpPr>
          <p:nvPr/>
        </p:nvCxnSpPr>
        <p:spPr>
          <a:xfrm flipV="1">
            <a:off x="3184637" y="2720475"/>
            <a:ext cx="1547745" cy="25971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623BDDF-1260-4C97-9883-10F7E1620D87}"/>
              </a:ext>
            </a:extLst>
          </p:cNvPr>
          <p:cNvSpPr txBox="1"/>
          <p:nvPr/>
        </p:nvSpPr>
        <p:spPr>
          <a:xfrm rot="18071816">
            <a:off x="2486974" y="3586329"/>
            <a:ext cx="263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Fresnel–</a:t>
            </a:r>
            <a:r>
              <a:rPr lang="en-US" altLang="zh-CN" b="1" dirty="0" err="1">
                <a:solidFill>
                  <a:schemeClr val="bg2"/>
                </a:solidFill>
              </a:rPr>
              <a:t>Kirchoff</a:t>
            </a:r>
            <a:r>
              <a:rPr lang="en-US" altLang="zh-CN" b="1" dirty="0">
                <a:solidFill>
                  <a:schemeClr val="bg2"/>
                </a:solidFill>
              </a:rPr>
              <a:t> integral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F8CC717-10CA-47C3-96E4-7FE42190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166" y="2248531"/>
            <a:ext cx="379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Kolmogorov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turbulence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(β=11/3=</a:t>
            </a:r>
            <a:r>
              <a:rPr kumimoji="0" lang="el-G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+2)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A9182C-369B-4663-8716-478B5200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302" y="1623444"/>
            <a:ext cx="3028950" cy="628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379BFB-0F6B-428F-95A6-159AA4C1D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478" y="1832082"/>
            <a:ext cx="2009775" cy="285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344C08-9E24-4D8D-B345-19B6D1CDF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426" y="1837492"/>
            <a:ext cx="1304925" cy="28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DACE0B-ACFB-4263-B39E-B47CEC72F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045" y="2720475"/>
            <a:ext cx="6012738" cy="2854076"/>
          </a:xfrm>
          <a:prstGeom prst="rect">
            <a:avLst/>
          </a:prstGeom>
        </p:spPr>
      </p:pic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46" y="5574551"/>
            <a:ext cx="6871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Flux vs scattered angular. Left: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powerlaw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turbulence spectrum without a cutoff (inner scale). Right: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Kolomgorov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spectrum with a cutoff (inner </a:t>
            </a:r>
            <a:r>
              <a:rPr lang="en-US" altLang="zh-CN" dirty="0">
                <a:solidFill>
                  <a:srgbClr val="FF0000"/>
                </a:solidFill>
              </a:rPr>
              <a:t>scale). Cordes et al. 2006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3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we want to study the turbulence with diffractive scintillation, what do we need?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A9182C-369B-4663-8716-478B5200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6" y="1580497"/>
            <a:ext cx="3028950" cy="628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379BFB-0F6B-428F-95A6-159AA4C1D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62" y="1789135"/>
            <a:ext cx="2009775" cy="285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344C08-9E24-4D8D-B345-19B6D1CD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410" y="1794545"/>
            <a:ext cx="1304925" cy="28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DACE0B-ACFB-4263-B39E-B47CEC72F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98702"/>
            <a:ext cx="6012738" cy="2854076"/>
          </a:xfrm>
          <a:prstGeom prst="rect">
            <a:avLst/>
          </a:prstGeom>
        </p:spPr>
      </p:pic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565"/>
            <a:ext cx="6871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Flux vs scattered angular. Left: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powerlaw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turbulence spectrum without a cutoff (inner scale). Right: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Kolomgorov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spectrum with a cutoff (inner scale). Cordes et al. 2006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D0343A-B218-4787-AAA8-4D394F91A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483" y="1220766"/>
            <a:ext cx="3769993" cy="3759197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AF46B69B-0653-4FEE-A8F9-0132528DB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2177183"/>
            <a:ext cx="379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Kolmogorov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turbulence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(β=11/3=</a:t>
            </a:r>
            <a:r>
              <a:rPr kumimoji="0" lang="el-G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+2)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C9744ED-66DA-4F49-A69A-75620303B9FC}"/>
              </a:ext>
            </a:extLst>
          </p:cNvPr>
          <p:cNvCxnSpPr>
            <a:cxnSpLocks/>
          </p:cNvCxnSpPr>
          <p:nvPr/>
        </p:nvCxnSpPr>
        <p:spPr>
          <a:xfrm flipV="1">
            <a:off x="3006369" y="3875068"/>
            <a:ext cx="4033966" cy="64428"/>
          </a:xfrm>
          <a:prstGeom prst="straightConnector1">
            <a:avLst/>
          </a:prstGeom>
          <a:ln w="381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>
            <a:extLst>
              <a:ext uri="{FF2B5EF4-FFF2-40B4-BE49-F238E27FC236}">
                <a16:creationId xmlns:a16="http://schemas.microsoft.com/office/drawing/2014/main" id="{ACF49A82-EE58-4B36-B34B-CF612357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037" y="5437730"/>
            <a:ext cx="4499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Only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flat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powerlaw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spectrum (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β&lt;4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 produce the parabolic structure.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Match the simulated image with observed image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determine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β.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9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ct val="20000"/>
              </a:spcBef>
            </a:pPr>
            <a:r>
              <a:rPr lang="en-US" altLang="zh-CN" sz="2800" b="1" dirty="0">
                <a:solidFill>
                  <a:srgbClr val="1F497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3.Can we use pulsar scintillation to study the turbulence in supernova remnant?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we want to study the turbulence with diffractive scintillation, what do we need?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A9182C-369B-4663-8716-478B5200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6" y="1580497"/>
            <a:ext cx="3028950" cy="628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379BFB-0F6B-428F-95A6-159AA4C1D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62" y="1789135"/>
            <a:ext cx="2009775" cy="285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344C08-9E24-4D8D-B345-19B6D1CD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410" y="1794545"/>
            <a:ext cx="1304925" cy="28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DACE0B-ACFB-4263-B39E-B47CEC72F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98702"/>
            <a:ext cx="6012738" cy="2854076"/>
          </a:xfrm>
          <a:prstGeom prst="rect">
            <a:avLst/>
          </a:prstGeom>
        </p:spPr>
      </p:pic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565"/>
            <a:ext cx="6871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Flux vs scattered angular. Left: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powerlaw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turbulence spectrum without a cutoff (inner scale). Right: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Kolomgorov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spectrum with a cutoff (inner scale). Cordes et al. 2006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F46B69B-0653-4FEE-A8F9-0132528DB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2177183"/>
            <a:ext cx="379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Kolmogorov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turbulence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(β=11/3=</a:t>
            </a:r>
            <a:r>
              <a:rPr kumimoji="0" lang="el-G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+2)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C9744ED-66DA-4F49-A69A-75620303B9FC}"/>
              </a:ext>
            </a:extLst>
          </p:cNvPr>
          <p:cNvCxnSpPr>
            <a:cxnSpLocks/>
          </p:cNvCxnSpPr>
          <p:nvPr/>
        </p:nvCxnSpPr>
        <p:spPr>
          <a:xfrm>
            <a:off x="5967892" y="3917271"/>
            <a:ext cx="1529098" cy="0"/>
          </a:xfrm>
          <a:prstGeom prst="straightConnector1">
            <a:avLst/>
          </a:prstGeom>
          <a:ln w="381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E2F72D5-A8B3-421A-A68F-3C2BF2562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377" y="1333499"/>
            <a:ext cx="3748512" cy="3927817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8B9E4A9D-FBB2-4310-97CC-CBFFE0CB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721" y="5488285"/>
            <a:ext cx="44996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Only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small cutoff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 produce the parabolic structure.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This can be used to constrain</a:t>
            </a:r>
            <a:r>
              <a:rPr lang="en-US" altLang="zh-CN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the application scope of </a:t>
            </a:r>
            <a:r>
              <a:rPr lang="en-US" altLang="zh-CN" b="1" dirty="0" err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kolmogrov</a:t>
            </a:r>
            <a:r>
              <a:rPr lang="en-US" altLang="zh-CN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spectrum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29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>
            <a:extLst>
              <a:ext uri="{FF2B5EF4-FFF2-40B4-BE49-F238E27FC236}">
                <a16:creationId xmlns:a16="http://schemas.microsoft.com/office/drawing/2014/main" id="{5628CF66-3B11-4F11-B84E-7E64897FEC08}"/>
              </a:ext>
            </a:extLst>
          </p:cNvPr>
          <p:cNvSpPr/>
          <p:nvPr/>
        </p:nvSpPr>
        <p:spPr>
          <a:xfrm>
            <a:off x="8979407" y="4172555"/>
            <a:ext cx="2433710" cy="884183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Scintillation, turbulence and electron column density (or dispersion measure)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476565"/>
            <a:ext cx="11784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Although the contribution on DM is small for SNR,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it should dominate the total turbulence in the line of sight to pulsar which is inside the SNR.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AutoShape 3" descr="White marble">
            <a:extLst>
              <a:ext uri="{FF2B5EF4-FFF2-40B4-BE49-F238E27FC236}">
                <a16:creationId xmlns:a16="http://schemas.microsoft.com/office/drawing/2014/main" id="{98A23D49-C53C-4E46-80FB-343C599F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17" y="4133327"/>
            <a:ext cx="3154236" cy="884183"/>
          </a:xfrm>
          <a:prstGeom prst="parallelogram">
            <a:avLst>
              <a:gd name="adj" fmla="val 86703"/>
            </a:avLst>
          </a:prstGeom>
          <a:blipFill dpi="0" rotWithShape="0">
            <a:blip r:embed="rId3">
              <a:alphaModFix amt="51000"/>
            </a:blip>
            <a:srcRect/>
            <a:tile tx="0" ty="0" sx="100000" sy="100000" flip="none" algn="tl"/>
          </a:blipFill>
          <a:ln w="9525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Rectangle 5" descr="Granite">
            <a:extLst>
              <a:ext uri="{FF2B5EF4-FFF2-40B4-BE49-F238E27FC236}">
                <a16:creationId xmlns:a16="http://schemas.microsoft.com/office/drawing/2014/main" id="{95550A07-7B32-464F-BFA7-B0A74BE9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" y="2413818"/>
            <a:ext cx="2968943" cy="33002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35FDFCF-0448-43C0-A174-1F2BB5D36FB3}"/>
              </a:ext>
            </a:extLst>
          </p:cNvPr>
          <p:cNvGrpSpPr/>
          <p:nvPr/>
        </p:nvGrpSpPr>
        <p:grpSpPr>
          <a:xfrm>
            <a:off x="1307344" y="1410195"/>
            <a:ext cx="1210774" cy="369332"/>
            <a:chOff x="5119688" y="639024"/>
            <a:chExt cx="1210774" cy="369332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4143F15-45CF-40A7-B045-DED2C4ABA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688" y="639024"/>
              <a:ext cx="12107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Pulsar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A</a:t>
              </a:r>
            </a:p>
          </p:txBody>
        </p:sp>
        <p:sp>
          <p:nvSpPr>
            <p:cNvPr id="33" name="AutoShape 8">
              <a:extLst>
                <a:ext uri="{FF2B5EF4-FFF2-40B4-BE49-F238E27FC236}">
                  <a16:creationId xmlns:a16="http://schemas.microsoft.com/office/drawing/2014/main" id="{448697FE-C3CE-45EB-9E27-8C532320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744738"/>
              <a:ext cx="155590" cy="176012"/>
            </a:xfrm>
            <a:prstGeom prst="star5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88FA9B4-2C53-488D-94A1-86616FEBDEAE}"/>
              </a:ext>
            </a:extLst>
          </p:cNvPr>
          <p:cNvSpPr/>
          <p:nvPr/>
        </p:nvSpPr>
        <p:spPr>
          <a:xfrm>
            <a:off x="466710" y="2743840"/>
            <a:ext cx="2968943" cy="114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FEC0F9DA-D118-4F9A-B8A5-E28B1CEB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653" y="2394163"/>
            <a:ext cx="2135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Turbulent ISM (contribute small part of the DM)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B0E1EACB-5296-4384-A34F-461C0812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652" y="3167428"/>
            <a:ext cx="2135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uniform ISM (contribute majority part of the DM)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2DF1BC90-656A-4A04-863B-EFC283CE2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651" y="4306870"/>
            <a:ext cx="2135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Dynamic spectrum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AutoShape 3" descr="White marble">
            <a:extLst>
              <a:ext uri="{FF2B5EF4-FFF2-40B4-BE49-F238E27FC236}">
                <a16:creationId xmlns:a16="http://schemas.microsoft.com/office/drawing/2014/main" id="{59E7D373-81C5-45AC-BF38-FBEDC91A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784" y="4145050"/>
            <a:ext cx="3154236" cy="884183"/>
          </a:xfrm>
          <a:prstGeom prst="parallelogram">
            <a:avLst>
              <a:gd name="adj" fmla="val 86703"/>
            </a:avLst>
          </a:prstGeom>
          <a:blipFill dpi="0" rotWithShape="0">
            <a:blip r:embed="rId3">
              <a:alphaModFix amt="51000"/>
            </a:blip>
            <a:srcRect/>
            <a:tile tx="0" ty="0" sx="100000" sy="100000" flip="none" algn="tl"/>
          </a:blipFill>
          <a:ln w="9525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Rectangle 5" descr="Granite">
            <a:extLst>
              <a:ext uri="{FF2B5EF4-FFF2-40B4-BE49-F238E27FC236}">
                <a16:creationId xmlns:a16="http://schemas.microsoft.com/office/drawing/2014/main" id="{240988B9-289B-4466-A01F-9E9F8D18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077" y="2425541"/>
            <a:ext cx="2968943" cy="33002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153C6FC-5A7D-46BC-A765-A42A2D3D14EB}"/>
              </a:ext>
            </a:extLst>
          </p:cNvPr>
          <p:cNvGrpSpPr/>
          <p:nvPr/>
        </p:nvGrpSpPr>
        <p:grpSpPr>
          <a:xfrm>
            <a:off x="6439711" y="1421918"/>
            <a:ext cx="1210774" cy="369332"/>
            <a:chOff x="5119688" y="639024"/>
            <a:chExt cx="1210774" cy="369332"/>
          </a:xfrm>
        </p:grpSpPr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53AB8672-1E1B-431E-ADF5-D04AD9F8B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688" y="639024"/>
              <a:ext cx="12107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Pulsar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A</a:t>
              </a:r>
            </a:p>
          </p:txBody>
        </p:sp>
        <p:sp>
          <p:nvSpPr>
            <p:cNvPr id="48" name="AutoShape 8">
              <a:extLst>
                <a:ext uri="{FF2B5EF4-FFF2-40B4-BE49-F238E27FC236}">
                  <a16:creationId xmlns:a16="http://schemas.microsoft.com/office/drawing/2014/main" id="{18DD0E59-AD83-412D-B22A-1BE16ACE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744738"/>
              <a:ext cx="155590" cy="176012"/>
            </a:xfrm>
            <a:prstGeom prst="star5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AAC95ED-1809-498E-8D3C-C73C2326BA3E}"/>
              </a:ext>
            </a:extLst>
          </p:cNvPr>
          <p:cNvGrpSpPr/>
          <p:nvPr/>
        </p:nvGrpSpPr>
        <p:grpSpPr>
          <a:xfrm>
            <a:off x="9590875" y="1407847"/>
            <a:ext cx="1210774" cy="369332"/>
            <a:chOff x="5119688" y="639024"/>
            <a:chExt cx="1210774" cy="369332"/>
          </a:xfrm>
        </p:grpSpPr>
        <p:sp>
          <p:nvSpPr>
            <p:cNvPr id="53" name="Text Box 4">
              <a:extLst>
                <a:ext uri="{FF2B5EF4-FFF2-40B4-BE49-F238E27FC236}">
                  <a16:creationId xmlns:a16="http://schemas.microsoft.com/office/drawing/2014/main" id="{640E16AA-22CC-4F1E-ABB5-37B68CEED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688" y="639024"/>
              <a:ext cx="12107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Pulsar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A</a:t>
              </a:r>
            </a:p>
          </p:txBody>
        </p:sp>
        <p:sp>
          <p:nvSpPr>
            <p:cNvPr id="54" name="AutoShape 8">
              <a:extLst>
                <a:ext uri="{FF2B5EF4-FFF2-40B4-BE49-F238E27FC236}">
                  <a16:creationId xmlns:a16="http://schemas.microsoft.com/office/drawing/2014/main" id="{B5640769-CD52-4822-B738-F030C660C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744738"/>
              <a:ext cx="155590" cy="176012"/>
            </a:xfrm>
            <a:prstGeom prst="star5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C9E694E4-2C9E-4B06-B743-087004282B53}"/>
              </a:ext>
            </a:extLst>
          </p:cNvPr>
          <p:cNvSpPr/>
          <p:nvPr/>
        </p:nvSpPr>
        <p:spPr>
          <a:xfrm>
            <a:off x="8750241" y="2741492"/>
            <a:ext cx="2968943" cy="114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0F5B93CE-A34A-4D79-B444-928CF980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798" y="4392347"/>
            <a:ext cx="2138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Uniform distributed image with pulsar pulse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3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Turbulence from the SNR or other ionized medium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947" y="1668898"/>
            <a:ext cx="38042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he SNR shell is very close to the pulsar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For dynamic spectrum</a:t>
            </a: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η </a:t>
            </a: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should be very small.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chemeClr val="bg2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For secondary spectrum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S </a:t>
            </a:r>
            <a:r>
              <a:rPr lang="en-US" altLang="zh-CN" sz="2400" b="1" dirty="0">
                <a:solidFill>
                  <a:schemeClr val="bg2"/>
                </a:solidFill>
                <a:latin typeface="Calibri"/>
                <a:ea typeface="宋体" panose="02010600030101010101" pitchFamily="2" charset="-122"/>
              </a:rPr>
              <a:t>should be very small.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FEC0F9DA-D118-4F9A-B8A5-E28B1CEB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198" y="1515010"/>
            <a:ext cx="2135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For dynamic spectrum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11C557C0-150B-439E-AAB5-A433097B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651" y="1515010"/>
            <a:ext cx="2135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For secondary spectrum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8A0A02D3-DD60-4EAC-A79D-202BE1A7D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14"/>
          <a:stretch/>
        </p:blipFill>
        <p:spPr>
          <a:xfrm>
            <a:off x="1196198" y="1909689"/>
            <a:ext cx="2418342" cy="2666884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4ED528DA-FAAF-4087-96C8-CE709EDD0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89" b="-291"/>
          <a:stretch/>
        </p:blipFill>
        <p:spPr>
          <a:xfrm>
            <a:off x="4957077" y="1970005"/>
            <a:ext cx="2418342" cy="2546252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F21D1C2F-1D0C-45DD-9334-733A0771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0" y="4959275"/>
            <a:ext cx="4048125" cy="88582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5E8C2C8F-DC7E-475A-AA9C-2B2DBA6840BB}"/>
              </a:ext>
            </a:extLst>
          </p:cNvPr>
          <p:cNvSpPr/>
          <p:nvPr/>
        </p:nvSpPr>
        <p:spPr>
          <a:xfrm>
            <a:off x="378484" y="5840488"/>
            <a:ext cx="189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Gupta et al. 1994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036024-7BCF-488F-BFD6-5FE3DA806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796" y="4990729"/>
            <a:ext cx="847725" cy="3619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1E01E9-DE5B-4786-8A14-D434A6ADA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696" y="4857379"/>
            <a:ext cx="1752600" cy="628650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9CD4EB90-2797-420A-A63B-D4FCF7B7185F}"/>
              </a:ext>
            </a:extLst>
          </p:cNvPr>
          <p:cNvSpPr/>
          <p:nvPr/>
        </p:nvSpPr>
        <p:spPr>
          <a:xfrm>
            <a:off x="5169511" y="5803868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bg2"/>
                </a:solidFill>
              </a:rPr>
              <a:t>Stinebring</a:t>
            </a:r>
            <a:r>
              <a:rPr lang="en-US" altLang="zh-CN" b="1" dirty="0">
                <a:solidFill>
                  <a:schemeClr val="bg2"/>
                </a:solidFill>
              </a:rPr>
              <a:t> 2007</a:t>
            </a:r>
            <a:endParaRPr lang="zh-CN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25600"/>
            <a:ext cx="10972800" cy="523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1. What is interstellar scintillation(</a:t>
            </a:r>
            <a:r>
              <a:rPr lang="zh-CN" altLang="en-US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星际闪烁</a:t>
            </a:r>
            <a:r>
              <a:rPr lang="en-US" altLang="zh-CN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)?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        ---refraction(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折射</a:t>
            </a: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) and diffraction(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衍射</a:t>
            </a: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---dynamic spectrum and secondary spectrum</a:t>
            </a:r>
            <a:endParaRPr lang="en-US" altLang="zh-CN" sz="40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  <a:cs typeface="+mj-cs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3. Can we use pulsar scintillation to study the turbulence in supernova remnant (SNR)?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---target and telescope</a:t>
            </a:r>
            <a:endParaRPr lang="en-US" altLang="zh-CN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F4D9E9B-F203-4D76-95C5-AF380490EF87}"/>
              </a:ext>
            </a:extLst>
          </p:cNvPr>
          <p:cNvSpPr txBox="1">
            <a:spLocks/>
          </p:cNvSpPr>
          <p:nvPr/>
        </p:nvSpPr>
        <p:spPr>
          <a:xfrm>
            <a:off x="0" y="238346"/>
            <a:ext cx="12192000" cy="1285651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Outline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072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Why people never try to study turbulence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in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SNR with pulsar scintillation?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5E9BF3E4-63D9-4CBE-BDDA-CFCBC02B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246" y="1515010"/>
            <a:ext cx="50211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Sometimes 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he SNR shell is radio bright and it will input more white noise to the final data.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FEC0F9DA-D118-4F9A-B8A5-E28B1CEB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36" y="1515010"/>
            <a:ext cx="551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High signal to noise ratio is needed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(the pulsar is very bright or the telescope is very sensitive)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11C557C0-150B-439E-AAB5-A433097B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2" y="5166325"/>
            <a:ext cx="4740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PSR B0355+54: Right points mean the successful  detection of parabolic structure in the secondary spectrum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02A099-8973-47EF-B89E-7EA7C561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6" y="3163697"/>
            <a:ext cx="3943350" cy="185737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5E8C2C8F-DC7E-475A-AA9C-2B2DBA6840BB}"/>
              </a:ext>
            </a:extLst>
          </p:cNvPr>
          <p:cNvSpPr/>
          <p:nvPr/>
        </p:nvSpPr>
        <p:spPr>
          <a:xfrm>
            <a:off x="886263" y="3130876"/>
            <a:ext cx="148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Xu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et al. </a:t>
            </a: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2018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D3AC56-E7C3-403D-8E59-B8FCED14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56" y="2715339"/>
            <a:ext cx="3646846" cy="29591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81C25BE-DB00-4C9C-9655-8B75A7072DD7}"/>
              </a:ext>
            </a:extLst>
          </p:cNvPr>
          <p:cNvSpPr/>
          <p:nvPr/>
        </p:nvSpPr>
        <p:spPr>
          <a:xfrm>
            <a:off x="7453531" y="581265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Sun et al. 2011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0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267286" y="743713"/>
            <a:ext cx="115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We need a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big single dish telescope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or a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telescope array (both should have large effective area)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to do the pulsar scintillation observation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1C25BE-DB00-4C9C-9655-8B75A7072DD7}"/>
              </a:ext>
            </a:extLst>
          </p:cNvPr>
          <p:cNvSpPr/>
          <p:nvPr/>
        </p:nvSpPr>
        <p:spPr>
          <a:xfrm>
            <a:off x="7457781" y="4843159"/>
            <a:ext cx="2727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FAST: Diameter ~ 500 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19beam receiver</a:t>
            </a: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bandwidth ~1.05-1.45 GHz (this year)</a:t>
            </a:r>
          </a:p>
          <a:p>
            <a:r>
              <a:rPr lang="en-US" altLang="zh-CN" b="1" dirty="0">
                <a:solidFill>
                  <a:schemeClr val="bg2"/>
                </a:solidFill>
              </a:rPr>
              <a:t>Wideband receiver:270-1620MHz</a:t>
            </a:r>
            <a:r>
              <a:rPr lang="zh-CN" altLang="en-US" b="1" dirty="0">
                <a:solidFill>
                  <a:schemeClr val="bg2"/>
                </a:solidFill>
              </a:rPr>
              <a:t> </a:t>
            </a:r>
            <a:r>
              <a:rPr lang="en-US" altLang="zh-CN" b="1" dirty="0">
                <a:solidFill>
                  <a:schemeClr val="bg2"/>
                </a:solidFill>
              </a:rPr>
              <a:t>(next year?)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429E80-5D51-4257-AC98-62808F59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20" y="1865552"/>
            <a:ext cx="3409950" cy="2809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F1F7FF-E024-4BBC-8A07-E5118B141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481" y="1865552"/>
            <a:ext cx="3793294" cy="46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8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F18137-6909-4573-B1EA-935B5F9DA061}"/>
              </a:ext>
            </a:extLst>
          </p:cNvPr>
          <p:cNvSpPr txBox="1"/>
          <p:nvPr/>
        </p:nvSpPr>
        <p:spPr>
          <a:xfrm>
            <a:off x="6663012" y="3558528"/>
            <a:ext cx="5125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We will apply this method with pulsar scintillation at the same 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1F497D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Two-point correlation of the X-ray synchrotron intensity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293223-EB58-4773-833D-F69DCC08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2" y="748805"/>
            <a:ext cx="11451293" cy="22476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D8C4F0-B223-403E-AC29-F0A5F3A47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32" y="2996418"/>
            <a:ext cx="3211353" cy="3122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BB60E9-B4B2-4984-B5F1-51012A5EE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230" y="3106199"/>
            <a:ext cx="2683683" cy="25884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FB2E4C6-66CB-4813-82A2-FF5047239AFF}"/>
              </a:ext>
            </a:extLst>
          </p:cNvPr>
          <p:cNvSpPr/>
          <p:nvPr/>
        </p:nvSpPr>
        <p:spPr>
          <a:xfrm>
            <a:off x="4044593" y="5919833"/>
            <a:ext cx="261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RX J1713.7-3946</a:t>
            </a:r>
          </a:p>
          <a:p>
            <a:r>
              <a:rPr lang="en-US" altLang="zh-CN" b="1" dirty="0" err="1">
                <a:solidFill>
                  <a:schemeClr val="bg2"/>
                </a:solidFill>
              </a:rPr>
              <a:t>Acero</a:t>
            </a:r>
            <a:r>
              <a:rPr lang="en-US" altLang="zh-CN" b="1" dirty="0">
                <a:solidFill>
                  <a:schemeClr val="bg2"/>
                </a:solidFill>
              </a:rPr>
              <a:t> et al. 2009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F54C9F-0A30-496C-993F-203BB66C084E}"/>
              </a:ext>
            </a:extLst>
          </p:cNvPr>
          <p:cNvSpPr/>
          <p:nvPr/>
        </p:nvSpPr>
        <p:spPr>
          <a:xfrm>
            <a:off x="1178270" y="6059631"/>
            <a:ext cx="261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bg2"/>
                </a:solidFill>
              </a:rPr>
              <a:t>Tycho’s</a:t>
            </a:r>
            <a:r>
              <a:rPr lang="en-US" altLang="zh-CN" b="1" dirty="0">
                <a:solidFill>
                  <a:schemeClr val="bg2"/>
                </a:solidFill>
              </a:rPr>
              <a:t> SNR</a:t>
            </a:r>
            <a:endParaRPr lang="zh-CN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mp.itc.cn/upload/20170705/f819f2bc2d074d0bb2641d00a4856370_th.jpg">
            <a:extLst>
              <a:ext uri="{FF2B5EF4-FFF2-40B4-BE49-F238E27FC236}">
                <a16:creationId xmlns:a16="http://schemas.microsoft.com/office/drawing/2014/main" id="{37A66A5C-9C49-4CC6-A320-E3B676A3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" y="1"/>
            <a:ext cx="12182621" cy="68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E22C46-5A44-4864-ABFD-366153F6E308}"/>
              </a:ext>
            </a:extLst>
          </p:cNvPr>
          <p:cNvSpPr/>
          <p:nvPr/>
        </p:nvSpPr>
        <p:spPr>
          <a:xfrm>
            <a:off x="2082018" y="2967334"/>
            <a:ext cx="77090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0" cap="none" spc="0" dirty="0">
                <a:ln w="0">
                  <a:solidFill>
                    <a:srgbClr val="FF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zh-CN" altLang="en-US" sz="9600" b="0" cap="none" spc="0" dirty="0">
              <a:ln w="0">
                <a:solidFill>
                  <a:srgbClr val="FF0000"/>
                </a:solidFill>
              </a:ln>
              <a:solidFill>
                <a:schemeClr val="tx1">
                  <a:lumMod val="9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53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4A112-2E24-473A-B97D-4EDB8E0F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7652"/>
            <a:ext cx="10972800" cy="519851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Cradle song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dirty="0"/>
              <a:t>Twinkle Twinkle Little Star</a:t>
            </a:r>
            <a:r>
              <a:rPr lang="zh-CN" altLang="en-US" dirty="0"/>
              <a:t>（小星星）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Hundred Thousand Whys</a:t>
            </a:r>
            <a:r>
              <a:rPr lang="zh-CN" altLang="en-US" dirty="0"/>
              <a:t>（十万个为什么）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Why do stars twinkle</a:t>
            </a:r>
            <a:r>
              <a:rPr lang="zh-CN" altLang="en-US" b="1" dirty="0">
                <a:solidFill>
                  <a:srgbClr val="FF0000"/>
                </a:solidFill>
              </a:rPr>
              <a:t>？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6ED7652-9277-4D92-B195-374660E583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1. What is interstellar scintillation?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79E377-B6A8-4C9D-B050-2C8C0768CE7D}"/>
              </a:ext>
            </a:extLst>
          </p:cNvPr>
          <p:cNvSpPr/>
          <p:nvPr/>
        </p:nvSpPr>
        <p:spPr>
          <a:xfrm>
            <a:off x="957655" y="2657705"/>
            <a:ext cx="66670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Stars (except for the Sun) appear </a:t>
            </a:r>
            <a:r>
              <a:rPr lang="en-US" altLang="zh-CN" sz="2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 tiny dots </a:t>
            </a:r>
            <a:r>
              <a:rPr lang="en-US" altLang="zh-CN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sky; as their light travels through the many layers of the Earth's atmosphere, the light of the star is bent (</a:t>
            </a:r>
            <a:r>
              <a:rPr lang="en-US" altLang="zh-CN" sz="2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refracted</a:t>
            </a:r>
            <a:r>
              <a:rPr lang="en-US" altLang="zh-CN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many times and in random directions (light is bent when it hits a change in density - like a pocket of cold air or hot air). This random refraction results in the star winking out (</a:t>
            </a:r>
            <a:r>
              <a:rPr lang="en-US" altLang="zh-CN" sz="2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looks as though the star moves a bit, and our eye interprets this as twinkling</a:t>
            </a:r>
            <a:r>
              <a:rPr lang="en-US" altLang="zh-CN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).</a:t>
            </a:r>
            <a:endParaRPr lang="zh-CN" altLang="en-US" sz="2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228040-5498-4445-BF3F-596BEF72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04" y="2235673"/>
            <a:ext cx="4371596" cy="37131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8471C3-BADE-4816-AFD6-67340C03A528}"/>
              </a:ext>
            </a:extLst>
          </p:cNvPr>
          <p:cNvSpPr/>
          <p:nvPr/>
        </p:nvSpPr>
        <p:spPr>
          <a:xfrm>
            <a:off x="7612350" y="6153187"/>
            <a:ext cx="4787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hlinkClick r:id="rId4"/>
              </a:rPr>
              <a:t>https://www.enchantedlearning.com/subjects/astronomy/stars/twinkle.shtml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4430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D6906C6-22F8-495B-AD7D-27A509A8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4" y="1017329"/>
            <a:ext cx="5212370" cy="2628941"/>
          </a:xfrm>
        </p:spPr>
        <p:txBody>
          <a:bodyPr>
            <a:normAutofit fontScale="77500" lnSpcReduction="20000"/>
          </a:bodyPr>
          <a:lstStyle/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Study the turbulence in supernova remnant with pulsar 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scintillation</a:t>
            </a: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Interstellar---</a:t>
            </a:r>
            <a:r>
              <a:rPr lang="en-US" altLang="zh-CN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the scintillation is caused by ISM</a:t>
            </a: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Refraction vs diffraction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     </a:t>
            </a:r>
            <a:r>
              <a:rPr lang="en-US" altLang="zh-CN" sz="2600" dirty="0">
                <a:solidFill>
                  <a:schemeClr val="bg1"/>
                </a:solidFill>
              </a:rPr>
              <a:t>Fresnel scale:</a:t>
            </a:r>
            <a:endParaRPr lang="zh-CN" altLang="en-US" sz="2600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A67D213-FD64-4F98-86BC-8EFDAE7B36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2"/>
                </a:solidFill>
                <a:latin typeface="华文新魏" pitchFamily="2" charset="-122"/>
                <a:ea typeface="华文新魏" pitchFamily="2" charset="-122"/>
              </a:rPr>
              <a:t>1. What is interstellar scintillation?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E2F0821-0835-4F56-8D60-B8B7CE1B937D}"/>
              </a:ext>
            </a:extLst>
          </p:cNvPr>
          <p:cNvSpPr/>
          <p:nvPr/>
        </p:nvSpPr>
        <p:spPr>
          <a:xfrm>
            <a:off x="474494" y="2054610"/>
            <a:ext cx="2250831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Refraction</a:t>
            </a:r>
            <a:endParaRPr lang="zh-CN" altLang="en-US" sz="3200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36EED84-D5C6-45B7-82AA-B1576CF06ABF}"/>
              </a:ext>
            </a:extLst>
          </p:cNvPr>
          <p:cNvSpPr/>
          <p:nvPr/>
        </p:nvSpPr>
        <p:spPr>
          <a:xfrm>
            <a:off x="3740227" y="2059389"/>
            <a:ext cx="2250831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diffraction</a:t>
            </a:r>
            <a:endParaRPr lang="zh-CN" altLang="en-US" sz="3200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7DAA905-D7E2-45DE-B9B0-E70383446AF1}"/>
              </a:ext>
            </a:extLst>
          </p:cNvPr>
          <p:cNvSpPr/>
          <p:nvPr/>
        </p:nvSpPr>
        <p:spPr>
          <a:xfrm>
            <a:off x="2069790" y="692320"/>
            <a:ext cx="2293035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Scintillation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21848C4-EC6F-4EF8-B7B3-C585156ABBC2}"/>
              </a:ext>
            </a:extLst>
          </p:cNvPr>
          <p:cNvSpPr/>
          <p:nvPr/>
        </p:nvSpPr>
        <p:spPr>
          <a:xfrm>
            <a:off x="-19264" y="3064509"/>
            <a:ext cx="3165231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Lens-like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(Twinkle star)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BFB2F7B-F211-4448-9CEA-95369EFF2D1C}"/>
              </a:ext>
            </a:extLst>
          </p:cNvPr>
          <p:cNvSpPr/>
          <p:nvPr/>
        </p:nvSpPr>
        <p:spPr>
          <a:xfrm rot="8735128">
            <a:off x="2433713" y="1744396"/>
            <a:ext cx="815926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FAB4FADD-6CCF-46CA-8158-9DC59C7C7FA0}"/>
              </a:ext>
            </a:extLst>
          </p:cNvPr>
          <p:cNvSpPr/>
          <p:nvPr/>
        </p:nvSpPr>
        <p:spPr>
          <a:xfrm rot="2106312">
            <a:off x="3171299" y="1754351"/>
            <a:ext cx="815926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3E607F8-CB2D-4377-B829-11026191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4068303"/>
            <a:ext cx="2933491" cy="1521517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A13A3F1-09D8-4B98-8786-1205ABFEAA31}"/>
              </a:ext>
            </a:extLst>
          </p:cNvPr>
          <p:cNvSpPr/>
          <p:nvPr/>
        </p:nvSpPr>
        <p:spPr>
          <a:xfrm>
            <a:off x="3283026" y="3064509"/>
            <a:ext cx="3165231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Scattering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en-US" altLang="zh-CN" sz="1600" dirty="0"/>
              <a:t>Young’s interference experiment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31720B8-903D-4DB9-85C6-22E024C44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86" y="4069629"/>
            <a:ext cx="2890109" cy="153277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F080BDE-3530-4A25-99DA-23AC7418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586" y="5650919"/>
            <a:ext cx="2919782" cy="10171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22C1A42-8377-4CA8-85B5-CE5E22A0C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18" y="5655210"/>
            <a:ext cx="2905355" cy="115848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4B08C40-C6A6-46E8-869B-D19F9B4F5B0D}"/>
              </a:ext>
            </a:extLst>
          </p:cNvPr>
          <p:cNvSpPr/>
          <p:nvPr/>
        </p:nvSpPr>
        <p:spPr>
          <a:xfrm>
            <a:off x="7119391" y="3410067"/>
            <a:ext cx="2359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Effective distance(de)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A0FCA03-5CAD-42C2-9015-1C3C76FAA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160" y="2956859"/>
            <a:ext cx="1766887" cy="38410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8D592DE-40B1-4E7F-B88C-AA1588C12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834" y="3397984"/>
            <a:ext cx="1976064" cy="45846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187222C-0139-44C7-8FAA-E492F9E24DDC}"/>
              </a:ext>
            </a:extLst>
          </p:cNvPr>
          <p:cNvSpPr/>
          <p:nvPr/>
        </p:nvSpPr>
        <p:spPr>
          <a:xfrm>
            <a:off x="7101092" y="3913466"/>
            <a:ext cx="4884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 is the distance from the source to observer and </a:t>
            </a:r>
            <a:r>
              <a:rPr lang="en-US" altLang="zh-CN" dirty="0" err="1">
                <a:solidFill>
                  <a:schemeClr val="bg1"/>
                </a:solidFill>
              </a:rPr>
              <a:t>sD</a:t>
            </a:r>
            <a:r>
              <a:rPr lang="en-US" altLang="zh-CN" dirty="0">
                <a:solidFill>
                  <a:schemeClr val="bg1"/>
                </a:solidFill>
              </a:rPr>
              <a:t> is the distance from scattering screen to the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F639F0-A28D-4987-B6EE-4B6D46FE29DA}"/>
              </a:ext>
            </a:extLst>
          </p:cNvPr>
          <p:cNvSpPr/>
          <p:nvPr/>
        </p:nvSpPr>
        <p:spPr>
          <a:xfrm>
            <a:off x="7045805" y="4910299"/>
            <a:ext cx="486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Refraction: </a:t>
            </a:r>
            <a:r>
              <a:rPr lang="en-US" altLang="zh-CN" b="1" dirty="0">
                <a:solidFill>
                  <a:schemeClr val="bg1"/>
                </a:solidFill>
              </a:rPr>
              <a:t>caused by irregularities larger than the Fresnel scale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97E0507-9CDF-430A-BE1B-8BAD8AEDD9F5}"/>
              </a:ext>
            </a:extLst>
          </p:cNvPr>
          <p:cNvSpPr/>
          <p:nvPr/>
        </p:nvSpPr>
        <p:spPr>
          <a:xfrm>
            <a:off x="7075478" y="5556630"/>
            <a:ext cx="4836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Diffraction: </a:t>
            </a:r>
            <a:r>
              <a:rPr lang="en-US" altLang="zh-CN" b="1" dirty="0">
                <a:solidFill>
                  <a:schemeClr val="bg1"/>
                </a:solidFill>
              </a:rPr>
              <a:t>caused by irregularities smaller than the Fresnel scale</a:t>
            </a:r>
            <a:endParaRPr lang="en-US" altLang="zh-CN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55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A67D213-FD64-4F98-86BC-8EFDAE7B36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1. What is interstellar scintillation?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E2F0821-0835-4F56-8D60-B8B7CE1B937D}"/>
              </a:ext>
            </a:extLst>
          </p:cNvPr>
          <p:cNvSpPr/>
          <p:nvPr/>
        </p:nvSpPr>
        <p:spPr>
          <a:xfrm>
            <a:off x="253218" y="2054610"/>
            <a:ext cx="5528604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white"/>
                </a:solidFill>
              </a:rPr>
              <a:t>How about twinkle, twinkle, planet?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7DAA905-D7E2-45DE-B9B0-E70383446AF1}"/>
              </a:ext>
            </a:extLst>
          </p:cNvPr>
          <p:cNvSpPr/>
          <p:nvPr/>
        </p:nvSpPr>
        <p:spPr>
          <a:xfrm>
            <a:off x="253218" y="692320"/>
            <a:ext cx="5528604" cy="95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Why twinkle, twinkle, little star? 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E000F96C-3D97-4470-821B-DA923694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4" y="1017329"/>
            <a:ext cx="5212370" cy="4708222"/>
          </a:xfrm>
        </p:spPr>
        <p:txBody>
          <a:bodyPr>
            <a:normAutofit lnSpcReduction="10000"/>
          </a:bodyPr>
          <a:lstStyle/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Study the turbulence in supernova remnant with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pulsar 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scintillation</a:t>
            </a: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Why pulsar?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1) Only point sources can produce obvious scintillation.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2) For ionized diffuse interstellar medium, only radio scintillation is observable.</a:t>
            </a:r>
          </a:p>
          <a:p>
            <a:pPr marL="0" indent="0">
              <a:buNone/>
            </a:pPr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Pulsar: </a:t>
            </a:r>
            <a:r>
              <a:rPr lang="en-US" altLang="zh-CN" sz="2400" b="1" dirty="0" err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size~a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few 10 km, radio bright</a:t>
            </a:r>
          </a:p>
          <a:p>
            <a:pPr marL="0" indent="0">
              <a:buNone/>
            </a:pPr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sz="2600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F47780-178C-4679-8A64-EA13F32A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9" y="5210175"/>
            <a:ext cx="5300663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DF042C-F493-405F-B55D-4741F521F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46" y="3251327"/>
            <a:ext cx="5400676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A67D213-FD64-4F98-86BC-8EFDAE7B36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1. What is interstellar scintillation?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E000F96C-3D97-4470-821B-DA923694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" y="793393"/>
            <a:ext cx="11127545" cy="5831341"/>
          </a:xfrm>
        </p:spPr>
        <p:txBody>
          <a:bodyPr>
            <a:normAutofit/>
          </a:bodyPr>
          <a:lstStyle/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Study the 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turbulence in supernova remnant </a:t>
            </a:r>
            <a:r>
              <a:rPr lang="en-US" altLang="zh-CN" sz="24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with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pulsar scintillation</a:t>
            </a: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Supernova remnant: </a:t>
            </a:r>
            <a:r>
              <a:rPr lang="en-US" altLang="zh-CN" sz="2400" b="1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origin of Galactic cosmic ray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Turbulence: </a:t>
            </a:r>
            <a:r>
              <a:rPr lang="en-US" altLang="zh-CN" sz="2400" b="1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created by the shockwave and link tightly with cosmic ray acceleration and diffusion</a:t>
            </a:r>
          </a:p>
          <a:p>
            <a:pPr marL="0" indent="0">
              <a:buNone/>
            </a:pPr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1) The maximum energy of the accelerated cosmic ray depends on the diffusion coefficient (</a:t>
            </a:r>
            <a:r>
              <a:rPr lang="en-US" altLang="zh-CN" sz="2400" dirty="0" err="1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Df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).  Assume that </a:t>
            </a:r>
            <a:r>
              <a:rPr lang="en-US" altLang="zh-CN" sz="2400" dirty="0" err="1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Df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has a </a:t>
            </a:r>
            <a:r>
              <a:rPr lang="en-US" altLang="zh-CN" sz="2400" dirty="0" err="1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powerlaw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form: </a:t>
            </a:r>
            <a:r>
              <a:rPr lang="en-US" altLang="zh-CN" sz="2400" dirty="0" err="1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Df~E^b</a:t>
            </a:r>
            <a:endParaRPr lang="en-US" altLang="zh-CN" sz="2400" dirty="0">
              <a:solidFill>
                <a:schemeClr val="bg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 Bohm diffusion, b is 1. For Kolmogorov turbulence, b=1/3 and it is 1/2 for </a:t>
            </a:r>
            <a:r>
              <a:rPr lang="en-US" altLang="zh-CN" sz="2400" dirty="0" err="1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Iroshnikov-Krachnan</a:t>
            </a:r>
            <a:r>
              <a:rPr lang="en-US" altLang="zh-CN" sz="2400" dirty="0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turbulence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bg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sz="2600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3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A67D213-FD64-4F98-86BC-8EFDAE7B36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altLang="zh-CN" sz="4000" b="1" dirty="0">
                <a:solidFill>
                  <a:srgbClr val="1F497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2. How to study the ISM property with scintillation?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40D9802-AF68-4D1D-AAAE-CAC3EB93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82" y="1568378"/>
            <a:ext cx="8856662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rotati~1">
            <a:extLst>
              <a:ext uri="{FF2B5EF4-FFF2-40B4-BE49-F238E27FC236}">
                <a16:creationId xmlns:a16="http://schemas.microsoft.com/office/drawing/2014/main" id="{4AD9D7AF-280E-40EB-999A-0DCDEAC2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9" y="2524541"/>
            <a:ext cx="5048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a">
            <a:extLst>
              <a:ext uri="{FF2B5EF4-FFF2-40B4-BE49-F238E27FC236}">
                <a16:creationId xmlns:a16="http://schemas.microsoft.com/office/drawing/2014/main" id="{B1BFD6D5-9EC4-43C9-B19D-5DBA16E6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82" y="5083103"/>
            <a:ext cx="1752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FA68D32-D53F-461A-8D81-79937160290D}"/>
              </a:ext>
            </a:extLst>
          </p:cNvPr>
          <p:cNvSpPr txBox="1"/>
          <p:nvPr/>
        </p:nvSpPr>
        <p:spPr>
          <a:xfrm>
            <a:off x="1794281" y="6128266"/>
            <a:ext cx="48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Created by Han J.L. for pulsar summer school</a:t>
            </a:r>
            <a:endParaRPr lang="zh-CN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altLang="zh-CN" sz="4000" b="1" dirty="0">
                <a:solidFill>
                  <a:srgbClr val="1F497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2. How to study the ISM property with scintillation?</a:t>
            </a:r>
          </a:p>
        </p:txBody>
      </p:sp>
      <p:pic>
        <p:nvPicPr>
          <p:cNvPr id="112" name="Picture 3">
            <a:extLst>
              <a:ext uri="{FF2B5EF4-FFF2-40B4-BE49-F238E27FC236}">
                <a16:creationId xmlns:a16="http://schemas.microsoft.com/office/drawing/2014/main" id="{D7384F5E-76E2-4634-8D07-45A6CF5C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82" y="1568378"/>
            <a:ext cx="8856662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4" descr="rotati~1">
            <a:extLst>
              <a:ext uri="{FF2B5EF4-FFF2-40B4-BE49-F238E27FC236}">
                <a16:creationId xmlns:a16="http://schemas.microsoft.com/office/drawing/2014/main" id="{3A4A4BE6-B2E9-4A22-B67B-01C41F8B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2" y="3368603"/>
            <a:ext cx="5048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5" descr="a">
            <a:extLst>
              <a:ext uri="{FF2B5EF4-FFF2-40B4-BE49-F238E27FC236}">
                <a16:creationId xmlns:a16="http://schemas.microsoft.com/office/drawing/2014/main" id="{DB879B47-A158-4CE6-8F48-546FF8C6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82" y="5083103"/>
            <a:ext cx="1752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14F71C5-2E8D-4FB9-BE67-003E0D21B1AA}"/>
              </a:ext>
            </a:extLst>
          </p:cNvPr>
          <p:cNvSpPr/>
          <p:nvPr/>
        </p:nvSpPr>
        <p:spPr>
          <a:xfrm>
            <a:off x="4670474" y="1350498"/>
            <a:ext cx="1997612" cy="4332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C40D5E7-18D0-40CF-B71E-CE680DD93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1568378"/>
            <a:ext cx="2102095" cy="4079011"/>
          </a:xfrm>
          <a:prstGeom prst="rect">
            <a:avLst/>
          </a:prstGeom>
        </p:spPr>
      </p:pic>
      <p:sp>
        <p:nvSpPr>
          <p:cNvPr id="115" name="文本框 114">
            <a:extLst>
              <a:ext uri="{FF2B5EF4-FFF2-40B4-BE49-F238E27FC236}">
                <a16:creationId xmlns:a16="http://schemas.microsoft.com/office/drawing/2014/main" id="{426CC272-3C59-4D28-9558-39ED7A22AFA9}"/>
              </a:ext>
            </a:extLst>
          </p:cNvPr>
          <p:cNvSpPr txBox="1"/>
          <p:nvPr/>
        </p:nvSpPr>
        <p:spPr>
          <a:xfrm>
            <a:off x="1794281" y="6128266"/>
            <a:ext cx="48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Created by Han J.L. for pulsar summer school</a:t>
            </a:r>
            <a:endParaRPr lang="zh-CN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>
            <a:extLst>
              <a:ext uri="{FF2B5EF4-FFF2-40B4-BE49-F238E27FC236}">
                <a16:creationId xmlns:a16="http://schemas.microsoft.com/office/drawing/2014/main" id="{F45D12AA-C585-4A64-8FE4-0C56DC4E81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9024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2. How to study the ISM property with scintillation?</a:t>
            </a:r>
          </a:p>
        </p:txBody>
      </p:sp>
      <p:pic>
        <p:nvPicPr>
          <p:cNvPr id="112" name="Picture 3">
            <a:extLst>
              <a:ext uri="{FF2B5EF4-FFF2-40B4-BE49-F238E27FC236}">
                <a16:creationId xmlns:a16="http://schemas.microsoft.com/office/drawing/2014/main" id="{D7384F5E-76E2-4634-8D07-45A6CF5C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34" y="709963"/>
            <a:ext cx="8856662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4" descr="rotati~1">
            <a:extLst>
              <a:ext uri="{FF2B5EF4-FFF2-40B4-BE49-F238E27FC236}">
                <a16:creationId xmlns:a16="http://schemas.microsoft.com/office/drawing/2014/main" id="{3A4A4BE6-B2E9-4A22-B67B-01C41F8B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34" y="2510188"/>
            <a:ext cx="5048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14F71C5-2E8D-4FB9-BE67-003E0D21B1AA}"/>
              </a:ext>
            </a:extLst>
          </p:cNvPr>
          <p:cNvSpPr/>
          <p:nvPr/>
        </p:nvSpPr>
        <p:spPr>
          <a:xfrm>
            <a:off x="5174326" y="639023"/>
            <a:ext cx="1997612" cy="41859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C40D5E7-18D0-40CF-B71E-CE680DD93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251" y="927630"/>
            <a:ext cx="1708687" cy="355967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F52181D-4647-4730-94ED-30A15D4E1ED0}"/>
              </a:ext>
            </a:extLst>
          </p:cNvPr>
          <p:cNvCxnSpPr/>
          <p:nvPr/>
        </p:nvCxnSpPr>
        <p:spPr>
          <a:xfrm>
            <a:off x="2587059" y="4163751"/>
            <a:ext cx="703265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E3542BBA-7DD8-4F43-B96A-01484D016AD4}"/>
              </a:ext>
            </a:extLst>
          </p:cNvPr>
          <p:cNvSpPr txBox="1"/>
          <p:nvPr/>
        </p:nvSpPr>
        <p:spPr>
          <a:xfrm>
            <a:off x="6250052" y="4247939"/>
            <a:ext cx="11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/>
                </a:solidFill>
              </a:rPr>
              <a:t>D</a:t>
            </a:r>
            <a:endParaRPr lang="zh-CN" altLang="en-US" sz="3600" b="1" dirty="0">
              <a:solidFill>
                <a:schemeClr val="bg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75A6B4-9FC2-4677-8FF3-5641F0CFA2C8}"/>
              </a:ext>
            </a:extLst>
          </p:cNvPr>
          <p:cNvSpPr txBox="1"/>
          <p:nvPr/>
        </p:nvSpPr>
        <p:spPr>
          <a:xfrm>
            <a:off x="4109567" y="3525567"/>
            <a:ext cx="11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2"/>
                </a:solidFill>
              </a:rPr>
              <a:t>sD</a:t>
            </a:r>
            <a:endParaRPr lang="zh-CN" altLang="en-US" sz="3600" b="1" dirty="0">
              <a:solidFill>
                <a:schemeClr val="bg2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9889285-AA08-48D0-B413-32F1A009C40B}"/>
              </a:ext>
            </a:extLst>
          </p:cNvPr>
          <p:cNvCxnSpPr>
            <a:cxnSpLocks/>
          </p:cNvCxnSpPr>
          <p:nvPr/>
        </p:nvCxnSpPr>
        <p:spPr>
          <a:xfrm>
            <a:off x="9624188" y="4016446"/>
            <a:ext cx="0" cy="2814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0DBFB82-B84D-4B9F-813C-3ABA55D93A08}"/>
              </a:ext>
            </a:extLst>
          </p:cNvPr>
          <p:cNvCxnSpPr>
            <a:cxnSpLocks/>
          </p:cNvCxnSpPr>
          <p:nvPr/>
        </p:nvCxnSpPr>
        <p:spPr>
          <a:xfrm>
            <a:off x="6521324" y="3985966"/>
            <a:ext cx="0" cy="2814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CE9298D-BEAC-4FE9-8025-0F077E667B37}"/>
              </a:ext>
            </a:extLst>
          </p:cNvPr>
          <p:cNvCxnSpPr>
            <a:cxnSpLocks/>
          </p:cNvCxnSpPr>
          <p:nvPr/>
        </p:nvCxnSpPr>
        <p:spPr>
          <a:xfrm>
            <a:off x="2558924" y="4046926"/>
            <a:ext cx="0" cy="2814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E3B1B5C-D953-4D9E-A55A-EDFEEBDB996F}"/>
              </a:ext>
            </a:extLst>
          </p:cNvPr>
          <p:cNvCxnSpPr/>
          <p:nvPr/>
        </p:nvCxnSpPr>
        <p:spPr>
          <a:xfrm>
            <a:off x="1619420" y="2195681"/>
            <a:ext cx="0" cy="16449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576F813-3931-42EF-A1BC-E923C88D6B32}"/>
              </a:ext>
            </a:extLst>
          </p:cNvPr>
          <p:cNvSpPr txBox="1"/>
          <p:nvPr/>
        </p:nvSpPr>
        <p:spPr>
          <a:xfrm>
            <a:off x="799986" y="2195681"/>
            <a:ext cx="11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2"/>
                </a:solidFill>
              </a:rPr>
              <a:t>Ve</a:t>
            </a:r>
            <a:endParaRPr lang="zh-CN" altLang="en-US" sz="3600" b="1" dirty="0">
              <a:solidFill>
                <a:schemeClr val="bg2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186CC-6618-4064-AE3F-A8D224198B68}"/>
              </a:ext>
            </a:extLst>
          </p:cNvPr>
          <p:cNvSpPr txBox="1"/>
          <p:nvPr/>
        </p:nvSpPr>
        <p:spPr>
          <a:xfrm>
            <a:off x="695813" y="4833078"/>
            <a:ext cx="1102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D: </a:t>
            </a:r>
            <a:r>
              <a:rPr lang="en-US" altLang="zh-CN" sz="3600" b="1" dirty="0">
                <a:solidFill>
                  <a:schemeClr val="bg2"/>
                </a:solidFill>
              </a:rPr>
              <a:t>the distance between pulsar and observer</a:t>
            </a:r>
          </a:p>
          <a:p>
            <a:r>
              <a:rPr lang="en-US" altLang="zh-CN" sz="3600" b="1" dirty="0" err="1">
                <a:solidFill>
                  <a:srgbClr val="FF0000"/>
                </a:solidFill>
              </a:rPr>
              <a:t>sD:</a:t>
            </a:r>
            <a:r>
              <a:rPr lang="en-US" altLang="zh-CN" sz="3600" b="1" dirty="0" err="1">
                <a:solidFill>
                  <a:schemeClr val="bg2"/>
                </a:solidFill>
              </a:rPr>
              <a:t>the</a:t>
            </a:r>
            <a:r>
              <a:rPr lang="en-US" altLang="zh-CN" sz="3600" b="1" dirty="0">
                <a:solidFill>
                  <a:schemeClr val="bg2"/>
                </a:solidFill>
              </a:rPr>
              <a:t> distance between scattering screen and pulsar</a:t>
            </a:r>
          </a:p>
          <a:p>
            <a:r>
              <a:rPr lang="en-US" altLang="zh-CN" sz="3600" b="1" dirty="0" err="1">
                <a:solidFill>
                  <a:srgbClr val="FF0000"/>
                </a:solidFill>
              </a:rPr>
              <a:t>Ve</a:t>
            </a:r>
            <a:r>
              <a:rPr lang="en-US" altLang="zh-CN" sz="3600" b="1" dirty="0">
                <a:solidFill>
                  <a:srgbClr val="FF0000"/>
                </a:solidFill>
              </a:rPr>
              <a:t>: </a:t>
            </a:r>
            <a:r>
              <a:rPr lang="en-US" altLang="zh-CN" sz="3600" b="1" dirty="0">
                <a:solidFill>
                  <a:schemeClr val="bg2"/>
                </a:solidFill>
              </a:rPr>
              <a:t>relative velocity between pulsar, screen and observer</a:t>
            </a:r>
            <a:endParaRPr lang="zh-CN" altLang="en-US" sz="3600" b="1" dirty="0">
              <a:solidFill>
                <a:schemeClr val="bg2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0C09588-76C5-44A0-809F-5F3996EE65E1}"/>
              </a:ext>
            </a:extLst>
          </p:cNvPr>
          <p:cNvSpPr txBox="1"/>
          <p:nvPr/>
        </p:nvSpPr>
        <p:spPr>
          <a:xfrm>
            <a:off x="4965603" y="1152342"/>
            <a:ext cx="251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/>
                </a:solidFill>
              </a:rPr>
              <a:t>Turbulence spectrum</a:t>
            </a:r>
            <a:endParaRPr lang="zh-CN" alt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4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1429</TotalTime>
  <Words>1602</Words>
  <Application>Microsoft Office PowerPoint</Application>
  <PresentationFormat>宽屏</PresentationFormat>
  <Paragraphs>208</Paragraphs>
  <Slides>23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Helvetica Neue Light</vt:lpstr>
      <vt:lpstr>等线</vt:lpstr>
      <vt:lpstr>华文楷体</vt:lpstr>
      <vt:lpstr>华文新魏</vt:lpstr>
      <vt:lpstr>宋体</vt:lpstr>
      <vt:lpstr>Microsoft YaHei</vt:lpstr>
      <vt:lpstr>Arial</vt:lpstr>
      <vt:lpstr>Calibri</vt:lpstr>
      <vt:lpstr>Times New Roman</vt:lpstr>
      <vt:lpstr>Office 主题</vt:lpstr>
      <vt:lpstr>2_Office 主题</vt:lpstr>
      <vt:lpstr>1_Office 主题</vt:lpstr>
      <vt:lpstr>Equation</vt:lpstr>
      <vt:lpstr>Study the turbulence in supernova remnant with pulsar scintillation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destruction in non-radiative shock</dc:title>
  <dc:creator>zhuhui</dc:creator>
  <cp:lastModifiedBy>zhuhui</cp:lastModifiedBy>
  <cp:revision>233</cp:revision>
  <dcterms:created xsi:type="dcterms:W3CDTF">2019-04-14T07:20:03Z</dcterms:created>
  <dcterms:modified xsi:type="dcterms:W3CDTF">2019-04-15T07:11:09Z</dcterms:modified>
</cp:coreProperties>
</file>