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1" r:id="rId8"/>
    <p:sldId id="263" r:id="rId9"/>
    <p:sldId id="260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93B1F2-AD19-4BFF-8A02-09CB59CB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D0615-D301-4F7D-BA91-4D0B1CAE8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901B1-EF8A-4F67-B8FA-7CC8C398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063368-7E88-4464-A1A8-30456992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723064-FA89-4CC5-BF96-FAB6D85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1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68E08-ED2D-46EA-B3D1-0D406C80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2138A1-1585-4FB8-9E23-66FA77D24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2517A3-F6C7-4B58-887C-DD3724EF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0E6AAD-E468-4F96-BEFC-C8091CB8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8B6135-B123-4C7C-92F1-EF796AB8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6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90121D8-4EC5-4FFF-9FB3-5F23F8D0B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88D8A4-CF57-4778-AB62-CA39CE1C4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82220-C70D-4FA6-BC66-8DA7CB4F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C60A2-5F80-4FBF-8614-742250D6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E0F973-BCE3-40FD-83F1-B63BDA6C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29B11-5ECD-4871-A61A-BF775A1C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D4EC09-785A-48EC-AA44-BA86925C4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E8398-1F5C-4AE1-987E-7267B4E8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F72203-C4C6-42F8-8909-2DC29FFA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E54D79-E68D-41CC-B1A8-DF0C58ED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13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66AEA-BFD1-4A22-B18E-E4087B7F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0C752-9E9D-4854-848D-50BCC35BD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6E013-9435-496B-A3EE-E524E485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F702F-1924-4F38-9604-6FD9A272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95AA5-185A-4B08-9378-F67F8012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2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76A56-78E0-439A-9E3B-44DDA635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6E527-C726-4A9D-8951-7973D08E8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CB8840-EAE4-4944-BD8F-5D3055FA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1A0009-0481-4A6B-8BB6-9E1FF44F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609D1F-A2FD-49B4-B155-A4E0A949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C59521-AEFB-437C-93BB-6C18DD6A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6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D2ADF-CAF1-4FC2-8ECC-194999AC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01C1B-FD67-4956-9D82-C802CBC6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85A6CC-761A-4286-B7C3-C2E81F09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952011-849C-4B14-B005-892DA1EBF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C3C1FE-B2E4-4175-94CB-87D654A2F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F23172-C6EA-469B-8BEA-360EC7C6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A9CDDA-9360-49B5-AD3F-A99398AB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EBBD5F-AE37-4C2E-BF00-1132F76C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88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345BF-543B-4412-8009-976E50A7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CE52FE-7E8C-4F7F-B2EA-7111C981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16841F-7F0E-47F7-A648-AC817AB4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4AB42D-45AF-45ED-8630-A9A28F22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2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277617-23A8-4700-B28C-2C18E6E4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C3BD86-C691-4B79-BBA6-130662B8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1F4C6-E31A-4178-8E16-4C313163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193CA-DB65-4197-A3CB-ADECCF89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BE82C6-153C-414A-A6E6-B18B4296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4DC8B0-AA6D-401A-914D-2E841DE7E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B6BF85-3692-41B5-A5C6-486BEEA1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3E1389-F76B-41D2-BDC6-F9E65C68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BDDB94-A8D3-4ECA-9DB2-6F7F24C2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19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E97A7-F667-4EF0-8602-17D7871A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0BCA4A-7F03-4743-83AA-716610669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8C9DB0-C6E1-43A3-ABDA-27CE2646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E98832-437C-4156-9DBA-3DD11D77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F4F232-BE12-44CD-BBFA-FD0D34A0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1A88D-4482-4234-ADB2-24C3B68D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6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2D2E3E-7978-4D29-AE31-91114A70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EE909A-048E-490F-B4C1-3A50F654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7EE637-95A1-418F-8632-424C9688E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F023-BE05-4373-817E-B85D586F19F7}" type="datetimeFigureOut">
              <a:rPr lang="zh-CN" altLang="en-US" smtClean="0"/>
              <a:t>2019/4/14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40F4D-894D-45F1-B18E-F76B8E784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5EA70E-54DE-4C17-8FB5-E40BA9CFC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E6BD-1AA9-403A-A355-E45709EF85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AD059-BFBB-41C6-8AB3-4D66956E2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LHAASO-KM2A Muon Detector On-site Test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133AD5-E944-42E0-A19E-7A5510AB5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latin typeface="Elephant" panose="02020904090505020303" pitchFamily="18" charset="0"/>
            </a:endParaRPr>
          </a:p>
          <a:p>
            <a:r>
              <a:rPr lang="en-US" altLang="zh-CN" dirty="0">
                <a:latin typeface="Elephant" panose="02020904090505020303" pitchFamily="18" charset="0"/>
              </a:rPr>
              <a:t>MD Group Members</a:t>
            </a:r>
          </a:p>
          <a:p>
            <a:r>
              <a:rPr lang="zh-CN" altLang="en-US" dirty="0">
                <a:latin typeface="Elephant" panose="02020904090505020303" pitchFamily="18" charset="0"/>
              </a:rPr>
              <a:t>赵世平</a:t>
            </a:r>
            <a:endParaRPr lang="en-US" altLang="zh-CN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4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E77797-DBE0-415D-BAAF-AD6192AD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27921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Test System More Effective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56E0D8-D96C-486D-9961-CB2B4D6043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8" y="1376059"/>
            <a:ext cx="4371815" cy="3011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D233E9-439D-4630-B744-315F911388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6059"/>
            <a:ext cx="3985922" cy="30113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DF52D57-A884-4F0C-B3C0-509F1BFE378E}"/>
              </a:ext>
            </a:extLst>
          </p:cNvPr>
          <p:cNvSpPr txBox="1"/>
          <p:nvPr/>
        </p:nvSpPr>
        <p:spPr>
          <a:xfrm>
            <a:off x="1176295" y="4387442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NPE Distribution (Before Events Selection)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B44393-8BCE-43A3-AC26-AEE1F38FA2B0}"/>
              </a:ext>
            </a:extLst>
          </p:cNvPr>
          <p:cNvSpPr txBox="1"/>
          <p:nvPr/>
        </p:nvSpPr>
        <p:spPr>
          <a:xfrm>
            <a:off x="5934364" y="4379209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NPE Distribution (After Events Selection)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BC1D53-F9A4-4B43-9ABC-5391EDB272FD}"/>
              </a:ext>
            </a:extLst>
          </p:cNvPr>
          <p:cNvSpPr txBox="1"/>
          <p:nvPr/>
        </p:nvSpPr>
        <p:spPr>
          <a:xfrm>
            <a:off x="3531765" y="493272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Mean = 57.05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92193E-9621-4B6B-9722-5BC9D2C7159F}"/>
              </a:ext>
            </a:extLst>
          </p:cNvPr>
          <p:cNvSpPr txBox="1"/>
          <p:nvPr/>
        </p:nvSpPr>
        <p:spPr>
          <a:xfrm>
            <a:off x="6031685" y="493272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56.91 = Mean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F7C0819-DF99-4754-A3E6-372515154EEC}"/>
                  </a:ext>
                </a:extLst>
              </p:cNvPr>
              <p:cNvSpPr txBox="1"/>
              <p:nvPr/>
            </p:nvSpPr>
            <p:spPr>
              <a:xfrm>
                <a:off x="5278700" y="4871171"/>
                <a:ext cx="4135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F7C0819-DF99-4754-A3E6-372515154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00" y="4871171"/>
                <a:ext cx="41357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6CD894A5-3AC7-4C7E-BEE2-8CB716A5CFD6}"/>
              </a:ext>
            </a:extLst>
          </p:cNvPr>
          <p:cNvSpPr/>
          <p:nvPr/>
        </p:nvSpPr>
        <p:spPr>
          <a:xfrm>
            <a:off x="5025287" y="3401627"/>
            <a:ext cx="1384183" cy="1176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8F421E-340C-4655-999F-2F417D052DEA}"/>
              </a:ext>
            </a:extLst>
          </p:cNvPr>
          <p:cNvSpPr txBox="1"/>
          <p:nvPr/>
        </p:nvSpPr>
        <p:spPr>
          <a:xfrm>
            <a:off x="5130360" y="2742005"/>
            <a:ext cx="118814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Using the </a:t>
            </a:r>
          </a:p>
          <a:p>
            <a:r>
              <a:rPr lang="en-US" altLang="zh-CN" dirty="0"/>
              <a:t>telescope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63D6BB-102F-494A-8BD9-F90BE9DC625E}"/>
              </a:ext>
            </a:extLst>
          </p:cNvPr>
          <p:cNvSpPr txBox="1"/>
          <p:nvPr/>
        </p:nvSpPr>
        <p:spPr>
          <a:xfrm>
            <a:off x="1176295" y="5330343"/>
            <a:ext cx="45688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Telescope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too heavy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almost no affection on measuring NPE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no affection on measuring decay time</a:t>
            </a:r>
            <a:endParaRPr lang="zh-CN" altLang="en-US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1BFAE6B5-3B91-4E50-8A61-BB3D12EF4F5C}"/>
              </a:ext>
            </a:extLst>
          </p:cNvPr>
          <p:cNvSpPr/>
          <p:nvPr/>
        </p:nvSpPr>
        <p:spPr>
          <a:xfrm>
            <a:off x="5934364" y="5739324"/>
            <a:ext cx="592271" cy="2588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BAE471-F421-4F7A-BFF4-4D329DADE926}"/>
              </a:ext>
            </a:extLst>
          </p:cNvPr>
          <p:cNvSpPr txBox="1"/>
          <p:nvPr/>
        </p:nvSpPr>
        <p:spPr>
          <a:xfrm>
            <a:off x="7164198" y="5683962"/>
            <a:ext cx="381707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Exclude the telescope, WR switcher…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25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C361167-A04D-4680-A3EE-5E81A8C3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27921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Test System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CFE96B-F4D6-4B6F-A50D-9E51B432382F}"/>
              </a:ext>
            </a:extLst>
          </p:cNvPr>
          <p:cNvGrpSpPr/>
          <p:nvPr/>
        </p:nvGrpSpPr>
        <p:grpSpPr>
          <a:xfrm>
            <a:off x="4991450" y="1472268"/>
            <a:ext cx="6610524" cy="3007453"/>
            <a:chOff x="1761688" y="935372"/>
            <a:chExt cx="7021585" cy="328009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06819FF-C8CD-479E-BA2A-21D8D2CDD88A}"/>
                </a:ext>
              </a:extLst>
            </p:cNvPr>
            <p:cNvGrpSpPr/>
            <p:nvPr/>
          </p:nvGrpSpPr>
          <p:grpSpPr>
            <a:xfrm>
              <a:off x="1761688" y="935372"/>
              <a:ext cx="7021585" cy="3280096"/>
              <a:chOff x="1761688" y="935372"/>
              <a:chExt cx="7021585" cy="3280096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CF30D053-E893-47E2-B09F-C6F2EF547832}"/>
                  </a:ext>
                </a:extLst>
              </p:cNvPr>
              <p:cNvSpPr/>
              <p:nvPr/>
            </p:nvSpPr>
            <p:spPr>
              <a:xfrm>
                <a:off x="8137321" y="2038525"/>
                <a:ext cx="645952" cy="4278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/>
                  <a:t>PMT</a:t>
                </a:r>
                <a:endParaRPr lang="zh-CN" altLang="en-US" sz="10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ED2D01B-F83F-46A9-B080-AC1F3ADF27CD}"/>
                  </a:ext>
                </a:extLst>
              </p:cNvPr>
              <p:cNvSpPr/>
              <p:nvPr/>
            </p:nvSpPr>
            <p:spPr>
              <a:xfrm>
                <a:off x="8321878" y="1757493"/>
                <a:ext cx="276837" cy="352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梯形 11">
                <a:extLst>
                  <a:ext uri="{FF2B5EF4-FFF2-40B4-BE49-F238E27FC236}">
                    <a16:creationId xmlns:a16="http://schemas.microsoft.com/office/drawing/2014/main" id="{5472E717-D894-4ED3-A8E6-CF59C1859683}"/>
                  </a:ext>
                </a:extLst>
              </p:cNvPr>
              <p:cNvSpPr/>
              <p:nvPr/>
            </p:nvSpPr>
            <p:spPr>
              <a:xfrm rot="16200000">
                <a:off x="8242182" y="1772175"/>
                <a:ext cx="159391" cy="251669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DFC0F31A-4977-4966-9ECE-C76D98D96CC2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 flipV="1">
                <a:off x="7927596" y="1266738"/>
                <a:ext cx="268447" cy="6312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539F94FC-C3A3-497C-987D-F80020CB19B4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 flipV="1">
                <a:off x="7927596" y="1620124"/>
                <a:ext cx="268447" cy="2778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41E5457D-83B0-433D-BC8A-6657BF12D542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>
                <a:off x="7927596" y="1898009"/>
                <a:ext cx="26844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76EB9201-5C59-4E55-9517-00E53C30F197}"/>
                  </a:ext>
                </a:extLst>
              </p:cNvPr>
              <p:cNvCxnSpPr/>
              <p:nvPr/>
            </p:nvCxnSpPr>
            <p:spPr>
              <a:xfrm>
                <a:off x="7625593" y="1266738"/>
                <a:ext cx="30200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2DB28F9-B37B-4828-BE09-9FCEC2AC9CAE}"/>
                  </a:ext>
                </a:extLst>
              </p:cNvPr>
              <p:cNvCxnSpPr/>
              <p:nvPr/>
            </p:nvCxnSpPr>
            <p:spPr>
              <a:xfrm>
                <a:off x="7642371" y="1620124"/>
                <a:ext cx="2852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B737B2AC-915E-4892-B5E9-68F7B2D0DF1D}"/>
                  </a:ext>
                </a:extLst>
              </p:cNvPr>
              <p:cNvCxnSpPr/>
              <p:nvPr/>
            </p:nvCxnSpPr>
            <p:spPr>
              <a:xfrm>
                <a:off x="7642371" y="1898009"/>
                <a:ext cx="2852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39CC0C7-C5B3-461D-8889-F026CE99804D}"/>
                  </a:ext>
                </a:extLst>
              </p:cNvPr>
              <p:cNvSpPr txBox="1"/>
              <p:nvPr/>
            </p:nvSpPr>
            <p:spPr>
              <a:xfrm>
                <a:off x="7110924" y="1128238"/>
                <a:ext cx="492443" cy="27699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/>
                  <a:t>阳极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F15E60-E252-49A1-A498-EA45EB6F0319}"/>
                  </a:ext>
                </a:extLst>
              </p:cNvPr>
              <p:cNvSpPr txBox="1"/>
              <p:nvPr/>
            </p:nvSpPr>
            <p:spPr>
              <a:xfrm>
                <a:off x="6996040" y="1464846"/>
                <a:ext cx="646331" cy="27699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/>
                  <a:t>打拿极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58F4385-B1E5-4255-8253-93D155BBAA9D}"/>
                  </a:ext>
                </a:extLst>
              </p:cNvPr>
              <p:cNvSpPr txBox="1"/>
              <p:nvPr/>
            </p:nvSpPr>
            <p:spPr>
              <a:xfrm>
                <a:off x="7141539" y="1786773"/>
                <a:ext cx="492443" cy="27699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/>
                  <a:t>高压</a:t>
                </a: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FB632C1E-F3F8-4874-AE7E-871B93ACF458}"/>
                  </a:ext>
                </a:extLst>
              </p:cNvPr>
              <p:cNvSpPr/>
              <p:nvPr/>
            </p:nvSpPr>
            <p:spPr>
              <a:xfrm>
                <a:off x="1761688" y="935372"/>
                <a:ext cx="4420998" cy="3280096"/>
              </a:xfrm>
              <a:prstGeom prst="roundRect">
                <a:avLst>
                  <a:gd name="adj" fmla="val 746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A2E93CA-3154-4433-9525-D8FED0F6BC78}"/>
                  </a:ext>
                </a:extLst>
              </p:cNvPr>
              <p:cNvSpPr/>
              <p:nvPr/>
            </p:nvSpPr>
            <p:spPr>
              <a:xfrm>
                <a:off x="4756558" y="3215112"/>
                <a:ext cx="1157680" cy="5431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高压模块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F79C3584-C179-4531-A799-8A593D2F164B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>
              <a:xfrm flipV="1">
                <a:off x="5335399" y="2894202"/>
                <a:ext cx="0" cy="3209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60F638C-CCCB-49CE-9443-29BA00E7B2CD}"/>
                  </a:ext>
                </a:extLst>
              </p:cNvPr>
              <p:cNvCxnSpPr/>
              <p:nvPr/>
            </p:nvCxnSpPr>
            <p:spPr>
              <a:xfrm>
                <a:off x="5327009" y="2894202"/>
                <a:ext cx="1350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C9575DC-C54C-42FC-BD80-52EB378EBB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0859" y="1925273"/>
                <a:ext cx="16778" cy="9689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C9E4266-FC62-4933-97CA-AA109BB08F7D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>
                <a:off x="6669248" y="1925273"/>
                <a:ext cx="4722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1424CF90-367E-443B-83E3-D067FD19172E}"/>
                  </a:ext>
                </a:extLst>
              </p:cNvPr>
              <p:cNvSpPr/>
              <p:nvPr/>
            </p:nvSpPr>
            <p:spPr>
              <a:xfrm>
                <a:off x="2066200" y="1898009"/>
                <a:ext cx="1384181" cy="8388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PC</a:t>
                </a:r>
                <a:endParaRPr lang="zh-CN" altLang="en-US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D258424-56B7-4DCA-973D-61490E07199A}"/>
                  </a:ext>
                </a:extLst>
              </p:cNvPr>
              <p:cNvSpPr/>
              <p:nvPr/>
            </p:nvSpPr>
            <p:spPr>
              <a:xfrm>
                <a:off x="3953720" y="1818314"/>
                <a:ext cx="1350628" cy="9311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Electronics</a:t>
                </a:r>
                <a:endParaRPr lang="zh-CN" altLang="en-US" dirty="0"/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A7E08E99-D5D7-4841-9306-4AC0B1DE3169}"/>
                  </a:ext>
                </a:extLst>
              </p:cNvPr>
              <p:cNvCxnSpPr>
                <a:stCxn id="28" idx="0"/>
              </p:cNvCxnSpPr>
              <p:nvPr/>
            </p:nvCxnSpPr>
            <p:spPr>
              <a:xfrm flipH="1" flipV="1">
                <a:off x="2758290" y="1464846"/>
                <a:ext cx="1" cy="433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77FDE1B0-100D-475A-9DB7-64CA6A9529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8290" y="1464846"/>
                <a:ext cx="18707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BFB7CED0-CD10-4CC3-88B0-5E20B1BC4E3E}"/>
                  </a:ext>
                </a:extLst>
              </p:cNvPr>
              <p:cNvCxnSpPr>
                <a:stCxn id="29" idx="0"/>
              </p:cNvCxnSpPr>
              <p:nvPr/>
            </p:nvCxnSpPr>
            <p:spPr>
              <a:xfrm flipV="1">
                <a:off x="4629034" y="1464846"/>
                <a:ext cx="0" cy="3534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480789FD-3D94-4CAD-8614-7EB46966AE16}"/>
                  </a:ext>
                </a:extLst>
              </p:cNvPr>
              <p:cNvCxnSpPr/>
              <p:nvPr/>
            </p:nvCxnSpPr>
            <p:spPr>
              <a:xfrm>
                <a:off x="5304348" y="2063772"/>
                <a:ext cx="10209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53E8A2C9-6EC9-43EF-A42F-BDF264D9F7E8}"/>
                  </a:ext>
                </a:extLst>
              </p:cNvPr>
              <p:cNvCxnSpPr>
                <a:stCxn id="29" idx="3"/>
              </p:cNvCxnSpPr>
              <p:nvPr/>
            </p:nvCxnSpPr>
            <p:spPr>
              <a:xfrm>
                <a:off x="5304348" y="2283903"/>
                <a:ext cx="1163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4B2994F3-B866-49E7-8EC4-C91E5C1AA306}"/>
                  </a:ext>
                </a:extLst>
              </p:cNvPr>
              <p:cNvCxnSpPr/>
              <p:nvPr/>
            </p:nvCxnSpPr>
            <p:spPr>
              <a:xfrm flipV="1">
                <a:off x="6325299" y="1266737"/>
                <a:ext cx="0" cy="7970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84B9F36C-9F30-4C7B-9B09-FA2029B30B83}"/>
                  </a:ext>
                </a:extLst>
              </p:cNvPr>
              <p:cNvCxnSpPr>
                <a:stCxn id="19" idx="1"/>
              </p:cNvCxnSpPr>
              <p:nvPr/>
            </p:nvCxnSpPr>
            <p:spPr>
              <a:xfrm flipH="1" flipV="1">
                <a:off x="6325299" y="1266737"/>
                <a:ext cx="78562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C981246E-F69A-4AAC-BE7E-43E010AD508B}"/>
                  </a:ext>
                </a:extLst>
              </p:cNvPr>
              <p:cNvCxnSpPr>
                <a:stCxn id="20" idx="1"/>
              </p:cNvCxnSpPr>
              <p:nvPr/>
            </p:nvCxnSpPr>
            <p:spPr>
              <a:xfrm flipH="1" flipV="1">
                <a:off x="6467912" y="1603345"/>
                <a:ext cx="52812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C0CA8E00-E357-414B-A5D6-5DBEBF621C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2437" y="1603345"/>
                <a:ext cx="0" cy="6889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0E333669-3A7D-4A9B-BF9F-7545A2F3C938}"/>
                  </a:ext>
                </a:extLst>
              </p:cNvPr>
              <p:cNvSpPr/>
              <p:nvPr/>
            </p:nvSpPr>
            <p:spPr>
              <a:xfrm>
                <a:off x="3154261" y="1266737"/>
                <a:ext cx="1150543" cy="3366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Network Connection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C066AC5-66BB-4137-A556-F66C28144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4829" y="2749492"/>
                <a:ext cx="0" cy="1447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273C659-E78D-4203-9052-101677796C2F}"/>
                  </a:ext>
                </a:extLst>
              </p:cNvPr>
              <p:cNvSpPr/>
              <p:nvPr/>
            </p:nvSpPr>
            <p:spPr>
              <a:xfrm rot="5400000">
                <a:off x="3078160" y="3403639"/>
                <a:ext cx="898528" cy="2597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USB</a:t>
                </a:r>
                <a:r>
                  <a:rPr lang="zh-CN" altLang="en-US" sz="1000" dirty="0">
                    <a:solidFill>
                      <a:schemeClr val="tx1"/>
                    </a:solidFill>
                  </a:rPr>
                  <a:t>转</a:t>
                </a:r>
                <a:r>
                  <a:rPr lang="en-US" altLang="zh-CN" sz="1000" dirty="0">
                    <a:solidFill>
                      <a:schemeClr val="tx1"/>
                    </a:solidFill>
                  </a:rPr>
                  <a:t>TTL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A6AE79AF-6EA9-46A0-BA16-4DE67A7F4996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>
                <a:off x="3657306" y="3533521"/>
                <a:ext cx="4029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DFC5D722-5033-4E87-AF5D-B9DDAAE9C1CF}"/>
                  </a:ext>
                </a:extLst>
              </p:cNvPr>
              <p:cNvCxnSpPr>
                <a:stCxn id="41" idx="1"/>
              </p:cNvCxnSpPr>
              <p:nvPr/>
            </p:nvCxnSpPr>
            <p:spPr>
              <a:xfrm flipV="1">
                <a:off x="3527424" y="2894202"/>
                <a:ext cx="0" cy="19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90E25BB-BD5E-4292-AAA8-EA3FDA8288ED}"/>
                  </a:ext>
                </a:extLst>
              </p:cNvPr>
              <p:cNvCxnSpPr/>
              <p:nvPr/>
            </p:nvCxnSpPr>
            <p:spPr>
              <a:xfrm>
                <a:off x="3527424" y="2894202"/>
                <a:ext cx="7174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63030BD2-0D3A-4F53-ADD2-75318F76AE6B}"/>
                  </a:ext>
                </a:extLst>
              </p:cNvPr>
              <p:cNvSpPr/>
              <p:nvPr/>
            </p:nvSpPr>
            <p:spPr>
              <a:xfrm>
                <a:off x="3994623" y="3103066"/>
                <a:ext cx="399745" cy="8609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单片机</a:t>
                </a:r>
              </a:p>
            </p:txBody>
          </p: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0F74FFF8-B88F-46AC-A095-E6D207266827}"/>
                  </a:ext>
                </a:extLst>
              </p:cNvPr>
              <p:cNvCxnSpPr>
                <a:cxnSpLocks/>
                <a:stCxn id="45" idx="3"/>
                <a:endCxn id="23" idx="1"/>
              </p:cNvCxnSpPr>
              <p:nvPr/>
            </p:nvCxnSpPr>
            <p:spPr>
              <a:xfrm flipV="1">
                <a:off x="4394368" y="3486690"/>
                <a:ext cx="362191" cy="468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5FE625A2-878E-4900-8D15-FD2415F59042}"/>
                  </a:ext>
                </a:extLst>
              </p:cNvPr>
              <p:cNvSpPr/>
              <p:nvPr/>
            </p:nvSpPr>
            <p:spPr>
              <a:xfrm>
                <a:off x="5451008" y="2729638"/>
                <a:ext cx="682012" cy="34403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High-Volt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AB22713-571B-4943-A29F-82197F62A6EF}"/>
                </a:ext>
              </a:extLst>
            </p:cNvPr>
            <p:cNvSpPr/>
            <p:nvPr/>
          </p:nvSpPr>
          <p:spPr>
            <a:xfrm>
              <a:off x="4865615" y="1057013"/>
              <a:ext cx="1063215" cy="616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Battery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D404C7F-5245-404B-BFD3-C791FBA1CDFE}"/>
                </a:ext>
              </a:extLst>
            </p:cNvPr>
            <p:cNvSpPr/>
            <p:nvPr/>
          </p:nvSpPr>
          <p:spPr>
            <a:xfrm>
              <a:off x="2011982" y="3073671"/>
              <a:ext cx="1055550" cy="7929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WiFi</a:t>
              </a:r>
              <a:endParaRPr lang="zh-CN" altLang="en-US" dirty="0"/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CEC97BCE-0381-49AD-84C7-12608BE8680A}"/>
              </a:ext>
            </a:extLst>
          </p:cNvPr>
          <p:cNvSpPr txBox="1"/>
          <p:nvPr/>
        </p:nvSpPr>
        <p:spPr>
          <a:xfrm>
            <a:off x="1090569" y="1917852"/>
            <a:ext cx="311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Using batteries, DC 12V</a:t>
            </a:r>
          </a:p>
          <a:p>
            <a:r>
              <a:rPr lang="en-US" altLang="zh-CN" dirty="0"/>
              <a:t>	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Using wireless network</a:t>
            </a:r>
            <a:endParaRPr lang="zh-CN" altLang="en-US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556DB18-C89B-470B-86E9-6A498971FEDE}"/>
              </a:ext>
            </a:extLst>
          </p:cNvPr>
          <p:cNvGrpSpPr/>
          <p:nvPr/>
        </p:nvGrpSpPr>
        <p:grpSpPr>
          <a:xfrm>
            <a:off x="2356586" y="4166740"/>
            <a:ext cx="1708239" cy="1954065"/>
            <a:chOff x="2962228" y="3942826"/>
            <a:chExt cx="1708239" cy="1954065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7E69D5E1-62A1-4A02-B79B-F224881E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2228" y="3942826"/>
              <a:ext cx="1596253" cy="1853556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FF41A3BE-0F6F-4B5C-95E3-1C228CA9C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r="15537" b="6673"/>
            <a:stretch/>
          </p:blipFill>
          <p:spPr>
            <a:xfrm rot="2080363">
              <a:off x="3730966" y="4634902"/>
              <a:ext cx="939501" cy="1261989"/>
            </a:xfrm>
            <a:prstGeom prst="rect">
              <a:avLst/>
            </a:prstGeom>
          </p:spPr>
        </p:pic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DD184EF4-1636-4A30-8403-E85040B3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4008">
            <a:off x="4096450" y="4068469"/>
            <a:ext cx="740572" cy="893937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EA3475F-0F24-4A58-939F-07DE2EA760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6" y="4742778"/>
            <a:ext cx="4209571" cy="19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 1">
            <a:extLst>
              <a:ext uri="{FF2B5EF4-FFF2-40B4-BE49-F238E27FC236}">
                <a16:creationId xmlns:a16="http://schemas.microsoft.com/office/drawing/2014/main" id="{19278AE5-4692-462F-9921-C290C7C2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27921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Installing the ¼ Array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727D6A-B315-4B5A-9C8F-21F7B734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679" y="1543573"/>
            <a:ext cx="7540624" cy="4655891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2F35030A-B216-484A-987A-7CDDCDC272FC}"/>
              </a:ext>
            </a:extLst>
          </p:cNvPr>
          <p:cNvSpPr txBox="1"/>
          <p:nvPr/>
        </p:nvSpPr>
        <p:spPr>
          <a:xfrm>
            <a:off x="679508" y="2784464"/>
            <a:ext cx="1828800" cy="1289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system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to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test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D697B-1BF9-49D7-8C24-30677127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Muon Detectors In KM2A Experiment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FA6D8D-F423-4083-89B0-15598FCF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88" y="3202312"/>
            <a:ext cx="8145712" cy="36556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87A345-B9AF-4119-81A3-6D601580F569}"/>
              </a:ext>
            </a:extLst>
          </p:cNvPr>
          <p:cNvSpPr txBox="1"/>
          <p:nvPr/>
        </p:nvSpPr>
        <p:spPr>
          <a:xfrm>
            <a:off x="10360404" y="293405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左雄，</a:t>
            </a:r>
            <a:r>
              <a:rPr lang="en-US" altLang="zh-CN" dirty="0"/>
              <a:t>2015)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F072383-C851-46A3-B734-1D5BF831A216}"/>
              </a:ext>
            </a:extLst>
          </p:cNvPr>
          <p:cNvCxnSpPr>
            <a:cxnSpLocks/>
          </p:cNvCxnSpPr>
          <p:nvPr/>
        </p:nvCxnSpPr>
        <p:spPr>
          <a:xfrm flipH="1" flipV="1">
            <a:off x="5882081" y="2145393"/>
            <a:ext cx="1131115" cy="22168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1B506509-5F3D-4C9A-85C4-1FA5A33E31AB}"/>
              </a:ext>
            </a:extLst>
          </p:cNvPr>
          <p:cNvSpPr txBox="1"/>
          <p:nvPr/>
        </p:nvSpPr>
        <p:spPr>
          <a:xfrm>
            <a:off x="1932890" y="1776061"/>
            <a:ext cx="78983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2.5m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of soil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electrons or γ-rays from reaching the detector.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ECC0113-DA4B-44FC-B83F-3C74C0791B77}"/>
              </a:ext>
            </a:extLst>
          </p:cNvPr>
          <p:cNvSpPr txBox="1"/>
          <p:nvPr/>
        </p:nvSpPr>
        <p:spPr>
          <a:xfrm>
            <a:off x="1016950" y="3774829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95% purity of muon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got.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7A70915C-A8EB-4BB1-A3CE-2C6619F2EA21}"/>
              </a:ext>
            </a:extLst>
          </p:cNvPr>
          <p:cNvSpPr/>
          <p:nvPr/>
        </p:nvSpPr>
        <p:spPr>
          <a:xfrm rot="1399841">
            <a:off x="2723982" y="2492245"/>
            <a:ext cx="268448" cy="1010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4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BDDAE89-F35E-4FAA-9330-E7E5FCA2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Muon Detectors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2C1D25D9-530A-4821-8483-9CB8E1321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295" y="1199626"/>
            <a:ext cx="1893370" cy="2268721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0FAED8-FD30-4A74-B6E0-A9299AE75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872" y="1199626"/>
            <a:ext cx="2309897" cy="22334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A54ECF-68EB-437F-B225-ADCC57DB37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976" y="1166137"/>
            <a:ext cx="2262863" cy="22628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71165C-9367-4D11-80C2-1614B2DE48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7080" y="1166137"/>
            <a:ext cx="2116938" cy="22705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B33405-1DC8-4D0B-80B2-0D4E70349F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018" y="4085453"/>
            <a:ext cx="1617785" cy="2268721"/>
          </a:xfrm>
          <a:prstGeom prst="rect">
            <a:avLst/>
          </a:prstGeom>
        </p:spPr>
      </p:pic>
      <p:pic>
        <p:nvPicPr>
          <p:cNvPr id="10" name="内容占位符 3">
            <a:extLst>
              <a:ext uri="{FF2B5EF4-FFF2-40B4-BE49-F238E27FC236}">
                <a16:creationId xmlns:a16="http://schemas.microsoft.com/office/drawing/2014/main" id="{48BC332D-6E90-4A10-97BC-DC955623F7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511" y="4103080"/>
            <a:ext cx="1612464" cy="22334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4FDC1E-CA81-4BBE-A18E-F5EB591460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5637" y="3853089"/>
            <a:ext cx="2270589" cy="26963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E45305-F34F-479E-BF0D-C8DF4D08CD33}"/>
              </a:ext>
            </a:extLst>
          </p:cNvPr>
          <p:cNvSpPr txBox="1"/>
          <p:nvPr/>
        </p:nvSpPr>
        <p:spPr>
          <a:xfrm>
            <a:off x="2776756" y="3078760"/>
            <a:ext cx="29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A28057-6636-4F2D-8A7F-254EB9D8C3F0}"/>
              </a:ext>
            </a:extLst>
          </p:cNvPr>
          <p:cNvSpPr txBox="1"/>
          <p:nvPr/>
        </p:nvSpPr>
        <p:spPr>
          <a:xfrm>
            <a:off x="5365442" y="3059668"/>
            <a:ext cx="29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82651E2-7750-4E66-9FB6-F76FEB857064}"/>
              </a:ext>
            </a:extLst>
          </p:cNvPr>
          <p:cNvSpPr txBox="1"/>
          <p:nvPr/>
        </p:nvSpPr>
        <p:spPr>
          <a:xfrm>
            <a:off x="7837298" y="3059668"/>
            <a:ext cx="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E1E7FD0-BA17-4235-9FC0-D0DAE45E8572}"/>
              </a:ext>
            </a:extLst>
          </p:cNvPr>
          <p:cNvSpPr txBox="1"/>
          <p:nvPr/>
        </p:nvSpPr>
        <p:spPr>
          <a:xfrm>
            <a:off x="10221170" y="3058753"/>
            <a:ext cx="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FA7FA7-4C81-4F5B-A81C-2CF13FF96C44}"/>
              </a:ext>
            </a:extLst>
          </p:cNvPr>
          <p:cNvSpPr txBox="1"/>
          <p:nvPr/>
        </p:nvSpPr>
        <p:spPr>
          <a:xfrm>
            <a:off x="2594255" y="5964094"/>
            <a:ext cx="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47527F-AC02-4EA7-ADA7-98603D020723}"/>
              </a:ext>
            </a:extLst>
          </p:cNvPr>
          <p:cNvSpPr txBox="1"/>
          <p:nvPr/>
        </p:nvSpPr>
        <p:spPr>
          <a:xfrm>
            <a:off x="4828447" y="5964094"/>
            <a:ext cx="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D92E7E-9520-4B1E-8DBD-DBBEF805F2B3}"/>
              </a:ext>
            </a:extLst>
          </p:cNvPr>
          <p:cNvSpPr txBox="1"/>
          <p:nvPr/>
        </p:nvSpPr>
        <p:spPr>
          <a:xfrm>
            <a:off x="7989527" y="5925998"/>
            <a:ext cx="3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842810-C895-4EA0-9D91-31A4A004AEEA}"/>
              </a:ext>
            </a:extLst>
          </p:cNvPr>
          <p:cNvSpPr txBox="1"/>
          <p:nvPr/>
        </p:nvSpPr>
        <p:spPr>
          <a:xfrm>
            <a:off x="8904757" y="3844026"/>
            <a:ext cx="2449043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1~3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winterize the tank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install the PMT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inject ultrapure water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test the detector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D40C12D-1004-4D09-9DE3-17CDD139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79004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On-site Test System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541D4C1C-9DC7-44DD-9E47-E46382934C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53" y="204466"/>
            <a:ext cx="3697767" cy="29724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FAAB5F-FBBA-4A43-B630-8E0B006CFEFD}"/>
              </a:ext>
            </a:extLst>
          </p:cNvPr>
          <p:cNvSpPr txBox="1"/>
          <p:nvPr/>
        </p:nvSpPr>
        <p:spPr>
          <a:xfrm>
            <a:off x="906162" y="15060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基本构造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44B5-DA44-4581-8FC3-89A278E892EE}"/>
              </a:ext>
            </a:extLst>
          </p:cNvPr>
          <p:cNvSpPr/>
          <p:nvPr/>
        </p:nvSpPr>
        <p:spPr>
          <a:xfrm>
            <a:off x="6669248" y="434075"/>
            <a:ext cx="1313173" cy="36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望远镜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2202F2-77B2-4202-86EB-3700B936E2CA}"/>
              </a:ext>
            </a:extLst>
          </p:cNvPr>
          <p:cNvSpPr/>
          <p:nvPr/>
        </p:nvSpPr>
        <p:spPr>
          <a:xfrm>
            <a:off x="5662493" y="1776057"/>
            <a:ext cx="637563" cy="1400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9E7465C-CD42-44A5-A6DA-B611455914C8}"/>
              </a:ext>
            </a:extLst>
          </p:cNvPr>
          <p:cNvCxnSpPr/>
          <p:nvPr/>
        </p:nvCxnSpPr>
        <p:spPr>
          <a:xfrm>
            <a:off x="5662493" y="1960515"/>
            <a:ext cx="6375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CCCFAEF-5101-4554-B9F5-8095EA84A99F}"/>
              </a:ext>
            </a:extLst>
          </p:cNvPr>
          <p:cNvCxnSpPr/>
          <p:nvPr/>
        </p:nvCxnSpPr>
        <p:spPr>
          <a:xfrm>
            <a:off x="5662493" y="2606467"/>
            <a:ext cx="6375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2106F6D-ADBB-402A-A361-92D81677B4D2}"/>
              </a:ext>
            </a:extLst>
          </p:cNvPr>
          <p:cNvCxnSpPr>
            <a:cxnSpLocks/>
          </p:cNvCxnSpPr>
          <p:nvPr/>
        </p:nvCxnSpPr>
        <p:spPr>
          <a:xfrm>
            <a:off x="5662493" y="1995171"/>
            <a:ext cx="218114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C9264A2-30A5-488A-9669-0B5A814C4D90}"/>
              </a:ext>
            </a:extLst>
          </p:cNvPr>
          <p:cNvCxnSpPr>
            <a:cxnSpLocks/>
          </p:cNvCxnSpPr>
          <p:nvPr/>
        </p:nvCxnSpPr>
        <p:spPr>
          <a:xfrm flipH="1">
            <a:off x="6060969" y="1977513"/>
            <a:ext cx="239087" cy="29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5D5FB6B-CACD-43E2-853E-A1B819080585}"/>
              </a:ext>
            </a:extLst>
          </p:cNvPr>
          <p:cNvCxnSpPr/>
          <p:nvPr/>
        </p:nvCxnSpPr>
        <p:spPr>
          <a:xfrm>
            <a:off x="5880607" y="2267238"/>
            <a:ext cx="18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CB1C6C3F-48C9-4985-9173-43C02AFCFE03}"/>
              </a:ext>
            </a:extLst>
          </p:cNvPr>
          <p:cNvSpPr/>
          <p:nvPr/>
        </p:nvSpPr>
        <p:spPr>
          <a:xfrm>
            <a:off x="5947719" y="2282240"/>
            <a:ext cx="47813" cy="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924AB69-D790-45AB-9D99-F9D28131ED76}"/>
              </a:ext>
            </a:extLst>
          </p:cNvPr>
          <p:cNvCxnSpPr>
            <a:cxnSpLocks/>
          </p:cNvCxnSpPr>
          <p:nvPr/>
        </p:nvCxnSpPr>
        <p:spPr>
          <a:xfrm>
            <a:off x="5662493" y="2659016"/>
            <a:ext cx="218114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3149095-FB3D-4F4F-BA39-C451832ECFC2}"/>
              </a:ext>
            </a:extLst>
          </p:cNvPr>
          <p:cNvCxnSpPr>
            <a:cxnSpLocks/>
          </p:cNvCxnSpPr>
          <p:nvPr/>
        </p:nvCxnSpPr>
        <p:spPr>
          <a:xfrm flipH="1">
            <a:off x="6060969" y="2641213"/>
            <a:ext cx="239087" cy="29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975BA6C1-6A83-48E1-8B77-E66FB6E6D831}"/>
              </a:ext>
            </a:extLst>
          </p:cNvPr>
          <p:cNvSpPr/>
          <p:nvPr/>
        </p:nvSpPr>
        <p:spPr>
          <a:xfrm>
            <a:off x="5949813" y="2946880"/>
            <a:ext cx="45719" cy="122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7EB54E9-DD62-4006-9047-0CA38F3C7CDD}"/>
              </a:ext>
            </a:extLst>
          </p:cNvPr>
          <p:cNvCxnSpPr/>
          <p:nvPr/>
        </p:nvCxnSpPr>
        <p:spPr>
          <a:xfrm>
            <a:off x="5880607" y="2932860"/>
            <a:ext cx="18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BF8C5AD-9D45-4B9B-A542-2E86F7324C7E}"/>
              </a:ext>
            </a:extLst>
          </p:cNvPr>
          <p:cNvCxnSpPr>
            <a:cxnSpLocks/>
          </p:cNvCxnSpPr>
          <p:nvPr/>
        </p:nvCxnSpPr>
        <p:spPr>
          <a:xfrm>
            <a:off x="5662493" y="2526818"/>
            <a:ext cx="6375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81FA85EA-0597-4306-8E5E-EF3497D7F65F}"/>
              </a:ext>
            </a:extLst>
          </p:cNvPr>
          <p:cNvSpPr/>
          <p:nvPr/>
        </p:nvSpPr>
        <p:spPr>
          <a:xfrm>
            <a:off x="5838662" y="1917354"/>
            <a:ext cx="88103" cy="1012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9124362-2518-4A8E-A3AB-4EC757BA2516}"/>
              </a:ext>
            </a:extLst>
          </p:cNvPr>
          <p:cNvSpPr/>
          <p:nvPr/>
        </p:nvSpPr>
        <p:spPr>
          <a:xfrm>
            <a:off x="5890394" y="2573094"/>
            <a:ext cx="88103" cy="1012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62DCAFB-1F34-4BB6-8EED-4D123B256263}"/>
              </a:ext>
            </a:extLst>
          </p:cNvPr>
          <p:cNvSpPr txBox="1"/>
          <p:nvPr/>
        </p:nvSpPr>
        <p:spPr>
          <a:xfrm>
            <a:off x="6848650" y="1999447"/>
            <a:ext cx="104868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10cm Pb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C221423-6992-4E1E-9FE3-20E2DF98AD9C}"/>
              </a:ext>
            </a:extLst>
          </p:cNvPr>
          <p:cNvCxnSpPr>
            <a:stCxn id="24" idx="1"/>
          </p:cNvCxnSpPr>
          <p:nvPr/>
        </p:nvCxnSpPr>
        <p:spPr>
          <a:xfrm flipH="1">
            <a:off x="6300056" y="2184113"/>
            <a:ext cx="548594" cy="341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0A2F495-1A7A-4686-9646-1AB01C7AA451}"/>
              </a:ext>
            </a:extLst>
          </p:cNvPr>
          <p:cNvCxnSpPr>
            <a:stCxn id="24" idx="3"/>
          </p:cNvCxnSpPr>
          <p:nvPr/>
        </p:nvCxnSpPr>
        <p:spPr>
          <a:xfrm flipV="1">
            <a:off x="7897335" y="2106029"/>
            <a:ext cx="1370233" cy="780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ADC16BA-C5B6-4CFB-8FEC-5DFEC1F6B7C9}"/>
              </a:ext>
            </a:extLst>
          </p:cNvPr>
          <p:cNvCxnSpPr/>
          <p:nvPr/>
        </p:nvCxnSpPr>
        <p:spPr>
          <a:xfrm>
            <a:off x="5812760" y="1296978"/>
            <a:ext cx="197248" cy="2294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0DE72C2-8EBD-4210-BDF6-82C270E5F958}"/>
              </a:ext>
            </a:extLst>
          </p:cNvPr>
          <p:cNvSpPr txBox="1"/>
          <p:nvPr/>
        </p:nvSpPr>
        <p:spPr>
          <a:xfrm>
            <a:off x="6818180" y="2599454"/>
            <a:ext cx="12137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Scintillator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503E88D-3F30-4242-9611-40BCE42BE3A0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6300056" y="1977514"/>
            <a:ext cx="518124" cy="80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8A4EB35-E7CE-4B1B-827B-65CD52DEB3D7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6285580" y="2641214"/>
            <a:ext cx="532600" cy="14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8E783C51-DA3C-450E-B71D-F00CEF3778C4}"/>
              </a:ext>
            </a:extLst>
          </p:cNvPr>
          <p:cNvSpPr txBox="1"/>
          <p:nvPr/>
        </p:nvSpPr>
        <p:spPr>
          <a:xfrm>
            <a:off x="914208" y="2346483"/>
            <a:ext cx="19014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/>
              <a:t>挑选出</a:t>
            </a:r>
            <a:r>
              <a:rPr lang="en-US" altLang="zh-CN"/>
              <a:t>Muon</a:t>
            </a:r>
            <a:r>
              <a:rPr lang="zh-CN" altLang="en-US"/>
              <a:t>事例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8FC61D1-339E-4DB5-9D59-27F64679EE4D}"/>
              </a:ext>
            </a:extLst>
          </p:cNvPr>
          <p:cNvSpPr/>
          <p:nvPr/>
        </p:nvSpPr>
        <p:spPr>
          <a:xfrm>
            <a:off x="996778" y="3186944"/>
            <a:ext cx="2405449" cy="2678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A71D27-23C2-4C5F-8CD7-E22EEDDE773B}"/>
              </a:ext>
            </a:extLst>
          </p:cNvPr>
          <p:cNvSpPr/>
          <p:nvPr/>
        </p:nvSpPr>
        <p:spPr>
          <a:xfrm>
            <a:off x="1094015" y="3896676"/>
            <a:ext cx="2224067" cy="28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WR Switcher</a:t>
            </a:r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92BE620-A5E1-401D-81FC-87067370517D}"/>
              </a:ext>
            </a:extLst>
          </p:cNvPr>
          <p:cNvSpPr/>
          <p:nvPr/>
        </p:nvSpPr>
        <p:spPr>
          <a:xfrm>
            <a:off x="1756161" y="3186943"/>
            <a:ext cx="897924" cy="56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PC</a:t>
            </a:r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ACC591E-E1F5-4A72-9FFB-B1AB178EA800}"/>
              </a:ext>
            </a:extLst>
          </p:cNvPr>
          <p:cNvSpPr/>
          <p:nvPr/>
        </p:nvSpPr>
        <p:spPr>
          <a:xfrm>
            <a:off x="4273861" y="5782961"/>
            <a:ext cx="667265" cy="749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268A2B7-F055-41D9-A601-55DE708F4E22}"/>
              </a:ext>
            </a:extLst>
          </p:cNvPr>
          <p:cNvSpPr/>
          <p:nvPr/>
        </p:nvSpPr>
        <p:spPr>
          <a:xfrm>
            <a:off x="4273861" y="6161903"/>
            <a:ext cx="660604" cy="37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HV</a:t>
            </a:r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D97C579-35D2-4458-847C-65BFA9222E7A}"/>
              </a:ext>
            </a:extLst>
          </p:cNvPr>
          <p:cNvSpPr/>
          <p:nvPr/>
        </p:nvSpPr>
        <p:spPr>
          <a:xfrm>
            <a:off x="4273861" y="5782962"/>
            <a:ext cx="660604" cy="37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DC</a:t>
            </a:r>
            <a:endParaRPr lang="zh-CN" altLang="en-US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7A7EB99-598B-4590-BED5-28C35200EE92}"/>
              </a:ext>
            </a:extLst>
          </p:cNvPr>
          <p:cNvCxnSpPr/>
          <p:nvPr/>
        </p:nvCxnSpPr>
        <p:spPr>
          <a:xfrm>
            <a:off x="4941126" y="5972432"/>
            <a:ext cx="545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15DD345-AF8D-46A6-9477-A16C45FFBD57}"/>
                  </a:ext>
                </a:extLst>
              </p:cNvPr>
              <p:cNvSpPr txBox="1"/>
              <p:nvPr/>
            </p:nvSpPr>
            <p:spPr>
              <a:xfrm>
                <a:off x="5579700" y="5788451"/>
                <a:ext cx="247696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直流</m:t>
                    </m:r>
                  </m:oMath>
                </a14:m>
                <a:r>
                  <a:rPr lang="zh-CN" altLang="en-US"/>
                  <a:t>，电子学电源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15DD345-AF8D-46A6-9477-A16C45FFB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700" y="5788451"/>
                <a:ext cx="2476960" cy="369332"/>
              </a:xfrm>
              <a:prstGeom prst="rect">
                <a:avLst/>
              </a:prstGeom>
              <a:blipFill>
                <a:blip r:embed="rId3"/>
                <a:stretch>
                  <a:fillRect t="-8065" r="-1467" b="-24194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AC3B7C7-E093-4350-9CF1-8DAA7ACF842C}"/>
              </a:ext>
            </a:extLst>
          </p:cNvPr>
          <p:cNvCxnSpPr/>
          <p:nvPr/>
        </p:nvCxnSpPr>
        <p:spPr>
          <a:xfrm>
            <a:off x="4947787" y="6347254"/>
            <a:ext cx="5452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4753427-D047-4D3B-AFD9-18E3881B108E}"/>
              </a:ext>
            </a:extLst>
          </p:cNvPr>
          <p:cNvSpPr txBox="1"/>
          <p:nvPr/>
        </p:nvSpPr>
        <p:spPr>
          <a:xfrm>
            <a:off x="5579700" y="6204488"/>
            <a:ext cx="1766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/>
              <a:t>可控</a:t>
            </a:r>
            <a:r>
              <a:rPr lang="en-US" altLang="zh-CN"/>
              <a:t>PMT</a:t>
            </a:r>
            <a:r>
              <a:rPr lang="zh-CN" altLang="en-US"/>
              <a:t>高压源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7D6200E-D0D3-4750-BD08-CB75CBFEF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70" y="5071545"/>
            <a:ext cx="486575" cy="62125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5529DC7-D806-4F0E-8854-335A657AD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427" y="5071545"/>
            <a:ext cx="486575" cy="62125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6B94273-5E2A-4C5F-AF0A-D11A31139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831" y="5075998"/>
            <a:ext cx="487722" cy="621846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1D3BFF0A-F319-420D-B8F4-722CB5B327A9}"/>
              </a:ext>
            </a:extLst>
          </p:cNvPr>
          <p:cNvSpPr/>
          <p:nvPr/>
        </p:nvSpPr>
        <p:spPr>
          <a:xfrm>
            <a:off x="1103870" y="4530523"/>
            <a:ext cx="486575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/>
              <a:t>ED</a:t>
            </a:r>
            <a:r>
              <a:rPr lang="zh-CN" altLang="en-US" sz="900"/>
              <a:t>电子学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03DEFDD-D991-455E-A131-03823A30DE07}"/>
              </a:ext>
            </a:extLst>
          </p:cNvPr>
          <p:cNvSpPr/>
          <p:nvPr/>
        </p:nvSpPr>
        <p:spPr>
          <a:xfrm>
            <a:off x="1919077" y="4530523"/>
            <a:ext cx="486575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/>
              <a:t>ED</a:t>
            </a:r>
            <a:r>
              <a:rPr lang="zh-CN" altLang="en-US" sz="900"/>
              <a:t>电子学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30DC7A0-54FC-47E5-8667-B83E4EEBF021}"/>
              </a:ext>
            </a:extLst>
          </p:cNvPr>
          <p:cNvSpPr/>
          <p:nvPr/>
        </p:nvSpPr>
        <p:spPr>
          <a:xfrm>
            <a:off x="2747978" y="4530522"/>
            <a:ext cx="486575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MD</a:t>
            </a:r>
            <a:r>
              <a:rPr lang="zh-CN" altLang="en-US" sz="900" dirty="0"/>
              <a:t>电子学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CFFFDB1-B28A-49A0-8342-B1F525B05479}"/>
              </a:ext>
            </a:extLst>
          </p:cNvPr>
          <p:cNvCxnSpPr/>
          <p:nvPr/>
        </p:nvCxnSpPr>
        <p:spPr>
          <a:xfrm>
            <a:off x="1347158" y="4860036"/>
            <a:ext cx="0" cy="219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4B8168A-8AED-4991-B3BD-B01BC293DEBB}"/>
              </a:ext>
            </a:extLst>
          </p:cNvPr>
          <p:cNvCxnSpPr/>
          <p:nvPr/>
        </p:nvCxnSpPr>
        <p:spPr>
          <a:xfrm>
            <a:off x="2161714" y="4860036"/>
            <a:ext cx="0" cy="219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EFB03CC-57DD-48CA-8B61-F5C872669F2C}"/>
              </a:ext>
            </a:extLst>
          </p:cNvPr>
          <p:cNvCxnSpPr/>
          <p:nvPr/>
        </p:nvCxnSpPr>
        <p:spPr>
          <a:xfrm>
            <a:off x="2990692" y="4859774"/>
            <a:ext cx="0" cy="219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内容占位符 3" descr="说明: C:\Users\WangLY\AppData\Roaming\Tencent\Users\343818949\QQ\WinTemp\RichOle\7A4%ZVX(1U9RDTX@I5NUBA6.png">
            <a:extLst>
              <a:ext uri="{FF2B5EF4-FFF2-40B4-BE49-F238E27FC236}">
                <a16:creationId xmlns:a16="http://schemas.microsoft.com/office/drawing/2014/main" id="{3C525711-E22F-4CAB-8A2D-C553F34F2C5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23" y="3503302"/>
            <a:ext cx="3708245" cy="1710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EBCCFCD0-D974-4AD7-A69A-AF97EA91FB5D}"/>
              </a:ext>
            </a:extLst>
          </p:cNvPr>
          <p:cNvCxnSpPr/>
          <p:nvPr/>
        </p:nvCxnSpPr>
        <p:spPr>
          <a:xfrm flipH="1">
            <a:off x="774357" y="5511114"/>
            <a:ext cx="329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1C5E96F-4071-44E2-BDE9-5ED062EAE244}"/>
              </a:ext>
            </a:extLst>
          </p:cNvPr>
          <p:cNvCxnSpPr/>
          <p:nvPr/>
        </p:nvCxnSpPr>
        <p:spPr>
          <a:xfrm flipH="1">
            <a:off x="2161714" y="5626894"/>
            <a:ext cx="1" cy="164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54D6438-2B86-4CA2-9348-D09B70AE5A8E}"/>
              </a:ext>
            </a:extLst>
          </p:cNvPr>
          <p:cNvCxnSpPr/>
          <p:nvPr/>
        </p:nvCxnSpPr>
        <p:spPr>
          <a:xfrm flipV="1">
            <a:off x="766119" y="2968786"/>
            <a:ext cx="0" cy="2542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4F3DA725-E0CF-491E-9B4C-F67F6F903B1C}"/>
              </a:ext>
            </a:extLst>
          </p:cNvPr>
          <p:cNvCxnSpPr/>
          <p:nvPr/>
        </p:nvCxnSpPr>
        <p:spPr>
          <a:xfrm>
            <a:off x="774357" y="2968786"/>
            <a:ext cx="4718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38233D2-B2AA-463F-8EE9-79363497955C}"/>
              </a:ext>
            </a:extLst>
          </p:cNvPr>
          <p:cNvCxnSpPr/>
          <p:nvPr/>
        </p:nvCxnSpPr>
        <p:spPr>
          <a:xfrm flipV="1">
            <a:off x="5493061" y="2346483"/>
            <a:ext cx="0" cy="600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4D851E4B-C200-4C29-A818-A43F2DA03594}"/>
              </a:ext>
            </a:extLst>
          </p:cNvPr>
          <p:cNvCxnSpPr>
            <a:endCxn id="16" idx="1"/>
          </p:cNvCxnSpPr>
          <p:nvPr/>
        </p:nvCxnSpPr>
        <p:spPr>
          <a:xfrm flipV="1">
            <a:off x="5486400" y="2330995"/>
            <a:ext cx="461319" cy="4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AEF6A629-E0C6-4CEE-9FD8-E0DDEFEFB21A}"/>
              </a:ext>
            </a:extLst>
          </p:cNvPr>
          <p:cNvCxnSpPr/>
          <p:nvPr/>
        </p:nvCxnSpPr>
        <p:spPr>
          <a:xfrm>
            <a:off x="2161714" y="5782961"/>
            <a:ext cx="1586502" cy="8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70D8AD5-1EFC-48FB-9979-A327F99A101F}"/>
              </a:ext>
            </a:extLst>
          </p:cNvPr>
          <p:cNvCxnSpPr/>
          <p:nvPr/>
        </p:nvCxnSpPr>
        <p:spPr>
          <a:xfrm flipV="1">
            <a:off x="3748216" y="3068995"/>
            <a:ext cx="0" cy="2722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CE6BB92-5D3B-4A56-878C-4CF0720C2AC0}"/>
              </a:ext>
            </a:extLst>
          </p:cNvPr>
          <p:cNvCxnSpPr/>
          <p:nvPr/>
        </p:nvCxnSpPr>
        <p:spPr>
          <a:xfrm>
            <a:off x="3748216" y="3068994"/>
            <a:ext cx="2132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0150EAB-D952-46AF-8059-493D837F4F9C}"/>
              </a:ext>
            </a:extLst>
          </p:cNvPr>
          <p:cNvCxnSpPr>
            <a:cxnSpLocks/>
          </p:cNvCxnSpPr>
          <p:nvPr/>
        </p:nvCxnSpPr>
        <p:spPr>
          <a:xfrm>
            <a:off x="3234553" y="5511114"/>
            <a:ext cx="4178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12C4F83-3C55-45F4-B536-E58EA8C810A2}"/>
              </a:ext>
            </a:extLst>
          </p:cNvPr>
          <p:cNvCxnSpPr/>
          <p:nvPr/>
        </p:nvCxnSpPr>
        <p:spPr>
          <a:xfrm flipV="1">
            <a:off x="7413445" y="4409641"/>
            <a:ext cx="0" cy="1095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0BF697B-0843-4D6A-9E6D-F675DFFC5B6E}"/>
              </a:ext>
            </a:extLst>
          </p:cNvPr>
          <p:cNvCxnSpPr/>
          <p:nvPr/>
        </p:nvCxnSpPr>
        <p:spPr>
          <a:xfrm>
            <a:off x="3748216" y="3093708"/>
            <a:ext cx="21323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AC3A29BB-4303-493C-9257-30FA7359757A}"/>
              </a:ext>
            </a:extLst>
          </p:cNvPr>
          <p:cNvCxnSpPr/>
          <p:nvPr/>
        </p:nvCxnSpPr>
        <p:spPr>
          <a:xfrm>
            <a:off x="3723502" y="3068994"/>
            <a:ext cx="0" cy="2713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C408F517-834A-4330-8F42-E5DC14E229AB}"/>
              </a:ext>
            </a:extLst>
          </p:cNvPr>
          <p:cNvCxnSpPr/>
          <p:nvPr/>
        </p:nvCxnSpPr>
        <p:spPr>
          <a:xfrm flipH="1" flipV="1">
            <a:off x="2520778" y="5758247"/>
            <a:ext cx="1202724" cy="8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46053F2A-37AA-489C-B811-16621A7FC036}"/>
              </a:ext>
            </a:extLst>
          </p:cNvPr>
          <p:cNvCxnSpPr/>
          <p:nvPr/>
        </p:nvCxnSpPr>
        <p:spPr>
          <a:xfrm flipV="1">
            <a:off x="2520778" y="4691161"/>
            <a:ext cx="0" cy="109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AF8A92F7-6665-4B6C-BEDE-1B5B984E8C0D}"/>
              </a:ext>
            </a:extLst>
          </p:cNvPr>
          <p:cNvCxnSpPr>
            <a:stCxn id="47" idx="3"/>
          </p:cNvCxnSpPr>
          <p:nvPr/>
        </p:nvCxnSpPr>
        <p:spPr>
          <a:xfrm>
            <a:off x="2405652" y="4691161"/>
            <a:ext cx="1151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693E0E3-0CBB-4651-88D8-9FD5214D59BE}"/>
              </a:ext>
            </a:extLst>
          </p:cNvPr>
          <p:cNvCxnSpPr/>
          <p:nvPr/>
        </p:nvCxnSpPr>
        <p:spPr>
          <a:xfrm flipV="1">
            <a:off x="5456451" y="2369695"/>
            <a:ext cx="467147" cy="5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69FEBA5-7ED5-41A4-8F85-137B885BA0F3}"/>
              </a:ext>
            </a:extLst>
          </p:cNvPr>
          <p:cNvCxnSpPr/>
          <p:nvPr/>
        </p:nvCxnSpPr>
        <p:spPr>
          <a:xfrm>
            <a:off x="5459643" y="2365971"/>
            <a:ext cx="0" cy="584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C3DA624-3078-4EA2-9A09-CC84DF017055}"/>
              </a:ext>
            </a:extLst>
          </p:cNvPr>
          <p:cNvCxnSpPr/>
          <p:nvPr/>
        </p:nvCxnSpPr>
        <p:spPr>
          <a:xfrm flipH="1">
            <a:off x="774357" y="2939445"/>
            <a:ext cx="4682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DC1EA09-2F24-4275-A096-3475BC2F33FE}"/>
              </a:ext>
            </a:extLst>
          </p:cNvPr>
          <p:cNvCxnSpPr/>
          <p:nvPr/>
        </p:nvCxnSpPr>
        <p:spPr>
          <a:xfrm>
            <a:off x="799071" y="2932860"/>
            <a:ext cx="0" cy="1758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B1CE13D-9243-4EB0-A132-04B207CB30BA}"/>
              </a:ext>
            </a:extLst>
          </p:cNvPr>
          <p:cNvCxnSpPr/>
          <p:nvPr/>
        </p:nvCxnSpPr>
        <p:spPr>
          <a:xfrm>
            <a:off x="799071" y="4691159"/>
            <a:ext cx="288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46929DA-AD03-4CCA-ABA8-7F7936CA330F}"/>
              </a:ext>
            </a:extLst>
          </p:cNvPr>
          <p:cNvCxnSpPr/>
          <p:nvPr/>
        </p:nvCxnSpPr>
        <p:spPr>
          <a:xfrm flipV="1">
            <a:off x="1351160" y="4202966"/>
            <a:ext cx="3847" cy="3095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52916FC-B438-468E-9B1D-D01C299AE794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234553" y="4691160"/>
            <a:ext cx="2775455" cy="8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CFF207B0-414A-4222-A579-2C5517314E4D}"/>
              </a:ext>
            </a:extLst>
          </p:cNvPr>
          <p:cNvCxnSpPr/>
          <p:nvPr/>
        </p:nvCxnSpPr>
        <p:spPr>
          <a:xfrm flipV="1">
            <a:off x="6010007" y="4202966"/>
            <a:ext cx="8238" cy="519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9D54264B-81FF-49C3-B243-73944CC20B94}"/>
              </a:ext>
            </a:extLst>
          </p:cNvPr>
          <p:cNvCxnSpPr>
            <a:cxnSpLocks/>
          </p:cNvCxnSpPr>
          <p:nvPr/>
        </p:nvCxnSpPr>
        <p:spPr>
          <a:xfrm>
            <a:off x="5996449" y="4202966"/>
            <a:ext cx="13500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C1FA4416-C48B-4F59-94A9-FF4C23C93FE7}"/>
              </a:ext>
            </a:extLst>
          </p:cNvPr>
          <p:cNvCxnSpPr>
            <a:stCxn id="48" idx="0"/>
          </p:cNvCxnSpPr>
          <p:nvPr/>
        </p:nvCxnSpPr>
        <p:spPr>
          <a:xfrm flipH="1" flipV="1">
            <a:off x="2990692" y="4185000"/>
            <a:ext cx="574" cy="3455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0AE14013-D03D-45E8-B1D0-9D37EB491E4C}"/>
              </a:ext>
            </a:extLst>
          </p:cNvPr>
          <p:cNvCxnSpPr/>
          <p:nvPr/>
        </p:nvCxnSpPr>
        <p:spPr>
          <a:xfrm flipV="1">
            <a:off x="2161714" y="4179787"/>
            <a:ext cx="0" cy="355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65DE965-5235-4F7E-B555-D8907E163652}"/>
              </a:ext>
            </a:extLst>
          </p:cNvPr>
          <p:cNvCxnSpPr>
            <a:stCxn id="34" idx="0"/>
            <a:endCxn id="35" idx="2"/>
          </p:cNvCxnSpPr>
          <p:nvPr/>
        </p:nvCxnSpPr>
        <p:spPr>
          <a:xfrm flipH="1" flipV="1">
            <a:off x="2205123" y="3747116"/>
            <a:ext cx="926" cy="149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9E2AF6F-C161-4A88-8406-DD051F5497CB}"/>
                  </a:ext>
                </a:extLst>
              </p:cNvPr>
              <p:cNvSpPr txBox="1"/>
              <p:nvPr/>
            </p:nvSpPr>
            <p:spPr>
              <a:xfrm>
                <a:off x="5397825" y="3497890"/>
                <a:ext cx="1099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Events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79E2AF6F-C161-4A88-8406-DD051F549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825" y="3497890"/>
                <a:ext cx="1099788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2">
            <a:extLst>
              <a:ext uri="{FF2B5EF4-FFF2-40B4-BE49-F238E27FC236}">
                <a16:creationId xmlns:a16="http://schemas.microsoft.com/office/drawing/2014/main" id="{00B13B8C-085A-471E-BF1F-B21E34708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3472" y="3275794"/>
            <a:ext cx="2111439" cy="351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7F80D0BD-820D-409A-991A-D9C00FA4BD89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7617204" y="782376"/>
            <a:ext cx="2252546" cy="497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7D2EE8E8-D174-4B2E-A648-BE22CC183B4E}"/>
              </a:ext>
            </a:extLst>
          </p:cNvPr>
          <p:cNvCxnSpPr>
            <a:cxnSpLocks/>
          </p:cNvCxnSpPr>
          <p:nvPr/>
        </p:nvCxnSpPr>
        <p:spPr>
          <a:xfrm flipV="1">
            <a:off x="6283924" y="838300"/>
            <a:ext cx="848481" cy="937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>
            <a:extLst>
              <a:ext uri="{FF2B5EF4-FFF2-40B4-BE49-F238E27FC236}">
                <a16:creationId xmlns:a16="http://schemas.microsoft.com/office/drawing/2014/main" id="{F2146AAB-8F8F-4BEE-A16C-E1A16A0AD96F}"/>
              </a:ext>
            </a:extLst>
          </p:cNvPr>
          <p:cNvSpPr/>
          <p:nvPr/>
        </p:nvSpPr>
        <p:spPr>
          <a:xfrm>
            <a:off x="352338" y="4286774"/>
            <a:ext cx="3874853" cy="789219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67AB17B-D621-4A64-9307-FA347AA4EEBA}"/>
              </a:ext>
            </a:extLst>
          </p:cNvPr>
          <p:cNvSpPr txBox="1"/>
          <p:nvPr/>
        </p:nvSpPr>
        <p:spPr>
          <a:xfrm>
            <a:off x="3775580" y="4737894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Readout Crate System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5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D2E6D9C-0DC5-4A7C-A718-5DE74127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8472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Off-line Trigger, Events Selection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8B8A3F-F933-4D5E-A4DA-1D8C9D203E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168"/>
            <a:ext cx="6037172" cy="2759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5A80C2-5013-4626-A2EF-0D2DB1E85FC6}"/>
              </a:ext>
            </a:extLst>
          </p:cNvPr>
          <p:cNvSpPr txBox="1"/>
          <p:nvPr/>
        </p:nvSpPr>
        <p:spPr>
          <a:xfrm>
            <a:off x="838200" y="5226341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利用符合得到的事例，采用类似的方法</a:t>
            </a:r>
            <a:endParaRPr lang="en-US" altLang="zh-CN" dirty="0"/>
          </a:p>
          <a:p>
            <a:r>
              <a:rPr lang="zh-CN" altLang="en-US" dirty="0"/>
              <a:t>从</a:t>
            </a:r>
            <a:r>
              <a:rPr lang="en-US" altLang="zh-CN" dirty="0"/>
              <a:t>MD</a:t>
            </a:r>
            <a:r>
              <a:rPr lang="zh-CN" altLang="en-US" dirty="0"/>
              <a:t>信号中挑选出缪子事例</a:t>
            </a: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F842F9F7-E16C-4D5E-B309-7DBA7B3C0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46" y="996100"/>
            <a:ext cx="3982054" cy="26216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0B2D28-F090-4EC1-8CD9-3775DCC4E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45" y="3783022"/>
            <a:ext cx="3982055" cy="2709851"/>
          </a:xfrm>
          <a:prstGeom prst="rect">
            <a:avLst/>
          </a:prstGeom>
        </p:spPr>
      </p:pic>
      <p:sp>
        <p:nvSpPr>
          <p:cNvPr id="9" name="箭头: 下弧形 8">
            <a:extLst>
              <a:ext uri="{FF2B5EF4-FFF2-40B4-BE49-F238E27FC236}">
                <a16:creationId xmlns:a16="http://schemas.microsoft.com/office/drawing/2014/main" id="{C9F677AD-56F2-4CBB-BE5F-5119185471C6}"/>
              </a:ext>
            </a:extLst>
          </p:cNvPr>
          <p:cNvSpPr/>
          <p:nvPr/>
        </p:nvSpPr>
        <p:spPr>
          <a:xfrm rot="5400000">
            <a:off x="6004756" y="3372764"/>
            <a:ext cx="1270624" cy="490024"/>
          </a:xfrm>
          <a:prstGeom prst="curvedUpArrow">
            <a:avLst>
              <a:gd name="adj1" fmla="val 13259"/>
              <a:gd name="adj2" fmla="val 4078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385E6D-D356-445A-9A05-CD0D702A6EF5}"/>
              </a:ext>
            </a:extLst>
          </p:cNvPr>
          <p:cNvSpPr txBox="1"/>
          <p:nvPr/>
        </p:nvSpPr>
        <p:spPr>
          <a:xfrm>
            <a:off x="8489659" y="18306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事例挑选前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1E4A15C-EA42-47D3-8C06-3FB117FCA7EB}"/>
              </a:ext>
            </a:extLst>
          </p:cNvPr>
          <p:cNvCxnSpPr/>
          <p:nvPr/>
        </p:nvCxnSpPr>
        <p:spPr>
          <a:xfrm flipH="1">
            <a:off x="7533314" y="1610686"/>
            <a:ext cx="444616" cy="219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6925F98-0E3C-4276-A94C-22416004B38C}"/>
              </a:ext>
            </a:extLst>
          </p:cNvPr>
          <p:cNvSpPr txBox="1"/>
          <p:nvPr/>
        </p:nvSpPr>
        <p:spPr>
          <a:xfrm>
            <a:off x="7977930" y="1389607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Background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49EC49B-8BB1-40C8-A0DC-1C53E4786DA7}"/>
              </a:ext>
            </a:extLst>
          </p:cNvPr>
          <p:cNvCxnSpPr>
            <a:cxnSpLocks/>
          </p:cNvCxnSpPr>
          <p:nvPr/>
        </p:nvCxnSpPr>
        <p:spPr>
          <a:xfrm>
            <a:off x="8045042" y="2523054"/>
            <a:ext cx="0" cy="1654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7A97B55-4843-4A20-90E4-BD25BA3A8D29}"/>
              </a:ext>
            </a:extLst>
          </p:cNvPr>
          <p:cNvSpPr txBox="1"/>
          <p:nvPr/>
        </p:nvSpPr>
        <p:spPr>
          <a:xfrm>
            <a:off x="6820250" y="6367244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NPE: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Photoelectron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770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3B8949D-CE98-427B-9904-F312FE30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08472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Off-line Trigger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8757F5-1DE1-44BB-B59C-250BDBD1F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6" r="33353" b="29209"/>
          <a:stretch/>
        </p:blipFill>
        <p:spPr>
          <a:xfrm>
            <a:off x="9546672" y="1199626"/>
            <a:ext cx="2217644" cy="416719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3055BDE-1C81-4B67-8716-9E799BCA9FC7}"/>
              </a:ext>
            </a:extLst>
          </p:cNvPr>
          <p:cNvGrpSpPr/>
          <p:nvPr/>
        </p:nvGrpSpPr>
        <p:grpSpPr>
          <a:xfrm>
            <a:off x="9546672" y="2365695"/>
            <a:ext cx="2217645" cy="1472644"/>
            <a:chOff x="2827602" y="1478233"/>
            <a:chExt cx="3969206" cy="252788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43C5C43-6B2A-47A6-80F6-82F738C5BF44}"/>
                </a:ext>
              </a:extLst>
            </p:cNvPr>
            <p:cNvCxnSpPr>
              <a:cxnSpLocks/>
            </p:cNvCxnSpPr>
            <p:nvPr/>
          </p:nvCxnSpPr>
          <p:spPr>
            <a:xfrm>
              <a:off x="4732284" y="1975607"/>
              <a:ext cx="7823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8AFFD25-F27F-4147-93CC-EBD5D0B4BB5C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4732285" y="2508454"/>
              <a:ext cx="802640" cy="14976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F8F854F-4780-42E8-AD22-339C7125666D}"/>
                </a:ext>
              </a:extLst>
            </p:cNvPr>
            <p:cNvSpPr txBox="1"/>
            <p:nvPr/>
          </p:nvSpPr>
          <p:spPr>
            <a:xfrm>
              <a:off x="5534925" y="1478233"/>
              <a:ext cx="1261883" cy="2060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闪烁体</a:t>
              </a:r>
              <a:endParaRPr lang="en-US" altLang="zh-CN" b="1" dirty="0">
                <a:solidFill>
                  <a:srgbClr val="FF0000"/>
                </a:solidFill>
              </a:endParaRPr>
            </a:p>
            <a:p>
              <a:r>
                <a:rPr lang="zh-CN" altLang="en-US" b="1" dirty="0">
                  <a:solidFill>
                    <a:srgbClr val="FF0000"/>
                  </a:solidFill>
                </a:rPr>
                <a:t>探测器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F390FBC-3E6E-4928-83B1-9D832ED006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4765" y="3337047"/>
              <a:ext cx="487680" cy="2946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91B0060-4161-4D96-B5E6-6317C6287BB3}"/>
                </a:ext>
              </a:extLst>
            </p:cNvPr>
            <p:cNvSpPr txBox="1"/>
            <p:nvPr/>
          </p:nvSpPr>
          <p:spPr>
            <a:xfrm>
              <a:off x="2827602" y="2839227"/>
              <a:ext cx="1261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铅板盒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25E12051-DA93-40A0-8BF6-BCE36D78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75" y="1122956"/>
            <a:ext cx="4206051" cy="252118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E1ADD20-DEFA-482D-AEB0-15460BE360E3}"/>
              </a:ext>
            </a:extLst>
          </p:cNvPr>
          <p:cNvSpPr txBox="1"/>
          <p:nvPr/>
        </p:nvSpPr>
        <p:spPr>
          <a:xfrm>
            <a:off x="2239860" y="177898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5E10FC-E830-4017-A9C5-088A73DE5C91}"/>
              </a:ext>
            </a:extLst>
          </p:cNvPr>
          <p:cNvSpPr txBox="1"/>
          <p:nvPr/>
        </p:nvSpPr>
        <p:spPr>
          <a:xfrm>
            <a:off x="2612032" y="207208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D2579B-ABAE-40F8-9E45-E3415296AC67}"/>
              </a:ext>
            </a:extLst>
          </p:cNvPr>
          <p:cNvSpPr txBox="1"/>
          <p:nvPr/>
        </p:nvSpPr>
        <p:spPr>
          <a:xfrm>
            <a:off x="3060307" y="272922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1A127D6-5637-4328-9EB7-080B16D10BBB}"/>
                  </a:ext>
                </a:extLst>
              </p:cNvPr>
              <p:cNvSpPr txBox="1"/>
              <p:nvPr/>
            </p:nvSpPr>
            <p:spPr>
              <a:xfrm>
                <a:off x="5863136" y="1376506"/>
                <a:ext cx="2847254" cy="1760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作为能谱输入模拟程序，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结果：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~700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个穿透铅板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~31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个穿透铅板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3533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子，全部穿透铅板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缪子的纯度：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1A127D6-5637-4328-9EB7-080B16D10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36" y="1376506"/>
                <a:ext cx="2847254" cy="1760482"/>
              </a:xfrm>
              <a:prstGeom prst="rect">
                <a:avLst/>
              </a:prstGeom>
              <a:blipFill>
                <a:blip r:embed="rId4"/>
                <a:stretch>
                  <a:fillRect l="-1927" t="-2076" r="-1499" b="-4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5C621C95-4204-4089-B955-0AAA9CA9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413" y="3848952"/>
            <a:ext cx="3744574" cy="27973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486427B-E546-4EB6-8225-CF620FD33568}"/>
              </a:ext>
            </a:extLst>
          </p:cNvPr>
          <p:cNvSpPr txBox="1"/>
          <p:nvPr/>
        </p:nvSpPr>
        <p:spPr>
          <a:xfrm>
            <a:off x="5863136" y="4379053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或者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的概率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90.8%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偶然符合概率不超过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9.2%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734240-C052-4903-8396-9F2CCFC2C967}"/>
              </a:ext>
            </a:extLst>
          </p:cNvPr>
          <p:cNvSpPr txBox="1"/>
          <p:nvPr/>
        </p:nvSpPr>
        <p:spPr>
          <a:xfrm>
            <a:off x="84171" y="1916781"/>
            <a:ext cx="1338828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，电子和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缪子三种次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级粒子能量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905595F-9CD5-4433-ADE3-77381CD4BDAB}"/>
              </a:ext>
            </a:extLst>
          </p:cNvPr>
          <p:cNvSpPr txBox="1"/>
          <p:nvPr/>
        </p:nvSpPr>
        <p:spPr>
          <a:xfrm>
            <a:off x="209725" y="4471386"/>
            <a:ext cx="1402948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次级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缪子事例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范围内的电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/γ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光子数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267434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A9C6AFC-27D0-43C1-9DAA-9807FBA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31261" cy="834501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Arguments—Number of Photoelectron (NPE)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1C0C22BB-5567-43B4-8BF5-65BCB591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4832"/>
            <a:ext cx="5200445" cy="36397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E2417C-D098-4DCD-BD8A-47507556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42" y="2314831"/>
            <a:ext cx="5348457" cy="3639709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64B50368-4D42-4572-8A54-8FFD4326F3D8}"/>
              </a:ext>
            </a:extLst>
          </p:cNvPr>
          <p:cNvSpPr/>
          <p:nvPr/>
        </p:nvSpPr>
        <p:spPr>
          <a:xfrm>
            <a:off x="5780015" y="3959604"/>
            <a:ext cx="830510" cy="268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4443E0-DF7E-44E4-BAAA-CCF77A056932}"/>
              </a:ext>
            </a:extLst>
          </p:cNvPr>
          <p:cNvSpPr txBox="1"/>
          <p:nvPr/>
        </p:nvSpPr>
        <p:spPr>
          <a:xfrm>
            <a:off x="5653829" y="3036274"/>
            <a:ext cx="108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Events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D8CA8D-582A-41AB-A5B5-D57DBF263645}"/>
              </a:ext>
            </a:extLst>
          </p:cNvPr>
          <p:cNvSpPr txBox="1"/>
          <p:nvPr/>
        </p:nvSpPr>
        <p:spPr>
          <a:xfrm>
            <a:off x="1191236" y="1966208"/>
            <a:ext cx="409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 of MD Anode Signals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1BF3C3E-A261-4A25-9F6C-35BDEC760309}"/>
              </a:ext>
            </a:extLst>
          </p:cNvPr>
          <p:cNvCxnSpPr/>
          <p:nvPr/>
        </p:nvCxnSpPr>
        <p:spPr>
          <a:xfrm flipV="1">
            <a:off x="7852095" y="1966208"/>
            <a:ext cx="0" cy="1070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263BBC5-B417-4465-9897-798761B624A6}"/>
              </a:ext>
            </a:extLst>
          </p:cNvPr>
          <p:cNvSpPr txBox="1"/>
          <p:nvPr/>
        </p:nvSpPr>
        <p:spPr>
          <a:xfrm>
            <a:off x="7004807" y="1426128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Fitted by Gauss function</a:t>
            </a:r>
          </a:p>
          <a:p>
            <a:r>
              <a:rPr lang="en-US" altLang="zh-CN" dirty="0"/>
              <a:t>Mean: NPE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05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A9C6AFC-27D0-43C1-9DAA-9807FBA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31261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Argument—Attenuation Time of Signals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143B6C0-93A4-48A1-8EB3-BA792FD17F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59684"/>
            <a:ext cx="6070136" cy="267608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99287BF-81DD-4D65-A1BA-30F8DF37DF84}"/>
              </a:ext>
            </a:extLst>
          </p:cNvPr>
          <p:cNvCxnSpPr>
            <a:cxnSpLocks/>
          </p:cNvCxnSpPr>
          <p:nvPr/>
        </p:nvCxnSpPr>
        <p:spPr>
          <a:xfrm flipH="1">
            <a:off x="3053593" y="2181137"/>
            <a:ext cx="1132516" cy="662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922EA1D-3AF0-4B48-B083-BBEFCAA19CE3}"/>
              </a:ext>
            </a:extLst>
          </p:cNvPr>
          <p:cNvCxnSpPr>
            <a:cxnSpLocks/>
          </p:cNvCxnSpPr>
          <p:nvPr/>
        </p:nvCxnSpPr>
        <p:spPr>
          <a:xfrm flipH="1">
            <a:off x="3494644" y="2189952"/>
            <a:ext cx="713064" cy="782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4135D86-33DD-44EA-B987-0293E83BB481}"/>
              </a:ext>
            </a:extLst>
          </p:cNvPr>
          <p:cNvCxnSpPr>
            <a:cxnSpLocks/>
          </p:cNvCxnSpPr>
          <p:nvPr/>
        </p:nvCxnSpPr>
        <p:spPr>
          <a:xfrm flipH="1">
            <a:off x="2785145" y="2181137"/>
            <a:ext cx="1422564" cy="645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F9F1BF2-E39A-498A-A7DD-8A5A78F08581}"/>
              </a:ext>
            </a:extLst>
          </p:cNvPr>
          <p:cNvCxnSpPr>
            <a:cxnSpLocks/>
          </p:cNvCxnSpPr>
          <p:nvPr/>
        </p:nvCxnSpPr>
        <p:spPr>
          <a:xfrm flipH="1">
            <a:off x="3640822" y="2189952"/>
            <a:ext cx="566887" cy="981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AC7AB0B-03B5-4853-B211-ACF1E5E192D1}"/>
              </a:ext>
            </a:extLst>
          </p:cNvPr>
          <p:cNvSpPr txBox="1"/>
          <p:nvPr/>
        </p:nvSpPr>
        <p:spPr>
          <a:xfrm>
            <a:off x="4207708" y="2005286"/>
            <a:ext cx="20420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探测器内壁反射峰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F51BAD-2340-4A28-95B9-B9AB4F142472}"/>
                  </a:ext>
                </a:extLst>
              </p:cNvPr>
              <p:cNvSpPr/>
              <p:nvPr/>
            </p:nvSpPr>
            <p:spPr>
              <a:xfrm>
                <a:off x="6883767" y="1853429"/>
                <a:ext cx="3302378" cy="592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∙(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den>
                              </m:f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𝒍𝒏𝒇</m:t>
                                  </m:r>
                                </m:num>
                                <m:den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F51BAD-2340-4A28-95B9-B9AB4F142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67" y="1853429"/>
                <a:ext cx="3302378" cy="592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BAC211B-6DE6-4454-8513-E626DD92930E}"/>
                  </a:ext>
                </a:extLst>
              </p:cNvPr>
              <p:cNvSpPr txBox="1"/>
              <p:nvPr/>
            </p:nvSpPr>
            <p:spPr>
              <a:xfrm>
                <a:off x="7021585" y="2680495"/>
                <a:ext cx="32025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 — 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折射率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— 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水中光衰减长度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L — 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与探测器几何相关的常数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f — 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反射率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BAC211B-6DE6-4454-8513-E626DD92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85" y="2680495"/>
                <a:ext cx="3202543" cy="1200329"/>
              </a:xfrm>
              <a:prstGeom prst="rect">
                <a:avLst/>
              </a:prstGeom>
              <a:blipFill>
                <a:blip r:embed="rId4"/>
                <a:stretch>
                  <a:fillRect l="-1714" t="-4061" r="-1143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0F170BCF-0A5B-4F80-99E7-5AD38A4EB5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28" y="4218486"/>
            <a:ext cx="3479800" cy="2359660"/>
          </a:xfrm>
          <a:prstGeom prst="rect">
            <a:avLst/>
          </a:prstGeom>
        </p:spPr>
      </p:pic>
      <p:sp>
        <p:nvSpPr>
          <p:cNvPr id="33" name="箭头: 直角上 32">
            <a:extLst>
              <a:ext uri="{FF2B5EF4-FFF2-40B4-BE49-F238E27FC236}">
                <a16:creationId xmlns:a16="http://schemas.microsoft.com/office/drawing/2014/main" id="{583CD1C3-5338-4F64-BB9B-FCB7F5C37D97}"/>
              </a:ext>
            </a:extLst>
          </p:cNvPr>
          <p:cNvSpPr/>
          <p:nvPr/>
        </p:nvSpPr>
        <p:spPr>
          <a:xfrm rot="5400000">
            <a:off x="2019650" y="4236438"/>
            <a:ext cx="532700" cy="1241572"/>
          </a:xfrm>
          <a:prstGeom prst="bentUpArrow">
            <a:avLst>
              <a:gd name="adj1" fmla="val 14763"/>
              <a:gd name="adj2" fmla="val 19488"/>
              <a:gd name="adj3" fmla="val 41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547DC0C-851A-44CB-9408-8C4E45532322}"/>
              </a:ext>
            </a:extLst>
          </p:cNvPr>
          <p:cNvSpPr txBox="1"/>
          <p:nvPr/>
        </p:nvSpPr>
        <p:spPr>
          <a:xfrm>
            <a:off x="1665214" y="52136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平均波形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42B8E00-429B-47C4-88C2-29105751A865}"/>
                  </a:ext>
                </a:extLst>
              </p:cNvPr>
              <p:cNvSpPr txBox="1"/>
              <p:nvPr/>
            </p:nvSpPr>
            <p:spPr>
              <a:xfrm>
                <a:off x="7264866" y="4857224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用指数函数拟合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Slope</m:t>
                    </m:r>
                  </m:oMath>
                </a14:m>
                <a:r>
                  <a:rPr lang="en-US" altLang="zh-CN" dirty="0"/>
                  <a:t> —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42B8E00-429B-47C4-88C2-29105751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66" y="4857224"/>
                <a:ext cx="1800493" cy="646331"/>
              </a:xfrm>
              <a:prstGeom prst="rect">
                <a:avLst/>
              </a:prstGeom>
              <a:blipFill>
                <a:blip r:embed="rId6"/>
                <a:stretch>
                  <a:fillRect l="-3051" t="-24528" r="-15593" b="-100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EC18334-4A02-433C-9CB0-A59AF48333E4}"/>
              </a:ext>
            </a:extLst>
          </p:cNvPr>
          <p:cNvCxnSpPr/>
          <p:nvPr/>
        </p:nvCxnSpPr>
        <p:spPr>
          <a:xfrm>
            <a:off x="6096000" y="5805182"/>
            <a:ext cx="25921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6DD1DB5-7011-47B9-AFA2-114AAE96E99B}"/>
                  </a:ext>
                </a:extLst>
              </p:cNvPr>
              <p:cNvSpPr txBox="1"/>
              <p:nvPr/>
            </p:nvSpPr>
            <p:spPr>
              <a:xfrm>
                <a:off x="8869099" y="5620516"/>
                <a:ext cx="1092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174ns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6DD1DB5-7011-47B9-AFA2-114AAE96E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99" y="5620516"/>
                <a:ext cx="1092094" cy="369332"/>
              </a:xfrm>
              <a:prstGeom prst="rect">
                <a:avLst/>
              </a:prstGeom>
              <a:blipFill>
                <a:blip r:embed="rId7"/>
                <a:stretch>
                  <a:fillRect t="-8197" r="-446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5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0530289-913F-4341-AC47-90C71A3A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79004" cy="8345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Muon Detectors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08FF2B-ED21-41E1-8F6A-676920A20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2" y="1236818"/>
            <a:ext cx="4247252" cy="28803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F16D80-74DE-47D8-AB1F-7C35264D8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/>
          <a:stretch/>
        </p:blipFill>
        <p:spPr>
          <a:xfrm>
            <a:off x="5757121" y="1290453"/>
            <a:ext cx="4291282" cy="2773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E39C89-4405-4D0E-AB0B-F5D27C24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75" y="4117138"/>
            <a:ext cx="3816425" cy="25881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F6F678A-4B47-46A4-B46F-A4FAEF91E2C1}"/>
              </a:ext>
            </a:extLst>
          </p:cNvPr>
          <p:cNvSpPr txBox="1"/>
          <p:nvPr/>
        </p:nvSpPr>
        <p:spPr>
          <a:xfrm>
            <a:off x="5926762" y="4395831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</a:t>
            </a:r>
            <a:r>
              <a:rPr lang="zh-CN" altLang="en-US" dirty="0"/>
              <a:t>台探测器的衰减时间和平均光电子数</a:t>
            </a:r>
            <a:endParaRPr lang="en-US" altLang="zh-CN" dirty="0"/>
          </a:p>
          <a:p>
            <a:r>
              <a:rPr lang="zh-CN" altLang="en-US" dirty="0"/>
              <a:t>基本击中在</a:t>
            </a:r>
            <a:r>
              <a:rPr lang="en-US" altLang="zh-CN" dirty="0"/>
              <a:t>120ns</a:t>
            </a:r>
            <a:r>
              <a:rPr lang="zh-CN" altLang="en-US" dirty="0"/>
              <a:t>，</a:t>
            </a:r>
            <a:r>
              <a:rPr lang="en-US" altLang="zh-CN" dirty="0"/>
              <a:t>45NPE</a:t>
            </a:r>
            <a:r>
              <a:rPr lang="zh-CN" altLang="en-US" dirty="0"/>
              <a:t>附近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010BC63-AF8E-40FB-92CB-81C2D91BDDEA}"/>
              </a:ext>
            </a:extLst>
          </p:cNvPr>
          <p:cNvSpPr txBox="1"/>
          <p:nvPr/>
        </p:nvSpPr>
        <p:spPr>
          <a:xfrm>
            <a:off x="5448589" y="531023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信号衰减时间与</a:t>
            </a:r>
            <a:r>
              <a:rPr lang="en-US" altLang="zh-CN" dirty="0"/>
              <a:t>NPE</a:t>
            </a:r>
            <a:r>
              <a:rPr lang="zh-CN" altLang="en-US" dirty="0"/>
              <a:t>呈正相关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65D2D62-DDB5-4A05-B083-D6BD466B875C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4144161" y="5478011"/>
            <a:ext cx="1304428" cy="16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7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462</Words>
  <Application>Microsoft Office PowerPoint</Application>
  <PresentationFormat>宽屏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Elephant</vt:lpstr>
      <vt:lpstr>Times New Roman</vt:lpstr>
      <vt:lpstr>Office 主题​​</vt:lpstr>
      <vt:lpstr>LHAASO-KM2A Muon Detector On-site Test System</vt:lpstr>
      <vt:lpstr>Design of Muon Detectors In KM2A Experiment</vt:lpstr>
      <vt:lpstr>Installation of Muon Detectors</vt:lpstr>
      <vt:lpstr>On-site Test System</vt:lpstr>
      <vt:lpstr>Off-line Trigger, Events Selection</vt:lpstr>
      <vt:lpstr>Off-line Trigger</vt:lpstr>
      <vt:lpstr>1st Arguments—Number of Photoelectron (NPE)</vt:lpstr>
      <vt:lpstr>2nd Argument—Attenuation Time of Signals</vt:lpstr>
      <vt:lpstr>50 Muon Detectors</vt:lpstr>
      <vt:lpstr>Make the Test System More Effective</vt:lpstr>
      <vt:lpstr>Simplified Test System </vt:lpstr>
      <vt:lpstr>Installing the ¼ Array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LHAASO-KM2A Muon Detector On-site Test System</dc:title>
  <dc:creator>Chao Shiping</dc:creator>
  <cp:lastModifiedBy>Chao Shiping</cp:lastModifiedBy>
  <cp:revision>23</cp:revision>
  <dcterms:created xsi:type="dcterms:W3CDTF">2019-04-10T18:31:34Z</dcterms:created>
  <dcterms:modified xsi:type="dcterms:W3CDTF">2019-04-14T00:33:43Z</dcterms:modified>
</cp:coreProperties>
</file>