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65" r:id="rId4"/>
    <p:sldId id="283" r:id="rId5"/>
    <p:sldId id="319" r:id="rId6"/>
    <p:sldId id="312" r:id="rId7"/>
    <p:sldId id="318" r:id="rId8"/>
    <p:sldId id="320" r:id="rId9"/>
    <p:sldId id="321" r:id="rId10"/>
    <p:sldId id="322" r:id="rId11"/>
    <p:sldId id="323" r:id="rId12"/>
    <p:sldId id="329" r:id="rId13"/>
    <p:sldId id="324" r:id="rId14"/>
    <p:sldId id="325" r:id="rId15"/>
    <p:sldId id="326" r:id="rId16"/>
    <p:sldId id="330" r:id="rId17"/>
    <p:sldId id="32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FF00FF"/>
    <a:srgbClr val="0A0AFF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04" autoAdjust="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C1360-9F6F-4756-8B81-AED15C133DFD}" type="datetimeFigureOut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5CCE-812E-43C0-A643-3A80B606C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63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697F6-C8BF-411A-A194-25EDA971C1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7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697F6-C8BF-411A-A194-25EDA971C1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2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通过波长位移光纤收集带电粒子在闪烁体内产生的闪烁光，并传导到光电倍增管（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），转换为电信号进行测量。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697F6-C8BF-411A-A194-25EDA971C1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9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塑料闪烁体是</a:t>
            </a:r>
            <a:r>
              <a:rPr lang="en-US" altLang="zh-CN" dirty="0"/>
              <a:t>ED</a:t>
            </a:r>
            <a:r>
              <a:rPr lang="zh-CN" altLang="en-US" dirty="0"/>
              <a:t>的探测灵敏介质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5CCE-812E-43C0-A643-3A80B606CE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419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采用</a:t>
            </a:r>
            <a:r>
              <a:rPr lang="en-US" altLang="zh-CN" sz="1200" dirty="0"/>
              <a:t>telescope</a:t>
            </a:r>
            <a:r>
              <a:rPr lang="zh-CN" altLang="en-US" sz="1200" dirty="0"/>
              <a:t>望远镜系统来挑选单</a:t>
            </a:r>
            <a:r>
              <a:rPr lang="en-US" altLang="zh-CN" sz="1200" dirty="0"/>
              <a:t>μ</a:t>
            </a:r>
            <a:r>
              <a:rPr lang="zh-CN" altLang="en-US" sz="1200" dirty="0"/>
              <a:t>信号。有远近两组探头，通过两个探头同时触发来挑选单</a:t>
            </a:r>
            <a:r>
              <a:rPr lang="en-US" altLang="zh-CN" sz="1200" dirty="0"/>
              <a:t>μ</a:t>
            </a:r>
            <a:r>
              <a:rPr lang="zh-CN" altLang="en-US" sz="1200" dirty="0"/>
              <a:t>信号，近的探头用来测塑闪的光输出大小及其一致性，通过对比远近两组探头的比值可以监测衰减长度的变化。</a:t>
            </a:r>
            <a:endParaRPr lang="en-US" altLang="zh-CN" sz="12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45CCE-812E-43C0-A643-3A80B606CE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7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D51B-4BED-40CD-8904-586F5311A8DF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B439-AD0D-4D7B-870F-1438020B5611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6FC1-86D9-41F9-9DF5-C2033F7719E4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5190" y="365126"/>
            <a:ext cx="10208609" cy="56873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0553"/>
            <a:ext cx="10515600" cy="492641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027E-8B1D-40DC-999D-DDEADED8BF81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E605067-B8FD-4CF4-88E0-518120153D6F}"/>
              </a:ext>
            </a:extLst>
          </p:cNvPr>
          <p:cNvCxnSpPr>
            <a:cxnSpLocks/>
          </p:cNvCxnSpPr>
          <p:nvPr userDrawn="1"/>
        </p:nvCxnSpPr>
        <p:spPr>
          <a:xfrm>
            <a:off x="0" y="975186"/>
            <a:ext cx="117863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72F89F6B-9B4F-4FEE-9342-CF2C79A906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b="26532"/>
          <a:stretch/>
        </p:blipFill>
        <p:spPr>
          <a:xfrm>
            <a:off x="0" y="127802"/>
            <a:ext cx="1145191" cy="8887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83E5643-C640-4053-BACB-D02BC8826073}"/>
              </a:ext>
            </a:extLst>
          </p:cNvPr>
          <p:cNvSpPr/>
          <p:nvPr userDrawn="1"/>
        </p:nvSpPr>
        <p:spPr>
          <a:xfrm>
            <a:off x="11229438" y="878925"/>
            <a:ext cx="556895" cy="5568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77B4BB-F782-4C43-9F64-BAB506230950}"/>
              </a:ext>
            </a:extLst>
          </p:cNvPr>
          <p:cNvSpPr/>
          <p:nvPr userDrawn="1"/>
        </p:nvSpPr>
        <p:spPr>
          <a:xfrm>
            <a:off x="10921463" y="550093"/>
            <a:ext cx="659130" cy="659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14DE-0150-4BAD-9D29-3C9D7BEA7EAD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A2DB-F240-4819-A65E-870922AA00CF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7299-A544-4C1E-B023-3EE20D3959A3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42CD-50EE-4BDB-935B-987FDE53D367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C8EA-5B91-4FAD-A254-E962A57ED531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E4C0-2AEC-4578-8D3F-3C2E0EEF8F5F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C22C-7DCC-4064-954A-FCFB3BB80CEA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D062-5219-4863-A5DC-E5EDA96ACCEF}" type="datetime1">
              <a:rPr lang="zh-CN" altLang="en-US" smtClean="0"/>
              <a:t>2019/4/13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742B52BB-46E1-4DED-A20D-2660DB151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8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258"/>
            <a:ext cx="12192000" cy="1143687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AEB7413-68DF-40A5-BEB5-4281EBF2C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13" y="1972425"/>
            <a:ext cx="11117592" cy="764226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批量塑闪单元的质量检测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C5D468-3C89-4468-AB6C-7344E2459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1308" y="3840450"/>
            <a:ext cx="1095272" cy="395816"/>
          </a:xfrm>
        </p:spPr>
        <p:txBody>
          <a:bodyPr>
            <a:normAutofit fontScale="92500"/>
          </a:bodyPr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王亚平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396203-6971-43A5-8E42-E87810A638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1455" cy="5103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B5F3AF0-5598-4CB9-AA43-0CC4E1D8EC52}"/>
              </a:ext>
            </a:extLst>
          </p:cNvPr>
          <p:cNvSpPr txBox="1"/>
          <p:nvPr/>
        </p:nvSpPr>
        <p:spPr>
          <a:xfrm>
            <a:off x="0" y="63372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LHAASO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第一次合作组会议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南京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南京大学科学园 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-4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400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日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180BB7-6C07-497D-AED3-E4EAA96F8A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b="26532"/>
          <a:stretch/>
        </p:blipFill>
        <p:spPr>
          <a:xfrm>
            <a:off x="3481456" y="0"/>
            <a:ext cx="863164" cy="66985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44B2A69-6D30-40C5-9478-BBEBBA822DAF}"/>
              </a:ext>
            </a:extLst>
          </p:cNvPr>
          <p:cNvSpPr/>
          <p:nvPr/>
        </p:nvSpPr>
        <p:spPr>
          <a:xfrm>
            <a:off x="4222084" y="3847900"/>
            <a:ext cx="1898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IHEP,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LHAASO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2C2F55-765C-412C-92A2-C3AA2FF51698}"/>
              </a:ext>
            </a:extLst>
          </p:cNvPr>
          <p:cNvSpPr/>
          <p:nvPr/>
        </p:nvSpPr>
        <p:spPr>
          <a:xfrm>
            <a:off x="6165467" y="3926098"/>
            <a:ext cx="18000" cy="243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C26545-FBB8-4C89-9916-28346CB8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1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8D786-7CC5-4F9A-91AF-2D5BE106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厚度检验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14C61-501B-4C65-A2EF-CD2AE73DF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1225"/>
            <a:ext cx="6877050" cy="586580"/>
          </a:xfrm>
        </p:spPr>
        <p:txBody>
          <a:bodyPr>
            <a:normAutofit fontScale="92500"/>
          </a:bodyPr>
          <a:lstStyle/>
          <a:p>
            <a:r>
              <a:rPr lang="zh-CN" altLang="en-US" sz="2400" dirty="0"/>
              <a:t>第八批塑闪，超差的点为</a:t>
            </a:r>
            <a:r>
              <a:rPr lang="en-US" altLang="zh-CN" sz="2400" dirty="0"/>
              <a:t>5</a:t>
            </a:r>
            <a:r>
              <a:rPr lang="zh-CN" altLang="en-US" sz="2400" dirty="0"/>
              <a:t>个，占总数</a:t>
            </a:r>
            <a:r>
              <a:rPr lang="en-US" altLang="zh-CN" sz="2400" dirty="0"/>
              <a:t>0.2%</a:t>
            </a:r>
            <a:r>
              <a:rPr lang="zh-CN" altLang="en-US" sz="2400" dirty="0"/>
              <a:t>，合格。</a:t>
            </a: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EB195C-6F7B-4F20-A219-9FAB358A5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992625"/>
            <a:ext cx="4040418" cy="27314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F148CFD-7383-42A6-822C-D75882120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17" y="3088076"/>
            <a:ext cx="3728692" cy="253147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2BF9A61-F5C5-4908-A6AD-11D3A7B6AD21}"/>
              </a:ext>
            </a:extLst>
          </p:cNvPr>
          <p:cNvSpPr/>
          <p:nvPr/>
        </p:nvSpPr>
        <p:spPr>
          <a:xfrm>
            <a:off x="631487" y="1456968"/>
            <a:ext cx="106404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验收标准：塑闪单元的厚度要求为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10.0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±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0.5mm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，测量精度±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0.04mm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。要求每块塑闪单元的采样点不少于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个，最终总的超出公差范围的点数不能超过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，否则认为该批次不合格。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批次闪烁体厚度检验结果合格。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F8C35F-C248-43CA-8DE6-9B46F936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44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2BBA6-B3D4-4E7C-A633-4024F8C9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光输出检验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EFFC1C-C897-4156-8237-0DCA29AD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625"/>
            <a:ext cx="6257925" cy="32573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/>
              <a:t>采用了</a:t>
            </a:r>
            <a:r>
              <a:rPr lang="en-US" altLang="zh-CN" sz="2200" dirty="0"/>
              <a:t>telescope</a:t>
            </a:r>
            <a:r>
              <a:rPr lang="zh-CN" altLang="en-US" sz="2200" dirty="0"/>
              <a:t>望远镜系统来挑选单</a:t>
            </a:r>
            <a:r>
              <a:rPr lang="en-US" altLang="zh-CN" sz="2200" dirty="0"/>
              <a:t>μ</a:t>
            </a:r>
            <a:r>
              <a:rPr lang="zh-CN" altLang="en-US" sz="2200" dirty="0"/>
              <a:t>信号。通过测量单</a:t>
            </a:r>
            <a:r>
              <a:rPr lang="en-US" altLang="zh-CN" sz="2200" dirty="0"/>
              <a:t>μ</a:t>
            </a:r>
            <a:r>
              <a:rPr lang="zh-CN" altLang="en-US" sz="2200" dirty="0"/>
              <a:t>能谱的峰值大小来评估闪烁体光输出的大小。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zh-CN" altLang="en-US" sz="2200" dirty="0"/>
              <a:t>系统优势：一次可以测</a:t>
            </a:r>
            <a:r>
              <a:rPr lang="en-US" altLang="zh-CN" sz="2200" dirty="0"/>
              <a:t>10</a:t>
            </a:r>
            <a:r>
              <a:rPr lang="zh-CN" altLang="en-US" sz="2200" dirty="0"/>
              <a:t>块，每天可以测试</a:t>
            </a:r>
            <a:r>
              <a:rPr lang="en-US" altLang="zh-CN" sz="2200" dirty="0"/>
              <a:t>30</a:t>
            </a:r>
            <a:r>
              <a:rPr lang="zh-CN" altLang="en-US" sz="2200" dirty="0"/>
              <a:t>块，满足工程要求。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F2CE67-49E9-4060-9392-FB986AEC338E}"/>
              </a:ext>
            </a:extLst>
          </p:cNvPr>
          <p:cNvSpPr txBox="1"/>
          <p:nvPr/>
        </p:nvSpPr>
        <p:spPr>
          <a:xfrm>
            <a:off x="1145190" y="1205800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测试原理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7A2B7B-03A9-4755-89B4-B6C0F3A8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936" y="1760175"/>
            <a:ext cx="4674781" cy="33376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3607137-A1FE-4B89-89EB-7820821C642D}"/>
              </a:ext>
            </a:extLst>
          </p:cNvPr>
          <p:cNvSpPr txBox="1"/>
          <p:nvPr/>
        </p:nvSpPr>
        <p:spPr>
          <a:xfrm>
            <a:off x="7556206" y="5097824"/>
            <a:ext cx="4412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每层待测试闪烁体侧面直接耦合一支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51C6E9-3E11-40D3-998E-D106FAE0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3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5C70D-B217-4692-BFD7-CA43385E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4.2</a:t>
            </a:r>
            <a:r>
              <a:rPr lang="zh-CN" altLang="en-US" sz="3600" dirty="0"/>
              <a:t>系统搭建</a:t>
            </a:r>
            <a:endParaRPr lang="zh-CN" altLang="en-US" sz="3600" b="1" dirty="0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D579A0A8-9E0F-4920-97E6-8A1BF228918B}"/>
              </a:ext>
            </a:extLst>
          </p:cNvPr>
          <p:cNvSpPr txBox="1"/>
          <p:nvPr/>
        </p:nvSpPr>
        <p:spPr>
          <a:xfrm>
            <a:off x="3839685" y="1093351"/>
            <a:ext cx="76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1EF39C01-3CCC-4CCD-937C-93ADED7006FC}"/>
              </a:ext>
            </a:extLst>
          </p:cNvPr>
          <p:cNvSpPr txBox="1"/>
          <p:nvPr/>
        </p:nvSpPr>
        <p:spPr>
          <a:xfrm>
            <a:off x="4402289" y="1106978"/>
            <a:ext cx="76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电子学</a:t>
            </a:r>
          </a:p>
        </p:txBody>
      </p:sp>
      <p:pic>
        <p:nvPicPr>
          <p:cNvPr id="124" name="图片 123">
            <a:extLst>
              <a:ext uri="{FF2B5EF4-FFF2-40B4-BE49-F238E27FC236}">
                <a16:creationId xmlns:a16="http://schemas.microsoft.com/office/drawing/2014/main" id="{988E6F95-C114-4397-BE08-8B0719BCC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8219" y="4890762"/>
            <a:ext cx="2453640" cy="1605915"/>
          </a:xfrm>
          <a:prstGeom prst="rect">
            <a:avLst/>
          </a:prstGeom>
        </p:spPr>
      </p:pic>
      <p:sp>
        <p:nvSpPr>
          <p:cNvPr id="125" name="矩形 124">
            <a:extLst>
              <a:ext uri="{FF2B5EF4-FFF2-40B4-BE49-F238E27FC236}">
                <a16:creationId xmlns:a16="http://schemas.microsoft.com/office/drawing/2014/main" id="{873F2A19-635D-4FD6-9239-D3DF2FD86427}"/>
              </a:ext>
            </a:extLst>
          </p:cNvPr>
          <p:cNvSpPr/>
          <p:nvPr/>
        </p:nvSpPr>
        <p:spPr>
          <a:xfrm>
            <a:off x="575264" y="6496023"/>
            <a:ext cx="227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XP3960</a:t>
            </a: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型光电倍增管</a:t>
            </a:r>
            <a:endParaRPr lang="zh-CN" altLang="zh-CN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6" name="图片 125">
            <a:extLst>
              <a:ext uri="{FF2B5EF4-FFF2-40B4-BE49-F238E27FC236}">
                <a16:creationId xmlns:a16="http://schemas.microsoft.com/office/drawing/2014/main" id="{1304D763-6102-4B90-9BC7-E17D4C37EC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68065" y="4751056"/>
            <a:ext cx="2922270" cy="1775460"/>
          </a:xfrm>
          <a:prstGeom prst="rect">
            <a:avLst/>
          </a:prstGeom>
        </p:spPr>
      </p:pic>
      <p:sp>
        <p:nvSpPr>
          <p:cNvPr id="127" name="矩形 126">
            <a:extLst>
              <a:ext uri="{FF2B5EF4-FFF2-40B4-BE49-F238E27FC236}">
                <a16:creationId xmlns:a16="http://schemas.microsoft.com/office/drawing/2014/main" id="{C30517E7-0FFD-4679-A1BC-32752EFA591D}"/>
              </a:ext>
            </a:extLst>
          </p:cNvPr>
          <p:cNvSpPr/>
          <p:nvPr/>
        </p:nvSpPr>
        <p:spPr>
          <a:xfrm>
            <a:off x="4232347" y="6526516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电子学系统</a:t>
            </a:r>
            <a:endParaRPr lang="zh-CN" altLang="en-US" dirty="0"/>
          </a:p>
        </p:txBody>
      </p:sp>
      <p:pic>
        <p:nvPicPr>
          <p:cNvPr id="128" name="Picture 2" descr="E:\盛祥东文档\IMG_20141017_205748.jpg">
            <a:extLst>
              <a:ext uri="{FF2B5EF4-FFF2-40B4-BE49-F238E27FC236}">
                <a16:creationId xmlns:a16="http://schemas.microsoft.com/office/drawing/2014/main" id="{160EDD01-D299-4E30-8F91-9EA050119A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5363" y="4688839"/>
            <a:ext cx="2124075" cy="1804035"/>
          </a:xfrm>
          <a:prstGeom prst="rect">
            <a:avLst/>
          </a:prstGeom>
          <a:noFill/>
        </p:spPr>
      </p:pic>
      <p:sp>
        <p:nvSpPr>
          <p:cNvPr id="129" name="矩形 128">
            <a:extLst>
              <a:ext uri="{FF2B5EF4-FFF2-40B4-BE49-F238E27FC236}">
                <a16:creationId xmlns:a16="http://schemas.microsoft.com/office/drawing/2014/main" id="{EA25FB87-0030-4D2D-BBED-7D27E770796B}"/>
              </a:ext>
            </a:extLst>
          </p:cNvPr>
          <p:cNvSpPr/>
          <p:nvPr/>
        </p:nvSpPr>
        <p:spPr>
          <a:xfrm>
            <a:off x="7693402" y="6482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电源系统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FCBB4E-28FA-434A-882F-9093D168F7E3}"/>
              </a:ext>
            </a:extLst>
          </p:cNvPr>
          <p:cNvSpPr/>
          <p:nvPr/>
        </p:nvSpPr>
        <p:spPr>
          <a:xfrm>
            <a:off x="5610786" y="429731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小白兔交换机</a:t>
            </a:r>
          </a:p>
        </p:txBody>
      </p:sp>
      <p:grpSp>
        <p:nvGrpSpPr>
          <p:cNvPr id="259" name="组合 258">
            <a:extLst>
              <a:ext uri="{FF2B5EF4-FFF2-40B4-BE49-F238E27FC236}">
                <a16:creationId xmlns:a16="http://schemas.microsoft.com/office/drawing/2014/main" id="{04ABC07D-0D0D-49ED-9253-FBD0BB12904F}"/>
              </a:ext>
            </a:extLst>
          </p:cNvPr>
          <p:cNvGrpSpPr/>
          <p:nvPr/>
        </p:nvGrpSpPr>
        <p:grpSpPr>
          <a:xfrm>
            <a:off x="608219" y="1405360"/>
            <a:ext cx="8958125" cy="2943663"/>
            <a:chOff x="575264" y="1387715"/>
            <a:chExt cx="8958125" cy="294366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82A2D6F-9552-4439-AC25-3742DB92A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083" y="1743594"/>
              <a:ext cx="3593597" cy="256571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593577D-A9A6-449C-B07E-15A4568EDA83}"/>
                </a:ext>
              </a:extLst>
            </p:cNvPr>
            <p:cNvSpPr/>
            <p:nvPr/>
          </p:nvSpPr>
          <p:spPr>
            <a:xfrm>
              <a:off x="575264" y="1721528"/>
              <a:ext cx="4505325" cy="26098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FF4F2A0-0757-4C5B-8343-526571EE0949}"/>
                </a:ext>
              </a:extLst>
            </p:cNvPr>
            <p:cNvGrpSpPr/>
            <p:nvPr/>
          </p:nvGrpSpPr>
          <p:grpSpPr>
            <a:xfrm>
              <a:off x="4069923" y="2170301"/>
              <a:ext cx="592263" cy="95250"/>
              <a:chOff x="7924800" y="2868123"/>
              <a:chExt cx="592263" cy="952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3097EE0-F6DA-4043-80BB-EA802DCA4C89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EA54A13-5429-45E6-B427-721FC6E12591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C920D32-99B9-4FE8-9C18-9DC7DDA50D89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77CA62F8-A4B4-49E4-8C9F-4ADF6A0FCE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A01643D-683D-447E-B6B6-2666E3A7DFE6}"/>
                </a:ext>
              </a:extLst>
            </p:cNvPr>
            <p:cNvGrpSpPr/>
            <p:nvPr/>
          </p:nvGrpSpPr>
          <p:grpSpPr>
            <a:xfrm>
              <a:off x="4069832" y="2331815"/>
              <a:ext cx="592263" cy="95250"/>
              <a:chOff x="7924800" y="2868123"/>
              <a:chExt cx="592263" cy="95250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66291FC-D581-4FE4-AAFC-4BC612069124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F22615F-1E13-494E-A9D0-0E68F49BB8B8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DDA269A2-4D13-4DE7-96DC-171EA8CE8202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609D7362-472C-47AB-AEE1-A90866500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4BFC19D-59C1-4189-AFB5-CE1C9F609E0B}"/>
                </a:ext>
              </a:extLst>
            </p:cNvPr>
            <p:cNvGrpSpPr/>
            <p:nvPr/>
          </p:nvGrpSpPr>
          <p:grpSpPr>
            <a:xfrm>
              <a:off x="4069820" y="2503675"/>
              <a:ext cx="592263" cy="95250"/>
              <a:chOff x="7924800" y="2868123"/>
              <a:chExt cx="592263" cy="95250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5D7A694F-C289-4636-BEE2-67775C3E5F27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2E41E9B-35F3-430E-BF56-97BAB695445D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A5D393A0-AC48-4021-B9A4-915716429BFC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854356E4-6CAC-494E-B582-2172E78D0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19E55E6-DAFA-4346-853A-35078F1A6B23}"/>
                </a:ext>
              </a:extLst>
            </p:cNvPr>
            <p:cNvGrpSpPr/>
            <p:nvPr/>
          </p:nvGrpSpPr>
          <p:grpSpPr>
            <a:xfrm>
              <a:off x="4069923" y="2666699"/>
              <a:ext cx="592263" cy="95250"/>
              <a:chOff x="7924800" y="2868123"/>
              <a:chExt cx="592263" cy="95250"/>
            </a:xfrm>
          </p:grpSpPr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B0FF988-E952-4223-BE23-F3CD6CD456E5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832FA4C-CCAA-42AD-90A3-3896D9884573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2860C27-8D77-4FCA-99AE-E5DFF1852485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349B053C-00F1-43CD-8EC7-69A7373C70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C797011-45ED-41F3-99BA-78A56B377003}"/>
                </a:ext>
              </a:extLst>
            </p:cNvPr>
            <p:cNvGrpSpPr/>
            <p:nvPr/>
          </p:nvGrpSpPr>
          <p:grpSpPr>
            <a:xfrm>
              <a:off x="4069923" y="2829722"/>
              <a:ext cx="592263" cy="95250"/>
              <a:chOff x="7924800" y="2868123"/>
              <a:chExt cx="592263" cy="95250"/>
            </a:xfrm>
          </p:grpSpPr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2DBA64E6-30D9-4B31-BAB7-18F2FC53A4CC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13E2FDC-E963-4067-BB82-2CD7F7BC6D38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0D98CD1-47B2-4FA1-A1DF-2C251A873E7A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68CA7072-3881-4112-A238-11F9496CE0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77F2313-1AB0-441D-89B4-7C329D95FB4D}"/>
                </a:ext>
              </a:extLst>
            </p:cNvPr>
            <p:cNvGrpSpPr/>
            <p:nvPr/>
          </p:nvGrpSpPr>
          <p:grpSpPr>
            <a:xfrm>
              <a:off x="4069832" y="3001681"/>
              <a:ext cx="592263" cy="95250"/>
              <a:chOff x="7924800" y="2868123"/>
              <a:chExt cx="592263" cy="95250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2E3C3155-716C-4757-BBC8-92BC0214982D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B7F456B0-BF02-4956-B9B8-58BBC07F13C7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EBB17D1C-188E-44D6-8782-7604191848AC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73650C90-99A6-4C5F-A470-4E12B38BE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773654F-8E37-47D3-9966-FC09D45FBEB2}"/>
                </a:ext>
              </a:extLst>
            </p:cNvPr>
            <p:cNvGrpSpPr/>
            <p:nvPr/>
          </p:nvGrpSpPr>
          <p:grpSpPr>
            <a:xfrm>
              <a:off x="4069832" y="3173640"/>
              <a:ext cx="592263" cy="95250"/>
              <a:chOff x="7924800" y="2868123"/>
              <a:chExt cx="592263" cy="95250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29DF7D20-993F-4F89-BC82-48432BB66597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A0E4AC1B-43FC-4247-B243-FE939D86B445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7FDA256A-060A-44E1-889D-B48D1AA02AB0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BAF084BF-0211-4893-A190-9A964492D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D25C9AE8-EFCD-4C30-ABF9-E40030B3E582}"/>
                </a:ext>
              </a:extLst>
            </p:cNvPr>
            <p:cNvGrpSpPr/>
            <p:nvPr/>
          </p:nvGrpSpPr>
          <p:grpSpPr>
            <a:xfrm>
              <a:off x="4069832" y="3335056"/>
              <a:ext cx="592263" cy="95250"/>
              <a:chOff x="7924800" y="2868123"/>
              <a:chExt cx="592263" cy="95250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C6A9A2E1-AF96-462C-86E6-D3D9BCD3892B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70D5D7FA-B614-41E4-869E-0902157D5F2D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C89E45C-2CB5-4949-B501-63F5BA2B3F98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39DEC1B6-8872-4A30-BCE8-A56BCA345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EB619D10-DD6F-4271-B972-639A9CF470F4}"/>
                </a:ext>
              </a:extLst>
            </p:cNvPr>
            <p:cNvGrpSpPr/>
            <p:nvPr/>
          </p:nvGrpSpPr>
          <p:grpSpPr>
            <a:xfrm>
              <a:off x="4069923" y="3523654"/>
              <a:ext cx="592263" cy="95250"/>
              <a:chOff x="7924800" y="2868123"/>
              <a:chExt cx="592263" cy="95250"/>
            </a:xfrm>
          </p:grpSpPr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38BEDC4E-5CB4-421E-9653-3A941CEEBC73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D9E23C64-9B7F-44EB-A3CE-3EA0302AC433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2A519481-250B-4A8D-815C-8423C3F58DC1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BAC2A8F0-BD4E-44DA-98F9-0A527E05A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788A5111-7902-4176-8193-851E2638F1DE}"/>
                </a:ext>
              </a:extLst>
            </p:cNvPr>
            <p:cNvGrpSpPr/>
            <p:nvPr/>
          </p:nvGrpSpPr>
          <p:grpSpPr>
            <a:xfrm>
              <a:off x="4075942" y="3716464"/>
              <a:ext cx="592263" cy="95250"/>
              <a:chOff x="7924800" y="2868123"/>
              <a:chExt cx="592263" cy="95250"/>
            </a:xfrm>
          </p:grpSpPr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A982E232-0433-43EA-B5BF-E6492523B415}"/>
                  </a:ext>
                </a:extLst>
              </p:cNvPr>
              <p:cNvCxnSpPr/>
              <p:nvPr/>
            </p:nvCxnSpPr>
            <p:spPr>
              <a:xfrm>
                <a:off x="7924800" y="2915748"/>
                <a:ext cx="1082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2AFB0642-9BDA-47C7-8A73-09B0A5C512BE}"/>
                  </a:ext>
                </a:extLst>
              </p:cNvPr>
              <p:cNvSpPr/>
              <p:nvPr/>
            </p:nvSpPr>
            <p:spPr>
              <a:xfrm>
                <a:off x="8033001" y="2868123"/>
                <a:ext cx="178303" cy="952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C29C66DF-2BA7-40A3-B432-347E8A8B7D22}"/>
                  </a:ext>
                </a:extLst>
              </p:cNvPr>
              <p:cNvSpPr/>
              <p:nvPr/>
            </p:nvSpPr>
            <p:spPr>
              <a:xfrm>
                <a:off x="8338760" y="2868123"/>
                <a:ext cx="178303" cy="952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F54F7F00-2207-487D-AE43-C0EC2C8BDF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1304" y="2915748"/>
                <a:ext cx="1341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连接符: 曲线 69">
              <a:extLst>
                <a:ext uri="{FF2B5EF4-FFF2-40B4-BE49-F238E27FC236}">
                  <a16:creationId xmlns:a16="http://schemas.microsoft.com/office/drawing/2014/main" id="{796A100B-0F29-4761-94E0-F52B561943B9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4662186" y="2217926"/>
              <a:ext cx="1461042" cy="1546164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连接符: 曲线 73">
              <a:extLst>
                <a:ext uri="{FF2B5EF4-FFF2-40B4-BE49-F238E27FC236}">
                  <a16:creationId xmlns:a16="http://schemas.microsoft.com/office/drawing/2014/main" id="{3F51DEC3-9F95-4E2D-A2FC-3CED6B6BC63D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4662095" y="2379440"/>
              <a:ext cx="1628169" cy="1384649"/>
            </a:xfrm>
            <a:prstGeom prst="curvedConnector3">
              <a:avLst>
                <a:gd name="adj1" fmla="val 64040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4DFC6A9D-C583-47EC-8F96-66FF1C5E3BA4}"/>
                </a:ext>
              </a:extLst>
            </p:cNvPr>
            <p:cNvSpPr/>
            <p:nvPr/>
          </p:nvSpPr>
          <p:spPr>
            <a:xfrm>
              <a:off x="5498992" y="3750777"/>
              <a:ext cx="1248472" cy="3005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4" name="连接符: 曲线 83">
              <a:extLst>
                <a:ext uri="{FF2B5EF4-FFF2-40B4-BE49-F238E27FC236}">
                  <a16:creationId xmlns:a16="http://schemas.microsoft.com/office/drawing/2014/main" id="{44AA4C09-5EF2-42BE-8ED8-79D08B938759}"/>
                </a:ext>
              </a:extLst>
            </p:cNvPr>
            <p:cNvCxnSpPr>
              <a:cxnSpLocks/>
              <a:stCxn id="32" idx="3"/>
              <a:endCxn id="79" idx="0"/>
            </p:cNvCxnSpPr>
            <p:nvPr/>
          </p:nvCxnSpPr>
          <p:spPr>
            <a:xfrm>
              <a:off x="4662083" y="2551300"/>
              <a:ext cx="1461145" cy="1199477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连接符: 曲线 86">
              <a:extLst>
                <a:ext uri="{FF2B5EF4-FFF2-40B4-BE49-F238E27FC236}">
                  <a16:creationId xmlns:a16="http://schemas.microsoft.com/office/drawing/2014/main" id="{A3C983C4-1D9C-4523-A19A-1B796F8A8D88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4662186" y="2714324"/>
              <a:ext cx="1470566" cy="102973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连接符: 曲线 89">
              <a:extLst>
                <a:ext uri="{FF2B5EF4-FFF2-40B4-BE49-F238E27FC236}">
                  <a16:creationId xmlns:a16="http://schemas.microsoft.com/office/drawing/2014/main" id="{B63D9ECA-E10E-4E25-BB81-2F919420F6BA}"/>
                </a:ext>
              </a:extLst>
            </p:cNvPr>
            <p:cNvCxnSpPr>
              <a:cxnSpLocks/>
              <a:stCxn id="42" idx="3"/>
              <a:endCxn id="79" idx="0"/>
            </p:cNvCxnSpPr>
            <p:nvPr/>
          </p:nvCxnSpPr>
          <p:spPr>
            <a:xfrm>
              <a:off x="4662186" y="2877347"/>
              <a:ext cx="1461042" cy="873430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连接符: 曲线 91">
              <a:extLst>
                <a:ext uri="{FF2B5EF4-FFF2-40B4-BE49-F238E27FC236}">
                  <a16:creationId xmlns:a16="http://schemas.microsoft.com/office/drawing/2014/main" id="{948C3862-2BB1-4555-9684-8CED35B678DE}"/>
                </a:ext>
              </a:extLst>
            </p:cNvPr>
            <p:cNvCxnSpPr>
              <a:cxnSpLocks/>
              <a:stCxn id="47" idx="3"/>
              <a:endCxn id="79" idx="0"/>
            </p:cNvCxnSpPr>
            <p:nvPr/>
          </p:nvCxnSpPr>
          <p:spPr>
            <a:xfrm>
              <a:off x="4662095" y="3049306"/>
              <a:ext cx="1461133" cy="701471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连接符: 曲线 93">
              <a:extLst>
                <a:ext uri="{FF2B5EF4-FFF2-40B4-BE49-F238E27FC236}">
                  <a16:creationId xmlns:a16="http://schemas.microsoft.com/office/drawing/2014/main" id="{22CCE7EF-90C3-488B-821A-6E95FA0016D5}"/>
                </a:ext>
              </a:extLst>
            </p:cNvPr>
            <p:cNvCxnSpPr>
              <a:cxnSpLocks/>
              <a:stCxn id="52" idx="3"/>
              <a:endCxn id="79" idx="0"/>
            </p:cNvCxnSpPr>
            <p:nvPr/>
          </p:nvCxnSpPr>
          <p:spPr>
            <a:xfrm>
              <a:off x="4662095" y="3221265"/>
              <a:ext cx="1461133" cy="529512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连接符: 曲线 96">
              <a:extLst>
                <a:ext uri="{FF2B5EF4-FFF2-40B4-BE49-F238E27FC236}">
                  <a16:creationId xmlns:a16="http://schemas.microsoft.com/office/drawing/2014/main" id="{4AEBFCEE-4EC6-4CCD-A769-C08B2BDFF2D8}"/>
                </a:ext>
              </a:extLst>
            </p:cNvPr>
            <p:cNvCxnSpPr>
              <a:cxnSpLocks/>
              <a:stCxn id="57" idx="3"/>
              <a:endCxn id="79" idx="0"/>
            </p:cNvCxnSpPr>
            <p:nvPr/>
          </p:nvCxnSpPr>
          <p:spPr>
            <a:xfrm>
              <a:off x="4662095" y="3382681"/>
              <a:ext cx="1461133" cy="368096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连接符: 曲线 98">
              <a:extLst>
                <a:ext uri="{FF2B5EF4-FFF2-40B4-BE49-F238E27FC236}">
                  <a16:creationId xmlns:a16="http://schemas.microsoft.com/office/drawing/2014/main" id="{FF5812E1-AAFC-4ABC-A67D-BEA81F9698D4}"/>
                </a:ext>
              </a:extLst>
            </p:cNvPr>
            <p:cNvCxnSpPr>
              <a:cxnSpLocks/>
              <a:stCxn id="62" idx="3"/>
              <a:endCxn id="79" idx="0"/>
            </p:cNvCxnSpPr>
            <p:nvPr/>
          </p:nvCxnSpPr>
          <p:spPr>
            <a:xfrm>
              <a:off x="4662186" y="3571279"/>
              <a:ext cx="1461042" cy="179498"/>
            </a:xfrm>
            <a:prstGeom prst="curvedConnector2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连接符: 曲线 103">
              <a:extLst>
                <a:ext uri="{FF2B5EF4-FFF2-40B4-BE49-F238E27FC236}">
                  <a16:creationId xmlns:a16="http://schemas.microsoft.com/office/drawing/2014/main" id="{976EBA45-21C3-4C88-A23B-4A973E504D15}"/>
                </a:ext>
              </a:extLst>
            </p:cNvPr>
            <p:cNvCxnSpPr>
              <a:cxnSpLocks/>
              <a:stCxn id="67" idx="3"/>
              <a:endCxn id="79" idx="0"/>
            </p:cNvCxnSpPr>
            <p:nvPr/>
          </p:nvCxnSpPr>
          <p:spPr>
            <a:xfrm flipV="1">
              <a:off x="4668205" y="3750777"/>
              <a:ext cx="1455023" cy="13312"/>
            </a:xfrm>
            <a:prstGeom prst="curvedConnector4">
              <a:avLst>
                <a:gd name="adj1" fmla="val 28549"/>
                <a:gd name="adj2" fmla="val 2075008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箭头: 上 118">
              <a:extLst>
                <a:ext uri="{FF2B5EF4-FFF2-40B4-BE49-F238E27FC236}">
                  <a16:creationId xmlns:a16="http://schemas.microsoft.com/office/drawing/2014/main" id="{CED1A422-FC01-4151-83A6-8C4AB7D67EDE}"/>
                </a:ext>
              </a:extLst>
            </p:cNvPr>
            <p:cNvSpPr/>
            <p:nvPr/>
          </p:nvSpPr>
          <p:spPr>
            <a:xfrm>
              <a:off x="4150761" y="1387715"/>
              <a:ext cx="167738" cy="72401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箭头: 上 119">
              <a:extLst>
                <a:ext uri="{FF2B5EF4-FFF2-40B4-BE49-F238E27FC236}">
                  <a16:creationId xmlns:a16="http://schemas.microsoft.com/office/drawing/2014/main" id="{4BA88A55-760E-4D27-8B30-3DDC11BF6679}"/>
                </a:ext>
              </a:extLst>
            </p:cNvPr>
            <p:cNvSpPr/>
            <p:nvPr/>
          </p:nvSpPr>
          <p:spPr>
            <a:xfrm>
              <a:off x="4439765" y="1394529"/>
              <a:ext cx="184960" cy="72401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13C7CC2-2A81-4E38-8222-6A7BE53039E0}"/>
                </a:ext>
              </a:extLst>
            </p:cNvPr>
            <p:cNvSpPr/>
            <p:nvPr/>
          </p:nvSpPr>
          <p:spPr>
            <a:xfrm>
              <a:off x="5573648" y="3811714"/>
              <a:ext cx="131177" cy="110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054E7CA6-9D63-4B34-B119-1A9E4B8067A7}"/>
                </a:ext>
              </a:extLst>
            </p:cNvPr>
            <p:cNvSpPr/>
            <p:nvPr/>
          </p:nvSpPr>
          <p:spPr>
            <a:xfrm>
              <a:off x="5765030" y="3811714"/>
              <a:ext cx="131177" cy="110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4F6BE183-D627-4137-8F0B-6B02DA78376E}"/>
                </a:ext>
              </a:extLst>
            </p:cNvPr>
            <p:cNvSpPr/>
            <p:nvPr/>
          </p:nvSpPr>
          <p:spPr>
            <a:xfrm>
              <a:off x="6310196" y="3811714"/>
              <a:ext cx="131177" cy="110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301AA226-5739-4A95-A95B-F43A39B062DD}"/>
                </a:ext>
              </a:extLst>
            </p:cNvPr>
            <p:cNvSpPr/>
            <p:nvPr/>
          </p:nvSpPr>
          <p:spPr>
            <a:xfrm>
              <a:off x="5945861" y="3811714"/>
              <a:ext cx="131177" cy="110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7C812AD1-747A-40B6-A800-61E5EE733480}"/>
                </a:ext>
              </a:extLst>
            </p:cNvPr>
            <p:cNvSpPr/>
            <p:nvPr/>
          </p:nvSpPr>
          <p:spPr>
            <a:xfrm>
              <a:off x="6132753" y="3809111"/>
              <a:ext cx="114300" cy="110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A2FB08BF-34E6-44C8-A364-A6D062A9F2E5}"/>
                </a:ext>
              </a:extLst>
            </p:cNvPr>
            <p:cNvSpPr/>
            <p:nvPr/>
          </p:nvSpPr>
          <p:spPr>
            <a:xfrm>
              <a:off x="6495729" y="3804675"/>
              <a:ext cx="131177" cy="110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2" name="图片 261">
              <a:extLst>
                <a:ext uri="{FF2B5EF4-FFF2-40B4-BE49-F238E27FC236}">
                  <a16:creationId xmlns:a16="http://schemas.microsoft.com/office/drawing/2014/main" id="{67073FDB-5871-4B52-86E1-2D96D45C3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692" y="1839366"/>
              <a:ext cx="2750697" cy="2120153"/>
            </a:xfrm>
            <a:prstGeom prst="rect">
              <a:avLst/>
            </a:prstGeom>
          </p:spPr>
        </p:pic>
        <p:cxnSp>
          <p:nvCxnSpPr>
            <p:cNvPr id="114" name="连接符: 曲线 113">
              <a:extLst>
                <a:ext uri="{FF2B5EF4-FFF2-40B4-BE49-F238E27FC236}">
                  <a16:creationId xmlns:a16="http://schemas.microsoft.com/office/drawing/2014/main" id="{B36B215F-A948-442E-A2CF-DFC2A5815649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rot="5400000" flipH="1" flipV="1">
              <a:off x="7018802" y="2029400"/>
              <a:ext cx="1126374" cy="2917522"/>
            </a:xfrm>
            <a:prstGeom prst="curvedConnector4">
              <a:avLst>
                <a:gd name="adj1" fmla="val -20295"/>
                <a:gd name="adj2" fmla="val 6069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文本框 268">
            <a:extLst>
              <a:ext uri="{FF2B5EF4-FFF2-40B4-BE49-F238E27FC236}">
                <a16:creationId xmlns:a16="http://schemas.microsoft.com/office/drawing/2014/main" id="{85007B83-0BA9-4C63-968B-445065962848}"/>
              </a:ext>
            </a:extLst>
          </p:cNvPr>
          <p:cNvSpPr txBox="1"/>
          <p:nvPr/>
        </p:nvSpPr>
        <p:spPr>
          <a:xfrm>
            <a:off x="238984" y="2210898"/>
            <a:ext cx="26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暗箱</a:t>
            </a:r>
          </a:p>
        </p:txBody>
      </p:sp>
      <p:sp>
        <p:nvSpPr>
          <p:cNvPr id="260" name="灯片编号占位符 259">
            <a:extLst>
              <a:ext uri="{FF2B5EF4-FFF2-40B4-BE49-F238E27FC236}">
                <a16:creationId xmlns:a16="http://schemas.microsoft.com/office/drawing/2014/main" id="{BE53B1F5-3055-46F7-9E2A-EDDDCB31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9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092A7-5FED-45D9-8CE3-9A45D754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4.2</a:t>
            </a:r>
            <a:r>
              <a:rPr lang="zh-CN" altLang="en-US" sz="3600" dirty="0"/>
              <a:t>系统搭建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8EE49D7-B346-4CA1-BBB2-F2C15C81F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" y="1924526"/>
            <a:ext cx="3600237" cy="2700179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838A703-8E25-4A99-BB68-D1D7EFAFC9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44988" y="1924526"/>
            <a:ext cx="2239010" cy="27501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F47878D-7AB8-4270-8CE5-B01CD9881A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24345" y="1909445"/>
            <a:ext cx="2010410" cy="27152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88C3CE-90FB-4885-A714-B4757DEDDB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75102" y="1909445"/>
            <a:ext cx="2080895" cy="292163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7B5B1C1-A210-4D8E-8ADF-9EB9F2ED8ED2}"/>
              </a:ext>
            </a:extLst>
          </p:cNvPr>
          <p:cNvSpPr txBox="1"/>
          <p:nvPr/>
        </p:nvSpPr>
        <p:spPr>
          <a:xfrm>
            <a:off x="628650" y="491251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批量测试平台</a:t>
            </a:r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3C984C64-35B8-46A9-9F35-6F7633D1ABEA}"/>
              </a:ext>
            </a:extLst>
          </p:cNvPr>
          <p:cNvSpPr/>
          <p:nvPr/>
        </p:nvSpPr>
        <p:spPr>
          <a:xfrm>
            <a:off x="5464493" y="3891516"/>
            <a:ext cx="244549" cy="114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76AFEE1-BF0C-4101-A3B6-D080AF3CB3D9}"/>
              </a:ext>
            </a:extLst>
          </p:cNvPr>
          <p:cNvSpPr/>
          <p:nvPr/>
        </p:nvSpPr>
        <p:spPr>
          <a:xfrm>
            <a:off x="7785509" y="3764202"/>
            <a:ext cx="244549" cy="114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6069F3F7-E4D8-4218-B8BB-AE564A4D7B97}"/>
              </a:ext>
            </a:extLst>
          </p:cNvPr>
          <p:cNvSpPr/>
          <p:nvPr/>
        </p:nvSpPr>
        <p:spPr>
          <a:xfrm>
            <a:off x="7298512" y="3764201"/>
            <a:ext cx="244549" cy="114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DDE0D2B9-ECE4-4787-B6E7-A07B6BAD7846}"/>
              </a:ext>
            </a:extLst>
          </p:cNvPr>
          <p:cNvSpPr/>
          <p:nvPr/>
        </p:nvSpPr>
        <p:spPr>
          <a:xfrm>
            <a:off x="10115549" y="4105535"/>
            <a:ext cx="244549" cy="114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0A795D-A3E3-45A7-8EB5-AC4701D9B89C}"/>
              </a:ext>
            </a:extLst>
          </p:cNvPr>
          <p:cNvSpPr txBox="1"/>
          <p:nvPr/>
        </p:nvSpPr>
        <p:spPr>
          <a:xfrm>
            <a:off x="4593265" y="5039833"/>
            <a:ext cx="164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光电倍增管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5E465F-8A95-4158-ADF6-0B127A3C66E9}"/>
              </a:ext>
            </a:extLst>
          </p:cNvPr>
          <p:cNvSpPr txBox="1"/>
          <p:nvPr/>
        </p:nvSpPr>
        <p:spPr>
          <a:xfrm>
            <a:off x="7032503" y="4912518"/>
            <a:ext cx="66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B835E7-2F2E-4A3F-8D5B-6DCF4E60DB58}"/>
              </a:ext>
            </a:extLst>
          </p:cNvPr>
          <p:cNvSpPr txBox="1"/>
          <p:nvPr/>
        </p:nvSpPr>
        <p:spPr>
          <a:xfrm>
            <a:off x="7626478" y="4912518"/>
            <a:ext cx="9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电子学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0C638B-8E38-434C-8442-6B20FC81398C}"/>
              </a:ext>
            </a:extLst>
          </p:cNvPr>
          <p:cNvSpPr txBox="1"/>
          <p:nvPr/>
        </p:nvSpPr>
        <p:spPr>
          <a:xfrm>
            <a:off x="9759307" y="5281850"/>
            <a:ext cx="159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塑料闪烁体</a:t>
            </a: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6CA50AF3-00CB-4681-80F0-36F71F52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34B6CA-AEA0-4C62-8851-8BA4256DC5F7}"/>
              </a:ext>
            </a:extLst>
          </p:cNvPr>
          <p:cNvSpPr/>
          <p:nvPr/>
        </p:nvSpPr>
        <p:spPr>
          <a:xfrm>
            <a:off x="4781550" y="57851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390"/>
              </a:spcBef>
              <a:spcAft>
                <a:spcPts val="390"/>
              </a:spcAft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PMT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固定支架前后位置精度小于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1mm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，背部电源电子学固定板方便拆卸维修。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0112C50-0209-49E0-9DB8-313469C5733B}"/>
              </a:ext>
            </a:extLst>
          </p:cNvPr>
          <p:cNvSpPr txBox="1"/>
          <p:nvPr/>
        </p:nvSpPr>
        <p:spPr>
          <a:xfrm>
            <a:off x="628650" y="5651182"/>
            <a:ext cx="207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暗箱避光</a:t>
            </a:r>
          </a:p>
        </p:txBody>
      </p:sp>
    </p:spTree>
    <p:extLst>
      <p:ext uri="{BB962C8B-B14F-4D97-AF65-F5344CB8AC3E}">
        <p14:creationId xmlns:p14="http://schemas.microsoft.com/office/powerpoint/2010/main" val="3571272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8585-7E8D-4164-B68F-FCA0C994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4.3</a:t>
            </a:r>
            <a:r>
              <a:rPr lang="zh-CN" altLang="en-US" sz="3600" dirty="0"/>
              <a:t>误差估计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3E8581-02D4-4304-A415-92D6A74AD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7855"/>
                <a:ext cx="6762750" cy="470099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zh-CN" sz="2400" dirty="0"/>
                  <a:t>对同一通道，用同一块闪烁体重复放置</a:t>
                </a:r>
                <a:r>
                  <a:rPr lang="en-US" altLang="zh-CN" sz="2400" dirty="0"/>
                  <a:t>10</a:t>
                </a:r>
                <a:r>
                  <a:rPr lang="zh-CN" altLang="zh-CN" sz="2400" dirty="0"/>
                  <a:t>次测得的光输出相对涨落σ</a:t>
                </a:r>
                <a:r>
                  <a:rPr lang="en-US" altLang="zh-CN" sz="2400" dirty="0"/>
                  <a:t>1 =RMS/Mean=1.4%</a:t>
                </a:r>
                <a:r>
                  <a:rPr lang="zh-CN" altLang="en-US" sz="2400" dirty="0"/>
                  <a:t>。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r>
                  <a:rPr lang="zh-CN" altLang="zh-CN" sz="2400" dirty="0"/>
                  <a:t>选取同一块闪烁体测量</a:t>
                </a:r>
                <a:r>
                  <a:rPr lang="en-US" altLang="zh-CN" sz="2400" dirty="0"/>
                  <a:t>10</a:t>
                </a:r>
                <a:r>
                  <a:rPr lang="zh-CN" altLang="zh-CN" sz="2400" dirty="0"/>
                  <a:t>个通道的光输出值（</a:t>
                </a:r>
                <a:r>
                  <a:rPr lang="en-US" altLang="zh-CN" sz="2400" dirty="0"/>
                  <a:t>Qi</a:t>
                </a:r>
                <a:r>
                  <a:rPr lang="zh-CN" altLang="zh-CN" sz="2400" dirty="0"/>
                  <a:t>），得到不同层之间的比例修正系数。系数修正引入的相对误差为σ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，由误差传递公式计算得到σ</a:t>
                </a:r>
                <a:r>
                  <a:rPr lang="en-US" altLang="zh-CN" sz="2400" baseline="-25000" dirty="0"/>
                  <a:t>2</a:t>
                </a:r>
                <a:r>
                  <a:rPr lang="en-US" altLang="zh-CN" sz="2400" dirty="0"/>
                  <a:t>=</a:t>
                </a:r>
                <a:r>
                  <a:rPr lang="zh-CN" altLang="zh-CN" sz="2400" dirty="0"/>
                  <a:t>√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σ</a:t>
                </a:r>
                <a:r>
                  <a:rPr lang="en-US" altLang="zh-CN" sz="2400" baseline="-25000" dirty="0"/>
                  <a:t>1</a:t>
                </a:r>
                <a:r>
                  <a:rPr lang="en-US" altLang="zh-CN" sz="2400" dirty="0"/>
                  <a:t>=2.0%</a:t>
                </a:r>
                <a:r>
                  <a:rPr lang="zh-CN" altLang="en-US" sz="2400" dirty="0"/>
                  <a:t>。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</a:pPr>
                <a:r>
                  <a:rPr lang="zh-CN" altLang="zh-CN" sz="2400" dirty="0"/>
                  <a:t>从而得到每层测量值修正后的相对误差：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zh-CN" sz="2400" dirty="0"/>
                  <a:t>σ</a:t>
                </a:r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2.4%</a:t>
                </a:r>
                <a:r>
                  <a:rPr lang="zh-CN" altLang="zh-CN" sz="2400" dirty="0"/>
                  <a:t>，此即为批量测试系统的相对系统误差</a:t>
                </a:r>
                <a:r>
                  <a:rPr lang="zh-CN" altLang="en-US" sz="2400" dirty="0"/>
                  <a:t>。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E3E8581-02D4-4304-A415-92D6A74AD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7855"/>
                <a:ext cx="6762750" cy="4700995"/>
              </a:xfrm>
              <a:blipFill>
                <a:blip r:embed="rId2"/>
                <a:stretch>
                  <a:fillRect l="-1172" t="-777" r="-33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4FC658C-07E4-4213-854F-8EDF805B9A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40751" y="1746230"/>
            <a:ext cx="4084320" cy="2271713"/>
          </a:xfrm>
          <a:prstGeom prst="rect">
            <a:avLst/>
          </a:prstGeom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E72EE14-C423-42EC-9F29-B8B12AEC4174}"/>
              </a:ext>
            </a:extLst>
          </p:cNvPr>
          <p:cNvSpPr/>
          <p:nvPr/>
        </p:nvSpPr>
        <p:spPr>
          <a:xfrm>
            <a:off x="7255016" y="4097580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用同一块闪烁体在同一通道重复测量光输出结果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7A0EB2-C05E-4426-9119-73FD279E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95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58A75-B84A-4FE8-82D3-974E2103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4.4</a:t>
            </a:r>
            <a:r>
              <a:rPr lang="zh-CN" altLang="en-US" sz="3600" dirty="0"/>
              <a:t>长期稳定性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9C2A34-774C-42EB-B912-F484E691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0552"/>
            <a:ext cx="6243084" cy="35553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系统要求使用至少</a:t>
            </a:r>
            <a:r>
              <a:rPr lang="en-US" altLang="zh-CN" sz="2400" dirty="0"/>
              <a:t>2</a:t>
            </a:r>
            <a:r>
              <a:rPr lang="zh-CN" altLang="en-US" sz="2400" dirty="0"/>
              <a:t>年以上，故而保证系统稳定性非常重要。我们通过测试前的标定和长期稳定性监测来保证其稳定性。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标定可以消除不同层光电倍增管，电子学等之间的差异，测试系统</a:t>
            </a:r>
            <a:r>
              <a:rPr lang="zh-CN" altLang="zh-CN" sz="2400" dirty="0"/>
              <a:t>会</a:t>
            </a:r>
            <a:r>
              <a:rPr lang="zh-CN" altLang="en-US" sz="2400" dirty="0"/>
              <a:t>定期</a:t>
            </a:r>
            <a:r>
              <a:rPr lang="zh-CN" altLang="zh-CN" sz="2400" dirty="0"/>
              <a:t>进行标定</a:t>
            </a:r>
            <a:r>
              <a:rPr lang="zh-CN" altLang="en-US" sz="2400" dirty="0"/>
              <a:t>，如表所示是为第一次标定的系数。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zh-CN" sz="2400" dirty="0"/>
              <a:t>对于第</a:t>
            </a:r>
            <a:r>
              <a:rPr lang="en-US" altLang="zh-CN" sz="2400" dirty="0"/>
              <a:t>8</a:t>
            </a:r>
            <a:r>
              <a:rPr lang="zh-CN" altLang="zh-CN" sz="2400" dirty="0"/>
              <a:t>层通过</a:t>
            </a:r>
            <a:r>
              <a:rPr lang="en-US" altLang="zh-CN" sz="2400" dirty="0"/>
              <a:t>10</a:t>
            </a:r>
            <a:r>
              <a:rPr lang="zh-CN" altLang="zh-CN" sz="2400" dirty="0"/>
              <a:t>块标准塑闪长期监测其稳定性，目前运行</a:t>
            </a:r>
            <a:r>
              <a:rPr lang="zh-CN" altLang="en-US" sz="2400" dirty="0"/>
              <a:t>近一年</a:t>
            </a:r>
            <a:r>
              <a:rPr lang="zh-CN" altLang="zh-CN" sz="2400" dirty="0"/>
              <a:t>以来，第</a:t>
            </a:r>
            <a:r>
              <a:rPr lang="en-US" altLang="zh-CN" sz="2400" dirty="0"/>
              <a:t>8</a:t>
            </a:r>
            <a:r>
              <a:rPr lang="zh-CN" altLang="zh-CN" sz="2400" dirty="0"/>
              <a:t>层的稳定性在系统误差范围内保持稳定，如</a:t>
            </a:r>
            <a:r>
              <a:rPr lang="zh-CN" altLang="en-US" sz="2400" dirty="0"/>
              <a:t>图</a:t>
            </a:r>
            <a:r>
              <a:rPr lang="zh-CN" altLang="zh-CN" sz="2400" dirty="0"/>
              <a:t>显示了近一年</a:t>
            </a:r>
            <a:r>
              <a:rPr lang="en-US" altLang="zh-CN" sz="2400" dirty="0"/>
              <a:t>4</a:t>
            </a:r>
            <a:r>
              <a:rPr lang="zh-CN" altLang="zh-CN" sz="2400" dirty="0"/>
              <a:t>次</a:t>
            </a:r>
            <a:r>
              <a:rPr lang="zh-CN" altLang="en-US" sz="2400" dirty="0"/>
              <a:t>其中</a:t>
            </a:r>
            <a:r>
              <a:rPr lang="en-US" altLang="zh-CN" sz="2400" dirty="0"/>
              <a:t>3</a:t>
            </a:r>
            <a:r>
              <a:rPr lang="zh-CN" altLang="zh-CN" sz="2400" dirty="0"/>
              <a:t>块标准闪烁体对第</a:t>
            </a:r>
            <a:r>
              <a:rPr lang="en-US" altLang="zh-CN" sz="2400" dirty="0"/>
              <a:t>8</a:t>
            </a:r>
            <a:r>
              <a:rPr lang="zh-CN" altLang="zh-CN" sz="2400" dirty="0"/>
              <a:t>层通道光输出稳定性的测试结果。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249284-83C2-45E4-978A-08C2E5C335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5258191"/>
            <a:ext cx="8835273" cy="1280721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01C6FD8-3F41-43B5-ACD3-B8C79423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2A36E6-0E71-4474-A1AE-399962682782}"/>
              </a:ext>
            </a:extLst>
          </p:cNvPr>
          <p:cNvSpPr/>
          <p:nvPr/>
        </p:nvSpPr>
        <p:spPr>
          <a:xfrm>
            <a:off x="3291633" y="6488999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个通道标定的修正系数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55B47A-F0C6-4438-AE21-4A377386E8C3}"/>
              </a:ext>
            </a:extLst>
          </p:cNvPr>
          <p:cNvSpPr/>
          <p:nvPr/>
        </p:nvSpPr>
        <p:spPr>
          <a:xfrm>
            <a:off x="8773226" y="479323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光输出稳定性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70304B-0625-4C8E-9ED5-C7D4A7D4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75" y="1190065"/>
            <a:ext cx="4999466" cy="35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373" y="260236"/>
            <a:ext cx="10972800" cy="626732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4.5</a:t>
            </a:r>
            <a:r>
              <a:rPr lang="zh-CN" altLang="en-US" sz="3600" dirty="0"/>
              <a:t>测试结果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1510" y="5812824"/>
            <a:ext cx="6064919" cy="9735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/>
              <a:t>目前已完成前八批的外观和技术指标检验工作</a:t>
            </a:r>
            <a:endParaRPr lang="en-US" altLang="zh-CN" sz="20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/>
              <a:t>前八批塑闪光输出及一致性均满足指标要求</a:t>
            </a:r>
            <a:endParaRPr lang="en-US" altLang="zh-CN" sz="2000" dirty="0"/>
          </a:p>
        </p:txBody>
      </p:sp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57D48013-CD07-4B4C-A8CC-C3A6D2D8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46" y="2502122"/>
            <a:ext cx="4104130" cy="277370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2A30646-378F-452B-82E0-F002E2BF01C5}"/>
              </a:ext>
            </a:extLst>
          </p:cNvPr>
          <p:cNvSpPr txBox="1"/>
          <p:nvPr/>
        </p:nvSpPr>
        <p:spPr>
          <a:xfrm>
            <a:off x="8169463" y="5307778"/>
            <a:ext cx="3253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第四批光输出结果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3CED672-ABAD-4CB1-8BF4-97ACDC51E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4981" y="1104634"/>
          <a:ext cx="9819081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93">
                  <a:extLst>
                    <a:ext uri="{9D8B030D-6E8A-4147-A177-3AD203B41FA5}">
                      <a16:colId xmlns:a16="http://schemas.microsoft.com/office/drawing/2014/main" val="2366806238"/>
                    </a:ext>
                  </a:extLst>
                </a:gridCol>
                <a:gridCol w="899046">
                  <a:extLst>
                    <a:ext uri="{9D8B030D-6E8A-4147-A177-3AD203B41FA5}">
                      <a16:colId xmlns:a16="http://schemas.microsoft.com/office/drawing/2014/main" val="1281799735"/>
                    </a:ext>
                  </a:extLst>
                </a:gridCol>
                <a:gridCol w="1025688">
                  <a:extLst>
                    <a:ext uri="{9D8B030D-6E8A-4147-A177-3AD203B41FA5}">
                      <a16:colId xmlns:a16="http://schemas.microsoft.com/office/drawing/2014/main" val="1315457953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1328987442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1529770171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3236063464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4218574629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831844312"/>
                    </a:ext>
                  </a:extLst>
                </a:gridCol>
                <a:gridCol w="1091009">
                  <a:extLst>
                    <a:ext uri="{9D8B030D-6E8A-4147-A177-3AD203B41FA5}">
                      <a16:colId xmlns:a16="http://schemas.microsoft.com/office/drawing/2014/main" val="3219997856"/>
                    </a:ext>
                  </a:extLst>
                </a:gridCol>
              </a:tblGrid>
              <a:tr h="324043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批次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第四批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第五批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第六批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第七批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第八批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8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Npe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平均值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60.6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63.5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64.0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64.3</a:t>
                      </a:r>
                    </a:p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66.3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65.9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65.8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65.2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2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不一致性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4.80%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4.54%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3.11%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3.44%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3.10%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2.79%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3.10%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3.7%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95434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4EFDD71-2C86-48DC-95C8-258C3011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139" y="2591419"/>
            <a:ext cx="4029382" cy="27163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DF6CD2E-C491-4107-BC9C-37DDBA24A3CC}"/>
              </a:ext>
            </a:extLst>
          </p:cNvPr>
          <p:cNvSpPr txBox="1"/>
          <p:nvPr/>
        </p:nvSpPr>
        <p:spPr>
          <a:xfrm>
            <a:off x="2209801" y="5307778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前八批闪烁体平均值分布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BF95C4-8672-4F2C-9D48-3B385785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9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F8900-1C82-4B11-AD2A-778A4FD1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6D1B33-7DD0-441D-9F65-E3ABE161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553"/>
            <a:ext cx="10515600" cy="327382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搭建了一套塑料闪烁体批量测试平台，通过定期标定保证数据的质量和系统稳定性。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用超声波测厚仪测试厚度，用批量测试系统测试光输出及一致性。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zh-CN" altLang="en-US" dirty="0"/>
              <a:t>目前已完成前八批的测试，前八批的塑闪厚度及光输出和一致性都满足指标要求。</a:t>
            </a:r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AAB141-CF66-4E18-88F6-648C61E7B625}"/>
              </a:ext>
            </a:extLst>
          </p:cNvPr>
          <p:cNvSpPr/>
          <p:nvPr/>
        </p:nvSpPr>
        <p:spPr>
          <a:xfrm>
            <a:off x="7682215" y="5262860"/>
            <a:ext cx="3456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 you!</a:t>
            </a:r>
            <a:endParaRPr lang="zh-CN" alt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21065D-4A32-4964-81B9-3A9441F4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42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摘录 3">
            <a:extLst>
              <a:ext uri="{FF2B5EF4-FFF2-40B4-BE49-F238E27FC236}">
                <a16:creationId xmlns:a16="http://schemas.microsoft.com/office/drawing/2014/main" id="{AFA368C2-BC10-4FAA-967D-D2420A8CBF7B}"/>
              </a:ext>
            </a:extLst>
          </p:cNvPr>
          <p:cNvSpPr/>
          <p:nvPr/>
        </p:nvSpPr>
        <p:spPr>
          <a:xfrm rot="16200000">
            <a:off x="3414557" y="-1919443"/>
            <a:ext cx="6858000" cy="10696886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70F7835-972E-483B-8DF0-F80E2A0267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857" y="3044538"/>
            <a:ext cx="1578864" cy="768921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77A844-6CD6-4DF7-B0C6-D8EB20C4AD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27721" y="1517650"/>
            <a:ext cx="3752088" cy="3502406"/>
          </a:xfrm>
        </p:spPr>
        <p:txBody>
          <a:bodyPr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检验方案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厚度检验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光输出检验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总结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51C0A9-576C-4F4B-A02F-1FADB5F7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1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5B58E-D360-42F9-8F57-E0DFA27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749A75-EFC1-403C-8ACD-27B5FA289512}"/>
              </a:ext>
            </a:extLst>
          </p:cNvPr>
          <p:cNvSpPr txBox="1"/>
          <p:nvPr/>
        </p:nvSpPr>
        <p:spPr>
          <a:xfrm>
            <a:off x="965926" y="1813722"/>
            <a:ext cx="281939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三个子阵列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ECE3F5-15D8-48CB-B6AB-CD6BEE02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27" y="1377984"/>
            <a:ext cx="3498108" cy="256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0E2C7E8-95CA-4F53-8522-E83917CD4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28041"/>
              </p:ext>
            </p:extLst>
          </p:nvPr>
        </p:nvGraphicFramePr>
        <p:xfrm>
          <a:off x="965926" y="2407202"/>
          <a:ext cx="5211590" cy="18764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11590">
                  <a:extLst>
                    <a:ext uri="{9D8B030D-6E8A-4147-A177-3AD203B41FA5}">
                      <a16:colId xmlns:a16="http://schemas.microsoft.com/office/drawing/2014/main" val="40784161"/>
                    </a:ext>
                  </a:extLst>
                </a:gridCol>
              </a:tblGrid>
              <a:tr h="781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KM2A: 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 km</a:t>
                      </a:r>
                      <a:r>
                        <a:rPr lang="en-US" altLang="zh-CN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包括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5242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电磁粒子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探测器</a:t>
                      </a:r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ED</a:t>
                      </a:r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1171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μ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子探测器</a:t>
                      </a:r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MD</a:t>
                      </a:r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92682"/>
                  </a:ext>
                </a:extLst>
              </a:tr>
              <a:tr h="547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WCDA: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78000 m</a:t>
                      </a:r>
                      <a:r>
                        <a:rPr lang="en-US" altLang="zh-CN" b="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水契伦科夫探测器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74694"/>
                  </a:ext>
                </a:extLst>
              </a:tr>
              <a:tr h="547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WFCTA: 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台广角契伦科夫望远镜</a:t>
                      </a:r>
                      <a:endParaRPr lang="zh-CN" altLang="en-US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321341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5D3E52FD-30A5-49E2-B6BD-D45EACBBE9F1}"/>
              </a:ext>
            </a:extLst>
          </p:cNvPr>
          <p:cNvSpPr/>
          <p:nvPr/>
        </p:nvSpPr>
        <p:spPr>
          <a:xfrm>
            <a:off x="7456277" y="3945064"/>
            <a:ext cx="3498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探测器阵列整体布局示意图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871E2A-B85F-4F1A-B850-61C59B99C009}"/>
              </a:ext>
            </a:extLst>
          </p:cNvPr>
          <p:cNvSpPr/>
          <p:nvPr/>
        </p:nvSpPr>
        <p:spPr>
          <a:xfrm>
            <a:off x="935165" y="1113687"/>
            <a:ext cx="3919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zh-CN" altLang="en-US" sz="3600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25FA555-9D29-4AC6-AE89-2F9B64D3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26" y="4391025"/>
            <a:ext cx="5406134" cy="2393134"/>
          </a:xfrm>
          <a:solidFill>
            <a:srgbClr val="BAD4EC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电磁粒子探测器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主要用于测量由原初宇宙线粒子引发的广延大气簇射（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）前锋面上的次级粒子（主要成份包括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μ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±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±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等）数密度和到达时间等信息。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探测灵敏介质：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塑料闪烁体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内容占位符 10">
            <a:extLst>
              <a:ext uri="{FF2B5EF4-FFF2-40B4-BE49-F238E27FC236}">
                <a16:creationId xmlns:a16="http://schemas.microsoft.com/office/drawing/2014/main" id="{5218F28E-A674-4EC0-B84A-5DA8FE17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728" y="4544298"/>
            <a:ext cx="2451459" cy="1967846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38A78B78-354C-4757-A4FE-F5CDA0EF4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87" y="4543302"/>
            <a:ext cx="2962876" cy="196884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5344DF-B3F9-4B55-A61B-E871A25B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4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56F13-9F20-4326-B9B7-D46C67DC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9" y="233916"/>
            <a:ext cx="10194850" cy="69994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的几何结构和性能参数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788618-0CA5-44B8-9FF3-38A09B1ED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10" y="3468717"/>
            <a:ext cx="4599461" cy="2854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65616E6-159D-4BA2-B7BA-4F0750C744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2300"/>
                <a:ext cx="10515600" cy="137773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zh-CN" altLang="en-US" sz="2200" dirty="0"/>
                  <a:t>单元探测器几何结构：由四块尺寸为</a:t>
                </a:r>
                <a:r>
                  <a:rPr lang="en-US" altLang="zh-CN" sz="2200" dirty="0"/>
                  <a:t>100cm</a:t>
                </a:r>
                <a14:m>
                  <m:oMath xmlns:m="http://schemas.openxmlformats.org/officeDocument/2006/math">
                    <m:r>
                      <a:rPr lang="en-US" altLang="zh-CN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200" dirty="0"/>
                  <a:t>25cm</a:t>
                </a:r>
                <a:r>
                  <a:rPr lang="en-US" altLang="zh-CN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200" dirty="0"/>
                  <a:t>1cm</a:t>
                </a:r>
                <a:r>
                  <a:rPr lang="zh-CN" altLang="en-US" sz="2200" dirty="0"/>
                  <a:t>（长*宽*厚）的塑料闪烁体构成，每块闪烁体表面有</a:t>
                </a:r>
                <a:r>
                  <a:rPr lang="en-US" altLang="zh-CN" sz="2200" dirty="0"/>
                  <a:t>24</a:t>
                </a:r>
                <a:r>
                  <a:rPr lang="zh-CN" altLang="en-US" sz="2200" dirty="0"/>
                  <a:t>个槽，穿有</a:t>
                </a:r>
                <a:r>
                  <a:rPr lang="en-US" altLang="zh-CN" sz="2200" dirty="0"/>
                  <a:t>12</a:t>
                </a:r>
                <a:r>
                  <a:rPr lang="zh-CN" altLang="en-US" sz="2200" dirty="0"/>
                  <a:t>根</a:t>
                </a:r>
                <a:r>
                  <a:rPr lang="en-US" altLang="zh-CN" sz="2200" dirty="0"/>
                  <a:t>2.7m</a:t>
                </a:r>
                <a:r>
                  <a:rPr lang="zh-CN" altLang="en-US" sz="2200" dirty="0"/>
                  <a:t>的光纤，所有光纤汇聚并与一支</a:t>
                </a:r>
                <a:r>
                  <a:rPr lang="en-US" altLang="zh-CN" sz="2200" dirty="0"/>
                  <a:t>PMT</a:t>
                </a:r>
                <a:r>
                  <a:rPr lang="zh-CN" altLang="en-US" sz="2200" dirty="0"/>
                  <a:t>的光阴极面耦合，由光电倍增管转换成电信号，测信号的到达时间和电荷量。</a:t>
                </a:r>
                <a:endParaRPr lang="en-US" altLang="zh-CN" sz="2200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765616E6-159D-4BA2-B7BA-4F0750C744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2300"/>
                <a:ext cx="10515600" cy="1377738"/>
              </a:xfrm>
              <a:blipFill>
                <a:blip r:embed="rId4"/>
                <a:stretch>
                  <a:fillRect l="-754" r="-116" b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78DA353-4BFF-4004-A4C9-F6108B0D1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CF902242-BE4D-4491-8F09-17DFAC85A5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17803"/>
                  </p:ext>
                </p:extLst>
              </p:nvPr>
            </p:nvGraphicFramePr>
            <p:xfrm>
              <a:off x="860047" y="3295671"/>
              <a:ext cx="4735544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7772">
                      <a:extLst>
                        <a:ext uri="{9D8B030D-6E8A-4147-A177-3AD203B41FA5}">
                          <a16:colId xmlns:a16="http://schemas.microsoft.com/office/drawing/2014/main" val="475613232"/>
                        </a:ext>
                      </a:extLst>
                    </a:gridCol>
                    <a:gridCol w="2367772">
                      <a:extLst>
                        <a:ext uri="{9D8B030D-6E8A-4147-A177-3AD203B41FA5}">
                          <a16:colId xmlns:a16="http://schemas.microsoft.com/office/drawing/2014/main" val="260080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性能参数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指标要求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5005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有效几何面积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77296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时间分辨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&lt;2ns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45015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粒子数动态范围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1-10000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个粒子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17251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单粒子探测效率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&gt;95%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09510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ED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时间同步精度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&lt;0.5ns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362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单粒子光电子数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18.5-22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49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粒子数分辨率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&lt;25%@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单粒子，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&lt;5%@10000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粒子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8633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CF902242-BE4D-4491-8F09-17DFAC85A5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17803"/>
                  </p:ext>
                </p:extLst>
              </p:nvPr>
            </p:nvGraphicFramePr>
            <p:xfrm>
              <a:off x="860047" y="3295671"/>
              <a:ext cx="4735544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7772">
                      <a:extLst>
                        <a:ext uri="{9D8B030D-6E8A-4147-A177-3AD203B41FA5}">
                          <a16:colId xmlns:a16="http://schemas.microsoft.com/office/drawing/2014/main" val="475613232"/>
                        </a:ext>
                      </a:extLst>
                    </a:gridCol>
                    <a:gridCol w="2367772">
                      <a:extLst>
                        <a:ext uri="{9D8B030D-6E8A-4147-A177-3AD203B41FA5}">
                          <a16:colId xmlns:a16="http://schemas.microsoft.com/office/drawing/2014/main" val="26008075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性能参数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指标要求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55005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有效几何面积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515" t="-108333" r="-1289" b="-7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77296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时间分辨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&lt;2ns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45015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粒子数动态范围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1-10000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个粒子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17251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单粒子探测效率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&gt;95%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095105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ED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时间同步精度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&lt;0.5ns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953627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单粒子光电子数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18.5-22</a:t>
                          </a:r>
                          <a:endParaRPr lang="zh-CN" altLang="en-US" dirty="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491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粒子数分辨率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&lt;25%@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单粒子，</a:t>
                          </a:r>
                          <a:r>
                            <a:rPr lang="en-US" altLang="zh-CN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&lt;5%@10000</a:t>
                          </a:r>
                          <a:r>
                            <a:rPr lang="zh-CN" altLang="en-US" dirty="0"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a:t>粒子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8633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292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E7108-36AD-42ED-99BC-9A7E90CC0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dirty="0"/>
              <a:t>塑料闪烁体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EED7AC-F6A7-4BBD-9D2A-82E5B08A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554"/>
            <a:ext cx="10515600" cy="247372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/>
              <a:t>经过多年的优化定型工作，</a:t>
            </a:r>
            <a:r>
              <a:rPr lang="en-US" altLang="zh-CN" sz="2400" dirty="0"/>
              <a:t>ED</a:t>
            </a:r>
            <a:r>
              <a:rPr lang="zh-CN" altLang="en-US" sz="2400" dirty="0"/>
              <a:t>最终使用的是美国圣戈班公司生产的</a:t>
            </a:r>
            <a:r>
              <a:rPr lang="en-US" altLang="zh-CN" sz="2400" dirty="0"/>
              <a:t>BC408</a:t>
            </a:r>
            <a:r>
              <a:rPr lang="zh-CN" altLang="en-US" sz="2400" dirty="0"/>
              <a:t>型闪烁体。来货的</a:t>
            </a:r>
            <a:r>
              <a:rPr lang="zh-CN" altLang="zh-CN" sz="2400" dirty="0"/>
              <a:t>闪烁体单元是毛坯状态，正式</a:t>
            </a:r>
            <a:r>
              <a:rPr lang="zh-CN" altLang="en-US" sz="2400" dirty="0"/>
              <a:t>使用</a:t>
            </a:r>
            <a:r>
              <a:rPr lang="zh-CN" altLang="zh-CN" sz="2400" dirty="0"/>
              <a:t>之前需要加工成标准塑闪单元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zh-CN" sz="2400" dirty="0"/>
              <a:t>塑料闪烁体是</a:t>
            </a:r>
            <a:r>
              <a:rPr lang="en-US" altLang="zh-CN" sz="2400" dirty="0"/>
              <a:t>ED</a:t>
            </a:r>
            <a:r>
              <a:rPr lang="zh-CN" altLang="zh-CN" sz="2400" dirty="0"/>
              <a:t>的核心组分，其质量及稳定性直接决定了</a:t>
            </a:r>
            <a:r>
              <a:rPr lang="en-US" altLang="zh-CN" sz="2400" dirty="0"/>
              <a:t>ED</a:t>
            </a:r>
            <a:r>
              <a:rPr lang="zh-CN" altLang="en-US" sz="2400" dirty="0"/>
              <a:t>整体</a:t>
            </a:r>
            <a:r>
              <a:rPr lang="zh-CN" altLang="zh-CN" sz="2400" dirty="0"/>
              <a:t>性能和实验数据的质量</a:t>
            </a:r>
            <a:r>
              <a:rPr lang="zh-CN" altLang="en-US" sz="2400" dirty="0"/>
              <a:t>。</a:t>
            </a:r>
            <a:r>
              <a:rPr lang="en-US" altLang="zh-CN" sz="2400" dirty="0"/>
              <a:t>ED</a:t>
            </a:r>
            <a:r>
              <a:rPr lang="zh-CN" altLang="en-US" sz="2400" dirty="0"/>
              <a:t>将用到</a:t>
            </a:r>
            <a:r>
              <a:rPr lang="en-US" altLang="zh-CN" sz="2400" dirty="0"/>
              <a:t>2</a:t>
            </a:r>
            <a:r>
              <a:rPr lang="zh-CN" altLang="en-US" sz="2400" dirty="0"/>
              <a:t>万多块塑料闪烁体，两年的时间分</a:t>
            </a:r>
            <a:r>
              <a:rPr lang="en-US" altLang="zh-CN" sz="2400" dirty="0"/>
              <a:t>14</a:t>
            </a:r>
            <a:r>
              <a:rPr lang="zh-CN" altLang="en-US" sz="2400" dirty="0"/>
              <a:t>批供货。因此，必须对每批来货进行有效快速的质量检测</a:t>
            </a:r>
            <a:r>
              <a:rPr lang="zh-CN" altLang="zh-CN" sz="2400" dirty="0"/>
              <a:t>。</a:t>
            </a:r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8C1CDE-8CA2-431C-AB65-2362B344CE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7635" y="3933826"/>
            <a:ext cx="2515879" cy="20859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746D954-1740-48F6-B7FA-B6495E6B378B}"/>
              </a:ext>
            </a:extLst>
          </p:cNvPr>
          <p:cNvSpPr/>
          <p:nvPr/>
        </p:nvSpPr>
        <p:spPr>
          <a:xfrm>
            <a:off x="1564496" y="64066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来货毛坯闪烁体照片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B2A779-658F-4546-AA49-22243EDE8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68" y="3933826"/>
            <a:ext cx="4139180" cy="1601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C352DAF-62CB-4B0A-AF8A-68DACF891114}"/>
                  </a:ext>
                </a:extLst>
              </p:cNvPr>
              <p:cNvSpPr txBox="1"/>
              <p:nvPr/>
            </p:nvSpPr>
            <p:spPr>
              <a:xfrm>
                <a:off x="5668309" y="5923959"/>
                <a:ext cx="2156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标准塑闪单元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dirty="0"/>
                  <a:t>100cm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25cm</a:t>
                </a:r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/>
                  <a:t>1cm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6C352DAF-62CB-4B0A-AF8A-68DACF89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09" y="5923959"/>
                <a:ext cx="215655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54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F4D0A0-0981-41FD-9A20-FCA35859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32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A367F5-4B19-4812-9072-1D1832BE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23" y="260195"/>
            <a:ext cx="10208609" cy="56873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检验方案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9A2F48-FE88-45E5-B5EF-CBD57A5C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10" y="1907914"/>
            <a:ext cx="7090546" cy="468338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因为闪烁体数量庞大，按照工程进度要求，为了缩短检验周期、降低测试成本，采用抽检方式，利用样本值对总体分布进行推断，整个流程包含抽样、测试、检验、推断等过程；</a:t>
            </a:r>
            <a:endParaRPr lang="en-US" altLang="zh-CN" sz="24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选择合理的抽样方案可以将风险控制得很小</a:t>
            </a:r>
            <a:endParaRPr lang="en-US" altLang="zh-CN" sz="24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/>
              <a:t>验收的技术指标：</a:t>
            </a:r>
            <a:endParaRPr lang="en-US" altLang="zh-CN" sz="2400" dirty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400" dirty="0"/>
              <a:t>  </a:t>
            </a:r>
            <a:r>
              <a:rPr lang="zh-CN" altLang="en-US" sz="2400" dirty="0"/>
              <a:t>闪烁体厚度：</a:t>
            </a:r>
            <a:r>
              <a:rPr lang="en-US" altLang="zh-CN" sz="2400" dirty="0"/>
              <a:t>10mm±0.5mm</a:t>
            </a:r>
            <a:r>
              <a:rPr lang="zh-CN" altLang="en-US" sz="2400" dirty="0"/>
              <a:t>，超出范围的点≤</a:t>
            </a:r>
            <a:r>
              <a:rPr lang="en-US" altLang="zh-CN" sz="2400" dirty="0"/>
              <a:t>5%</a:t>
            </a:r>
            <a:r>
              <a:rPr lang="zh-CN" altLang="en-US" sz="2400" dirty="0"/>
              <a:t>（测量工具：超声波测厚仪，精度：</a:t>
            </a:r>
            <a:r>
              <a:rPr lang="en-US" altLang="zh-CN" sz="2400" dirty="0"/>
              <a:t>0.04mm</a:t>
            </a:r>
            <a:r>
              <a:rPr lang="zh-CN" altLang="en-US" sz="2400" dirty="0"/>
              <a:t>）；</a:t>
            </a:r>
            <a:endParaRPr lang="en-US" altLang="zh-CN" sz="2400" dirty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400" dirty="0"/>
              <a:t>   </a:t>
            </a:r>
            <a:r>
              <a:rPr lang="zh-CN" altLang="en-US" sz="2400" dirty="0"/>
              <a:t>光输出：光输出平均值与标准批比较</a:t>
            </a:r>
            <a:r>
              <a:rPr lang="en-US" altLang="zh-CN" sz="2400" dirty="0"/>
              <a:t>±5%</a:t>
            </a:r>
            <a:r>
              <a:rPr lang="zh-CN" altLang="en-US" sz="2400" dirty="0"/>
              <a:t>以内；</a:t>
            </a:r>
            <a:endParaRPr lang="en-US" altLang="zh-CN" sz="2400" dirty="0"/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sz="2400" dirty="0"/>
              <a:t>   </a:t>
            </a:r>
            <a:r>
              <a:rPr lang="zh-CN" altLang="en-US" sz="2400" dirty="0"/>
              <a:t>光输出一致性： ≤</a:t>
            </a:r>
            <a:r>
              <a:rPr lang="en-US" altLang="zh-CN" sz="2400" dirty="0"/>
              <a:t>5%</a:t>
            </a:r>
            <a:r>
              <a:rPr lang="zh-CN" altLang="en-US" sz="2400" dirty="0"/>
              <a:t>，</a:t>
            </a:r>
            <a:r>
              <a:rPr lang="el-GR" altLang="zh-CN" sz="2400" dirty="0"/>
              <a:t>χ</a:t>
            </a:r>
            <a:r>
              <a:rPr lang="en-US" altLang="zh-CN" sz="2400" dirty="0"/>
              <a:t>2</a:t>
            </a:r>
            <a:r>
              <a:rPr lang="zh-CN" altLang="en-US" sz="2400" dirty="0"/>
              <a:t>检验（测量工具：光输出批量测试平台）</a:t>
            </a:r>
            <a:endParaRPr lang="en-US" altLang="zh-CN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00C43D0-CB75-40AF-855E-1333DCAA13F5}"/>
              </a:ext>
            </a:extLst>
          </p:cNvPr>
          <p:cNvSpPr/>
          <p:nvPr/>
        </p:nvSpPr>
        <p:spPr>
          <a:xfrm>
            <a:off x="1145190" y="1097720"/>
            <a:ext cx="268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检测指标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E5AA53-7385-4268-AF8A-94966AD83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83027" y="1235685"/>
            <a:ext cx="2608222" cy="205676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A5BB004-6E78-4403-9848-7CC07B91A753}"/>
              </a:ext>
            </a:extLst>
          </p:cNvPr>
          <p:cNvSpPr/>
          <p:nvPr/>
        </p:nvSpPr>
        <p:spPr>
          <a:xfrm>
            <a:off x="8072105" y="3329878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TUM-200T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型超声波测厚仪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827F93-D14F-440A-A20B-99D18DB6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24" y="3606315"/>
            <a:ext cx="2474044" cy="26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31CC33F-BC00-4572-9518-2C48ABC72669}"/>
              </a:ext>
            </a:extLst>
          </p:cNvPr>
          <p:cNvSpPr txBox="1"/>
          <p:nvPr/>
        </p:nvSpPr>
        <p:spPr>
          <a:xfrm>
            <a:off x="8748824" y="6352143"/>
            <a:ext cx="24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光输出批量测试系统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D04965-B13E-4F2A-B366-7E4C554C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137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5562F-237C-40A6-9707-EF989A00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2.2</a:t>
            </a:r>
            <a:r>
              <a:rPr lang="zh-CN" altLang="en-US" sz="3600" dirty="0"/>
              <a:t>抽检样本容量选取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4E099-0039-4323-9B27-BAF3C78BB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139252"/>
            <a:ext cx="5728853" cy="52273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抽样检验引入两种错判：</a:t>
            </a: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弃真：把合格批误判为不合格批（生产方风险），这里规定误判概率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&lt; 5%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marL="342900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取伪：把不合格批误判为合格批（使用方风险），这里规定误判概率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&lt; 5%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；（参考国标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《GB/T 2828.1-2003/ISO 2859-1:1999》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对前几批次大量测试得到总体光输出分布宽度</a:t>
            </a:r>
            <a:r>
              <a:rPr lang="en-US" altLang="zh-CN" sz="2400" dirty="0"/>
              <a:t>&lt;4%</a:t>
            </a:r>
            <a:r>
              <a:rPr lang="zh-CN" altLang="en-US" sz="2400" dirty="0"/>
              <a:t>。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检验三种抽样方案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每批抽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块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的可行性，考察误判发生的概率，模拟了抽样检验的整个过程，得到了接收概率随总体分布宽度变化的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函数曲线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得到每批次抽取不小于</a:t>
            </a:r>
            <a:r>
              <a:rPr lang="en-US" altLang="zh-CN" sz="2400" dirty="0"/>
              <a:t>90</a:t>
            </a:r>
            <a:r>
              <a:rPr lang="zh-CN" altLang="en-US" sz="2400" dirty="0"/>
              <a:t>块，以大于</a:t>
            </a:r>
            <a:r>
              <a:rPr lang="en-US" altLang="zh-CN" sz="2400" dirty="0"/>
              <a:t>95%</a:t>
            </a:r>
            <a:r>
              <a:rPr lang="zh-CN" altLang="en-US" sz="2400" dirty="0"/>
              <a:t>的概率接受</a:t>
            </a:r>
            <a:r>
              <a:rPr lang="en-US" altLang="zh-CN" sz="2400" dirty="0"/>
              <a:t>(</a:t>
            </a:r>
            <a:r>
              <a:rPr lang="zh-CN" altLang="en-US" sz="2400" dirty="0"/>
              <a:t>弃真概率</a:t>
            </a:r>
            <a:r>
              <a:rPr lang="en-US" altLang="zh-CN" sz="2400" dirty="0"/>
              <a:t>&lt;5%)</a:t>
            </a:r>
            <a:r>
              <a:rPr lang="zh-CN" altLang="en-US" sz="2400" dirty="0"/>
              <a:t>；在检验批总体不一致性大于</a:t>
            </a:r>
            <a:r>
              <a:rPr lang="en-US" altLang="zh-CN" sz="2400" dirty="0"/>
              <a:t>5%</a:t>
            </a:r>
            <a:r>
              <a:rPr lang="zh-CN" altLang="en-US" sz="2400" dirty="0"/>
              <a:t>时，以不小于</a:t>
            </a:r>
            <a:r>
              <a:rPr lang="en-US" altLang="zh-CN" sz="2400" dirty="0"/>
              <a:t>95%</a:t>
            </a:r>
            <a:r>
              <a:rPr lang="zh-CN" altLang="en-US" sz="2400" dirty="0"/>
              <a:t>的概率拒绝（取伪概率</a:t>
            </a:r>
            <a:r>
              <a:rPr lang="en-US" altLang="zh-CN" sz="2400" dirty="0"/>
              <a:t>&lt;5%</a:t>
            </a:r>
            <a:r>
              <a:rPr lang="zh-CN" altLang="en-US" sz="2400" dirty="0"/>
              <a:t>）。</a:t>
            </a:r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525B05-16B0-448E-A9D8-6140A0B37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38" y="1685149"/>
            <a:ext cx="5295161" cy="376684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052213B-3B94-44C7-91EF-9F41BE746235}"/>
              </a:ext>
            </a:extLst>
          </p:cNvPr>
          <p:cNvCxnSpPr/>
          <p:nvPr/>
        </p:nvCxnSpPr>
        <p:spPr>
          <a:xfrm>
            <a:off x="9516140" y="2488019"/>
            <a:ext cx="818707" cy="0"/>
          </a:xfrm>
          <a:prstGeom prst="line">
            <a:avLst/>
          </a:prstGeom>
          <a:ln w="19050">
            <a:solidFill>
              <a:srgbClr val="FF05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7E2610C-5D4D-4A6B-8C42-C52D027D0B86}"/>
              </a:ext>
            </a:extLst>
          </p:cNvPr>
          <p:cNvCxnSpPr/>
          <p:nvPr/>
        </p:nvCxnSpPr>
        <p:spPr>
          <a:xfrm>
            <a:off x="9525000" y="2736112"/>
            <a:ext cx="818707" cy="0"/>
          </a:xfrm>
          <a:prstGeom prst="line">
            <a:avLst/>
          </a:prstGeom>
          <a:ln w="19050">
            <a:solidFill>
              <a:srgbClr val="0A0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EDEDEF0-C06F-4A84-A428-BF15C8FF7207}"/>
              </a:ext>
            </a:extLst>
          </p:cNvPr>
          <p:cNvCxnSpPr/>
          <p:nvPr/>
        </p:nvCxnSpPr>
        <p:spPr>
          <a:xfrm>
            <a:off x="9525000" y="3005470"/>
            <a:ext cx="818707" cy="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E283E1A-4583-4DD5-B610-19526FF7BCE7}"/>
              </a:ext>
            </a:extLst>
          </p:cNvPr>
          <p:cNvSpPr txBox="1"/>
          <p:nvPr/>
        </p:nvSpPr>
        <p:spPr>
          <a:xfrm>
            <a:off x="10430540" y="2275367"/>
            <a:ext cx="115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抽</a:t>
            </a:r>
            <a:r>
              <a:rPr lang="en-US" altLang="zh-CN" dirty="0"/>
              <a:t>30</a:t>
            </a:r>
            <a:r>
              <a:rPr lang="zh-CN" altLang="en-US" dirty="0"/>
              <a:t>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9DE7C9-2C93-429F-981E-95571DF5A308}"/>
              </a:ext>
            </a:extLst>
          </p:cNvPr>
          <p:cNvSpPr txBox="1"/>
          <p:nvPr/>
        </p:nvSpPr>
        <p:spPr>
          <a:xfrm>
            <a:off x="10430540" y="2551446"/>
            <a:ext cx="115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抽</a:t>
            </a:r>
            <a:r>
              <a:rPr lang="en-US" altLang="zh-CN" dirty="0"/>
              <a:t>90</a:t>
            </a:r>
            <a:r>
              <a:rPr lang="zh-CN" altLang="en-US" dirty="0"/>
              <a:t>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2BE381-FA17-4DBA-83A1-96B237BFD11B}"/>
              </a:ext>
            </a:extLst>
          </p:cNvPr>
          <p:cNvSpPr txBox="1"/>
          <p:nvPr/>
        </p:nvSpPr>
        <p:spPr>
          <a:xfrm>
            <a:off x="10430540" y="2865585"/>
            <a:ext cx="115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抽</a:t>
            </a:r>
            <a:r>
              <a:rPr lang="en-US" altLang="zh-CN" dirty="0"/>
              <a:t>240</a:t>
            </a:r>
            <a:r>
              <a:rPr lang="zh-CN" altLang="en-US" dirty="0"/>
              <a:t>块</a:t>
            </a:r>
          </a:p>
        </p:txBody>
      </p:sp>
      <p:sp>
        <p:nvSpPr>
          <p:cNvPr id="32" name="灯片编号占位符 31">
            <a:extLst>
              <a:ext uri="{FF2B5EF4-FFF2-40B4-BE49-F238E27FC236}">
                <a16:creationId xmlns:a16="http://schemas.microsoft.com/office/drawing/2014/main" id="{3B0588DA-2AD3-4720-8B7E-D2718162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6550702" y="4946754"/>
            <a:ext cx="3784145" cy="149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478252" y="2458038"/>
            <a:ext cx="2905591" cy="28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50702" y="5451996"/>
            <a:ext cx="445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每批次抽取</a:t>
            </a:r>
            <a:r>
              <a:rPr lang="en-US" altLang="zh-CN" dirty="0"/>
              <a:t>30,90</a:t>
            </a:r>
            <a:r>
              <a:rPr lang="zh-CN" altLang="en-US" dirty="0"/>
              <a:t>和</a:t>
            </a:r>
            <a:r>
              <a:rPr lang="en-US" altLang="zh-CN" dirty="0"/>
              <a:t>240</a:t>
            </a:r>
            <a:r>
              <a:rPr lang="zh-CN" altLang="en-US" dirty="0"/>
              <a:t>块时</a:t>
            </a:r>
            <a:endParaRPr lang="en-US" altLang="zh-CN" dirty="0"/>
          </a:p>
          <a:p>
            <a:r>
              <a:rPr lang="zh-CN" altLang="en-US" dirty="0"/>
              <a:t>接收概率随总体分布宽度的变化（</a:t>
            </a:r>
            <a:r>
              <a:rPr lang="en-US" altLang="zh-CN" dirty="0"/>
              <a:t>OC</a:t>
            </a:r>
            <a:r>
              <a:rPr lang="zh-CN" altLang="en-US" dirty="0"/>
              <a:t>函数）</a:t>
            </a:r>
          </a:p>
        </p:txBody>
      </p:sp>
    </p:spTree>
    <p:extLst>
      <p:ext uri="{BB962C8B-B14F-4D97-AF65-F5344CB8AC3E}">
        <p14:creationId xmlns:p14="http://schemas.microsoft.com/office/powerpoint/2010/main" val="35814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25E4F-1461-4FFA-8B9C-E77F0D09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2.3</a:t>
            </a:r>
            <a:r>
              <a:rPr lang="zh-CN" altLang="en-US" sz="3600" dirty="0"/>
              <a:t>抽检方案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19DA67-2EC3-40EF-B87D-9D6D5671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552"/>
            <a:ext cx="4860851" cy="36723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/>
              <a:t>前几批次的闪烁体抽取块数相对比较多，我们做了大量测试来评估闪烁体的性能平均值和不一致性大小，有助于确定抽检方案。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zh-CN" altLang="en-US" sz="2200" dirty="0"/>
              <a:t>对于后期每批次</a:t>
            </a:r>
            <a:r>
              <a:rPr lang="en-US" altLang="zh-CN" sz="2200" dirty="0"/>
              <a:t>2400</a:t>
            </a:r>
            <a:r>
              <a:rPr lang="zh-CN" altLang="en-US" sz="2200" dirty="0"/>
              <a:t>块，我们选择抽取样本容量为</a:t>
            </a:r>
            <a:r>
              <a:rPr lang="en-US" altLang="zh-CN" sz="2200" dirty="0"/>
              <a:t>90</a:t>
            </a:r>
            <a:r>
              <a:rPr lang="zh-CN" altLang="en-US" sz="2200" dirty="0"/>
              <a:t>块进行检测。</a:t>
            </a: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zh-CN" altLang="en-US" sz="2200" dirty="0"/>
              <a:t>测试项目：厚度和光输出测试</a:t>
            </a:r>
            <a:endParaRPr lang="en-US" altLang="zh-CN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53079F-DBAF-4ECC-ABD5-12194718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DB05B6A-6BD7-4A0A-B98E-500012C0EE38}"/>
              </a:ext>
            </a:extLst>
          </p:cNvPr>
          <p:cNvGrpSpPr/>
          <p:nvPr/>
        </p:nvGrpSpPr>
        <p:grpSpPr>
          <a:xfrm>
            <a:off x="6101546" y="1777108"/>
            <a:ext cx="5252253" cy="3469328"/>
            <a:chOff x="6233291" y="1862168"/>
            <a:chExt cx="5252253" cy="3469328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B96E222D-0EE8-46F7-A382-6A3ABE79895C}"/>
                </a:ext>
              </a:extLst>
            </p:cNvPr>
            <p:cNvCxnSpPr/>
            <p:nvPr/>
          </p:nvCxnSpPr>
          <p:spPr>
            <a:xfrm rot="5400000">
              <a:off x="7741240" y="2955841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C77F17B-2957-460E-A021-59CB47173B46}"/>
                </a:ext>
              </a:extLst>
            </p:cNvPr>
            <p:cNvSpPr/>
            <p:nvPr/>
          </p:nvSpPr>
          <p:spPr>
            <a:xfrm>
              <a:off x="7188395" y="1862168"/>
              <a:ext cx="2712825" cy="316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批量为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的闪烁体批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ED38244-D2E9-4E45-81A1-E38D8D30E792}"/>
                </a:ext>
              </a:extLst>
            </p:cNvPr>
            <p:cNvSpPr/>
            <p:nvPr/>
          </p:nvSpPr>
          <p:spPr>
            <a:xfrm>
              <a:off x="7616736" y="2494927"/>
              <a:ext cx="1998924" cy="316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容量为 </a:t>
              </a:r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的样本</a:t>
              </a: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23F2BA15-F943-4FFA-BB80-B891FDAB2235}"/>
                </a:ext>
              </a:extLst>
            </p:cNvPr>
            <p:cNvCxnSpPr/>
            <p:nvPr/>
          </p:nvCxnSpPr>
          <p:spPr>
            <a:xfrm rot="5400000">
              <a:off x="8419049" y="2304306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FC927958-973C-4090-922B-5B1C2E21D25C}"/>
                </a:ext>
              </a:extLst>
            </p:cNvPr>
            <p:cNvSpPr txBox="1"/>
            <p:nvPr/>
          </p:nvSpPr>
          <p:spPr>
            <a:xfrm>
              <a:off x="8687588" y="2178548"/>
              <a:ext cx="713901" cy="299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抽样</a:t>
              </a: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F10B42C9-D3BD-4BD2-BBCC-4B786C15C091}"/>
                </a:ext>
              </a:extLst>
            </p:cNvPr>
            <p:cNvCxnSpPr/>
            <p:nvPr/>
          </p:nvCxnSpPr>
          <p:spPr>
            <a:xfrm rot="5400000">
              <a:off x="9003659" y="2937066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7416D55D-7F54-44E0-ACDA-E0C3556EA9AB}"/>
                </a:ext>
              </a:extLst>
            </p:cNvPr>
            <p:cNvSpPr txBox="1"/>
            <p:nvPr/>
          </p:nvSpPr>
          <p:spPr>
            <a:xfrm>
              <a:off x="9347148" y="2811307"/>
              <a:ext cx="713901" cy="299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测试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091F564-8904-4B22-9EFB-F9AA10467872}"/>
                </a:ext>
              </a:extLst>
            </p:cNvPr>
            <p:cNvSpPr/>
            <p:nvPr/>
          </p:nvSpPr>
          <p:spPr>
            <a:xfrm>
              <a:off x="8201348" y="3127687"/>
              <a:ext cx="1998924" cy="316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光电子数样本值</a:t>
              </a: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9F62EECD-35F2-4B31-A1A1-61C8887E48DC}"/>
                </a:ext>
              </a:extLst>
            </p:cNvPr>
            <p:cNvCxnSpPr/>
            <p:nvPr/>
          </p:nvCxnSpPr>
          <p:spPr>
            <a:xfrm rot="5400000">
              <a:off x="9872692" y="3571688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2CE2FBF4-1F2D-463B-A630-B021CA1E6BCF}"/>
                </a:ext>
              </a:extLst>
            </p:cNvPr>
            <p:cNvSpPr txBox="1"/>
            <p:nvPr/>
          </p:nvSpPr>
          <p:spPr>
            <a:xfrm>
              <a:off x="9985659" y="3400616"/>
              <a:ext cx="1069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1600" dirty="0"/>
                <a:t>χ</a:t>
              </a:r>
              <a:r>
                <a:rPr lang="en-US" altLang="zh-CN" sz="1600" dirty="0"/>
                <a:t>2</a:t>
              </a:r>
              <a:r>
                <a:rPr lang="zh-CN" altLang="en-US" sz="1600" dirty="0"/>
                <a:t>检验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6E6F4B2-458A-436B-9D6C-98589664C182}"/>
                </a:ext>
              </a:extLst>
            </p:cNvPr>
            <p:cNvCxnSpPr>
              <a:cxnSpLocks/>
            </p:cNvCxnSpPr>
            <p:nvPr/>
          </p:nvCxnSpPr>
          <p:spPr>
            <a:xfrm>
              <a:off x="9684618" y="3708963"/>
              <a:ext cx="1104229" cy="9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3513E332-83E2-4656-B515-3DF815A9134C}"/>
                </a:ext>
              </a:extLst>
            </p:cNvPr>
            <p:cNvCxnSpPr/>
            <p:nvPr/>
          </p:nvCxnSpPr>
          <p:spPr>
            <a:xfrm rot="5400000">
              <a:off x="9578339" y="3834722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FCB34EBA-7514-46AE-A959-4A02065AC940}"/>
                </a:ext>
              </a:extLst>
            </p:cNvPr>
            <p:cNvCxnSpPr/>
            <p:nvPr/>
          </p:nvCxnSpPr>
          <p:spPr>
            <a:xfrm rot="5400000">
              <a:off x="10667573" y="3844205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7BBA86F-09CD-4AA3-90C6-68C1875E4B32}"/>
                </a:ext>
              </a:extLst>
            </p:cNvPr>
            <p:cNvSpPr/>
            <p:nvPr/>
          </p:nvSpPr>
          <p:spPr>
            <a:xfrm>
              <a:off x="9253455" y="4013550"/>
              <a:ext cx="1070852" cy="316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σ&lt;= 5%</a:t>
              </a:r>
              <a:endParaRPr lang="zh-CN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33D32CF-A5DD-4985-9414-F9FE483B7E99}"/>
                </a:ext>
              </a:extLst>
            </p:cNvPr>
            <p:cNvSpPr/>
            <p:nvPr/>
          </p:nvSpPr>
          <p:spPr>
            <a:xfrm>
              <a:off x="10414692" y="3981912"/>
              <a:ext cx="1070852" cy="3163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σ&gt;5%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72FA973C-A062-4EA4-B677-CD48F43EF8AB}"/>
                </a:ext>
              </a:extLst>
            </p:cNvPr>
            <p:cNvCxnSpPr/>
            <p:nvPr/>
          </p:nvCxnSpPr>
          <p:spPr>
            <a:xfrm rot="5400000">
              <a:off x="9408903" y="4456393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0219CC4E-BF5C-4783-B7D6-1610A2A574FB}"/>
                </a:ext>
              </a:extLst>
            </p:cNvPr>
            <p:cNvCxnSpPr/>
            <p:nvPr/>
          </p:nvCxnSpPr>
          <p:spPr>
            <a:xfrm rot="5400000">
              <a:off x="10824359" y="4455690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CE9B156-AA7A-48E2-A391-4F191C344182}"/>
                </a:ext>
              </a:extLst>
            </p:cNvPr>
            <p:cNvSpPr txBox="1"/>
            <p:nvPr/>
          </p:nvSpPr>
          <p:spPr>
            <a:xfrm>
              <a:off x="9253455" y="4553056"/>
              <a:ext cx="713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接收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1CFDD599-219F-4408-B2B0-773F9DB215DD}"/>
                </a:ext>
              </a:extLst>
            </p:cNvPr>
            <p:cNvSpPr txBox="1"/>
            <p:nvPr/>
          </p:nvSpPr>
          <p:spPr>
            <a:xfrm>
              <a:off x="10624190" y="4582633"/>
              <a:ext cx="651853" cy="338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拒绝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876F9F4-7B09-44C8-B19E-77F0848BB4E7}"/>
                </a:ext>
              </a:extLst>
            </p:cNvPr>
            <p:cNvSpPr/>
            <p:nvPr/>
          </p:nvSpPr>
          <p:spPr>
            <a:xfrm>
              <a:off x="6628705" y="3115090"/>
              <a:ext cx="1484698" cy="3302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/>
                <a:t>厚度样本值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415BC38E-BDC2-4593-B093-B0F06F4C71B3}"/>
                </a:ext>
              </a:extLst>
            </p:cNvPr>
            <p:cNvCxnSpPr/>
            <p:nvPr/>
          </p:nvCxnSpPr>
          <p:spPr>
            <a:xfrm rot="5400000">
              <a:off x="8379095" y="3569798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94CA9A80-A18B-4D2D-BE58-1AEFECF3E08E}"/>
                </a:ext>
              </a:extLst>
            </p:cNvPr>
            <p:cNvCxnSpPr/>
            <p:nvPr/>
          </p:nvCxnSpPr>
          <p:spPr>
            <a:xfrm rot="5400000">
              <a:off x="7017881" y="3591101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78CCB59-CA90-44FD-8901-69071C334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2477" y="3729079"/>
              <a:ext cx="748067" cy="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7CECD9F0-AFA8-4713-8C7C-91EA180E8297}"/>
                </a:ext>
              </a:extLst>
            </p:cNvPr>
            <p:cNvCxnSpPr/>
            <p:nvPr/>
          </p:nvCxnSpPr>
          <p:spPr>
            <a:xfrm rot="5400000">
              <a:off x="6526718" y="3854567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94CA9A80-A18B-4D2D-BE58-1AEFECF3E08E}"/>
                </a:ext>
              </a:extLst>
            </p:cNvPr>
            <p:cNvCxnSpPr/>
            <p:nvPr/>
          </p:nvCxnSpPr>
          <p:spPr>
            <a:xfrm rot="5400000">
              <a:off x="7274786" y="3864930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F398F687-A46E-458D-A20D-EF210E135031}"/>
                </a:ext>
              </a:extLst>
            </p:cNvPr>
            <p:cNvCxnSpPr>
              <a:cxnSpLocks/>
            </p:cNvCxnSpPr>
            <p:nvPr/>
          </p:nvCxnSpPr>
          <p:spPr>
            <a:xfrm>
              <a:off x="8073514" y="3697114"/>
              <a:ext cx="94258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37259B54-5CA2-4E9B-8BD5-E58097D09D6D}"/>
                </a:ext>
              </a:extLst>
            </p:cNvPr>
            <p:cNvCxnSpPr/>
            <p:nvPr/>
          </p:nvCxnSpPr>
          <p:spPr>
            <a:xfrm rot="5400000">
              <a:off x="8873755" y="3822873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1E55D4F-B792-4A9D-81FD-94A17997875B}"/>
                </a:ext>
              </a:extLst>
            </p:cNvPr>
            <p:cNvCxnSpPr/>
            <p:nvPr/>
          </p:nvCxnSpPr>
          <p:spPr>
            <a:xfrm rot="5400000">
              <a:off x="7948812" y="3834722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9287708-650E-48C6-A674-168F2F4FBCB9}"/>
                </a:ext>
              </a:extLst>
            </p:cNvPr>
            <p:cNvSpPr/>
            <p:nvPr/>
          </p:nvSpPr>
          <p:spPr>
            <a:xfrm>
              <a:off x="7671577" y="3965278"/>
              <a:ext cx="1016011" cy="6943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Npe</a:t>
              </a:r>
              <a:r>
                <a: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平均值在</a:t>
              </a:r>
              <a:r>
                <a:rPr lang="en-US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60.325-66.675</a:t>
              </a:r>
              <a:r>
                <a: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之间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CBDE474-0113-4032-A591-A1DC76F34060}"/>
                </a:ext>
              </a:extLst>
            </p:cNvPr>
            <p:cNvSpPr/>
            <p:nvPr/>
          </p:nvSpPr>
          <p:spPr>
            <a:xfrm>
              <a:off x="8760501" y="3956771"/>
              <a:ext cx="451181" cy="6943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不符合</a:t>
              </a:r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40C80A43-9FB5-4B73-9FAE-C3EC825ECB77}"/>
                </a:ext>
              </a:extLst>
            </p:cNvPr>
            <p:cNvCxnSpPr/>
            <p:nvPr/>
          </p:nvCxnSpPr>
          <p:spPr>
            <a:xfrm rot="5400000">
              <a:off x="8843609" y="4819310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9">
              <a:extLst>
                <a:ext uri="{FF2B5EF4-FFF2-40B4-BE49-F238E27FC236}">
                  <a16:creationId xmlns:a16="http://schemas.microsoft.com/office/drawing/2014/main" id="{ABED0ABD-3DFE-4DB7-90B9-ECC10FBB562B}"/>
                </a:ext>
              </a:extLst>
            </p:cNvPr>
            <p:cNvSpPr txBox="1"/>
            <p:nvPr/>
          </p:nvSpPr>
          <p:spPr>
            <a:xfrm>
              <a:off x="8643440" y="4946252"/>
              <a:ext cx="651853" cy="338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拒绝</a:t>
              </a:r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6814459A-59D4-4412-A0F5-B12CEE560E2F}"/>
                </a:ext>
              </a:extLst>
            </p:cNvPr>
            <p:cNvCxnSpPr/>
            <p:nvPr/>
          </p:nvCxnSpPr>
          <p:spPr>
            <a:xfrm rot="5400000">
              <a:off x="7950227" y="4841802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28">
              <a:extLst>
                <a:ext uri="{FF2B5EF4-FFF2-40B4-BE49-F238E27FC236}">
                  <a16:creationId xmlns:a16="http://schemas.microsoft.com/office/drawing/2014/main" id="{FE2AD6EF-7225-44EC-92FE-7EB4D15C8E4A}"/>
                </a:ext>
              </a:extLst>
            </p:cNvPr>
            <p:cNvSpPr txBox="1"/>
            <p:nvPr/>
          </p:nvSpPr>
          <p:spPr>
            <a:xfrm>
              <a:off x="7794779" y="4938464"/>
              <a:ext cx="713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接收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DC78734-4E11-4BFA-A5C3-D3C2E023DB29}"/>
                </a:ext>
              </a:extLst>
            </p:cNvPr>
            <p:cNvSpPr/>
            <p:nvPr/>
          </p:nvSpPr>
          <p:spPr>
            <a:xfrm>
              <a:off x="6233291" y="4029740"/>
              <a:ext cx="752620" cy="6638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超公差点在</a:t>
              </a:r>
              <a:r>
                <a:rPr lang="en-US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  <a:r>
                <a: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以内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0CDD126-36DD-4ECE-BFA9-42AA12118FDB}"/>
                </a:ext>
              </a:extLst>
            </p:cNvPr>
            <p:cNvSpPr/>
            <p:nvPr/>
          </p:nvSpPr>
          <p:spPr>
            <a:xfrm>
              <a:off x="7021348" y="4012808"/>
              <a:ext cx="648905" cy="6638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超公差点超过</a:t>
              </a:r>
              <a:r>
                <a:rPr lang="en-US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5%</a:t>
              </a:r>
              <a:endParaRPr lang="zh-CN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7778850B-0BB1-4FF0-9059-E422B75D5832}"/>
                </a:ext>
              </a:extLst>
            </p:cNvPr>
            <p:cNvCxnSpPr/>
            <p:nvPr/>
          </p:nvCxnSpPr>
          <p:spPr>
            <a:xfrm rot="5400000">
              <a:off x="6402266" y="4858058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5707AFF2-C9D5-4A4A-950F-E103469ED934}"/>
                </a:ext>
              </a:extLst>
            </p:cNvPr>
            <p:cNvSpPr txBox="1"/>
            <p:nvPr/>
          </p:nvSpPr>
          <p:spPr>
            <a:xfrm>
              <a:off x="6246818" y="4954720"/>
              <a:ext cx="713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接收</a:t>
              </a:r>
            </a:p>
          </p:txBody>
        </p: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E54AD855-8DED-462D-849F-0C11A8D982D5}"/>
                </a:ext>
              </a:extLst>
            </p:cNvPr>
            <p:cNvCxnSpPr/>
            <p:nvPr/>
          </p:nvCxnSpPr>
          <p:spPr>
            <a:xfrm rot="5400000">
              <a:off x="7165052" y="4865599"/>
              <a:ext cx="253104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9">
              <a:extLst>
                <a:ext uri="{FF2B5EF4-FFF2-40B4-BE49-F238E27FC236}">
                  <a16:creationId xmlns:a16="http://schemas.microsoft.com/office/drawing/2014/main" id="{B22AC3D0-2C0A-49C4-A521-48B15E3D6D4D}"/>
                </a:ext>
              </a:extLst>
            </p:cNvPr>
            <p:cNvSpPr txBox="1"/>
            <p:nvPr/>
          </p:nvSpPr>
          <p:spPr>
            <a:xfrm>
              <a:off x="6964883" y="4992541"/>
              <a:ext cx="651853" cy="338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拒绝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75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08939-961B-48E4-8ABC-A3CD8F3D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厚度检验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7F193A-82EE-4DBC-A59D-1CCC7E827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1345803"/>
                <a:ext cx="7058027" cy="341758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200" dirty="0"/>
                  <a:t>我们使用的是</a:t>
                </a:r>
                <a:r>
                  <a:rPr lang="en-US" altLang="zh-CN" sz="2200" dirty="0"/>
                  <a:t>TUM-200</a:t>
                </a:r>
                <a:r>
                  <a:rPr lang="zh-CN" altLang="zh-CN" sz="2200" dirty="0"/>
                  <a:t>型超声波测厚仪</a:t>
                </a:r>
                <a:r>
                  <a:rPr lang="zh-CN" altLang="en-US" sz="2200" dirty="0"/>
                  <a:t>。</a:t>
                </a:r>
                <a:endParaRPr lang="en-US" altLang="zh-CN" sz="2200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2200" dirty="0"/>
                  <a:t>需要进行零点校准和声速校准。利用游标卡尺对闪烁体厚度的测量结果校准得到</a:t>
                </a:r>
                <a:r>
                  <a:rPr lang="en-US" altLang="zh-CN" sz="2200" dirty="0"/>
                  <a:t>BC408</a:t>
                </a:r>
                <a:r>
                  <a:rPr lang="zh-CN" altLang="en-US" sz="2200" dirty="0"/>
                  <a:t>闪烁体的声速</a:t>
                </a:r>
                <a:r>
                  <a:rPr lang="zh-CN" altLang="zh-CN" sz="2200" dirty="0"/>
                  <a:t>为</a:t>
                </a:r>
                <a:r>
                  <a:rPr lang="en-US" altLang="zh-CN" sz="2200" dirty="0"/>
                  <a:t>2385m/s</a:t>
                </a:r>
                <a:r>
                  <a:rPr lang="zh-CN" altLang="en-US" sz="2200" dirty="0"/>
                  <a:t>。其中</a:t>
                </a:r>
                <a:r>
                  <a:rPr lang="zh-CN" altLang="zh-CN" sz="2200" dirty="0"/>
                  <a:t>使用</a:t>
                </a:r>
                <a:r>
                  <a:rPr lang="zh-CN" altLang="en-US" sz="2200" dirty="0"/>
                  <a:t>的</a:t>
                </a:r>
                <a:r>
                  <a:rPr lang="zh-CN" altLang="zh-CN" sz="2200" dirty="0"/>
                  <a:t>游标卡尺精度±</a:t>
                </a:r>
                <a:r>
                  <a:rPr lang="en-US" altLang="zh-CN" sz="2200" dirty="0"/>
                  <a:t>0.04mm</a:t>
                </a:r>
                <a:r>
                  <a:rPr lang="zh-CN" altLang="en-US" sz="2200" dirty="0"/>
                  <a:t>。</a:t>
                </a:r>
                <a:endParaRPr lang="en-US" altLang="zh-CN" sz="2200" dirty="0"/>
              </a:p>
              <a:p>
                <a:pPr>
                  <a:lnSpc>
                    <a:spcPct val="120000"/>
                  </a:lnSpc>
                </a:pPr>
                <a:r>
                  <a:rPr lang="zh-CN" altLang="zh-CN" sz="2200" dirty="0"/>
                  <a:t>声速校准后用超声波测厚仪测量同一位置厚度</a:t>
                </a:r>
                <a:r>
                  <a:rPr lang="en-US" altLang="zh-CN" sz="2200" dirty="0"/>
                  <a:t>20</a:t>
                </a:r>
                <a:r>
                  <a:rPr lang="zh-CN" altLang="zh-CN" sz="2200" dirty="0"/>
                  <a:t>次，估计测试系统误差约±</a:t>
                </a:r>
                <a:r>
                  <a:rPr lang="en-US" altLang="zh-CN" sz="2200" dirty="0"/>
                  <a:t>0.1%</a:t>
                </a:r>
                <a:r>
                  <a:rPr lang="zh-CN" altLang="zh-CN" sz="2200" dirty="0"/>
                  <a:t>，约</a:t>
                </a:r>
                <a:r>
                  <a:rPr lang="en-US" altLang="zh-CN" sz="2200" dirty="0"/>
                  <a:t>0.01mm</a:t>
                </a:r>
                <a:r>
                  <a:rPr lang="zh-CN" altLang="zh-CN" sz="2200" dirty="0"/>
                  <a:t>。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zh-CN" sz="2200" dirty="0"/>
                  <a:t>闪烁体厚度总的测量误差为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0.01</m:t>
                            </m:r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0.04</m:t>
                            </m:r>
                          </m:e>
                          <m:sup>
                            <m: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200" dirty="0"/>
                  <a:t>=0.041</a:t>
                </a:r>
                <a:r>
                  <a:rPr lang="zh-CN" altLang="en-US" sz="2200" dirty="0"/>
                  <a:t>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7F193A-82EE-4DBC-A59D-1CCC7E827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345803"/>
                <a:ext cx="7058027" cy="3417583"/>
              </a:xfrm>
              <a:blipFill>
                <a:blip r:embed="rId2"/>
                <a:stretch>
                  <a:fillRect l="-950" t="-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A878116-10F5-4634-A066-D9E7BE323A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643936" y="2087951"/>
            <a:ext cx="2970820" cy="241141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77E4DB6-4A18-45BA-B021-74412815B8FE}"/>
              </a:ext>
            </a:extLst>
          </p:cNvPr>
          <p:cNvSpPr/>
          <p:nvPr/>
        </p:nvSpPr>
        <p:spPr>
          <a:xfrm>
            <a:off x="8544848" y="468637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使用超声波测厚仪测量闪烁体厚度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B574AA-2ECE-4814-9E52-7BADB8F0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9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17484</TotalTime>
  <Words>1668</Words>
  <Application>Microsoft Office PowerPoint</Application>
  <PresentationFormat>宽屏</PresentationFormat>
  <Paragraphs>196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黑体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批量塑闪单元的质量检测</vt:lpstr>
      <vt:lpstr>目录</vt:lpstr>
      <vt:lpstr>1.背景</vt:lpstr>
      <vt:lpstr>ED的几何结构和性能参数</vt:lpstr>
      <vt:lpstr>塑料闪烁体</vt:lpstr>
      <vt:lpstr>2.检验方案</vt:lpstr>
      <vt:lpstr>2.2抽检样本容量选取</vt:lpstr>
      <vt:lpstr>2.3抽检方案</vt:lpstr>
      <vt:lpstr>3.厚度检验</vt:lpstr>
      <vt:lpstr>3.厚度检验</vt:lpstr>
      <vt:lpstr>4.光输出检验</vt:lpstr>
      <vt:lpstr>4.2系统搭建</vt:lpstr>
      <vt:lpstr>4.2系统搭建</vt:lpstr>
      <vt:lpstr>4.3误差估计</vt:lpstr>
      <vt:lpstr>4.4长期稳定性</vt:lpstr>
      <vt:lpstr>4.5测试结果</vt:lpstr>
      <vt:lpstr>5.总结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批量塑闪单元的质量检测</dc:title>
  <dc:creator>wangyp</dc:creator>
  <cp:lastModifiedBy>yaping wang</cp:lastModifiedBy>
  <cp:revision>109</cp:revision>
  <dcterms:created xsi:type="dcterms:W3CDTF">2019-03-29T06:49:17Z</dcterms:created>
  <dcterms:modified xsi:type="dcterms:W3CDTF">2019-04-13T14:52:49Z</dcterms:modified>
</cp:coreProperties>
</file>