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1" r:id="rId9"/>
    <p:sldId id="268" r:id="rId10"/>
    <p:sldId id="269" r:id="rId11"/>
    <p:sldId id="270" r:id="rId12"/>
    <p:sldId id="264" r:id="rId13"/>
    <p:sldId id="266" r:id="rId14"/>
    <p:sldId id="272" r:id="rId15"/>
    <p:sldId id="271" r:id="rId16"/>
    <p:sldId id="267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2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776159230096238"/>
          <c:y val="0.137625754527163"/>
          <c:w val="0.85334951881014875"/>
          <c:h val="0.75292447598979706"/>
        </c:manualLayout>
      </c:layout>
      <c:lineChart>
        <c:grouping val="standard"/>
        <c:varyColors val="0"/>
        <c:ser>
          <c:idx val="0"/>
          <c:order val="0"/>
          <c:tx>
            <c:strRef>
              <c:f>合格率!$B$1</c:f>
              <c:strCache>
                <c:ptCount val="1"/>
                <c:pt idx="0">
                  <c:v>合格率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合格率!$A$2:$A$20</c:f>
              <c:numCache>
                <c:formatCode>General</c:formatCode>
                <c:ptCount val="19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</c:numCache>
            </c:numRef>
          </c:cat>
          <c:val>
            <c:numRef>
              <c:f>合格率!$B$2:$B$20</c:f>
              <c:numCache>
                <c:formatCode>0.0%</c:formatCode>
                <c:ptCount val="19"/>
                <c:pt idx="0">
                  <c:v>0.44214876033057854</c:v>
                </c:pt>
                <c:pt idx="1">
                  <c:v>0.8</c:v>
                </c:pt>
                <c:pt idx="2">
                  <c:v>0.88888888888888884</c:v>
                </c:pt>
                <c:pt idx="3">
                  <c:v>0.78082191780821919</c:v>
                </c:pt>
                <c:pt idx="4">
                  <c:v>0.77647058823529413</c:v>
                </c:pt>
                <c:pt idx="5">
                  <c:v>0.69444444444444442</c:v>
                </c:pt>
                <c:pt idx="6">
                  <c:v>0.50212765957446803</c:v>
                </c:pt>
                <c:pt idx="7">
                  <c:v>0.59375</c:v>
                </c:pt>
                <c:pt idx="8">
                  <c:v>0.73958333333333337</c:v>
                </c:pt>
                <c:pt idx="9">
                  <c:v>0.71875</c:v>
                </c:pt>
                <c:pt idx="10">
                  <c:v>0.88235294117647056</c:v>
                </c:pt>
                <c:pt idx="11">
                  <c:v>0.86458333333333337</c:v>
                </c:pt>
                <c:pt idx="12">
                  <c:v>0.875</c:v>
                </c:pt>
                <c:pt idx="13">
                  <c:v>0.81395348837209303</c:v>
                </c:pt>
                <c:pt idx="14">
                  <c:v>0.65104166666666663</c:v>
                </c:pt>
                <c:pt idx="15">
                  <c:v>0.72222222222222221</c:v>
                </c:pt>
                <c:pt idx="16">
                  <c:v>0.79032258064516125</c:v>
                </c:pt>
                <c:pt idx="17" formatCode="General">
                  <c:v>0.72352941176470587</c:v>
                </c:pt>
                <c:pt idx="18" formatCode="General">
                  <c:v>0.8125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DC-4D71-A238-935D938B6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526527"/>
        <c:axId val="1478531103"/>
      </c:lineChart>
      <c:catAx>
        <c:axId val="147852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78531103"/>
        <c:crosses val="autoZero"/>
        <c:auto val="1"/>
        <c:lblAlgn val="ctr"/>
        <c:lblOffset val="100"/>
        <c:noMultiLvlLbl val="0"/>
      </c:catAx>
      <c:valAx>
        <c:axId val="1478531103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7852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 smtClean="0"/>
              <a:t>测试情况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Sheet1!$B$1:$B$11</c:f>
              <c:numCache>
                <c:formatCode>General</c:formatCode>
                <c:ptCount val="11"/>
                <c:pt idx="0">
                  <c:v>110</c:v>
                </c:pt>
                <c:pt idx="1">
                  <c:v>200</c:v>
                </c:pt>
                <c:pt idx="2">
                  <c:v>100</c:v>
                </c:pt>
                <c:pt idx="3">
                  <c:v>280</c:v>
                </c:pt>
                <c:pt idx="4">
                  <c:v>280</c:v>
                </c:pt>
                <c:pt idx="5">
                  <c:v>100</c:v>
                </c:pt>
                <c:pt idx="6">
                  <c:v>150</c:v>
                </c:pt>
                <c:pt idx="7">
                  <c:v>300</c:v>
                </c:pt>
                <c:pt idx="8">
                  <c:v>190</c:v>
                </c:pt>
                <c:pt idx="9">
                  <c:v>0</c:v>
                </c:pt>
                <c:pt idx="10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A-4C3A-BCC7-6A71C3A9D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50223"/>
        <c:axId val="60349807"/>
      </c:barChart>
      <c:dateAx>
        <c:axId val="6035022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349807"/>
        <c:crosses val="autoZero"/>
        <c:auto val="0"/>
        <c:lblOffset val="100"/>
        <c:baseTimeUnit val="days"/>
      </c:dateAx>
      <c:valAx>
        <c:axId val="6034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35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CFCC9-70F2-4C22-8DDF-B5AB9BC8F5C2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B1930-C333-4B2A-BF6A-64F78B59C2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1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1930-C333-4B2A-BF6A-64F78B59C2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20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6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2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68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11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6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87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2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51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4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85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42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8C982A-9496-4B92-9EA9-2427F6EC7B1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4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50" dirty="0"/>
              <a:t>小尺寸光敏探头测试进展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 smtClean="0"/>
              <a:t>于艳红 </a:t>
            </a:r>
            <a:r>
              <a:rPr lang="zh-CN" altLang="en-US" dirty="0"/>
              <a:t>刘</a:t>
            </a:r>
            <a:r>
              <a:rPr lang="zh-CN" altLang="en-US" dirty="0" smtClean="0"/>
              <a:t>栋 吕洪魁（</a:t>
            </a:r>
            <a:r>
              <a:rPr lang="en-US" altLang="zh-CN" dirty="0" smtClean="0"/>
              <a:t>IHEP</a:t>
            </a:r>
            <a:r>
              <a:rPr lang="zh-CN" altLang="en-US" dirty="0" smtClean="0"/>
              <a:t>） </a:t>
            </a:r>
            <a:r>
              <a:rPr lang="zh-CN" altLang="en-US" u="sng" dirty="0" smtClean="0"/>
              <a:t>冯存峰</a:t>
            </a:r>
            <a:endParaRPr lang="en-US" altLang="zh-CN" u="sng" dirty="0" smtClean="0"/>
          </a:p>
          <a:p>
            <a:pPr algn="ctr"/>
            <a:r>
              <a:rPr lang="zh-CN" altLang="en-US" dirty="0" smtClean="0"/>
              <a:t>季树龙 黄静山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94" y="1190907"/>
            <a:ext cx="3057499" cy="10162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1" y="1067251"/>
            <a:ext cx="2191905" cy="11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8764" y="482138"/>
            <a:ext cx="331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供货情况</a:t>
            </a:r>
            <a:endParaRPr lang="zh-CN" altLang="en-US" sz="2800" dirty="0"/>
          </a:p>
        </p:txBody>
      </p:sp>
      <p:graphicFrame>
        <p:nvGraphicFramePr>
          <p:cNvPr id="4" name="图表 3"/>
          <p:cNvGraphicFramePr>
            <a:graphicFrameLocks/>
          </p:cNvGraphicFramePr>
          <p:nvPr/>
        </p:nvGraphicFramePr>
        <p:xfrm>
          <a:off x="2527069" y="1388226"/>
          <a:ext cx="3657600" cy="270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440988" y="4201317"/>
            <a:ext cx="3829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ED-PMT 2018.05-2019.04 </a:t>
            </a:r>
            <a:r>
              <a:rPr lang="zh-CN" altLang="en-US" sz="1200" dirty="0" smtClean="0"/>
              <a:t>每月测试合格品数量统计</a:t>
            </a:r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665018" y="4829695"/>
            <a:ext cx="7639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山大目前共完成</a:t>
            </a:r>
            <a:r>
              <a:rPr lang="en-US" altLang="zh-CN" sz="1600" dirty="0" smtClean="0"/>
              <a:t>3000</a:t>
            </a:r>
            <a:r>
              <a:rPr lang="zh-CN" altLang="en-US" sz="1600" dirty="0" smtClean="0"/>
              <a:t>支合格</a:t>
            </a:r>
            <a:r>
              <a:rPr lang="en-US" altLang="zh-CN" sz="1600" dirty="0" smtClean="0"/>
              <a:t>PMT</a:t>
            </a:r>
            <a:r>
              <a:rPr lang="zh-CN" altLang="en-US" sz="1600" dirty="0" smtClean="0"/>
              <a:t>测试，其中</a:t>
            </a:r>
            <a:r>
              <a:rPr lang="en-US" altLang="zh-CN" sz="1600" dirty="0" smtClean="0"/>
              <a:t>WCDA++ 950</a:t>
            </a:r>
            <a:r>
              <a:rPr lang="zh-CN" altLang="en-US" sz="1600" dirty="0" smtClean="0"/>
              <a:t>支（</a:t>
            </a:r>
            <a:r>
              <a:rPr lang="en-US" altLang="zh-CN" sz="1600" dirty="0" smtClean="0"/>
              <a:t>2018.9</a:t>
            </a:r>
            <a:r>
              <a:rPr lang="zh-CN" altLang="en-US" sz="1600" dirty="0" smtClean="0"/>
              <a:t>完成已交付），</a:t>
            </a:r>
            <a:r>
              <a:rPr lang="en-US" altLang="zh-CN" sz="1600" dirty="0" smtClean="0"/>
              <a:t>ED-PMT 2050</a:t>
            </a:r>
            <a:r>
              <a:rPr lang="zh-CN" altLang="en-US" sz="1600" dirty="0" smtClean="0"/>
              <a:t>支（已交付</a:t>
            </a:r>
            <a:r>
              <a:rPr lang="en-US" altLang="zh-CN" sz="1600" dirty="0" smtClean="0"/>
              <a:t>1900</a:t>
            </a:r>
            <a:r>
              <a:rPr lang="zh-CN" altLang="en-US" sz="1600" dirty="0" smtClean="0"/>
              <a:t>支）；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r>
              <a:rPr lang="zh-CN" altLang="en-US" sz="1600" dirty="0" smtClean="0"/>
              <a:t>随着合格率的提升，山大可以完成每月</a:t>
            </a:r>
            <a:r>
              <a:rPr lang="en-US" altLang="zh-CN" sz="1600" dirty="0" smtClean="0"/>
              <a:t>300</a:t>
            </a:r>
            <a:r>
              <a:rPr lang="zh-CN" altLang="en-US" sz="1600" dirty="0" smtClean="0"/>
              <a:t>支合格品的测试任务；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7661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0093" y="497095"/>
            <a:ext cx="484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高频光照下的</a:t>
            </a:r>
            <a:r>
              <a:rPr lang="en-US" altLang="zh-CN" sz="2800" dirty="0" smtClean="0"/>
              <a:t>PMT</a:t>
            </a:r>
            <a:r>
              <a:rPr lang="zh-CN" altLang="en-US" sz="2800" dirty="0" smtClean="0"/>
              <a:t>特性研究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340093" y="1246909"/>
            <a:ext cx="53956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  </a:t>
            </a:r>
            <a:r>
              <a:rPr lang="zh-CN" altLang="en-US" sz="2000" dirty="0" smtClean="0"/>
              <a:t>大光强、高频光照对</a:t>
            </a:r>
            <a:r>
              <a:rPr lang="en-US" altLang="zh-CN" sz="2000" dirty="0" smtClean="0"/>
              <a:t>PMT</a:t>
            </a:r>
            <a:r>
              <a:rPr lang="zh-CN" altLang="en-US" sz="2000" dirty="0" smtClean="0"/>
              <a:t>增益的影响</a:t>
            </a:r>
            <a:endParaRPr lang="en-US" altLang="zh-CN" sz="2000" dirty="0" smtClean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40092" y="1745672"/>
            <a:ext cx="8662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ED-PMT</a:t>
            </a:r>
            <a:r>
              <a:rPr lang="zh-CN" altLang="en-US" sz="1600" dirty="0"/>
              <a:t>动态范围</a:t>
            </a:r>
            <a:r>
              <a:rPr lang="en-US" altLang="zh-CN" sz="1600" dirty="0"/>
              <a:t>:</a:t>
            </a:r>
            <a:r>
              <a:rPr lang="zh-CN" altLang="en-US" sz="1600" dirty="0"/>
              <a:t>最大线性电流</a:t>
            </a:r>
            <a:r>
              <a:rPr lang="zh-CN" altLang="en-US" sz="1600" dirty="0" smtClean="0"/>
              <a:t>大于</a:t>
            </a:r>
            <a:r>
              <a:rPr lang="en-US" altLang="zh-CN" sz="1600" dirty="0" smtClean="0"/>
              <a:t>1.2A</a:t>
            </a:r>
            <a:r>
              <a:rPr lang="zh-CN" altLang="en-US" sz="1600" dirty="0" smtClean="0"/>
              <a:t>（</a:t>
            </a:r>
            <a:r>
              <a:rPr lang="zh-CN" altLang="en-US" sz="1600" dirty="0"/>
              <a:t>打拿级最大线性电流</a:t>
            </a:r>
            <a:r>
              <a:rPr lang="en-US" altLang="zh-CN" sz="1600" dirty="0"/>
              <a:t>×</a:t>
            </a:r>
            <a:r>
              <a:rPr lang="zh-CN" altLang="en-US" sz="1600" dirty="0"/>
              <a:t>阳极打拿级增益比），若以脉冲频率</a:t>
            </a:r>
            <a:r>
              <a:rPr lang="en-US" altLang="zh-CN" sz="1600" dirty="0"/>
              <a:t>10KHz</a:t>
            </a:r>
            <a:r>
              <a:rPr lang="zh-CN" altLang="en-US" sz="1600" dirty="0"/>
              <a:t>测试，在线性测试的</a:t>
            </a:r>
            <a:r>
              <a:rPr lang="en-US" altLang="zh-CN" sz="1600" dirty="0"/>
              <a:t>30</a:t>
            </a:r>
            <a:r>
              <a:rPr lang="zh-CN" altLang="en-US" sz="1600" dirty="0"/>
              <a:t>分钟内，阳极积累电荷量要大于</a:t>
            </a:r>
            <a:r>
              <a:rPr lang="en-US" altLang="zh-CN" sz="1600" dirty="0">
                <a:solidFill>
                  <a:srgbClr val="FF0000"/>
                </a:solidFill>
              </a:rPr>
              <a:t>0.3C</a:t>
            </a:r>
            <a:r>
              <a:rPr lang="zh-CN" altLang="en-US" sz="1600" dirty="0"/>
              <a:t>，实验发现，这种短时间大光强照射可以使大部分管子增益上升（图一：部分抽检</a:t>
            </a:r>
            <a:r>
              <a:rPr lang="en-US" altLang="zh-CN" sz="1600" dirty="0"/>
              <a:t>PMT</a:t>
            </a:r>
            <a:r>
              <a:rPr lang="zh-CN" altLang="en-US" sz="1600" dirty="0"/>
              <a:t>的增益变化；图二：大光强照射实验</a:t>
            </a:r>
            <a:r>
              <a:rPr lang="en-US" altLang="zh-CN" sz="1600" dirty="0" smtClean="0"/>
              <a:t>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为减小光照量对</a:t>
            </a:r>
            <a:r>
              <a:rPr lang="en-US" altLang="zh-CN" sz="1600" dirty="0" smtClean="0"/>
              <a:t>PMT</a:t>
            </a:r>
            <a:r>
              <a:rPr lang="zh-CN" altLang="en-US" sz="1600" dirty="0" smtClean="0"/>
              <a:t>增益的改变，将线性测试时的光照频率由</a:t>
            </a:r>
            <a:r>
              <a:rPr lang="en-US" altLang="zh-CN" sz="1600" dirty="0" smtClean="0"/>
              <a:t>10KHz</a:t>
            </a:r>
            <a:r>
              <a:rPr lang="zh-CN" altLang="en-US" sz="1600" dirty="0" smtClean="0"/>
              <a:t>降低到</a:t>
            </a:r>
            <a:r>
              <a:rPr lang="en-US" altLang="zh-CN" sz="1600" dirty="0" smtClean="0"/>
              <a:t>1KHz</a:t>
            </a:r>
            <a:r>
              <a:rPr lang="zh-CN" altLang="en-US" sz="1600" dirty="0" smtClean="0"/>
              <a:t>（可以使</a:t>
            </a:r>
            <a:r>
              <a:rPr lang="en-US" altLang="zh-CN" sz="1600" dirty="0" smtClean="0"/>
              <a:t>PMT</a:t>
            </a:r>
            <a:r>
              <a:rPr lang="zh-CN" altLang="en-US" sz="1600" dirty="0" smtClean="0"/>
              <a:t>增益保持稳定）；但降低频率测试</a:t>
            </a:r>
            <a:r>
              <a:rPr lang="en-US" altLang="zh-CN" sz="1600" dirty="0" smtClean="0"/>
              <a:t>PMT</a:t>
            </a:r>
            <a:r>
              <a:rPr lang="zh-CN" altLang="en-US" sz="1600" dirty="0" smtClean="0"/>
              <a:t>最大线性电流平均下降</a:t>
            </a:r>
            <a:r>
              <a:rPr lang="en-US" altLang="zh-CN" sz="1600" dirty="0" smtClean="0"/>
              <a:t>8.5%</a:t>
            </a:r>
            <a:r>
              <a:rPr lang="zh-CN" altLang="en-US" sz="1600" dirty="0" smtClean="0"/>
              <a:t>；</a:t>
            </a:r>
            <a:endParaRPr lang="en-US" altLang="zh-CN" sz="1600" dirty="0"/>
          </a:p>
        </p:txBody>
      </p:sp>
      <p:pic>
        <p:nvPicPr>
          <p:cNvPr id="6" name="内容占位符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5" y="3552853"/>
            <a:ext cx="2546675" cy="18133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78" y="3514456"/>
            <a:ext cx="2737104" cy="18640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669" y="3539734"/>
            <a:ext cx="2670835" cy="17888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45921" y="5481769"/>
            <a:ext cx="3316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图一：完成全部测试项目管子，在经过一个月左右后复测，管子增益出现上升，工作高压平均下降</a:t>
            </a:r>
            <a:r>
              <a:rPr lang="en-US" altLang="zh-CN" sz="1200" dirty="0"/>
              <a:t>15V</a:t>
            </a:r>
            <a:r>
              <a:rPr lang="zh-CN" altLang="en-US" sz="1200" dirty="0"/>
              <a:t>；</a:t>
            </a:r>
          </a:p>
        </p:txBody>
      </p:sp>
      <p:sp>
        <p:nvSpPr>
          <p:cNvPr id="11" name="矩形 10"/>
          <p:cNvSpPr/>
          <p:nvPr/>
        </p:nvSpPr>
        <p:spPr>
          <a:xfrm>
            <a:off x="6641869" y="5481769"/>
            <a:ext cx="21043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sz="1200" dirty="0"/>
              <a:t>图二：在经过大光强照射后，</a:t>
            </a:r>
            <a:r>
              <a:rPr lang="en-US" altLang="zh-CN" sz="1200" dirty="0"/>
              <a:t>6</a:t>
            </a:r>
            <a:r>
              <a:rPr lang="zh-CN" altLang="en-US" sz="1200" dirty="0"/>
              <a:t>支</a:t>
            </a:r>
            <a:r>
              <a:rPr lang="en-US" altLang="zh-CN" sz="1200" dirty="0"/>
              <a:t>PMT</a:t>
            </a:r>
            <a:r>
              <a:rPr lang="zh-CN" altLang="en-US" sz="1200" dirty="0"/>
              <a:t>中有</a:t>
            </a:r>
            <a:r>
              <a:rPr lang="en-US" altLang="zh-CN" sz="1200" dirty="0"/>
              <a:t>4</a:t>
            </a:r>
            <a:r>
              <a:rPr lang="zh-CN" altLang="en-US" sz="1200" dirty="0"/>
              <a:t>支增益上升</a:t>
            </a:r>
          </a:p>
        </p:txBody>
      </p:sp>
    </p:spTree>
    <p:extLst>
      <p:ext uri="{BB962C8B-B14F-4D97-AF65-F5344CB8AC3E}">
        <p14:creationId xmlns:p14="http://schemas.microsoft.com/office/powerpoint/2010/main" val="263488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08709" y="604139"/>
            <a:ext cx="4247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350" dirty="0"/>
              <a:t> </a:t>
            </a:r>
            <a:r>
              <a:rPr lang="zh-CN" altLang="en-US" sz="2000" dirty="0"/>
              <a:t>光照频率对最大线性电流的影响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71803" y="1450586"/>
            <a:ext cx="2842927" cy="2190448"/>
            <a:chOff x="671803" y="1597734"/>
            <a:chExt cx="2613035" cy="204329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803" y="1597734"/>
              <a:ext cx="2215172" cy="168332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8443" y="2498033"/>
              <a:ext cx="1626395" cy="1143000"/>
            </a:xfrm>
            <a:prstGeom prst="rect">
              <a:avLst/>
            </a:prstGeom>
          </p:spPr>
        </p:pic>
      </p:grpSp>
      <p:cxnSp>
        <p:nvCxnSpPr>
          <p:cNvPr id="8" name="直接箭头连接符 7"/>
          <p:cNvCxnSpPr/>
          <p:nvPr/>
        </p:nvCxnSpPr>
        <p:spPr>
          <a:xfrm>
            <a:off x="2532612" y="2133912"/>
            <a:ext cx="0" cy="2818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328" y="4205212"/>
            <a:ext cx="2615180" cy="16890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02" y="4159355"/>
            <a:ext cx="2469715" cy="16387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1790" y="3816686"/>
            <a:ext cx="284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不同脉宽、频率下的最大线性电流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1803" y="5952901"/>
            <a:ext cx="246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阳极打拿级增益比 </a:t>
            </a:r>
            <a:r>
              <a:rPr lang="en-US" altLang="zh-CN" sz="1200" dirty="0"/>
              <a:t>1KHZ VS 10KHz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765803" y="5982562"/>
            <a:ext cx="216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最大线性电流 </a:t>
            </a:r>
            <a:r>
              <a:rPr lang="en-US" altLang="zh-CN" sz="1200" dirty="0"/>
              <a:t>1KHz VS 10kHz</a:t>
            </a:r>
            <a:endParaRPr lang="zh-CN" alt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4097303" y="3290500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135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3680328" y="1450586"/>
            <a:ext cx="2524683" cy="2244259"/>
            <a:chOff x="3680328" y="1612834"/>
            <a:chExt cx="2361679" cy="208201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0328" y="1612834"/>
              <a:ext cx="2361679" cy="161966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7632" y="2536069"/>
              <a:ext cx="1591781" cy="1158776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3680328" y="3731405"/>
            <a:ext cx="233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相同脉宽、不同高压、频率下的最大线性电流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95508" y="2914250"/>
            <a:ext cx="2733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/>
              <a:t>光照越宽，最大线性电流的频率效应越明显；</a:t>
            </a: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r>
              <a:rPr lang="zh-CN" altLang="en-US" sz="1600" dirty="0"/>
              <a:t>工作高压越高，即偏置电流越大可以减小频率效应；</a:t>
            </a: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/>
              <a:t>脉宽为</a:t>
            </a:r>
            <a:r>
              <a:rPr lang="en-US" altLang="zh-CN" sz="1600" dirty="0"/>
              <a:t>30ns</a:t>
            </a:r>
            <a:r>
              <a:rPr lang="zh-CN" altLang="en-US" sz="1600" dirty="0"/>
              <a:t>，光照频率从</a:t>
            </a:r>
            <a:r>
              <a:rPr lang="en-US" altLang="zh-CN" sz="1600" dirty="0"/>
              <a:t>10KHz</a:t>
            </a:r>
            <a:r>
              <a:rPr lang="zh-CN" altLang="en-US" sz="1600" dirty="0"/>
              <a:t>降低到</a:t>
            </a:r>
            <a:r>
              <a:rPr lang="en-US" altLang="zh-CN" sz="1600" dirty="0"/>
              <a:t>1KHz</a:t>
            </a:r>
            <a:r>
              <a:rPr lang="zh-CN" altLang="en-US" sz="1600" dirty="0"/>
              <a:t>，最大线性电流平均降低</a:t>
            </a:r>
            <a:r>
              <a:rPr lang="en-US" altLang="zh-CN" sz="1600" dirty="0"/>
              <a:t>8.5%</a:t>
            </a:r>
            <a:r>
              <a:rPr lang="zh-CN" altLang="en-US" sz="1600" dirty="0"/>
              <a:t>；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5616632" y="2133912"/>
            <a:ext cx="0" cy="2818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2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1851" y="454259"/>
            <a:ext cx="394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350" dirty="0"/>
              <a:t> </a:t>
            </a:r>
            <a:r>
              <a:rPr lang="zh-CN" altLang="en-US" sz="2000" dirty="0"/>
              <a:t>扩展</a:t>
            </a:r>
            <a:r>
              <a:rPr lang="en-US" altLang="zh-CN" sz="2000" dirty="0"/>
              <a:t>PMT</a:t>
            </a:r>
            <a:r>
              <a:rPr lang="zh-CN" altLang="en-US" sz="2000" dirty="0"/>
              <a:t>动态范围的方法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3986" y="1067025"/>
            <a:ext cx="8675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高压</a:t>
            </a:r>
            <a:r>
              <a:rPr lang="zh-CN" altLang="en-US" sz="1600" dirty="0"/>
              <a:t>与最大线性电流近似线性关系，而 </a:t>
            </a:r>
            <a:r>
              <a:rPr lang="en-US" altLang="zh-CN" sz="1600" dirty="0"/>
              <a:t>Gain = A</a:t>
            </a:r>
            <a:r>
              <a:rPr lang="zh-CN" altLang="en-US" sz="1600" dirty="0"/>
              <a:t>*</a:t>
            </a:r>
            <a:r>
              <a:rPr lang="en-US" altLang="zh-CN" sz="1600" dirty="0" smtClean="0"/>
              <a:t>V^β</a:t>
            </a:r>
            <a:r>
              <a:rPr lang="zh-CN" altLang="en-US" sz="1600" dirty="0" smtClean="0"/>
              <a:t>，通过降低增益可以扩大动态范围；</a:t>
            </a: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根据</a:t>
            </a:r>
            <a:r>
              <a:rPr lang="zh-CN" altLang="en-US" sz="1600" dirty="0"/>
              <a:t>最大线性电流、增益随高压的变化规律，可以预期若增益下降</a:t>
            </a:r>
            <a:r>
              <a:rPr lang="en-US" altLang="zh-CN" sz="1600" dirty="0"/>
              <a:t>15%</a:t>
            </a:r>
            <a:r>
              <a:rPr lang="zh-CN" altLang="en-US" sz="1600" dirty="0"/>
              <a:t>，动态范围可提高</a:t>
            </a:r>
            <a:r>
              <a:rPr lang="en-US" altLang="zh-CN" sz="1600" dirty="0"/>
              <a:t>10</a:t>
            </a:r>
            <a:r>
              <a:rPr lang="en-US" altLang="zh-CN" sz="1600" dirty="0" smtClean="0"/>
              <a:t>%</a:t>
            </a:r>
            <a:r>
              <a:rPr lang="zh-CN" altLang="en-US" sz="1600" dirty="0" smtClean="0"/>
              <a:t>，增益下降</a:t>
            </a:r>
            <a:r>
              <a:rPr lang="en-US" altLang="zh-CN" sz="1600" dirty="0" smtClean="0"/>
              <a:t>25%</a:t>
            </a:r>
            <a:r>
              <a:rPr lang="zh-CN" altLang="en-US" sz="1600" dirty="0" smtClean="0"/>
              <a:t>，动态范围提高</a:t>
            </a:r>
            <a:r>
              <a:rPr lang="en-US" altLang="zh-CN" sz="1600" dirty="0" smtClean="0"/>
              <a:t>16%</a:t>
            </a:r>
            <a:r>
              <a:rPr lang="zh-CN" altLang="en-US" sz="1600" dirty="0" smtClean="0"/>
              <a:t>； </a:t>
            </a:r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测试结果表明，增益降低</a:t>
            </a:r>
            <a:r>
              <a:rPr lang="en-US" altLang="zh-CN" sz="1600" dirty="0" smtClean="0"/>
              <a:t>15%</a:t>
            </a:r>
            <a:r>
              <a:rPr lang="zh-CN" altLang="en-US" sz="1600" dirty="0" smtClean="0"/>
              <a:t>可以使得</a:t>
            </a:r>
            <a:r>
              <a:rPr lang="en-US" altLang="zh-CN" sz="1600" dirty="0" smtClean="0"/>
              <a:t>PMT</a:t>
            </a:r>
            <a:r>
              <a:rPr lang="zh-CN" altLang="en-US" sz="1600" dirty="0" smtClean="0"/>
              <a:t>线性合格率上升到原先水平；</a:t>
            </a:r>
            <a:endParaRPr lang="zh-CN" altLang="en-US" sz="1600" dirty="0"/>
          </a:p>
        </p:txBody>
      </p:sp>
      <p:pic>
        <p:nvPicPr>
          <p:cNvPr id="6" name="内容占位符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6" y="2842953"/>
            <a:ext cx="2894878" cy="201048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9638" y="4964116"/>
            <a:ext cx="190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PMT</a:t>
            </a:r>
            <a:r>
              <a:rPr lang="zh-CN" altLang="en-US" sz="1200" dirty="0"/>
              <a:t>最大线性电流与工作高压的关系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492" y="2815379"/>
            <a:ext cx="2833622" cy="20656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114" y="2842953"/>
            <a:ext cx="2679455" cy="203805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32749" y="4958639"/>
            <a:ext cx="2555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/>
              <a:t>阳极线性</a:t>
            </a:r>
            <a:r>
              <a:rPr lang="zh-CN" altLang="en-US" sz="1200" dirty="0" smtClean="0"/>
              <a:t>电流</a:t>
            </a:r>
            <a:endParaRPr lang="en-US" altLang="zh-CN" sz="1200" dirty="0" smtClean="0"/>
          </a:p>
          <a:p>
            <a:pPr algn="ctr"/>
            <a:r>
              <a:rPr lang="en-US" altLang="zh-CN" sz="1200" dirty="0" smtClean="0"/>
              <a:t>(</a:t>
            </a:r>
            <a:r>
              <a:rPr lang="en-US" altLang="zh-CN" sz="1200" dirty="0"/>
              <a:t>1k@3.4*10e5</a:t>
            </a:r>
            <a:r>
              <a:rPr lang="zh-CN" altLang="en-US" sz="1200" dirty="0"/>
              <a:t>对比</a:t>
            </a:r>
            <a:r>
              <a:rPr lang="en-US" altLang="zh-CN" sz="1200" dirty="0"/>
              <a:t>10k@4*10e5)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6418736" y="4973847"/>
            <a:ext cx="2296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打拿极等效阳极电流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(1k@3.4*10e5</a:t>
            </a:r>
            <a:r>
              <a:rPr lang="zh-CN" altLang="en-US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对比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10k@4*10e5)</a:t>
            </a:r>
            <a:endParaRPr lang="zh-CN" altLang="en-US" sz="12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418736" y="4613564"/>
            <a:ext cx="2409380" cy="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6616931" y="3391593"/>
            <a:ext cx="24938" cy="1354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7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3413" y="507077"/>
            <a:ext cx="506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 </a:t>
            </a:r>
            <a:r>
              <a:rPr lang="zh-CN" altLang="en-US" sz="2000" dirty="0" smtClean="0"/>
              <a:t>降低</a:t>
            </a:r>
            <a:r>
              <a:rPr lang="en-US" altLang="zh-CN" sz="2000" dirty="0" smtClean="0"/>
              <a:t>PMT</a:t>
            </a:r>
            <a:r>
              <a:rPr lang="zh-CN" altLang="en-US" sz="2000" dirty="0" smtClean="0"/>
              <a:t>增益后</a:t>
            </a:r>
            <a:r>
              <a:rPr lang="en-US" altLang="zh-CN" sz="2000" dirty="0" smtClean="0"/>
              <a:t>ED</a:t>
            </a:r>
            <a:r>
              <a:rPr lang="zh-CN" altLang="en-US" sz="2000" dirty="0" smtClean="0"/>
              <a:t>性能评估</a:t>
            </a:r>
            <a:endParaRPr lang="zh-CN" altLang="en-US" sz="2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464388"/>
              </p:ext>
            </p:extLst>
          </p:nvPr>
        </p:nvGraphicFramePr>
        <p:xfrm>
          <a:off x="823946" y="2280807"/>
          <a:ext cx="7253390" cy="1448571"/>
        </p:xfrm>
        <a:graphic>
          <a:graphicData uri="http://schemas.openxmlformats.org/drawingml/2006/table">
            <a:tbl>
              <a:tblPr/>
              <a:tblGrid>
                <a:gridCol w="2321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6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155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4*10e5(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正常阈值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3.4*10e5(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高阈值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3.4*10e5(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正常阈值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3*10e5(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高阈值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3*10e5(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正常阈值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EDSingleParticlePeak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22.4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19.0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19.0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16.7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16.8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EDTimeRes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(ns)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1.65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1.58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1.64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EDDetEffi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 （%）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97.9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97.1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97.9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97.3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97.9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EDSingleRate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: (kHz)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0.50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0.42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0.49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0" y="4330656"/>
            <a:ext cx="2431567" cy="1670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648" y="4330656"/>
            <a:ext cx="2435462" cy="1670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742" y="4330656"/>
            <a:ext cx="2291335" cy="16703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09353" y="6001036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/>
              <a:t>ED</a:t>
            </a:r>
            <a:r>
              <a:rPr lang="zh-CN" altLang="en-US" sz="1200" dirty="0"/>
              <a:t>时间分辨</a:t>
            </a:r>
          </a:p>
        </p:txBody>
      </p:sp>
      <p:sp>
        <p:nvSpPr>
          <p:cNvPr id="9" name="矩形 8"/>
          <p:cNvSpPr/>
          <p:nvPr/>
        </p:nvSpPr>
        <p:spPr>
          <a:xfrm>
            <a:off x="4290461" y="6001036"/>
            <a:ext cx="100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/>
              <a:t>ED </a:t>
            </a:r>
            <a:r>
              <a:rPr lang="zh-CN" altLang="en-US" sz="1200" dirty="0"/>
              <a:t>探测效率</a:t>
            </a:r>
          </a:p>
        </p:txBody>
      </p:sp>
      <p:sp>
        <p:nvSpPr>
          <p:cNvPr id="10" name="矩形 9"/>
          <p:cNvSpPr/>
          <p:nvPr/>
        </p:nvSpPr>
        <p:spPr>
          <a:xfrm>
            <a:off x="7142396" y="6047202"/>
            <a:ext cx="1124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dirty="0"/>
              <a:t>ED</a:t>
            </a:r>
            <a:r>
              <a:rPr lang="zh-CN" altLang="en-US" sz="1200" dirty="0"/>
              <a:t>单道计数率</a:t>
            </a:r>
          </a:p>
        </p:txBody>
      </p:sp>
      <p:sp>
        <p:nvSpPr>
          <p:cNvPr id="11" name="矩形 10"/>
          <p:cNvSpPr/>
          <p:nvPr/>
        </p:nvSpPr>
        <p:spPr>
          <a:xfrm>
            <a:off x="349135" y="1055388"/>
            <a:ext cx="8628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利用山大</a:t>
            </a:r>
            <a:r>
              <a:rPr lang="en-US" altLang="zh-CN" sz="1600" dirty="0"/>
              <a:t>ED</a:t>
            </a:r>
            <a:r>
              <a:rPr lang="zh-CN" altLang="en-US" sz="1600" dirty="0"/>
              <a:t>测试平台在</a:t>
            </a:r>
            <a:r>
              <a:rPr lang="en-US" altLang="zh-CN" sz="1600" dirty="0"/>
              <a:t>3.4</a:t>
            </a:r>
            <a:r>
              <a:rPr lang="zh-CN" altLang="en-US" sz="1600" dirty="0"/>
              <a:t>*</a:t>
            </a:r>
            <a:r>
              <a:rPr lang="en-US" altLang="zh-CN" sz="1600" dirty="0" smtClean="0"/>
              <a:t>10e5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3</a:t>
            </a:r>
            <a:r>
              <a:rPr lang="zh-CN" altLang="en-US" sz="1600" dirty="0" smtClean="0"/>
              <a:t>*</a:t>
            </a:r>
            <a:r>
              <a:rPr lang="en-US" altLang="zh-CN" sz="1600" dirty="0" smtClean="0"/>
              <a:t>10</a:t>
            </a:r>
            <a:r>
              <a:rPr lang="en-US" altLang="zh-CN" sz="1600" dirty="0" smtClean="0"/>
              <a:t>e5</a:t>
            </a:r>
            <a:r>
              <a:rPr lang="zh-CN" altLang="en-US" sz="1600" dirty="0" smtClean="0"/>
              <a:t>的</a:t>
            </a:r>
            <a:r>
              <a:rPr lang="zh-CN" altLang="en-US" sz="1600" dirty="0"/>
              <a:t>增益下测试</a:t>
            </a:r>
            <a:r>
              <a:rPr lang="en-US" altLang="zh-CN" sz="1600" dirty="0"/>
              <a:t>ED</a:t>
            </a:r>
            <a:r>
              <a:rPr lang="zh-CN" altLang="en-US" sz="1600" dirty="0"/>
              <a:t>整体性能；</a:t>
            </a:r>
            <a:endParaRPr lang="en-US" altLang="zh-CN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13</a:t>
            </a:r>
            <a:r>
              <a:rPr lang="zh-CN" altLang="en-US" sz="1600" dirty="0"/>
              <a:t>台</a:t>
            </a:r>
            <a:r>
              <a:rPr lang="en-US" altLang="zh-CN" sz="1600" dirty="0"/>
              <a:t>ED</a:t>
            </a:r>
            <a:r>
              <a:rPr lang="zh-CN" altLang="en-US" sz="1600" dirty="0"/>
              <a:t>统计结果显示，降低增益若阈值维持不变，其时间分辨变差</a:t>
            </a:r>
            <a:r>
              <a:rPr lang="en-US" altLang="zh-CN" sz="1600" dirty="0"/>
              <a:t>0.07ns</a:t>
            </a:r>
            <a:r>
              <a:rPr lang="zh-CN" altLang="en-US" sz="1600" dirty="0"/>
              <a:t>、探测效率变低</a:t>
            </a:r>
            <a:r>
              <a:rPr lang="en-US" altLang="zh-CN" sz="1600" dirty="0"/>
              <a:t>0.8%</a:t>
            </a:r>
            <a:r>
              <a:rPr lang="zh-CN" altLang="en-US" sz="1600" dirty="0"/>
              <a:t>、单道计数率降低</a:t>
            </a:r>
            <a:r>
              <a:rPr lang="en-US" altLang="zh-CN" sz="1600" dirty="0"/>
              <a:t>0.1KHz</a:t>
            </a:r>
            <a:r>
              <a:rPr lang="zh-CN" altLang="en-US" sz="1600" dirty="0"/>
              <a:t>，略有变化但均满足要求；若阈值也按比例下降，则所有性能维持之前水平不变；降低增益单粒子峰从</a:t>
            </a:r>
            <a:r>
              <a:rPr lang="en-US" altLang="zh-CN" sz="1600" dirty="0"/>
              <a:t>22.3count</a:t>
            </a:r>
            <a:r>
              <a:rPr lang="zh-CN" altLang="en-US" sz="1600" dirty="0"/>
              <a:t>变到</a:t>
            </a:r>
            <a:r>
              <a:rPr lang="en-US" altLang="zh-CN" sz="1600" dirty="0"/>
              <a:t>19.0count</a:t>
            </a:r>
            <a:r>
              <a:rPr lang="zh-CN" altLang="en-US" sz="1600" dirty="0"/>
              <a:t>；</a:t>
            </a:r>
            <a:endParaRPr lang="en-US" altLang="zh-CN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309799" y="3858216"/>
            <a:ext cx="666794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其中，正常阈值：</a:t>
            </a:r>
            <a:r>
              <a:rPr lang="en-US" altLang="zh-CN" sz="1100" dirty="0"/>
              <a:t>MPV</a:t>
            </a:r>
            <a:r>
              <a:rPr lang="zh-CN" altLang="en-US" sz="1100" dirty="0"/>
              <a:t>*</a:t>
            </a:r>
            <a:r>
              <a:rPr lang="en-US" altLang="zh-CN" sz="1100" dirty="0"/>
              <a:t>2mV/20count</a:t>
            </a:r>
            <a:r>
              <a:rPr lang="zh-CN" altLang="en-US" sz="1100" dirty="0"/>
              <a:t>；高阈值：</a:t>
            </a:r>
            <a:r>
              <a:rPr lang="en-US" altLang="zh-CN" sz="1100" dirty="0"/>
              <a:t>1.15*MPV*2mV/20count (</a:t>
            </a:r>
            <a:r>
              <a:rPr lang="zh-CN" altLang="en-US" sz="1100" dirty="0"/>
              <a:t>即只降低增益，阈值维持不变</a:t>
            </a:r>
            <a:r>
              <a:rPr lang="en-US" altLang="zh-CN" sz="1100" dirty="0"/>
              <a:t>)</a:t>
            </a:r>
            <a:r>
              <a:rPr lang="zh-CN" altLang="en-US" sz="1100" dirty="0"/>
              <a:t>；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17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" y="1279830"/>
            <a:ext cx="2861853" cy="16697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5667" y="592838"/>
            <a:ext cx="461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350" dirty="0"/>
              <a:t> </a:t>
            </a:r>
            <a:r>
              <a:rPr lang="zh-CN" altLang="en-US" sz="2000" dirty="0"/>
              <a:t>光照频率对</a:t>
            </a:r>
            <a:r>
              <a:rPr lang="zh-CN" altLang="en-US" sz="2000" dirty="0" smtClean="0"/>
              <a:t>增益（瞬时）的</a:t>
            </a:r>
            <a:r>
              <a:rPr lang="zh-CN" altLang="en-US" sz="2000" dirty="0"/>
              <a:t>影响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513" y="1279830"/>
            <a:ext cx="2664261" cy="17881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232" y="3212025"/>
            <a:ext cx="270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电流在各打拿级间的分布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27" y="3915077"/>
            <a:ext cx="2490165" cy="15282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606" y="4060969"/>
            <a:ext cx="2156836" cy="138230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40182" y="3212025"/>
            <a:ext cx="2604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同一支</a:t>
            </a:r>
            <a:r>
              <a:rPr lang="en-US" altLang="zh-CN" sz="1200" dirty="0"/>
              <a:t>PMT</a:t>
            </a:r>
            <a:r>
              <a:rPr lang="zh-CN" altLang="en-US" sz="1200" dirty="0"/>
              <a:t>，不同信号大小下增益与频率的关系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64374" y="5540505"/>
            <a:ext cx="181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不同</a:t>
            </a:r>
            <a:r>
              <a:rPr lang="en-US" altLang="zh-CN" sz="1200" dirty="0"/>
              <a:t>PMT</a:t>
            </a:r>
            <a:r>
              <a:rPr lang="zh-CN" altLang="en-US" sz="1200" dirty="0"/>
              <a:t>，相近信号大小下增益随频率的变化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40182" y="5607679"/>
            <a:ext cx="3302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仿真模拟：最后级电压随时间变化（</a:t>
            </a:r>
            <a:r>
              <a:rPr lang="en-US" altLang="zh-CN" sz="1200" dirty="0"/>
              <a:t>60ms</a:t>
            </a:r>
            <a:r>
              <a:rPr lang="zh-CN" altLang="en-US" sz="1200" dirty="0"/>
              <a:t>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68819" y="2277387"/>
            <a:ext cx="2944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r>
              <a:rPr lang="zh-CN" altLang="en-US" sz="1600" dirty="0"/>
              <a:t>在高频下</a:t>
            </a:r>
            <a:r>
              <a:rPr lang="en-US" altLang="zh-CN" sz="1600" dirty="0"/>
              <a:t>PMT</a:t>
            </a:r>
            <a:r>
              <a:rPr lang="zh-CN" altLang="en-US" sz="1600" dirty="0"/>
              <a:t>增益上升，是由于光电流过大使得最后一级压降明显，</a:t>
            </a:r>
            <a:r>
              <a:rPr lang="en-US" altLang="zh-CN" sz="1600" dirty="0"/>
              <a:t>PMT</a:t>
            </a:r>
            <a:r>
              <a:rPr lang="zh-CN" altLang="en-US" sz="1600" dirty="0"/>
              <a:t>电压重新分配；</a:t>
            </a: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r>
              <a:rPr lang="zh-CN" altLang="en-US" sz="1600" dirty="0"/>
              <a:t>不同</a:t>
            </a:r>
            <a:r>
              <a:rPr lang="en-US" altLang="zh-CN" sz="1600" dirty="0"/>
              <a:t>PMT</a:t>
            </a:r>
            <a:r>
              <a:rPr lang="zh-CN" altLang="en-US" sz="1600" dirty="0"/>
              <a:t>，增益随频率变化的情况不同；</a:t>
            </a: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r>
              <a:rPr lang="zh-CN" altLang="en-US" sz="1600" dirty="0" smtClean="0"/>
              <a:t>光照</a:t>
            </a:r>
            <a:r>
              <a:rPr lang="zh-CN" altLang="en-US" sz="1600" dirty="0"/>
              <a:t>越强，频率效应越明显；</a:t>
            </a: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dirty="0"/>
              <a:t> NI </a:t>
            </a:r>
            <a:r>
              <a:rPr lang="zh-CN" altLang="en-US" sz="1600" dirty="0"/>
              <a:t>仿真模拟软件，结果显示最后一级电压下降，且频率越高压降效应越明显；</a:t>
            </a:r>
          </a:p>
        </p:txBody>
      </p:sp>
    </p:spTree>
    <p:extLst>
      <p:ext uri="{BB962C8B-B14F-4D97-AF65-F5344CB8AC3E}">
        <p14:creationId xmlns:p14="http://schemas.microsoft.com/office/powerpoint/2010/main" val="28174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7467" y="753341"/>
            <a:ext cx="26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小结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7467" y="1885950"/>
            <a:ext cx="6995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 </a:t>
            </a:r>
            <a:r>
              <a:rPr lang="zh-CN" altLang="en-US" sz="1600" dirty="0"/>
              <a:t>已经</a:t>
            </a:r>
            <a:r>
              <a:rPr lang="zh-CN" altLang="en-US" sz="1600" dirty="0" smtClean="0"/>
              <a:t>完成</a:t>
            </a:r>
            <a:r>
              <a:rPr lang="en-US" altLang="zh-CN" sz="1600" dirty="0" smtClean="0"/>
              <a:t>3000</a:t>
            </a:r>
            <a:r>
              <a:rPr lang="zh-CN" altLang="en-US" sz="1600" dirty="0" smtClean="0"/>
              <a:t>支</a:t>
            </a:r>
            <a:r>
              <a:rPr lang="en-US" altLang="zh-CN" sz="1600" dirty="0"/>
              <a:t>PMT</a:t>
            </a:r>
            <a:r>
              <a:rPr lang="zh-CN" altLang="en-US" sz="1600" dirty="0"/>
              <a:t>测试，测试期间测试系统稳定；</a:t>
            </a:r>
            <a:endParaRPr lang="en-US" altLang="zh-CN" sz="1600" dirty="0"/>
          </a:p>
          <a:p>
            <a:r>
              <a:rPr lang="en-US" altLang="zh-CN" sz="16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随着合格率的提高，每月</a:t>
            </a:r>
            <a:r>
              <a:rPr lang="zh-CN" altLang="en-US" sz="1600" dirty="0"/>
              <a:t>可以为</a:t>
            </a:r>
            <a:r>
              <a:rPr lang="en-US" altLang="zh-CN" sz="1600" dirty="0"/>
              <a:t>ED</a:t>
            </a:r>
            <a:r>
              <a:rPr lang="zh-CN" altLang="en-US" sz="1600" dirty="0"/>
              <a:t>建设提供</a:t>
            </a:r>
            <a:r>
              <a:rPr lang="en-US" altLang="zh-CN" sz="1600" dirty="0"/>
              <a:t>300</a:t>
            </a:r>
            <a:r>
              <a:rPr lang="zh-CN" altLang="en-US" sz="1600" dirty="0"/>
              <a:t>支合格的</a:t>
            </a:r>
            <a:r>
              <a:rPr lang="en-US" altLang="zh-CN" sz="1600" dirty="0"/>
              <a:t>PMT</a:t>
            </a:r>
            <a:r>
              <a:rPr lang="zh-CN" altLang="en-US" sz="1600" dirty="0"/>
              <a:t>；</a:t>
            </a:r>
            <a:endParaRPr lang="en-US" altLang="zh-CN" sz="1600" dirty="0"/>
          </a:p>
          <a:p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r>
              <a:rPr lang="zh-CN" altLang="en-US" sz="1600" dirty="0"/>
              <a:t>测试系统升级、备份正有序进行；</a:t>
            </a: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r>
              <a:rPr lang="zh-CN" altLang="en-US" sz="1600" dirty="0"/>
              <a:t>研究了光照频率对</a:t>
            </a:r>
            <a:r>
              <a:rPr lang="en-US" altLang="zh-CN" sz="1600" dirty="0"/>
              <a:t>PMT</a:t>
            </a:r>
            <a:r>
              <a:rPr lang="zh-CN" altLang="en-US" sz="1600" dirty="0"/>
              <a:t>最大线性电流的影响，并且提出了扩大</a:t>
            </a:r>
            <a:r>
              <a:rPr lang="en-US" altLang="zh-CN" sz="1600" dirty="0"/>
              <a:t>PMT</a:t>
            </a:r>
            <a:r>
              <a:rPr lang="zh-CN" altLang="en-US" sz="1600" dirty="0"/>
              <a:t>动态范围的方法；</a:t>
            </a:r>
          </a:p>
        </p:txBody>
      </p:sp>
    </p:spTree>
    <p:extLst>
      <p:ext uri="{BB962C8B-B14F-4D97-AF65-F5344CB8AC3E}">
        <p14:creationId xmlns:p14="http://schemas.microsoft.com/office/powerpoint/2010/main" val="85202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</a:t>
            </a:r>
            <a:r>
              <a:rPr lang="zh-CN" altLang="en-US" sz="1800" dirty="0" smtClean="0"/>
              <a:t>批量</a:t>
            </a:r>
            <a:r>
              <a:rPr lang="zh-CN" altLang="en-US" sz="1800" dirty="0"/>
              <a:t>测试系统</a:t>
            </a:r>
            <a:endParaRPr lang="en-US" altLang="zh-CN" sz="18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1800" dirty="0" smtClean="0"/>
              <a:t>   批量</a:t>
            </a:r>
            <a:r>
              <a:rPr lang="zh-CN" altLang="en-US" sz="1800" dirty="0"/>
              <a:t>测试</a:t>
            </a:r>
            <a:r>
              <a:rPr lang="zh-CN" altLang="en-US" sz="1800" dirty="0" smtClean="0"/>
              <a:t>结果 </a:t>
            </a: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</a:t>
            </a:r>
            <a:r>
              <a:rPr lang="zh-CN" altLang="en-US" sz="1800" dirty="0" smtClean="0"/>
              <a:t>供货情况 </a:t>
            </a:r>
            <a:endParaRPr lang="en-US" altLang="zh-CN" sz="18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1800" dirty="0" smtClean="0"/>
              <a:t>   高频</a:t>
            </a:r>
            <a:r>
              <a:rPr lang="zh-CN" altLang="en-US" sz="1800" dirty="0"/>
              <a:t>光照下光电倍增管的特性研究</a:t>
            </a:r>
            <a:endParaRPr lang="en-US" altLang="zh-CN" sz="18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</a:t>
            </a:r>
            <a:r>
              <a:rPr lang="zh-CN" altLang="en-US" sz="1800" dirty="0" smtClean="0"/>
              <a:t>小结</a:t>
            </a:r>
            <a:endParaRPr lang="zh-CN" altLang="en-US" sz="18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山东大学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94656" y="483830"/>
            <a:ext cx="7543800" cy="60960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批量测试系统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10800000">
            <a:off x="2792019" y="2232739"/>
            <a:ext cx="1905000" cy="1149350"/>
          </a:xfrm>
          <a:prstGeom prst="rect">
            <a:avLst/>
          </a:prstGeom>
        </p:spPr>
      </p:pic>
      <p:pic>
        <p:nvPicPr>
          <p:cNvPr id="7" name="图片 9" descr="C:\Users\星凡慧儿\Desktop\新建文件夹\IMG_20140629_111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00" y="2771580"/>
            <a:ext cx="2376053" cy="18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94656" y="5125173"/>
            <a:ext cx="2182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山东大学批量测试系统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64639" y="3654180"/>
            <a:ext cx="2188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ED-PMT</a:t>
            </a:r>
            <a:r>
              <a:rPr lang="zh-CN" altLang="en-US" sz="1200" dirty="0"/>
              <a:t>（</a:t>
            </a:r>
            <a:r>
              <a:rPr lang="en-US" altLang="zh-CN" sz="1200" dirty="0"/>
              <a:t>XP3960</a:t>
            </a:r>
            <a:r>
              <a:rPr lang="zh-CN" altLang="en-US" sz="1200" dirty="0"/>
              <a:t>，带分压器）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766" y="4286699"/>
            <a:ext cx="2347881" cy="11154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81745" y="5512278"/>
            <a:ext cx="172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XP3960-</a:t>
            </a:r>
            <a:r>
              <a:rPr lang="zh-CN" altLang="en-US" sz="1200" dirty="0"/>
              <a:t>分压电路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06214" y="2343408"/>
            <a:ext cx="3906323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350" dirty="0"/>
              <a:t> </a:t>
            </a:r>
            <a:r>
              <a:rPr lang="en-US" altLang="zh-CN" sz="1600" dirty="0"/>
              <a:t>ED-PMT</a:t>
            </a:r>
            <a:r>
              <a:rPr lang="zh-CN" altLang="en-US" sz="1600" dirty="0"/>
              <a:t> 选型为</a:t>
            </a:r>
            <a:r>
              <a:rPr lang="en-US" altLang="zh-CN" sz="1600" dirty="0"/>
              <a:t>1.5</a:t>
            </a:r>
            <a:r>
              <a:rPr lang="zh-CN" altLang="en-US" sz="1600" dirty="0"/>
              <a:t>英寸，九个打拿级直线聚焦型</a:t>
            </a:r>
            <a:r>
              <a:rPr lang="en-US" altLang="zh-CN" sz="1600" dirty="0"/>
              <a:t>XP3960 -PMT</a:t>
            </a:r>
            <a:r>
              <a:rPr lang="zh-CN" altLang="en-US" sz="1600" dirty="0"/>
              <a:t>，共计</a:t>
            </a:r>
            <a:r>
              <a:rPr lang="en-US" altLang="zh-CN" sz="1600" dirty="0"/>
              <a:t>5000</a:t>
            </a:r>
            <a:r>
              <a:rPr lang="zh-CN" altLang="en-US" sz="1600" dirty="0"/>
              <a:t>余支；</a:t>
            </a:r>
            <a:endParaRPr lang="en-US" altLang="zh-CN" sz="16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600" dirty="0"/>
              <a:t> </a:t>
            </a:r>
            <a:r>
              <a:rPr lang="zh-CN" altLang="en-US" sz="1600" dirty="0"/>
              <a:t>山东大学根据实验需求搭建了一套可以批量、精确、一键式操作的测试系统，完成对以下测试项目的测试：</a:t>
            </a:r>
            <a:endParaRPr lang="en-US" altLang="zh-CN" sz="1600" dirty="0"/>
          </a:p>
          <a:p>
            <a:r>
              <a:rPr lang="en-US" altLang="zh-CN" sz="1350" dirty="0"/>
              <a:t>       </a:t>
            </a:r>
            <a:endParaRPr lang="zh-CN" altLang="en-US" sz="1350" dirty="0"/>
          </a:p>
        </p:txBody>
      </p:sp>
      <p:sp>
        <p:nvSpPr>
          <p:cNvPr id="13" name="文本框 12"/>
          <p:cNvSpPr txBox="1"/>
          <p:nvPr/>
        </p:nvSpPr>
        <p:spPr>
          <a:xfrm>
            <a:off x="5238133" y="3925164"/>
            <a:ext cx="3519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400" dirty="0"/>
              <a:t>单光电子峰和高压相应</a:t>
            </a:r>
            <a:endParaRPr lang="en-US" altLang="zh-CN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400" dirty="0"/>
              <a:t>工作高压标定</a:t>
            </a:r>
            <a:endParaRPr lang="en-US" altLang="zh-CN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400" dirty="0"/>
              <a:t> </a:t>
            </a:r>
            <a:r>
              <a:rPr lang="zh-CN" altLang="en-US" sz="1400" dirty="0"/>
              <a:t>最大线性电流</a:t>
            </a:r>
            <a:endParaRPr lang="en-US" altLang="zh-CN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400" dirty="0" smtClean="0"/>
              <a:t>温度系数</a:t>
            </a:r>
            <a:r>
              <a:rPr lang="zh-CN" altLang="en-US" sz="1400" dirty="0"/>
              <a:t>测试</a:t>
            </a:r>
            <a:endParaRPr lang="en-US" altLang="zh-CN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400" dirty="0"/>
              <a:t> </a:t>
            </a:r>
            <a:r>
              <a:rPr lang="zh-CN" altLang="en-US" sz="1400" dirty="0"/>
              <a:t>时间性能：</a:t>
            </a:r>
            <a:r>
              <a:rPr lang="en-US" altLang="zh-CN" sz="1400" dirty="0"/>
              <a:t>TTS</a:t>
            </a:r>
            <a:r>
              <a:rPr lang="zh-CN" altLang="en-US" sz="1400" dirty="0"/>
              <a:t>、</a:t>
            </a:r>
            <a:r>
              <a:rPr lang="en-US" altLang="zh-CN" sz="1400" dirty="0"/>
              <a:t>CTTD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400" dirty="0"/>
              <a:t> </a:t>
            </a:r>
            <a:r>
              <a:rPr lang="zh-CN" altLang="en-US" sz="1400" dirty="0"/>
              <a:t>暗噪声测试</a:t>
            </a:r>
            <a:endParaRPr lang="en-US" altLang="zh-CN" sz="1400" dirty="0"/>
          </a:p>
        </p:txBody>
      </p:sp>
      <p:sp>
        <p:nvSpPr>
          <p:cNvPr id="3" name="文本框 2"/>
          <p:cNvSpPr txBox="1"/>
          <p:nvPr/>
        </p:nvSpPr>
        <p:spPr>
          <a:xfrm>
            <a:off x="286096" y="1332340"/>
            <a:ext cx="1801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zh-CN" altLang="en-US" sz="2000" dirty="0"/>
              <a:t>测试内容</a:t>
            </a:r>
          </a:p>
        </p:txBody>
      </p:sp>
    </p:spTree>
    <p:extLst>
      <p:ext uri="{BB962C8B-B14F-4D97-AF65-F5344CB8AC3E}">
        <p14:creationId xmlns:p14="http://schemas.microsoft.com/office/powerpoint/2010/main" val="32427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30133" y="1266402"/>
            <a:ext cx="6539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为监测系统稳定性，测试系统中长期放置一支监测管，测试其工作高压；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61" y="3642268"/>
            <a:ext cx="3150131" cy="2130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61" y="1635748"/>
            <a:ext cx="3150131" cy="20103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122" y="3642268"/>
            <a:ext cx="3146953" cy="22405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122" y="1651501"/>
            <a:ext cx="3038743" cy="19788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92037" y="2815207"/>
            <a:ext cx="1607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/>
              <a:t>监测管单光电子增益随时间变化；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09128" y="5030007"/>
            <a:ext cx="1530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/>
              <a:t>监测管工作高压随时间变化；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91495" y="2353541"/>
            <a:ext cx="11115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/>
              <a:t>监测管增益：</a:t>
            </a:r>
            <a:r>
              <a:rPr lang="en-US" altLang="zh-CN" sz="1350" b="1" dirty="0"/>
              <a:t>RMS/mean</a:t>
            </a:r>
            <a:r>
              <a:rPr lang="zh-CN" altLang="en-US" sz="1350" b="1" dirty="0"/>
              <a:t>：</a:t>
            </a:r>
            <a:endParaRPr lang="en-US" altLang="zh-CN" sz="1350" b="1" dirty="0"/>
          </a:p>
          <a:p>
            <a:r>
              <a:rPr lang="en-US" altLang="zh-CN" sz="1350" b="1" dirty="0"/>
              <a:t>1.8%</a:t>
            </a:r>
            <a:r>
              <a:rPr lang="zh-CN" altLang="en-US" sz="1350" b="1" dirty="0"/>
              <a:t>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91495" y="4654587"/>
            <a:ext cx="12161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/>
              <a:t>监测管工作高压 </a:t>
            </a:r>
            <a:r>
              <a:rPr lang="en-US" altLang="zh-CN" sz="1350" b="1" dirty="0"/>
              <a:t>RMS/mean</a:t>
            </a:r>
            <a:r>
              <a:rPr lang="zh-CN" altLang="en-US" sz="1350" b="1" dirty="0"/>
              <a:t>：</a:t>
            </a:r>
            <a:endParaRPr lang="en-US" altLang="zh-CN" sz="1350" b="1" dirty="0"/>
          </a:p>
          <a:p>
            <a:r>
              <a:rPr lang="en-US" altLang="zh-CN" sz="1350" b="1" dirty="0"/>
              <a:t>0.38%</a:t>
            </a:r>
            <a:r>
              <a:rPr lang="zh-CN" altLang="en-US" sz="1350" b="1" dirty="0"/>
              <a:t>；</a:t>
            </a:r>
            <a:r>
              <a:rPr lang="en-US" altLang="zh-CN" sz="1350" b="1" dirty="0"/>
              <a:t> </a:t>
            </a:r>
            <a:endParaRPr lang="zh-CN" altLang="en-US" sz="135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358411" y="530977"/>
            <a:ext cx="253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350" dirty="0"/>
              <a:t> </a:t>
            </a:r>
            <a:r>
              <a:rPr lang="zh-CN" altLang="en-US" sz="2000" dirty="0"/>
              <a:t>系统稳定性</a:t>
            </a:r>
          </a:p>
        </p:txBody>
      </p:sp>
    </p:spTree>
    <p:extLst>
      <p:ext uri="{BB962C8B-B14F-4D97-AF65-F5344CB8AC3E}">
        <p14:creationId xmlns:p14="http://schemas.microsoft.com/office/powerpoint/2010/main" val="42011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0290" y="854727"/>
            <a:ext cx="327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zh-CN" altLang="en-US" sz="2000" dirty="0"/>
              <a:t>测试系统备份与升级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39" y="4427175"/>
            <a:ext cx="2170338" cy="12176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0" y="4092857"/>
            <a:ext cx="2178185" cy="16274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27" y="1864139"/>
            <a:ext cx="1543664" cy="206275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56712" y="2510783"/>
            <a:ext cx="3541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备份</a:t>
            </a:r>
            <a:r>
              <a:rPr lang="zh-CN" altLang="en-US" sz="1600" dirty="0"/>
              <a:t>线性测试系统 ：测试暗箱、示波器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/>
              <a:t>温度系数测试系统备份 ：温控箱、电子学、交换机、光源系统；</a:t>
            </a:r>
            <a:endParaRPr lang="en-US" altLang="zh-CN" sz="1600" dirty="0"/>
          </a:p>
          <a:p>
            <a:endParaRPr lang="en-US" altLang="zh-C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二</a:t>
            </a:r>
            <a:r>
              <a:rPr lang="zh-CN" altLang="en-US" sz="1600" dirty="0"/>
              <a:t>维扫描系统备份：二维扫描电机、高压电源、电子学插件、机箱、数据采集服务器</a:t>
            </a:r>
            <a:r>
              <a:rPr lang="zh-CN" altLang="en-US" sz="1350" dirty="0"/>
              <a:t>；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59" y="1833575"/>
            <a:ext cx="2597857" cy="18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6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333434" y="362193"/>
            <a:ext cx="7543800" cy="552450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批量测试结果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0" y="2149475"/>
            <a:ext cx="7543800" cy="30305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42835" y="1243384"/>
            <a:ext cx="601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</a:t>
            </a:r>
            <a:r>
              <a:rPr lang="zh-CN" altLang="en-US" dirty="0"/>
              <a:t>目前</a:t>
            </a:r>
            <a:r>
              <a:rPr lang="en-US" altLang="zh-CN" dirty="0"/>
              <a:t>SDU</a:t>
            </a:r>
            <a:r>
              <a:rPr lang="zh-CN" altLang="en-US" dirty="0"/>
              <a:t>已经</a:t>
            </a:r>
            <a:r>
              <a:rPr lang="zh-CN" altLang="en-US" dirty="0" smtClean="0"/>
              <a:t>完成</a:t>
            </a:r>
            <a:r>
              <a:rPr lang="en-US" altLang="zh-CN" dirty="0" smtClean="0"/>
              <a:t>2000</a:t>
            </a:r>
            <a:r>
              <a:rPr lang="zh-CN" altLang="en-US" dirty="0" smtClean="0"/>
              <a:t>余</a:t>
            </a:r>
            <a:r>
              <a:rPr lang="zh-CN" altLang="en-US" dirty="0"/>
              <a:t>支</a:t>
            </a:r>
            <a:r>
              <a:rPr lang="en-US" altLang="zh-CN" dirty="0"/>
              <a:t>ED-PMT</a:t>
            </a:r>
            <a:r>
              <a:rPr lang="zh-CN" altLang="en-US" dirty="0"/>
              <a:t>（合格品）</a:t>
            </a:r>
            <a:r>
              <a:rPr lang="zh-CN" altLang="en-US" dirty="0" smtClean="0"/>
              <a:t>测试；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618" y="2644487"/>
            <a:ext cx="2378702" cy="16833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16" y="2462743"/>
            <a:ext cx="2413303" cy="18228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844" y="2500083"/>
            <a:ext cx="2137966" cy="176902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95072" y="4348353"/>
            <a:ext cx="1565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增益</a:t>
            </a:r>
            <a:r>
              <a:rPr lang="zh-CN" altLang="en-US" sz="1200" dirty="0" smtClean="0"/>
              <a:t>分布</a:t>
            </a:r>
            <a:r>
              <a:rPr lang="en-US" altLang="zh-CN" sz="1200" dirty="0" smtClean="0"/>
              <a:t>@1800V</a:t>
            </a:r>
            <a:endParaRPr lang="zh-CN" altLang="en-US" sz="1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3525982" y="4327814"/>
            <a:ext cx="1586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相对工作高压分布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20855" y="4283478"/>
            <a:ext cx="1808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工作高压随管号分布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8177" y="4842993"/>
            <a:ext cx="6255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/>
              <a:t>为了消除</a:t>
            </a:r>
            <a:r>
              <a:rPr lang="en-US" altLang="zh-CN" sz="1600" dirty="0"/>
              <a:t>PMT</a:t>
            </a:r>
            <a:r>
              <a:rPr lang="zh-CN" altLang="en-US" sz="1600" dirty="0"/>
              <a:t>灵敏度响应不同，工作高压采用相对标定法；</a:t>
            </a: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zh-CN" sz="16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工作</a:t>
            </a:r>
            <a:r>
              <a:rPr lang="zh-CN" altLang="en-US" sz="1600" dirty="0"/>
              <a:t>高压平均值为</a:t>
            </a:r>
            <a:r>
              <a:rPr lang="en-US" altLang="zh-CN" sz="1600" dirty="0"/>
              <a:t>1230V</a:t>
            </a:r>
            <a:r>
              <a:rPr lang="zh-CN" altLang="en-US" sz="1600" dirty="0"/>
              <a:t>，分布在</a:t>
            </a:r>
            <a:r>
              <a:rPr lang="en-US" altLang="zh-CN" sz="1600" dirty="0"/>
              <a:t>1130V-1330V</a:t>
            </a:r>
            <a:r>
              <a:rPr lang="zh-CN" altLang="en-US" sz="1600" dirty="0"/>
              <a:t>之间；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08743" y="1824453"/>
            <a:ext cx="4213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350" dirty="0"/>
              <a:t> </a:t>
            </a:r>
            <a:r>
              <a:rPr lang="zh-CN" altLang="en-US" sz="2000" dirty="0"/>
              <a:t>单光电子增益与工作高压</a:t>
            </a:r>
          </a:p>
        </p:txBody>
      </p:sp>
    </p:spTree>
    <p:extLst>
      <p:ext uri="{BB962C8B-B14F-4D97-AF65-F5344CB8AC3E}">
        <p14:creationId xmlns:p14="http://schemas.microsoft.com/office/powerpoint/2010/main" val="39926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3811" y="575216"/>
            <a:ext cx="808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zh-CN" altLang="en-US" sz="2000" dirty="0"/>
              <a:t>最大线性电流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200" y="1180194"/>
            <a:ext cx="2832933" cy="19660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7" y="1180194"/>
            <a:ext cx="2864305" cy="19541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57" y="3604157"/>
            <a:ext cx="2796143" cy="19057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698" y="3639370"/>
            <a:ext cx="3011603" cy="214765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24352" y="3234005"/>
            <a:ext cx="1760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阳极最大线性电流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91346" y="3227453"/>
            <a:ext cx="178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阳极打拿级增益比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4284" y="5787029"/>
            <a:ext cx="2504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打拿级等效阳极最大线性电流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84432" y="5847780"/>
            <a:ext cx="213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/>
              <a:t>最大线性电流随管号变化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40003" y="2672397"/>
            <a:ext cx="3237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r>
              <a:rPr lang="zh-CN" altLang="en-US" sz="1600" dirty="0"/>
              <a:t>阳极最大线性电流平均值</a:t>
            </a:r>
            <a:r>
              <a:rPr lang="en-US" altLang="zh-CN" sz="1600" dirty="0"/>
              <a:t>110mA</a:t>
            </a:r>
            <a:r>
              <a:rPr lang="zh-CN" altLang="en-US" sz="1600" dirty="0"/>
              <a:t>，远远满足实验需求；</a:t>
            </a: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r>
              <a:rPr lang="zh-CN" altLang="en-US" sz="1600" dirty="0"/>
              <a:t>阳极打拿级增益分布在</a:t>
            </a:r>
            <a:r>
              <a:rPr lang="en-US" altLang="zh-CN" sz="1600" dirty="0"/>
              <a:t>90-170</a:t>
            </a:r>
            <a:r>
              <a:rPr lang="zh-CN" altLang="en-US" sz="1600" dirty="0"/>
              <a:t>倍之间，平均值为</a:t>
            </a:r>
            <a:r>
              <a:rPr lang="en-US" altLang="zh-CN" sz="1600" dirty="0"/>
              <a:t>117</a:t>
            </a:r>
            <a:r>
              <a:rPr lang="zh-CN" altLang="en-US" sz="1600" dirty="0"/>
              <a:t>倍；</a:t>
            </a: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600" dirty="0"/>
              <a:t> </a:t>
            </a:r>
            <a:r>
              <a:rPr lang="zh-CN" altLang="en-US" sz="1600" dirty="0"/>
              <a:t>最大线性电流要求大于</a:t>
            </a:r>
            <a:r>
              <a:rPr lang="en-US" altLang="zh-CN" sz="1600" dirty="0"/>
              <a:t>1164mA</a:t>
            </a:r>
            <a:r>
              <a:rPr lang="zh-CN" altLang="en-US" sz="1600" dirty="0"/>
              <a:t>，约</a:t>
            </a:r>
            <a:r>
              <a:rPr lang="en-US" altLang="zh-CN" sz="1600" dirty="0"/>
              <a:t>10%</a:t>
            </a:r>
            <a:r>
              <a:rPr lang="zh-CN" altLang="en-US" sz="1600" dirty="0"/>
              <a:t>的</a:t>
            </a:r>
            <a:r>
              <a:rPr lang="en-US" altLang="zh-CN" sz="1600" dirty="0"/>
              <a:t>PMT</a:t>
            </a:r>
            <a:r>
              <a:rPr lang="zh-CN" altLang="en-US" sz="1600" dirty="0"/>
              <a:t>的不满足要求；</a:t>
            </a:r>
            <a:endParaRPr lang="en-US" altLang="zh-CN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041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43644" y="608914"/>
            <a:ext cx="4204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altLang="zh-CN" sz="1350" dirty="0"/>
              <a:t> </a:t>
            </a:r>
            <a:r>
              <a:rPr lang="zh-CN" altLang="en-US" sz="2000" dirty="0"/>
              <a:t>暗噪声、</a:t>
            </a:r>
            <a:r>
              <a:rPr lang="zh-CN" altLang="en-US" sz="2000" dirty="0" smtClean="0"/>
              <a:t>温度系数</a:t>
            </a:r>
            <a:endParaRPr lang="zh-CN" altLang="en-US" sz="20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0" y="1254199"/>
            <a:ext cx="2896667" cy="20985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93" y="1192085"/>
            <a:ext cx="2745096" cy="21160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60601" y="3390465"/>
            <a:ext cx="1662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暗噪声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796750" y="3337293"/>
            <a:ext cx="1697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温度系数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10425" y="2571181"/>
            <a:ext cx="26190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按</a:t>
            </a:r>
            <a:r>
              <a:rPr lang="zh-CN" altLang="en-US" sz="1600" dirty="0"/>
              <a:t>噪声合格率近</a:t>
            </a:r>
            <a:r>
              <a:rPr lang="en-US" altLang="zh-CN" sz="1600" dirty="0"/>
              <a:t>100%</a:t>
            </a:r>
            <a:r>
              <a:rPr lang="zh-CN" altLang="en-US" sz="1600" dirty="0"/>
              <a:t>，平均值为</a:t>
            </a:r>
            <a:r>
              <a:rPr lang="en-US" altLang="zh-CN" sz="1600" dirty="0"/>
              <a:t>5Hz</a:t>
            </a:r>
            <a:r>
              <a:rPr lang="zh-CN" altLang="en-US" sz="1600" dirty="0"/>
              <a:t>；</a:t>
            </a:r>
            <a:endParaRPr lang="en-US" altLang="zh-CN" sz="1600" dirty="0"/>
          </a:p>
          <a:p>
            <a:endParaRPr lang="en-US" altLang="zh-CN" sz="16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温度系数</a:t>
            </a:r>
            <a:r>
              <a:rPr lang="zh-CN" altLang="en-US" sz="1600" dirty="0"/>
              <a:t>平均值为</a:t>
            </a:r>
            <a:r>
              <a:rPr lang="en-US" altLang="zh-CN" sz="1600" dirty="0"/>
              <a:t>-0.09%</a:t>
            </a:r>
            <a:r>
              <a:rPr lang="zh-CN" altLang="en-US" sz="1600" dirty="0"/>
              <a:t>，大部分</a:t>
            </a:r>
            <a:r>
              <a:rPr lang="en-US" altLang="zh-CN" sz="1600" dirty="0"/>
              <a:t>PMT</a:t>
            </a:r>
            <a:r>
              <a:rPr lang="zh-CN" altLang="en-US" sz="1600" dirty="0"/>
              <a:t>增益与温度为</a:t>
            </a:r>
            <a:r>
              <a:rPr lang="zh-CN" altLang="en-US" sz="1600" dirty="0" smtClean="0"/>
              <a:t>负相关；</a:t>
            </a:r>
            <a:endParaRPr lang="en-US" altLang="zh-CN" sz="16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随着生产的进行，温度系数和暗噪声也逐渐更好。</a:t>
            </a:r>
            <a:endParaRPr lang="en-US" altLang="zh-CN" sz="1600" dirty="0"/>
          </a:p>
          <a:p>
            <a:endParaRPr lang="en-US" altLang="zh-CN" sz="1600" dirty="0" smtClean="0"/>
          </a:p>
          <a:p>
            <a:endParaRPr lang="zh-CN" altLang="en-US" sz="1600" dirty="0"/>
          </a:p>
        </p:txBody>
      </p:sp>
      <p:sp>
        <p:nvSpPr>
          <p:cNvPr id="2" name="文本框 1"/>
          <p:cNvSpPr txBox="1"/>
          <p:nvPr/>
        </p:nvSpPr>
        <p:spPr>
          <a:xfrm>
            <a:off x="3910760" y="5845838"/>
            <a:ext cx="1712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温度系数随管号变化</a:t>
            </a:r>
            <a:endParaRPr lang="zh-CN" altLang="en-US" sz="1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958" y="3880550"/>
            <a:ext cx="2853687" cy="20068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0" y="3857482"/>
            <a:ext cx="3351125" cy="2126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01" y="5887357"/>
            <a:ext cx="1904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暗噪声随管号变化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506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山东大学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0699" y="673331"/>
            <a:ext cx="346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 </a:t>
            </a:r>
            <a:r>
              <a:rPr lang="zh-CN" altLang="en-US" sz="2000" dirty="0" smtClean="0"/>
              <a:t>合格率 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" y="1776521"/>
            <a:ext cx="3009208" cy="2294840"/>
          </a:xfrm>
          <a:prstGeom prst="rect">
            <a:avLst/>
          </a:prstGeom>
        </p:spPr>
      </p:pic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930727"/>
              </p:ext>
            </p:extLst>
          </p:nvPr>
        </p:nvGraphicFramePr>
        <p:xfrm>
          <a:off x="4361749" y="1607945"/>
          <a:ext cx="4039986" cy="236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276003" y="4027922"/>
            <a:ext cx="183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管号分布</a:t>
            </a:r>
            <a:endParaRPr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5429935" y="4089731"/>
            <a:ext cx="1903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整体合格率随批次变化</a:t>
            </a:r>
            <a:endParaRPr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766495" y="4575215"/>
            <a:ext cx="7887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管号分布在一定程度上表现了厂家的良品率，在批量生产的一年时间内出现了两次      良品率较低情况；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 9-11</a:t>
            </a:r>
            <a:r>
              <a:rPr lang="zh-CN" altLang="en-US" sz="1600" dirty="0" smtClean="0"/>
              <a:t>批次合格率出现问题，目前问题已经得到解决，合格率上升；</a:t>
            </a:r>
            <a:endParaRPr lang="en-US" altLang="zh-CN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 smtClean="0"/>
              <a:t>目前合格率在</a:t>
            </a:r>
            <a:r>
              <a:rPr lang="en-US" altLang="zh-CN" sz="1600" dirty="0" smtClean="0"/>
              <a:t>80%</a:t>
            </a:r>
            <a:r>
              <a:rPr lang="zh-CN" altLang="en-US" sz="1600" dirty="0" smtClean="0"/>
              <a:t>左右；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5737659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4181</TotalTime>
  <Words>1362</Words>
  <Application>Microsoft Office PowerPoint</Application>
  <PresentationFormat>全屏显示(4:3)</PresentationFormat>
  <Paragraphs>170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宋体</vt:lpstr>
      <vt:lpstr>Arial</vt:lpstr>
      <vt:lpstr>Calibri</vt:lpstr>
      <vt:lpstr>Calibri Light</vt:lpstr>
      <vt:lpstr>Wingdings</vt:lpstr>
      <vt:lpstr>回顾</vt:lpstr>
      <vt:lpstr>小尺寸光敏探头测试进展</vt:lpstr>
      <vt:lpstr>提纲</vt:lpstr>
      <vt:lpstr>批量测试系统</vt:lpstr>
      <vt:lpstr>PowerPoint 演示文稿</vt:lpstr>
      <vt:lpstr>PowerPoint 演示文稿</vt:lpstr>
      <vt:lpstr>批量测试结果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小尺寸光敏探头测试进展</dc:title>
  <dc:creator>于 艳红</dc:creator>
  <cp:lastModifiedBy>于 艳红</cp:lastModifiedBy>
  <cp:revision>136</cp:revision>
  <dcterms:created xsi:type="dcterms:W3CDTF">2019-04-05T03:02:05Z</dcterms:created>
  <dcterms:modified xsi:type="dcterms:W3CDTF">2019-04-11T01:52:00Z</dcterms:modified>
</cp:coreProperties>
</file>