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88"/>
  </p:notesMasterIdLst>
  <p:sldIdLst>
    <p:sldId id="262" r:id="rId2"/>
    <p:sldId id="261" r:id="rId3"/>
    <p:sldId id="302" r:id="rId4"/>
    <p:sldId id="555" r:id="rId5"/>
    <p:sldId id="467" r:id="rId6"/>
    <p:sldId id="391" r:id="rId7"/>
    <p:sldId id="476" r:id="rId8"/>
    <p:sldId id="709" r:id="rId9"/>
    <p:sldId id="479" r:id="rId10"/>
    <p:sldId id="404" r:id="rId11"/>
    <p:sldId id="405" r:id="rId12"/>
    <p:sldId id="406" r:id="rId13"/>
    <p:sldId id="494" r:id="rId14"/>
    <p:sldId id="473" r:id="rId15"/>
    <p:sldId id="495" r:id="rId16"/>
    <p:sldId id="300" r:id="rId17"/>
    <p:sldId id="431" r:id="rId18"/>
    <p:sldId id="407" r:id="rId19"/>
    <p:sldId id="408" r:id="rId20"/>
    <p:sldId id="409" r:id="rId21"/>
    <p:sldId id="410" r:id="rId22"/>
    <p:sldId id="702" r:id="rId23"/>
    <p:sldId id="704" r:id="rId24"/>
    <p:sldId id="411" r:id="rId25"/>
    <p:sldId id="412" r:id="rId26"/>
    <p:sldId id="414" r:id="rId27"/>
    <p:sldId id="415" r:id="rId28"/>
    <p:sldId id="416" r:id="rId29"/>
    <p:sldId id="417" r:id="rId30"/>
    <p:sldId id="429" r:id="rId31"/>
    <p:sldId id="420" r:id="rId32"/>
    <p:sldId id="421" r:id="rId33"/>
    <p:sldId id="422" r:id="rId34"/>
    <p:sldId id="423" r:id="rId35"/>
    <p:sldId id="424" r:id="rId36"/>
    <p:sldId id="425" r:id="rId37"/>
    <p:sldId id="427" r:id="rId38"/>
    <p:sldId id="432" r:id="rId39"/>
    <p:sldId id="496" r:id="rId40"/>
    <p:sldId id="497" r:id="rId41"/>
    <p:sldId id="498" r:id="rId42"/>
    <p:sldId id="499" r:id="rId43"/>
    <p:sldId id="500" r:id="rId44"/>
    <p:sldId id="501" r:id="rId45"/>
    <p:sldId id="502" r:id="rId46"/>
    <p:sldId id="517" r:id="rId47"/>
    <p:sldId id="434" r:id="rId48"/>
    <p:sldId id="435" r:id="rId49"/>
    <p:sldId id="438" r:id="rId50"/>
    <p:sldId id="511" r:id="rId51"/>
    <p:sldId id="512" r:id="rId52"/>
    <p:sldId id="513" r:id="rId53"/>
    <p:sldId id="514" r:id="rId54"/>
    <p:sldId id="646" r:id="rId55"/>
    <p:sldId id="531" r:id="rId56"/>
    <p:sldId id="532" r:id="rId57"/>
    <p:sldId id="533" r:id="rId58"/>
    <p:sldId id="534" r:id="rId59"/>
    <p:sldId id="705" r:id="rId60"/>
    <p:sldId id="538" r:id="rId61"/>
    <p:sldId id="525" r:id="rId62"/>
    <p:sldId id="701" r:id="rId63"/>
    <p:sldId id="265" r:id="rId64"/>
    <p:sldId id="439" r:id="rId65"/>
    <p:sldId id="440" r:id="rId66"/>
    <p:sldId id="441" r:id="rId67"/>
    <p:sldId id="442" r:id="rId68"/>
    <p:sldId id="443" r:id="rId69"/>
    <p:sldId id="706" r:id="rId70"/>
    <p:sldId id="444" r:id="rId71"/>
    <p:sldId id="445" r:id="rId72"/>
    <p:sldId id="446" r:id="rId73"/>
    <p:sldId id="447" r:id="rId74"/>
    <p:sldId id="448" r:id="rId75"/>
    <p:sldId id="449" r:id="rId76"/>
    <p:sldId id="707" r:id="rId77"/>
    <p:sldId id="699" r:id="rId78"/>
    <p:sldId id="648" r:id="rId79"/>
    <p:sldId id="708" r:id="rId80"/>
    <p:sldId id="451" r:id="rId81"/>
    <p:sldId id="475" r:id="rId82"/>
    <p:sldId id="452" r:id="rId83"/>
    <p:sldId id="710" r:id="rId84"/>
    <p:sldId id="503" r:id="rId85"/>
    <p:sldId id="711" r:id="rId86"/>
    <p:sldId id="290" r:id="rId87"/>
  </p:sldIdLst>
  <p:sldSz cx="9144000" cy="6858000" type="screen4x3"/>
  <p:notesSz cx="6858000" cy="9144000"/>
  <p:embeddedFontLst>
    <p:embeddedFont>
      <p:font typeface="方正粗宋简体" panose="02010600030101010101" charset="-122"/>
      <p:regular r:id="rId89"/>
    </p:embeddedFont>
    <p:embeddedFont>
      <p:font typeface="Arial Unicode MS" panose="020B0604020202020204" pitchFamily="34" charset="-122"/>
      <p:regular r:id="rId90"/>
    </p:embeddedFont>
    <p:embeddedFont>
      <p:font typeface="Calibri" panose="020F0502020204030204" pitchFamily="34" charset="0"/>
      <p:regular r:id="rId91"/>
      <p:bold r:id="rId92"/>
      <p:italic r:id="rId93"/>
      <p:boldItalic r:id="rId94"/>
    </p:embeddedFont>
    <p:embeddedFont>
      <p:font typeface="Cambria Math" panose="02040503050406030204" pitchFamily="18" charset="0"/>
      <p:regular r:id="rId95"/>
    </p:embeddedFont>
    <p:embeddedFont>
      <p:font typeface="黑体" panose="02010609060101010101" pitchFamily="49" charset="-122"/>
      <p:regular r:id="rId96"/>
    </p:embeddedFont>
    <p:embeddedFont>
      <p:font typeface="华文仿宋" panose="02010600040101010101" pitchFamily="2" charset="-122"/>
      <p:regular r:id="rId97"/>
    </p:embeddedFont>
    <p:embeddedFont>
      <p:font typeface="华文楷体" panose="02010600040101010101" pitchFamily="2" charset="-122"/>
      <p:regular r:id="rId98"/>
    </p:embeddedFont>
    <p:embeddedFont>
      <p:font typeface="华文中宋" panose="02010600040101010101" pitchFamily="2" charset="-122"/>
      <p:regular r:id="rId99"/>
    </p:embeddedFont>
    <p:embeddedFont>
      <p:font typeface="微软雅黑" panose="020B0503020204020204" pitchFamily="34" charset="-122"/>
      <p:regular r:id="rId100"/>
      <p:bold r:id="rId101"/>
    </p:embeddedFont>
    <p:embeddedFont>
      <p:font typeface="幼圆" panose="02010509060101010101" pitchFamily="49" charset="-122"/>
      <p:regular r:id="rId102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1C4"/>
    <a:srgbClr val="FFB001"/>
    <a:srgbClr val="9C2E2E"/>
    <a:srgbClr val="014C83"/>
    <a:srgbClr val="FFCC00"/>
    <a:srgbClr val="F0B700"/>
    <a:srgbClr val="0036A2"/>
    <a:srgbClr val="00FF00"/>
    <a:srgbClr val="00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81" autoAdjust="0"/>
    <p:restoredTop sz="75139" autoAdjust="0"/>
  </p:normalViewPr>
  <p:slideViewPr>
    <p:cSldViewPr showGuides="1">
      <p:cViewPr varScale="1">
        <p:scale>
          <a:sx n="86" d="100"/>
          <a:sy n="86" d="100"/>
        </p:scale>
        <p:origin x="121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93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57" d="100"/>
          <a:sy n="57" d="100"/>
        </p:scale>
        <p:origin x="-260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14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2.fntdata"/><Relationship Id="rId95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12.fntdata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5.fntdata"/><Relationship Id="rId98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3.fntdata"/><Relationship Id="rId96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6.fntdata"/><Relationship Id="rId99" Type="http://schemas.openxmlformats.org/officeDocument/2006/relationships/font" Target="fonts/font11.fntdata"/><Relationship Id="rId10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9.fntdata"/><Relationship Id="rId10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altera\WORK\DualPolGammaCapture\WaveRec\&#30830;&#23450;&#21322;&#21608;&#26399;&#31995;&#25968;\6.25us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stp1_auto_signaltap_0!$C$1:$C$15</c:f>
              <c:strCache>
                <c:ptCount val="1"/>
              </c:strCache>
            </c:strRef>
          </c:tx>
          <c:marker>
            <c:symbol val="none"/>
          </c:marker>
          <c:cat>
            <c:numRef>
              <c:f>stp1_auto_signaltap_0!$A$16:$A$1039</c:f>
              <c:numCache>
                <c:formatCode>General</c:formatCode>
                <c:ptCount val="1024"/>
                <c:pt idx="0">
                  <c:v>-128</c:v>
                </c:pt>
                <c:pt idx="1">
                  <c:v>-127</c:v>
                </c:pt>
                <c:pt idx="2">
                  <c:v>-126</c:v>
                </c:pt>
                <c:pt idx="3">
                  <c:v>-125</c:v>
                </c:pt>
                <c:pt idx="4">
                  <c:v>-124</c:v>
                </c:pt>
                <c:pt idx="5">
                  <c:v>-123</c:v>
                </c:pt>
                <c:pt idx="6">
                  <c:v>-122</c:v>
                </c:pt>
                <c:pt idx="7">
                  <c:v>-121</c:v>
                </c:pt>
                <c:pt idx="8">
                  <c:v>-120</c:v>
                </c:pt>
                <c:pt idx="9">
                  <c:v>-119</c:v>
                </c:pt>
                <c:pt idx="10">
                  <c:v>-118</c:v>
                </c:pt>
                <c:pt idx="11">
                  <c:v>-117</c:v>
                </c:pt>
                <c:pt idx="12">
                  <c:v>-116</c:v>
                </c:pt>
                <c:pt idx="13">
                  <c:v>-115</c:v>
                </c:pt>
                <c:pt idx="14">
                  <c:v>-114</c:v>
                </c:pt>
                <c:pt idx="15">
                  <c:v>-113</c:v>
                </c:pt>
                <c:pt idx="16">
                  <c:v>-112</c:v>
                </c:pt>
                <c:pt idx="17">
                  <c:v>-111</c:v>
                </c:pt>
                <c:pt idx="18">
                  <c:v>-110</c:v>
                </c:pt>
                <c:pt idx="19">
                  <c:v>-109</c:v>
                </c:pt>
                <c:pt idx="20">
                  <c:v>-108</c:v>
                </c:pt>
                <c:pt idx="21">
                  <c:v>-107</c:v>
                </c:pt>
                <c:pt idx="22">
                  <c:v>-106</c:v>
                </c:pt>
                <c:pt idx="23">
                  <c:v>-105</c:v>
                </c:pt>
                <c:pt idx="24">
                  <c:v>-104</c:v>
                </c:pt>
                <c:pt idx="25">
                  <c:v>-103</c:v>
                </c:pt>
                <c:pt idx="26">
                  <c:v>-102</c:v>
                </c:pt>
                <c:pt idx="27">
                  <c:v>-101</c:v>
                </c:pt>
                <c:pt idx="28">
                  <c:v>-100</c:v>
                </c:pt>
                <c:pt idx="29">
                  <c:v>-99</c:v>
                </c:pt>
                <c:pt idx="30">
                  <c:v>-98</c:v>
                </c:pt>
                <c:pt idx="31">
                  <c:v>-97</c:v>
                </c:pt>
                <c:pt idx="32">
                  <c:v>-96</c:v>
                </c:pt>
                <c:pt idx="33">
                  <c:v>-95</c:v>
                </c:pt>
                <c:pt idx="34">
                  <c:v>-94</c:v>
                </c:pt>
                <c:pt idx="35">
                  <c:v>-93</c:v>
                </c:pt>
                <c:pt idx="36">
                  <c:v>-92</c:v>
                </c:pt>
                <c:pt idx="37">
                  <c:v>-91</c:v>
                </c:pt>
                <c:pt idx="38">
                  <c:v>-90</c:v>
                </c:pt>
                <c:pt idx="39">
                  <c:v>-89</c:v>
                </c:pt>
                <c:pt idx="40">
                  <c:v>-88</c:v>
                </c:pt>
                <c:pt idx="41">
                  <c:v>-87</c:v>
                </c:pt>
                <c:pt idx="42">
                  <c:v>-86</c:v>
                </c:pt>
                <c:pt idx="43">
                  <c:v>-85</c:v>
                </c:pt>
                <c:pt idx="44">
                  <c:v>-84</c:v>
                </c:pt>
                <c:pt idx="45">
                  <c:v>-83</c:v>
                </c:pt>
                <c:pt idx="46">
                  <c:v>-82</c:v>
                </c:pt>
                <c:pt idx="47">
                  <c:v>-81</c:v>
                </c:pt>
                <c:pt idx="48">
                  <c:v>-80</c:v>
                </c:pt>
                <c:pt idx="49">
                  <c:v>-79</c:v>
                </c:pt>
                <c:pt idx="50">
                  <c:v>-78</c:v>
                </c:pt>
                <c:pt idx="51">
                  <c:v>-77</c:v>
                </c:pt>
                <c:pt idx="52">
                  <c:v>-76</c:v>
                </c:pt>
                <c:pt idx="53">
                  <c:v>-75</c:v>
                </c:pt>
                <c:pt idx="54">
                  <c:v>-74</c:v>
                </c:pt>
                <c:pt idx="55">
                  <c:v>-73</c:v>
                </c:pt>
                <c:pt idx="56">
                  <c:v>-72</c:v>
                </c:pt>
                <c:pt idx="57">
                  <c:v>-71</c:v>
                </c:pt>
                <c:pt idx="58">
                  <c:v>-70</c:v>
                </c:pt>
                <c:pt idx="59">
                  <c:v>-69</c:v>
                </c:pt>
                <c:pt idx="60">
                  <c:v>-68</c:v>
                </c:pt>
                <c:pt idx="61">
                  <c:v>-67</c:v>
                </c:pt>
                <c:pt idx="62">
                  <c:v>-66</c:v>
                </c:pt>
                <c:pt idx="63">
                  <c:v>-65</c:v>
                </c:pt>
                <c:pt idx="64">
                  <c:v>-64</c:v>
                </c:pt>
                <c:pt idx="65">
                  <c:v>-63</c:v>
                </c:pt>
                <c:pt idx="66">
                  <c:v>-62</c:v>
                </c:pt>
                <c:pt idx="67">
                  <c:v>-61</c:v>
                </c:pt>
                <c:pt idx="68">
                  <c:v>-60</c:v>
                </c:pt>
                <c:pt idx="69">
                  <c:v>-59</c:v>
                </c:pt>
                <c:pt idx="70">
                  <c:v>-58</c:v>
                </c:pt>
                <c:pt idx="71">
                  <c:v>-57</c:v>
                </c:pt>
                <c:pt idx="72">
                  <c:v>-56</c:v>
                </c:pt>
                <c:pt idx="73">
                  <c:v>-55</c:v>
                </c:pt>
                <c:pt idx="74">
                  <c:v>-54</c:v>
                </c:pt>
                <c:pt idx="75">
                  <c:v>-53</c:v>
                </c:pt>
                <c:pt idx="76">
                  <c:v>-52</c:v>
                </c:pt>
                <c:pt idx="77">
                  <c:v>-51</c:v>
                </c:pt>
                <c:pt idx="78">
                  <c:v>-50</c:v>
                </c:pt>
                <c:pt idx="79">
                  <c:v>-49</c:v>
                </c:pt>
                <c:pt idx="80">
                  <c:v>-48</c:v>
                </c:pt>
                <c:pt idx="81">
                  <c:v>-47</c:v>
                </c:pt>
                <c:pt idx="82">
                  <c:v>-46</c:v>
                </c:pt>
                <c:pt idx="83">
                  <c:v>-45</c:v>
                </c:pt>
                <c:pt idx="84">
                  <c:v>-44</c:v>
                </c:pt>
                <c:pt idx="85">
                  <c:v>-43</c:v>
                </c:pt>
                <c:pt idx="86">
                  <c:v>-42</c:v>
                </c:pt>
                <c:pt idx="87">
                  <c:v>-41</c:v>
                </c:pt>
                <c:pt idx="88">
                  <c:v>-40</c:v>
                </c:pt>
                <c:pt idx="89">
                  <c:v>-39</c:v>
                </c:pt>
                <c:pt idx="90">
                  <c:v>-38</c:v>
                </c:pt>
                <c:pt idx="91">
                  <c:v>-37</c:v>
                </c:pt>
                <c:pt idx="92">
                  <c:v>-36</c:v>
                </c:pt>
                <c:pt idx="93">
                  <c:v>-35</c:v>
                </c:pt>
                <c:pt idx="94">
                  <c:v>-34</c:v>
                </c:pt>
                <c:pt idx="95">
                  <c:v>-33</c:v>
                </c:pt>
                <c:pt idx="96">
                  <c:v>-32</c:v>
                </c:pt>
                <c:pt idx="97">
                  <c:v>-31</c:v>
                </c:pt>
                <c:pt idx="98">
                  <c:v>-30</c:v>
                </c:pt>
                <c:pt idx="99">
                  <c:v>-29</c:v>
                </c:pt>
                <c:pt idx="100">
                  <c:v>-28</c:v>
                </c:pt>
                <c:pt idx="101">
                  <c:v>-27</c:v>
                </c:pt>
                <c:pt idx="102">
                  <c:v>-26</c:v>
                </c:pt>
                <c:pt idx="103">
                  <c:v>-25</c:v>
                </c:pt>
                <c:pt idx="104">
                  <c:v>-24</c:v>
                </c:pt>
                <c:pt idx="105">
                  <c:v>-23</c:v>
                </c:pt>
                <c:pt idx="106">
                  <c:v>-22</c:v>
                </c:pt>
                <c:pt idx="107">
                  <c:v>-21</c:v>
                </c:pt>
                <c:pt idx="108">
                  <c:v>-20</c:v>
                </c:pt>
                <c:pt idx="109">
                  <c:v>-19</c:v>
                </c:pt>
                <c:pt idx="110">
                  <c:v>-18</c:v>
                </c:pt>
                <c:pt idx="111">
                  <c:v>-17</c:v>
                </c:pt>
                <c:pt idx="112">
                  <c:v>-16</c:v>
                </c:pt>
                <c:pt idx="113">
                  <c:v>-15</c:v>
                </c:pt>
                <c:pt idx="114">
                  <c:v>-14</c:v>
                </c:pt>
                <c:pt idx="115">
                  <c:v>-13</c:v>
                </c:pt>
                <c:pt idx="116">
                  <c:v>-12</c:v>
                </c:pt>
                <c:pt idx="117">
                  <c:v>-11</c:v>
                </c:pt>
                <c:pt idx="118">
                  <c:v>-10</c:v>
                </c:pt>
                <c:pt idx="119">
                  <c:v>-9</c:v>
                </c:pt>
                <c:pt idx="120">
                  <c:v>-8</c:v>
                </c:pt>
                <c:pt idx="121">
                  <c:v>-7</c:v>
                </c:pt>
                <c:pt idx="122">
                  <c:v>-6</c:v>
                </c:pt>
                <c:pt idx="123">
                  <c:v>-5</c:v>
                </c:pt>
                <c:pt idx="124">
                  <c:v>-4</c:v>
                </c:pt>
                <c:pt idx="125">
                  <c:v>-3</c:v>
                </c:pt>
                <c:pt idx="126">
                  <c:v>-2</c:v>
                </c:pt>
                <c:pt idx="127">
                  <c:v>-1</c:v>
                </c:pt>
                <c:pt idx="128">
                  <c:v>0</c:v>
                </c:pt>
                <c:pt idx="129">
                  <c:v>1</c:v>
                </c:pt>
                <c:pt idx="130">
                  <c:v>2</c:v>
                </c:pt>
                <c:pt idx="131">
                  <c:v>3</c:v>
                </c:pt>
                <c:pt idx="132">
                  <c:v>4</c:v>
                </c:pt>
                <c:pt idx="133">
                  <c:v>5</c:v>
                </c:pt>
                <c:pt idx="134">
                  <c:v>6</c:v>
                </c:pt>
                <c:pt idx="135">
                  <c:v>7</c:v>
                </c:pt>
                <c:pt idx="136">
                  <c:v>8</c:v>
                </c:pt>
                <c:pt idx="137">
                  <c:v>9</c:v>
                </c:pt>
                <c:pt idx="138">
                  <c:v>10</c:v>
                </c:pt>
                <c:pt idx="139">
                  <c:v>11</c:v>
                </c:pt>
                <c:pt idx="140">
                  <c:v>12</c:v>
                </c:pt>
                <c:pt idx="141">
                  <c:v>13</c:v>
                </c:pt>
                <c:pt idx="142">
                  <c:v>14</c:v>
                </c:pt>
                <c:pt idx="143">
                  <c:v>15</c:v>
                </c:pt>
                <c:pt idx="144">
                  <c:v>16</c:v>
                </c:pt>
                <c:pt idx="145">
                  <c:v>17</c:v>
                </c:pt>
                <c:pt idx="146">
                  <c:v>18</c:v>
                </c:pt>
                <c:pt idx="147">
                  <c:v>19</c:v>
                </c:pt>
                <c:pt idx="148">
                  <c:v>20</c:v>
                </c:pt>
                <c:pt idx="149">
                  <c:v>21</c:v>
                </c:pt>
                <c:pt idx="150">
                  <c:v>22</c:v>
                </c:pt>
                <c:pt idx="151">
                  <c:v>23</c:v>
                </c:pt>
                <c:pt idx="152">
                  <c:v>24</c:v>
                </c:pt>
                <c:pt idx="153">
                  <c:v>25</c:v>
                </c:pt>
                <c:pt idx="154">
                  <c:v>26</c:v>
                </c:pt>
                <c:pt idx="155">
                  <c:v>27</c:v>
                </c:pt>
                <c:pt idx="156">
                  <c:v>28</c:v>
                </c:pt>
                <c:pt idx="157">
                  <c:v>29</c:v>
                </c:pt>
                <c:pt idx="158">
                  <c:v>30</c:v>
                </c:pt>
                <c:pt idx="159">
                  <c:v>31</c:v>
                </c:pt>
                <c:pt idx="160">
                  <c:v>32</c:v>
                </c:pt>
                <c:pt idx="161">
                  <c:v>33</c:v>
                </c:pt>
                <c:pt idx="162">
                  <c:v>34</c:v>
                </c:pt>
                <c:pt idx="163">
                  <c:v>35</c:v>
                </c:pt>
                <c:pt idx="164">
                  <c:v>36</c:v>
                </c:pt>
                <c:pt idx="165">
                  <c:v>37</c:v>
                </c:pt>
                <c:pt idx="166">
                  <c:v>38</c:v>
                </c:pt>
                <c:pt idx="167">
                  <c:v>39</c:v>
                </c:pt>
                <c:pt idx="168">
                  <c:v>40</c:v>
                </c:pt>
                <c:pt idx="169">
                  <c:v>41</c:v>
                </c:pt>
                <c:pt idx="170">
                  <c:v>42</c:v>
                </c:pt>
                <c:pt idx="171">
                  <c:v>43</c:v>
                </c:pt>
                <c:pt idx="172">
                  <c:v>44</c:v>
                </c:pt>
                <c:pt idx="173">
                  <c:v>45</c:v>
                </c:pt>
                <c:pt idx="174">
                  <c:v>46</c:v>
                </c:pt>
                <c:pt idx="175">
                  <c:v>47</c:v>
                </c:pt>
                <c:pt idx="176">
                  <c:v>48</c:v>
                </c:pt>
                <c:pt idx="177">
                  <c:v>49</c:v>
                </c:pt>
                <c:pt idx="178">
                  <c:v>50</c:v>
                </c:pt>
                <c:pt idx="179">
                  <c:v>51</c:v>
                </c:pt>
                <c:pt idx="180">
                  <c:v>52</c:v>
                </c:pt>
                <c:pt idx="181">
                  <c:v>53</c:v>
                </c:pt>
                <c:pt idx="182">
                  <c:v>54</c:v>
                </c:pt>
                <c:pt idx="183">
                  <c:v>55</c:v>
                </c:pt>
                <c:pt idx="184">
                  <c:v>56</c:v>
                </c:pt>
                <c:pt idx="185">
                  <c:v>57</c:v>
                </c:pt>
                <c:pt idx="186">
                  <c:v>58</c:v>
                </c:pt>
                <c:pt idx="187">
                  <c:v>59</c:v>
                </c:pt>
                <c:pt idx="188">
                  <c:v>60</c:v>
                </c:pt>
                <c:pt idx="189">
                  <c:v>61</c:v>
                </c:pt>
                <c:pt idx="190">
                  <c:v>62</c:v>
                </c:pt>
                <c:pt idx="191">
                  <c:v>63</c:v>
                </c:pt>
                <c:pt idx="192">
                  <c:v>64</c:v>
                </c:pt>
                <c:pt idx="193">
                  <c:v>65</c:v>
                </c:pt>
                <c:pt idx="194">
                  <c:v>66</c:v>
                </c:pt>
                <c:pt idx="195">
                  <c:v>67</c:v>
                </c:pt>
                <c:pt idx="196">
                  <c:v>68</c:v>
                </c:pt>
                <c:pt idx="197">
                  <c:v>69</c:v>
                </c:pt>
                <c:pt idx="198">
                  <c:v>70</c:v>
                </c:pt>
                <c:pt idx="199">
                  <c:v>71</c:v>
                </c:pt>
                <c:pt idx="200">
                  <c:v>72</c:v>
                </c:pt>
                <c:pt idx="201">
                  <c:v>73</c:v>
                </c:pt>
                <c:pt idx="202">
                  <c:v>74</c:v>
                </c:pt>
                <c:pt idx="203">
                  <c:v>75</c:v>
                </c:pt>
                <c:pt idx="204">
                  <c:v>76</c:v>
                </c:pt>
                <c:pt idx="205">
                  <c:v>77</c:v>
                </c:pt>
                <c:pt idx="206">
                  <c:v>78</c:v>
                </c:pt>
                <c:pt idx="207">
                  <c:v>79</c:v>
                </c:pt>
                <c:pt idx="208">
                  <c:v>80</c:v>
                </c:pt>
                <c:pt idx="209">
                  <c:v>81</c:v>
                </c:pt>
                <c:pt idx="210">
                  <c:v>82</c:v>
                </c:pt>
                <c:pt idx="211">
                  <c:v>83</c:v>
                </c:pt>
                <c:pt idx="212">
                  <c:v>84</c:v>
                </c:pt>
                <c:pt idx="213">
                  <c:v>85</c:v>
                </c:pt>
                <c:pt idx="214">
                  <c:v>86</c:v>
                </c:pt>
                <c:pt idx="215">
                  <c:v>87</c:v>
                </c:pt>
                <c:pt idx="216">
                  <c:v>88</c:v>
                </c:pt>
                <c:pt idx="217">
                  <c:v>89</c:v>
                </c:pt>
                <c:pt idx="218">
                  <c:v>90</c:v>
                </c:pt>
                <c:pt idx="219">
                  <c:v>91</c:v>
                </c:pt>
                <c:pt idx="220">
                  <c:v>92</c:v>
                </c:pt>
                <c:pt idx="221">
                  <c:v>93</c:v>
                </c:pt>
                <c:pt idx="222">
                  <c:v>94</c:v>
                </c:pt>
                <c:pt idx="223">
                  <c:v>95</c:v>
                </c:pt>
                <c:pt idx="224">
                  <c:v>96</c:v>
                </c:pt>
                <c:pt idx="225">
                  <c:v>97</c:v>
                </c:pt>
                <c:pt idx="226">
                  <c:v>98</c:v>
                </c:pt>
                <c:pt idx="227">
                  <c:v>99</c:v>
                </c:pt>
                <c:pt idx="228">
                  <c:v>100</c:v>
                </c:pt>
                <c:pt idx="229">
                  <c:v>101</c:v>
                </c:pt>
                <c:pt idx="230">
                  <c:v>102</c:v>
                </c:pt>
                <c:pt idx="231">
                  <c:v>103</c:v>
                </c:pt>
                <c:pt idx="232">
                  <c:v>104</c:v>
                </c:pt>
                <c:pt idx="233">
                  <c:v>105</c:v>
                </c:pt>
                <c:pt idx="234">
                  <c:v>106</c:v>
                </c:pt>
                <c:pt idx="235">
                  <c:v>107</c:v>
                </c:pt>
                <c:pt idx="236">
                  <c:v>108</c:v>
                </c:pt>
                <c:pt idx="237">
                  <c:v>109</c:v>
                </c:pt>
                <c:pt idx="238">
                  <c:v>110</c:v>
                </c:pt>
                <c:pt idx="239">
                  <c:v>111</c:v>
                </c:pt>
                <c:pt idx="240">
                  <c:v>112</c:v>
                </c:pt>
                <c:pt idx="241">
                  <c:v>113</c:v>
                </c:pt>
                <c:pt idx="242">
                  <c:v>114</c:v>
                </c:pt>
                <c:pt idx="243">
                  <c:v>115</c:v>
                </c:pt>
                <c:pt idx="244">
                  <c:v>116</c:v>
                </c:pt>
                <c:pt idx="245">
                  <c:v>117</c:v>
                </c:pt>
                <c:pt idx="246">
                  <c:v>118</c:v>
                </c:pt>
                <c:pt idx="247">
                  <c:v>119</c:v>
                </c:pt>
                <c:pt idx="248">
                  <c:v>120</c:v>
                </c:pt>
                <c:pt idx="249">
                  <c:v>121</c:v>
                </c:pt>
                <c:pt idx="250">
                  <c:v>122</c:v>
                </c:pt>
                <c:pt idx="251">
                  <c:v>123</c:v>
                </c:pt>
                <c:pt idx="252">
                  <c:v>124</c:v>
                </c:pt>
                <c:pt idx="253">
                  <c:v>125</c:v>
                </c:pt>
                <c:pt idx="254">
                  <c:v>126</c:v>
                </c:pt>
                <c:pt idx="255">
                  <c:v>127</c:v>
                </c:pt>
                <c:pt idx="256">
                  <c:v>128</c:v>
                </c:pt>
                <c:pt idx="257">
                  <c:v>129</c:v>
                </c:pt>
                <c:pt idx="258">
                  <c:v>130</c:v>
                </c:pt>
                <c:pt idx="259">
                  <c:v>131</c:v>
                </c:pt>
                <c:pt idx="260">
                  <c:v>132</c:v>
                </c:pt>
                <c:pt idx="261">
                  <c:v>133</c:v>
                </c:pt>
                <c:pt idx="262">
                  <c:v>134</c:v>
                </c:pt>
                <c:pt idx="263">
                  <c:v>135</c:v>
                </c:pt>
                <c:pt idx="264">
                  <c:v>136</c:v>
                </c:pt>
                <c:pt idx="265">
                  <c:v>137</c:v>
                </c:pt>
                <c:pt idx="266">
                  <c:v>138</c:v>
                </c:pt>
                <c:pt idx="267">
                  <c:v>139</c:v>
                </c:pt>
                <c:pt idx="268">
                  <c:v>140</c:v>
                </c:pt>
                <c:pt idx="269">
                  <c:v>141</c:v>
                </c:pt>
                <c:pt idx="270">
                  <c:v>142</c:v>
                </c:pt>
                <c:pt idx="271">
                  <c:v>143</c:v>
                </c:pt>
                <c:pt idx="272">
                  <c:v>144</c:v>
                </c:pt>
                <c:pt idx="273">
                  <c:v>145</c:v>
                </c:pt>
                <c:pt idx="274">
                  <c:v>146</c:v>
                </c:pt>
                <c:pt idx="275">
                  <c:v>147</c:v>
                </c:pt>
                <c:pt idx="276">
                  <c:v>148</c:v>
                </c:pt>
                <c:pt idx="277">
                  <c:v>149</c:v>
                </c:pt>
                <c:pt idx="278">
                  <c:v>150</c:v>
                </c:pt>
                <c:pt idx="279">
                  <c:v>151</c:v>
                </c:pt>
                <c:pt idx="280">
                  <c:v>152</c:v>
                </c:pt>
                <c:pt idx="281">
                  <c:v>153</c:v>
                </c:pt>
                <c:pt idx="282">
                  <c:v>154</c:v>
                </c:pt>
                <c:pt idx="283">
                  <c:v>155</c:v>
                </c:pt>
                <c:pt idx="284">
                  <c:v>156</c:v>
                </c:pt>
                <c:pt idx="285">
                  <c:v>157</c:v>
                </c:pt>
                <c:pt idx="286">
                  <c:v>158</c:v>
                </c:pt>
                <c:pt idx="287">
                  <c:v>159</c:v>
                </c:pt>
                <c:pt idx="288">
                  <c:v>160</c:v>
                </c:pt>
                <c:pt idx="289">
                  <c:v>161</c:v>
                </c:pt>
                <c:pt idx="290">
                  <c:v>162</c:v>
                </c:pt>
                <c:pt idx="291">
                  <c:v>163</c:v>
                </c:pt>
                <c:pt idx="292">
                  <c:v>164</c:v>
                </c:pt>
                <c:pt idx="293">
                  <c:v>165</c:v>
                </c:pt>
                <c:pt idx="294">
                  <c:v>166</c:v>
                </c:pt>
                <c:pt idx="295">
                  <c:v>167</c:v>
                </c:pt>
                <c:pt idx="296">
                  <c:v>168</c:v>
                </c:pt>
                <c:pt idx="297">
                  <c:v>169</c:v>
                </c:pt>
                <c:pt idx="298">
                  <c:v>170</c:v>
                </c:pt>
                <c:pt idx="299">
                  <c:v>171</c:v>
                </c:pt>
                <c:pt idx="300">
                  <c:v>172</c:v>
                </c:pt>
                <c:pt idx="301">
                  <c:v>173</c:v>
                </c:pt>
                <c:pt idx="302">
                  <c:v>174</c:v>
                </c:pt>
                <c:pt idx="303">
                  <c:v>175</c:v>
                </c:pt>
                <c:pt idx="304">
                  <c:v>176</c:v>
                </c:pt>
                <c:pt idx="305">
                  <c:v>177</c:v>
                </c:pt>
                <c:pt idx="306">
                  <c:v>178</c:v>
                </c:pt>
                <c:pt idx="307">
                  <c:v>179</c:v>
                </c:pt>
                <c:pt idx="308">
                  <c:v>180</c:v>
                </c:pt>
                <c:pt idx="309">
                  <c:v>181</c:v>
                </c:pt>
                <c:pt idx="310">
                  <c:v>182</c:v>
                </c:pt>
                <c:pt idx="311">
                  <c:v>183</c:v>
                </c:pt>
                <c:pt idx="312">
                  <c:v>184</c:v>
                </c:pt>
                <c:pt idx="313">
                  <c:v>185</c:v>
                </c:pt>
                <c:pt idx="314">
                  <c:v>186</c:v>
                </c:pt>
                <c:pt idx="315">
                  <c:v>187</c:v>
                </c:pt>
                <c:pt idx="316">
                  <c:v>188</c:v>
                </c:pt>
                <c:pt idx="317">
                  <c:v>189</c:v>
                </c:pt>
                <c:pt idx="318">
                  <c:v>190</c:v>
                </c:pt>
                <c:pt idx="319">
                  <c:v>191</c:v>
                </c:pt>
                <c:pt idx="320">
                  <c:v>192</c:v>
                </c:pt>
                <c:pt idx="321">
                  <c:v>193</c:v>
                </c:pt>
                <c:pt idx="322">
                  <c:v>194</c:v>
                </c:pt>
                <c:pt idx="323">
                  <c:v>195</c:v>
                </c:pt>
                <c:pt idx="324">
                  <c:v>196</c:v>
                </c:pt>
                <c:pt idx="325">
                  <c:v>197</c:v>
                </c:pt>
                <c:pt idx="326">
                  <c:v>198</c:v>
                </c:pt>
                <c:pt idx="327">
                  <c:v>199</c:v>
                </c:pt>
                <c:pt idx="328">
                  <c:v>200</c:v>
                </c:pt>
                <c:pt idx="329">
                  <c:v>201</c:v>
                </c:pt>
                <c:pt idx="330">
                  <c:v>202</c:v>
                </c:pt>
                <c:pt idx="331">
                  <c:v>203</c:v>
                </c:pt>
                <c:pt idx="332">
                  <c:v>204</c:v>
                </c:pt>
                <c:pt idx="333">
                  <c:v>205</c:v>
                </c:pt>
                <c:pt idx="334">
                  <c:v>206</c:v>
                </c:pt>
                <c:pt idx="335">
                  <c:v>207</c:v>
                </c:pt>
                <c:pt idx="336">
                  <c:v>208</c:v>
                </c:pt>
                <c:pt idx="337">
                  <c:v>209</c:v>
                </c:pt>
                <c:pt idx="338">
                  <c:v>210</c:v>
                </c:pt>
                <c:pt idx="339">
                  <c:v>211</c:v>
                </c:pt>
                <c:pt idx="340">
                  <c:v>212</c:v>
                </c:pt>
                <c:pt idx="341">
                  <c:v>213</c:v>
                </c:pt>
                <c:pt idx="342">
                  <c:v>214</c:v>
                </c:pt>
                <c:pt idx="343">
                  <c:v>215</c:v>
                </c:pt>
                <c:pt idx="344">
                  <c:v>216</c:v>
                </c:pt>
                <c:pt idx="345">
                  <c:v>217</c:v>
                </c:pt>
                <c:pt idx="346">
                  <c:v>218</c:v>
                </c:pt>
                <c:pt idx="347">
                  <c:v>219</c:v>
                </c:pt>
                <c:pt idx="348">
                  <c:v>220</c:v>
                </c:pt>
                <c:pt idx="349">
                  <c:v>221</c:v>
                </c:pt>
                <c:pt idx="350">
                  <c:v>222</c:v>
                </c:pt>
                <c:pt idx="351">
                  <c:v>223</c:v>
                </c:pt>
                <c:pt idx="352">
                  <c:v>224</c:v>
                </c:pt>
                <c:pt idx="353">
                  <c:v>225</c:v>
                </c:pt>
                <c:pt idx="354">
                  <c:v>226</c:v>
                </c:pt>
                <c:pt idx="355">
                  <c:v>227</c:v>
                </c:pt>
                <c:pt idx="356">
                  <c:v>228</c:v>
                </c:pt>
                <c:pt idx="357">
                  <c:v>229</c:v>
                </c:pt>
                <c:pt idx="358">
                  <c:v>230</c:v>
                </c:pt>
                <c:pt idx="359">
                  <c:v>231</c:v>
                </c:pt>
                <c:pt idx="360">
                  <c:v>232</c:v>
                </c:pt>
                <c:pt idx="361">
                  <c:v>233</c:v>
                </c:pt>
                <c:pt idx="362">
                  <c:v>234</c:v>
                </c:pt>
                <c:pt idx="363">
                  <c:v>235</c:v>
                </c:pt>
                <c:pt idx="364">
                  <c:v>236</c:v>
                </c:pt>
                <c:pt idx="365">
                  <c:v>237</c:v>
                </c:pt>
                <c:pt idx="366">
                  <c:v>238</c:v>
                </c:pt>
                <c:pt idx="367">
                  <c:v>239</c:v>
                </c:pt>
                <c:pt idx="368">
                  <c:v>240</c:v>
                </c:pt>
                <c:pt idx="369">
                  <c:v>241</c:v>
                </c:pt>
                <c:pt idx="370">
                  <c:v>242</c:v>
                </c:pt>
                <c:pt idx="371">
                  <c:v>243</c:v>
                </c:pt>
                <c:pt idx="372">
                  <c:v>244</c:v>
                </c:pt>
                <c:pt idx="373">
                  <c:v>245</c:v>
                </c:pt>
                <c:pt idx="374">
                  <c:v>246</c:v>
                </c:pt>
                <c:pt idx="375">
                  <c:v>247</c:v>
                </c:pt>
                <c:pt idx="376">
                  <c:v>248</c:v>
                </c:pt>
                <c:pt idx="377">
                  <c:v>249</c:v>
                </c:pt>
                <c:pt idx="378">
                  <c:v>250</c:v>
                </c:pt>
                <c:pt idx="379">
                  <c:v>251</c:v>
                </c:pt>
                <c:pt idx="380">
                  <c:v>252</c:v>
                </c:pt>
                <c:pt idx="381">
                  <c:v>253</c:v>
                </c:pt>
                <c:pt idx="382">
                  <c:v>254</c:v>
                </c:pt>
                <c:pt idx="383">
                  <c:v>255</c:v>
                </c:pt>
                <c:pt idx="384">
                  <c:v>256</c:v>
                </c:pt>
                <c:pt idx="385">
                  <c:v>257</c:v>
                </c:pt>
                <c:pt idx="386">
                  <c:v>258</c:v>
                </c:pt>
                <c:pt idx="387">
                  <c:v>259</c:v>
                </c:pt>
                <c:pt idx="388">
                  <c:v>260</c:v>
                </c:pt>
                <c:pt idx="389">
                  <c:v>261</c:v>
                </c:pt>
                <c:pt idx="390">
                  <c:v>262</c:v>
                </c:pt>
                <c:pt idx="391">
                  <c:v>263</c:v>
                </c:pt>
                <c:pt idx="392">
                  <c:v>264</c:v>
                </c:pt>
                <c:pt idx="393">
                  <c:v>265</c:v>
                </c:pt>
                <c:pt idx="394">
                  <c:v>266</c:v>
                </c:pt>
                <c:pt idx="395">
                  <c:v>267</c:v>
                </c:pt>
                <c:pt idx="396">
                  <c:v>268</c:v>
                </c:pt>
                <c:pt idx="397">
                  <c:v>269</c:v>
                </c:pt>
                <c:pt idx="398">
                  <c:v>270</c:v>
                </c:pt>
                <c:pt idx="399">
                  <c:v>271</c:v>
                </c:pt>
                <c:pt idx="400">
                  <c:v>272</c:v>
                </c:pt>
                <c:pt idx="401">
                  <c:v>273</c:v>
                </c:pt>
                <c:pt idx="402">
                  <c:v>274</c:v>
                </c:pt>
                <c:pt idx="403">
                  <c:v>275</c:v>
                </c:pt>
                <c:pt idx="404">
                  <c:v>276</c:v>
                </c:pt>
                <c:pt idx="405">
                  <c:v>277</c:v>
                </c:pt>
                <c:pt idx="406">
                  <c:v>278</c:v>
                </c:pt>
                <c:pt idx="407">
                  <c:v>279</c:v>
                </c:pt>
                <c:pt idx="408">
                  <c:v>280</c:v>
                </c:pt>
                <c:pt idx="409">
                  <c:v>281</c:v>
                </c:pt>
                <c:pt idx="410">
                  <c:v>282</c:v>
                </c:pt>
                <c:pt idx="411">
                  <c:v>283</c:v>
                </c:pt>
                <c:pt idx="412">
                  <c:v>284</c:v>
                </c:pt>
                <c:pt idx="413">
                  <c:v>285</c:v>
                </c:pt>
                <c:pt idx="414">
                  <c:v>286</c:v>
                </c:pt>
                <c:pt idx="415">
                  <c:v>287</c:v>
                </c:pt>
                <c:pt idx="416">
                  <c:v>288</c:v>
                </c:pt>
                <c:pt idx="417">
                  <c:v>289</c:v>
                </c:pt>
                <c:pt idx="418">
                  <c:v>290</c:v>
                </c:pt>
                <c:pt idx="419">
                  <c:v>291</c:v>
                </c:pt>
                <c:pt idx="420">
                  <c:v>292</c:v>
                </c:pt>
                <c:pt idx="421">
                  <c:v>293</c:v>
                </c:pt>
                <c:pt idx="422">
                  <c:v>294</c:v>
                </c:pt>
                <c:pt idx="423">
                  <c:v>295</c:v>
                </c:pt>
                <c:pt idx="424">
                  <c:v>296</c:v>
                </c:pt>
                <c:pt idx="425">
                  <c:v>297</c:v>
                </c:pt>
                <c:pt idx="426">
                  <c:v>298</c:v>
                </c:pt>
                <c:pt idx="427">
                  <c:v>299</c:v>
                </c:pt>
                <c:pt idx="428">
                  <c:v>300</c:v>
                </c:pt>
                <c:pt idx="429">
                  <c:v>301</c:v>
                </c:pt>
                <c:pt idx="430">
                  <c:v>302</c:v>
                </c:pt>
                <c:pt idx="431">
                  <c:v>303</c:v>
                </c:pt>
                <c:pt idx="432">
                  <c:v>304</c:v>
                </c:pt>
                <c:pt idx="433">
                  <c:v>305</c:v>
                </c:pt>
                <c:pt idx="434">
                  <c:v>306</c:v>
                </c:pt>
                <c:pt idx="435">
                  <c:v>307</c:v>
                </c:pt>
                <c:pt idx="436">
                  <c:v>308</c:v>
                </c:pt>
                <c:pt idx="437">
                  <c:v>309</c:v>
                </c:pt>
                <c:pt idx="438">
                  <c:v>310</c:v>
                </c:pt>
                <c:pt idx="439">
                  <c:v>311</c:v>
                </c:pt>
                <c:pt idx="440">
                  <c:v>312</c:v>
                </c:pt>
                <c:pt idx="441">
                  <c:v>313</c:v>
                </c:pt>
                <c:pt idx="442">
                  <c:v>314</c:v>
                </c:pt>
                <c:pt idx="443">
                  <c:v>315</c:v>
                </c:pt>
                <c:pt idx="444">
                  <c:v>316</c:v>
                </c:pt>
                <c:pt idx="445">
                  <c:v>317</c:v>
                </c:pt>
                <c:pt idx="446">
                  <c:v>318</c:v>
                </c:pt>
                <c:pt idx="447">
                  <c:v>319</c:v>
                </c:pt>
                <c:pt idx="448">
                  <c:v>320</c:v>
                </c:pt>
                <c:pt idx="449">
                  <c:v>321</c:v>
                </c:pt>
                <c:pt idx="450">
                  <c:v>322</c:v>
                </c:pt>
                <c:pt idx="451">
                  <c:v>323</c:v>
                </c:pt>
                <c:pt idx="452">
                  <c:v>324</c:v>
                </c:pt>
                <c:pt idx="453">
                  <c:v>325</c:v>
                </c:pt>
                <c:pt idx="454">
                  <c:v>326</c:v>
                </c:pt>
                <c:pt idx="455">
                  <c:v>327</c:v>
                </c:pt>
                <c:pt idx="456">
                  <c:v>328</c:v>
                </c:pt>
                <c:pt idx="457">
                  <c:v>329</c:v>
                </c:pt>
                <c:pt idx="458">
                  <c:v>330</c:v>
                </c:pt>
                <c:pt idx="459">
                  <c:v>331</c:v>
                </c:pt>
                <c:pt idx="460">
                  <c:v>332</c:v>
                </c:pt>
                <c:pt idx="461">
                  <c:v>333</c:v>
                </c:pt>
                <c:pt idx="462">
                  <c:v>334</c:v>
                </c:pt>
                <c:pt idx="463">
                  <c:v>335</c:v>
                </c:pt>
                <c:pt idx="464">
                  <c:v>336</c:v>
                </c:pt>
                <c:pt idx="465">
                  <c:v>337</c:v>
                </c:pt>
                <c:pt idx="466">
                  <c:v>338</c:v>
                </c:pt>
                <c:pt idx="467">
                  <c:v>339</c:v>
                </c:pt>
                <c:pt idx="468">
                  <c:v>340</c:v>
                </c:pt>
                <c:pt idx="469">
                  <c:v>341</c:v>
                </c:pt>
                <c:pt idx="470">
                  <c:v>342</c:v>
                </c:pt>
                <c:pt idx="471">
                  <c:v>343</c:v>
                </c:pt>
                <c:pt idx="472">
                  <c:v>344</c:v>
                </c:pt>
                <c:pt idx="473">
                  <c:v>345</c:v>
                </c:pt>
                <c:pt idx="474">
                  <c:v>346</c:v>
                </c:pt>
                <c:pt idx="475">
                  <c:v>347</c:v>
                </c:pt>
                <c:pt idx="476">
                  <c:v>348</c:v>
                </c:pt>
                <c:pt idx="477">
                  <c:v>349</c:v>
                </c:pt>
                <c:pt idx="478">
                  <c:v>350</c:v>
                </c:pt>
                <c:pt idx="479">
                  <c:v>351</c:v>
                </c:pt>
                <c:pt idx="480">
                  <c:v>352</c:v>
                </c:pt>
                <c:pt idx="481">
                  <c:v>353</c:v>
                </c:pt>
                <c:pt idx="482">
                  <c:v>354</c:v>
                </c:pt>
                <c:pt idx="483">
                  <c:v>355</c:v>
                </c:pt>
                <c:pt idx="484">
                  <c:v>356</c:v>
                </c:pt>
                <c:pt idx="485">
                  <c:v>357</c:v>
                </c:pt>
                <c:pt idx="486">
                  <c:v>358</c:v>
                </c:pt>
                <c:pt idx="487">
                  <c:v>359</c:v>
                </c:pt>
                <c:pt idx="488">
                  <c:v>360</c:v>
                </c:pt>
                <c:pt idx="489">
                  <c:v>361</c:v>
                </c:pt>
                <c:pt idx="490">
                  <c:v>362</c:v>
                </c:pt>
                <c:pt idx="491">
                  <c:v>363</c:v>
                </c:pt>
                <c:pt idx="492">
                  <c:v>364</c:v>
                </c:pt>
                <c:pt idx="493">
                  <c:v>365</c:v>
                </c:pt>
                <c:pt idx="494">
                  <c:v>366</c:v>
                </c:pt>
                <c:pt idx="495">
                  <c:v>367</c:v>
                </c:pt>
                <c:pt idx="496">
                  <c:v>368</c:v>
                </c:pt>
                <c:pt idx="497">
                  <c:v>369</c:v>
                </c:pt>
                <c:pt idx="498">
                  <c:v>370</c:v>
                </c:pt>
                <c:pt idx="499">
                  <c:v>371</c:v>
                </c:pt>
                <c:pt idx="500">
                  <c:v>372</c:v>
                </c:pt>
                <c:pt idx="501">
                  <c:v>373</c:v>
                </c:pt>
                <c:pt idx="502">
                  <c:v>374</c:v>
                </c:pt>
                <c:pt idx="503">
                  <c:v>375</c:v>
                </c:pt>
                <c:pt idx="504">
                  <c:v>376</c:v>
                </c:pt>
                <c:pt idx="505">
                  <c:v>377</c:v>
                </c:pt>
                <c:pt idx="506">
                  <c:v>378</c:v>
                </c:pt>
                <c:pt idx="507">
                  <c:v>379</c:v>
                </c:pt>
                <c:pt idx="508">
                  <c:v>380</c:v>
                </c:pt>
                <c:pt idx="509">
                  <c:v>381</c:v>
                </c:pt>
                <c:pt idx="510">
                  <c:v>382</c:v>
                </c:pt>
                <c:pt idx="511">
                  <c:v>383</c:v>
                </c:pt>
                <c:pt idx="512">
                  <c:v>384</c:v>
                </c:pt>
                <c:pt idx="513">
                  <c:v>385</c:v>
                </c:pt>
                <c:pt idx="514">
                  <c:v>386</c:v>
                </c:pt>
                <c:pt idx="515">
                  <c:v>387</c:v>
                </c:pt>
                <c:pt idx="516">
                  <c:v>388</c:v>
                </c:pt>
                <c:pt idx="517">
                  <c:v>389</c:v>
                </c:pt>
                <c:pt idx="518">
                  <c:v>390</c:v>
                </c:pt>
                <c:pt idx="519">
                  <c:v>391</c:v>
                </c:pt>
                <c:pt idx="520">
                  <c:v>392</c:v>
                </c:pt>
                <c:pt idx="521">
                  <c:v>393</c:v>
                </c:pt>
                <c:pt idx="522">
                  <c:v>394</c:v>
                </c:pt>
                <c:pt idx="523">
                  <c:v>395</c:v>
                </c:pt>
                <c:pt idx="524">
                  <c:v>396</c:v>
                </c:pt>
                <c:pt idx="525">
                  <c:v>397</c:v>
                </c:pt>
                <c:pt idx="526">
                  <c:v>398</c:v>
                </c:pt>
                <c:pt idx="527">
                  <c:v>399</c:v>
                </c:pt>
                <c:pt idx="528">
                  <c:v>400</c:v>
                </c:pt>
                <c:pt idx="529">
                  <c:v>401</c:v>
                </c:pt>
                <c:pt idx="530">
                  <c:v>402</c:v>
                </c:pt>
                <c:pt idx="531">
                  <c:v>403</c:v>
                </c:pt>
                <c:pt idx="532">
                  <c:v>404</c:v>
                </c:pt>
                <c:pt idx="533">
                  <c:v>405</c:v>
                </c:pt>
                <c:pt idx="534">
                  <c:v>406</c:v>
                </c:pt>
                <c:pt idx="535">
                  <c:v>407</c:v>
                </c:pt>
                <c:pt idx="536">
                  <c:v>408</c:v>
                </c:pt>
                <c:pt idx="537">
                  <c:v>409</c:v>
                </c:pt>
                <c:pt idx="538">
                  <c:v>410</c:v>
                </c:pt>
                <c:pt idx="539">
                  <c:v>411</c:v>
                </c:pt>
                <c:pt idx="540">
                  <c:v>412</c:v>
                </c:pt>
                <c:pt idx="541">
                  <c:v>413</c:v>
                </c:pt>
                <c:pt idx="542">
                  <c:v>414</c:v>
                </c:pt>
                <c:pt idx="543">
                  <c:v>415</c:v>
                </c:pt>
                <c:pt idx="544">
                  <c:v>416</c:v>
                </c:pt>
                <c:pt idx="545">
                  <c:v>417</c:v>
                </c:pt>
                <c:pt idx="546">
                  <c:v>418</c:v>
                </c:pt>
                <c:pt idx="547">
                  <c:v>419</c:v>
                </c:pt>
                <c:pt idx="548">
                  <c:v>420</c:v>
                </c:pt>
                <c:pt idx="549">
                  <c:v>421</c:v>
                </c:pt>
                <c:pt idx="550">
                  <c:v>422</c:v>
                </c:pt>
                <c:pt idx="551">
                  <c:v>423</c:v>
                </c:pt>
                <c:pt idx="552">
                  <c:v>424</c:v>
                </c:pt>
                <c:pt idx="553">
                  <c:v>425</c:v>
                </c:pt>
                <c:pt idx="554">
                  <c:v>426</c:v>
                </c:pt>
                <c:pt idx="555">
                  <c:v>427</c:v>
                </c:pt>
                <c:pt idx="556">
                  <c:v>428</c:v>
                </c:pt>
                <c:pt idx="557">
                  <c:v>429</c:v>
                </c:pt>
                <c:pt idx="558">
                  <c:v>430</c:v>
                </c:pt>
                <c:pt idx="559">
                  <c:v>431</c:v>
                </c:pt>
                <c:pt idx="560">
                  <c:v>432</c:v>
                </c:pt>
                <c:pt idx="561">
                  <c:v>433</c:v>
                </c:pt>
                <c:pt idx="562">
                  <c:v>434</c:v>
                </c:pt>
                <c:pt idx="563">
                  <c:v>435</c:v>
                </c:pt>
                <c:pt idx="564">
                  <c:v>436</c:v>
                </c:pt>
                <c:pt idx="565">
                  <c:v>437</c:v>
                </c:pt>
                <c:pt idx="566">
                  <c:v>438</c:v>
                </c:pt>
                <c:pt idx="567">
                  <c:v>439</c:v>
                </c:pt>
                <c:pt idx="568">
                  <c:v>440</c:v>
                </c:pt>
                <c:pt idx="569">
                  <c:v>441</c:v>
                </c:pt>
                <c:pt idx="570">
                  <c:v>442</c:v>
                </c:pt>
                <c:pt idx="571">
                  <c:v>443</c:v>
                </c:pt>
                <c:pt idx="572">
                  <c:v>444</c:v>
                </c:pt>
                <c:pt idx="573">
                  <c:v>445</c:v>
                </c:pt>
                <c:pt idx="574">
                  <c:v>446</c:v>
                </c:pt>
                <c:pt idx="575">
                  <c:v>447</c:v>
                </c:pt>
                <c:pt idx="576">
                  <c:v>448</c:v>
                </c:pt>
                <c:pt idx="577">
                  <c:v>449</c:v>
                </c:pt>
                <c:pt idx="578">
                  <c:v>450</c:v>
                </c:pt>
                <c:pt idx="579">
                  <c:v>451</c:v>
                </c:pt>
                <c:pt idx="580">
                  <c:v>452</c:v>
                </c:pt>
                <c:pt idx="581">
                  <c:v>453</c:v>
                </c:pt>
                <c:pt idx="582">
                  <c:v>454</c:v>
                </c:pt>
                <c:pt idx="583">
                  <c:v>455</c:v>
                </c:pt>
                <c:pt idx="584">
                  <c:v>456</c:v>
                </c:pt>
                <c:pt idx="585">
                  <c:v>457</c:v>
                </c:pt>
                <c:pt idx="586">
                  <c:v>458</c:v>
                </c:pt>
                <c:pt idx="587">
                  <c:v>459</c:v>
                </c:pt>
                <c:pt idx="588">
                  <c:v>460</c:v>
                </c:pt>
                <c:pt idx="589">
                  <c:v>461</c:v>
                </c:pt>
                <c:pt idx="590">
                  <c:v>462</c:v>
                </c:pt>
                <c:pt idx="591">
                  <c:v>463</c:v>
                </c:pt>
                <c:pt idx="592">
                  <c:v>464</c:v>
                </c:pt>
                <c:pt idx="593">
                  <c:v>465</c:v>
                </c:pt>
                <c:pt idx="594">
                  <c:v>466</c:v>
                </c:pt>
                <c:pt idx="595">
                  <c:v>467</c:v>
                </c:pt>
                <c:pt idx="596">
                  <c:v>468</c:v>
                </c:pt>
                <c:pt idx="597">
                  <c:v>469</c:v>
                </c:pt>
                <c:pt idx="598">
                  <c:v>470</c:v>
                </c:pt>
                <c:pt idx="599">
                  <c:v>471</c:v>
                </c:pt>
                <c:pt idx="600">
                  <c:v>472</c:v>
                </c:pt>
                <c:pt idx="601">
                  <c:v>473</c:v>
                </c:pt>
                <c:pt idx="602">
                  <c:v>474</c:v>
                </c:pt>
                <c:pt idx="603">
                  <c:v>475</c:v>
                </c:pt>
                <c:pt idx="604">
                  <c:v>476</c:v>
                </c:pt>
                <c:pt idx="605">
                  <c:v>477</c:v>
                </c:pt>
                <c:pt idx="606">
                  <c:v>478</c:v>
                </c:pt>
                <c:pt idx="607">
                  <c:v>479</c:v>
                </c:pt>
                <c:pt idx="608">
                  <c:v>480</c:v>
                </c:pt>
                <c:pt idx="609">
                  <c:v>481</c:v>
                </c:pt>
                <c:pt idx="610">
                  <c:v>482</c:v>
                </c:pt>
                <c:pt idx="611">
                  <c:v>483</c:v>
                </c:pt>
                <c:pt idx="612">
                  <c:v>484</c:v>
                </c:pt>
                <c:pt idx="613">
                  <c:v>485</c:v>
                </c:pt>
                <c:pt idx="614">
                  <c:v>486</c:v>
                </c:pt>
                <c:pt idx="615">
                  <c:v>487</c:v>
                </c:pt>
                <c:pt idx="616">
                  <c:v>488</c:v>
                </c:pt>
                <c:pt idx="617">
                  <c:v>489</c:v>
                </c:pt>
                <c:pt idx="618">
                  <c:v>490</c:v>
                </c:pt>
                <c:pt idx="619">
                  <c:v>491</c:v>
                </c:pt>
                <c:pt idx="620">
                  <c:v>492</c:v>
                </c:pt>
                <c:pt idx="621">
                  <c:v>493</c:v>
                </c:pt>
                <c:pt idx="622">
                  <c:v>494</c:v>
                </c:pt>
                <c:pt idx="623">
                  <c:v>495</c:v>
                </c:pt>
                <c:pt idx="624">
                  <c:v>496</c:v>
                </c:pt>
                <c:pt idx="625">
                  <c:v>497</c:v>
                </c:pt>
                <c:pt idx="626">
                  <c:v>498</c:v>
                </c:pt>
                <c:pt idx="627">
                  <c:v>499</c:v>
                </c:pt>
                <c:pt idx="628">
                  <c:v>500</c:v>
                </c:pt>
                <c:pt idx="629">
                  <c:v>501</c:v>
                </c:pt>
                <c:pt idx="630">
                  <c:v>502</c:v>
                </c:pt>
                <c:pt idx="631">
                  <c:v>503</c:v>
                </c:pt>
                <c:pt idx="632">
                  <c:v>504</c:v>
                </c:pt>
                <c:pt idx="633">
                  <c:v>505</c:v>
                </c:pt>
                <c:pt idx="634">
                  <c:v>506</c:v>
                </c:pt>
                <c:pt idx="635">
                  <c:v>507</c:v>
                </c:pt>
                <c:pt idx="636">
                  <c:v>508</c:v>
                </c:pt>
                <c:pt idx="637">
                  <c:v>509</c:v>
                </c:pt>
                <c:pt idx="638">
                  <c:v>510</c:v>
                </c:pt>
                <c:pt idx="639">
                  <c:v>511</c:v>
                </c:pt>
                <c:pt idx="640">
                  <c:v>512</c:v>
                </c:pt>
                <c:pt idx="641">
                  <c:v>513</c:v>
                </c:pt>
                <c:pt idx="642">
                  <c:v>514</c:v>
                </c:pt>
                <c:pt idx="643">
                  <c:v>515</c:v>
                </c:pt>
                <c:pt idx="644">
                  <c:v>516</c:v>
                </c:pt>
                <c:pt idx="645">
                  <c:v>517</c:v>
                </c:pt>
                <c:pt idx="646">
                  <c:v>518</c:v>
                </c:pt>
                <c:pt idx="647">
                  <c:v>519</c:v>
                </c:pt>
                <c:pt idx="648">
                  <c:v>520</c:v>
                </c:pt>
                <c:pt idx="649">
                  <c:v>521</c:v>
                </c:pt>
                <c:pt idx="650">
                  <c:v>522</c:v>
                </c:pt>
                <c:pt idx="651">
                  <c:v>523</c:v>
                </c:pt>
                <c:pt idx="652">
                  <c:v>524</c:v>
                </c:pt>
                <c:pt idx="653">
                  <c:v>525</c:v>
                </c:pt>
                <c:pt idx="654">
                  <c:v>526</c:v>
                </c:pt>
                <c:pt idx="655">
                  <c:v>527</c:v>
                </c:pt>
                <c:pt idx="656">
                  <c:v>528</c:v>
                </c:pt>
                <c:pt idx="657">
                  <c:v>529</c:v>
                </c:pt>
                <c:pt idx="658">
                  <c:v>530</c:v>
                </c:pt>
                <c:pt idx="659">
                  <c:v>531</c:v>
                </c:pt>
                <c:pt idx="660">
                  <c:v>532</c:v>
                </c:pt>
                <c:pt idx="661">
                  <c:v>533</c:v>
                </c:pt>
                <c:pt idx="662">
                  <c:v>534</c:v>
                </c:pt>
                <c:pt idx="663">
                  <c:v>535</c:v>
                </c:pt>
                <c:pt idx="664">
                  <c:v>536</c:v>
                </c:pt>
                <c:pt idx="665">
                  <c:v>537</c:v>
                </c:pt>
                <c:pt idx="666">
                  <c:v>538</c:v>
                </c:pt>
                <c:pt idx="667">
                  <c:v>539</c:v>
                </c:pt>
                <c:pt idx="668">
                  <c:v>540</c:v>
                </c:pt>
                <c:pt idx="669">
                  <c:v>541</c:v>
                </c:pt>
                <c:pt idx="670">
                  <c:v>542</c:v>
                </c:pt>
                <c:pt idx="671">
                  <c:v>543</c:v>
                </c:pt>
                <c:pt idx="672">
                  <c:v>544</c:v>
                </c:pt>
                <c:pt idx="673">
                  <c:v>545</c:v>
                </c:pt>
                <c:pt idx="674">
                  <c:v>546</c:v>
                </c:pt>
                <c:pt idx="675">
                  <c:v>547</c:v>
                </c:pt>
                <c:pt idx="676">
                  <c:v>548</c:v>
                </c:pt>
                <c:pt idx="677">
                  <c:v>549</c:v>
                </c:pt>
                <c:pt idx="678">
                  <c:v>550</c:v>
                </c:pt>
                <c:pt idx="679">
                  <c:v>551</c:v>
                </c:pt>
                <c:pt idx="680">
                  <c:v>552</c:v>
                </c:pt>
                <c:pt idx="681">
                  <c:v>553</c:v>
                </c:pt>
                <c:pt idx="682">
                  <c:v>554</c:v>
                </c:pt>
                <c:pt idx="683">
                  <c:v>555</c:v>
                </c:pt>
                <c:pt idx="684">
                  <c:v>556</c:v>
                </c:pt>
                <c:pt idx="685">
                  <c:v>557</c:v>
                </c:pt>
                <c:pt idx="686">
                  <c:v>558</c:v>
                </c:pt>
                <c:pt idx="687">
                  <c:v>559</c:v>
                </c:pt>
                <c:pt idx="688">
                  <c:v>560</c:v>
                </c:pt>
                <c:pt idx="689">
                  <c:v>561</c:v>
                </c:pt>
                <c:pt idx="690">
                  <c:v>562</c:v>
                </c:pt>
                <c:pt idx="691">
                  <c:v>563</c:v>
                </c:pt>
                <c:pt idx="692">
                  <c:v>564</c:v>
                </c:pt>
                <c:pt idx="693">
                  <c:v>565</c:v>
                </c:pt>
                <c:pt idx="694">
                  <c:v>566</c:v>
                </c:pt>
                <c:pt idx="695">
                  <c:v>567</c:v>
                </c:pt>
                <c:pt idx="696">
                  <c:v>568</c:v>
                </c:pt>
                <c:pt idx="697">
                  <c:v>569</c:v>
                </c:pt>
                <c:pt idx="698">
                  <c:v>570</c:v>
                </c:pt>
                <c:pt idx="699">
                  <c:v>571</c:v>
                </c:pt>
                <c:pt idx="700">
                  <c:v>572</c:v>
                </c:pt>
                <c:pt idx="701">
                  <c:v>573</c:v>
                </c:pt>
                <c:pt idx="702">
                  <c:v>574</c:v>
                </c:pt>
                <c:pt idx="703">
                  <c:v>575</c:v>
                </c:pt>
                <c:pt idx="704">
                  <c:v>576</c:v>
                </c:pt>
                <c:pt idx="705">
                  <c:v>577</c:v>
                </c:pt>
                <c:pt idx="706">
                  <c:v>578</c:v>
                </c:pt>
                <c:pt idx="707">
                  <c:v>579</c:v>
                </c:pt>
                <c:pt idx="708">
                  <c:v>580</c:v>
                </c:pt>
                <c:pt idx="709">
                  <c:v>581</c:v>
                </c:pt>
                <c:pt idx="710">
                  <c:v>582</c:v>
                </c:pt>
                <c:pt idx="711">
                  <c:v>583</c:v>
                </c:pt>
                <c:pt idx="712">
                  <c:v>584</c:v>
                </c:pt>
                <c:pt idx="713">
                  <c:v>585</c:v>
                </c:pt>
                <c:pt idx="714">
                  <c:v>586</c:v>
                </c:pt>
                <c:pt idx="715">
                  <c:v>587</c:v>
                </c:pt>
                <c:pt idx="716">
                  <c:v>588</c:v>
                </c:pt>
                <c:pt idx="717">
                  <c:v>589</c:v>
                </c:pt>
                <c:pt idx="718">
                  <c:v>590</c:v>
                </c:pt>
                <c:pt idx="719">
                  <c:v>591</c:v>
                </c:pt>
                <c:pt idx="720">
                  <c:v>592</c:v>
                </c:pt>
                <c:pt idx="721">
                  <c:v>593</c:v>
                </c:pt>
                <c:pt idx="722">
                  <c:v>594</c:v>
                </c:pt>
                <c:pt idx="723">
                  <c:v>595</c:v>
                </c:pt>
                <c:pt idx="724">
                  <c:v>596</c:v>
                </c:pt>
                <c:pt idx="725">
                  <c:v>597</c:v>
                </c:pt>
                <c:pt idx="726">
                  <c:v>598</c:v>
                </c:pt>
                <c:pt idx="727">
                  <c:v>599</c:v>
                </c:pt>
                <c:pt idx="728">
                  <c:v>600</c:v>
                </c:pt>
                <c:pt idx="729">
                  <c:v>601</c:v>
                </c:pt>
                <c:pt idx="730">
                  <c:v>602</c:v>
                </c:pt>
                <c:pt idx="731">
                  <c:v>603</c:v>
                </c:pt>
                <c:pt idx="732">
                  <c:v>604</c:v>
                </c:pt>
                <c:pt idx="733">
                  <c:v>605</c:v>
                </c:pt>
                <c:pt idx="734">
                  <c:v>606</c:v>
                </c:pt>
                <c:pt idx="735">
                  <c:v>607</c:v>
                </c:pt>
                <c:pt idx="736">
                  <c:v>608</c:v>
                </c:pt>
                <c:pt idx="737">
                  <c:v>609</c:v>
                </c:pt>
                <c:pt idx="738">
                  <c:v>610</c:v>
                </c:pt>
                <c:pt idx="739">
                  <c:v>611</c:v>
                </c:pt>
                <c:pt idx="740">
                  <c:v>612</c:v>
                </c:pt>
                <c:pt idx="741">
                  <c:v>613</c:v>
                </c:pt>
                <c:pt idx="742">
                  <c:v>614</c:v>
                </c:pt>
                <c:pt idx="743">
                  <c:v>615</c:v>
                </c:pt>
                <c:pt idx="744">
                  <c:v>616</c:v>
                </c:pt>
                <c:pt idx="745">
                  <c:v>617</c:v>
                </c:pt>
                <c:pt idx="746">
                  <c:v>618</c:v>
                </c:pt>
                <c:pt idx="747">
                  <c:v>619</c:v>
                </c:pt>
                <c:pt idx="748">
                  <c:v>620</c:v>
                </c:pt>
                <c:pt idx="749">
                  <c:v>621</c:v>
                </c:pt>
                <c:pt idx="750">
                  <c:v>622</c:v>
                </c:pt>
                <c:pt idx="751">
                  <c:v>623</c:v>
                </c:pt>
                <c:pt idx="752">
                  <c:v>624</c:v>
                </c:pt>
                <c:pt idx="753">
                  <c:v>625</c:v>
                </c:pt>
                <c:pt idx="754">
                  <c:v>626</c:v>
                </c:pt>
                <c:pt idx="755">
                  <c:v>627</c:v>
                </c:pt>
                <c:pt idx="756">
                  <c:v>628</c:v>
                </c:pt>
                <c:pt idx="757">
                  <c:v>629</c:v>
                </c:pt>
                <c:pt idx="758">
                  <c:v>630</c:v>
                </c:pt>
                <c:pt idx="759">
                  <c:v>631</c:v>
                </c:pt>
                <c:pt idx="760">
                  <c:v>632</c:v>
                </c:pt>
                <c:pt idx="761">
                  <c:v>633</c:v>
                </c:pt>
                <c:pt idx="762">
                  <c:v>634</c:v>
                </c:pt>
                <c:pt idx="763">
                  <c:v>635</c:v>
                </c:pt>
                <c:pt idx="764">
                  <c:v>636</c:v>
                </c:pt>
                <c:pt idx="765">
                  <c:v>637</c:v>
                </c:pt>
                <c:pt idx="766">
                  <c:v>638</c:v>
                </c:pt>
                <c:pt idx="767">
                  <c:v>639</c:v>
                </c:pt>
                <c:pt idx="768">
                  <c:v>640</c:v>
                </c:pt>
                <c:pt idx="769">
                  <c:v>641</c:v>
                </c:pt>
                <c:pt idx="770">
                  <c:v>642</c:v>
                </c:pt>
                <c:pt idx="771">
                  <c:v>643</c:v>
                </c:pt>
                <c:pt idx="772">
                  <c:v>644</c:v>
                </c:pt>
                <c:pt idx="773">
                  <c:v>645</c:v>
                </c:pt>
                <c:pt idx="774">
                  <c:v>646</c:v>
                </c:pt>
                <c:pt idx="775">
                  <c:v>647</c:v>
                </c:pt>
                <c:pt idx="776">
                  <c:v>648</c:v>
                </c:pt>
                <c:pt idx="777">
                  <c:v>649</c:v>
                </c:pt>
                <c:pt idx="778">
                  <c:v>650</c:v>
                </c:pt>
                <c:pt idx="779">
                  <c:v>651</c:v>
                </c:pt>
                <c:pt idx="780">
                  <c:v>652</c:v>
                </c:pt>
                <c:pt idx="781">
                  <c:v>653</c:v>
                </c:pt>
                <c:pt idx="782">
                  <c:v>654</c:v>
                </c:pt>
                <c:pt idx="783">
                  <c:v>655</c:v>
                </c:pt>
                <c:pt idx="784">
                  <c:v>656</c:v>
                </c:pt>
                <c:pt idx="785">
                  <c:v>657</c:v>
                </c:pt>
                <c:pt idx="786">
                  <c:v>658</c:v>
                </c:pt>
                <c:pt idx="787">
                  <c:v>659</c:v>
                </c:pt>
                <c:pt idx="788">
                  <c:v>660</c:v>
                </c:pt>
                <c:pt idx="789">
                  <c:v>661</c:v>
                </c:pt>
                <c:pt idx="790">
                  <c:v>662</c:v>
                </c:pt>
                <c:pt idx="791">
                  <c:v>663</c:v>
                </c:pt>
                <c:pt idx="792">
                  <c:v>664</c:v>
                </c:pt>
                <c:pt idx="793">
                  <c:v>665</c:v>
                </c:pt>
                <c:pt idx="794">
                  <c:v>666</c:v>
                </c:pt>
                <c:pt idx="795">
                  <c:v>667</c:v>
                </c:pt>
                <c:pt idx="796">
                  <c:v>668</c:v>
                </c:pt>
                <c:pt idx="797">
                  <c:v>669</c:v>
                </c:pt>
                <c:pt idx="798">
                  <c:v>670</c:v>
                </c:pt>
                <c:pt idx="799">
                  <c:v>671</c:v>
                </c:pt>
                <c:pt idx="800">
                  <c:v>672</c:v>
                </c:pt>
                <c:pt idx="801">
                  <c:v>673</c:v>
                </c:pt>
                <c:pt idx="802">
                  <c:v>674</c:v>
                </c:pt>
                <c:pt idx="803">
                  <c:v>675</c:v>
                </c:pt>
                <c:pt idx="804">
                  <c:v>676</c:v>
                </c:pt>
                <c:pt idx="805">
                  <c:v>677</c:v>
                </c:pt>
                <c:pt idx="806">
                  <c:v>678</c:v>
                </c:pt>
                <c:pt idx="807">
                  <c:v>679</c:v>
                </c:pt>
                <c:pt idx="808">
                  <c:v>680</c:v>
                </c:pt>
                <c:pt idx="809">
                  <c:v>681</c:v>
                </c:pt>
                <c:pt idx="810">
                  <c:v>682</c:v>
                </c:pt>
                <c:pt idx="811">
                  <c:v>683</c:v>
                </c:pt>
                <c:pt idx="812">
                  <c:v>684</c:v>
                </c:pt>
                <c:pt idx="813">
                  <c:v>685</c:v>
                </c:pt>
                <c:pt idx="814">
                  <c:v>686</c:v>
                </c:pt>
                <c:pt idx="815">
                  <c:v>687</c:v>
                </c:pt>
                <c:pt idx="816">
                  <c:v>688</c:v>
                </c:pt>
                <c:pt idx="817">
                  <c:v>689</c:v>
                </c:pt>
                <c:pt idx="818">
                  <c:v>690</c:v>
                </c:pt>
                <c:pt idx="819">
                  <c:v>691</c:v>
                </c:pt>
                <c:pt idx="820">
                  <c:v>692</c:v>
                </c:pt>
                <c:pt idx="821">
                  <c:v>693</c:v>
                </c:pt>
                <c:pt idx="822">
                  <c:v>694</c:v>
                </c:pt>
                <c:pt idx="823">
                  <c:v>695</c:v>
                </c:pt>
                <c:pt idx="824">
                  <c:v>696</c:v>
                </c:pt>
                <c:pt idx="825">
                  <c:v>697</c:v>
                </c:pt>
                <c:pt idx="826">
                  <c:v>698</c:v>
                </c:pt>
                <c:pt idx="827">
                  <c:v>699</c:v>
                </c:pt>
                <c:pt idx="828">
                  <c:v>700</c:v>
                </c:pt>
                <c:pt idx="829">
                  <c:v>701</c:v>
                </c:pt>
                <c:pt idx="830">
                  <c:v>702</c:v>
                </c:pt>
                <c:pt idx="831">
                  <c:v>703</c:v>
                </c:pt>
                <c:pt idx="832">
                  <c:v>704</c:v>
                </c:pt>
                <c:pt idx="833">
                  <c:v>705</c:v>
                </c:pt>
                <c:pt idx="834">
                  <c:v>706</c:v>
                </c:pt>
                <c:pt idx="835">
                  <c:v>707</c:v>
                </c:pt>
                <c:pt idx="836">
                  <c:v>708</c:v>
                </c:pt>
                <c:pt idx="837">
                  <c:v>709</c:v>
                </c:pt>
                <c:pt idx="838">
                  <c:v>710</c:v>
                </c:pt>
                <c:pt idx="839">
                  <c:v>711</c:v>
                </c:pt>
                <c:pt idx="840">
                  <c:v>712</c:v>
                </c:pt>
                <c:pt idx="841">
                  <c:v>713</c:v>
                </c:pt>
                <c:pt idx="842">
                  <c:v>714</c:v>
                </c:pt>
                <c:pt idx="843">
                  <c:v>715</c:v>
                </c:pt>
                <c:pt idx="844">
                  <c:v>716</c:v>
                </c:pt>
                <c:pt idx="845">
                  <c:v>717</c:v>
                </c:pt>
                <c:pt idx="846">
                  <c:v>718</c:v>
                </c:pt>
                <c:pt idx="847">
                  <c:v>719</c:v>
                </c:pt>
                <c:pt idx="848">
                  <c:v>720</c:v>
                </c:pt>
                <c:pt idx="849">
                  <c:v>721</c:v>
                </c:pt>
                <c:pt idx="850">
                  <c:v>722</c:v>
                </c:pt>
                <c:pt idx="851">
                  <c:v>723</c:v>
                </c:pt>
                <c:pt idx="852">
                  <c:v>724</c:v>
                </c:pt>
                <c:pt idx="853">
                  <c:v>725</c:v>
                </c:pt>
                <c:pt idx="854">
                  <c:v>726</c:v>
                </c:pt>
                <c:pt idx="855">
                  <c:v>727</c:v>
                </c:pt>
                <c:pt idx="856">
                  <c:v>728</c:v>
                </c:pt>
                <c:pt idx="857">
                  <c:v>729</c:v>
                </c:pt>
                <c:pt idx="858">
                  <c:v>730</c:v>
                </c:pt>
                <c:pt idx="859">
                  <c:v>731</c:v>
                </c:pt>
                <c:pt idx="860">
                  <c:v>732</c:v>
                </c:pt>
                <c:pt idx="861">
                  <c:v>733</c:v>
                </c:pt>
                <c:pt idx="862">
                  <c:v>734</c:v>
                </c:pt>
                <c:pt idx="863">
                  <c:v>735</c:v>
                </c:pt>
                <c:pt idx="864">
                  <c:v>736</c:v>
                </c:pt>
                <c:pt idx="865">
                  <c:v>737</c:v>
                </c:pt>
                <c:pt idx="866">
                  <c:v>738</c:v>
                </c:pt>
                <c:pt idx="867">
                  <c:v>739</c:v>
                </c:pt>
                <c:pt idx="868">
                  <c:v>740</c:v>
                </c:pt>
                <c:pt idx="869">
                  <c:v>741</c:v>
                </c:pt>
                <c:pt idx="870">
                  <c:v>742</c:v>
                </c:pt>
                <c:pt idx="871">
                  <c:v>743</c:v>
                </c:pt>
                <c:pt idx="872">
                  <c:v>744</c:v>
                </c:pt>
                <c:pt idx="873">
                  <c:v>745</c:v>
                </c:pt>
                <c:pt idx="874">
                  <c:v>746</c:v>
                </c:pt>
                <c:pt idx="875">
                  <c:v>747</c:v>
                </c:pt>
                <c:pt idx="876">
                  <c:v>748</c:v>
                </c:pt>
                <c:pt idx="877">
                  <c:v>749</c:v>
                </c:pt>
                <c:pt idx="878">
                  <c:v>750</c:v>
                </c:pt>
                <c:pt idx="879">
                  <c:v>751</c:v>
                </c:pt>
                <c:pt idx="880">
                  <c:v>752</c:v>
                </c:pt>
                <c:pt idx="881">
                  <c:v>753</c:v>
                </c:pt>
                <c:pt idx="882">
                  <c:v>754</c:v>
                </c:pt>
                <c:pt idx="883">
                  <c:v>755</c:v>
                </c:pt>
                <c:pt idx="884">
                  <c:v>756</c:v>
                </c:pt>
                <c:pt idx="885">
                  <c:v>757</c:v>
                </c:pt>
                <c:pt idx="886">
                  <c:v>758</c:v>
                </c:pt>
                <c:pt idx="887">
                  <c:v>759</c:v>
                </c:pt>
                <c:pt idx="888">
                  <c:v>760</c:v>
                </c:pt>
                <c:pt idx="889">
                  <c:v>761</c:v>
                </c:pt>
                <c:pt idx="890">
                  <c:v>762</c:v>
                </c:pt>
                <c:pt idx="891">
                  <c:v>763</c:v>
                </c:pt>
                <c:pt idx="892">
                  <c:v>764</c:v>
                </c:pt>
                <c:pt idx="893">
                  <c:v>765</c:v>
                </c:pt>
                <c:pt idx="894">
                  <c:v>766</c:v>
                </c:pt>
                <c:pt idx="895">
                  <c:v>767</c:v>
                </c:pt>
                <c:pt idx="896">
                  <c:v>768</c:v>
                </c:pt>
                <c:pt idx="897">
                  <c:v>769</c:v>
                </c:pt>
                <c:pt idx="898">
                  <c:v>770</c:v>
                </c:pt>
                <c:pt idx="899">
                  <c:v>771</c:v>
                </c:pt>
                <c:pt idx="900">
                  <c:v>772</c:v>
                </c:pt>
                <c:pt idx="901">
                  <c:v>773</c:v>
                </c:pt>
                <c:pt idx="902">
                  <c:v>774</c:v>
                </c:pt>
                <c:pt idx="903">
                  <c:v>775</c:v>
                </c:pt>
                <c:pt idx="904">
                  <c:v>776</c:v>
                </c:pt>
                <c:pt idx="905">
                  <c:v>777</c:v>
                </c:pt>
                <c:pt idx="906">
                  <c:v>778</c:v>
                </c:pt>
                <c:pt idx="907">
                  <c:v>779</c:v>
                </c:pt>
                <c:pt idx="908">
                  <c:v>780</c:v>
                </c:pt>
                <c:pt idx="909">
                  <c:v>781</c:v>
                </c:pt>
                <c:pt idx="910">
                  <c:v>782</c:v>
                </c:pt>
                <c:pt idx="911">
                  <c:v>783</c:v>
                </c:pt>
                <c:pt idx="912">
                  <c:v>784</c:v>
                </c:pt>
                <c:pt idx="913">
                  <c:v>785</c:v>
                </c:pt>
                <c:pt idx="914">
                  <c:v>786</c:v>
                </c:pt>
                <c:pt idx="915">
                  <c:v>787</c:v>
                </c:pt>
                <c:pt idx="916">
                  <c:v>788</c:v>
                </c:pt>
                <c:pt idx="917">
                  <c:v>789</c:v>
                </c:pt>
                <c:pt idx="918">
                  <c:v>790</c:v>
                </c:pt>
                <c:pt idx="919">
                  <c:v>791</c:v>
                </c:pt>
                <c:pt idx="920">
                  <c:v>792</c:v>
                </c:pt>
                <c:pt idx="921">
                  <c:v>793</c:v>
                </c:pt>
                <c:pt idx="922">
                  <c:v>794</c:v>
                </c:pt>
                <c:pt idx="923">
                  <c:v>795</c:v>
                </c:pt>
                <c:pt idx="924">
                  <c:v>796</c:v>
                </c:pt>
                <c:pt idx="925">
                  <c:v>797</c:v>
                </c:pt>
                <c:pt idx="926">
                  <c:v>798</c:v>
                </c:pt>
                <c:pt idx="927">
                  <c:v>799</c:v>
                </c:pt>
                <c:pt idx="928">
                  <c:v>800</c:v>
                </c:pt>
                <c:pt idx="929">
                  <c:v>801</c:v>
                </c:pt>
                <c:pt idx="930">
                  <c:v>802</c:v>
                </c:pt>
                <c:pt idx="931">
                  <c:v>803</c:v>
                </c:pt>
                <c:pt idx="932">
                  <c:v>804</c:v>
                </c:pt>
                <c:pt idx="933">
                  <c:v>805</c:v>
                </c:pt>
                <c:pt idx="934">
                  <c:v>806</c:v>
                </c:pt>
                <c:pt idx="935">
                  <c:v>807</c:v>
                </c:pt>
                <c:pt idx="936">
                  <c:v>808</c:v>
                </c:pt>
                <c:pt idx="937">
                  <c:v>809</c:v>
                </c:pt>
                <c:pt idx="938">
                  <c:v>810</c:v>
                </c:pt>
                <c:pt idx="939">
                  <c:v>811</c:v>
                </c:pt>
                <c:pt idx="940">
                  <c:v>812</c:v>
                </c:pt>
                <c:pt idx="941">
                  <c:v>813</c:v>
                </c:pt>
                <c:pt idx="942">
                  <c:v>814</c:v>
                </c:pt>
                <c:pt idx="943">
                  <c:v>815</c:v>
                </c:pt>
                <c:pt idx="944">
                  <c:v>816</c:v>
                </c:pt>
                <c:pt idx="945">
                  <c:v>817</c:v>
                </c:pt>
                <c:pt idx="946">
                  <c:v>818</c:v>
                </c:pt>
                <c:pt idx="947">
                  <c:v>819</c:v>
                </c:pt>
                <c:pt idx="948">
                  <c:v>820</c:v>
                </c:pt>
                <c:pt idx="949">
                  <c:v>821</c:v>
                </c:pt>
                <c:pt idx="950">
                  <c:v>822</c:v>
                </c:pt>
                <c:pt idx="951">
                  <c:v>823</c:v>
                </c:pt>
                <c:pt idx="952">
                  <c:v>824</c:v>
                </c:pt>
                <c:pt idx="953">
                  <c:v>825</c:v>
                </c:pt>
                <c:pt idx="954">
                  <c:v>826</c:v>
                </c:pt>
                <c:pt idx="955">
                  <c:v>827</c:v>
                </c:pt>
                <c:pt idx="956">
                  <c:v>828</c:v>
                </c:pt>
                <c:pt idx="957">
                  <c:v>829</c:v>
                </c:pt>
                <c:pt idx="958">
                  <c:v>830</c:v>
                </c:pt>
                <c:pt idx="959">
                  <c:v>831</c:v>
                </c:pt>
                <c:pt idx="960">
                  <c:v>832</c:v>
                </c:pt>
                <c:pt idx="961">
                  <c:v>833</c:v>
                </c:pt>
                <c:pt idx="962">
                  <c:v>834</c:v>
                </c:pt>
                <c:pt idx="963">
                  <c:v>835</c:v>
                </c:pt>
                <c:pt idx="964">
                  <c:v>836</c:v>
                </c:pt>
                <c:pt idx="965">
                  <c:v>837</c:v>
                </c:pt>
                <c:pt idx="966">
                  <c:v>838</c:v>
                </c:pt>
                <c:pt idx="967">
                  <c:v>839</c:v>
                </c:pt>
                <c:pt idx="968">
                  <c:v>840</c:v>
                </c:pt>
                <c:pt idx="969">
                  <c:v>841</c:v>
                </c:pt>
                <c:pt idx="970">
                  <c:v>842</c:v>
                </c:pt>
                <c:pt idx="971">
                  <c:v>843</c:v>
                </c:pt>
                <c:pt idx="972">
                  <c:v>844</c:v>
                </c:pt>
                <c:pt idx="973">
                  <c:v>845</c:v>
                </c:pt>
                <c:pt idx="974">
                  <c:v>846</c:v>
                </c:pt>
                <c:pt idx="975">
                  <c:v>847</c:v>
                </c:pt>
                <c:pt idx="976">
                  <c:v>848</c:v>
                </c:pt>
                <c:pt idx="977">
                  <c:v>849</c:v>
                </c:pt>
                <c:pt idx="978">
                  <c:v>850</c:v>
                </c:pt>
                <c:pt idx="979">
                  <c:v>851</c:v>
                </c:pt>
                <c:pt idx="980">
                  <c:v>852</c:v>
                </c:pt>
                <c:pt idx="981">
                  <c:v>853</c:v>
                </c:pt>
                <c:pt idx="982">
                  <c:v>854</c:v>
                </c:pt>
                <c:pt idx="983">
                  <c:v>855</c:v>
                </c:pt>
                <c:pt idx="984">
                  <c:v>856</c:v>
                </c:pt>
                <c:pt idx="985">
                  <c:v>857</c:v>
                </c:pt>
                <c:pt idx="986">
                  <c:v>858</c:v>
                </c:pt>
                <c:pt idx="987">
                  <c:v>859</c:v>
                </c:pt>
                <c:pt idx="988">
                  <c:v>860</c:v>
                </c:pt>
                <c:pt idx="989">
                  <c:v>861</c:v>
                </c:pt>
                <c:pt idx="990">
                  <c:v>862</c:v>
                </c:pt>
                <c:pt idx="991">
                  <c:v>863</c:v>
                </c:pt>
                <c:pt idx="992">
                  <c:v>864</c:v>
                </c:pt>
                <c:pt idx="993">
                  <c:v>865</c:v>
                </c:pt>
                <c:pt idx="994">
                  <c:v>866</c:v>
                </c:pt>
                <c:pt idx="995">
                  <c:v>867</c:v>
                </c:pt>
                <c:pt idx="996">
                  <c:v>868</c:v>
                </c:pt>
                <c:pt idx="997">
                  <c:v>869</c:v>
                </c:pt>
                <c:pt idx="998">
                  <c:v>870</c:v>
                </c:pt>
                <c:pt idx="999">
                  <c:v>871</c:v>
                </c:pt>
                <c:pt idx="1000">
                  <c:v>872</c:v>
                </c:pt>
                <c:pt idx="1001">
                  <c:v>873</c:v>
                </c:pt>
                <c:pt idx="1002">
                  <c:v>874</c:v>
                </c:pt>
                <c:pt idx="1003">
                  <c:v>875</c:v>
                </c:pt>
                <c:pt idx="1004">
                  <c:v>876</c:v>
                </c:pt>
                <c:pt idx="1005">
                  <c:v>877</c:v>
                </c:pt>
                <c:pt idx="1006">
                  <c:v>878</c:v>
                </c:pt>
                <c:pt idx="1007">
                  <c:v>879</c:v>
                </c:pt>
                <c:pt idx="1008">
                  <c:v>880</c:v>
                </c:pt>
                <c:pt idx="1009">
                  <c:v>881</c:v>
                </c:pt>
                <c:pt idx="1010">
                  <c:v>882</c:v>
                </c:pt>
                <c:pt idx="1011">
                  <c:v>883</c:v>
                </c:pt>
                <c:pt idx="1012">
                  <c:v>884</c:v>
                </c:pt>
                <c:pt idx="1013">
                  <c:v>885</c:v>
                </c:pt>
                <c:pt idx="1014">
                  <c:v>886</c:v>
                </c:pt>
                <c:pt idx="1015">
                  <c:v>887</c:v>
                </c:pt>
                <c:pt idx="1016">
                  <c:v>888</c:v>
                </c:pt>
                <c:pt idx="1017">
                  <c:v>889</c:v>
                </c:pt>
                <c:pt idx="1018">
                  <c:v>890</c:v>
                </c:pt>
                <c:pt idx="1019">
                  <c:v>891</c:v>
                </c:pt>
                <c:pt idx="1020">
                  <c:v>892</c:v>
                </c:pt>
                <c:pt idx="1021">
                  <c:v>893</c:v>
                </c:pt>
                <c:pt idx="1022">
                  <c:v>894</c:v>
                </c:pt>
                <c:pt idx="1023">
                  <c:v>895</c:v>
                </c:pt>
              </c:numCache>
            </c:numRef>
          </c:cat>
          <c:val>
            <c:numRef>
              <c:f>stp1_auto_signaltap_0!$C$16:$C$1039</c:f>
              <c:numCache>
                <c:formatCode>General</c:formatCode>
                <c:ptCount val="1024"/>
                <c:pt idx="0">
                  <c:v>7111887</c:v>
                </c:pt>
                <c:pt idx="1">
                  <c:v>7111896</c:v>
                </c:pt>
                <c:pt idx="2">
                  <c:v>7111905</c:v>
                </c:pt>
                <c:pt idx="3">
                  <c:v>7111914</c:v>
                </c:pt>
                <c:pt idx="4">
                  <c:v>7111923</c:v>
                </c:pt>
                <c:pt idx="5">
                  <c:v>7111932</c:v>
                </c:pt>
                <c:pt idx="6">
                  <c:v>7111941</c:v>
                </c:pt>
                <c:pt idx="7">
                  <c:v>7111950</c:v>
                </c:pt>
                <c:pt idx="8">
                  <c:v>7111959</c:v>
                </c:pt>
                <c:pt idx="9">
                  <c:v>7111968</c:v>
                </c:pt>
                <c:pt idx="10">
                  <c:v>7111977</c:v>
                </c:pt>
                <c:pt idx="11">
                  <c:v>7111986</c:v>
                </c:pt>
                <c:pt idx="12">
                  <c:v>7111995</c:v>
                </c:pt>
                <c:pt idx="13">
                  <c:v>7112004</c:v>
                </c:pt>
                <c:pt idx="14">
                  <c:v>7112013</c:v>
                </c:pt>
                <c:pt idx="15">
                  <c:v>7112022</c:v>
                </c:pt>
                <c:pt idx="16">
                  <c:v>7112031</c:v>
                </c:pt>
                <c:pt idx="17">
                  <c:v>7112040</c:v>
                </c:pt>
                <c:pt idx="18">
                  <c:v>7112049</c:v>
                </c:pt>
                <c:pt idx="19">
                  <c:v>7112058</c:v>
                </c:pt>
                <c:pt idx="20">
                  <c:v>7112067</c:v>
                </c:pt>
                <c:pt idx="21">
                  <c:v>7112076</c:v>
                </c:pt>
                <c:pt idx="22">
                  <c:v>7112085</c:v>
                </c:pt>
                <c:pt idx="23">
                  <c:v>7112094</c:v>
                </c:pt>
                <c:pt idx="24">
                  <c:v>7112103</c:v>
                </c:pt>
                <c:pt idx="25">
                  <c:v>7112112</c:v>
                </c:pt>
                <c:pt idx="26">
                  <c:v>7112121</c:v>
                </c:pt>
                <c:pt idx="27">
                  <c:v>7112130</c:v>
                </c:pt>
                <c:pt idx="28">
                  <c:v>7112139</c:v>
                </c:pt>
                <c:pt idx="29">
                  <c:v>7112148</c:v>
                </c:pt>
                <c:pt idx="30">
                  <c:v>7112157</c:v>
                </c:pt>
                <c:pt idx="31">
                  <c:v>7112166</c:v>
                </c:pt>
                <c:pt idx="32">
                  <c:v>7112175</c:v>
                </c:pt>
                <c:pt idx="33">
                  <c:v>7112184</c:v>
                </c:pt>
                <c:pt idx="34">
                  <c:v>7112193</c:v>
                </c:pt>
                <c:pt idx="35">
                  <c:v>7112202</c:v>
                </c:pt>
                <c:pt idx="36">
                  <c:v>7112211</c:v>
                </c:pt>
                <c:pt idx="37">
                  <c:v>7112220</c:v>
                </c:pt>
                <c:pt idx="38">
                  <c:v>7112229</c:v>
                </c:pt>
                <c:pt idx="39">
                  <c:v>7112238</c:v>
                </c:pt>
                <c:pt idx="40">
                  <c:v>7112247</c:v>
                </c:pt>
                <c:pt idx="41">
                  <c:v>7112256</c:v>
                </c:pt>
                <c:pt idx="42">
                  <c:v>7112265</c:v>
                </c:pt>
                <c:pt idx="43">
                  <c:v>7112274</c:v>
                </c:pt>
                <c:pt idx="44">
                  <c:v>7112283</c:v>
                </c:pt>
                <c:pt idx="45">
                  <c:v>7112292</c:v>
                </c:pt>
                <c:pt idx="46">
                  <c:v>7112301</c:v>
                </c:pt>
                <c:pt idx="47">
                  <c:v>7112310</c:v>
                </c:pt>
                <c:pt idx="48">
                  <c:v>7112319</c:v>
                </c:pt>
                <c:pt idx="49">
                  <c:v>7112328</c:v>
                </c:pt>
                <c:pt idx="50">
                  <c:v>7112337</c:v>
                </c:pt>
                <c:pt idx="51">
                  <c:v>7112346</c:v>
                </c:pt>
                <c:pt idx="52">
                  <c:v>7112355</c:v>
                </c:pt>
                <c:pt idx="53">
                  <c:v>7112364</c:v>
                </c:pt>
                <c:pt idx="54">
                  <c:v>7112373</c:v>
                </c:pt>
                <c:pt idx="55">
                  <c:v>7112382</c:v>
                </c:pt>
                <c:pt idx="56">
                  <c:v>7112391</c:v>
                </c:pt>
                <c:pt idx="57">
                  <c:v>7112400</c:v>
                </c:pt>
                <c:pt idx="58">
                  <c:v>7112409</c:v>
                </c:pt>
                <c:pt idx="59">
                  <c:v>7112418</c:v>
                </c:pt>
                <c:pt idx="60">
                  <c:v>7112427</c:v>
                </c:pt>
                <c:pt idx="61">
                  <c:v>7112436</c:v>
                </c:pt>
                <c:pt idx="62">
                  <c:v>7112445</c:v>
                </c:pt>
                <c:pt idx="63">
                  <c:v>7112454</c:v>
                </c:pt>
                <c:pt idx="64">
                  <c:v>7112463</c:v>
                </c:pt>
                <c:pt idx="65">
                  <c:v>7112472</c:v>
                </c:pt>
                <c:pt idx="66">
                  <c:v>7112481</c:v>
                </c:pt>
                <c:pt idx="67">
                  <c:v>7112490</c:v>
                </c:pt>
                <c:pt idx="68">
                  <c:v>7112499</c:v>
                </c:pt>
                <c:pt idx="69">
                  <c:v>7112508</c:v>
                </c:pt>
                <c:pt idx="70">
                  <c:v>7112517</c:v>
                </c:pt>
                <c:pt idx="71">
                  <c:v>7112526</c:v>
                </c:pt>
                <c:pt idx="72">
                  <c:v>7112535</c:v>
                </c:pt>
                <c:pt idx="73">
                  <c:v>7112544</c:v>
                </c:pt>
                <c:pt idx="74">
                  <c:v>7112553</c:v>
                </c:pt>
                <c:pt idx="75">
                  <c:v>7112562</c:v>
                </c:pt>
                <c:pt idx="76">
                  <c:v>7112571</c:v>
                </c:pt>
                <c:pt idx="77">
                  <c:v>7112580</c:v>
                </c:pt>
                <c:pt idx="78">
                  <c:v>7112589</c:v>
                </c:pt>
                <c:pt idx="79">
                  <c:v>7112598</c:v>
                </c:pt>
                <c:pt idx="80">
                  <c:v>7112607</c:v>
                </c:pt>
                <c:pt idx="81">
                  <c:v>7112616</c:v>
                </c:pt>
                <c:pt idx="82">
                  <c:v>7112625</c:v>
                </c:pt>
                <c:pt idx="83">
                  <c:v>7112634</c:v>
                </c:pt>
                <c:pt idx="84">
                  <c:v>7112643</c:v>
                </c:pt>
                <c:pt idx="85">
                  <c:v>7112652</c:v>
                </c:pt>
                <c:pt idx="86">
                  <c:v>7112661</c:v>
                </c:pt>
                <c:pt idx="87">
                  <c:v>7112670</c:v>
                </c:pt>
                <c:pt idx="88">
                  <c:v>7112679</c:v>
                </c:pt>
                <c:pt idx="89">
                  <c:v>7112688</c:v>
                </c:pt>
                <c:pt idx="90">
                  <c:v>7112697</c:v>
                </c:pt>
                <c:pt idx="91">
                  <c:v>7112706</c:v>
                </c:pt>
                <c:pt idx="92">
                  <c:v>7112715</c:v>
                </c:pt>
                <c:pt idx="93">
                  <c:v>7112724</c:v>
                </c:pt>
                <c:pt idx="94">
                  <c:v>7112733</c:v>
                </c:pt>
                <c:pt idx="95">
                  <c:v>7112742</c:v>
                </c:pt>
                <c:pt idx="96">
                  <c:v>7112751</c:v>
                </c:pt>
                <c:pt idx="97">
                  <c:v>7112760</c:v>
                </c:pt>
                <c:pt idx="98">
                  <c:v>7112769</c:v>
                </c:pt>
                <c:pt idx="99">
                  <c:v>7112778</c:v>
                </c:pt>
                <c:pt idx="100">
                  <c:v>7112787</c:v>
                </c:pt>
                <c:pt idx="101">
                  <c:v>7112796</c:v>
                </c:pt>
                <c:pt idx="102">
                  <c:v>7112805</c:v>
                </c:pt>
                <c:pt idx="103">
                  <c:v>7112814</c:v>
                </c:pt>
                <c:pt idx="104">
                  <c:v>7112823</c:v>
                </c:pt>
                <c:pt idx="105">
                  <c:v>7112832</c:v>
                </c:pt>
                <c:pt idx="106">
                  <c:v>7112841</c:v>
                </c:pt>
                <c:pt idx="107">
                  <c:v>7112850</c:v>
                </c:pt>
                <c:pt idx="108">
                  <c:v>7112859</c:v>
                </c:pt>
                <c:pt idx="109">
                  <c:v>7112868</c:v>
                </c:pt>
                <c:pt idx="110">
                  <c:v>7112877</c:v>
                </c:pt>
                <c:pt idx="111">
                  <c:v>7112886</c:v>
                </c:pt>
                <c:pt idx="112">
                  <c:v>7112895</c:v>
                </c:pt>
                <c:pt idx="113">
                  <c:v>7112904</c:v>
                </c:pt>
                <c:pt idx="114">
                  <c:v>7112913</c:v>
                </c:pt>
                <c:pt idx="115">
                  <c:v>7112922</c:v>
                </c:pt>
                <c:pt idx="116">
                  <c:v>7112931</c:v>
                </c:pt>
                <c:pt idx="117">
                  <c:v>7112940</c:v>
                </c:pt>
                <c:pt idx="118">
                  <c:v>7112949</c:v>
                </c:pt>
                <c:pt idx="119">
                  <c:v>7112958</c:v>
                </c:pt>
                <c:pt idx="120">
                  <c:v>7112967</c:v>
                </c:pt>
                <c:pt idx="121">
                  <c:v>7112976</c:v>
                </c:pt>
                <c:pt idx="122">
                  <c:v>7112985</c:v>
                </c:pt>
                <c:pt idx="123">
                  <c:v>7113260</c:v>
                </c:pt>
                <c:pt idx="124">
                  <c:v>7114867</c:v>
                </c:pt>
                <c:pt idx="125">
                  <c:v>7118880</c:v>
                </c:pt>
                <c:pt idx="126">
                  <c:v>7126381</c:v>
                </c:pt>
                <c:pt idx="127">
                  <c:v>7137662</c:v>
                </c:pt>
                <c:pt idx="128">
                  <c:v>7152884</c:v>
                </c:pt>
                <c:pt idx="129">
                  <c:v>7172209</c:v>
                </c:pt>
                <c:pt idx="130">
                  <c:v>7195667</c:v>
                </c:pt>
                <c:pt idx="131">
                  <c:v>7223421</c:v>
                </c:pt>
                <c:pt idx="132">
                  <c:v>7255369</c:v>
                </c:pt>
                <c:pt idx="133">
                  <c:v>7291541</c:v>
                </c:pt>
                <c:pt idx="134">
                  <c:v>7331967</c:v>
                </c:pt>
                <c:pt idx="135">
                  <c:v>7376677</c:v>
                </c:pt>
                <c:pt idx="136">
                  <c:v>7425701</c:v>
                </c:pt>
                <c:pt idx="137">
                  <c:v>7478803</c:v>
                </c:pt>
                <c:pt idx="138">
                  <c:v>7536144</c:v>
                </c:pt>
                <c:pt idx="139">
                  <c:v>7597620</c:v>
                </c:pt>
                <c:pt idx="140">
                  <c:v>7662062</c:v>
                </c:pt>
                <c:pt idx="141">
                  <c:v>7728292</c:v>
                </c:pt>
                <c:pt idx="142">
                  <c:v>7795389</c:v>
                </c:pt>
                <c:pt idx="143">
                  <c:v>7862957</c:v>
                </c:pt>
                <c:pt idx="144">
                  <c:v>7930730</c:v>
                </c:pt>
                <c:pt idx="145">
                  <c:v>7998706</c:v>
                </c:pt>
                <c:pt idx="146">
                  <c:v>8066750</c:v>
                </c:pt>
                <c:pt idx="147">
                  <c:v>8134859</c:v>
                </c:pt>
                <c:pt idx="148">
                  <c:v>8202897</c:v>
                </c:pt>
                <c:pt idx="149">
                  <c:v>8270993</c:v>
                </c:pt>
                <c:pt idx="150">
                  <c:v>8339011</c:v>
                </c:pt>
                <c:pt idx="151">
                  <c:v>8407080</c:v>
                </c:pt>
                <c:pt idx="152">
                  <c:v>8475197</c:v>
                </c:pt>
                <c:pt idx="153">
                  <c:v>8543226</c:v>
                </c:pt>
                <c:pt idx="154">
                  <c:v>8611296</c:v>
                </c:pt>
                <c:pt idx="155">
                  <c:v>8679404</c:v>
                </c:pt>
                <c:pt idx="156">
                  <c:v>8747414</c:v>
                </c:pt>
                <c:pt idx="157">
                  <c:v>8815455</c:v>
                </c:pt>
                <c:pt idx="158">
                  <c:v>8883524</c:v>
                </c:pt>
                <c:pt idx="159">
                  <c:v>8951485</c:v>
                </c:pt>
                <c:pt idx="160">
                  <c:v>9019334</c:v>
                </c:pt>
                <c:pt idx="161">
                  <c:v>9087200</c:v>
                </c:pt>
                <c:pt idx="162">
                  <c:v>9155213</c:v>
                </c:pt>
                <c:pt idx="163">
                  <c:v>9223238</c:v>
                </c:pt>
                <c:pt idx="164">
                  <c:v>9291272</c:v>
                </c:pt>
                <c:pt idx="165">
                  <c:v>9359312</c:v>
                </c:pt>
                <c:pt idx="166">
                  <c:v>9427355</c:v>
                </c:pt>
                <c:pt idx="167">
                  <c:v>9495398</c:v>
                </c:pt>
                <c:pt idx="168">
                  <c:v>9563438</c:v>
                </c:pt>
                <c:pt idx="169">
                  <c:v>9631472</c:v>
                </c:pt>
                <c:pt idx="170">
                  <c:v>9699497</c:v>
                </c:pt>
                <c:pt idx="171">
                  <c:v>9767510</c:v>
                </c:pt>
                <c:pt idx="172">
                  <c:v>9835508</c:v>
                </c:pt>
                <c:pt idx="173">
                  <c:v>9903488</c:v>
                </c:pt>
                <c:pt idx="174">
                  <c:v>9971580</c:v>
                </c:pt>
                <c:pt idx="175">
                  <c:v>10039516</c:v>
                </c:pt>
                <c:pt idx="176">
                  <c:v>10107425</c:v>
                </c:pt>
                <c:pt idx="177">
                  <c:v>10175171</c:v>
                </c:pt>
                <c:pt idx="178">
                  <c:v>10243016</c:v>
                </c:pt>
                <c:pt idx="179">
                  <c:v>10311091</c:v>
                </c:pt>
                <c:pt idx="180">
                  <c:v>10379129</c:v>
                </c:pt>
                <c:pt idx="181">
                  <c:v>10447260</c:v>
                </c:pt>
                <c:pt idx="182">
                  <c:v>10515349</c:v>
                </c:pt>
                <c:pt idx="183">
                  <c:v>10583393</c:v>
                </c:pt>
                <c:pt idx="184">
                  <c:v>10651522</c:v>
                </c:pt>
                <c:pt idx="185">
                  <c:v>10719601</c:v>
                </c:pt>
                <c:pt idx="186">
                  <c:v>10787760</c:v>
                </c:pt>
                <c:pt idx="187">
                  <c:v>10855864</c:v>
                </c:pt>
                <c:pt idx="188">
                  <c:v>10924043</c:v>
                </c:pt>
                <c:pt idx="189">
                  <c:v>10992162</c:v>
                </c:pt>
                <c:pt idx="190">
                  <c:v>11060351</c:v>
                </c:pt>
                <c:pt idx="191">
                  <c:v>11128475</c:v>
                </c:pt>
                <c:pt idx="192">
                  <c:v>11196664</c:v>
                </c:pt>
                <c:pt idx="193">
                  <c:v>11264783</c:v>
                </c:pt>
                <c:pt idx="194">
                  <c:v>11332962</c:v>
                </c:pt>
                <c:pt idx="195">
                  <c:v>11401066</c:v>
                </c:pt>
                <c:pt idx="196">
                  <c:v>11469225</c:v>
                </c:pt>
                <c:pt idx="197">
                  <c:v>11537304</c:v>
                </c:pt>
                <c:pt idx="198">
                  <c:v>11605433</c:v>
                </c:pt>
                <c:pt idx="199">
                  <c:v>11673610</c:v>
                </c:pt>
                <c:pt idx="200">
                  <c:v>11741700</c:v>
                </c:pt>
                <c:pt idx="201">
                  <c:v>11809833</c:v>
                </c:pt>
                <c:pt idx="202">
                  <c:v>11878007</c:v>
                </c:pt>
                <c:pt idx="203">
                  <c:v>11946087</c:v>
                </c:pt>
                <c:pt idx="204">
                  <c:v>12014203</c:v>
                </c:pt>
                <c:pt idx="205">
                  <c:v>12082353</c:v>
                </c:pt>
                <c:pt idx="206">
                  <c:v>12150535</c:v>
                </c:pt>
                <c:pt idx="207">
                  <c:v>12218747</c:v>
                </c:pt>
                <c:pt idx="208">
                  <c:v>12286854</c:v>
                </c:pt>
                <c:pt idx="209">
                  <c:v>12354986</c:v>
                </c:pt>
                <c:pt idx="210">
                  <c:v>12423141</c:v>
                </c:pt>
                <c:pt idx="211">
                  <c:v>12491317</c:v>
                </c:pt>
                <c:pt idx="212">
                  <c:v>12559512</c:v>
                </c:pt>
                <c:pt idx="213">
                  <c:v>12627724</c:v>
                </c:pt>
                <c:pt idx="214">
                  <c:v>12695818</c:v>
                </c:pt>
                <c:pt idx="215">
                  <c:v>12763791</c:v>
                </c:pt>
                <c:pt idx="216">
                  <c:v>12831773</c:v>
                </c:pt>
                <c:pt idx="217">
                  <c:v>12899762</c:v>
                </c:pt>
                <c:pt idx="218">
                  <c:v>12967756</c:v>
                </c:pt>
                <c:pt idx="219">
                  <c:v>13035886</c:v>
                </c:pt>
                <c:pt idx="220">
                  <c:v>13104018</c:v>
                </c:pt>
                <c:pt idx="221">
                  <c:v>13172150</c:v>
                </c:pt>
                <c:pt idx="222">
                  <c:v>13240280</c:v>
                </c:pt>
                <c:pt idx="223">
                  <c:v>13308406</c:v>
                </c:pt>
                <c:pt idx="224">
                  <c:v>13376526</c:v>
                </c:pt>
                <c:pt idx="225">
                  <c:v>13444638</c:v>
                </c:pt>
                <c:pt idx="226">
                  <c:v>13512740</c:v>
                </c:pt>
                <c:pt idx="227">
                  <c:v>13580963</c:v>
                </c:pt>
                <c:pt idx="228">
                  <c:v>13649173</c:v>
                </c:pt>
                <c:pt idx="229">
                  <c:v>13717368</c:v>
                </c:pt>
                <c:pt idx="230">
                  <c:v>13785546</c:v>
                </c:pt>
                <c:pt idx="231">
                  <c:v>13853705</c:v>
                </c:pt>
                <c:pt idx="232">
                  <c:v>13921843</c:v>
                </c:pt>
                <c:pt idx="233">
                  <c:v>13989958</c:v>
                </c:pt>
                <c:pt idx="234">
                  <c:v>14058181</c:v>
                </c:pt>
                <c:pt idx="235">
                  <c:v>14126378</c:v>
                </c:pt>
                <c:pt idx="236">
                  <c:v>14194547</c:v>
                </c:pt>
                <c:pt idx="237">
                  <c:v>14262686</c:v>
                </c:pt>
                <c:pt idx="238">
                  <c:v>14330793</c:v>
                </c:pt>
                <c:pt idx="239">
                  <c:v>14398999</c:v>
                </c:pt>
                <c:pt idx="240">
                  <c:v>14467170</c:v>
                </c:pt>
                <c:pt idx="241">
                  <c:v>14535304</c:v>
                </c:pt>
                <c:pt idx="242">
                  <c:v>14603399</c:v>
                </c:pt>
                <c:pt idx="243">
                  <c:v>14671586</c:v>
                </c:pt>
                <c:pt idx="244">
                  <c:v>14739731</c:v>
                </c:pt>
                <c:pt idx="245">
                  <c:v>14807832</c:v>
                </c:pt>
                <c:pt idx="246">
                  <c:v>14876020</c:v>
                </c:pt>
                <c:pt idx="247">
                  <c:v>14944161</c:v>
                </c:pt>
                <c:pt idx="248">
                  <c:v>15012253</c:v>
                </c:pt>
                <c:pt idx="249">
                  <c:v>15080427</c:v>
                </c:pt>
                <c:pt idx="250">
                  <c:v>15148549</c:v>
                </c:pt>
                <c:pt idx="251">
                  <c:v>15216617</c:v>
                </c:pt>
                <c:pt idx="252">
                  <c:v>15284762</c:v>
                </c:pt>
                <c:pt idx="253">
                  <c:v>15352850</c:v>
                </c:pt>
                <c:pt idx="254">
                  <c:v>15421012</c:v>
                </c:pt>
                <c:pt idx="255">
                  <c:v>15489114</c:v>
                </c:pt>
                <c:pt idx="256">
                  <c:v>15557287</c:v>
                </c:pt>
                <c:pt idx="257">
                  <c:v>15625397</c:v>
                </c:pt>
                <c:pt idx="258">
                  <c:v>15693575</c:v>
                </c:pt>
                <c:pt idx="259">
                  <c:v>15761687</c:v>
                </c:pt>
                <c:pt idx="260">
                  <c:v>15829731</c:v>
                </c:pt>
                <c:pt idx="261">
                  <c:v>15897838</c:v>
                </c:pt>
                <c:pt idx="262">
                  <c:v>15966007</c:v>
                </c:pt>
                <c:pt idx="263">
                  <c:v>16034104</c:v>
                </c:pt>
                <c:pt idx="264">
                  <c:v>16102127</c:v>
                </c:pt>
                <c:pt idx="265">
                  <c:v>16170207</c:v>
                </c:pt>
                <c:pt idx="266">
                  <c:v>16238343</c:v>
                </c:pt>
                <c:pt idx="267">
                  <c:v>16306401</c:v>
                </c:pt>
                <c:pt idx="268">
                  <c:v>16374512</c:v>
                </c:pt>
                <c:pt idx="269">
                  <c:v>16442542</c:v>
                </c:pt>
                <c:pt idx="270">
                  <c:v>16510622</c:v>
                </c:pt>
                <c:pt idx="271">
                  <c:v>16578751</c:v>
                </c:pt>
                <c:pt idx="272">
                  <c:v>16646795</c:v>
                </c:pt>
                <c:pt idx="273">
                  <c:v>16714885</c:v>
                </c:pt>
                <c:pt idx="274">
                  <c:v>16782887</c:v>
                </c:pt>
                <c:pt idx="275">
                  <c:v>16850932</c:v>
                </c:pt>
                <c:pt idx="276">
                  <c:v>16919019</c:v>
                </c:pt>
                <c:pt idx="277">
                  <c:v>16987014</c:v>
                </c:pt>
                <c:pt idx="278">
                  <c:v>17055048</c:v>
                </c:pt>
                <c:pt idx="279">
                  <c:v>17123120</c:v>
                </c:pt>
                <c:pt idx="280">
                  <c:v>17191229</c:v>
                </c:pt>
                <c:pt idx="281">
                  <c:v>17259241</c:v>
                </c:pt>
                <c:pt idx="282">
                  <c:v>17327287</c:v>
                </c:pt>
                <c:pt idx="283">
                  <c:v>17395366</c:v>
                </c:pt>
                <c:pt idx="284">
                  <c:v>17463477</c:v>
                </c:pt>
                <c:pt idx="285">
                  <c:v>17531619</c:v>
                </c:pt>
                <c:pt idx="286">
                  <c:v>17599658</c:v>
                </c:pt>
                <c:pt idx="287">
                  <c:v>17667725</c:v>
                </c:pt>
                <c:pt idx="288">
                  <c:v>17735819</c:v>
                </c:pt>
                <c:pt idx="289">
                  <c:v>17803939</c:v>
                </c:pt>
                <c:pt idx="290">
                  <c:v>17872084</c:v>
                </c:pt>
                <c:pt idx="291">
                  <c:v>17940253</c:v>
                </c:pt>
                <c:pt idx="292">
                  <c:v>18008312</c:v>
                </c:pt>
                <c:pt idx="293">
                  <c:v>18076392</c:v>
                </c:pt>
                <c:pt idx="294">
                  <c:v>18144492</c:v>
                </c:pt>
                <c:pt idx="295">
                  <c:v>18212611</c:v>
                </c:pt>
                <c:pt idx="296">
                  <c:v>18280748</c:v>
                </c:pt>
                <c:pt idx="297">
                  <c:v>18348902</c:v>
                </c:pt>
                <c:pt idx="298">
                  <c:v>18417072</c:v>
                </c:pt>
                <c:pt idx="299">
                  <c:v>18485124</c:v>
                </c:pt>
                <c:pt idx="300">
                  <c:v>18553189</c:v>
                </c:pt>
                <c:pt idx="301">
                  <c:v>18621266</c:v>
                </c:pt>
                <c:pt idx="302">
                  <c:v>18689354</c:v>
                </c:pt>
                <c:pt idx="303">
                  <c:v>18757452</c:v>
                </c:pt>
                <c:pt idx="304">
                  <c:v>18825559</c:v>
                </c:pt>
                <c:pt idx="305">
                  <c:v>18893674</c:v>
                </c:pt>
                <c:pt idx="306">
                  <c:v>18961796</c:v>
                </c:pt>
                <c:pt idx="307">
                  <c:v>19029924</c:v>
                </c:pt>
                <c:pt idx="308">
                  <c:v>19098057</c:v>
                </c:pt>
                <c:pt idx="309">
                  <c:v>19166194</c:v>
                </c:pt>
                <c:pt idx="310">
                  <c:v>19234334</c:v>
                </c:pt>
                <c:pt idx="311">
                  <c:v>19302476</c:v>
                </c:pt>
                <c:pt idx="312">
                  <c:v>19370619</c:v>
                </c:pt>
                <c:pt idx="313">
                  <c:v>19438762</c:v>
                </c:pt>
                <c:pt idx="314">
                  <c:v>19506904</c:v>
                </c:pt>
                <c:pt idx="315">
                  <c:v>19575044</c:v>
                </c:pt>
                <c:pt idx="316">
                  <c:v>19643181</c:v>
                </c:pt>
                <c:pt idx="317">
                  <c:v>19711314</c:v>
                </c:pt>
                <c:pt idx="318">
                  <c:v>19779442</c:v>
                </c:pt>
                <c:pt idx="319">
                  <c:v>19847564</c:v>
                </c:pt>
                <c:pt idx="320">
                  <c:v>19915679</c:v>
                </c:pt>
                <c:pt idx="321">
                  <c:v>19983786</c:v>
                </c:pt>
                <c:pt idx="322">
                  <c:v>20052017</c:v>
                </c:pt>
                <c:pt idx="323">
                  <c:v>20120239</c:v>
                </c:pt>
                <c:pt idx="324">
                  <c:v>20188451</c:v>
                </c:pt>
                <c:pt idx="325">
                  <c:v>20256652</c:v>
                </c:pt>
                <c:pt idx="326">
                  <c:v>20324841</c:v>
                </c:pt>
                <c:pt idx="327">
                  <c:v>20393017</c:v>
                </c:pt>
                <c:pt idx="328">
                  <c:v>20461179</c:v>
                </c:pt>
                <c:pt idx="329">
                  <c:v>20529326</c:v>
                </c:pt>
                <c:pt idx="330">
                  <c:v>20597457</c:v>
                </c:pt>
                <c:pt idx="331">
                  <c:v>20665571</c:v>
                </c:pt>
                <c:pt idx="332">
                  <c:v>20733800</c:v>
                </c:pt>
                <c:pt idx="333">
                  <c:v>20802011</c:v>
                </c:pt>
                <c:pt idx="334">
                  <c:v>20870203</c:v>
                </c:pt>
                <c:pt idx="335">
                  <c:v>20938375</c:v>
                </c:pt>
                <c:pt idx="336">
                  <c:v>21006526</c:v>
                </c:pt>
                <c:pt idx="337">
                  <c:v>21074788</c:v>
                </c:pt>
                <c:pt idx="338">
                  <c:v>21143028</c:v>
                </c:pt>
                <c:pt idx="339">
                  <c:v>21211245</c:v>
                </c:pt>
                <c:pt idx="340">
                  <c:v>21279438</c:v>
                </c:pt>
                <c:pt idx="341">
                  <c:v>21347606</c:v>
                </c:pt>
                <c:pt idx="342">
                  <c:v>21415881</c:v>
                </c:pt>
                <c:pt idx="343">
                  <c:v>21484130</c:v>
                </c:pt>
                <c:pt idx="344">
                  <c:v>21552352</c:v>
                </c:pt>
                <c:pt idx="345">
                  <c:v>21620546</c:v>
                </c:pt>
                <c:pt idx="346">
                  <c:v>21688711</c:v>
                </c:pt>
                <c:pt idx="347">
                  <c:v>21756979</c:v>
                </c:pt>
                <c:pt idx="348">
                  <c:v>21825217</c:v>
                </c:pt>
                <c:pt idx="349">
                  <c:v>21893424</c:v>
                </c:pt>
                <c:pt idx="350">
                  <c:v>21961599</c:v>
                </c:pt>
                <c:pt idx="351">
                  <c:v>22029874</c:v>
                </c:pt>
                <c:pt idx="352">
                  <c:v>22098116</c:v>
                </c:pt>
                <c:pt idx="353">
                  <c:v>22166324</c:v>
                </c:pt>
                <c:pt idx="354">
                  <c:v>22234497</c:v>
                </c:pt>
                <c:pt idx="355">
                  <c:v>22302767</c:v>
                </c:pt>
                <c:pt idx="356">
                  <c:v>22371001</c:v>
                </c:pt>
                <c:pt idx="357">
                  <c:v>22439198</c:v>
                </c:pt>
                <c:pt idx="358">
                  <c:v>22507357</c:v>
                </c:pt>
                <c:pt idx="359">
                  <c:v>22575610</c:v>
                </c:pt>
                <c:pt idx="360">
                  <c:v>22643824</c:v>
                </c:pt>
                <c:pt idx="361">
                  <c:v>22711998</c:v>
                </c:pt>
                <c:pt idx="362">
                  <c:v>22780264</c:v>
                </c:pt>
                <c:pt idx="363">
                  <c:v>22848489</c:v>
                </c:pt>
                <c:pt idx="364">
                  <c:v>22916406</c:v>
                </c:pt>
                <c:pt idx="365">
                  <c:v>22983081</c:v>
                </c:pt>
                <c:pt idx="366">
                  <c:v>23047307</c:v>
                </c:pt>
                <c:pt idx="367">
                  <c:v>23108001</c:v>
                </c:pt>
                <c:pt idx="368">
                  <c:v>23165003</c:v>
                </c:pt>
                <c:pt idx="369">
                  <c:v>23218019</c:v>
                </c:pt>
                <c:pt idx="370">
                  <c:v>23267019</c:v>
                </c:pt>
                <c:pt idx="371">
                  <c:v>23311840</c:v>
                </c:pt>
                <c:pt idx="372">
                  <c:v>23352318</c:v>
                </c:pt>
                <c:pt idx="373">
                  <c:v>23388687</c:v>
                </c:pt>
                <c:pt idx="374">
                  <c:v>23420784</c:v>
                </c:pt>
                <c:pt idx="375">
                  <c:v>23448711</c:v>
                </c:pt>
                <c:pt idx="376">
                  <c:v>23472305</c:v>
                </c:pt>
                <c:pt idx="377">
                  <c:v>23491535</c:v>
                </c:pt>
                <c:pt idx="378">
                  <c:v>23506636</c:v>
                </c:pt>
                <c:pt idx="379">
                  <c:v>23517446</c:v>
                </c:pt>
                <c:pt idx="380">
                  <c:v>23524201</c:v>
                </c:pt>
                <c:pt idx="381">
                  <c:v>23528070</c:v>
                </c:pt>
                <c:pt idx="382">
                  <c:v>23530098</c:v>
                </c:pt>
                <c:pt idx="383">
                  <c:v>23531338</c:v>
                </c:pt>
                <c:pt idx="384">
                  <c:v>23532053</c:v>
                </c:pt>
                <c:pt idx="385">
                  <c:v>23532508</c:v>
                </c:pt>
                <c:pt idx="386">
                  <c:v>23532837</c:v>
                </c:pt>
                <c:pt idx="387">
                  <c:v>23533042</c:v>
                </c:pt>
                <c:pt idx="388">
                  <c:v>23533258</c:v>
                </c:pt>
                <c:pt idx="389">
                  <c:v>23533488</c:v>
                </c:pt>
                <c:pt idx="390">
                  <c:v>23533602</c:v>
                </c:pt>
                <c:pt idx="391">
                  <c:v>23533868</c:v>
                </c:pt>
                <c:pt idx="392">
                  <c:v>23534024</c:v>
                </c:pt>
                <c:pt idx="393">
                  <c:v>23534205</c:v>
                </c:pt>
                <c:pt idx="394">
                  <c:v>23534414</c:v>
                </c:pt>
                <c:pt idx="395">
                  <c:v>23534654</c:v>
                </c:pt>
                <c:pt idx="396">
                  <c:v>23534795</c:v>
                </c:pt>
                <c:pt idx="397">
                  <c:v>23535105</c:v>
                </c:pt>
                <c:pt idx="398">
                  <c:v>23535322</c:v>
                </c:pt>
                <c:pt idx="399">
                  <c:v>23535581</c:v>
                </c:pt>
                <c:pt idx="400">
                  <c:v>23535752</c:v>
                </c:pt>
                <c:pt idx="401">
                  <c:v>23536103</c:v>
                </c:pt>
                <c:pt idx="402">
                  <c:v>23536372</c:v>
                </c:pt>
                <c:pt idx="403">
                  <c:v>23536694</c:v>
                </c:pt>
                <c:pt idx="404">
                  <c:v>23536673</c:v>
                </c:pt>
                <c:pt idx="405">
                  <c:v>23535378</c:v>
                </c:pt>
                <c:pt idx="406">
                  <c:v>23531605</c:v>
                </c:pt>
                <c:pt idx="407">
                  <c:v>23524407</c:v>
                </c:pt>
                <c:pt idx="408">
                  <c:v>23513362</c:v>
                </c:pt>
                <c:pt idx="409">
                  <c:v>23498444</c:v>
                </c:pt>
                <c:pt idx="410">
                  <c:v>23479361</c:v>
                </c:pt>
                <c:pt idx="411">
                  <c:v>23456218</c:v>
                </c:pt>
                <c:pt idx="412">
                  <c:v>23428722</c:v>
                </c:pt>
                <c:pt idx="413">
                  <c:v>23397110</c:v>
                </c:pt>
                <c:pt idx="414">
                  <c:v>23361355</c:v>
                </c:pt>
                <c:pt idx="415">
                  <c:v>23321164</c:v>
                </c:pt>
                <c:pt idx="416">
                  <c:v>23276774</c:v>
                </c:pt>
                <c:pt idx="417">
                  <c:v>23228025</c:v>
                </c:pt>
                <c:pt idx="418">
                  <c:v>23175288</c:v>
                </c:pt>
                <c:pt idx="419">
                  <c:v>23118139</c:v>
                </c:pt>
                <c:pt idx="420">
                  <c:v>23056949</c:v>
                </c:pt>
                <c:pt idx="421">
                  <c:v>22992757</c:v>
                </c:pt>
                <c:pt idx="422">
                  <c:v>22926743</c:v>
                </c:pt>
                <c:pt idx="423">
                  <c:v>22859963</c:v>
                </c:pt>
                <c:pt idx="424">
                  <c:v>22792683</c:v>
                </c:pt>
                <c:pt idx="425">
                  <c:v>22725171</c:v>
                </c:pt>
                <c:pt idx="426">
                  <c:v>22657431</c:v>
                </c:pt>
                <c:pt idx="427">
                  <c:v>22589600</c:v>
                </c:pt>
                <c:pt idx="428">
                  <c:v>22521683</c:v>
                </c:pt>
                <c:pt idx="429">
                  <c:v>22453818</c:v>
                </c:pt>
                <c:pt idx="430">
                  <c:v>22386011</c:v>
                </c:pt>
                <c:pt idx="431">
                  <c:v>22318135</c:v>
                </c:pt>
                <c:pt idx="432">
                  <c:v>22250328</c:v>
                </c:pt>
                <c:pt idx="433">
                  <c:v>22182330</c:v>
                </c:pt>
                <c:pt idx="434">
                  <c:v>22114544</c:v>
                </c:pt>
                <c:pt idx="435">
                  <c:v>22046578</c:v>
                </c:pt>
                <c:pt idx="436">
                  <c:v>21978702</c:v>
                </c:pt>
                <c:pt idx="437">
                  <c:v>21910922</c:v>
                </c:pt>
                <c:pt idx="438">
                  <c:v>21843111</c:v>
                </c:pt>
                <c:pt idx="439">
                  <c:v>21775274</c:v>
                </c:pt>
                <c:pt idx="440">
                  <c:v>21707283</c:v>
                </c:pt>
                <c:pt idx="441">
                  <c:v>21639541</c:v>
                </c:pt>
                <c:pt idx="442">
                  <c:v>21571789</c:v>
                </c:pt>
                <c:pt idx="443">
                  <c:v>21503899</c:v>
                </c:pt>
                <c:pt idx="444">
                  <c:v>21436141</c:v>
                </c:pt>
                <c:pt idx="445">
                  <c:v>21368388</c:v>
                </c:pt>
                <c:pt idx="446">
                  <c:v>21300512</c:v>
                </c:pt>
                <c:pt idx="447">
                  <c:v>21232650</c:v>
                </c:pt>
                <c:pt idx="448">
                  <c:v>21164807</c:v>
                </c:pt>
                <c:pt idx="449">
                  <c:v>21096988</c:v>
                </c:pt>
                <c:pt idx="450">
                  <c:v>21029198</c:v>
                </c:pt>
                <c:pt idx="451">
                  <c:v>20961309</c:v>
                </c:pt>
                <c:pt idx="452">
                  <c:v>20893458</c:v>
                </c:pt>
                <c:pt idx="453">
                  <c:v>20825650</c:v>
                </c:pt>
                <c:pt idx="454">
                  <c:v>20757757</c:v>
                </c:pt>
                <c:pt idx="455">
                  <c:v>20689916</c:v>
                </c:pt>
                <c:pt idx="456">
                  <c:v>20622265</c:v>
                </c:pt>
                <c:pt idx="457">
                  <c:v>20554544</c:v>
                </c:pt>
                <c:pt idx="458">
                  <c:v>20486890</c:v>
                </c:pt>
                <c:pt idx="459">
                  <c:v>20419175</c:v>
                </c:pt>
                <c:pt idx="460">
                  <c:v>20351270</c:v>
                </c:pt>
                <c:pt idx="461">
                  <c:v>20283444</c:v>
                </c:pt>
                <c:pt idx="462">
                  <c:v>20215569</c:v>
                </c:pt>
                <c:pt idx="463">
                  <c:v>20147649</c:v>
                </c:pt>
                <c:pt idx="464">
                  <c:v>20079821</c:v>
                </c:pt>
                <c:pt idx="465">
                  <c:v>20011957</c:v>
                </c:pt>
                <c:pt idx="466">
                  <c:v>19944061</c:v>
                </c:pt>
                <c:pt idx="467">
                  <c:v>19876137</c:v>
                </c:pt>
                <c:pt idx="468">
                  <c:v>19808189</c:v>
                </c:pt>
                <c:pt idx="469">
                  <c:v>19740088</c:v>
                </c:pt>
                <c:pt idx="470">
                  <c:v>19672103</c:v>
                </c:pt>
                <c:pt idx="471">
                  <c:v>19604106</c:v>
                </c:pt>
                <c:pt idx="472">
                  <c:v>19536234</c:v>
                </c:pt>
                <c:pt idx="473">
                  <c:v>19468226</c:v>
                </c:pt>
                <c:pt idx="474">
                  <c:v>19400351</c:v>
                </c:pt>
                <c:pt idx="475">
                  <c:v>19332348</c:v>
                </c:pt>
                <c:pt idx="476">
                  <c:v>19264486</c:v>
                </c:pt>
                <c:pt idx="477">
                  <c:v>19196504</c:v>
                </c:pt>
                <c:pt idx="478">
                  <c:v>19128671</c:v>
                </c:pt>
                <c:pt idx="479">
                  <c:v>19060859</c:v>
                </c:pt>
                <c:pt idx="480">
                  <c:v>18992939</c:v>
                </c:pt>
                <c:pt idx="481">
                  <c:v>18925047</c:v>
                </c:pt>
                <c:pt idx="482">
                  <c:v>18857187</c:v>
                </c:pt>
                <c:pt idx="483">
                  <c:v>18789363</c:v>
                </c:pt>
                <c:pt idx="484">
                  <c:v>18721579</c:v>
                </c:pt>
                <c:pt idx="485">
                  <c:v>18653706</c:v>
                </c:pt>
                <c:pt idx="486">
                  <c:v>18585880</c:v>
                </c:pt>
                <c:pt idx="487">
                  <c:v>18517972</c:v>
                </c:pt>
                <c:pt idx="488">
                  <c:v>18449985</c:v>
                </c:pt>
                <c:pt idx="489">
                  <c:v>18382188</c:v>
                </c:pt>
                <c:pt idx="490">
                  <c:v>18314320</c:v>
                </c:pt>
                <c:pt idx="491">
                  <c:v>18246517</c:v>
                </c:pt>
                <c:pt idx="492">
                  <c:v>18178650</c:v>
                </c:pt>
                <c:pt idx="493">
                  <c:v>18110722</c:v>
                </c:pt>
                <c:pt idx="494">
                  <c:v>18042869</c:v>
                </c:pt>
                <c:pt idx="495">
                  <c:v>17975095</c:v>
                </c:pt>
                <c:pt idx="496">
                  <c:v>17907271</c:v>
                </c:pt>
                <c:pt idx="497">
                  <c:v>17839400</c:v>
                </c:pt>
                <c:pt idx="498">
                  <c:v>17771618</c:v>
                </c:pt>
                <c:pt idx="499">
                  <c:v>17703796</c:v>
                </c:pt>
                <c:pt idx="500">
                  <c:v>17635937</c:v>
                </c:pt>
                <c:pt idx="501">
                  <c:v>17568177</c:v>
                </c:pt>
                <c:pt idx="502">
                  <c:v>17500387</c:v>
                </c:pt>
                <c:pt idx="503">
                  <c:v>17432570</c:v>
                </c:pt>
                <c:pt idx="504">
                  <c:v>17364729</c:v>
                </c:pt>
                <c:pt idx="505">
                  <c:v>17297000</c:v>
                </c:pt>
                <c:pt idx="506">
                  <c:v>17229254</c:v>
                </c:pt>
                <c:pt idx="507">
                  <c:v>17161494</c:v>
                </c:pt>
                <c:pt idx="508">
                  <c:v>17093723</c:v>
                </c:pt>
                <c:pt idx="509">
                  <c:v>17025811</c:v>
                </c:pt>
                <c:pt idx="510">
                  <c:v>16958026</c:v>
                </c:pt>
                <c:pt idx="511">
                  <c:v>16890239</c:v>
                </c:pt>
                <c:pt idx="512">
                  <c:v>16822453</c:v>
                </c:pt>
                <c:pt idx="513">
                  <c:v>16754671</c:v>
                </c:pt>
                <c:pt idx="514">
                  <c:v>16686896</c:v>
                </c:pt>
                <c:pt idx="515">
                  <c:v>16619131</c:v>
                </c:pt>
                <c:pt idx="516">
                  <c:v>16551379</c:v>
                </c:pt>
                <c:pt idx="517">
                  <c:v>16483643</c:v>
                </c:pt>
                <c:pt idx="518">
                  <c:v>16415926</c:v>
                </c:pt>
                <c:pt idx="519">
                  <c:v>16348231</c:v>
                </c:pt>
                <c:pt idx="520">
                  <c:v>16280428</c:v>
                </c:pt>
                <c:pt idx="521">
                  <c:v>16212652</c:v>
                </c:pt>
                <c:pt idx="522">
                  <c:v>16145039</c:v>
                </c:pt>
                <c:pt idx="523">
                  <c:v>16077327</c:v>
                </c:pt>
                <c:pt idx="524">
                  <c:v>16009518</c:v>
                </c:pt>
                <c:pt idx="525">
                  <c:v>15941747</c:v>
                </c:pt>
                <c:pt idx="526">
                  <c:v>15874017</c:v>
                </c:pt>
                <c:pt idx="527">
                  <c:v>15806331</c:v>
                </c:pt>
                <c:pt idx="528">
                  <c:v>15738559</c:v>
                </c:pt>
                <c:pt idx="529">
                  <c:v>15670836</c:v>
                </c:pt>
                <c:pt idx="530">
                  <c:v>15603032</c:v>
                </c:pt>
                <c:pt idx="531">
                  <c:v>15535282</c:v>
                </c:pt>
                <c:pt idx="532">
                  <c:v>15467589</c:v>
                </c:pt>
                <c:pt idx="533">
                  <c:v>15399823</c:v>
                </c:pt>
                <c:pt idx="534">
                  <c:v>15332119</c:v>
                </c:pt>
                <c:pt idx="535">
                  <c:v>15264347</c:v>
                </c:pt>
                <c:pt idx="536">
                  <c:v>15196642</c:v>
                </c:pt>
                <c:pt idx="537">
                  <c:v>15128874</c:v>
                </c:pt>
                <c:pt idx="538">
                  <c:v>15061045</c:v>
                </c:pt>
                <c:pt idx="539">
                  <c:v>14993157</c:v>
                </c:pt>
                <c:pt idx="540">
                  <c:v>14925478</c:v>
                </c:pt>
                <c:pt idx="541">
                  <c:v>14857879</c:v>
                </c:pt>
                <c:pt idx="542">
                  <c:v>14790230</c:v>
                </c:pt>
                <c:pt idx="543">
                  <c:v>14722533</c:v>
                </c:pt>
                <c:pt idx="544">
                  <c:v>14654790</c:v>
                </c:pt>
                <c:pt idx="545">
                  <c:v>14587136</c:v>
                </c:pt>
                <c:pt idx="546">
                  <c:v>14519441</c:v>
                </c:pt>
                <c:pt idx="547">
                  <c:v>14451707</c:v>
                </c:pt>
                <c:pt idx="548">
                  <c:v>14384069</c:v>
                </c:pt>
                <c:pt idx="549">
                  <c:v>14316397</c:v>
                </c:pt>
                <c:pt idx="550">
                  <c:v>14248693</c:v>
                </c:pt>
                <c:pt idx="551">
                  <c:v>14180959</c:v>
                </c:pt>
                <c:pt idx="552">
                  <c:v>14113197</c:v>
                </c:pt>
                <c:pt idx="553">
                  <c:v>14045542</c:v>
                </c:pt>
                <c:pt idx="554">
                  <c:v>13977864</c:v>
                </c:pt>
                <c:pt idx="555">
                  <c:v>13910298</c:v>
                </c:pt>
                <c:pt idx="556">
                  <c:v>13842714</c:v>
                </c:pt>
                <c:pt idx="557">
                  <c:v>13774981</c:v>
                </c:pt>
                <c:pt idx="558">
                  <c:v>13707366</c:v>
                </c:pt>
                <c:pt idx="559">
                  <c:v>13639739</c:v>
                </c:pt>
                <c:pt idx="560">
                  <c:v>13572102</c:v>
                </c:pt>
                <c:pt idx="561">
                  <c:v>13504457</c:v>
                </c:pt>
                <c:pt idx="562">
                  <c:v>13436939</c:v>
                </c:pt>
                <c:pt idx="563">
                  <c:v>13369152</c:v>
                </c:pt>
                <c:pt idx="564">
                  <c:v>13301362</c:v>
                </c:pt>
                <c:pt idx="565">
                  <c:v>13233571</c:v>
                </c:pt>
                <c:pt idx="566">
                  <c:v>13165781</c:v>
                </c:pt>
                <c:pt idx="567">
                  <c:v>13098127</c:v>
                </c:pt>
                <c:pt idx="568">
                  <c:v>13030479</c:v>
                </c:pt>
                <c:pt idx="569">
                  <c:v>12962839</c:v>
                </c:pt>
                <c:pt idx="570">
                  <c:v>12895076</c:v>
                </c:pt>
                <c:pt idx="571">
                  <c:v>12827324</c:v>
                </c:pt>
                <c:pt idx="572">
                  <c:v>12759585</c:v>
                </c:pt>
                <c:pt idx="573">
                  <c:v>12691861</c:v>
                </c:pt>
                <c:pt idx="574">
                  <c:v>12624154</c:v>
                </c:pt>
                <c:pt idx="575">
                  <c:v>12556466</c:v>
                </c:pt>
                <c:pt idx="576">
                  <c:v>12488799</c:v>
                </c:pt>
                <c:pt idx="577">
                  <c:v>12421022</c:v>
                </c:pt>
                <c:pt idx="578">
                  <c:v>12353136</c:v>
                </c:pt>
                <c:pt idx="579">
                  <c:v>12285275</c:v>
                </c:pt>
                <c:pt idx="580">
                  <c:v>12217574</c:v>
                </c:pt>
                <c:pt idx="581">
                  <c:v>12149903</c:v>
                </c:pt>
                <c:pt idx="582">
                  <c:v>12082264</c:v>
                </c:pt>
                <c:pt idx="583">
                  <c:v>12014526</c:v>
                </c:pt>
                <c:pt idx="584">
                  <c:v>11946823</c:v>
                </c:pt>
                <c:pt idx="585">
                  <c:v>11879024</c:v>
                </c:pt>
                <c:pt idx="586">
                  <c:v>11811263</c:v>
                </c:pt>
                <c:pt idx="587">
                  <c:v>11743542</c:v>
                </c:pt>
                <c:pt idx="588">
                  <c:v>11675730</c:v>
                </c:pt>
                <c:pt idx="589">
                  <c:v>11607961</c:v>
                </c:pt>
                <c:pt idx="590">
                  <c:v>11540237</c:v>
                </c:pt>
                <c:pt idx="591">
                  <c:v>11472560</c:v>
                </c:pt>
                <c:pt idx="592">
                  <c:v>11404799</c:v>
                </c:pt>
                <c:pt idx="593">
                  <c:v>11337088</c:v>
                </c:pt>
                <c:pt idx="594">
                  <c:v>11269429</c:v>
                </c:pt>
                <c:pt idx="595">
                  <c:v>11201691</c:v>
                </c:pt>
                <c:pt idx="596">
                  <c:v>11133875</c:v>
                </c:pt>
                <c:pt idx="597">
                  <c:v>11066115</c:v>
                </c:pt>
                <c:pt idx="598">
                  <c:v>10998413</c:v>
                </c:pt>
                <c:pt idx="599">
                  <c:v>10930771</c:v>
                </c:pt>
                <c:pt idx="600">
                  <c:v>10863058</c:v>
                </c:pt>
                <c:pt idx="601">
                  <c:v>10795408</c:v>
                </c:pt>
                <c:pt idx="602">
                  <c:v>10727823</c:v>
                </c:pt>
                <c:pt idx="603">
                  <c:v>10659906</c:v>
                </c:pt>
                <c:pt idx="604">
                  <c:v>10592055</c:v>
                </c:pt>
                <c:pt idx="605">
                  <c:v>10524272</c:v>
                </c:pt>
                <c:pt idx="606">
                  <c:v>10456426</c:v>
                </c:pt>
                <c:pt idx="607">
                  <c:v>10388651</c:v>
                </c:pt>
                <c:pt idx="608">
                  <c:v>10320949</c:v>
                </c:pt>
                <c:pt idx="609">
                  <c:v>10253189</c:v>
                </c:pt>
                <c:pt idx="610">
                  <c:v>10185372</c:v>
                </c:pt>
                <c:pt idx="611">
                  <c:v>10117499</c:v>
                </c:pt>
                <c:pt idx="612">
                  <c:v>10049704</c:v>
                </c:pt>
                <c:pt idx="613">
                  <c:v>9981856</c:v>
                </c:pt>
                <c:pt idx="614">
                  <c:v>9913956</c:v>
                </c:pt>
                <c:pt idx="615">
                  <c:v>9846138</c:v>
                </c:pt>
                <c:pt idx="616">
                  <c:v>9778271</c:v>
                </c:pt>
                <c:pt idx="617">
                  <c:v>9710356</c:v>
                </c:pt>
                <c:pt idx="618">
                  <c:v>9642394</c:v>
                </c:pt>
                <c:pt idx="619">
                  <c:v>9574386</c:v>
                </c:pt>
                <c:pt idx="620">
                  <c:v>9506466</c:v>
                </c:pt>
                <c:pt idx="621">
                  <c:v>9438636</c:v>
                </c:pt>
                <c:pt idx="622">
                  <c:v>9370765</c:v>
                </c:pt>
                <c:pt idx="623">
                  <c:v>9302854</c:v>
                </c:pt>
                <c:pt idx="624">
                  <c:v>9234904</c:v>
                </c:pt>
                <c:pt idx="625">
                  <c:v>9166916</c:v>
                </c:pt>
                <c:pt idx="626">
                  <c:v>9099024</c:v>
                </c:pt>
                <c:pt idx="627">
                  <c:v>9031097</c:v>
                </c:pt>
                <c:pt idx="628">
                  <c:v>8963136</c:v>
                </c:pt>
                <c:pt idx="629">
                  <c:v>8895142</c:v>
                </c:pt>
                <c:pt idx="630">
                  <c:v>8827249</c:v>
                </c:pt>
                <c:pt idx="631">
                  <c:v>8759459</c:v>
                </c:pt>
                <c:pt idx="632">
                  <c:v>8691508</c:v>
                </c:pt>
                <c:pt idx="633">
                  <c:v>8623662</c:v>
                </c:pt>
                <c:pt idx="634">
                  <c:v>8555790</c:v>
                </c:pt>
                <c:pt idx="635">
                  <c:v>8488026</c:v>
                </c:pt>
                <c:pt idx="636">
                  <c:v>8419973</c:v>
                </c:pt>
                <c:pt idx="637">
                  <c:v>8352029</c:v>
                </c:pt>
                <c:pt idx="638">
                  <c:v>8284063</c:v>
                </c:pt>
                <c:pt idx="639">
                  <c:v>8216209</c:v>
                </c:pt>
                <c:pt idx="640">
                  <c:v>8148203</c:v>
                </c:pt>
                <c:pt idx="641">
                  <c:v>8080311</c:v>
                </c:pt>
                <c:pt idx="642">
                  <c:v>8012402</c:v>
                </c:pt>
                <c:pt idx="643">
                  <c:v>7944477</c:v>
                </c:pt>
                <c:pt idx="644">
                  <c:v>7876537</c:v>
                </c:pt>
                <c:pt idx="645">
                  <c:v>7808982</c:v>
                </c:pt>
                <c:pt idx="646">
                  <c:v>7742614</c:v>
                </c:pt>
                <c:pt idx="647">
                  <c:v>7678773</c:v>
                </c:pt>
                <c:pt idx="648">
                  <c:v>7618410</c:v>
                </c:pt>
                <c:pt idx="649">
                  <c:v>7561818</c:v>
                </c:pt>
                <c:pt idx="650">
                  <c:v>7509159</c:v>
                </c:pt>
                <c:pt idx="651">
                  <c:v>7460596</c:v>
                </c:pt>
                <c:pt idx="652">
                  <c:v>7416160</c:v>
                </c:pt>
                <c:pt idx="653">
                  <c:v>7376148</c:v>
                </c:pt>
                <c:pt idx="654">
                  <c:v>7340061</c:v>
                </c:pt>
                <c:pt idx="655">
                  <c:v>7308194</c:v>
                </c:pt>
                <c:pt idx="656">
                  <c:v>7280578</c:v>
                </c:pt>
                <c:pt idx="657">
                  <c:v>7257244</c:v>
                </c:pt>
                <c:pt idx="658">
                  <c:v>7238356</c:v>
                </c:pt>
                <c:pt idx="659">
                  <c:v>7223547</c:v>
                </c:pt>
                <c:pt idx="660">
                  <c:v>7213112</c:v>
                </c:pt>
                <c:pt idx="661">
                  <c:v>7206683</c:v>
                </c:pt>
                <c:pt idx="662">
                  <c:v>7203224</c:v>
                </c:pt>
                <c:pt idx="663">
                  <c:v>7201558</c:v>
                </c:pt>
                <c:pt idx="664">
                  <c:v>7200632</c:v>
                </c:pt>
                <c:pt idx="665">
                  <c:v>7200316</c:v>
                </c:pt>
                <c:pt idx="666">
                  <c:v>7200080</c:v>
                </c:pt>
                <c:pt idx="667">
                  <c:v>7200055</c:v>
                </c:pt>
                <c:pt idx="668">
                  <c:v>7200107</c:v>
                </c:pt>
                <c:pt idx="669">
                  <c:v>7200234</c:v>
                </c:pt>
                <c:pt idx="670">
                  <c:v>7200301</c:v>
                </c:pt>
                <c:pt idx="671">
                  <c:v>7200438</c:v>
                </c:pt>
                <c:pt idx="672">
                  <c:v>7200510</c:v>
                </c:pt>
                <c:pt idx="673">
                  <c:v>7200647</c:v>
                </c:pt>
                <c:pt idx="674">
                  <c:v>7200847</c:v>
                </c:pt>
                <c:pt idx="675">
                  <c:v>7200975</c:v>
                </c:pt>
                <c:pt idx="676">
                  <c:v>7201161</c:v>
                </c:pt>
                <c:pt idx="677">
                  <c:v>7201403</c:v>
                </c:pt>
                <c:pt idx="678">
                  <c:v>7201433</c:v>
                </c:pt>
                <c:pt idx="679">
                  <c:v>7201646</c:v>
                </c:pt>
                <c:pt idx="680">
                  <c:v>7201775</c:v>
                </c:pt>
                <c:pt idx="681">
                  <c:v>7202083</c:v>
                </c:pt>
                <c:pt idx="682">
                  <c:v>7202037</c:v>
                </c:pt>
                <c:pt idx="683">
                  <c:v>7202031</c:v>
                </c:pt>
                <c:pt idx="684">
                  <c:v>7202063</c:v>
                </c:pt>
                <c:pt idx="685">
                  <c:v>7202131</c:v>
                </c:pt>
                <c:pt idx="686">
                  <c:v>7202100</c:v>
                </c:pt>
                <c:pt idx="687">
                  <c:v>7202233</c:v>
                </c:pt>
                <c:pt idx="688">
                  <c:v>7202263</c:v>
                </c:pt>
                <c:pt idx="689">
                  <c:v>7202320</c:v>
                </c:pt>
                <c:pt idx="690">
                  <c:v>7202402</c:v>
                </c:pt>
                <c:pt idx="691">
                  <c:v>7202507</c:v>
                </c:pt>
                <c:pt idx="692">
                  <c:v>7202633</c:v>
                </c:pt>
                <c:pt idx="693">
                  <c:v>7202778</c:v>
                </c:pt>
                <c:pt idx="694">
                  <c:v>7202807</c:v>
                </c:pt>
                <c:pt idx="695">
                  <c:v>7202850</c:v>
                </c:pt>
                <c:pt idx="696">
                  <c:v>7203038</c:v>
                </c:pt>
                <c:pt idx="697">
                  <c:v>7203104</c:v>
                </c:pt>
                <c:pt idx="698">
                  <c:v>7203311</c:v>
                </c:pt>
                <c:pt idx="699">
                  <c:v>7203392</c:v>
                </c:pt>
                <c:pt idx="700">
                  <c:v>7203610</c:v>
                </c:pt>
                <c:pt idx="701">
                  <c:v>7203831</c:v>
                </c:pt>
                <c:pt idx="702">
                  <c:v>7204053</c:v>
                </c:pt>
                <c:pt idx="703">
                  <c:v>7204274</c:v>
                </c:pt>
                <c:pt idx="704">
                  <c:v>7204359</c:v>
                </c:pt>
                <c:pt idx="705">
                  <c:v>7204438</c:v>
                </c:pt>
                <c:pt idx="706">
                  <c:v>7204509</c:v>
                </c:pt>
                <c:pt idx="707">
                  <c:v>7204703</c:v>
                </c:pt>
                <c:pt idx="708">
                  <c:v>7204886</c:v>
                </c:pt>
                <c:pt idx="709">
                  <c:v>7205056</c:v>
                </c:pt>
                <c:pt idx="710">
                  <c:v>7205344</c:v>
                </c:pt>
                <c:pt idx="711">
                  <c:v>7205483</c:v>
                </c:pt>
                <c:pt idx="712">
                  <c:v>7205736</c:v>
                </c:pt>
                <c:pt idx="713">
                  <c:v>7205836</c:v>
                </c:pt>
                <c:pt idx="714">
                  <c:v>7206179</c:v>
                </c:pt>
                <c:pt idx="715">
                  <c:v>7206366</c:v>
                </c:pt>
                <c:pt idx="716">
                  <c:v>7206660</c:v>
                </c:pt>
                <c:pt idx="717">
                  <c:v>7206794</c:v>
                </c:pt>
                <c:pt idx="718">
                  <c:v>7207031</c:v>
                </c:pt>
                <c:pt idx="719">
                  <c:v>7207237</c:v>
                </c:pt>
                <c:pt idx="720">
                  <c:v>7207410</c:v>
                </c:pt>
                <c:pt idx="721">
                  <c:v>7207681</c:v>
                </c:pt>
                <c:pt idx="722">
                  <c:v>7207783</c:v>
                </c:pt>
                <c:pt idx="723">
                  <c:v>7207846</c:v>
                </c:pt>
                <c:pt idx="724">
                  <c:v>7208001</c:v>
                </c:pt>
                <c:pt idx="725">
                  <c:v>7207981</c:v>
                </c:pt>
                <c:pt idx="726">
                  <c:v>7208049</c:v>
                </c:pt>
                <c:pt idx="727">
                  <c:v>7208204</c:v>
                </c:pt>
                <c:pt idx="728">
                  <c:v>7208312</c:v>
                </c:pt>
                <c:pt idx="729">
                  <c:v>7208504</c:v>
                </c:pt>
                <c:pt idx="730">
                  <c:v>7208646</c:v>
                </c:pt>
                <c:pt idx="731">
                  <c:v>7208736</c:v>
                </c:pt>
                <c:pt idx="732">
                  <c:v>7208905</c:v>
                </c:pt>
                <c:pt idx="733">
                  <c:v>7209152</c:v>
                </c:pt>
                <c:pt idx="734">
                  <c:v>7209343</c:v>
                </c:pt>
                <c:pt idx="735">
                  <c:v>7209609</c:v>
                </c:pt>
                <c:pt idx="736">
                  <c:v>7209683</c:v>
                </c:pt>
                <c:pt idx="737">
                  <c:v>7209828</c:v>
                </c:pt>
                <c:pt idx="738">
                  <c:v>7210043</c:v>
                </c:pt>
                <c:pt idx="739">
                  <c:v>7210194</c:v>
                </c:pt>
                <c:pt idx="740">
                  <c:v>7210279</c:v>
                </c:pt>
                <c:pt idx="741">
                  <c:v>7210562</c:v>
                </c:pt>
                <c:pt idx="742">
                  <c:v>7210644</c:v>
                </c:pt>
                <c:pt idx="743">
                  <c:v>7210655</c:v>
                </c:pt>
                <c:pt idx="744">
                  <c:v>7210726</c:v>
                </c:pt>
                <c:pt idx="745">
                  <c:v>7210856</c:v>
                </c:pt>
                <c:pt idx="746">
                  <c:v>7210911</c:v>
                </c:pt>
                <c:pt idx="747">
                  <c:v>7211022</c:v>
                </c:pt>
                <c:pt idx="748">
                  <c:v>7211055</c:v>
                </c:pt>
                <c:pt idx="749">
                  <c:v>7211141</c:v>
                </c:pt>
                <c:pt idx="750">
                  <c:v>7211412</c:v>
                </c:pt>
                <c:pt idx="751">
                  <c:v>7211602</c:v>
                </c:pt>
                <c:pt idx="752">
                  <c:v>7211709</c:v>
                </c:pt>
                <c:pt idx="753">
                  <c:v>7211731</c:v>
                </c:pt>
                <c:pt idx="754">
                  <c:v>7211932</c:v>
                </c:pt>
                <c:pt idx="755">
                  <c:v>7212046</c:v>
                </c:pt>
                <c:pt idx="756">
                  <c:v>7212204</c:v>
                </c:pt>
                <c:pt idx="757">
                  <c:v>7212272</c:v>
                </c:pt>
                <c:pt idx="758">
                  <c:v>7212381</c:v>
                </c:pt>
                <c:pt idx="759">
                  <c:v>7212530</c:v>
                </c:pt>
                <c:pt idx="760">
                  <c:v>7212585</c:v>
                </c:pt>
                <c:pt idx="761">
                  <c:v>7212677</c:v>
                </c:pt>
                <c:pt idx="762">
                  <c:v>7212805</c:v>
                </c:pt>
                <c:pt idx="763">
                  <c:v>7212835</c:v>
                </c:pt>
                <c:pt idx="764">
                  <c:v>7212898</c:v>
                </c:pt>
                <c:pt idx="765">
                  <c:v>7212993</c:v>
                </c:pt>
                <c:pt idx="766">
                  <c:v>7213119</c:v>
                </c:pt>
                <c:pt idx="767">
                  <c:v>7213142</c:v>
                </c:pt>
                <c:pt idx="768">
                  <c:v>7213193</c:v>
                </c:pt>
                <c:pt idx="769">
                  <c:v>7213404</c:v>
                </c:pt>
                <c:pt idx="770">
                  <c:v>7213509</c:v>
                </c:pt>
                <c:pt idx="771">
                  <c:v>7213639</c:v>
                </c:pt>
                <c:pt idx="772">
                  <c:v>7213660</c:v>
                </c:pt>
                <c:pt idx="773">
                  <c:v>7213703</c:v>
                </c:pt>
                <c:pt idx="774">
                  <c:v>7213900</c:v>
                </c:pt>
                <c:pt idx="775">
                  <c:v>7213985</c:v>
                </c:pt>
                <c:pt idx="776">
                  <c:v>7214089</c:v>
                </c:pt>
                <c:pt idx="777">
                  <c:v>7214078</c:v>
                </c:pt>
                <c:pt idx="778">
                  <c:v>7214083</c:v>
                </c:pt>
                <c:pt idx="779">
                  <c:v>7214103</c:v>
                </c:pt>
                <c:pt idx="780">
                  <c:v>7214137</c:v>
                </c:pt>
                <c:pt idx="781">
                  <c:v>7214184</c:v>
                </c:pt>
                <c:pt idx="782">
                  <c:v>7214110</c:v>
                </c:pt>
                <c:pt idx="783">
                  <c:v>7214046</c:v>
                </c:pt>
                <c:pt idx="784">
                  <c:v>7213991</c:v>
                </c:pt>
                <c:pt idx="785">
                  <c:v>7214077</c:v>
                </c:pt>
                <c:pt idx="786">
                  <c:v>7214038</c:v>
                </c:pt>
                <c:pt idx="787">
                  <c:v>7214005</c:v>
                </c:pt>
                <c:pt idx="788">
                  <c:v>7213977</c:v>
                </c:pt>
                <c:pt idx="789">
                  <c:v>7213820</c:v>
                </c:pt>
                <c:pt idx="790">
                  <c:v>7213798</c:v>
                </c:pt>
                <c:pt idx="791">
                  <c:v>7213778</c:v>
                </c:pt>
                <c:pt idx="792">
                  <c:v>7213759</c:v>
                </c:pt>
                <c:pt idx="793">
                  <c:v>7213740</c:v>
                </c:pt>
                <c:pt idx="794">
                  <c:v>7213720</c:v>
                </c:pt>
                <c:pt idx="795">
                  <c:v>7213698</c:v>
                </c:pt>
                <c:pt idx="796">
                  <c:v>7213540</c:v>
                </c:pt>
                <c:pt idx="797">
                  <c:v>7213377</c:v>
                </c:pt>
                <c:pt idx="798">
                  <c:v>7213341</c:v>
                </c:pt>
                <c:pt idx="799">
                  <c:v>7213299</c:v>
                </c:pt>
                <c:pt idx="800">
                  <c:v>7213250</c:v>
                </c:pt>
                <c:pt idx="801">
                  <c:v>7213193</c:v>
                </c:pt>
                <c:pt idx="802">
                  <c:v>7213127</c:v>
                </c:pt>
                <c:pt idx="803">
                  <c:v>7212918</c:v>
                </c:pt>
                <c:pt idx="804">
                  <c:v>7212963</c:v>
                </c:pt>
                <c:pt idx="805">
                  <c:v>7212997</c:v>
                </c:pt>
                <c:pt idx="806">
                  <c:v>7213019</c:v>
                </c:pt>
                <c:pt idx="807">
                  <c:v>7213028</c:v>
                </c:pt>
                <c:pt idx="808">
                  <c:v>7212757</c:v>
                </c:pt>
                <c:pt idx="809">
                  <c:v>7212602</c:v>
                </c:pt>
                <c:pt idx="810">
                  <c:v>7212430</c:v>
                </c:pt>
                <c:pt idx="811">
                  <c:v>7212373</c:v>
                </c:pt>
                <c:pt idx="812">
                  <c:v>7212298</c:v>
                </c:pt>
                <c:pt idx="813">
                  <c:v>7212204</c:v>
                </c:pt>
                <c:pt idx="814">
                  <c:v>7212090</c:v>
                </c:pt>
                <c:pt idx="815">
                  <c:v>7211955</c:v>
                </c:pt>
                <c:pt idx="816">
                  <c:v>7211798</c:v>
                </c:pt>
                <c:pt idx="817">
                  <c:v>7211618</c:v>
                </c:pt>
                <c:pt idx="818">
                  <c:v>7211547</c:v>
                </c:pt>
                <c:pt idx="819">
                  <c:v>7211585</c:v>
                </c:pt>
                <c:pt idx="820">
                  <c:v>7211599</c:v>
                </c:pt>
                <c:pt idx="821">
                  <c:v>7211455</c:v>
                </c:pt>
                <c:pt idx="822">
                  <c:v>7211284</c:v>
                </c:pt>
                <c:pt idx="823">
                  <c:v>7211085</c:v>
                </c:pt>
                <c:pt idx="824">
                  <c:v>7210857</c:v>
                </c:pt>
                <c:pt idx="825">
                  <c:v>7210732</c:v>
                </c:pt>
                <c:pt idx="826">
                  <c:v>7210710</c:v>
                </c:pt>
                <c:pt idx="827">
                  <c:v>7210658</c:v>
                </c:pt>
                <c:pt idx="828">
                  <c:v>7210575</c:v>
                </c:pt>
                <c:pt idx="829">
                  <c:v>7210460</c:v>
                </c:pt>
                <c:pt idx="830">
                  <c:v>7210312</c:v>
                </c:pt>
                <c:pt idx="831">
                  <c:v>7210263</c:v>
                </c:pt>
                <c:pt idx="832">
                  <c:v>7210180</c:v>
                </c:pt>
                <c:pt idx="833">
                  <c:v>7210062</c:v>
                </c:pt>
                <c:pt idx="834">
                  <c:v>7209908</c:v>
                </c:pt>
                <c:pt idx="835">
                  <c:v>7209717</c:v>
                </c:pt>
                <c:pt idx="836">
                  <c:v>7209621</c:v>
                </c:pt>
                <c:pt idx="837">
                  <c:v>7209487</c:v>
                </c:pt>
                <c:pt idx="838">
                  <c:v>7209447</c:v>
                </c:pt>
                <c:pt idx="839">
                  <c:v>7209368</c:v>
                </c:pt>
                <c:pt idx="840">
                  <c:v>7209249</c:v>
                </c:pt>
                <c:pt idx="841">
                  <c:v>7209089</c:v>
                </c:pt>
                <c:pt idx="842">
                  <c:v>7208887</c:v>
                </c:pt>
                <c:pt idx="843">
                  <c:v>7208642</c:v>
                </c:pt>
                <c:pt idx="844">
                  <c:v>7208752</c:v>
                </c:pt>
                <c:pt idx="845">
                  <c:v>7208820</c:v>
                </c:pt>
                <c:pt idx="846">
                  <c:v>7208845</c:v>
                </c:pt>
                <c:pt idx="847">
                  <c:v>7208826</c:v>
                </c:pt>
                <c:pt idx="848">
                  <c:v>7208762</c:v>
                </c:pt>
                <c:pt idx="849">
                  <c:v>7208652</c:v>
                </c:pt>
                <c:pt idx="850">
                  <c:v>7208495</c:v>
                </c:pt>
                <c:pt idx="851">
                  <c:v>7208556</c:v>
                </c:pt>
                <c:pt idx="852">
                  <c:v>7208570</c:v>
                </c:pt>
                <c:pt idx="853">
                  <c:v>7208536</c:v>
                </c:pt>
                <c:pt idx="854">
                  <c:v>7208586</c:v>
                </c:pt>
                <c:pt idx="855">
                  <c:v>7208587</c:v>
                </c:pt>
                <c:pt idx="856">
                  <c:v>7208405</c:v>
                </c:pt>
                <c:pt idx="857">
                  <c:v>7208171</c:v>
                </c:pt>
                <c:pt idx="858">
                  <c:v>7208150</c:v>
                </c:pt>
                <c:pt idx="859">
                  <c:v>7208210</c:v>
                </c:pt>
                <c:pt idx="860">
                  <c:v>7208218</c:v>
                </c:pt>
                <c:pt idx="861">
                  <c:v>7208173</c:v>
                </c:pt>
                <c:pt idx="862">
                  <c:v>7208074</c:v>
                </c:pt>
                <c:pt idx="863">
                  <c:v>7207920</c:v>
                </c:pt>
                <c:pt idx="864">
                  <c:v>7207843</c:v>
                </c:pt>
                <c:pt idx="865">
                  <c:v>7207710</c:v>
                </c:pt>
                <c:pt idx="866">
                  <c:v>7207786</c:v>
                </c:pt>
                <c:pt idx="867">
                  <c:v>7207806</c:v>
                </c:pt>
                <c:pt idx="868">
                  <c:v>7207769</c:v>
                </c:pt>
                <c:pt idx="869">
                  <c:v>7207807</c:v>
                </c:pt>
                <c:pt idx="870">
                  <c:v>7207787</c:v>
                </c:pt>
                <c:pt idx="871">
                  <c:v>7207708</c:v>
                </c:pt>
                <c:pt idx="872">
                  <c:v>7207569</c:v>
                </c:pt>
                <c:pt idx="873">
                  <c:v>7207502</c:v>
                </c:pt>
                <c:pt idx="874">
                  <c:v>7207374</c:v>
                </c:pt>
                <c:pt idx="875">
                  <c:v>7207184</c:v>
                </c:pt>
                <c:pt idx="876">
                  <c:v>7207064</c:v>
                </c:pt>
                <c:pt idx="877">
                  <c:v>7207147</c:v>
                </c:pt>
                <c:pt idx="878">
                  <c:v>7207168</c:v>
                </c:pt>
                <c:pt idx="879">
                  <c:v>7207126</c:v>
                </c:pt>
                <c:pt idx="880">
                  <c:v>7207020</c:v>
                </c:pt>
                <c:pt idx="881">
                  <c:v>7206982</c:v>
                </c:pt>
                <c:pt idx="882">
                  <c:v>7206879</c:v>
                </c:pt>
                <c:pt idx="883">
                  <c:v>7206710</c:v>
                </c:pt>
                <c:pt idx="884">
                  <c:v>7206740</c:v>
                </c:pt>
                <c:pt idx="885">
                  <c:v>7206704</c:v>
                </c:pt>
                <c:pt idx="886">
                  <c:v>7206601</c:v>
                </c:pt>
                <c:pt idx="887">
                  <c:v>7206563</c:v>
                </c:pt>
                <c:pt idx="888">
                  <c:v>7206457</c:v>
                </c:pt>
                <c:pt idx="889">
                  <c:v>7206282</c:v>
                </c:pt>
                <c:pt idx="890">
                  <c:v>7206170</c:v>
                </c:pt>
                <c:pt idx="891">
                  <c:v>7206121</c:v>
                </c:pt>
                <c:pt idx="892">
                  <c:v>7206135</c:v>
                </c:pt>
                <c:pt idx="893">
                  <c:v>7206079</c:v>
                </c:pt>
                <c:pt idx="894">
                  <c:v>7205952</c:v>
                </c:pt>
                <c:pt idx="895">
                  <c:v>7206019</c:v>
                </c:pt>
                <c:pt idx="896">
                  <c:v>7206015</c:v>
                </c:pt>
                <c:pt idx="897">
                  <c:v>7206072</c:v>
                </c:pt>
                <c:pt idx="898">
                  <c:v>7206190</c:v>
                </c:pt>
                <c:pt idx="899">
                  <c:v>7206236</c:v>
                </c:pt>
                <c:pt idx="900">
                  <c:v>7206342</c:v>
                </c:pt>
                <c:pt idx="901">
                  <c:v>7206375</c:v>
                </c:pt>
                <c:pt idx="902">
                  <c:v>7206334</c:v>
                </c:pt>
                <c:pt idx="903">
                  <c:v>7206351</c:v>
                </c:pt>
                <c:pt idx="904">
                  <c:v>7206293</c:v>
                </c:pt>
                <c:pt idx="905">
                  <c:v>7206292</c:v>
                </c:pt>
                <c:pt idx="906">
                  <c:v>7206348</c:v>
                </c:pt>
                <c:pt idx="907">
                  <c:v>7206461</c:v>
                </c:pt>
                <c:pt idx="908">
                  <c:v>7206631</c:v>
                </c:pt>
                <c:pt idx="909">
                  <c:v>7206725</c:v>
                </c:pt>
                <c:pt idx="910">
                  <c:v>7206742</c:v>
                </c:pt>
                <c:pt idx="911">
                  <c:v>7206681</c:v>
                </c:pt>
                <c:pt idx="912">
                  <c:v>7206541</c:v>
                </c:pt>
                <c:pt idx="913">
                  <c:v>7206454</c:v>
                </c:pt>
                <c:pt idx="914">
                  <c:v>7206287</c:v>
                </c:pt>
                <c:pt idx="915">
                  <c:v>7206172</c:v>
                </c:pt>
                <c:pt idx="916">
                  <c:v>7205976</c:v>
                </c:pt>
                <c:pt idx="917">
                  <c:v>7205964</c:v>
                </c:pt>
                <c:pt idx="918">
                  <c:v>7205871</c:v>
                </c:pt>
                <c:pt idx="919">
                  <c:v>7205829</c:v>
                </c:pt>
                <c:pt idx="920">
                  <c:v>7205705</c:v>
                </c:pt>
                <c:pt idx="921">
                  <c:v>7205631</c:v>
                </c:pt>
                <c:pt idx="922">
                  <c:v>7205474</c:v>
                </c:pt>
                <c:pt idx="923">
                  <c:v>7205499</c:v>
                </c:pt>
                <c:pt idx="924">
                  <c:v>7205441</c:v>
                </c:pt>
                <c:pt idx="925">
                  <c:v>7205432</c:v>
                </c:pt>
                <c:pt idx="926">
                  <c:v>7205339</c:v>
                </c:pt>
                <c:pt idx="927">
                  <c:v>7205294</c:v>
                </c:pt>
                <c:pt idx="928">
                  <c:v>7205164</c:v>
                </c:pt>
                <c:pt idx="929">
                  <c:v>7205081</c:v>
                </c:pt>
                <c:pt idx="930">
                  <c:v>7204912</c:v>
                </c:pt>
                <c:pt idx="931">
                  <c:v>7204789</c:v>
                </c:pt>
                <c:pt idx="932">
                  <c:v>7204579</c:v>
                </c:pt>
                <c:pt idx="933">
                  <c:v>7204414</c:v>
                </c:pt>
                <c:pt idx="934">
                  <c:v>7204161</c:v>
                </c:pt>
                <c:pt idx="935">
                  <c:v>7204085</c:v>
                </c:pt>
                <c:pt idx="936">
                  <c:v>7204054</c:v>
                </c:pt>
                <c:pt idx="937">
                  <c:v>7203935</c:v>
                </c:pt>
                <c:pt idx="938">
                  <c:v>7203860</c:v>
                </c:pt>
                <c:pt idx="939">
                  <c:v>7203696</c:v>
                </c:pt>
                <c:pt idx="940">
                  <c:v>7203575</c:v>
                </c:pt>
                <c:pt idx="941">
                  <c:v>7203364</c:v>
                </c:pt>
                <c:pt idx="942">
                  <c:v>7203195</c:v>
                </c:pt>
                <c:pt idx="943">
                  <c:v>7202935</c:v>
                </c:pt>
                <c:pt idx="944">
                  <c:v>7202716</c:v>
                </c:pt>
                <c:pt idx="945">
                  <c:v>7202671</c:v>
                </c:pt>
                <c:pt idx="946">
                  <c:v>7202535</c:v>
                </c:pt>
                <c:pt idx="947">
                  <c:v>7202573</c:v>
                </c:pt>
                <c:pt idx="948">
                  <c:v>7202520</c:v>
                </c:pt>
                <c:pt idx="949">
                  <c:v>7202508</c:v>
                </c:pt>
                <c:pt idx="950">
                  <c:v>7202404</c:v>
                </c:pt>
                <c:pt idx="951">
                  <c:v>7202340</c:v>
                </c:pt>
                <c:pt idx="952">
                  <c:v>7202316</c:v>
                </c:pt>
                <c:pt idx="953">
                  <c:v>7202199</c:v>
                </c:pt>
                <c:pt idx="954">
                  <c:v>7202121</c:v>
                </c:pt>
                <c:pt idx="955">
                  <c:v>7201949</c:v>
                </c:pt>
                <c:pt idx="956">
                  <c:v>7201815</c:v>
                </c:pt>
                <c:pt idx="957">
                  <c:v>7201586</c:v>
                </c:pt>
                <c:pt idx="958">
                  <c:v>7201394</c:v>
                </c:pt>
                <c:pt idx="959">
                  <c:v>7201239</c:v>
                </c:pt>
                <c:pt idx="960">
                  <c:v>7200988</c:v>
                </c:pt>
                <c:pt idx="961">
                  <c:v>7200773</c:v>
                </c:pt>
                <c:pt idx="962">
                  <c:v>7200461</c:v>
                </c:pt>
                <c:pt idx="963">
                  <c:v>7200450</c:v>
                </c:pt>
                <c:pt idx="964">
                  <c:v>7200476</c:v>
                </c:pt>
                <c:pt idx="965">
                  <c:v>7200406</c:v>
                </c:pt>
                <c:pt idx="966">
                  <c:v>7200372</c:v>
                </c:pt>
                <c:pt idx="967">
                  <c:v>7200374</c:v>
                </c:pt>
                <c:pt idx="968">
                  <c:v>7200279</c:v>
                </c:pt>
                <c:pt idx="969">
                  <c:v>7200219</c:v>
                </c:pt>
                <c:pt idx="970">
                  <c:v>7200194</c:v>
                </c:pt>
                <c:pt idx="971">
                  <c:v>7200071</c:v>
                </c:pt>
                <c:pt idx="972">
                  <c:v>7199982</c:v>
                </c:pt>
                <c:pt idx="973">
                  <c:v>7199794</c:v>
                </c:pt>
                <c:pt idx="974">
                  <c:v>7199639</c:v>
                </c:pt>
                <c:pt idx="975">
                  <c:v>7199517</c:v>
                </c:pt>
                <c:pt idx="976">
                  <c:v>7199295</c:v>
                </c:pt>
                <c:pt idx="977">
                  <c:v>7199105</c:v>
                </c:pt>
                <c:pt idx="978">
                  <c:v>7198947</c:v>
                </c:pt>
                <c:pt idx="979">
                  <c:v>7198688</c:v>
                </c:pt>
                <c:pt idx="980">
                  <c:v>7198460</c:v>
                </c:pt>
                <c:pt idx="981">
                  <c:v>7198263</c:v>
                </c:pt>
                <c:pt idx="982">
                  <c:v>7197964</c:v>
                </c:pt>
                <c:pt idx="983">
                  <c:v>7197828</c:v>
                </c:pt>
                <c:pt idx="984">
                  <c:v>7197723</c:v>
                </c:pt>
                <c:pt idx="985">
                  <c:v>7197649</c:v>
                </c:pt>
                <c:pt idx="986">
                  <c:v>7197606</c:v>
                </c:pt>
                <c:pt idx="987">
                  <c:v>7197594</c:v>
                </c:pt>
                <c:pt idx="988">
                  <c:v>7197480</c:v>
                </c:pt>
                <c:pt idx="989">
                  <c:v>7197396</c:v>
                </c:pt>
                <c:pt idx="990">
                  <c:v>7197342</c:v>
                </c:pt>
                <c:pt idx="991">
                  <c:v>7197185</c:v>
                </c:pt>
                <c:pt idx="992">
                  <c:v>7197057</c:v>
                </c:pt>
                <c:pt idx="993">
                  <c:v>7196958</c:v>
                </c:pt>
                <c:pt idx="994">
                  <c:v>7196888</c:v>
                </c:pt>
                <c:pt idx="995">
                  <c:v>7196714</c:v>
                </c:pt>
                <c:pt idx="996">
                  <c:v>7196568</c:v>
                </c:pt>
                <c:pt idx="997">
                  <c:v>7196450</c:v>
                </c:pt>
                <c:pt idx="998">
                  <c:v>7196360</c:v>
                </c:pt>
                <c:pt idx="999">
                  <c:v>7196165</c:v>
                </c:pt>
                <c:pt idx="1000">
                  <c:v>7195997</c:v>
                </c:pt>
                <c:pt idx="1001">
                  <c:v>7195856</c:v>
                </c:pt>
                <c:pt idx="1002">
                  <c:v>7195742</c:v>
                </c:pt>
                <c:pt idx="1003">
                  <c:v>7195655</c:v>
                </c:pt>
                <c:pt idx="1004">
                  <c:v>7195595</c:v>
                </c:pt>
                <c:pt idx="1005">
                  <c:v>7195562</c:v>
                </c:pt>
                <c:pt idx="1006">
                  <c:v>7195556</c:v>
                </c:pt>
                <c:pt idx="1007">
                  <c:v>7195444</c:v>
                </c:pt>
                <c:pt idx="1008">
                  <c:v>7195358</c:v>
                </c:pt>
                <c:pt idx="1009">
                  <c:v>7195298</c:v>
                </c:pt>
                <c:pt idx="1010">
                  <c:v>7195131</c:v>
                </c:pt>
                <c:pt idx="1011">
                  <c:v>7194989</c:v>
                </c:pt>
                <c:pt idx="1012">
                  <c:v>7194872</c:v>
                </c:pt>
                <c:pt idx="1013">
                  <c:v>7194780</c:v>
                </c:pt>
                <c:pt idx="1014">
                  <c:v>7194580</c:v>
                </c:pt>
                <c:pt idx="1015">
                  <c:v>7194404</c:v>
                </c:pt>
                <c:pt idx="1016">
                  <c:v>7194252</c:v>
                </c:pt>
                <c:pt idx="1017">
                  <c:v>7194124</c:v>
                </c:pt>
                <c:pt idx="1018">
                  <c:v>7194020</c:v>
                </c:pt>
                <c:pt idx="1019">
                  <c:v>7193940</c:v>
                </c:pt>
                <c:pt idx="1020">
                  <c:v>7193884</c:v>
                </c:pt>
                <c:pt idx="1021">
                  <c:v>7193852</c:v>
                </c:pt>
                <c:pt idx="1022">
                  <c:v>7193711</c:v>
                </c:pt>
                <c:pt idx="1023">
                  <c:v>7193726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874-4D1A-B544-016193E290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4635136"/>
        <c:axId val="694641024"/>
      </c:lineChart>
      <c:lineChart>
        <c:grouping val="standard"/>
        <c:varyColors val="0"/>
        <c:ser>
          <c:idx val="1"/>
          <c:order val="1"/>
          <c:tx>
            <c:strRef>
              <c:f>stp1_auto_signaltap_0!$E$1:$E$15</c:f>
              <c:strCache>
                <c:ptCount val="1"/>
              </c:strCache>
            </c:strRef>
          </c:tx>
          <c:marker>
            <c:symbol val="none"/>
          </c:marker>
          <c:cat>
            <c:numRef>
              <c:f>stp1_auto_signaltap_0!$A$16:$A$1039</c:f>
              <c:numCache>
                <c:formatCode>General</c:formatCode>
                <c:ptCount val="1024"/>
                <c:pt idx="0">
                  <c:v>-128</c:v>
                </c:pt>
                <c:pt idx="1">
                  <c:v>-127</c:v>
                </c:pt>
                <c:pt idx="2">
                  <c:v>-126</c:v>
                </c:pt>
                <c:pt idx="3">
                  <c:v>-125</c:v>
                </c:pt>
                <c:pt idx="4">
                  <c:v>-124</c:v>
                </c:pt>
                <c:pt idx="5">
                  <c:v>-123</c:v>
                </c:pt>
                <c:pt idx="6">
                  <c:v>-122</c:v>
                </c:pt>
                <c:pt idx="7">
                  <c:v>-121</c:v>
                </c:pt>
                <c:pt idx="8">
                  <c:v>-120</c:v>
                </c:pt>
                <c:pt idx="9">
                  <c:v>-119</c:v>
                </c:pt>
                <c:pt idx="10">
                  <c:v>-118</c:v>
                </c:pt>
                <c:pt idx="11">
                  <c:v>-117</c:v>
                </c:pt>
                <c:pt idx="12">
                  <c:v>-116</c:v>
                </c:pt>
                <c:pt idx="13">
                  <c:v>-115</c:v>
                </c:pt>
                <c:pt idx="14">
                  <c:v>-114</c:v>
                </c:pt>
                <c:pt idx="15">
                  <c:v>-113</c:v>
                </c:pt>
                <c:pt idx="16">
                  <c:v>-112</c:v>
                </c:pt>
                <c:pt idx="17">
                  <c:v>-111</c:v>
                </c:pt>
                <c:pt idx="18">
                  <c:v>-110</c:v>
                </c:pt>
                <c:pt idx="19">
                  <c:v>-109</c:v>
                </c:pt>
                <c:pt idx="20">
                  <c:v>-108</c:v>
                </c:pt>
                <c:pt idx="21">
                  <c:v>-107</c:v>
                </c:pt>
                <c:pt idx="22">
                  <c:v>-106</c:v>
                </c:pt>
                <c:pt idx="23">
                  <c:v>-105</c:v>
                </c:pt>
                <c:pt idx="24">
                  <c:v>-104</c:v>
                </c:pt>
                <c:pt idx="25">
                  <c:v>-103</c:v>
                </c:pt>
                <c:pt idx="26">
                  <c:v>-102</c:v>
                </c:pt>
                <c:pt idx="27">
                  <c:v>-101</c:v>
                </c:pt>
                <c:pt idx="28">
                  <c:v>-100</c:v>
                </c:pt>
                <c:pt idx="29">
                  <c:v>-99</c:v>
                </c:pt>
                <c:pt idx="30">
                  <c:v>-98</c:v>
                </c:pt>
                <c:pt idx="31">
                  <c:v>-97</c:v>
                </c:pt>
                <c:pt idx="32">
                  <c:v>-96</c:v>
                </c:pt>
                <c:pt idx="33">
                  <c:v>-95</c:v>
                </c:pt>
                <c:pt idx="34">
                  <c:v>-94</c:v>
                </c:pt>
                <c:pt idx="35">
                  <c:v>-93</c:v>
                </c:pt>
                <c:pt idx="36">
                  <c:v>-92</c:v>
                </c:pt>
                <c:pt idx="37">
                  <c:v>-91</c:v>
                </c:pt>
                <c:pt idx="38">
                  <c:v>-90</c:v>
                </c:pt>
                <c:pt idx="39">
                  <c:v>-89</c:v>
                </c:pt>
                <c:pt idx="40">
                  <c:v>-88</c:v>
                </c:pt>
                <c:pt idx="41">
                  <c:v>-87</c:v>
                </c:pt>
                <c:pt idx="42">
                  <c:v>-86</c:v>
                </c:pt>
                <c:pt idx="43">
                  <c:v>-85</c:v>
                </c:pt>
                <c:pt idx="44">
                  <c:v>-84</c:v>
                </c:pt>
                <c:pt idx="45">
                  <c:v>-83</c:v>
                </c:pt>
                <c:pt idx="46">
                  <c:v>-82</c:v>
                </c:pt>
                <c:pt idx="47">
                  <c:v>-81</c:v>
                </c:pt>
                <c:pt idx="48">
                  <c:v>-80</c:v>
                </c:pt>
                <c:pt idx="49">
                  <c:v>-79</c:v>
                </c:pt>
                <c:pt idx="50">
                  <c:v>-78</c:v>
                </c:pt>
                <c:pt idx="51">
                  <c:v>-77</c:v>
                </c:pt>
                <c:pt idx="52">
                  <c:v>-76</c:v>
                </c:pt>
                <c:pt idx="53">
                  <c:v>-75</c:v>
                </c:pt>
                <c:pt idx="54">
                  <c:v>-74</c:v>
                </c:pt>
                <c:pt idx="55">
                  <c:v>-73</c:v>
                </c:pt>
                <c:pt idx="56">
                  <c:v>-72</c:v>
                </c:pt>
                <c:pt idx="57">
                  <c:v>-71</c:v>
                </c:pt>
                <c:pt idx="58">
                  <c:v>-70</c:v>
                </c:pt>
                <c:pt idx="59">
                  <c:v>-69</c:v>
                </c:pt>
                <c:pt idx="60">
                  <c:v>-68</c:v>
                </c:pt>
                <c:pt idx="61">
                  <c:v>-67</c:v>
                </c:pt>
                <c:pt idx="62">
                  <c:v>-66</c:v>
                </c:pt>
                <c:pt idx="63">
                  <c:v>-65</c:v>
                </c:pt>
                <c:pt idx="64">
                  <c:v>-64</c:v>
                </c:pt>
                <c:pt idx="65">
                  <c:v>-63</c:v>
                </c:pt>
                <c:pt idx="66">
                  <c:v>-62</c:v>
                </c:pt>
                <c:pt idx="67">
                  <c:v>-61</c:v>
                </c:pt>
                <c:pt idx="68">
                  <c:v>-60</c:v>
                </c:pt>
                <c:pt idx="69">
                  <c:v>-59</c:v>
                </c:pt>
                <c:pt idx="70">
                  <c:v>-58</c:v>
                </c:pt>
                <c:pt idx="71">
                  <c:v>-57</c:v>
                </c:pt>
                <c:pt idx="72">
                  <c:v>-56</c:v>
                </c:pt>
                <c:pt idx="73">
                  <c:v>-55</c:v>
                </c:pt>
                <c:pt idx="74">
                  <c:v>-54</c:v>
                </c:pt>
                <c:pt idx="75">
                  <c:v>-53</c:v>
                </c:pt>
                <c:pt idx="76">
                  <c:v>-52</c:v>
                </c:pt>
                <c:pt idx="77">
                  <c:v>-51</c:v>
                </c:pt>
                <c:pt idx="78">
                  <c:v>-50</c:v>
                </c:pt>
                <c:pt idx="79">
                  <c:v>-49</c:v>
                </c:pt>
                <c:pt idx="80">
                  <c:v>-48</c:v>
                </c:pt>
                <c:pt idx="81">
                  <c:v>-47</c:v>
                </c:pt>
                <c:pt idx="82">
                  <c:v>-46</c:v>
                </c:pt>
                <c:pt idx="83">
                  <c:v>-45</c:v>
                </c:pt>
                <c:pt idx="84">
                  <c:v>-44</c:v>
                </c:pt>
                <c:pt idx="85">
                  <c:v>-43</c:v>
                </c:pt>
                <c:pt idx="86">
                  <c:v>-42</c:v>
                </c:pt>
                <c:pt idx="87">
                  <c:v>-41</c:v>
                </c:pt>
                <c:pt idx="88">
                  <c:v>-40</c:v>
                </c:pt>
                <c:pt idx="89">
                  <c:v>-39</c:v>
                </c:pt>
                <c:pt idx="90">
                  <c:v>-38</c:v>
                </c:pt>
                <c:pt idx="91">
                  <c:v>-37</c:v>
                </c:pt>
                <c:pt idx="92">
                  <c:v>-36</c:v>
                </c:pt>
                <c:pt idx="93">
                  <c:v>-35</c:v>
                </c:pt>
                <c:pt idx="94">
                  <c:v>-34</c:v>
                </c:pt>
                <c:pt idx="95">
                  <c:v>-33</c:v>
                </c:pt>
                <c:pt idx="96">
                  <c:v>-32</c:v>
                </c:pt>
                <c:pt idx="97">
                  <c:v>-31</c:v>
                </c:pt>
                <c:pt idx="98">
                  <c:v>-30</c:v>
                </c:pt>
                <c:pt idx="99">
                  <c:v>-29</c:v>
                </c:pt>
                <c:pt idx="100">
                  <c:v>-28</c:v>
                </c:pt>
                <c:pt idx="101">
                  <c:v>-27</c:v>
                </c:pt>
                <c:pt idx="102">
                  <c:v>-26</c:v>
                </c:pt>
                <c:pt idx="103">
                  <c:v>-25</c:v>
                </c:pt>
                <c:pt idx="104">
                  <c:v>-24</c:v>
                </c:pt>
                <c:pt idx="105">
                  <c:v>-23</c:v>
                </c:pt>
                <c:pt idx="106">
                  <c:v>-22</c:v>
                </c:pt>
                <c:pt idx="107">
                  <c:v>-21</c:v>
                </c:pt>
                <c:pt idx="108">
                  <c:v>-20</c:v>
                </c:pt>
                <c:pt idx="109">
                  <c:v>-19</c:v>
                </c:pt>
                <c:pt idx="110">
                  <c:v>-18</c:v>
                </c:pt>
                <c:pt idx="111">
                  <c:v>-17</c:v>
                </c:pt>
                <c:pt idx="112">
                  <c:v>-16</c:v>
                </c:pt>
                <c:pt idx="113">
                  <c:v>-15</c:v>
                </c:pt>
                <c:pt idx="114">
                  <c:v>-14</c:v>
                </c:pt>
                <c:pt idx="115">
                  <c:v>-13</c:v>
                </c:pt>
                <c:pt idx="116">
                  <c:v>-12</c:v>
                </c:pt>
                <c:pt idx="117">
                  <c:v>-11</c:v>
                </c:pt>
                <c:pt idx="118">
                  <c:v>-10</c:v>
                </c:pt>
                <c:pt idx="119">
                  <c:v>-9</c:v>
                </c:pt>
                <c:pt idx="120">
                  <c:v>-8</c:v>
                </c:pt>
                <c:pt idx="121">
                  <c:v>-7</c:v>
                </c:pt>
                <c:pt idx="122">
                  <c:v>-6</c:v>
                </c:pt>
                <c:pt idx="123">
                  <c:v>-5</c:v>
                </c:pt>
                <c:pt idx="124">
                  <c:v>-4</c:v>
                </c:pt>
                <c:pt idx="125">
                  <c:v>-3</c:v>
                </c:pt>
                <c:pt idx="126">
                  <c:v>-2</c:v>
                </c:pt>
                <c:pt idx="127">
                  <c:v>-1</c:v>
                </c:pt>
                <c:pt idx="128">
                  <c:v>0</c:v>
                </c:pt>
                <c:pt idx="129">
                  <c:v>1</c:v>
                </c:pt>
                <c:pt idx="130">
                  <c:v>2</c:v>
                </c:pt>
                <c:pt idx="131">
                  <c:v>3</c:v>
                </c:pt>
                <c:pt idx="132">
                  <c:v>4</c:v>
                </c:pt>
                <c:pt idx="133">
                  <c:v>5</c:v>
                </c:pt>
                <c:pt idx="134">
                  <c:v>6</c:v>
                </c:pt>
                <c:pt idx="135">
                  <c:v>7</c:v>
                </c:pt>
                <c:pt idx="136">
                  <c:v>8</c:v>
                </c:pt>
                <c:pt idx="137">
                  <c:v>9</c:v>
                </c:pt>
                <c:pt idx="138">
                  <c:v>10</c:v>
                </c:pt>
                <c:pt idx="139">
                  <c:v>11</c:v>
                </c:pt>
                <c:pt idx="140">
                  <c:v>12</c:v>
                </c:pt>
                <c:pt idx="141">
                  <c:v>13</c:v>
                </c:pt>
                <c:pt idx="142">
                  <c:v>14</c:v>
                </c:pt>
                <c:pt idx="143">
                  <c:v>15</c:v>
                </c:pt>
                <c:pt idx="144">
                  <c:v>16</c:v>
                </c:pt>
                <c:pt idx="145">
                  <c:v>17</c:v>
                </c:pt>
                <c:pt idx="146">
                  <c:v>18</c:v>
                </c:pt>
                <c:pt idx="147">
                  <c:v>19</c:v>
                </c:pt>
                <c:pt idx="148">
                  <c:v>20</c:v>
                </c:pt>
                <c:pt idx="149">
                  <c:v>21</c:v>
                </c:pt>
                <c:pt idx="150">
                  <c:v>22</c:v>
                </c:pt>
                <c:pt idx="151">
                  <c:v>23</c:v>
                </c:pt>
                <c:pt idx="152">
                  <c:v>24</c:v>
                </c:pt>
                <c:pt idx="153">
                  <c:v>25</c:v>
                </c:pt>
                <c:pt idx="154">
                  <c:v>26</c:v>
                </c:pt>
                <c:pt idx="155">
                  <c:v>27</c:v>
                </c:pt>
                <c:pt idx="156">
                  <c:v>28</c:v>
                </c:pt>
                <c:pt idx="157">
                  <c:v>29</c:v>
                </c:pt>
                <c:pt idx="158">
                  <c:v>30</c:v>
                </c:pt>
                <c:pt idx="159">
                  <c:v>31</c:v>
                </c:pt>
                <c:pt idx="160">
                  <c:v>32</c:v>
                </c:pt>
                <c:pt idx="161">
                  <c:v>33</c:v>
                </c:pt>
                <c:pt idx="162">
                  <c:v>34</c:v>
                </c:pt>
                <c:pt idx="163">
                  <c:v>35</c:v>
                </c:pt>
                <c:pt idx="164">
                  <c:v>36</c:v>
                </c:pt>
                <c:pt idx="165">
                  <c:v>37</c:v>
                </c:pt>
                <c:pt idx="166">
                  <c:v>38</c:v>
                </c:pt>
                <c:pt idx="167">
                  <c:v>39</c:v>
                </c:pt>
                <c:pt idx="168">
                  <c:v>40</c:v>
                </c:pt>
                <c:pt idx="169">
                  <c:v>41</c:v>
                </c:pt>
                <c:pt idx="170">
                  <c:v>42</c:v>
                </c:pt>
                <c:pt idx="171">
                  <c:v>43</c:v>
                </c:pt>
                <c:pt idx="172">
                  <c:v>44</c:v>
                </c:pt>
                <c:pt idx="173">
                  <c:v>45</c:v>
                </c:pt>
                <c:pt idx="174">
                  <c:v>46</c:v>
                </c:pt>
                <c:pt idx="175">
                  <c:v>47</c:v>
                </c:pt>
                <c:pt idx="176">
                  <c:v>48</c:v>
                </c:pt>
                <c:pt idx="177">
                  <c:v>49</c:v>
                </c:pt>
                <c:pt idx="178">
                  <c:v>50</c:v>
                </c:pt>
                <c:pt idx="179">
                  <c:v>51</c:v>
                </c:pt>
                <c:pt idx="180">
                  <c:v>52</c:v>
                </c:pt>
                <c:pt idx="181">
                  <c:v>53</c:v>
                </c:pt>
                <c:pt idx="182">
                  <c:v>54</c:v>
                </c:pt>
                <c:pt idx="183">
                  <c:v>55</c:v>
                </c:pt>
                <c:pt idx="184">
                  <c:v>56</c:v>
                </c:pt>
                <c:pt idx="185">
                  <c:v>57</c:v>
                </c:pt>
                <c:pt idx="186">
                  <c:v>58</c:v>
                </c:pt>
                <c:pt idx="187">
                  <c:v>59</c:v>
                </c:pt>
                <c:pt idx="188">
                  <c:v>60</c:v>
                </c:pt>
                <c:pt idx="189">
                  <c:v>61</c:v>
                </c:pt>
                <c:pt idx="190">
                  <c:v>62</c:v>
                </c:pt>
                <c:pt idx="191">
                  <c:v>63</c:v>
                </c:pt>
                <c:pt idx="192">
                  <c:v>64</c:v>
                </c:pt>
                <c:pt idx="193">
                  <c:v>65</c:v>
                </c:pt>
                <c:pt idx="194">
                  <c:v>66</c:v>
                </c:pt>
                <c:pt idx="195">
                  <c:v>67</c:v>
                </c:pt>
                <c:pt idx="196">
                  <c:v>68</c:v>
                </c:pt>
                <c:pt idx="197">
                  <c:v>69</c:v>
                </c:pt>
                <c:pt idx="198">
                  <c:v>70</c:v>
                </c:pt>
                <c:pt idx="199">
                  <c:v>71</c:v>
                </c:pt>
                <c:pt idx="200">
                  <c:v>72</c:v>
                </c:pt>
                <c:pt idx="201">
                  <c:v>73</c:v>
                </c:pt>
                <c:pt idx="202">
                  <c:v>74</c:v>
                </c:pt>
                <c:pt idx="203">
                  <c:v>75</c:v>
                </c:pt>
                <c:pt idx="204">
                  <c:v>76</c:v>
                </c:pt>
                <c:pt idx="205">
                  <c:v>77</c:v>
                </c:pt>
                <c:pt idx="206">
                  <c:v>78</c:v>
                </c:pt>
                <c:pt idx="207">
                  <c:v>79</c:v>
                </c:pt>
                <c:pt idx="208">
                  <c:v>80</c:v>
                </c:pt>
                <c:pt idx="209">
                  <c:v>81</c:v>
                </c:pt>
                <c:pt idx="210">
                  <c:v>82</c:v>
                </c:pt>
                <c:pt idx="211">
                  <c:v>83</c:v>
                </c:pt>
                <c:pt idx="212">
                  <c:v>84</c:v>
                </c:pt>
                <c:pt idx="213">
                  <c:v>85</c:v>
                </c:pt>
                <c:pt idx="214">
                  <c:v>86</c:v>
                </c:pt>
                <c:pt idx="215">
                  <c:v>87</c:v>
                </c:pt>
                <c:pt idx="216">
                  <c:v>88</c:v>
                </c:pt>
                <c:pt idx="217">
                  <c:v>89</c:v>
                </c:pt>
                <c:pt idx="218">
                  <c:v>90</c:v>
                </c:pt>
                <c:pt idx="219">
                  <c:v>91</c:v>
                </c:pt>
                <c:pt idx="220">
                  <c:v>92</c:v>
                </c:pt>
                <c:pt idx="221">
                  <c:v>93</c:v>
                </c:pt>
                <c:pt idx="222">
                  <c:v>94</c:v>
                </c:pt>
                <c:pt idx="223">
                  <c:v>95</c:v>
                </c:pt>
                <c:pt idx="224">
                  <c:v>96</c:v>
                </c:pt>
                <c:pt idx="225">
                  <c:v>97</c:v>
                </c:pt>
                <c:pt idx="226">
                  <c:v>98</c:v>
                </c:pt>
                <c:pt idx="227">
                  <c:v>99</c:v>
                </c:pt>
                <c:pt idx="228">
                  <c:v>100</c:v>
                </c:pt>
                <c:pt idx="229">
                  <c:v>101</c:v>
                </c:pt>
                <c:pt idx="230">
                  <c:v>102</c:v>
                </c:pt>
                <c:pt idx="231">
                  <c:v>103</c:v>
                </c:pt>
                <c:pt idx="232">
                  <c:v>104</c:v>
                </c:pt>
                <c:pt idx="233">
                  <c:v>105</c:v>
                </c:pt>
                <c:pt idx="234">
                  <c:v>106</c:v>
                </c:pt>
                <c:pt idx="235">
                  <c:v>107</c:v>
                </c:pt>
                <c:pt idx="236">
                  <c:v>108</c:v>
                </c:pt>
                <c:pt idx="237">
                  <c:v>109</c:v>
                </c:pt>
                <c:pt idx="238">
                  <c:v>110</c:v>
                </c:pt>
                <c:pt idx="239">
                  <c:v>111</c:v>
                </c:pt>
                <c:pt idx="240">
                  <c:v>112</c:v>
                </c:pt>
                <c:pt idx="241">
                  <c:v>113</c:v>
                </c:pt>
                <c:pt idx="242">
                  <c:v>114</c:v>
                </c:pt>
                <c:pt idx="243">
                  <c:v>115</c:v>
                </c:pt>
                <c:pt idx="244">
                  <c:v>116</c:v>
                </c:pt>
                <c:pt idx="245">
                  <c:v>117</c:v>
                </c:pt>
                <c:pt idx="246">
                  <c:v>118</c:v>
                </c:pt>
                <c:pt idx="247">
                  <c:v>119</c:v>
                </c:pt>
                <c:pt idx="248">
                  <c:v>120</c:v>
                </c:pt>
                <c:pt idx="249">
                  <c:v>121</c:v>
                </c:pt>
                <c:pt idx="250">
                  <c:v>122</c:v>
                </c:pt>
                <c:pt idx="251">
                  <c:v>123</c:v>
                </c:pt>
                <c:pt idx="252">
                  <c:v>124</c:v>
                </c:pt>
                <c:pt idx="253">
                  <c:v>125</c:v>
                </c:pt>
                <c:pt idx="254">
                  <c:v>126</c:v>
                </c:pt>
                <c:pt idx="255">
                  <c:v>127</c:v>
                </c:pt>
                <c:pt idx="256">
                  <c:v>128</c:v>
                </c:pt>
                <c:pt idx="257">
                  <c:v>129</c:v>
                </c:pt>
                <c:pt idx="258">
                  <c:v>130</c:v>
                </c:pt>
                <c:pt idx="259">
                  <c:v>131</c:v>
                </c:pt>
                <c:pt idx="260">
                  <c:v>132</c:v>
                </c:pt>
                <c:pt idx="261">
                  <c:v>133</c:v>
                </c:pt>
                <c:pt idx="262">
                  <c:v>134</c:v>
                </c:pt>
                <c:pt idx="263">
                  <c:v>135</c:v>
                </c:pt>
                <c:pt idx="264">
                  <c:v>136</c:v>
                </c:pt>
                <c:pt idx="265">
                  <c:v>137</c:v>
                </c:pt>
                <c:pt idx="266">
                  <c:v>138</c:v>
                </c:pt>
                <c:pt idx="267">
                  <c:v>139</c:v>
                </c:pt>
                <c:pt idx="268">
                  <c:v>140</c:v>
                </c:pt>
                <c:pt idx="269">
                  <c:v>141</c:v>
                </c:pt>
                <c:pt idx="270">
                  <c:v>142</c:v>
                </c:pt>
                <c:pt idx="271">
                  <c:v>143</c:v>
                </c:pt>
                <c:pt idx="272">
                  <c:v>144</c:v>
                </c:pt>
                <c:pt idx="273">
                  <c:v>145</c:v>
                </c:pt>
                <c:pt idx="274">
                  <c:v>146</c:v>
                </c:pt>
                <c:pt idx="275">
                  <c:v>147</c:v>
                </c:pt>
                <c:pt idx="276">
                  <c:v>148</c:v>
                </c:pt>
                <c:pt idx="277">
                  <c:v>149</c:v>
                </c:pt>
                <c:pt idx="278">
                  <c:v>150</c:v>
                </c:pt>
                <c:pt idx="279">
                  <c:v>151</c:v>
                </c:pt>
                <c:pt idx="280">
                  <c:v>152</c:v>
                </c:pt>
                <c:pt idx="281">
                  <c:v>153</c:v>
                </c:pt>
                <c:pt idx="282">
                  <c:v>154</c:v>
                </c:pt>
                <c:pt idx="283">
                  <c:v>155</c:v>
                </c:pt>
                <c:pt idx="284">
                  <c:v>156</c:v>
                </c:pt>
                <c:pt idx="285">
                  <c:v>157</c:v>
                </c:pt>
                <c:pt idx="286">
                  <c:v>158</c:v>
                </c:pt>
                <c:pt idx="287">
                  <c:v>159</c:v>
                </c:pt>
                <c:pt idx="288">
                  <c:v>160</c:v>
                </c:pt>
                <c:pt idx="289">
                  <c:v>161</c:v>
                </c:pt>
                <c:pt idx="290">
                  <c:v>162</c:v>
                </c:pt>
                <c:pt idx="291">
                  <c:v>163</c:v>
                </c:pt>
                <c:pt idx="292">
                  <c:v>164</c:v>
                </c:pt>
                <c:pt idx="293">
                  <c:v>165</c:v>
                </c:pt>
                <c:pt idx="294">
                  <c:v>166</c:v>
                </c:pt>
                <c:pt idx="295">
                  <c:v>167</c:v>
                </c:pt>
                <c:pt idx="296">
                  <c:v>168</c:v>
                </c:pt>
                <c:pt idx="297">
                  <c:v>169</c:v>
                </c:pt>
                <c:pt idx="298">
                  <c:v>170</c:v>
                </c:pt>
                <c:pt idx="299">
                  <c:v>171</c:v>
                </c:pt>
                <c:pt idx="300">
                  <c:v>172</c:v>
                </c:pt>
                <c:pt idx="301">
                  <c:v>173</c:v>
                </c:pt>
                <c:pt idx="302">
                  <c:v>174</c:v>
                </c:pt>
                <c:pt idx="303">
                  <c:v>175</c:v>
                </c:pt>
                <c:pt idx="304">
                  <c:v>176</c:v>
                </c:pt>
                <c:pt idx="305">
                  <c:v>177</c:v>
                </c:pt>
                <c:pt idx="306">
                  <c:v>178</c:v>
                </c:pt>
                <c:pt idx="307">
                  <c:v>179</c:v>
                </c:pt>
                <c:pt idx="308">
                  <c:v>180</c:v>
                </c:pt>
                <c:pt idx="309">
                  <c:v>181</c:v>
                </c:pt>
                <c:pt idx="310">
                  <c:v>182</c:v>
                </c:pt>
                <c:pt idx="311">
                  <c:v>183</c:v>
                </c:pt>
                <c:pt idx="312">
                  <c:v>184</c:v>
                </c:pt>
                <c:pt idx="313">
                  <c:v>185</c:v>
                </c:pt>
                <c:pt idx="314">
                  <c:v>186</c:v>
                </c:pt>
                <c:pt idx="315">
                  <c:v>187</c:v>
                </c:pt>
                <c:pt idx="316">
                  <c:v>188</c:v>
                </c:pt>
                <c:pt idx="317">
                  <c:v>189</c:v>
                </c:pt>
                <c:pt idx="318">
                  <c:v>190</c:v>
                </c:pt>
                <c:pt idx="319">
                  <c:v>191</c:v>
                </c:pt>
                <c:pt idx="320">
                  <c:v>192</c:v>
                </c:pt>
                <c:pt idx="321">
                  <c:v>193</c:v>
                </c:pt>
                <c:pt idx="322">
                  <c:v>194</c:v>
                </c:pt>
                <c:pt idx="323">
                  <c:v>195</c:v>
                </c:pt>
                <c:pt idx="324">
                  <c:v>196</c:v>
                </c:pt>
                <c:pt idx="325">
                  <c:v>197</c:v>
                </c:pt>
                <c:pt idx="326">
                  <c:v>198</c:v>
                </c:pt>
                <c:pt idx="327">
                  <c:v>199</c:v>
                </c:pt>
                <c:pt idx="328">
                  <c:v>200</c:v>
                </c:pt>
                <c:pt idx="329">
                  <c:v>201</c:v>
                </c:pt>
                <c:pt idx="330">
                  <c:v>202</c:v>
                </c:pt>
                <c:pt idx="331">
                  <c:v>203</c:v>
                </c:pt>
                <c:pt idx="332">
                  <c:v>204</c:v>
                </c:pt>
                <c:pt idx="333">
                  <c:v>205</c:v>
                </c:pt>
                <c:pt idx="334">
                  <c:v>206</c:v>
                </c:pt>
                <c:pt idx="335">
                  <c:v>207</c:v>
                </c:pt>
                <c:pt idx="336">
                  <c:v>208</c:v>
                </c:pt>
                <c:pt idx="337">
                  <c:v>209</c:v>
                </c:pt>
                <c:pt idx="338">
                  <c:v>210</c:v>
                </c:pt>
                <c:pt idx="339">
                  <c:v>211</c:v>
                </c:pt>
                <c:pt idx="340">
                  <c:v>212</c:v>
                </c:pt>
                <c:pt idx="341">
                  <c:v>213</c:v>
                </c:pt>
                <c:pt idx="342">
                  <c:v>214</c:v>
                </c:pt>
                <c:pt idx="343">
                  <c:v>215</c:v>
                </c:pt>
                <c:pt idx="344">
                  <c:v>216</c:v>
                </c:pt>
                <c:pt idx="345">
                  <c:v>217</c:v>
                </c:pt>
                <c:pt idx="346">
                  <c:v>218</c:v>
                </c:pt>
                <c:pt idx="347">
                  <c:v>219</c:v>
                </c:pt>
                <c:pt idx="348">
                  <c:v>220</c:v>
                </c:pt>
                <c:pt idx="349">
                  <c:v>221</c:v>
                </c:pt>
                <c:pt idx="350">
                  <c:v>222</c:v>
                </c:pt>
                <c:pt idx="351">
                  <c:v>223</c:v>
                </c:pt>
                <c:pt idx="352">
                  <c:v>224</c:v>
                </c:pt>
                <c:pt idx="353">
                  <c:v>225</c:v>
                </c:pt>
                <c:pt idx="354">
                  <c:v>226</c:v>
                </c:pt>
                <c:pt idx="355">
                  <c:v>227</c:v>
                </c:pt>
                <c:pt idx="356">
                  <c:v>228</c:v>
                </c:pt>
                <c:pt idx="357">
                  <c:v>229</c:v>
                </c:pt>
                <c:pt idx="358">
                  <c:v>230</c:v>
                </c:pt>
                <c:pt idx="359">
                  <c:v>231</c:v>
                </c:pt>
                <c:pt idx="360">
                  <c:v>232</c:v>
                </c:pt>
                <c:pt idx="361">
                  <c:v>233</c:v>
                </c:pt>
                <c:pt idx="362">
                  <c:v>234</c:v>
                </c:pt>
                <c:pt idx="363">
                  <c:v>235</c:v>
                </c:pt>
                <c:pt idx="364">
                  <c:v>236</c:v>
                </c:pt>
                <c:pt idx="365">
                  <c:v>237</c:v>
                </c:pt>
                <c:pt idx="366">
                  <c:v>238</c:v>
                </c:pt>
                <c:pt idx="367">
                  <c:v>239</c:v>
                </c:pt>
                <c:pt idx="368">
                  <c:v>240</c:v>
                </c:pt>
                <c:pt idx="369">
                  <c:v>241</c:v>
                </c:pt>
                <c:pt idx="370">
                  <c:v>242</c:v>
                </c:pt>
                <c:pt idx="371">
                  <c:v>243</c:v>
                </c:pt>
                <c:pt idx="372">
                  <c:v>244</c:v>
                </c:pt>
                <c:pt idx="373">
                  <c:v>245</c:v>
                </c:pt>
                <c:pt idx="374">
                  <c:v>246</c:v>
                </c:pt>
                <c:pt idx="375">
                  <c:v>247</c:v>
                </c:pt>
                <c:pt idx="376">
                  <c:v>248</c:v>
                </c:pt>
                <c:pt idx="377">
                  <c:v>249</c:v>
                </c:pt>
                <c:pt idx="378">
                  <c:v>250</c:v>
                </c:pt>
                <c:pt idx="379">
                  <c:v>251</c:v>
                </c:pt>
                <c:pt idx="380">
                  <c:v>252</c:v>
                </c:pt>
                <c:pt idx="381">
                  <c:v>253</c:v>
                </c:pt>
                <c:pt idx="382">
                  <c:v>254</c:v>
                </c:pt>
                <c:pt idx="383">
                  <c:v>255</c:v>
                </c:pt>
                <c:pt idx="384">
                  <c:v>256</c:v>
                </c:pt>
                <c:pt idx="385">
                  <c:v>257</c:v>
                </c:pt>
                <c:pt idx="386">
                  <c:v>258</c:v>
                </c:pt>
                <c:pt idx="387">
                  <c:v>259</c:v>
                </c:pt>
                <c:pt idx="388">
                  <c:v>260</c:v>
                </c:pt>
                <c:pt idx="389">
                  <c:v>261</c:v>
                </c:pt>
                <c:pt idx="390">
                  <c:v>262</c:v>
                </c:pt>
                <c:pt idx="391">
                  <c:v>263</c:v>
                </c:pt>
                <c:pt idx="392">
                  <c:v>264</c:v>
                </c:pt>
                <c:pt idx="393">
                  <c:v>265</c:v>
                </c:pt>
                <c:pt idx="394">
                  <c:v>266</c:v>
                </c:pt>
                <c:pt idx="395">
                  <c:v>267</c:v>
                </c:pt>
                <c:pt idx="396">
                  <c:v>268</c:v>
                </c:pt>
                <c:pt idx="397">
                  <c:v>269</c:v>
                </c:pt>
                <c:pt idx="398">
                  <c:v>270</c:v>
                </c:pt>
                <c:pt idx="399">
                  <c:v>271</c:v>
                </c:pt>
                <c:pt idx="400">
                  <c:v>272</c:v>
                </c:pt>
                <c:pt idx="401">
                  <c:v>273</c:v>
                </c:pt>
                <c:pt idx="402">
                  <c:v>274</c:v>
                </c:pt>
                <c:pt idx="403">
                  <c:v>275</c:v>
                </c:pt>
                <c:pt idx="404">
                  <c:v>276</c:v>
                </c:pt>
                <c:pt idx="405">
                  <c:v>277</c:v>
                </c:pt>
                <c:pt idx="406">
                  <c:v>278</c:v>
                </c:pt>
                <c:pt idx="407">
                  <c:v>279</c:v>
                </c:pt>
                <c:pt idx="408">
                  <c:v>280</c:v>
                </c:pt>
                <c:pt idx="409">
                  <c:v>281</c:v>
                </c:pt>
                <c:pt idx="410">
                  <c:v>282</c:v>
                </c:pt>
                <c:pt idx="411">
                  <c:v>283</c:v>
                </c:pt>
                <c:pt idx="412">
                  <c:v>284</c:v>
                </c:pt>
                <c:pt idx="413">
                  <c:v>285</c:v>
                </c:pt>
                <c:pt idx="414">
                  <c:v>286</c:v>
                </c:pt>
                <c:pt idx="415">
                  <c:v>287</c:v>
                </c:pt>
                <c:pt idx="416">
                  <c:v>288</c:v>
                </c:pt>
                <c:pt idx="417">
                  <c:v>289</c:v>
                </c:pt>
                <c:pt idx="418">
                  <c:v>290</c:v>
                </c:pt>
                <c:pt idx="419">
                  <c:v>291</c:v>
                </c:pt>
                <c:pt idx="420">
                  <c:v>292</c:v>
                </c:pt>
                <c:pt idx="421">
                  <c:v>293</c:v>
                </c:pt>
                <c:pt idx="422">
                  <c:v>294</c:v>
                </c:pt>
                <c:pt idx="423">
                  <c:v>295</c:v>
                </c:pt>
                <c:pt idx="424">
                  <c:v>296</c:v>
                </c:pt>
                <c:pt idx="425">
                  <c:v>297</c:v>
                </c:pt>
                <c:pt idx="426">
                  <c:v>298</c:v>
                </c:pt>
                <c:pt idx="427">
                  <c:v>299</c:v>
                </c:pt>
                <c:pt idx="428">
                  <c:v>300</c:v>
                </c:pt>
                <c:pt idx="429">
                  <c:v>301</c:v>
                </c:pt>
                <c:pt idx="430">
                  <c:v>302</c:v>
                </c:pt>
                <c:pt idx="431">
                  <c:v>303</c:v>
                </c:pt>
                <c:pt idx="432">
                  <c:v>304</c:v>
                </c:pt>
                <c:pt idx="433">
                  <c:v>305</c:v>
                </c:pt>
                <c:pt idx="434">
                  <c:v>306</c:v>
                </c:pt>
                <c:pt idx="435">
                  <c:v>307</c:v>
                </c:pt>
                <c:pt idx="436">
                  <c:v>308</c:v>
                </c:pt>
                <c:pt idx="437">
                  <c:v>309</c:v>
                </c:pt>
                <c:pt idx="438">
                  <c:v>310</c:v>
                </c:pt>
                <c:pt idx="439">
                  <c:v>311</c:v>
                </c:pt>
                <c:pt idx="440">
                  <c:v>312</c:v>
                </c:pt>
                <c:pt idx="441">
                  <c:v>313</c:v>
                </c:pt>
                <c:pt idx="442">
                  <c:v>314</c:v>
                </c:pt>
                <c:pt idx="443">
                  <c:v>315</c:v>
                </c:pt>
                <c:pt idx="444">
                  <c:v>316</c:v>
                </c:pt>
                <c:pt idx="445">
                  <c:v>317</c:v>
                </c:pt>
                <c:pt idx="446">
                  <c:v>318</c:v>
                </c:pt>
                <c:pt idx="447">
                  <c:v>319</c:v>
                </c:pt>
                <c:pt idx="448">
                  <c:v>320</c:v>
                </c:pt>
                <c:pt idx="449">
                  <c:v>321</c:v>
                </c:pt>
                <c:pt idx="450">
                  <c:v>322</c:v>
                </c:pt>
                <c:pt idx="451">
                  <c:v>323</c:v>
                </c:pt>
                <c:pt idx="452">
                  <c:v>324</c:v>
                </c:pt>
                <c:pt idx="453">
                  <c:v>325</c:v>
                </c:pt>
                <c:pt idx="454">
                  <c:v>326</c:v>
                </c:pt>
                <c:pt idx="455">
                  <c:v>327</c:v>
                </c:pt>
                <c:pt idx="456">
                  <c:v>328</c:v>
                </c:pt>
                <c:pt idx="457">
                  <c:v>329</c:v>
                </c:pt>
                <c:pt idx="458">
                  <c:v>330</c:v>
                </c:pt>
                <c:pt idx="459">
                  <c:v>331</c:v>
                </c:pt>
                <c:pt idx="460">
                  <c:v>332</c:v>
                </c:pt>
                <c:pt idx="461">
                  <c:v>333</c:v>
                </c:pt>
                <c:pt idx="462">
                  <c:v>334</c:v>
                </c:pt>
                <c:pt idx="463">
                  <c:v>335</c:v>
                </c:pt>
                <c:pt idx="464">
                  <c:v>336</c:v>
                </c:pt>
                <c:pt idx="465">
                  <c:v>337</c:v>
                </c:pt>
                <c:pt idx="466">
                  <c:v>338</c:v>
                </c:pt>
                <c:pt idx="467">
                  <c:v>339</c:v>
                </c:pt>
                <c:pt idx="468">
                  <c:v>340</c:v>
                </c:pt>
                <c:pt idx="469">
                  <c:v>341</c:v>
                </c:pt>
                <c:pt idx="470">
                  <c:v>342</c:v>
                </c:pt>
                <c:pt idx="471">
                  <c:v>343</c:v>
                </c:pt>
                <c:pt idx="472">
                  <c:v>344</c:v>
                </c:pt>
                <c:pt idx="473">
                  <c:v>345</c:v>
                </c:pt>
                <c:pt idx="474">
                  <c:v>346</c:v>
                </c:pt>
                <c:pt idx="475">
                  <c:v>347</c:v>
                </c:pt>
                <c:pt idx="476">
                  <c:v>348</c:v>
                </c:pt>
                <c:pt idx="477">
                  <c:v>349</c:v>
                </c:pt>
                <c:pt idx="478">
                  <c:v>350</c:v>
                </c:pt>
                <c:pt idx="479">
                  <c:v>351</c:v>
                </c:pt>
                <c:pt idx="480">
                  <c:v>352</c:v>
                </c:pt>
                <c:pt idx="481">
                  <c:v>353</c:v>
                </c:pt>
                <c:pt idx="482">
                  <c:v>354</c:v>
                </c:pt>
                <c:pt idx="483">
                  <c:v>355</c:v>
                </c:pt>
                <c:pt idx="484">
                  <c:v>356</c:v>
                </c:pt>
                <c:pt idx="485">
                  <c:v>357</c:v>
                </c:pt>
                <c:pt idx="486">
                  <c:v>358</c:v>
                </c:pt>
                <c:pt idx="487">
                  <c:v>359</c:v>
                </c:pt>
                <c:pt idx="488">
                  <c:v>360</c:v>
                </c:pt>
                <c:pt idx="489">
                  <c:v>361</c:v>
                </c:pt>
                <c:pt idx="490">
                  <c:v>362</c:v>
                </c:pt>
                <c:pt idx="491">
                  <c:v>363</c:v>
                </c:pt>
                <c:pt idx="492">
                  <c:v>364</c:v>
                </c:pt>
                <c:pt idx="493">
                  <c:v>365</c:v>
                </c:pt>
                <c:pt idx="494">
                  <c:v>366</c:v>
                </c:pt>
                <c:pt idx="495">
                  <c:v>367</c:v>
                </c:pt>
                <c:pt idx="496">
                  <c:v>368</c:v>
                </c:pt>
                <c:pt idx="497">
                  <c:v>369</c:v>
                </c:pt>
                <c:pt idx="498">
                  <c:v>370</c:v>
                </c:pt>
                <c:pt idx="499">
                  <c:v>371</c:v>
                </c:pt>
                <c:pt idx="500">
                  <c:v>372</c:v>
                </c:pt>
                <c:pt idx="501">
                  <c:v>373</c:v>
                </c:pt>
                <c:pt idx="502">
                  <c:v>374</c:v>
                </c:pt>
                <c:pt idx="503">
                  <c:v>375</c:v>
                </c:pt>
                <c:pt idx="504">
                  <c:v>376</c:v>
                </c:pt>
                <c:pt idx="505">
                  <c:v>377</c:v>
                </c:pt>
                <c:pt idx="506">
                  <c:v>378</c:v>
                </c:pt>
                <c:pt idx="507">
                  <c:v>379</c:v>
                </c:pt>
                <c:pt idx="508">
                  <c:v>380</c:v>
                </c:pt>
                <c:pt idx="509">
                  <c:v>381</c:v>
                </c:pt>
                <c:pt idx="510">
                  <c:v>382</c:v>
                </c:pt>
                <c:pt idx="511">
                  <c:v>383</c:v>
                </c:pt>
                <c:pt idx="512">
                  <c:v>384</c:v>
                </c:pt>
                <c:pt idx="513">
                  <c:v>385</c:v>
                </c:pt>
                <c:pt idx="514">
                  <c:v>386</c:v>
                </c:pt>
                <c:pt idx="515">
                  <c:v>387</c:v>
                </c:pt>
                <c:pt idx="516">
                  <c:v>388</c:v>
                </c:pt>
                <c:pt idx="517">
                  <c:v>389</c:v>
                </c:pt>
                <c:pt idx="518">
                  <c:v>390</c:v>
                </c:pt>
                <c:pt idx="519">
                  <c:v>391</c:v>
                </c:pt>
                <c:pt idx="520">
                  <c:v>392</c:v>
                </c:pt>
                <c:pt idx="521">
                  <c:v>393</c:v>
                </c:pt>
                <c:pt idx="522">
                  <c:v>394</c:v>
                </c:pt>
                <c:pt idx="523">
                  <c:v>395</c:v>
                </c:pt>
                <c:pt idx="524">
                  <c:v>396</c:v>
                </c:pt>
                <c:pt idx="525">
                  <c:v>397</c:v>
                </c:pt>
                <c:pt idx="526">
                  <c:v>398</c:v>
                </c:pt>
                <c:pt idx="527">
                  <c:v>399</c:v>
                </c:pt>
                <c:pt idx="528">
                  <c:v>400</c:v>
                </c:pt>
                <c:pt idx="529">
                  <c:v>401</c:v>
                </c:pt>
                <c:pt idx="530">
                  <c:v>402</c:v>
                </c:pt>
                <c:pt idx="531">
                  <c:v>403</c:v>
                </c:pt>
                <c:pt idx="532">
                  <c:v>404</c:v>
                </c:pt>
                <c:pt idx="533">
                  <c:v>405</c:v>
                </c:pt>
                <c:pt idx="534">
                  <c:v>406</c:v>
                </c:pt>
                <c:pt idx="535">
                  <c:v>407</c:v>
                </c:pt>
                <c:pt idx="536">
                  <c:v>408</c:v>
                </c:pt>
                <c:pt idx="537">
                  <c:v>409</c:v>
                </c:pt>
                <c:pt idx="538">
                  <c:v>410</c:v>
                </c:pt>
                <c:pt idx="539">
                  <c:v>411</c:v>
                </c:pt>
                <c:pt idx="540">
                  <c:v>412</c:v>
                </c:pt>
                <c:pt idx="541">
                  <c:v>413</c:v>
                </c:pt>
                <c:pt idx="542">
                  <c:v>414</c:v>
                </c:pt>
                <c:pt idx="543">
                  <c:v>415</c:v>
                </c:pt>
                <c:pt idx="544">
                  <c:v>416</c:v>
                </c:pt>
                <c:pt idx="545">
                  <c:v>417</c:v>
                </c:pt>
                <c:pt idx="546">
                  <c:v>418</c:v>
                </c:pt>
                <c:pt idx="547">
                  <c:v>419</c:v>
                </c:pt>
                <c:pt idx="548">
                  <c:v>420</c:v>
                </c:pt>
                <c:pt idx="549">
                  <c:v>421</c:v>
                </c:pt>
                <c:pt idx="550">
                  <c:v>422</c:v>
                </c:pt>
                <c:pt idx="551">
                  <c:v>423</c:v>
                </c:pt>
                <c:pt idx="552">
                  <c:v>424</c:v>
                </c:pt>
                <c:pt idx="553">
                  <c:v>425</c:v>
                </c:pt>
                <c:pt idx="554">
                  <c:v>426</c:v>
                </c:pt>
                <c:pt idx="555">
                  <c:v>427</c:v>
                </c:pt>
                <c:pt idx="556">
                  <c:v>428</c:v>
                </c:pt>
                <c:pt idx="557">
                  <c:v>429</c:v>
                </c:pt>
                <c:pt idx="558">
                  <c:v>430</c:v>
                </c:pt>
                <c:pt idx="559">
                  <c:v>431</c:v>
                </c:pt>
                <c:pt idx="560">
                  <c:v>432</c:v>
                </c:pt>
                <c:pt idx="561">
                  <c:v>433</c:v>
                </c:pt>
                <c:pt idx="562">
                  <c:v>434</c:v>
                </c:pt>
                <c:pt idx="563">
                  <c:v>435</c:v>
                </c:pt>
                <c:pt idx="564">
                  <c:v>436</c:v>
                </c:pt>
                <c:pt idx="565">
                  <c:v>437</c:v>
                </c:pt>
                <c:pt idx="566">
                  <c:v>438</c:v>
                </c:pt>
                <c:pt idx="567">
                  <c:v>439</c:v>
                </c:pt>
                <c:pt idx="568">
                  <c:v>440</c:v>
                </c:pt>
                <c:pt idx="569">
                  <c:v>441</c:v>
                </c:pt>
                <c:pt idx="570">
                  <c:v>442</c:v>
                </c:pt>
                <c:pt idx="571">
                  <c:v>443</c:v>
                </c:pt>
                <c:pt idx="572">
                  <c:v>444</c:v>
                </c:pt>
                <c:pt idx="573">
                  <c:v>445</c:v>
                </c:pt>
                <c:pt idx="574">
                  <c:v>446</c:v>
                </c:pt>
                <c:pt idx="575">
                  <c:v>447</c:v>
                </c:pt>
                <c:pt idx="576">
                  <c:v>448</c:v>
                </c:pt>
                <c:pt idx="577">
                  <c:v>449</c:v>
                </c:pt>
                <c:pt idx="578">
                  <c:v>450</c:v>
                </c:pt>
                <c:pt idx="579">
                  <c:v>451</c:v>
                </c:pt>
                <c:pt idx="580">
                  <c:v>452</c:v>
                </c:pt>
                <c:pt idx="581">
                  <c:v>453</c:v>
                </c:pt>
                <c:pt idx="582">
                  <c:v>454</c:v>
                </c:pt>
                <c:pt idx="583">
                  <c:v>455</c:v>
                </c:pt>
                <c:pt idx="584">
                  <c:v>456</c:v>
                </c:pt>
                <c:pt idx="585">
                  <c:v>457</c:v>
                </c:pt>
                <c:pt idx="586">
                  <c:v>458</c:v>
                </c:pt>
                <c:pt idx="587">
                  <c:v>459</c:v>
                </c:pt>
                <c:pt idx="588">
                  <c:v>460</c:v>
                </c:pt>
                <c:pt idx="589">
                  <c:v>461</c:v>
                </c:pt>
                <c:pt idx="590">
                  <c:v>462</c:v>
                </c:pt>
                <c:pt idx="591">
                  <c:v>463</c:v>
                </c:pt>
                <c:pt idx="592">
                  <c:v>464</c:v>
                </c:pt>
                <c:pt idx="593">
                  <c:v>465</c:v>
                </c:pt>
                <c:pt idx="594">
                  <c:v>466</c:v>
                </c:pt>
                <c:pt idx="595">
                  <c:v>467</c:v>
                </c:pt>
                <c:pt idx="596">
                  <c:v>468</c:v>
                </c:pt>
                <c:pt idx="597">
                  <c:v>469</c:v>
                </c:pt>
                <c:pt idx="598">
                  <c:v>470</c:v>
                </c:pt>
                <c:pt idx="599">
                  <c:v>471</c:v>
                </c:pt>
                <c:pt idx="600">
                  <c:v>472</c:v>
                </c:pt>
                <c:pt idx="601">
                  <c:v>473</c:v>
                </c:pt>
                <c:pt idx="602">
                  <c:v>474</c:v>
                </c:pt>
                <c:pt idx="603">
                  <c:v>475</c:v>
                </c:pt>
                <c:pt idx="604">
                  <c:v>476</c:v>
                </c:pt>
                <c:pt idx="605">
                  <c:v>477</c:v>
                </c:pt>
                <c:pt idx="606">
                  <c:v>478</c:v>
                </c:pt>
                <c:pt idx="607">
                  <c:v>479</c:v>
                </c:pt>
                <c:pt idx="608">
                  <c:v>480</c:v>
                </c:pt>
                <c:pt idx="609">
                  <c:v>481</c:v>
                </c:pt>
                <c:pt idx="610">
                  <c:v>482</c:v>
                </c:pt>
                <c:pt idx="611">
                  <c:v>483</c:v>
                </c:pt>
                <c:pt idx="612">
                  <c:v>484</c:v>
                </c:pt>
                <c:pt idx="613">
                  <c:v>485</c:v>
                </c:pt>
                <c:pt idx="614">
                  <c:v>486</c:v>
                </c:pt>
                <c:pt idx="615">
                  <c:v>487</c:v>
                </c:pt>
                <c:pt idx="616">
                  <c:v>488</c:v>
                </c:pt>
                <c:pt idx="617">
                  <c:v>489</c:v>
                </c:pt>
                <c:pt idx="618">
                  <c:v>490</c:v>
                </c:pt>
                <c:pt idx="619">
                  <c:v>491</c:v>
                </c:pt>
                <c:pt idx="620">
                  <c:v>492</c:v>
                </c:pt>
                <c:pt idx="621">
                  <c:v>493</c:v>
                </c:pt>
                <c:pt idx="622">
                  <c:v>494</c:v>
                </c:pt>
                <c:pt idx="623">
                  <c:v>495</c:v>
                </c:pt>
                <c:pt idx="624">
                  <c:v>496</c:v>
                </c:pt>
                <c:pt idx="625">
                  <c:v>497</c:v>
                </c:pt>
                <c:pt idx="626">
                  <c:v>498</c:v>
                </c:pt>
                <c:pt idx="627">
                  <c:v>499</c:v>
                </c:pt>
                <c:pt idx="628">
                  <c:v>500</c:v>
                </c:pt>
                <c:pt idx="629">
                  <c:v>501</c:v>
                </c:pt>
                <c:pt idx="630">
                  <c:v>502</c:v>
                </c:pt>
                <c:pt idx="631">
                  <c:v>503</c:v>
                </c:pt>
                <c:pt idx="632">
                  <c:v>504</c:v>
                </c:pt>
                <c:pt idx="633">
                  <c:v>505</c:v>
                </c:pt>
                <c:pt idx="634">
                  <c:v>506</c:v>
                </c:pt>
                <c:pt idx="635">
                  <c:v>507</c:v>
                </c:pt>
                <c:pt idx="636">
                  <c:v>508</c:v>
                </c:pt>
                <c:pt idx="637">
                  <c:v>509</c:v>
                </c:pt>
                <c:pt idx="638">
                  <c:v>510</c:v>
                </c:pt>
                <c:pt idx="639">
                  <c:v>511</c:v>
                </c:pt>
                <c:pt idx="640">
                  <c:v>512</c:v>
                </c:pt>
                <c:pt idx="641">
                  <c:v>513</c:v>
                </c:pt>
                <c:pt idx="642">
                  <c:v>514</c:v>
                </c:pt>
                <c:pt idx="643">
                  <c:v>515</c:v>
                </c:pt>
                <c:pt idx="644">
                  <c:v>516</c:v>
                </c:pt>
                <c:pt idx="645">
                  <c:v>517</c:v>
                </c:pt>
                <c:pt idx="646">
                  <c:v>518</c:v>
                </c:pt>
                <c:pt idx="647">
                  <c:v>519</c:v>
                </c:pt>
                <c:pt idx="648">
                  <c:v>520</c:v>
                </c:pt>
                <c:pt idx="649">
                  <c:v>521</c:v>
                </c:pt>
                <c:pt idx="650">
                  <c:v>522</c:v>
                </c:pt>
                <c:pt idx="651">
                  <c:v>523</c:v>
                </c:pt>
                <c:pt idx="652">
                  <c:v>524</c:v>
                </c:pt>
                <c:pt idx="653">
                  <c:v>525</c:v>
                </c:pt>
                <c:pt idx="654">
                  <c:v>526</c:v>
                </c:pt>
                <c:pt idx="655">
                  <c:v>527</c:v>
                </c:pt>
                <c:pt idx="656">
                  <c:v>528</c:v>
                </c:pt>
                <c:pt idx="657">
                  <c:v>529</c:v>
                </c:pt>
                <c:pt idx="658">
                  <c:v>530</c:v>
                </c:pt>
                <c:pt idx="659">
                  <c:v>531</c:v>
                </c:pt>
                <c:pt idx="660">
                  <c:v>532</c:v>
                </c:pt>
                <c:pt idx="661">
                  <c:v>533</c:v>
                </c:pt>
                <c:pt idx="662">
                  <c:v>534</c:v>
                </c:pt>
                <c:pt idx="663">
                  <c:v>535</c:v>
                </c:pt>
                <c:pt idx="664">
                  <c:v>536</c:v>
                </c:pt>
                <c:pt idx="665">
                  <c:v>537</c:v>
                </c:pt>
                <c:pt idx="666">
                  <c:v>538</c:v>
                </c:pt>
                <c:pt idx="667">
                  <c:v>539</c:v>
                </c:pt>
                <c:pt idx="668">
                  <c:v>540</c:v>
                </c:pt>
                <c:pt idx="669">
                  <c:v>541</c:v>
                </c:pt>
                <c:pt idx="670">
                  <c:v>542</c:v>
                </c:pt>
                <c:pt idx="671">
                  <c:v>543</c:v>
                </c:pt>
                <c:pt idx="672">
                  <c:v>544</c:v>
                </c:pt>
                <c:pt idx="673">
                  <c:v>545</c:v>
                </c:pt>
                <c:pt idx="674">
                  <c:v>546</c:v>
                </c:pt>
                <c:pt idx="675">
                  <c:v>547</c:v>
                </c:pt>
                <c:pt idx="676">
                  <c:v>548</c:v>
                </c:pt>
                <c:pt idx="677">
                  <c:v>549</c:v>
                </c:pt>
                <c:pt idx="678">
                  <c:v>550</c:v>
                </c:pt>
                <c:pt idx="679">
                  <c:v>551</c:v>
                </c:pt>
                <c:pt idx="680">
                  <c:v>552</c:v>
                </c:pt>
                <c:pt idx="681">
                  <c:v>553</c:v>
                </c:pt>
                <c:pt idx="682">
                  <c:v>554</c:v>
                </c:pt>
                <c:pt idx="683">
                  <c:v>555</c:v>
                </c:pt>
                <c:pt idx="684">
                  <c:v>556</c:v>
                </c:pt>
                <c:pt idx="685">
                  <c:v>557</c:v>
                </c:pt>
                <c:pt idx="686">
                  <c:v>558</c:v>
                </c:pt>
                <c:pt idx="687">
                  <c:v>559</c:v>
                </c:pt>
                <c:pt idx="688">
                  <c:v>560</c:v>
                </c:pt>
                <c:pt idx="689">
                  <c:v>561</c:v>
                </c:pt>
                <c:pt idx="690">
                  <c:v>562</c:v>
                </c:pt>
                <c:pt idx="691">
                  <c:v>563</c:v>
                </c:pt>
                <c:pt idx="692">
                  <c:v>564</c:v>
                </c:pt>
                <c:pt idx="693">
                  <c:v>565</c:v>
                </c:pt>
                <c:pt idx="694">
                  <c:v>566</c:v>
                </c:pt>
                <c:pt idx="695">
                  <c:v>567</c:v>
                </c:pt>
                <c:pt idx="696">
                  <c:v>568</c:v>
                </c:pt>
                <c:pt idx="697">
                  <c:v>569</c:v>
                </c:pt>
                <c:pt idx="698">
                  <c:v>570</c:v>
                </c:pt>
                <c:pt idx="699">
                  <c:v>571</c:v>
                </c:pt>
                <c:pt idx="700">
                  <c:v>572</c:v>
                </c:pt>
                <c:pt idx="701">
                  <c:v>573</c:v>
                </c:pt>
                <c:pt idx="702">
                  <c:v>574</c:v>
                </c:pt>
                <c:pt idx="703">
                  <c:v>575</c:v>
                </c:pt>
                <c:pt idx="704">
                  <c:v>576</c:v>
                </c:pt>
                <c:pt idx="705">
                  <c:v>577</c:v>
                </c:pt>
                <c:pt idx="706">
                  <c:v>578</c:v>
                </c:pt>
                <c:pt idx="707">
                  <c:v>579</c:v>
                </c:pt>
                <c:pt idx="708">
                  <c:v>580</c:v>
                </c:pt>
                <c:pt idx="709">
                  <c:v>581</c:v>
                </c:pt>
                <c:pt idx="710">
                  <c:v>582</c:v>
                </c:pt>
                <c:pt idx="711">
                  <c:v>583</c:v>
                </c:pt>
                <c:pt idx="712">
                  <c:v>584</c:v>
                </c:pt>
                <c:pt idx="713">
                  <c:v>585</c:v>
                </c:pt>
                <c:pt idx="714">
                  <c:v>586</c:v>
                </c:pt>
                <c:pt idx="715">
                  <c:v>587</c:v>
                </c:pt>
                <c:pt idx="716">
                  <c:v>588</c:v>
                </c:pt>
                <c:pt idx="717">
                  <c:v>589</c:v>
                </c:pt>
                <c:pt idx="718">
                  <c:v>590</c:v>
                </c:pt>
                <c:pt idx="719">
                  <c:v>591</c:v>
                </c:pt>
                <c:pt idx="720">
                  <c:v>592</c:v>
                </c:pt>
                <c:pt idx="721">
                  <c:v>593</c:v>
                </c:pt>
                <c:pt idx="722">
                  <c:v>594</c:v>
                </c:pt>
                <c:pt idx="723">
                  <c:v>595</c:v>
                </c:pt>
                <c:pt idx="724">
                  <c:v>596</c:v>
                </c:pt>
                <c:pt idx="725">
                  <c:v>597</c:v>
                </c:pt>
                <c:pt idx="726">
                  <c:v>598</c:v>
                </c:pt>
                <c:pt idx="727">
                  <c:v>599</c:v>
                </c:pt>
                <c:pt idx="728">
                  <c:v>600</c:v>
                </c:pt>
                <c:pt idx="729">
                  <c:v>601</c:v>
                </c:pt>
                <c:pt idx="730">
                  <c:v>602</c:v>
                </c:pt>
                <c:pt idx="731">
                  <c:v>603</c:v>
                </c:pt>
                <c:pt idx="732">
                  <c:v>604</c:v>
                </c:pt>
                <c:pt idx="733">
                  <c:v>605</c:v>
                </c:pt>
                <c:pt idx="734">
                  <c:v>606</c:v>
                </c:pt>
                <c:pt idx="735">
                  <c:v>607</c:v>
                </c:pt>
                <c:pt idx="736">
                  <c:v>608</c:v>
                </c:pt>
                <c:pt idx="737">
                  <c:v>609</c:v>
                </c:pt>
                <c:pt idx="738">
                  <c:v>610</c:v>
                </c:pt>
                <c:pt idx="739">
                  <c:v>611</c:v>
                </c:pt>
                <c:pt idx="740">
                  <c:v>612</c:v>
                </c:pt>
                <c:pt idx="741">
                  <c:v>613</c:v>
                </c:pt>
                <c:pt idx="742">
                  <c:v>614</c:v>
                </c:pt>
                <c:pt idx="743">
                  <c:v>615</c:v>
                </c:pt>
                <c:pt idx="744">
                  <c:v>616</c:v>
                </c:pt>
                <c:pt idx="745">
                  <c:v>617</c:v>
                </c:pt>
                <c:pt idx="746">
                  <c:v>618</c:v>
                </c:pt>
                <c:pt idx="747">
                  <c:v>619</c:v>
                </c:pt>
                <c:pt idx="748">
                  <c:v>620</c:v>
                </c:pt>
                <c:pt idx="749">
                  <c:v>621</c:v>
                </c:pt>
                <c:pt idx="750">
                  <c:v>622</c:v>
                </c:pt>
                <c:pt idx="751">
                  <c:v>623</c:v>
                </c:pt>
                <c:pt idx="752">
                  <c:v>624</c:v>
                </c:pt>
                <c:pt idx="753">
                  <c:v>625</c:v>
                </c:pt>
                <c:pt idx="754">
                  <c:v>626</c:v>
                </c:pt>
                <c:pt idx="755">
                  <c:v>627</c:v>
                </c:pt>
                <c:pt idx="756">
                  <c:v>628</c:v>
                </c:pt>
                <c:pt idx="757">
                  <c:v>629</c:v>
                </c:pt>
                <c:pt idx="758">
                  <c:v>630</c:v>
                </c:pt>
                <c:pt idx="759">
                  <c:v>631</c:v>
                </c:pt>
                <c:pt idx="760">
                  <c:v>632</c:v>
                </c:pt>
                <c:pt idx="761">
                  <c:v>633</c:v>
                </c:pt>
                <c:pt idx="762">
                  <c:v>634</c:v>
                </c:pt>
                <c:pt idx="763">
                  <c:v>635</c:v>
                </c:pt>
                <c:pt idx="764">
                  <c:v>636</c:v>
                </c:pt>
                <c:pt idx="765">
                  <c:v>637</c:v>
                </c:pt>
                <c:pt idx="766">
                  <c:v>638</c:v>
                </c:pt>
                <c:pt idx="767">
                  <c:v>639</c:v>
                </c:pt>
                <c:pt idx="768">
                  <c:v>640</c:v>
                </c:pt>
                <c:pt idx="769">
                  <c:v>641</c:v>
                </c:pt>
                <c:pt idx="770">
                  <c:v>642</c:v>
                </c:pt>
                <c:pt idx="771">
                  <c:v>643</c:v>
                </c:pt>
                <c:pt idx="772">
                  <c:v>644</c:v>
                </c:pt>
                <c:pt idx="773">
                  <c:v>645</c:v>
                </c:pt>
                <c:pt idx="774">
                  <c:v>646</c:v>
                </c:pt>
                <c:pt idx="775">
                  <c:v>647</c:v>
                </c:pt>
                <c:pt idx="776">
                  <c:v>648</c:v>
                </c:pt>
                <c:pt idx="777">
                  <c:v>649</c:v>
                </c:pt>
                <c:pt idx="778">
                  <c:v>650</c:v>
                </c:pt>
                <c:pt idx="779">
                  <c:v>651</c:v>
                </c:pt>
                <c:pt idx="780">
                  <c:v>652</c:v>
                </c:pt>
                <c:pt idx="781">
                  <c:v>653</c:v>
                </c:pt>
                <c:pt idx="782">
                  <c:v>654</c:v>
                </c:pt>
                <c:pt idx="783">
                  <c:v>655</c:v>
                </c:pt>
                <c:pt idx="784">
                  <c:v>656</c:v>
                </c:pt>
                <c:pt idx="785">
                  <c:v>657</c:v>
                </c:pt>
                <c:pt idx="786">
                  <c:v>658</c:v>
                </c:pt>
                <c:pt idx="787">
                  <c:v>659</c:v>
                </c:pt>
                <c:pt idx="788">
                  <c:v>660</c:v>
                </c:pt>
                <c:pt idx="789">
                  <c:v>661</c:v>
                </c:pt>
                <c:pt idx="790">
                  <c:v>662</c:v>
                </c:pt>
                <c:pt idx="791">
                  <c:v>663</c:v>
                </c:pt>
                <c:pt idx="792">
                  <c:v>664</c:v>
                </c:pt>
                <c:pt idx="793">
                  <c:v>665</c:v>
                </c:pt>
                <c:pt idx="794">
                  <c:v>666</c:v>
                </c:pt>
                <c:pt idx="795">
                  <c:v>667</c:v>
                </c:pt>
                <c:pt idx="796">
                  <c:v>668</c:v>
                </c:pt>
                <c:pt idx="797">
                  <c:v>669</c:v>
                </c:pt>
                <c:pt idx="798">
                  <c:v>670</c:v>
                </c:pt>
                <c:pt idx="799">
                  <c:v>671</c:v>
                </c:pt>
                <c:pt idx="800">
                  <c:v>672</c:v>
                </c:pt>
                <c:pt idx="801">
                  <c:v>673</c:v>
                </c:pt>
                <c:pt idx="802">
                  <c:v>674</c:v>
                </c:pt>
                <c:pt idx="803">
                  <c:v>675</c:v>
                </c:pt>
                <c:pt idx="804">
                  <c:v>676</c:v>
                </c:pt>
                <c:pt idx="805">
                  <c:v>677</c:v>
                </c:pt>
                <c:pt idx="806">
                  <c:v>678</c:v>
                </c:pt>
                <c:pt idx="807">
                  <c:v>679</c:v>
                </c:pt>
                <c:pt idx="808">
                  <c:v>680</c:v>
                </c:pt>
                <c:pt idx="809">
                  <c:v>681</c:v>
                </c:pt>
                <c:pt idx="810">
                  <c:v>682</c:v>
                </c:pt>
                <c:pt idx="811">
                  <c:v>683</c:v>
                </c:pt>
                <c:pt idx="812">
                  <c:v>684</c:v>
                </c:pt>
                <c:pt idx="813">
                  <c:v>685</c:v>
                </c:pt>
                <c:pt idx="814">
                  <c:v>686</c:v>
                </c:pt>
                <c:pt idx="815">
                  <c:v>687</c:v>
                </c:pt>
                <c:pt idx="816">
                  <c:v>688</c:v>
                </c:pt>
                <c:pt idx="817">
                  <c:v>689</c:v>
                </c:pt>
                <c:pt idx="818">
                  <c:v>690</c:v>
                </c:pt>
                <c:pt idx="819">
                  <c:v>691</c:v>
                </c:pt>
                <c:pt idx="820">
                  <c:v>692</c:v>
                </c:pt>
                <c:pt idx="821">
                  <c:v>693</c:v>
                </c:pt>
                <c:pt idx="822">
                  <c:v>694</c:v>
                </c:pt>
                <c:pt idx="823">
                  <c:v>695</c:v>
                </c:pt>
                <c:pt idx="824">
                  <c:v>696</c:v>
                </c:pt>
                <c:pt idx="825">
                  <c:v>697</c:v>
                </c:pt>
                <c:pt idx="826">
                  <c:v>698</c:v>
                </c:pt>
                <c:pt idx="827">
                  <c:v>699</c:v>
                </c:pt>
                <c:pt idx="828">
                  <c:v>700</c:v>
                </c:pt>
                <c:pt idx="829">
                  <c:v>701</c:v>
                </c:pt>
                <c:pt idx="830">
                  <c:v>702</c:v>
                </c:pt>
                <c:pt idx="831">
                  <c:v>703</c:v>
                </c:pt>
                <c:pt idx="832">
                  <c:v>704</c:v>
                </c:pt>
                <c:pt idx="833">
                  <c:v>705</c:v>
                </c:pt>
                <c:pt idx="834">
                  <c:v>706</c:v>
                </c:pt>
                <c:pt idx="835">
                  <c:v>707</c:v>
                </c:pt>
                <c:pt idx="836">
                  <c:v>708</c:v>
                </c:pt>
                <c:pt idx="837">
                  <c:v>709</c:v>
                </c:pt>
                <c:pt idx="838">
                  <c:v>710</c:v>
                </c:pt>
                <c:pt idx="839">
                  <c:v>711</c:v>
                </c:pt>
                <c:pt idx="840">
                  <c:v>712</c:v>
                </c:pt>
                <c:pt idx="841">
                  <c:v>713</c:v>
                </c:pt>
                <c:pt idx="842">
                  <c:v>714</c:v>
                </c:pt>
                <c:pt idx="843">
                  <c:v>715</c:v>
                </c:pt>
                <c:pt idx="844">
                  <c:v>716</c:v>
                </c:pt>
                <c:pt idx="845">
                  <c:v>717</c:v>
                </c:pt>
                <c:pt idx="846">
                  <c:v>718</c:v>
                </c:pt>
                <c:pt idx="847">
                  <c:v>719</c:v>
                </c:pt>
                <c:pt idx="848">
                  <c:v>720</c:v>
                </c:pt>
                <c:pt idx="849">
                  <c:v>721</c:v>
                </c:pt>
                <c:pt idx="850">
                  <c:v>722</c:v>
                </c:pt>
                <c:pt idx="851">
                  <c:v>723</c:v>
                </c:pt>
                <c:pt idx="852">
                  <c:v>724</c:v>
                </c:pt>
                <c:pt idx="853">
                  <c:v>725</c:v>
                </c:pt>
                <c:pt idx="854">
                  <c:v>726</c:v>
                </c:pt>
                <c:pt idx="855">
                  <c:v>727</c:v>
                </c:pt>
                <c:pt idx="856">
                  <c:v>728</c:v>
                </c:pt>
                <c:pt idx="857">
                  <c:v>729</c:v>
                </c:pt>
                <c:pt idx="858">
                  <c:v>730</c:v>
                </c:pt>
                <c:pt idx="859">
                  <c:v>731</c:v>
                </c:pt>
                <c:pt idx="860">
                  <c:v>732</c:v>
                </c:pt>
                <c:pt idx="861">
                  <c:v>733</c:v>
                </c:pt>
                <c:pt idx="862">
                  <c:v>734</c:v>
                </c:pt>
                <c:pt idx="863">
                  <c:v>735</c:v>
                </c:pt>
                <c:pt idx="864">
                  <c:v>736</c:v>
                </c:pt>
                <c:pt idx="865">
                  <c:v>737</c:v>
                </c:pt>
                <c:pt idx="866">
                  <c:v>738</c:v>
                </c:pt>
                <c:pt idx="867">
                  <c:v>739</c:v>
                </c:pt>
                <c:pt idx="868">
                  <c:v>740</c:v>
                </c:pt>
                <c:pt idx="869">
                  <c:v>741</c:v>
                </c:pt>
                <c:pt idx="870">
                  <c:v>742</c:v>
                </c:pt>
                <c:pt idx="871">
                  <c:v>743</c:v>
                </c:pt>
                <c:pt idx="872">
                  <c:v>744</c:v>
                </c:pt>
                <c:pt idx="873">
                  <c:v>745</c:v>
                </c:pt>
                <c:pt idx="874">
                  <c:v>746</c:v>
                </c:pt>
                <c:pt idx="875">
                  <c:v>747</c:v>
                </c:pt>
                <c:pt idx="876">
                  <c:v>748</c:v>
                </c:pt>
                <c:pt idx="877">
                  <c:v>749</c:v>
                </c:pt>
                <c:pt idx="878">
                  <c:v>750</c:v>
                </c:pt>
                <c:pt idx="879">
                  <c:v>751</c:v>
                </c:pt>
                <c:pt idx="880">
                  <c:v>752</c:v>
                </c:pt>
                <c:pt idx="881">
                  <c:v>753</c:v>
                </c:pt>
                <c:pt idx="882">
                  <c:v>754</c:v>
                </c:pt>
                <c:pt idx="883">
                  <c:v>755</c:v>
                </c:pt>
                <c:pt idx="884">
                  <c:v>756</c:v>
                </c:pt>
                <c:pt idx="885">
                  <c:v>757</c:v>
                </c:pt>
                <c:pt idx="886">
                  <c:v>758</c:v>
                </c:pt>
                <c:pt idx="887">
                  <c:v>759</c:v>
                </c:pt>
                <c:pt idx="888">
                  <c:v>760</c:v>
                </c:pt>
                <c:pt idx="889">
                  <c:v>761</c:v>
                </c:pt>
                <c:pt idx="890">
                  <c:v>762</c:v>
                </c:pt>
                <c:pt idx="891">
                  <c:v>763</c:v>
                </c:pt>
                <c:pt idx="892">
                  <c:v>764</c:v>
                </c:pt>
                <c:pt idx="893">
                  <c:v>765</c:v>
                </c:pt>
                <c:pt idx="894">
                  <c:v>766</c:v>
                </c:pt>
                <c:pt idx="895">
                  <c:v>767</c:v>
                </c:pt>
                <c:pt idx="896">
                  <c:v>768</c:v>
                </c:pt>
                <c:pt idx="897">
                  <c:v>769</c:v>
                </c:pt>
                <c:pt idx="898">
                  <c:v>770</c:v>
                </c:pt>
                <c:pt idx="899">
                  <c:v>771</c:v>
                </c:pt>
                <c:pt idx="900">
                  <c:v>772</c:v>
                </c:pt>
                <c:pt idx="901">
                  <c:v>773</c:v>
                </c:pt>
                <c:pt idx="902">
                  <c:v>774</c:v>
                </c:pt>
                <c:pt idx="903">
                  <c:v>775</c:v>
                </c:pt>
                <c:pt idx="904">
                  <c:v>776</c:v>
                </c:pt>
                <c:pt idx="905">
                  <c:v>777</c:v>
                </c:pt>
                <c:pt idx="906">
                  <c:v>778</c:v>
                </c:pt>
                <c:pt idx="907">
                  <c:v>779</c:v>
                </c:pt>
                <c:pt idx="908">
                  <c:v>780</c:v>
                </c:pt>
                <c:pt idx="909">
                  <c:v>781</c:v>
                </c:pt>
                <c:pt idx="910">
                  <c:v>782</c:v>
                </c:pt>
                <c:pt idx="911">
                  <c:v>783</c:v>
                </c:pt>
                <c:pt idx="912">
                  <c:v>784</c:v>
                </c:pt>
                <c:pt idx="913">
                  <c:v>785</c:v>
                </c:pt>
                <c:pt idx="914">
                  <c:v>786</c:v>
                </c:pt>
                <c:pt idx="915">
                  <c:v>787</c:v>
                </c:pt>
                <c:pt idx="916">
                  <c:v>788</c:v>
                </c:pt>
                <c:pt idx="917">
                  <c:v>789</c:v>
                </c:pt>
                <c:pt idx="918">
                  <c:v>790</c:v>
                </c:pt>
                <c:pt idx="919">
                  <c:v>791</c:v>
                </c:pt>
                <c:pt idx="920">
                  <c:v>792</c:v>
                </c:pt>
                <c:pt idx="921">
                  <c:v>793</c:v>
                </c:pt>
                <c:pt idx="922">
                  <c:v>794</c:v>
                </c:pt>
                <c:pt idx="923">
                  <c:v>795</c:v>
                </c:pt>
                <c:pt idx="924">
                  <c:v>796</c:v>
                </c:pt>
                <c:pt idx="925">
                  <c:v>797</c:v>
                </c:pt>
                <c:pt idx="926">
                  <c:v>798</c:v>
                </c:pt>
                <c:pt idx="927">
                  <c:v>799</c:v>
                </c:pt>
                <c:pt idx="928">
                  <c:v>800</c:v>
                </c:pt>
                <c:pt idx="929">
                  <c:v>801</c:v>
                </c:pt>
                <c:pt idx="930">
                  <c:v>802</c:v>
                </c:pt>
                <c:pt idx="931">
                  <c:v>803</c:v>
                </c:pt>
                <c:pt idx="932">
                  <c:v>804</c:v>
                </c:pt>
                <c:pt idx="933">
                  <c:v>805</c:v>
                </c:pt>
                <c:pt idx="934">
                  <c:v>806</c:v>
                </c:pt>
                <c:pt idx="935">
                  <c:v>807</c:v>
                </c:pt>
                <c:pt idx="936">
                  <c:v>808</c:v>
                </c:pt>
                <c:pt idx="937">
                  <c:v>809</c:v>
                </c:pt>
                <c:pt idx="938">
                  <c:v>810</c:v>
                </c:pt>
                <c:pt idx="939">
                  <c:v>811</c:v>
                </c:pt>
                <c:pt idx="940">
                  <c:v>812</c:v>
                </c:pt>
                <c:pt idx="941">
                  <c:v>813</c:v>
                </c:pt>
                <c:pt idx="942">
                  <c:v>814</c:v>
                </c:pt>
                <c:pt idx="943">
                  <c:v>815</c:v>
                </c:pt>
                <c:pt idx="944">
                  <c:v>816</c:v>
                </c:pt>
                <c:pt idx="945">
                  <c:v>817</c:v>
                </c:pt>
                <c:pt idx="946">
                  <c:v>818</c:v>
                </c:pt>
                <c:pt idx="947">
                  <c:v>819</c:v>
                </c:pt>
                <c:pt idx="948">
                  <c:v>820</c:v>
                </c:pt>
                <c:pt idx="949">
                  <c:v>821</c:v>
                </c:pt>
                <c:pt idx="950">
                  <c:v>822</c:v>
                </c:pt>
                <c:pt idx="951">
                  <c:v>823</c:v>
                </c:pt>
                <c:pt idx="952">
                  <c:v>824</c:v>
                </c:pt>
                <c:pt idx="953">
                  <c:v>825</c:v>
                </c:pt>
                <c:pt idx="954">
                  <c:v>826</c:v>
                </c:pt>
                <c:pt idx="955">
                  <c:v>827</c:v>
                </c:pt>
                <c:pt idx="956">
                  <c:v>828</c:v>
                </c:pt>
                <c:pt idx="957">
                  <c:v>829</c:v>
                </c:pt>
                <c:pt idx="958">
                  <c:v>830</c:v>
                </c:pt>
                <c:pt idx="959">
                  <c:v>831</c:v>
                </c:pt>
                <c:pt idx="960">
                  <c:v>832</c:v>
                </c:pt>
                <c:pt idx="961">
                  <c:v>833</c:v>
                </c:pt>
                <c:pt idx="962">
                  <c:v>834</c:v>
                </c:pt>
                <c:pt idx="963">
                  <c:v>835</c:v>
                </c:pt>
                <c:pt idx="964">
                  <c:v>836</c:v>
                </c:pt>
                <c:pt idx="965">
                  <c:v>837</c:v>
                </c:pt>
                <c:pt idx="966">
                  <c:v>838</c:v>
                </c:pt>
                <c:pt idx="967">
                  <c:v>839</c:v>
                </c:pt>
                <c:pt idx="968">
                  <c:v>840</c:v>
                </c:pt>
                <c:pt idx="969">
                  <c:v>841</c:v>
                </c:pt>
                <c:pt idx="970">
                  <c:v>842</c:v>
                </c:pt>
                <c:pt idx="971">
                  <c:v>843</c:v>
                </c:pt>
                <c:pt idx="972">
                  <c:v>844</c:v>
                </c:pt>
                <c:pt idx="973">
                  <c:v>845</c:v>
                </c:pt>
                <c:pt idx="974">
                  <c:v>846</c:v>
                </c:pt>
                <c:pt idx="975">
                  <c:v>847</c:v>
                </c:pt>
                <c:pt idx="976">
                  <c:v>848</c:v>
                </c:pt>
                <c:pt idx="977">
                  <c:v>849</c:v>
                </c:pt>
                <c:pt idx="978">
                  <c:v>850</c:v>
                </c:pt>
                <c:pt idx="979">
                  <c:v>851</c:v>
                </c:pt>
                <c:pt idx="980">
                  <c:v>852</c:v>
                </c:pt>
                <c:pt idx="981">
                  <c:v>853</c:v>
                </c:pt>
                <c:pt idx="982">
                  <c:v>854</c:v>
                </c:pt>
                <c:pt idx="983">
                  <c:v>855</c:v>
                </c:pt>
                <c:pt idx="984">
                  <c:v>856</c:v>
                </c:pt>
                <c:pt idx="985">
                  <c:v>857</c:v>
                </c:pt>
                <c:pt idx="986">
                  <c:v>858</c:v>
                </c:pt>
                <c:pt idx="987">
                  <c:v>859</c:v>
                </c:pt>
                <c:pt idx="988">
                  <c:v>860</c:v>
                </c:pt>
                <c:pt idx="989">
                  <c:v>861</c:v>
                </c:pt>
                <c:pt idx="990">
                  <c:v>862</c:v>
                </c:pt>
                <c:pt idx="991">
                  <c:v>863</c:v>
                </c:pt>
                <c:pt idx="992">
                  <c:v>864</c:v>
                </c:pt>
                <c:pt idx="993">
                  <c:v>865</c:v>
                </c:pt>
                <c:pt idx="994">
                  <c:v>866</c:v>
                </c:pt>
                <c:pt idx="995">
                  <c:v>867</c:v>
                </c:pt>
                <c:pt idx="996">
                  <c:v>868</c:v>
                </c:pt>
                <c:pt idx="997">
                  <c:v>869</c:v>
                </c:pt>
                <c:pt idx="998">
                  <c:v>870</c:v>
                </c:pt>
                <c:pt idx="999">
                  <c:v>871</c:v>
                </c:pt>
                <c:pt idx="1000">
                  <c:v>872</c:v>
                </c:pt>
                <c:pt idx="1001">
                  <c:v>873</c:v>
                </c:pt>
                <c:pt idx="1002">
                  <c:v>874</c:v>
                </c:pt>
                <c:pt idx="1003">
                  <c:v>875</c:v>
                </c:pt>
                <c:pt idx="1004">
                  <c:v>876</c:v>
                </c:pt>
                <c:pt idx="1005">
                  <c:v>877</c:v>
                </c:pt>
                <c:pt idx="1006">
                  <c:v>878</c:v>
                </c:pt>
                <c:pt idx="1007">
                  <c:v>879</c:v>
                </c:pt>
                <c:pt idx="1008">
                  <c:v>880</c:v>
                </c:pt>
                <c:pt idx="1009">
                  <c:v>881</c:v>
                </c:pt>
                <c:pt idx="1010">
                  <c:v>882</c:v>
                </c:pt>
                <c:pt idx="1011">
                  <c:v>883</c:v>
                </c:pt>
                <c:pt idx="1012">
                  <c:v>884</c:v>
                </c:pt>
                <c:pt idx="1013">
                  <c:v>885</c:v>
                </c:pt>
                <c:pt idx="1014">
                  <c:v>886</c:v>
                </c:pt>
                <c:pt idx="1015">
                  <c:v>887</c:v>
                </c:pt>
                <c:pt idx="1016">
                  <c:v>888</c:v>
                </c:pt>
                <c:pt idx="1017">
                  <c:v>889</c:v>
                </c:pt>
                <c:pt idx="1018">
                  <c:v>890</c:v>
                </c:pt>
                <c:pt idx="1019">
                  <c:v>891</c:v>
                </c:pt>
                <c:pt idx="1020">
                  <c:v>892</c:v>
                </c:pt>
                <c:pt idx="1021">
                  <c:v>893</c:v>
                </c:pt>
                <c:pt idx="1022">
                  <c:v>894</c:v>
                </c:pt>
                <c:pt idx="1023">
                  <c:v>895</c:v>
                </c:pt>
              </c:numCache>
            </c:numRef>
          </c:cat>
          <c:val>
            <c:numRef>
              <c:f>stp1_auto_signaltap_0!$E$16:$E$1039</c:f>
              <c:numCache>
                <c:formatCode>General</c:formatCode>
                <c:ptCount val="10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1</c:v>
                </c:pt>
                <c:pt idx="128">
                  <c:v>1</c:v>
                </c:pt>
                <c:pt idx="129">
                  <c:v>1</c:v>
                </c:pt>
                <c:pt idx="130">
                  <c:v>1</c:v>
                </c:pt>
                <c:pt idx="131">
                  <c:v>1</c:v>
                </c:pt>
                <c:pt idx="132">
                  <c:v>1</c:v>
                </c:pt>
                <c:pt idx="133">
                  <c:v>1</c:v>
                </c:pt>
                <c:pt idx="134">
                  <c:v>1</c:v>
                </c:pt>
                <c:pt idx="135">
                  <c:v>1</c:v>
                </c:pt>
                <c:pt idx="136">
                  <c:v>1</c:v>
                </c:pt>
                <c:pt idx="137">
                  <c:v>1</c:v>
                </c:pt>
                <c:pt idx="138">
                  <c:v>1</c:v>
                </c:pt>
                <c:pt idx="139">
                  <c:v>1</c:v>
                </c:pt>
                <c:pt idx="140">
                  <c:v>1</c:v>
                </c:pt>
                <c:pt idx="141">
                  <c:v>1</c:v>
                </c:pt>
                <c:pt idx="142">
                  <c:v>1</c:v>
                </c:pt>
                <c:pt idx="143">
                  <c:v>1</c:v>
                </c:pt>
                <c:pt idx="144">
                  <c:v>1</c:v>
                </c:pt>
                <c:pt idx="145">
                  <c:v>1</c:v>
                </c:pt>
                <c:pt idx="146">
                  <c:v>1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874-4D1A-B544-016193E290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4642560"/>
        <c:axId val="694644096"/>
      </c:lineChart>
      <c:catAx>
        <c:axId val="694635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94641024"/>
        <c:crosses val="autoZero"/>
        <c:auto val="1"/>
        <c:lblAlgn val="ctr"/>
        <c:lblOffset val="100"/>
        <c:noMultiLvlLbl val="0"/>
      </c:catAx>
      <c:valAx>
        <c:axId val="6946410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94635136"/>
        <c:crosses val="autoZero"/>
        <c:crossBetween val="between"/>
      </c:valAx>
      <c:catAx>
        <c:axId val="694642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94644096"/>
        <c:crosses val="autoZero"/>
        <c:auto val="1"/>
        <c:lblAlgn val="ctr"/>
        <c:lblOffset val="100"/>
        <c:noMultiLvlLbl val="0"/>
      </c:catAx>
      <c:valAx>
        <c:axId val="69464409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94642560"/>
        <c:crosses val="max"/>
        <c:crossBetween val="between"/>
      </c:valAx>
    </c:plotArea>
    <c:plotVisOnly val="1"/>
    <c:dispBlanksAs val="gap"/>
    <c:showDLblsOverMax val="0"/>
  </c:chart>
  <c:txPr>
    <a:bodyPr/>
    <a:lstStyle/>
    <a:p>
      <a:pPr>
        <a:defRPr lang="zh-CN"/>
      </a:pPr>
      <a:endParaRPr lang="zh-CN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image" Target="../media/image7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80404DD-7876-4427-99C9-A680A464A192}" type="datetimeFigureOut">
              <a:rPr lang="zh-CN" altLang="en-US"/>
              <a:pPr>
                <a:defRPr/>
              </a:pPr>
              <a:t>2019/4/14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2D3A68B-C83F-4615-BF5E-55FEA3FEE9C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148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613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986"/>
            <a:ext cx="2133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12772E9-823D-4622-BF3B-C0B8C187344C}" type="datetime1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986"/>
            <a:ext cx="2895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986"/>
            <a:ext cx="2133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CFC0B89-68A0-4951-97D7-38B80D6CC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4901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986"/>
            <a:ext cx="2133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6574CE5-290A-4872-826D-32163FA64973}" type="datetime1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986"/>
            <a:ext cx="2895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986"/>
            <a:ext cx="2133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4DCA6BE-67FC-4021-B01A-25E7C203819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855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986"/>
            <a:ext cx="2133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8C4995C-ECAB-4D43-96B2-D3B980A7387E}" type="datetime1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986"/>
            <a:ext cx="2895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986"/>
            <a:ext cx="2133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249AF16-FEA3-4C85-B3E6-1A69CFF8948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9105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986"/>
            <a:ext cx="2133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EA2A4BA-D038-4E45-8E2B-D99FAD75CD00}" type="datetime1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986"/>
            <a:ext cx="2895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986"/>
            <a:ext cx="2133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C295F26-0965-4996-BCA0-9FEF917FD9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949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986"/>
            <a:ext cx="2133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2E3DAFD-90A8-44B4-A9D5-48C6A90A82CE}" type="datetime1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986"/>
            <a:ext cx="2895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986"/>
            <a:ext cx="2133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8931FF0-61A1-4FC8-A98B-792EC5258B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759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6356986"/>
            <a:ext cx="2133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1E4FA51-76E9-4D0E-A936-E298760198F7}" type="datetime1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6356986"/>
            <a:ext cx="2895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6356986"/>
            <a:ext cx="2133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8083DB9-F4CA-475A-ABB5-609BDA9E8FD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25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356986"/>
            <a:ext cx="2133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9D36283-513A-4B25-B339-338B80500DBB}" type="datetime1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356986"/>
            <a:ext cx="2895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56986"/>
            <a:ext cx="2133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D742772-D0FF-413D-BC56-022DBD7206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483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986"/>
            <a:ext cx="2133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0692545-76E2-4BA2-8CE2-9A651E8B61AD}" type="datetime1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986"/>
            <a:ext cx="2895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986"/>
            <a:ext cx="2133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8843507-4A09-4EFD-A432-EF88CB77661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586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986"/>
            <a:ext cx="2133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342F974-DAF7-49C1-B65D-E72500521B0E}" type="datetime1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986"/>
            <a:ext cx="2895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986"/>
            <a:ext cx="2133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0BC3580-D7B9-455D-BE01-3ABC84A7F58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498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986"/>
            <a:ext cx="2133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D1C470A-72E7-406B-BD37-2EED141F8281}" type="datetime1">
              <a:rPr lang="zh-CN" altLang="en-US" smtClean="0"/>
              <a:t>2019/4/14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986"/>
            <a:ext cx="2895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986"/>
            <a:ext cx="2133600" cy="36385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F6EE2DD-A5D1-4634-8B96-A32D44A8883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457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.pn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png"/><Relationship Id="rId9" Type="http://schemas.openxmlformats.org/officeDocument/2006/relationships/image" Target="../media/image17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2.png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.png"/><Relationship Id="rId9" Type="http://schemas.openxmlformats.org/officeDocument/2006/relationships/image" Target="../media/image21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emf"/><Relationship Id="rId5" Type="http://schemas.openxmlformats.org/officeDocument/2006/relationships/image" Target="../media/image24.wmf"/><Relationship Id="rId4" Type="http://schemas.openxmlformats.org/officeDocument/2006/relationships/oleObject" Target="../embeddings/oleObject5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35.wmf"/><Relationship Id="rId18" Type="http://schemas.openxmlformats.org/officeDocument/2006/relationships/oleObject" Target="../embeddings/oleObject12.bin"/><Relationship Id="rId3" Type="http://schemas.openxmlformats.org/officeDocument/2006/relationships/image" Target="../media/image40.emf"/><Relationship Id="rId21" Type="http://schemas.openxmlformats.org/officeDocument/2006/relationships/image" Target="../media/image39.wmf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9.bin"/><Relationship Id="rId1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1.bin"/><Relationship Id="rId20" Type="http://schemas.openxmlformats.org/officeDocument/2006/relationships/oleObject" Target="../embeddings/oleObject13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34.wmf"/><Relationship Id="rId5" Type="http://schemas.openxmlformats.org/officeDocument/2006/relationships/image" Target="../media/image41.png"/><Relationship Id="rId15" Type="http://schemas.openxmlformats.org/officeDocument/2006/relationships/image" Target="../media/image36.wmf"/><Relationship Id="rId10" Type="http://schemas.openxmlformats.org/officeDocument/2006/relationships/oleObject" Target="../embeddings/oleObject8.bin"/><Relationship Id="rId19" Type="http://schemas.openxmlformats.org/officeDocument/2006/relationships/image" Target="../media/image38.wmf"/><Relationship Id="rId4" Type="http://schemas.openxmlformats.org/officeDocument/2006/relationships/image" Target="../media/image1.png"/><Relationship Id="rId9" Type="http://schemas.openxmlformats.org/officeDocument/2006/relationships/image" Target="../media/image33.wmf"/><Relationship Id="rId14" Type="http://schemas.openxmlformats.org/officeDocument/2006/relationships/oleObject" Target="../embeddings/oleObject10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png"/><Relationship Id="rId4" Type="http://schemas.openxmlformats.org/officeDocument/2006/relationships/image" Target="../media/image69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png"/><Relationship Id="rId4" Type="http://schemas.openxmlformats.org/officeDocument/2006/relationships/image" Target="../media/image7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2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7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oleObject" Target="../embeddings/oleObject18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emf"/><Relationship Id="rId7" Type="http://schemas.openxmlformats.org/officeDocument/2006/relationships/image" Target="../media/image9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1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2.png"/><Relationship Id="rId5" Type="http://schemas.openxmlformats.org/officeDocument/2006/relationships/image" Target="../media/image1.png"/><Relationship Id="rId4" Type="http://schemas.openxmlformats.org/officeDocument/2006/relationships/image" Target="../media/image111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2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8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.png"/><Relationship Id="rId4" Type="http://schemas.openxmlformats.org/officeDocument/2006/relationships/image" Target="../media/image12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0.jpeg"/><Relationship Id="rId4" Type="http://schemas.openxmlformats.org/officeDocument/2006/relationships/image" Target="../media/image14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5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53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.png"/><Relationship Id="rId7" Type="http://schemas.openxmlformats.org/officeDocument/2006/relationships/image" Target="../media/image158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eg"/><Relationship Id="rId5" Type="http://schemas.openxmlformats.org/officeDocument/2006/relationships/image" Target="../media/image156.png"/><Relationship Id="rId10" Type="http://schemas.openxmlformats.org/officeDocument/2006/relationships/image" Target="../media/image161.jpeg"/><Relationship Id="rId4" Type="http://schemas.openxmlformats.org/officeDocument/2006/relationships/image" Target="../media/image155.png"/><Relationship Id="rId9" Type="http://schemas.openxmlformats.org/officeDocument/2006/relationships/image" Target="../media/image16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eg"/><Relationship Id="rId5" Type="http://schemas.openxmlformats.org/officeDocument/2006/relationships/image" Target="../media/image165.png"/><Relationship Id="rId4" Type="http://schemas.openxmlformats.org/officeDocument/2006/relationships/image" Target="../media/image164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平行四边形 4"/>
          <p:cNvSpPr/>
          <p:nvPr/>
        </p:nvSpPr>
        <p:spPr>
          <a:xfrm rot="16200000">
            <a:off x="3253944" y="-1308928"/>
            <a:ext cx="2636112" cy="9144000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rgbClr val="014C83">
                  <a:shade val="30000"/>
                  <a:satMod val="115000"/>
                </a:srgbClr>
              </a:gs>
              <a:gs pos="50000">
                <a:srgbClr val="014C83">
                  <a:shade val="67500"/>
                  <a:satMod val="115000"/>
                </a:srgbClr>
              </a:gs>
              <a:gs pos="100000">
                <a:srgbClr val="014C8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005756" y="2492896"/>
            <a:ext cx="7598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核脉冲信号的数字处理方法研究与实现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3729460" y="3645024"/>
            <a:ext cx="168507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</a:rPr>
              <a:t>曾  国  强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3648" y="519644"/>
            <a:ext cx="2895600" cy="6771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spc="200" dirty="0">
                <a:latin typeface="微软雅黑" pitchFamily="34" charset="-122"/>
                <a:ea typeface="微软雅黑" pitchFamily="34" charset="-122"/>
              </a:rPr>
              <a:t> 成都理工大学</a:t>
            </a:r>
            <a:endParaRPr lang="en-US" altLang="zh-CN" sz="2400" spc="200" dirty="0">
              <a:latin typeface="微软雅黑" pitchFamily="34" charset="-122"/>
              <a:ea typeface="微软雅黑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spc="-50" dirty="0"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sz="1400" dirty="0"/>
              <a:t>Chengdu University Of Technology</a:t>
            </a:r>
          </a:p>
        </p:txBody>
      </p:sp>
      <p:pic>
        <p:nvPicPr>
          <p:cNvPr id="14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42879"/>
            <a:ext cx="1027502" cy="1027502"/>
          </a:xfrm>
          <a:prstGeom prst="rect">
            <a:avLst/>
          </a:prstGeom>
          <a:noFill/>
        </p:spPr>
      </p:pic>
      <p:sp>
        <p:nvSpPr>
          <p:cNvPr id="17" name="矩形 16"/>
          <p:cNvSpPr/>
          <p:nvPr/>
        </p:nvSpPr>
        <p:spPr>
          <a:xfrm>
            <a:off x="1566474" y="4581128"/>
            <a:ext cx="6317894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E_mail: 24829500@qq.com</a:t>
            </a:r>
          </a:p>
          <a:p>
            <a:pPr marL="342900" indent="-342900"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2400" b="1" dirty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Tel: 13881936804</a:t>
            </a:r>
            <a:endParaRPr lang="en-US" altLang="zh-CN" sz="2400" b="1" dirty="0">
              <a:solidFill>
                <a:srgbClr val="FF0000"/>
              </a:solidFill>
              <a:latin typeface="华文楷体" pitchFamily="2" charset="-122"/>
              <a:ea typeface="华文楷体" pitchFamily="2" charset="-122"/>
            </a:endParaRPr>
          </a:p>
          <a:p>
            <a:pPr marL="342900" indent="-342900" algn="ctr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2800" b="1" dirty="0">
                <a:solidFill>
                  <a:srgbClr val="0070C0"/>
                </a:solidFill>
                <a:latin typeface="华文楷体" pitchFamily="2" charset="-122"/>
                <a:ea typeface="华文楷体" pitchFamily="2" charset="-122"/>
              </a:rPr>
              <a:t>成都理工大学 核技术与自动化工程学院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5419AC2-54F5-4281-BBD5-10F76E3AF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604" y="6237312"/>
            <a:ext cx="7668852" cy="54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zh-CN" sz="22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2019</a:t>
            </a:r>
            <a:r>
              <a:rPr lang="zh-CN" altLang="en-US" sz="22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高海拔宇宙线观测站（</a:t>
            </a:r>
            <a:r>
              <a:rPr lang="en-US" altLang="zh-CN" sz="22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LHAASO</a:t>
            </a:r>
            <a:r>
              <a:rPr lang="zh-CN" altLang="en-US" sz="22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）合作组会议（南京）</a:t>
            </a:r>
            <a:endParaRPr lang="en-US" altLang="zh-CN" sz="22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advTm="313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20" y="1268760"/>
            <a:ext cx="6012160" cy="1985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7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107504" y="702863"/>
            <a:ext cx="25922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燕尾形 8"/>
          <p:cNvSpPr>
            <a:spLocks noChangeArrowheads="1"/>
          </p:cNvSpPr>
          <p:nvPr/>
        </p:nvSpPr>
        <p:spPr bwMode="auto">
          <a:xfrm>
            <a:off x="2941578" y="355516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0" name="燕尾形 22"/>
          <p:cNvSpPr>
            <a:spLocks noChangeArrowheads="1"/>
          </p:cNvSpPr>
          <p:nvPr/>
        </p:nvSpPr>
        <p:spPr bwMode="auto">
          <a:xfrm>
            <a:off x="3275856" y="355593"/>
            <a:ext cx="3796474" cy="358763"/>
          </a:xfrm>
          <a:prstGeom prst="chevron">
            <a:avLst>
              <a:gd name="adj" fmla="val 5000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419872" y="345024"/>
            <a:ext cx="32403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核脉冲信号最优匹配滤波器</a:t>
            </a:r>
          </a:p>
        </p:txBody>
      </p:sp>
      <p:pic>
        <p:nvPicPr>
          <p:cNvPr id="12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3" name="燕尾形 2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燕尾形 13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5" name="燕尾形 14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509543" y="4221088"/>
                <a:ext cx="3047949" cy="708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altLang="zh-CN" i="1"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CN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</a:rPr>
                            <m:t>𝐾</m:t>
                          </m:r>
                        </m:num>
                        <m:den>
                          <m:sSup>
                            <m:sSup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/>
                            </a:rPr>
                            <m:t>𝑄</m:t>
                          </m:r>
                        </m:num>
                        <m:den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/>
                                </a:rPr>
                                <m:t>𝑓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/>
                                </a:rPr>
                                <m:t>𝑡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𝑀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en-US" altLang="zh-CN" i="1">
                          <a:latin typeface="Cambria Math"/>
                        </a:rPr>
                        <m:t>𝑢</m:t>
                      </m:r>
                      <m:d>
                        <m:d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9543" y="4221088"/>
                <a:ext cx="3047949" cy="70891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4572000" y="5301208"/>
                <a:ext cx="2676951" cy="6612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US" altLang="zh-CN"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altLang="zh-CN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CN">
                              <a:latin typeface="Cambria Math"/>
                            </a:rPr>
                            <m:t>1</m:t>
                          </m:r>
                          <m:r>
                            <a:rPr lang="en-US" altLang="zh-CN" i="1">
                              <a:latin typeface="Cambria Math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𝑗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𝜔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</a:rPr>
                            <m:t>−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𝑗</m:t>
                          </m:r>
                          <m:r>
                            <a:rPr lang="en-US" altLang="zh-CN" i="1">
                              <a:latin typeface="Cambria Math"/>
                            </a:rPr>
                            <m:t>𝜔</m:t>
                          </m:r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/>
                                </a:rPr>
                                <m:t>𝑀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301208"/>
                <a:ext cx="2676951" cy="66127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0" y="3356992"/>
            <a:ext cx="2777410" cy="3025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427984" y="3841303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最佳匹配滤波器时域与频率响应表达式：</a:t>
            </a:r>
            <a:endParaRPr lang="en-US" altLang="zh-CN" sz="1400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212002" y="285728"/>
            <a:ext cx="24877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1.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研究背景与意义</a:t>
            </a:r>
          </a:p>
        </p:txBody>
      </p:sp>
    </p:spTree>
    <p:extLst>
      <p:ext uri="{BB962C8B-B14F-4D97-AF65-F5344CB8AC3E}">
        <p14:creationId xmlns:p14="http://schemas.microsoft.com/office/powerpoint/2010/main" val="152270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107504" y="702863"/>
            <a:ext cx="25922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12002" y="285728"/>
            <a:ext cx="24877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1.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研究背景与意义</a:t>
            </a:r>
          </a:p>
        </p:txBody>
      </p:sp>
      <p:sp>
        <p:nvSpPr>
          <p:cNvPr id="9" name="燕尾形 8"/>
          <p:cNvSpPr>
            <a:spLocks noChangeArrowheads="1"/>
          </p:cNvSpPr>
          <p:nvPr/>
        </p:nvSpPr>
        <p:spPr bwMode="auto">
          <a:xfrm>
            <a:off x="2941578" y="355516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0" name="燕尾形 22"/>
          <p:cNvSpPr>
            <a:spLocks noChangeArrowheads="1"/>
          </p:cNvSpPr>
          <p:nvPr/>
        </p:nvSpPr>
        <p:spPr bwMode="auto">
          <a:xfrm>
            <a:off x="3275856" y="355593"/>
            <a:ext cx="3796474" cy="358763"/>
          </a:xfrm>
          <a:prstGeom prst="chevron">
            <a:avLst>
              <a:gd name="adj" fmla="val 5000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2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3" name="燕尾形 2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燕尾形 13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5" name="燕尾形 14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7987" y="911845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可实现的理论最优成形方法：</a:t>
            </a:r>
            <a:endParaRPr lang="en-US" altLang="zh-CN" sz="1600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72" y="1219622"/>
            <a:ext cx="6876256" cy="2086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987" y="3429000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传统模拟电路成形设计：</a:t>
            </a:r>
            <a:endParaRPr lang="en-US" altLang="zh-CN" sz="1600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1336" y="5868561"/>
            <a:ext cx="7284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缺点：只能实现高斯成形，成形滤波效果差；模拟电路本身噪声大，运放无法达到最大的压摆率与带宽限制了成形滤波效果，目前仅在分辨率要求不高或计数率较低的场合使用。</a:t>
            </a:r>
            <a:endParaRPr lang="en-US" altLang="zh-CN" sz="1600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67554"/>
            <a:ext cx="6596461" cy="193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3419872" y="345024"/>
            <a:ext cx="32403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核脉冲信号最优匹配滤波器</a:t>
            </a:r>
          </a:p>
        </p:txBody>
      </p:sp>
    </p:spTree>
    <p:extLst>
      <p:ext uri="{BB962C8B-B14F-4D97-AF65-F5344CB8AC3E}">
        <p14:creationId xmlns:p14="http://schemas.microsoft.com/office/powerpoint/2010/main" val="276810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767" y="1268760"/>
            <a:ext cx="5427513" cy="21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7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107504" y="702863"/>
            <a:ext cx="25922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燕尾形 8"/>
          <p:cNvSpPr>
            <a:spLocks noChangeArrowheads="1"/>
          </p:cNvSpPr>
          <p:nvPr/>
        </p:nvSpPr>
        <p:spPr bwMode="auto">
          <a:xfrm>
            <a:off x="2941578" y="355516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0" name="燕尾形 22"/>
          <p:cNvSpPr>
            <a:spLocks noChangeArrowheads="1"/>
          </p:cNvSpPr>
          <p:nvPr/>
        </p:nvSpPr>
        <p:spPr bwMode="auto">
          <a:xfrm>
            <a:off x="3275856" y="355593"/>
            <a:ext cx="3796474" cy="358763"/>
          </a:xfrm>
          <a:prstGeom prst="chevron">
            <a:avLst>
              <a:gd name="adj" fmla="val 5000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2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3" name="燕尾形 2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燕尾形 13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5" name="燕尾形 14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7308304" cy="130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环形箭头 3"/>
          <p:cNvSpPr/>
          <p:nvPr/>
        </p:nvSpPr>
        <p:spPr>
          <a:xfrm rot="5400000">
            <a:off x="6499741" y="2433485"/>
            <a:ext cx="2016225" cy="1414968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87" y="911845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核脉冲信号数字成形流程：</a:t>
            </a:r>
            <a:endParaRPr lang="en-US" altLang="zh-CN" sz="1600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212002" y="285728"/>
            <a:ext cx="24877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1.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研究背景与意义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3419872" y="345024"/>
            <a:ext cx="32403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核脉冲信号数字成形流程</a:t>
            </a:r>
          </a:p>
        </p:txBody>
      </p:sp>
      <p:sp>
        <p:nvSpPr>
          <p:cNvPr id="21" name="TextBox 2"/>
          <p:cNvSpPr>
            <a:spLocks noChangeArrowheads="1"/>
          </p:cNvSpPr>
          <p:nvPr/>
        </p:nvSpPr>
        <p:spPr bwMode="auto">
          <a:xfrm>
            <a:off x="539552" y="4764482"/>
            <a:ext cx="7800975" cy="212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华文中宋" pitchFamily="2" charset="-122"/>
              </a:rPr>
              <a:t>    标准的快慢双指数信号经过模数转换器数字离散化后，采用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华文中宋" pitchFamily="2" charset="-122"/>
              </a:rPr>
              <a:t>反卷积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sym typeface="华文中宋" pitchFamily="2" charset="-122"/>
              </a:rPr>
              <a:t>运算，可还原其原始的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华文中宋" pitchFamily="2" charset="-122"/>
              </a:rPr>
              <a:t>电流脉冲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sym typeface="华文中宋" pitchFamily="2" charset="-122"/>
              </a:rPr>
              <a:t>信号也就是单位脉冲冲激响应，而单位冲激响应与期望成形的波形（譬如梯形）进行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华文中宋" pitchFamily="2" charset="-122"/>
              </a:rPr>
              <a:t>卷积（</a:t>
            </a:r>
            <a:r>
              <a:rPr 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华文中宋" pitchFamily="2" charset="-122"/>
              </a:rPr>
              <a:t>Recursive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华文中宋" pitchFamily="2" charset="-122"/>
              </a:rPr>
              <a:t>）运算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  <a:sym typeface="华文中宋" pitchFamily="2" charset="-122"/>
              </a:rPr>
              <a:t>即可得到与输入原始电流脉冲强度成正比的梯形信号，这也是一种数字梯形成形的方法之一，也是实现相对容易的方法。</a:t>
            </a:r>
          </a:p>
        </p:txBody>
      </p:sp>
      <p:sp>
        <p:nvSpPr>
          <p:cNvPr id="22" name="TextBox 25"/>
          <p:cNvSpPr txBox="1">
            <a:spLocks noChangeArrowheads="1"/>
          </p:cNvSpPr>
          <p:nvPr/>
        </p:nvSpPr>
        <p:spPr bwMode="auto">
          <a:xfrm>
            <a:off x="6516216" y="2905199"/>
            <a:ext cx="15444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zh-CN" altLang="en-US" sz="1400" dirty="0"/>
              <a:t>高速</a:t>
            </a:r>
            <a:r>
              <a:rPr lang="en-US" altLang="zh-CN" sz="1400" dirty="0"/>
              <a:t>ADC</a:t>
            </a:r>
            <a:r>
              <a:rPr lang="zh-CN" altLang="en-US" sz="1400" dirty="0"/>
              <a:t>离散化</a:t>
            </a:r>
          </a:p>
        </p:txBody>
      </p:sp>
    </p:spTree>
    <p:extLst>
      <p:ext uri="{BB962C8B-B14F-4D97-AF65-F5344CB8AC3E}">
        <p14:creationId xmlns:p14="http://schemas.microsoft.com/office/powerpoint/2010/main" val="102233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9">
            <a:extLst>
              <a:ext uri="{FF2B5EF4-FFF2-40B4-BE49-F238E27FC236}">
                <a16:creationId xmlns:a16="http://schemas.microsoft.com/office/drawing/2014/main" id="{414A05C0-22A0-4DA3-A822-367A67117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9F6B47E6-EA83-4E9A-BAE6-29A6346D9A7B}"/>
              </a:ext>
            </a:extLst>
          </p:cNvPr>
          <p:cNvCxnSpPr/>
          <p:nvPr/>
        </p:nvCxnSpPr>
        <p:spPr>
          <a:xfrm flipH="1">
            <a:off x="107950" y="703263"/>
            <a:ext cx="25923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0" name="Rectangle 7">
            <a:extLst>
              <a:ext uri="{FF2B5EF4-FFF2-40B4-BE49-F238E27FC236}">
                <a16:creationId xmlns:a16="http://schemas.microsoft.com/office/drawing/2014/main" id="{87A06C61-6C61-4097-9BE8-1AAEC4682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34821" name="TextBox 1">
            <a:extLst>
              <a:ext uri="{FF2B5EF4-FFF2-40B4-BE49-F238E27FC236}">
                <a16:creationId xmlns:a16="http://schemas.microsoft.com/office/drawing/2014/main" id="{53CED491-1C39-45F2-975A-A4FF14E13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285750"/>
            <a:ext cx="2487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研究背景与意义</a:t>
            </a:r>
          </a:p>
        </p:txBody>
      </p:sp>
      <p:sp>
        <p:nvSpPr>
          <p:cNvPr id="34822" name="燕尾形 71">
            <a:extLst>
              <a:ext uri="{FF2B5EF4-FFF2-40B4-BE49-F238E27FC236}">
                <a16:creationId xmlns:a16="http://schemas.microsoft.com/office/drawing/2014/main" id="{CD2CC8B2-8632-4829-BAD9-1241B939A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638" y="355600"/>
            <a:ext cx="406400" cy="358775"/>
          </a:xfrm>
          <a:prstGeom prst="chevron">
            <a:avLst>
              <a:gd name="adj" fmla="val 50014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34823" name="燕尾形 22">
            <a:extLst>
              <a:ext uri="{FF2B5EF4-FFF2-40B4-BE49-F238E27FC236}">
                <a16:creationId xmlns:a16="http://schemas.microsoft.com/office/drawing/2014/main" id="{258C09B4-9CE8-4D97-86E7-AF3C8F863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55600"/>
            <a:ext cx="3795713" cy="358775"/>
          </a:xfrm>
          <a:prstGeom prst="chevron">
            <a:avLst>
              <a:gd name="adj" fmla="val 49959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34824" name="TextBox 1">
            <a:extLst>
              <a:ext uri="{FF2B5EF4-FFF2-40B4-BE49-F238E27FC236}">
                <a16:creationId xmlns:a16="http://schemas.microsoft.com/office/drawing/2014/main" id="{CC1CA4EE-E5A8-44D3-8B7F-500EC90E3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344488"/>
            <a:ext cx="3024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脉冲幅度分析器类型</a:t>
            </a:r>
          </a:p>
        </p:txBody>
      </p:sp>
      <p:pic>
        <p:nvPicPr>
          <p:cNvPr id="34825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41B5EAC9-2A87-4B34-BC30-9D9D5FF84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燕尾形 22">
            <a:extLst>
              <a:ext uri="{FF2B5EF4-FFF2-40B4-BE49-F238E27FC236}">
                <a16:creationId xmlns:a16="http://schemas.microsoft.com/office/drawing/2014/main" id="{25E78EEF-8A8F-48B2-9AEE-40700F513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34987" cy="358775"/>
          </a:xfrm>
          <a:prstGeom prst="chevron">
            <a:avLst>
              <a:gd name="adj" fmla="val 49960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34827" name="燕尾形 76">
            <a:extLst>
              <a:ext uri="{FF2B5EF4-FFF2-40B4-BE49-F238E27FC236}">
                <a16:creationId xmlns:a16="http://schemas.microsoft.com/office/drawing/2014/main" id="{142276BD-0CBB-44C6-9A57-11EB43DF7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34828" name="燕尾形 77">
            <a:extLst>
              <a:ext uri="{FF2B5EF4-FFF2-40B4-BE49-F238E27FC236}">
                <a16:creationId xmlns:a16="http://schemas.microsoft.com/office/drawing/2014/main" id="{951F4B52-EE4B-4F24-95CF-AB3AE526D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grpSp>
        <p:nvGrpSpPr>
          <p:cNvPr id="34829" name="组合 76">
            <a:extLst>
              <a:ext uri="{FF2B5EF4-FFF2-40B4-BE49-F238E27FC236}">
                <a16:creationId xmlns:a16="http://schemas.microsoft.com/office/drawing/2014/main" id="{9E911C17-895E-43F8-B7C6-6C17CDD5ED15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1893888"/>
            <a:ext cx="8093075" cy="4789487"/>
            <a:chOff x="243841" y="1425385"/>
            <a:chExt cx="8036558" cy="5048043"/>
          </a:xfrm>
        </p:grpSpPr>
        <p:sp>
          <p:nvSpPr>
            <p:cNvPr id="101" name="圆角矩形 100">
              <a:extLst>
                <a:ext uri="{FF2B5EF4-FFF2-40B4-BE49-F238E27FC236}">
                  <a16:creationId xmlns:a16="http://schemas.microsoft.com/office/drawing/2014/main" id="{60FF2B8A-92CB-47F3-B0A8-0361EEDA30C0}"/>
                </a:ext>
              </a:extLst>
            </p:cNvPr>
            <p:cNvSpPr/>
            <p:nvPr/>
          </p:nvSpPr>
          <p:spPr>
            <a:xfrm>
              <a:off x="1435610" y="2118090"/>
              <a:ext cx="1122407" cy="64752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1600" noProof="1">
                  <a:solidFill>
                    <a:srgbClr val="0033CC"/>
                  </a:solidFill>
                </a:rPr>
                <a:t>可调慢成形通道</a:t>
              </a:r>
            </a:p>
          </p:txBody>
        </p:sp>
        <p:sp>
          <p:nvSpPr>
            <p:cNvPr id="102" name="圆角矩形 101">
              <a:extLst>
                <a:ext uri="{FF2B5EF4-FFF2-40B4-BE49-F238E27FC236}">
                  <a16:creationId xmlns:a16="http://schemas.microsoft.com/office/drawing/2014/main" id="{98614943-2E23-4CEB-A1A3-851D71360CE2}"/>
                </a:ext>
              </a:extLst>
            </p:cNvPr>
            <p:cNvSpPr/>
            <p:nvPr/>
          </p:nvSpPr>
          <p:spPr>
            <a:xfrm>
              <a:off x="1435610" y="3901721"/>
              <a:ext cx="1018363" cy="64920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1600" noProof="1">
                  <a:solidFill>
                    <a:srgbClr val="FF0000"/>
                  </a:solidFill>
                </a:rPr>
                <a:t>快成形通道</a:t>
              </a:r>
            </a:p>
          </p:txBody>
        </p:sp>
        <p:sp>
          <p:nvSpPr>
            <p:cNvPr id="103" name="圆角矩形 102">
              <a:extLst>
                <a:ext uri="{FF2B5EF4-FFF2-40B4-BE49-F238E27FC236}">
                  <a16:creationId xmlns:a16="http://schemas.microsoft.com/office/drawing/2014/main" id="{996BEFC1-E74A-43FE-BF97-0937366CD7BF}"/>
                </a:ext>
              </a:extLst>
            </p:cNvPr>
            <p:cNvSpPr/>
            <p:nvPr/>
          </p:nvSpPr>
          <p:spPr>
            <a:xfrm>
              <a:off x="243841" y="2174978"/>
              <a:ext cx="838652" cy="53207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1600" noProof="1">
                  <a:solidFill>
                    <a:srgbClr val="FFFF00"/>
                  </a:solidFill>
                  <a:latin typeface="+mn-ea"/>
                </a:rPr>
                <a:t>高速</a:t>
              </a:r>
              <a:r>
                <a:rPr lang="en-US" altLang="zh-CN" sz="1600" noProof="1">
                  <a:solidFill>
                    <a:srgbClr val="FFFF00"/>
                  </a:solidFill>
                  <a:latin typeface="+mn-ea"/>
                </a:rPr>
                <a:t>ADC</a:t>
              </a:r>
              <a:endParaRPr lang="zh-CN" altLang="en-US" sz="1600" noProof="1">
                <a:solidFill>
                  <a:srgbClr val="FFFF00"/>
                </a:solidFill>
                <a:latin typeface="+mn-ea"/>
              </a:endParaRPr>
            </a:p>
          </p:txBody>
        </p:sp>
        <p:sp>
          <p:nvSpPr>
            <p:cNvPr id="104" name="圆角矩形 103">
              <a:extLst>
                <a:ext uri="{FF2B5EF4-FFF2-40B4-BE49-F238E27FC236}">
                  <a16:creationId xmlns:a16="http://schemas.microsoft.com/office/drawing/2014/main" id="{3DA20698-120F-4F97-A365-E912173627D2}"/>
                </a:ext>
              </a:extLst>
            </p:cNvPr>
            <p:cNvSpPr/>
            <p:nvPr/>
          </p:nvSpPr>
          <p:spPr>
            <a:xfrm>
              <a:off x="2761373" y="3901721"/>
              <a:ext cx="1018363" cy="64920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1600" noProof="1">
                  <a:solidFill>
                    <a:srgbClr val="FF0000"/>
                  </a:solidFill>
                </a:rPr>
                <a:t>高通滤波器</a:t>
              </a:r>
            </a:p>
          </p:txBody>
        </p:sp>
        <p:sp>
          <p:nvSpPr>
            <p:cNvPr id="105" name="圆角矩形 104">
              <a:extLst>
                <a:ext uri="{FF2B5EF4-FFF2-40B4-BE49-F238E27FC236}">
                  <a16:creationId xmlns:a16="http://schemas.microsoft.com/office/drawing/2014/main" id="{D97F21A9-5C84-4FF8-81D5-856514ACD914}"/>
                </a:ext>
              </a:extLst>
            </p:cNvPr>
            <p:cNvSpPr/>
            <p:nvPr/>
          </p:nvSpPr>
          <p:spPr>
            <a:xfrm>
              <a:off x="4087138" y="3901721"/>
              <a:ext cx="1016786" cy="64920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1600" noProof="1">
                  <a:solidFill>
                    <a:srgbClr val="FF0000"/>
                  </a:solidFill>
                </a:rPr>
                <a:t>脉冲整形器</a:t>
              </a:r>
            </a:p>
          </p:txBody>
        </p:sp>
        <p:sp>
          <p:nvSpPr>
            <p:cNvPr id="106" name="圆角矩形 105">
              <a:extLst>
                <a:ext uri="{FF2B5EF4-FFF2-40B4-BE49-F238E27FC236}">
                  <a16:creationId xmlns:a16="http://schemas.microsoft.com/office/drawing/2014/main" id="{1999F295-F927-4F30-843F-0CABD117A66E}"/>
                </a:ext>
              </a:extLst>
            </p:cNvPr>
            <p:cNvSpPr/>
            <p:nvPr/>
          </p:nvSpPr>
          <p:spPr>
            <a:xfrm>
              <a:off x="3686729" y="2569854"/>
              <a:ext cx="1417196" cy="49526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1600" noProof="1">
                  <a:solidFill>
                    <a:srgbClr val="002060"/>
                  </a:solidFill>
                </a:rPr>
                <a:t>上升斜率甄别</a:t>
              </a:r>
            </a:p>
          </p:txBody>
        </p:sp>
        <p:sp>
          <p:nvSpPr>
            <p:cNvPr id="107" name="圆角矩形 106">
              <a:extLst>
                <a:ext uri="{FF2B5EF4-FFF2-40B4-BE49-F238E27FC236}">
                  <a16:creationId xmlns:a16="http://schemas.microsoft.com/office/drawing/2014/main" id="{9392246B-6665-490A-BCBF-A840649DBEFC}"/>
                </a:ext>
              </a:extLst>
            </p:cNvPr>
            <p:cNvSpPr/>
            <p:nvPr/>
          </p:nvSpPr>
          <p:spPr>
            <a:xfrm>
              <a:off x="3686729" y="1853724"/>
              <a:ext cx="1417196" cy="49694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1600" noProof="1">
                  <a:solidFill>
                    <a:srgbClr val="002060"/>
                  </a:solidFill>
                </a:rPr>
                <a:t>平坦度甄别</a:t>
              </a:r>
            </a:p>
          </p:txBody>
        </p:sp>
        <p:sp>
          <p:nvSpPr>
            <p:cNvPr id="108" name="圆角矩形 107">
              <a:extLst>
                <a:ext uri="{FF2B5EF4-FFF2-40B4-BE49-F238E27FC236}">
                  <a16:creationId xmlns:a16="http://schemas.microsoft.com/office/drawing/2014/main" id="{8E0D9CA3-3C9B-48AC-BA5A-44384A2D6FA6}"/>
                </a:ext>
              </a:extLst>
            </p:cNvPr>
            <p:cNvSpPr/>
            <p:nvPr/>
          </p:nvSpPr>
          <p:spPr>
            <a:xfrm>
              <a:off x="5348269" y="1845358"/>
              <a:ext cx="1417196" cy="49526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1400" noProof="1">
                  <a:solidFill>
                    <a:srgbClr val="002060"/>
                  </a:solidFill>
                </a:rPr>
                <a:t>基线估计与幅度提取</a:t>
              </a:r>
            </a:p>
          </p:txBody>
        </p:sp>
        <p:sp>
          <p:nvSpPr>
            <p:cNvPr id="34853" name="TextBox 11">
              <a:extLst>
                <a:ext uri="{FF2B5EF4-FFF2-40B4-BE49-F238E27FC236}">
                  <a16:creationId xmlns:a16="http://schemas.microsoft.com/office/drawing/2014/main" id="{A749CC6C-7B87-4D98-8299-D71C010C3E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580" y="1425385"/>
              <a:ext cx="11149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b="1">
                  <a:latin typeface="Arial" panose="020B0604020202020204" pitchFamily="34" charset="0"/>
                </a:rPr>
                <a:t>模拟核脉冲信号</a:t>
              </a:r>
            </a:p>
          </p:txBody>
        </p:sp>
        <p:sp>
          <p:nvSpPr>
            <p:cNvPr id="110" name="圆角矩形 109">
              <a:extLst>
                <a:ext uri="{FF2B5EF4-FFF2-40B4-BE49-F238E27FC236}">
                  <a16:creationId xmlns:a16="http://schemas.microsoft.com/office/drawing/2014/main" id="{D57B803F-38AF-4A84-97CB-ECBDA53259CD}"/>
                </a:ext>
              </a:extLst>
            </p:cNvPr>
            <p:cNvSpPr/>
            <p:nvPr/>
          </p:nvSpPr>
          <p:spPr>
            <a:xfrm>
              <a:off x="3513323" y="1550874"/>
              <a:ext cx="3375102" cy="1783631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noProof="1"/>
            </a:p>
          </p:txBody>
        </p:sp>
        <p:sp>
          <p:nvSpPr>
            <p:cNvPr id="111" name="圆角矩形 110">
              <a:extLst>
                <a:ext uri="{FF2B5EF4-FFF2-40B4-BE49-F238E27FC236}">
                  <a16:creationId xmlns:a16="http://schemas.microsoft.com/office/drawing/2014/main" id="{AA2DFE64-2B11-4735-BC0E-DC3E0C37D487}"/>
                </a:ext>
              </a:extLst>
            </p:cNvPr>
            <p:cNvSpPr/>
            <p:nvPr/>
          </p:nvSpPr>
          <p:spPr>
            <a:xfrm>
              <a:off x="2606885" y="5039496"/>
              <a:ext cx="1325765" cy="64920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1600" noProof="1">
                  <a:solidFill>
                    <a:srgbClr val="FF0000"/>
                  </a:solidFill>
                </a:rPr>
                <a:t>快成形幅度提取</a:t>
              </a:r>
            </a:p>
          </p:txBody>
        </p:sp>
        <p:sp>
          <p:nvSpPr>
            <p:cNvPr id="112" name="圆角矩形 111">
              <a:extLst>
                <a:ext uri="{FF2B5EF4-FFF2-40B4-BE49-F238E27FC236}">
                  <a16:creationId xmlns:a16="http://schemas.microsoft.com/office/drawing/2014/main" id="{F2C2AFF5-D857-43D5-AC93-7E7D73F128AC}"/>
                </a:ext>
              </a:extLst>
            </p:cNvPr>
            <p:cNvSpPr/>
            <p:nvPr/>
          </p:nvSpPr>
          <p:spPr>
            <a:xfrm>
              <a:off x="5348269" y="2546429"/>
              <a:ext cx="1417196" cy="495267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1400" noProof="1">
                  <a:solidFill>
                    <a:srgbClr val="002060"/>
                  </a:solidFill>
                </a:rPr>
                <a:t>脉冲间隔判定</a:t>
              </a:r>
            </a:p>
          </p:txBody>
        </p:sp>
        <p:cxnSp>
          <p:nvCxnSpPr>
            <p:cNvPr id="113" name="肘形连接符 112">
              <a:extLst>
                <a:ext uri="{FF2B5EF4-FFF2-40B4-BE49-F238E27FC236}">
                  <a16:creationId xmlns:a16="http://schemas.microsoft.com/office/drawing/2014/main" id="{9733B78B-1453-4425-93BE-E13D6B810D4F}"/>
                </a:ext>
              </a:extLst>
            </p:cNvPr>
            <p:cNvCxnSpPr>
              <a:stCxn id="105" idx="3"/>
            </p:cNvCxnSpPr>
            <p:nvPr/>
          </p:nvCxnSpPr>
          <p:spPr>
            <a:xfrm flipV="1">
              <a:off x="5103925" y="3158820"/>
              <a:ext cx="941120" cy="1067501"/>
            </a:xfrm>
            <a:prstGeom prst="bentConnector2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箭头连接符 113">
              <a:extLst>
                <a:ext uri="{FF2B5EF4-FFF2-40B4-BE49-F238E27FC236}">
                  <a16:creationId xmlns:a16="http://schemas.microsoft.com/office/drawing/2014/main" id="{B449A3A5-6052-4977-A036-574247FB09A2}"/>
                </a:ext>
              </a:extLst>
            </p:cNvPr>
            <p:cNvCxnSpPr>
              <a:stCxn id="105" idx="0"/>
            </p:cNvCxnSpPr>
            <p:nvPr/>
          </p:nvCxnSpPr>
          <p:spPr>
            <a:xfrm flipV="1">
              <a:off x="4596319" y="3158820"/>
              <a:ext cx="0" cy="74290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肘形连接符 114">
              <a:extLst>
                <a:ext uri="{FF2B5EF4-FFF2-40B4-BE49-F238E27FC236}">
                  <a16:creationId xmlns:a16="http://schemas.microsoft.com/office/drawing/2014/main" id="{BEAABADA-0789-4D8F-B28F-4A64CF24694E}"/>
                </a:ext>
              </a:extLst>
            </p:cNvPr>
            <p:cNvCxnSpPr>
              <a:stCxn id="103" idx="2"/>
              <a:endCxn id="102" idx="1"/>
            </p:cNvCxnSpPr>
            <p:nvPr/>
          </p:nvCxnSpPr>
          <p:spPr>
            <a:xfrm rot="16200000" flipH="1">
              <a:off x="289756" y="3080467"/>
              <a:ext cx="1519265" cy="772443"/>
            </a:xfrm>
            <a:prstGeom prst="bentConnector2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接箭头连接符 115">
              <a:extLst>
                <a:ext uri="{FF2B5EF4-FFF2-40B4-BE49-F238E27FC236}">
                  <a16:creationId xmlns:a16="http://schemas.microsoft.com/office/drawing/2014/main" id="{C759D48D-7071-439A-8B1D-BDEF404F33D7}"/>
                </a:ext>
              </a:extLst>
            </p:cNvPr>
            <p:cNvCxnSpPr>
              <a:cxnSpLocks/>
              <a:stCxn id="103" idx="3"/>
              <a:endCxn id="101" idx="1"/>
            </p:cNvCxnSpPr>
            <p:nvPr/>
          </p:nvCxnSpPr>
          <p:spPr>
            <a:xfrm>
              <a:off x="1082493" y="2441018"/>
              <a:ext cx="353117" cy="83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箭头连接符 116">
              <a:extLst>
                <a:ext uri="{FF2B5EF4-FFF2-40B4-BE49-F238E27FC236}">
                  <a16:creationId xmlns:a16="http://schemas.microsoft.com/office/drawing/2014/main" id="{0A5BCF7C-E75D-449B-B9F8-B4427985B9B2}"/>
                </a:ext>
              </a:extLst>
            </p:cNvPr>
            <p:cNvCxnSpPr>
              <a:cxnSpLocks/>
              <a:stCxn id="103" idx="3"/>
              <a:endCxn id="101" idx="1"/>
            </p:cNvCxnSpPr>
            <p:nvPr/>
          </p:nvCxnSpPr>
          <p:spPr>
            <a:xfrm>
              <a:off x="1082493" y="2441018"/>
              <a:ext cx="353117" cy="83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接箭头连接符 117">
              <a:extLst>
                <a:ext uri="{FF2B5EF4-FFF2-40B4-BE49-F238E27FC236}">
                  <a16:creationId xmlns:a16="http://schemas.microsoft.com/office/drawing/2014/main" id="{3743CE12-B89F-4164-BFC2-E1C035170553}"/>
                </a:ext>
              </a:extLst>
            </p:cNvPr>
            <p:cNvCxnSpPr>
              <a:stCxn id="103" idx="3"/>
              <a:endCxn id="104" idx="1"/>
            </p:cNvCxnSpPr>
            <p:nvPr/>
          </p:nvCxnSpPr>
          <p:spPr>
            <a:xfrm>
              <a:off x="2453973" y="4226321"/>
              <a:ext cx="3074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接箭头连接符 118">
              <a:extLst>
                <a:ext uri="{FF2B5EF4-FFF2-40B4-BE49-F238E27FC236}">
                  <a16:creationId xmlns:a16="http://schemas.microsoft.com/office/drawing/2014/main" id="{18BEDB65-2C19-4A26-87B0-35358577E1D7}"/>
                </a:ext>
              </a:extLst>
            </p:cNvPr>
            <p:cNvCxnSpPr>
              <a:stCxn id="103" idx="3"/>
              <a:endCxn id="105" idx="1"/>
            </p:cNvCxnSpPr>
            <p:nvPr/>
          </p:nvCxnSpPr>
          <p:spPr>
            <a:xfrm>
              <a:off x="3779737" y="4226321"/>
              <a:ext cx="307401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箭头连接符 119">
              <a:extLst>
                <a:ext uri="{FF2B5EF4-FFF2-40B4-BE49-F238E27FC236}">
                  <a16:creationId xmlns:a16="http://schemas.microsoft.com/office/drawing/2014/main" id="{B154FB66-AEF2-4F2C-B25C-22E395E924AC}"/>
                </a:ext>
              </a:extLst>
            </p:cNvPr>
            <p:cNvCxnSpPr>
              <a:stCxn id="104" idx="2"/>
              <a:endCxn id="111" idx="0"/>
            </p:cNvCxnSpPr>
            <p:nvPr/>
          </p:nvCxnSpPr>
          <p:spPr>
            <a:xfrm>
              <a:off x="3270556" y="4550922"/>
              <a:ext cx="0" cy="48857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箭头连接符 120">
              <a:extLst>
                <a:ext uri="{FF2B5EF4-FFF2-40B4-BE49-F238E27FC236}">
                  <a16:creationId xmlns:a16="http://schemas.microsoft.com/office/drawing/2014/main" id="{30CC4B6F-36BE-4E28-8B87-3C1B43345EDA}"/>
                </a:ext>
              </a:extLst>
            </p:cNvPr>
            <p:cNvCxnSpPr>
              <a:cxnSpLocks/>
              <a:stCxn id="101" idx="3"/>
              <a:endCxn id="110" idx="1"/>
            </p:cNvCxnSpPr>
            <p:nvPr/>
          </p:nvCxnSpPr>
          <p:spPr>
            <a:xfrm>
              <a:off x="2558017" y="2441854"/>
              <a:ext cx="955307" cy="83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圆角矩形 121">
              <a:extLst>
                <a:ext uri="{FF2B5EF4-FFF2-40B4-BE49-F238E27FC236}">
                  <a16:creationId xmlns:a16="http://schemas.microsoft.com/office/drawing/2014/main" id="{FC79D5D9-9B86-4BDA-8314-1BA014278355}"/>
                </a:ext>
              </a:extLst>
            </p:cNvPr>
            <p:cNvSpPr/>
            <p:nvPr/>
          </p:nvSpPr>
          <p:spPr>
            <a:xfrm>
              <a:off x="5471229" y="5039496"/>
              <a:ext cx="1417196" cy="64920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1600" noProof="1">
                  <a:solidFill>
                    <a:srgbClr val="002060"/>
                  </a:solidFill>
                </a:rPr>
                <a:t>快慢幅度比计算与甄别</a:t>
              </a:r>
            </a:p>
          </p:txBody>
        </p:sp>
        <p:sp>
          <p:nvSpPr>
            <p:cNvPr id="123" name="圆角矩形 122">
              <a:extLst>
                <a:ext uri="{FF2B5EF4-FFF2-40B4-BE49-F238E27FC236}">
                  <a16:creationId xmlns:a16="http://schemas.microsoft.com/office/drawing/2014/main" id="{E7118BD7-7D98-47BA-B52C-93E5F715B09C}"/>
                </a:ext>
              </a:extLst>
            </p:cNvPr>
            <p:cNvSpPr/>
            <p:nvPr/>
          </p:nvSpPr>
          <p:spPr>
            <a:xfrm>
              <a:off x="7269917" y="2516311"/>
              <a:ext cx="1010482" cy="49694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1600" noProof="1">
                  <a:solidFill>
                    <a:srgbClr val="002060"/>
                  </a:solidFill>
                </a:rPr>
                <a:t>软件增益调节</a:t>
              </a:r>
            </a:p>
          </p:txBody>
        </p:sp>
        <p:cxnSp>
          <p:nvCxnSpPr>
            <p:cNvPr id="124" name="肘形连接符 123">
              <a:extLst>
                <a:ext uri="{FF2B5EF4-FFF2-40B4-BE49-F238E27FC236}">
                  <a16:creationId xmlns:a16="http://schemas.microsoft.com/office/drawing/2014/main" id="{CA64F217-00AA-4CD2-9D6A-C531011F2FCD}"/>
                </a:ext>
              </a:extLst>
            </p:cNvPr>
            <p:cNvCxnSpPr>
              <a:stCxn id="104" idx="2"/>
              <a:endCxn id="123" idx="0"/>
            </p:cNvCxnSpPr>
            <p:nvPr/>
          </p:nvCxnSpPr>
          <p:spPr>
            <a:xfrm>
              <a:off x="6765465" y="2086298"/>
              <a:ext cx="1008905" cy="430013"/>
            </a:xfrm>
            <a:prstGeom prst="bentConnector2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圆角矩形 124">
              <a:extLst>
                <a:ext uri="{FF2B5EF4-FFF2-40B4-BE49-F238E27FC236}">
                  <a16:creationId xmlns:a16="http://schemas.microsoft.com/office/drawing/2014/main" id="{F7E8C4E9-F6C0-4D0C-B477-6DC1B203DF75}"/>
                </a:ext>
              </a:extLst>
            </p:cNvPr>
            <p:cNvSpPr/>
            <p:nvPr/>
          </p:nvSpPr>
          <p:spPr>
            <a:xfrm>
              <a:off x="4760266" y="6013299"/>
              <a:ext cx="2854886" cy="46012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1600" noProof="1">
                  <a:solidFill>
                    <a:srgbClr val="002060"/>
                  </a:solidFill>
                </a:rPr>
                <a:t>上升时间与幅度比拟合曲线</a:t>
              </a:r>
            </a:p>
          </p:txBody>
        </p:sp>
        <p:cxnSp>
          <p:nvCxnSpPr>
            <p:cNvPr id="126" name="肘形连接符 125">
              <a:extLst>
                <a:ext uri="{FF2B5EF4-FFF2-40B4-BE49-F238E27FC236}">
                  <a16:creationId xmlns:a16="http://schemas.microsoft.com/office/drawing/2014/main" id="{53A73945-CB56-428E-B846-570DC3231295}"/>
                </a:ext>
              </a:extLst>
            </p:cNvPr>
            <p:cNvCxnSpPr>
              <a:stCxn id="123" idx="2"/>
              <a:endCxn id="122" idx="3"/>
            </p:cNvCxnSpPr>
            <p:nvPr/>
          </p:nvCxnSpPr>
          <p:spPr>
            <a:xfrm rot="5400000">
              <a:off x="6155138" y="3746538"/>
              <a:ext cx="2352519" cy="885945"/>
            </a:xfrm>
            <a:prstGeom prst="bentConnector2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箭头连接符 126">
              <a:extLst>
                <a:ext uri="{FF2B5EF4-FFF2-40B4-BE49-F238E27FC236}">
                  <a16:creationId xmlns:a16="http://schemas.microsoft.com/office/drawing/2014/main" id="{141ABA61-131B-49CB-8CEA-27A3AFF7BE15}"/>
                </a:ext>
              </a:extLst>
            </p:cNvPr>
            <p:cNvCxnSpPr>
              <a:stCxn id="111" idx="3"/>
              <a:endCxn id="122" idx="1"/>
            </p:cNvCxnSpPr>
            <p:nvPr/>
          </p:nvCxnSpPr>
          <p:spPr>
            <a:xfrm>
              <a:off x="3932649" y="5365770"/>
              <a:ext cx="153858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箭头连接符 127">
              <a:extLst>
                <a:ext uri="{FF2B5EF4-FFF2-40B4-BE49-F238E27FC236}">
                  <a16:creationId xmlns:a16="http://schemas.microsoft.com/office/drawing/2014/main" id="{9BFE1DDE-9980-4224-90C8-62BB45BF462A}"/>
                </a:ext>
              </a:extLst>
            </p:cNvPr>
            <p:cNvCxnSpPr>
              <a:stCxn id="125" idx="0"/>
              <a:endCxn id="122" idx="2"/>
            </p:cNvCxnSpPr>
            <p:nvPr/>
          </p:nvCxnSpPr>
          <p:spPr>
            <a:xfrm flipH="1" flipV="1">
              <a:off x="6179039" y="5688698"/>
              <a:ext cx="7883" cy="32460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圆角矩形 128">
              <a:extLst>
                <a:ext uri="{FF2B5EF4-FFF2-40B4-BE49-F238E27FC236}">
                  <a16:creationId xmlns:a16="http://schemas.microsoft.com/office/drawing/2014/main" id="{D1FA9115-BD33-4F7D-86A3-8266A6C4D12D}"/>
                </a:ext>
              </a:extLst>
            </p:cNvPr>
            <p:cNvSpPr/>
            <p:nvPr/>
          </p:nvSpPr>
          <p:spPr>
            <a:xfrm>
              <a:off x="6379244" y="3873276"/>
              <a:ext cx="1018363" cy="64752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1600" noProof="1">
                  <a:solidFill>
                    <a:srgbClr val="0033CC"/>
                  </a:solidFill>
                </a:rPr>
                <a:t>总计数校正器</a:t>
              </a:r>
            </a:p>
          </p:txBody>
        </p:sp>
        <p:cxnSp>
          <p:nvCxnSpPr>
            <p:cNvPr id="130" name="直接箭头连接符 129">
              <a:extLst>
                <a:ext uri="{FF2B5EF4-FFF2-40B4-BE49-F238E27FC236}">
                  <a16:creationId xmlns:a16="http://schemas.microsoft.com/office/drawing/2014/main" id="{56AA3594-7AC5-4EB1-895A-6AD60A89495C}"/>
                </a:ext>
              </a:extLst>
            </p:cNvPr>
            <p:cNvCxnSpPr>
              <a:stCxn id="125" idx="0"/>
              <a:endCxn id="122" idx="2"/>
            </p:cNvCxnSpPr>
            <p:nvPr/>
          </p:nvCxnSpPr>
          <p:spPr>
            <a:xfrm flipH="1">
              <a:off x="6765465" y="3203996"/>
              <a:ext cx="0" cy="66928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肘形连接符 130">
              <a:extLst>
                <a:ext uri="{FF2B5EF4-FFF2-40B4-BE49-F238E27FC236}">
                  <a16:creationId xmlns:a16="http://schemas.microsoft.com/office/drawing/2014/main" id="{133313B6-2020-4B46-B514-2C9F1099F351}"/>
                </a:ext>
              </a:extLst>
            </p:cNvPr>
            <p:cNvCxnSpPr>
              <a:stCxn id="122" idx="0"/>
              <a:endCxn id="129" idx="2"/>
            </p:cNvCxnSpPr>
            <p:nvPr/>
          </p:nvCxnSpPr>
          <p:spPr>
            <a:xfrm rot="5400000" flipH="1" flipV="1">
              <a:off x="6274386" y="4425457"/>
              <a:ext cx="518692" cy="709386"/>
            </a:xfrm>
            <a:prstGeom prst="bentConnector3">
              <a:avLst>
                <a:gd name="adj1" fmla="val 36699"/>
              </a:avLst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圆角矩形 131">
            <a:extLst>
              <a:ext uri="{FF2B5EF4-FFF2-40B4-BE49-F238E27FC236}">
                <a16:creationId xmlns:a16="http://schemas.microsoft.com/office/drawing/2014/main" id="{B369A6CE-C317-4635-A840-B9B077C36CEB}"/>
              </a:ext>
            </a:extLst>
          </p:cNvPr>
          <p:cNvSpPr/>
          <p:nvPr/>
        </p:nvSpPr>
        <p:spPr>
          <a:xfrm>
            <a:off x="1693863" y="1905000"/>
            <a:ext cx="7010400" cy="4137025"/>
          </a:xfrm>
          <a:prstGeom prst="roundRect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sp>
        <p:nvSpPr>
          <p:cNvPr id="34831" name="TextBox 79">
            <a:extLst>
              <a:ext uri="{FF2B5EF4-FFF2-40B4-BE49-F238E27FC236}">
                <a16:creationId xmlns:a16="http://schemas.microsoft.com/office/drawing/2014/main" id="{2C70033E-164E-45FF-8D2A-20421D8A4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550" y="5562600"/>
            <a:ext cx="82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>
                <a:latin typeface="Arial" panose="020B0604020202020204" pitchFamily="34" charset="0"/>
              </a:rPr>
              <a:t>FPGA</a:t>
            </a:r>
            <a:endParaRPr lang="zh-CN" altLang="en-US" b="1">
              <a:latin typeface="Arial" panose="020B0604020202020204" pitchFamily="34" charset="0"/>
            </a:endParaRPr>
          </a:p>
        </p:txBody>
      </p:sp>
      <p:sp>
        <p:nvSpPr>
          <p:cNvPr id="34832" name="矩形 133">
            <a:extLst>
              <a:ext uri="{FF2B5EF4-FFF2-40B4-BE49-F238E27FC236}">
                <a16:creationId xmlns:a16="http://schemas.microsoft.com/office/drawing/2014/main" id="{CDF2E273-D382-4726-8534-464F2E0E1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325" y="1058863"/>
            <a:ext cx="3878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电压型数字多道实际设计图</a:t>
            </a:r>
          </a:p>
        </p:txBody>
      </p:sp>
      <p:sp>
        <p:nvSpPr>
          <p:cNvPr id="34833" name="文本框 47">
            <a:extLst>
              <a:ext uri="{FF2B5EF4-FFF2-40B4-BE49-F238E27FC236}">
                <a16:creationId xmlns:a16="http://schemas.microsoft.com/office/drawing/2014/main" id="{FBAE9BFC-E2CD-439B-AE2F-6704A7FB8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3888" y="6340475"/>
            <a:ext cx="31765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</a:rPr>
              <a:t>通常包含快、慢两个成形通道！</a:t>
            </a:r>
          </a:p>
        </p:txBody>
      </p:sp>
      <p:grpSp>
        <p:nvGrpSpPr>
          <p:cNvPr id="34834" name="组合 7">
            <a:extLst>
              <a:ext uri="{FF2B5EF4-FFF2-40B4-BE49-F238E27FC236}">
                <a16:creationId xmlns:a16="http://schemas.microsoft.com/office/drawing/2014/main" id="{7804136F-AA47-4379-BA7E-75B39F631DB9}"/>
              </a:ext>
            </a:extLst>
          </p:cNvPr>
          <p:cNvGrpSpPr>
            <a:grpSpLocks/>
          </p:cNvGrpSpPr>
          <p:nvPr/>
        </p:nvGrpSpPr>
        <p:grpSpPr bwMode="auto">
          <a:xfrm>
            <a:off x="-120650" y="5332413"/>
            <a:ext cx="2290763" cy="922337"/>
            <a:chOff x="-1263650" y="4676601"/>
            <a:chExt cx="2290620" cy="923455"/>
          </a:xfrm>
        </p:grpSpPr>
        <p:grpSp>
          <p:nvGrpSpPr>
            <p:cNvPr id="34836" name="组合 2">
              <a:extLst>
                <a:ext uri="{FF2B5EF4-FFF2-40B4-BE49-F238E27FC236}">
                  <a16:creationId xmlns:a16="http://schemas.microsoft.com/office/drawing/2014/main" id="{19212ED1-6481-4D20-B71C-2B0789CCF3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263650" y="4676602"/>
              <a:ext cx="2290620" cy="923454"/>
              <a:chOff x="4800600" y="4970125"/>
              <a:chExt cx="3471874" cy="1211600"/>
            </a:xfrm>
          </p:grpSpPr>
          <p:grpSp>
            <p:nvGrpSpPr>
              <p:cNvPr id="34839" name="Group 66">
                <a:extLst>
                  <a:ext uri="{FF2B5EF4-FFF2-40B4-BE49-F238E27FC236}">
                    <a16:creationId xmlns:a16="http://schemas.microsoft.com/office/drawing/2014/main" id="{DE77B417-F1D2-4EDF-B963-531AFF62D4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00600" y="4970125"/>
                <a:ext cx="3471874" cy="1211600"/>
                <a:chOff x="3627" y="5346"/>
                <a:chExt cx="1430" cy="648"/>
              </a:xfrm>
            </p:grpSpPr>
            <p:sp>
              <p:nvSpPr>
                <p:cNvPr id="34842" name="Freeform 67">
                  <a:extLst>
                    <a:ext uri="{FF2B5EF4-FFF2-40B4-BE49-F238E27FC236}">
                      <a16:creationId xmlns:a16="http://schemas.microsoft.com/office/drawing/2014/main" id="{845F5D91-1CA4-45C3-8100-68E452FC288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877" y="5346"/>
                  <a:ext cx="929" cy="648"/>
                </a:xfrm>
                <a:custGeom>
                  <a:avLst/>
                  <a:gdLst>
                    <a:gd name="T0" fmla="*/ 0 w 6532"/>
                    <a:gd name="T1" fmla="*/ 0 h 1692"/>
                    <a:gd name="T2" fmla="*/ 0 w 6532"/>
                    <a:gd name="T3" fmla="*/ 0 h 1692"/>
                    <a:gd name="T4" fmla="*/ 0 w 6532"/>
                    <a:gd name="T5" fmla="*/ 0 h 1692"/>
                    <a:gd name="T6" fmla="*/ 0 w 6532"/>
                    <a:gd name="T7" fmla="*/ 0 h 1692"/>
                    <a:gd name="T8" fmla="*/ 0 w 6532"/>
                    <a:gd name="T9" fmla="*/ 0 h 1692"/>
                    <a:gd name="T10" fmla="*/ 0 w 6532"/>
                    <a:gd name="T11" fmla="*/ 0 h 1692"/>
                    <a:gd name="T12" fmla="*/ 0 w 6532"/>
                    <a:gd name="T13" fmla="*/ 0 h 1692"/>
                    <a:gd name="T14" fmla="*/ 0 w 6532"/>
                    <a:gd name="T15" fmla="*/ 0 h 1692"/>
                    <a:gd name="T16" fmla="*/ 0 w 6532"/>
                    <a:gd name="T17" fmla="*/ 0 h 1692"/>
                    <a:gd name="T18" fmla="*/ 0 w 6532"/>
                    <a:gd name="T19" fmla="*/ 0 h 1692"/>
                    <a:gd name="T20" fmla="*/ 0 w 6532"/>
                    <a:gd name="T21" fmla="*/ 0 h 1692"/>
                    <a:gd name="T22" fmla="*/ 0 w 6532"/>
                    <a:gd name="T23" fmla="*/ 0 h 1692"/>
                    <a:gd name="T24" fmla="*/ 0 w 6532"/>
                    <a:gd name="T25" fmla="*/ 0 h 1692"/>
                    <a:gd name="T26" fmla="*/ 0 w 6532"/>
                    <a:gd name="T27" fmla="*/ 0 h 1692"/>
                    <a:gd name="T28" fmla="*/ 0 w 6532"/>
                    <a:gd name="T29" fmla="*/ 0 h 169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6532" h="1692">
                      <a:moveTo>
                        <a:pt x="0" y="1649"/>
                      </a:moveTo>
                      <a:cubicBezTo>
                        <a:pt x="41" y="1485"/>
                        <a:pt x="82" y="1322"/>
                        <a:pt x="129" y="1169"/>
                      </a:cubicBezTo>
                      <a:cubicBezTo>
                        <a:pt x="176" y="1016"/>
                        <a:pt x="233" y="856"/>
                        <a:pt x="283" y="732"/>
                      </a:cubicBezTo>
                      <a:cubicBezTo>
                        <a:pt x="333" y="608"/>
                        <a:pt x="376" y="514"/>
                        <a:pt x="429" y="423"/>
                      </a:cubicBezTo>
                      <a:cubicBezTo>
                        <a:pt x="482" y="332"/>
                        <a:pt x="536" y="247"/>
                        <a:pt x="600" y="183"/>
                      </a:cubicBezTo>
                      <a:cubicBezTo>
                        <a:pt x="664" y="119"/>
                        <a:pt x="742" y="68"/>
                        <a:pt x="815" y="38"/>
                      </a:cubicBezTo>
                      <a:cubicBezTo>
                        <a:pt x="888" y="8"/>
                        <a:pt x="950" y="0"/>
                        <a:pt x="1038" y="3"/>
                      </a:cubicBezTo>
                      <a:cubicBezTo>
                        <a:pt x="1126" y="6"/>
                        <a:pt x="1220" y="12"/>
                        <a:pt x="1346" y="55"/>
                      </a:cubicBezTo>
                      <a:cubicBezTo>
                        <a:pt x="1472" y="98"/>
                        <a:pt x="1623" y="177"/>
                        <a:pt x="1792" y="261"/>
                      </a:cubicBezTo>
                      <a:cubicBezTo>
                        <a:pt x="1961" y="345"/>
                        <a:pt x="2125" y="447"/>
                        <a:pt x="2358" y="561"/>
                      </a:cubicBezTo>
                      <a:cubicBezTo>
                        <a:pt x="2591" y="675"/>
                        <a:pt x="2933" y="836"/>
                        <a:pt x="3187" y="946"/>
                      </a:cubicBezTo>
                      <a:cubicBezTo>
                        <a:pt x="3441" y="1056"/>
                        <a:pt x="3651" y="1140"/>
                        <a:pt x="3883" y="1221"/>
                      </a:cubicBezTo>
                      <a:cubicBezTo>
                        <a:pt x="4115" y="1302"/>
                        <a:pt x="4330" y="1374"/>
                        <a:pt x="4578" y="1435"/>
                      </a:cubicBezTo>
                      <a:cubicBezTo>
                        <a:pt x="4826" y="1496"/>
                        <a:pt x="5048" y="1546"/>
                        <a:pt x="5374" y="1589"/>
                      </a:cubicBezTo>
                      <a:cubicBezTo>
                        <a:pt x="5700" y="1632"/>
                        <a:pt x="6292" y="1670"/>
                        <a:pt x="6532" y="1692"/>
                      </a:cubicBezTo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cxnSp>
              <p:nvCxnSpPr>
                <p:cNvPr id="34843" name="AutoShape 68">
                  <a:extLst>
                    <a:ext uri="{FF2B5EF4-FFF2-40B4-BE49-F238E27FC236}">
                      <a16:creationId xmlns:a16="http://schemas.microsoft.com/office/drawing/2014/main" id="{F143102C-1732-4CAD-B9A9-01FE5127C34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07" y="5994"/>
                  <a:ext cx="250" cy="0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4844" name="AutoShape 69">
                  <a:extLst>
                    <a:ext uri="{FF2B5EF4-FFF2-40B4-BE49-F238E27FC236}">
                      <a16:creationId xmlns:a16="http://schemas.microsoft.com/office/drawing/2014/main" id="{0CFE1CDC-7DA4-494C-A06C-78F4A3E0085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627" y="5991"/>
                  <a:ext cx="250" cy="0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51" name="直接连接符 50">
                <a:extLst>
                  <a:ext uri="{FF2B5EF4-FFF2-40B4-BE49-F238E27FC236}">
                    <a16:creationId xmlns:a16="http://schemas.microsoft.com/office/drawing/2014/main" id="{25E109D5-5E31-462D-9F24-DA5171B448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41953" y="4970124"/>
                <a:ext cx="647216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841" name="TextBox 1">
                <a:extLst>
                  <a:ext uri="{FF2B5EF4-FFF2-40B4-BE49-F238E27FC236}">
                    <a16:creationId xmlns:a16="http://schemas.microsoft.com/office/drawing/2014/main" id="{4F217B08-2468-42BE-9F26-7790234726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65570" y="5364455"/>
                <a:ext cx="969253" cy="484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>
                    <a:solidFill>
                      <a:srgbClr val="FF0000"/>
                    </a:solidFill>
                  </a:rPr>
                  <a:t>Energy</a:t>
                </a:r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60" name="直接连接符 59">
              <a:extLst>
                <a:ext uri="{FF2B5EF4-FFF2-40B4-BE49-F238E27FC236}">
                  <a16:creationId xmlns:a16="http://schemas.microsoft.com/office/drawing/2014/main" id="{BEC2007C-11D8-449C-B180-2309336599D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-623927" y="4676601"/>
              <a:ext cx="11111" cy="915508"/>
            </a:xfrm>
            <a:prstGeom prst="line">
              <a:avLst/>
            </a:prstGeom>
            <a:ln w="158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>
              <a:extLst>
                <a:ext uri="{FF2B5EF4-FFF2-40B4-BE49-F238E27FC236}">
                  <a16:creationId xmlns:a16="http://schemas.microsoft.com/office/drawing/2014/main" id="{C14D80AD-770D-40C2-82F5-207C94D5CCB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-808065" y="5588931"/>
              <a:ext cx="55241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835" name="TextBox 1">
            <a:extLst>
              <a:ext uri="{FF2B5EF4-FFF2-40B4-BE49-F238E27FC236}">
                <a16:creationId xmlns:a16="http://schemas.microsoft.com/office/drawing/2014/main" id="{C9EBCEF9-FECE-4EAA-95E2-2D909F7F3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6340475"/>
            <a:ext cx="1339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FF0000"/>
                </a:solidFill>
              </a:rPr>
              <a:t>电压信号！</a:t>
            </a:r>
          </a:p>
        </p:txBody>
      </p:sp>
      <p:sp>
        <p:nvSpPr>
          <p:cNvPr id="61" name="TextBox 1">
            <a:extLst>
              <a:ext uri="{FF2B5EF4-FFF2-40B4-BE49-F238E27FC236}">
                <a16:creationId xmlns:a16="http://schemas.microsoft.com/office/drawing/2014/main" id="{E007D70C-39B5-4B83-9F44-CF2350FB9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4875768"/>
            <a:ext cx="38779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0041C4"/>
                </a:solidFill>
              </a:rPr>
              <a:t>触发、时间提取、抗堆积、基线恢复</a:t>
            </a:r>
          </a:p>
        </p:txBody>
      </p:sp>
      <p:sp>
        <p:nvSpPr>
          <p:cNvPr id="62" name="TextBox 1">
            <a:extLst>
              <a:ext uri="{FF2B5EF4-FFF2-40B4-BE49-F238E27FC236}">
                <a16:creationId xmlns:a16="http://schemas.microsoft.com/office/drawing/2014/main" id="{78CE9CE2-2DCB-441B-AB21-5FB52AB99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770" y="3208640"/>
            <a:ext cx="2262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0041C4"/>
                </a:solidFill>
              </a:rPr>
              <a:t>幅度提取、波形甄别</a:t>
            </a:r>
          </a:p>
        </p:txBody>
      </p:sp>
      <p:sp>
        <p:nvSpPr>
          <p:cNvPr id="64" name="TextBox 1">
            <a:extLst>
              <a:ext uri="{FF2B5EF4-FFF2-40B4-BE49-F238E27FC236}">
                <a16:creationId xmlns:a16="http://schemas.microsoft.com/office/drawing/2014/main" id="{4A0721A2-6481-437C-AEA0-954FA480F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1546779"/>
            <a:ext cx="34900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rgbClr val="0041C4"/>
                </a:solidFill>
              </a:rPr>
              <a:t>数字化多道中</a:t>
            </a:r>
            <a:r>
              <a:rPr lang="en-US" altLang="zh-CN" b="1" dirty="0">
                <a:solidFill>
                  <a:srgbClr val="0041C4"/>
                </a:solidFill>
              </a:rPr>
              <a:t>FPGA</a:t>
            </a:r>
            <a:r>
              <a:rPr lang="zh-CN" altLang="en-US" b="1" dirty="0">
                <a:solidFill>
                  <a:srgbClr val="0041C4"/>
                </a:solidFill>
              </a:rPr>
              <a:t>内部功能框图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9">
            <a:extLst>
              <a:ext uri="{FF2B5EF4-FFF2-40B4-BE49-F238E27FC236}">
                <a16:creationId xmlns:a16="http://schemas.microsoft.com/office/drawing/2014/main" id="{B9387C34-D906-4681-B4EC-11917ECF9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23F7E51C-DC6D-47FC-B3C5-2F708707B48A}"/>
              </a:ext>
            </a:extLst>
          </p:cNvPr>
          <p:cNvCxnSpPr/>
          <p:nvPr/>
        </p:nvCxnSpPr>
        <p:spPr>
          <a:xfrm flipH="1">
            <a:off x="107950" y="703263"/>
            <a:ext cx="25923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4" name="Rectangle 7">
            <a:extLst>
              <a:ext uri="{FF2B5EF4-FFF2-40B4-BE49-F238E27FC236}">
                <a16:creationId xmlns:a16="http://schemas.microsoft.com/office/drawing/2014/main" id="{C609828B-7E3E-40F2-B436-6F3AA25B5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35845" name="TextBox 1">
            <a:extLst>
              <a:ext uri="{FF2B5EF4-FFF2-40B4-BE49-F238E27FC236}">
                <a16:creationId xmlns:a16="http://schemas.microsoft.com/office/drawing/2014/main" id="{BD35CECC-A3B8-41D4-B776-CD8E6451C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285750"/>
            <a:ext cx="2487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研究背景与意义</a:t>
            </a:r>
          </a:p>
        </p:txBody>
      </p:sp>
      <p:sp>
        <p:nvSpPr>
          <p:cNvPr id="35846" name="燕尾形 71">
            <a:extLst>
              <a:ext uri="{FF2B5EF4-FFF2-40B4-BE49-F238E27FC236}">
                <a16:creationId xmlns:a16="http://schemas.microsoft.com/office/drawing/2014/main" id="{40A6CAE1-FD70-4C44-A13D-F9A13CED8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638" y="355600"/>
            <a:ext cx="406400" cy="358775"/>
          </a:xfrm>
          <a:prstGeom prst="chevron">
            <a:avLst>
              <a:gd name="adj" fmla="val 50014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35847" name="燕尾形 22">
            <a:extLst>
              <a:ext uri="{FF2B5EF4-FFF2-40B4-BE49-F238E27FC236}">
                <a16:creationId xmlns:a16="http://schemas.microsoft.com/office/drawing/2014/main" id="{0792B7BA-800C-4617-9F60-B206DF7F1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55600"/>
            <a:ext cx="3795713" cy="358775"/>
          </a:xfrm>
          <a:prstGeom prst="chevron">
            <a:avLst>
              <a:gd name="adj" fmla="val 49959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35848" name="TextBox 1">
            <a:extLst>
              <a:ext uri="{FF2B5EF4-FFF2-40B4-BE49-F238E27FC236}">
                <a16:creationId xmlns:a16="http://schemas.microsoft.com/office/drawing/2014/main" id="{7FF18B89-9A77-4BBB-AA7B-082A5D474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344488"/>
            <a:ext cx="3024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脉冲幅度分析器类型</a:t>
            </a:r>
          </a:p>
        </p:txBody>
      </p:sp>
      <p:pic>
        <p:nvPicPr>
          <p:cNvPr id="35849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F12448FF-8DD3-499A-8F71-C68D3E9AE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燕尾形 22">
            <a:extLst>
              <a:ext uri="{FF2B5EF4-FFF2-40B4-BE49-F238E27FC236}">
                <a16:creationId xmlns:a16="http://schemas.microsoft.com/office/drawing/2014/main" id="{1ABA3D28-4BC0-4A2D-A4EE-BAFF8EB4B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34987" cy="358775"/>
          </a:xfrm>
          <a:prstGeom prst="chevron">
            <a:avLst>
              <a:gd name="adj" fmla="val 49960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35851" name="燕尾形 76">
            <a:extLst>
              <a:ext uri="{FF2B5EF4-FFF2-40B4-BE49-F238E27FC236}">
                <a16:creationId xmlns:a16="http://schemas.microsoft.com/office/drawing/2014/main" id="{E89DD981-E87D-4936-B744-66E708DE5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35852" name="燕尾形 77">
            <a:extLst>
              <a:ext uri="{FF2B5EF4-FFF2-40B4-BE49-F238E27FC236}">
                <a16:creationId xmlns:a16="http://schemas.microsoft.com/office/drawing/2014/main" id="{E109DDE1-FB8D-429E-9A7F-734DFDAD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pic>
        <p:nvPicPr>
          <p:cNvPr id="35853" name="Picture 2">
            <a:extLst>
              <a:ext uri="{FF2B5EF4-FFF2-40B4-BE49-F238E27FC236}">
                <a16:creationId xmlns:a16="http://schemas.microsoft.com/office/drawing/2014/main" id="{3E9DAE36-5551-4A7F-B0F2-64EAC600B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05263"/>
            <a:ext cx="561657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图表 16">
            <a:extLst>
              <a:ext uri="{FF2B5EF4-FFF2-40B4-BE49-F238E27FC236}">
                <a16:creationId xmlns:a16="http://schemas.microsoft.com/office/drawing/2014/main" id="{BE309AE4-70C6-46F2-B0A7-BE8D117B31BB}"/>
              </a:ext>
            </a:extLst>
          </p:cNvPr>
          <p:cNvGraphicFramePr/>
          <p:nvPr/>
        </p:nvGraphicFramePr>
        <p:xfrm>
          <a:off x="705920" y="1484784"/>
          <a:ext cx="5078395" cy="2429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855" name="矩形 1">
            <a:extLst>
              <a:ext uri="{FF2B5EF4-FFF2-40B4-BE49-F238E27FC236}">
                <a16:creationId xmlns:a16="http://schemas.microsoft.com/office/drawing/2014/main" id="{54B4F73D-F621-4B92-A743-A55F97DB5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144588"/>
            <a:ext cx="2492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/>
              <a:t>快慢双通道成形信号图</a:t>
            </a:r>
          </a:p>
        </p:txBody>
      </p:sp>
      <p:sp>
        <p:nvSpPr>
          <p:cNvPr id="19" name="TextBox 50">
            <a:extLst>
              <a:ext uri="{FF2B5EF4-FFF2-40B4-BE49-F238E27FC236}">
                <a16:creationId xmlns:a16="http://schemas.microsoft.com/office/drawing/2014/main" id="{0E6E95EF-D76F-4966-AD4E-04F80F8AD960}"/>
              </a:ext>
            </a:extLst>
          </p:cNvPr>
          <p:cNvSpPr txBox="1"/>
          <p:nvPr/>
        </p:nvSpPr>
        <p:spPr>
          <a:xfrm>
            <a:off x="6283325" y="1992313"/>
            <a:ext cx="2536825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2000" b="1" noProof="1">
                <a:solidFill>
                  <a:srgbClr val="0000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快通道的设计是关键！</a:t>
            </a:r>
            <a:endParaRPr lang="en-US" altLang="zh-CN" sz="2000" b="1" noProof="1">
              <a:solidFill>
                <a:srgbClr val="0000F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2000" b="1" noProof="1">
                <a:solidFill>
                  <a:srgbClr val="0000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基线提取；</a:t>
            </a:r>
            <a:endParaRPr lang="en-US" altLang="zh-CN" sz="2000" b="1" noProof="1">
              <a:solidFill>
                <a:srgbClr val="0000F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2000" b="1" noProof="1">
                <a:solidFill>
                  <a:srgbClr val="0000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脉冲堆积判别；</a:t>
            </a:r>
            <a:endParaRPr lang="en-US" altLang="zh-CN" sz="2000" b="1" noProof="1">
              <a:solidFill>
                <a:srgbClr val="0000FF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2000" b="1" noProof="1">
                <a:solidFill>
                  <a:srgbClr val="0000FF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异常信号判别；</a:t>
            </a: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8E991C14-18A3-467F-8FBA-5DE8572C739C}"/>
              </a:ext>
            </a:extLst>
          </p:cNvPr>
          <p:cNvCxnSpPr/>
          <p:nvPr/>
        </p:nvCxnSpPr>
        <p:spPr>
          <a:xfrm>
            <a:off x="2051050" y="5732463"/>
            <a:ext cx="1441450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AE5CBCF5-CB81-418F-A1F5-D7D363220D19}"/>
              </a:ext>
            </a:extLst>
          </p:cNvPr>
          <p:cNvCxnSpPr/>
          <p:nvPr/>
        </p:nvCxnSpPr>
        <p:spPr>
          <a:xfrm>
            <a:off x="1908175" y="3213100"/>
            <a:ext cx="1033463" cy="0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5753B85-DEEA-4189-BBA1-C94262C3BA2E}"/>
              </a:ext>
            </a:extLst>
          </p:cNvPr>
          <p:cNvCxnSpPr/>
          <p:nvPr/>
        </p:nvCxnSpPr>
        <p:spPr>
          <a:xfrm>
            <a:off x="2941638" y="1628775"/>
            <a:ext cx="0" cy="1728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9">
            <a:extLst>
              <a:ext uri="{FF2B5EF4-FFF2-40B4-BE49-F238E27FC236}">
                <a16:creationId xmlns:a16="http://schemas.microsoft.com/office/drawing/2014/main" id="{815F36EB-4E98-4691-B835-828668CEF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C34F3BF3-1C6E-486B-B13B-F8AFA82D744D}"/>
              </a:ext>
            </a:extLst>
          </p:cNvPr>
          <p:cNvCxnSpPr/>
          <p:nvPr/>
        </p:nvCxnSpPr>
        <p:spPr>
          <a:xfrm flipH="1">
            <a:off x="107950" y="703263"/>
            <a:ext cx="25923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8" name="Rectangle 7">
            <a:extLst>
              <a:ext uri="{FF2B5EF4-FFF2-40B4-BE49-F238E27FC236}">
                <a16:creationId xmlns:a16="http://schemas.microsoft.com/office/drawing/2014/main" id="{D02A83B7-3A07-4770-93BA-80729BC75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36869" name="TextBox 1">
            <a:extLst>
              <a:ext uri="{FF2B5EF4-FFF2-40B4-BE49-F238E27FC236}">
                <a16:creationId xmlns:a16="http://schemas.microsoft.com/office/drawing/2014/main" id="{D3B817FE-242E-4A5F-B505-3842573CE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285750"/>
            <a:ext cx="2487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研究背景与意义</a:t>
            </a:r>
          </a:p>
        </p:txBody>
      </p:sp>
      <p:sp>
        <p:nvSpPr>
          <p:cNvPr id="36870" name="燕尾形 71">
            <a:extLst>
              <a:ext uri="{FF2B5EF4-FFF2-40B4-BE49-F238E27FC236}">
                <a16:creationId xmlns:a16="http://schemas.microsoft.com/office/drawing/2014/main" id="{DB449095-F569-44CF-865D-EA994895D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638" y="355600"/>
            <a:ext cx="406400" cy="358775"/>
          </a:xfrm>
          <a:prstGeom prst="chevron">
            <a:avLst>
              <a:gd name="adj" fmla="val 50014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36871" name="燕尾形 22">
            <a:extLst>
              <a:ext uri="{FF2B5EF4-FFF2-40B4-BE49-F238E27FC236}">
                <a16:creationId xmlns:a16="http://schemas.microsoft.com/office/drawing/2014/main" id="{DCFD65C8-9245-43CB-BF89-5779B8498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55600"/>
            <a:ext cx="3795713" cy="358775"/>
          </a:xfrm>
          <a:prstGeom prst="chevron">
            <a:avLst>
              <a:gd name="adj" fmla="val 49959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36872" name="TextBox 1">
            <a:extLst>
              <a:ext uri="{FF2B5EF4-FFF2-40B4-BE49-F238E27FC236}">
                <a16:creationId xmlns:a16="http://schemas.microsoft.com/office/drawing/2014/main" id="{5339428B-D5BC-4915-A39D-8BCB40024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344488"/>
            <a:ext cx="3024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脉冲幅度分析器类型</a:t>
            </a:r>
          </a:p>
        </p:txBody>
      </p:sp>
      <p:pic>
        <p:nvPicPr>
          <p:cNvPr id="36873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499014F4-680F-4009-A87C-4F9815EA8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4" name="燕尾形 22">
            <a:extLst>
              <a:ext uri="{FF2B5EF4-FFF2-40B4-BE49-F238E27FC236}">
                <a16:creationId xmlns:a16="http://schemas.microsoft.com/office/drawing/2014/main" id="{AC54E096-40FA-4197-8E46-55F499743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34987" cy="358775"/>
          </a:xfrm>
          <a:prstGeom prst="chevron">
            <a:avLst>
              <a:gd name="adj" fmla="val 49960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36875" name="燕尾形 76">
            <a:extLst>
              <a:ext uri="{FF2B5EF4-FFF2-40B4-BE49-F238E27FC236}">
                <a16:creationId xmlns:a16="http://schemas.microsoft.com/office/drawing/2014/main" id="{399EF444-764A-4383-B692-E35964FDA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36876" name="燕尾形 77">
            <a:extLst>
              <a:ext uri="{FF2B5EF4-FFF2-40B4-BE49-F238E27FC236}">
                <a16:creationId xmlns:a16="http://schemas.microsoft.com/office/drawing/2014/main" id="{38867B09-2E73-4ED6-BDCA-96C4761DF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36877" name="矩形 14">
            <a:extLst>
              <a:ext uri="{FF2B5EF4-FFF2-40B4-BE49-F238E27FC236}">
                <a16:creationId xmlns:a16="http://schemas.microsoft.com/office/drawing/2014/main" id="{8987EAB5-2400-48AE-88B7-840AC1C22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325" y="1058863"/>
            <a:ext cx="4186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电荷型数字多道实际设计框图</a:t>
            </a:r>
          </a:p>
        </p:txBody>
      </p:sp>
      <p:pic>
        <p:nvPicPr>
          <p:cNvPr id="36878" name="图片 1">
            <a:extLst>
              <a:ext uri="{FF2B5EF4-FFF2-40B4-BE49-F238E27FC236}">
                <a16:creationId xmlns:a16="http://schemas.microsoft.com/office/drawing/2014/main" id="{3A1F4ED9-B718-4606-9475-02B25686B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700808"/>
            <a:ext cx="91440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9" name="文本框 14">
            <a:extLst>
              <a:ext uri="{FF2B5EF4-FFF2-40B4-BE49-F238E27FC236}">
                <a16:creationId xmlns:a16="http://schemas.microsoft.com/office/drawing/2014/main" id="{65044BE6-6EDB-417A-8C37-22DB1F921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1763" y="4915496"/>
            <a:ext cx="35306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</a:rPr>
              <a:t>直接采样探测器的电流脉冲而非电荷积分后的电压脉冲，在数字化后，通过算法计算得到电流脉冲的面积，从而得到能谱！适合高计数率场合！</a:t>
            </a:r>
          </a:p>
        </p:txBody>
      </p:sp>
      <p:grpSp>
        <p:nvGrpSpPr>
          <p:cNvPr id="36880" name="组合 15">
            <a:extLst>
              <a:ext uri="{FF2B5EF4-FFF2-40B4-BE49-F238E27FC236}">
                <a16:creationId xmlns:a16="http://schemas.microsoft.com/office/drawing/2014/main" id="{D0B87ABF-1CA0-4CF2-BCCA-C35F768DA72F}"/>
              </a:ext>
            </a:extLst>
          </p:cNvPr>
          <p:cNvGrpSpPr>
            <a:grpSpLocks/>
          </p:cNvGrpSpPr>
          <p:nvPr/>
        </p:nvGrpSpPr>
        <p:grpSpPr bwMode="auto">
          <a:xfrm>
            <a:off x="258763" y="4832946"/>
            <a:ext cx="3449637" cy="1504950"/>
            <a:chOff x="-1263650" y="4522742"/>
            <a:chExt cx="2290620" cy="1170810"/>
          </a:xfrm>
        </p:grpSpPr>
        <p:grpSp>
          <p:nvGrpSpPr>
            <p:cNvPr id="36882" name="组合 2">
              <a:extLst>
                <a:ext uri="{FF2B5EF4-FFF2-40B4-BE49-F238E27FC236}">
                  <a16:creationId xmlns:a16="http://schemas.microsoft.com/office/drawing/2014/main" id="{0F1BEDA9-1BCD-4B5C-96AD-F0534C17E7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263650" y="4522742"/>
              <a:ext cx="2290620" cy="1170810"/>
              <a:chOff x="4800600" y="4768256"/>
              <a:chExt cx="3471874" cy="1536139"/>
            </a:xfrm>
          </p:grpSpPr>
          <p:grpSp>
            <p:nvGrpSpPr>
              <p:cNvPr id="36885" name="Group 66">
                <a:extLst>
                  <a:ext uri="{FF2B5EF4-FFF2-40B4-BE49-F238E27FC236}">
                    <a16:creationId xmlns:a16="http://schemas.microsoft.com/office/drawing/2014/main" id="{2A32C8F3-486A-4054-AAEA-62F1124C31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00600" y="4970125"/>
                <a:ext cx="3471874" cy="1211600"/>
                <a:chOff x="3627" y="5346"/>
                <a:chExt cx="1430" cy="648"/>
              </a:xfrm>
            </p:grpSpPr>
            <p:sp>
              <p:nvSpPr>
                <p:cNvPr id="36888" name="Freeform 67">
                  <a:extLst>
                    <a:ext uri="{FF2B5EF4-FFF2-40B4-BE49-F238E27FC236}">
                      <a16:creationId xmlns:a16="http://schemas.microsoft.com/office/drawing/2014/main" id="{617C8D21-6D8C-4194-AECA-C09AA118020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877" y="5346"/>
                  <a:ext cx="929" cy="648"/>
                </a:xfrm>
                <a:custGeom>
                  <a:avLst/>
                  <a:gdLst>
                    <a:gd name="T0" fmla="*/ 0 w 6532"/>
                    <a:gd name="T1" fmla="*/ 0 h 1692"/>
                    <a:gd name="T2" fmla="*/ 0 w 6532"/>
                    <a:gd name="T3" fmla="*/ 0 h 1692"/>
                    <a:gd name="T4" fmla="*/ 0 w 6532"/>
                    <a:gd name="T5" fmla="*/ 0 h 1692"/>
                    <a:gd name="T6" fmla="*/ 0 w 6532"/>
                    <a:gd name="T7" fmla="*/ 0 h 1692"/>
                    <a:gd name="T8" fmla="*/ 0 w 6532"/>
                    <a:gd name="T9" fmla="*/ 0 h 1692"/>
                    <a:gd name="T10" fmla="*/ 0 w 6532"/>
                    <a:gd name="T11" fmla="*/ 0 h 1692"/>
                    <a:gd name="T12" fmla="*/ 0 w 6532"/>
                    <a:gd name="T13" fmla="*/ 0 h 1692"/>
                    <a:gd name="T14" fmla="*/ 0 w 6532"/>
                    <a:gd name="T15" fmla="*/ 0 h 1692"/>
                    <a:gd name="T16" fmla="*/ 0 w 6532"/>
                    <a:gd name="T17" fmla="*/ 0 h 1692"/>
                    <a:gd name="T18" fmla="*/ 0 w 6532"/>
                    <a:gd name="T19" fmla="*/ 0 h 1692"/>
                    <a:gd name="T20" fmla="*/ 0 w 6532"/>
                    <a:gd name="T21" fmla="*/ 0 h 1692"/>
                    <a:gd name="T22" fmla="*/ 0 w 6532"/>
                    <a:gd name="T23" fmla="*/ 0 h 1692"/>
                    <a:gd name="T24" fmla="*/ 0 w 6532"/>
                    <a:gd name="T25" fmla="*/ 0 h 1692"/>
                    <a:gd name="T26" fmla="*/ 0 w 6532"/>
                    <a:gd name="T27" fmla="*/ 0 h 1692"/>
                    <a:gd name="T28" fmla="*/ 0 w 6532"/>
                    <a:gd name="T29" fmla="*/ 0 h 169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6532" h="1692">
                      <a:moveTo>
                        <a:pt x="0" y="1649"/>
                      </a:moveTo>
                      <a:cubicBezTo>
                        <a:pt x="41" y="1485"/>
                        <a:pt x="82" y="1322"/>
                        <a:pt x="129" y="1169"/>
                      </a:cubicBezTo>
                      <a:cubicBezTo>
                        <a:pt x="176" y="1016"/>
                        <a:pt x="233" y="856"/>
                        <a:pt x="283" y="732"/>
                      </a:cubicBezTo>
                      <a:cubicBezTo>
                        <a:pt x="333" y="608"/>
                        <a:pt x="376" y="514"/>
                        <a:pt x="429" y="423"/>
                      </a:cubicBezTo>
                      <a:cubicBezTo>
                        <a:pt x="482" y="332"/>
                        <a:pt x="536" y="247"/>
                        <a:pt x="600" y="183"/>
                      </a:cubicBezTo>
                      <a:cubicBezTo>
                        <a:pt x="664" y="119"/>
                        <a:pt x="742" y="68"/>
                        <a:pt x="815" y="38"/>
                      </a:cubicBezTo>
                      <a:cubicBezTo>
                        <a:pt x="888" y="8"/>
                        <a:pt x="950" y="0"/>
                        <a:pt x="1038" y="3"/>
                      </a:cubicBezTo>
                      <a:cubicBezTo>
                        <a:pt x="1126" y="6"/>
                        <a:pt x="1220" y="12"/>
                        <a:pt x="1346" y="55"/>
                      </a:cubicBezTo>
                      <a:cubicBezTo>
                        <a:pt x="1472" y="98"/>
                        <a:pt x="1623" y="177"/>
                        <a:pt x="1792" y="261"/>
                      </a:cubicBezTo>
                      <a:cubicBezTo>
                        <a:pt x="1961" y="345"/>
                        <a:pt x="2125" y="447"/>
                        <a:pt x="2358" y="561"/>
                      </a:cubicBezTo>
                      <a:cubicBezTo>
                        <a:pt x="2591" y="675"/>
                        <a:pt x="2933" y="836"/>
                        <a:pt x="3187" y="946"/>
                      </a:cubicBezTo>
                      <a:cubicBezTo>
                        <a:pt x="3441" y="1056"/>
                        <a:pt x="3651" y="1140"/>
                        <a:pt x="3883" y="1221"/>
                      </a:cubicBezTo>
                      <a:cubicBezTo>
                        <a:pt x="4115" y="1302"/>
                        <a:pt x="4330" y="1374"/>
                        <a:pt x="4578" y="1435"/>
                      </a:cubicBezTo>
                      <a:cubicBezTo>
                        <a:pt x="4826" y="1496"/>
                        <a:pt x="5048" y="1546"/>
                        <a:pt x="5374" y="1589"/>
                      </a:cubicBezTo>
                      <a:cubicBezTo>
                        <a:pt x="5700" y="1632"/>
                        <a:pt x="6292" y="1670"/>
                        <a:pt x="6532" y="1692"/>
                      </a:cubicBezTo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  <p:cxnSp>
              <p:nvCxnSpPr>
                <p:cNvPr id="36889" name="AutoShape 68">
                  <a:extLst>
                    <a:ext uri="{FF2B5EF4-FFF2-40B4-BE49-F238E27FC236}">
                      <a16:creationId xmlns:a16="http://schemas.microsoft.com/office/drawing/2014/main" id="{843EB5BB-75BD-4777-BFA7-E6548F0FF66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07" y="5994"/>
                  <a:ext cx="250" cy="0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6890" name="AutoShape 69">
                  <a:extLst>
                    <a:ext uri="{FF2B5EF4-FFF2-40B4-BE49-F238E27FC236}">
                      <a16:creationId xmlns:a16="http://schemas.microsoft.com/office/drawing/2014/main" id="{9B0BAEEE-8748-416F-A0CE-9889150C850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627" y="5991"/>
                  <a:ext cx="250" cy="0"/>
                </a:xfrm>
                <a:prstGeom prst="straightConnector1">
                  <a:avLst/>
                </a:pr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78D173C9-421D-4903-BBD1-A64F366555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61404" y="4768256"/>
                <a:ext cx="12782" cy="153613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887" name="TextBox 1">
                <a:extLst>
                  <a:ext uri="{FF2B5EF4-FFF2-40B4-BE49-F238E27FC236}">
                    <a16:creationId xmlns:a16="http://schemas.microsoft.com/office/drawing/2014/main" id="{B04EFECE-EAAE-4889-876F-1DD8E96B44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91388" y="4786081"/>
                <a:ext cx="969253" cy="4845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>
                    <a:solidFill>
                      <a:srgbClr val="FF0000"/>
                    </a:solidFill>
                  </a:rPr>
                  <a:t>Energy</a:t>
                </a:r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1D24ACC3-C006-49D7-96D7-E26C8ED22BC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-918950" y="4816680"/>
              <a:ext cx="1542190" cy="0"/>
            </a:xfrm>
            <a:prstGeom prst="line">
              <a:avLst/>
            </a:prstGeom>
            <a:ln w="158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82C2702B-16A1-46A0-8422-D7360847DFF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5348" y="4522742"/>
              <a:ext cx="0" cy="115228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881" name="TextBox 1">
            <a:extLst>
              <a:ext uri="{FF2B5EF4-FFF2-40B4-BE49-F238E27FC236}">
                <a16:creationId xmlns:a16="http://schemas.microsoft.com/office/drawing/2014/main" id="{DE85B104-74C6-4551-9458-2B338D22A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6187083"/>
            <a:ext cx="1338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</a:rPr>
              <a:t>电荷信号！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/>
        </p:nvSpPr>
        <p:spPr>
          <a:xfrm rot="16200000">
            <a:off x="3676079" y="-247079"/>
            <a:ext cx="1791842" cy="9144000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rgbClr val="0036A2"/>
              </a:gs>
              <a:gs pos="50000">
                <a:srgbClr val="0070C0"/>
              </a:gs>
              <a:gs pos="100000">
                <a:srgbClr val="0070C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948489" y="2045971"/>
            <a:ext cx="1152525" cy="138303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98972" y="2874646"/>
            <a:ext cx="41857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核脉冲信号数字成形算法研究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16543" y="1982450"/>
            <a:ext cx="81304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8800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2</a:t>
            </a:r>
            <a:endParaRPr lang="zh-CN" altLang="en-US" sz="8800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339976" y="3459481"/>
            <a:ext cx="2031325" cy="175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数字高斯成形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ts val="2563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单极性数字梯形成形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ts val="2563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双极性数字梯形成形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ts val="2563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对称零面积梯形成形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ts val="2563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数字尖顶平顶成形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70439" y="3461386"/>
            <a:ext cx="304892" cy="175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</a:p>
          <a:p>
            <a:pPr eaLnBrk="1" hangingPunct="1">
              <a:lnSpc>
                <a:spcPts val="2563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</a:p>
          <a:p>
            <a:pPr eaLnBrk="1" hangingPunct="1">
              <a:lnSpc>
                <a:spcPts val="2563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</a:p>
          <a:p>
            <a:pPr eaLnBrk="1" hangingPunct="1">
              <a:lnSpc>
                <a:spcPts val="2563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</a:p>
          <a:p>
            <a:pPr eaLnBrk="1" hangingPunct="1">
              <a:lnSpc>
                <a:spcPts val="2563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</a:t>
            </a:r>
          </a:p>
        </p:txBody>
      </p:sp>
      <p:pic>
        <p:nvPicPr>
          <p:cNvPr id="11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5786454"/>
            <a:ext cx="1027502" cy="102750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2"/>
          <p:cNvGraphicFramePr>
            <a:graphicFrameLocks/>
          </p:cNvGraphicFramePr>
          <p:nvPr>
            <p:extLst/>
          </p:nvPr>
        </p:nvGraphicFramePr>
        <p:xfrm>
          <a:off x="457200" y="1628800"/>
          <a:ext cx="8435280" cy="4289425"/>
        </p:xfrm>
        <a:graphic>
          <a:graphicData uri="http://schemas.openxmlformats.org/drawingml/2006/table">
            <a:tbl>
              <a:tblPr/>
              <a:tblGrid>
                <a:gridCol w="16857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7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57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61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数字高斯成形器</a:t>
                      </a:r>
                      <a:endParaRPr kumimoji="0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数字梯形成形器</a:t>
                      </a:r>
                      <a:endParaRPr kumimoji="0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数字尖顶成形器</a:t>
                      </a:r>
                      <a:endParaRPr kumimoji="0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对称零面积梯形成形</a:t>
                      </a:r>
                      <a:endParaRPr kumimoji="0" lang="zh-C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28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成形波形图</a:t>
                      </a:r>
                      <a:endParaRPr kumimoji="0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成形效果</a:t>
                      </a:r>
                      <a:endParaRPr kumimoji="0" lang="zh-CN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最差</a:t>
                      </a:r>
                      <a:endParaRPr kumimoji="0" lang="zh-C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较优</a:t>
                      </a:r>
                      <a:endParaRPr kumimoji="0" lang="zh-C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优异</a:t>
                      </a:r>
                      <a:endParaRPr kumimoji="0" lang="zh-C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优异</a:t>
                      </a:r>
                      <a:endParaRPr kumimoji="0" lang="zh-CN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综合资源需求</a:t>
                      </a:r>
                      <a:endParaRPr kumimoji="0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中等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最小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较大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较大</a:t>
                      </a:r>
                      <a:endParaRPr kumimoji="0" lang="zh-CN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成形运算速度</a:t>
                      </a:r>
                      <a:endParaRPr kumimoji="0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一般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最快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中等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中等</a:t>
                      </a:r>
                      <a:endParaRPr kumimoji="0" lang="zh-CN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滤除噪声</a:t>
                      </a:r>
                      <a:endParaRPr kumimoji="0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并联、串联噪声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并联、串联噪声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并联、串联噪声</a:t>
                      </a:r>
                      <a:endParaRPr kumimoji="0" lang="zh-CN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微软雅黑" pitchFamily="34" charset="-122"/>
                        </a:rPr>
                        <a:t>并联，串联噪声，自带基线恢复</a:t>
                      </a:r>
                      <a:endParaRPr kumimoji="0" lang="zh-CN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微软雅黑" pitchFamily="34" charset="-12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1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378100"/>
            <a:ext cx="1295400" cy="91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376512"/>
            <a:ext cx="1204912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378100"/>
            <a:ext cx="1152525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913" y="2418469"/>
            <a:ext cx="1368152" cy="85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组合 18"/>
          <p:cNvGrpSpPr>
            <a:grpSpLocks/>
          </p:cNvGrpSpPr>
          <p:nvPr/>
        </p:nvGrpSpPr>
        <p:grpSpPr bwMode="auto">
          <a:xfrm>
            <a:off x="263525" y="962025"/>
            <a:ext cx="4092575" cy="379413"/>
            <a:chOff x="0" y="0"/>
            <a:chExt cx="3660847" cy="380205"/>
          </a:xfrm>
        </p:grpSpPr>
        <p:sp>
          <p:nvSpPr>
            <p:cNvPr id="15" name="五边形 20"/>
            <p:cNvSpPr>
              <a:spLocks noChangeArrowheads="1"/>
            </p:cNvSpPr>
            <p:nvPr/>
          </p:nvSpPr>
          <p:spPr bwMode="auto">
            <a:xfrm>
              <a:off x="1" y="20694"/>
              <a:ext cx="2940998" cy="351522"/>
            </a:xfrm>
            <a:prstGeom prst="homePlate">
              <a:avLst>
                <a:gd name="adj" fmla="val 49966"/>
              </a:avLst>
            </a:prstGeom>
            <a:solidFill>
              <a:srgbClr val="007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矩形 21"/>
            <p:cNvSpPr>
              <a:spLocks noChangeArrowheads="1"/>
            </p:cNvSpPr>
            <p:nvPr/>
          </p:nvSpPr>
          <p:spPr bwMode="auto">
            <a:xfrm>
              <a:off x="0" y="0"/>
              <a:ext cx="3208449" cy="380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b="1">
                  <a:solidFill>
                    <a:srgbClr val="FFFF00"/>
                  </a:solidFill>
                  <a:ea typeface="微软雅黑" pitchFamily="34" charset="-122"/>
                </a:rPr>
                <a:t>数字成形滤波器对比表</a:t>
              </a:r>
            </a:p>
          </p:txBody>
        </p:sp>
        <p:sp>
          <p:nvSpPr>
            <p:cNvPr id="17" name="燕尾形 22"/>
            <p:cNvSpPr>
              <a:spLocks noChangeArrowheads="1"/>
            </p:cNvSpPr>
            <p:nvPr/>
          </p:nvSpPr>
          <p:spPr bwMode="auto">
            <a:xfrm>
              <a:off x="2850519" y="20022"/>
              <a:ext cx="450405" cy="359512"/>
            </a:xfrm>
            <a:prstGeom prst="chevron">
              <a:avLst>
                <a:gd name="adj" fmla="val 50003"/>
              </a:avLst>
            </a:prstGeom>
            <a:solidFill>
              <a:srgbClr val="007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" name="燕尾形 23"/>
            <p:cNvSpPr>
              <a:spLocks noChangeArrowheads="1"/>
            </p:cNvSpPr>
            <p:nvPr/>
          </p:nvSpPr>
          <p:spPr bwMode="auto">
            <a:xfrm>
              <a:off x="3208450" y="20022"/>
              <a:ext cx="452397" cy="359512"/>
            </a:xfrm>
            <a:prstGeom prst="chevron">
              <a:avLst>
                <a:gd name="adj" fmla="val 50002"/>
              </a:avLst>
            </a:prstGeom>
            <a:solidFill>
              <a:srgbClr val="007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19" name="直接连接符 18"/>
          <p:cNvCxnSpPr/>
          <p:nvPr/>
        </p:nvCxnSpPr>
        <p:spPr>
          <a:xfrm flipH="1" flipV="1">
            <a:off x="73042" y="714357"/>
            <a:ext cx="2122694" cy="157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燕尾形 20"/>
          <p:cNvSpPr>
            <a:spLocks noChangeArrowheads="1"/>
          </p:cNvSpPr>
          <p:nvPr/>
        </p:nvSpPr>
        <p:spPr bwMode="auto">
          <a:xfrm>
            <a:off x="233975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2" name="燕尾形 22"/>
          <p:cNvSpPr>
            <a:spLocks noChangeArrowheads="1"/>
          </p:cNvSpPr>
          <p:nvPr/>
        </p:nvSpPr>
        <p:spPr bwMode="auto">
          <a:xfrm>
            <a:off x="2746038" y="355593"/>
            <a:ext cx="4326292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3583268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成形效果对比</a:t>
            </a:r>
          </a:p>
        </p:txBody>
      </p:sp>
      <p:pic>
        <p:nvPicPr>
          <p:cNvPr id="24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25" name="燕尾形 2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" name="燕尾形 25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7" name="燕尾形 26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195471" y="285728"/>
            <a:ext cx="3250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6.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数字成形算法</a:t>
            </a:r>
          </a:p>
        </p:txBody>
      </p:sp>
    </p:spTree>
    <p:extLst>
      <p:ext uri="{BB962C8B-B14F-4D97-AF65-F5344CB8AC3E}">
        <p14:creationId xmlns:p14="http://schemas.microsoft.com/office/powerpoint/2010/main" val="1692541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 rot="10800000">
            <a:off x="73040" y="714356"/>
            <a:ext cx="2355821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燕尾形 6"/>
          <p:cNvSpPr>
            <a:spLocks noChangeArrowheads="1"/>
          </p:cNvSpPr>
          <p:nvPr/>
        </p:nvSpPr>
        <p:spPr bwMode="auto">
          <a:xfrm>
            <a:off x="2665516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8" name="燕尾形 22"/>
          <p:cNvSpPr>
            <a:spLocks noChangeArrowheads="1"/>
          </p:cNvSpPr>
          <p:nvPr/>
        </p:nvSpPr>
        <p:spPr bwMode="auto">
          <a:xfrm>
            <a:off x="3000364" y="355593"/>
            <a:ext cx="407196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786182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算法推导与实现</a:t>
            </a:r>
          </a:p>
        </p:txBody>
      </p:sp>
      <p:pic>
        <p:nvPicPr>
          <p:cNvPr id="10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1" name="燕尾形 2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燕尾形 11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3" name="燕尾形 12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4" name="Rectangle 7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95472" y="285728"/>
            <a:ext cx="20002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数字高斯成形</a:t>
            </a:r>
          </a:p>
        </p:txBody>
      </p:sp>
      <p:pic>
        <p:nvPicPr>
          <p:cNvPr id="4098" name="图片 2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68" y="1340768"/>
            <a:ext cx="3211513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7" name="对象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358629"/>
              </p:ext>
            </p:extLst>
          </p:nvPr>
        </p:nvGraphicFramePr>
        <p:xfrm>
          <a:off x="4139952" y="1871253"/>
          <a:ext cx="3755872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" r:id="rId5" imgW="2425700" imgH="419100" progId="Equation.DSMT4">
                  <p:embed/>
                </p:oleObj>
              </mc:Choice>
              <mc:Fallback>
                <p:oleObj r:id="rId5" imgW="2425700" imgH="4191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1871253"/>
                        <a:ext cx="3755872" cy="6480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93" y="3193827"/>
            <a:ext cx="433705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9" name="对象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919767"/>
              </p:ext>
            </p:extLst>
          </p:nvPr>
        </p:nvGraphicFramePr>
        <p:xfrm>
          <a:off x="3959424" y="4077072"/>
          <a:ext cx="5184576" cy="1512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4" r:id="rId8" imgW="4572000" imgH="1143000" progId="Equation.DSMT4">
                  <p:embed/>
                </p:oleObj>
              </mc:Choice>
              <mc:Fallback>
                <p:oleObj r:id="rId8" imgW="4572000" imgH="11430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9424" y="4077072"/>
                        <a:ext cx="5184576" cy="15121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7986" y="911845"/>
            <a:ext cx="5284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（</a:t>
            </a:r>
            <a:r>
              <a:rPr lang="en-US" altLang="zh-CN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）</a:t>
            </a:r>
            <a:r>
              <a:rPr lang="en-US" altLang="zh-CN" sz="1600" dirty="0" err="1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Sallen</a:t>
            </a:r>
            <a:r>
              <a:rPr lang="en-US" altLang="zh-CN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-Key</a:t>
            </a:r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滤波器的双线性变换法实现数字高斯成形</a:t>
            </a:r>
            <a:endParaRPr lang="en-US" altLang="zh-CN" sz="1600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11960" y="1434262"/>
            <a:ext cx="3810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Sallen</a:t>
            </a:r>
            <a:r>
              <a:rPr lang="en-US" altLang="zh-CN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-Key</a:t>
            </a:r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模拟滤波器频率响应表达式：</a:t>
            </a:r>
            <a:endParaRPr lang="en-US" altLang="zh-CN" sz="1600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11960" y="3348281"/>
            <a:ext cx="3810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Sallen</a:t>
            </a:r>
            <a:r>
              <a:rPr lang="en-US" altLang="zh-CN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-Key</a:t>
            </a:r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模拟滤波器双线性变换法的频率响应表达式：</a:t>
            </a:r>
            <a:endParaRPr lang="en-US" altLang="zh-CN" sz="1600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05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72" y="1340768"/>
            <a:ext cx="349567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连接符 4"/>
          <p:cNvCxnSpPr/>
          <p:nvPr/>
        </p:nvCxnSpPr>
        <p:spPr>
          <a:xfrm rot="10800000">
            <a:off x="73040" y="714356"/>
            <a:ext cx="2355821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燕尾形 6"/>
          <p:cNvSpPr>
            <a:spLocks noChangeArrowheads="1"/>
          </p:cNvSpPr>
          <p:nvPr/>
        </p:nvSpPr>
        <p:spPr bwMode="auto">
          <a:xfrm>
            <a:off x="2665516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8" name="燕尾形 22"/>
          <p:cNvSpPr>
            <a:spLocks noChangeArrowheads="1"/>
          </p:cNvSpPr>
          <p:nvPr/>
        </p:nvSpPr>
        <p:spPr bwMode="auto">
          <a:xfrm>
            <a:off x="3000364" y="355593"/>
            <a:ext cx="407196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786182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算法推导与实现</a:t>
            </a:r>
          </a:p>
        </p:txBody>
      </p:sp>
      <p:pic>
        <p:nvPicPr>
          <p:cNvPr id="10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1" name="燕尾形 2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燕尾形 11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3" name="燕尾形 12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4" name="Rectangle 7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95472" y="285728"/>
            <a:ext cx="20002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数字高斯成形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7986" y="911845"/>
            <a:ext cx="5284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（</a:t>
            </a:r>
            <a:r>
              <a:rPr lang="en-US" altLang="zh-CN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）模拟</a:t>
            </a:r>
            <a:r>
              <a:rPr lang="en-US" altLang="zh-CN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CR-RC</a:t>
            </a:r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的数字高斯成形</a:t>
            </a:r>
            <a:endParaRPr lang="en-US" altLang="zh-CN" sz="1600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9" name="对象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5967537"/>
              </p:ext>
            </p:extLst>
          </p:nvPr>
        </p:nvGraphicFramePr>
        <p:xfrm>
          <a:off x="3461079" y="2132856"/>
          <a:ext cx="5168011" cy="489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3" r:id="rId5" imgW="2514600" imgH="241300" progId="Equation.DSMT4">
                  <p:embed/>
                </p:oleObj>
              </mc:Choice>
              <mc:Fallback>
                <p:oleObj r:id="rId5" imgW="2514600" imgH="2413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1079" y="2132856"/>
                        <a:ext cx="5168011" cy="4893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075018" y="1618576"/>
            <a:ext cx="3810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CR-RC</a:t>
            </a:r>
            <a:r>
              <a:rPr lang="zh-CN" altLang="zh-CN" sz="16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系统的单位冲激响应</a:t>
            </a:r>
            <a:r>
              <a:rPr lang="zh-CN" altLang="en-US" sz="16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表达式：</a:t>
            </a:r>
            <a:endParaRPr lang="en-US" altLang="zh-CN" sz="1600" dirty="0">
              <a:solidFill>
                <a:srgbClr val="FF0000"/>
              </a:solidFill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17" y="3645470"/>
            <a:ext cx="4338638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2" name="对象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035080"/>
              </p:ext>
            </p:extLst>
          </p:nvPr>
        </p:nvGraphicFramePr>
        <p:xfrm>
          <a:off x="1329482" y="3284984"/>
          <a:ext cx="7413729" cy="520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4" r:id="rId8" imgW="4241800" imgH="241300" progId="Equation.DSMT4">
                  <p:embed/>
                </p:oleObj>
              </mc:Choice>
              <mc:Fallback>
                <p:oleObj r:id="rId8" imgW="4241800" imgH="2413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9482" y="3284984"/>
                        <a:ext cx="7413729" cy="5206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851920" y="2970128"/>
            <a:ext cx="3810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CR-RC</a:t>
            </a:r>
            <a:r>
              <a:rPr lang="zh-CN" altLang="en-US" sz="16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滤波器的频率响应数字表达式</a:t>
            </a:r>
            <a:r>
              <a:rPr lang="zh-CN" altLang="en-US" sz="16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：</a:t>
            </a:r>
            <a:endParaRPr lang="en-US" altLang="zh-CN" sz="1600" dirty="0">
              <a:solidFill>
                <a:srgbClr val="FF0000"/>
              </a:solidFill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42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786446" y="407671"/>
            <a:ext cx="2817805" cy="93345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zh-CN" altLang="en-US" sz="3200" dirty="0">
                <a:latin typeface="方正粗宋简体" pitchFamily="65" charset="-122"/>
                <a:ea typeface="方正粗宋简体" pitchFamily="65" charset="-122"/>
              </a:rPr>
              <a:t>目录  </a:t>
            </a:r>
            <a:r>
              <a:rPr lang="en-US" altLang="zh-CN" sz="2000" dirty="0">
                <a:solidFill>
                  <a:schemeClr val="bg1">
                    <a:lumMod val="65000"/>
                  </a:schemeClr>
                </a:solidFill>
                <a:latin typeface="方正粗宋简体" pitchFamily="65" charset="-122"/>
                <a:ea typeface="方正粗宋简体" pitchFamily="65" charset="-122"/>
                <a:cs typeface="Arial" pitchFamily="34" charset="0"/>
              </a:rPr>
              <a:t>Contents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方正粗宋简体" pitchFamily="65" charset="-122"/>
              <a:ea typeface="方正粗宋简体" pitchFamily="65" charset="-122"/>
              <a:cs typeface="Arial" pitchFamily="34" charset="0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323279" y="2089786"/>
            <a:ext cx="878522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179388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1907704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3707904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5292080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7020272" y="1866900"/>
            <a:ext cx="0" cy="30289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79389" y="1753071"/>
            <a:ext cx="38985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方正粗宋简体" pitchFamily="65" charset="-122"/>
                <a:ea typeface="方正粗宋简体" pitchFamily="65" charset="-122"/>
              </a:rPr>
              <a:t>03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方正粗宋简体" pitchFamily="65" charset="-122"/>
              <a:ea typeface="方正粗宋简体" pitchFamily="65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77894" y="1753071"/>
            <a:ext cx="38985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方正粗宋简体" pitchFamily="65" charset="-122"/>
                <a:ea typeface="方正粗宋简体" pitchFamily="65" charset="-122"/>
              </a:rPr>
              <a:t>15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方正粗宋简体" pitchFamily="65" charset="-122"/>
              <a:ea typeface="方正粗宋简体" pitchFamily="65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78094" y="1753071"/>
            <a:ext cx="38985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方正粗宋简体" pitchFamily="65" charset="-122"/>
                <a:ea typeface="方正粗宋简体" pitchFamily="65" charset="-122"/>
              </a:rPr>
              <a:t>27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方正粗宋简体" pitchFamily="65" charset="-122"/>
              <a:ea typeface="方正粗宋简体" pitchFamily="65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36096" y="1753071"/>
            <a:ext cx="38985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方正粗宋简体" pitchFamily="65" charset="-122"/>
                <a:ea typeface="方正粗宋简体" pitchFamily="65" charset="-122"/>
              </a:rPr>
              <a:t>37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方正粗宋简体" pitchFamily="65" charset="-122"/>
              <a:ea typeface="方正粗宋简体" pitchFamily="65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64288" y="1753071"/>
            <a:ext cx="38985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方正粗宋简体" pitchFamily="65" charset="-122"/>
                <a:ea typeface="方正粗宋简体" pitchFamily="65" charset="-122"/>
              </a:rPr>
              <a:t>43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方正粗宋简体" pitchFamily="65" charset="-122"/>
              <a:ea typeface="方正粗宋简体" pitchFamily="65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89938" y="1726401"/>
            <a:ext cx="59503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方正粗宋简体" pitchFamily="65" charset="-122"/>
                <a:ea typeface="方正粗宋简体" pitchFamily="65" charset="-122"/>
              </a:rPr>
              <a:t>Page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方正粗宋简体" pitchFamily="65" charset="-122"/>
              <a:ea typeface="方正粗宋简体" pitchFamily="65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19114" y="1"/>
            <a:ext cx="1851025" cy="1409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323276" y="2263140"/>
            <a:ext cx="2103621" cy="2966053"/>
            <a:chOff x="179388" y="1885950"/>
            <a:chExt cx="1439862" cy="2195513"/>
          </a:xfrm>
        </p:grpSpPr>
        <p:sp>
          <p:nvSpPr>
            <p:cNvPr id="71" name="矩形 70"/>
            <p:cNvSpPr/>
            <p:nvPr/>
          </p:nvSpPr>
          <p:spPr>
            <a:xfrm>
              <a:off x="179388" y="1885950"/>
              <a:ext cx="1439862" cy="219551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/>
            </a:p>
          </p:txBody>
        </p:sp>
        <p:sp>
          <p:nvSpPr>
            <p:cNvPr id="12314" name="矩形 71"/>
            <p:cNvSpPr>
              <a:spLocks noChangeArrowheads="1"/>
            </p:cNvSpPr>
            <p:nvPr/>
          </p:nvSpPr>
          <p:spPr bwMode="auto">
            <a:xfrm>
              <a:off x="214130" y="1897392"/>
              <a:ext cx="1313032" cy="134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核脉冲信号</a:t>
              </a:r>
              <a:endParaRPr lang="en-US" altLang="zh-CN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处理方法</a:t>
              </a:r>
              <a:endParaRPr lang="en-US" altLang="zh-CN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研究背景</a:t>
              </a:r>
              <a:endParaRPr lang="en-US" altLang="zh-CN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315" name="TextBox 72"/>
            <p:cNvSpPr txBox="1">
              <a:spLocks noChangeArrowheads="1"/>
            </p:cNvSpPr>
            <p:nvPr/>
          </p:nvSpPr>
          <p:spPr bwMode="auto">
            <a:xfrm>
              <a:off x="823913" y="3177040"/>
              <a:ext cx="535724" cy="692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4800" dirty="0">
                  <a:solidFill>
                    <a:schemeClr val="bg1"/>
                  </a:solidFill>
                  <a:latin typeface="方正粗宋简体" pitchFamily="65" charset="-122"/>
                  <a:ea typeface="方正粗宋简体" pitchFamily="65" charset="-122"/>
                </a:rPr>
                <a:t>1</a:t>
              </a:r>
              <a:endParaRPr lang="zh-CN" altLang="en-US" sz="4800" dirty="0">
                <a:solidFill>
                  <a:schemeClr val="bg1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411634" y="2263139"/>
            <a:ext cx="2139903" cy="2966053"/>
            <a:chOff x="1649413" y="1885950"/>
            <a:chExt cx="1441450" cy="2195513"/>
          </a:xfrm>
        </p:grpSpPr>
        <p:sp>
          <p:nvSpPr>
            <p:cNvPr id="70" name="矩形 69"/>
            <p:cNvSpPr/>
            <p:nvPr/>
          </p:nvSpPr>
          <p:spPr>
            <a:xfrm>
              <a:off x="1649413" y="1885950"/>
              <a:ext cx="1441450" cy="219551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316" name="矩形 76"/>
            <p:cNvSpPr>
              <a:spLocks noChangeArrowheads="1"/>
            </p:cNvSpPr>
            <p:nvPr/>
          </p:nvSpPr>
          <p:spPr bwMode="auto">
            <a:xfrm>
              <a:off x="1661535" y="1897393"/>
              <a:ext cx="1309384" cy="134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核脉冲信号数字成形算法研究</a:t>
              </a:r>
            </a:p>
          </p:txBody>
        </p:sp>
        <p:sp>
          <p:nvSpPr>
            <p:cNvPr id="12317" name="TextBox 77"/>
            <p:cNvSpPr txBox="1">
              <a:spLocks noChangeArrowheads="1"/>
            </p:cNvSpPr>
            <p:nvPr/>
          </p:nvSpPr>
          <p:spPr bwMode="auto">
            <a:xfrm>
              <a:off x="2300288" y="3177041"/>
              <a:ext cx="535724" cy="692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4800" dirty="0">
                  <a:solidFill>
                    <a:schemeClr val="bg1"/>
                  </a:solidFill>
                  <a:latin typeface="方正粗宋简体" pitchFamily="65" charset="-122"/>
                  <a:ea typeface="方正粗宋简体" pitchFamily="65" charset="-122"/>
                </a:rPr>
                <a:t>2</a:t>
              </a:r>
              <a:endParaRPr lang="zh-CN" altLang="en-US" sz="4800" dirty="0">
                <a:solidFill>
                  <a:schemeClr val="bg1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526435" y="2263139"/>
            <a:ext cx="2061663" cy="2966053"/>
            <a:chOff x="3121025" y="1885950"/>
            <a:chExt cx="1439863" cy="2195513"/>
          </a:xfrm>
        </p:grpSpPr>
        <p:sp>
          <p:nvSpPr>
            <p:cNvPr id="69" name="矩形 68"/>
            <p:cNvSpPr/>
            <p:nvPr/>
          </p:nvSpPr>
          <p:spPr>
            <a:xfrm>
              <a:off x="3121025" y="1885950"/>
              <a:ext cx="1439863" cy="21955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318" name="矩形 78"/>
            <p:cNvSpPr>
              <a:spLocks noChangeArrowheads="1"/>
            </p:cNvSpPr>
            <p:nvPr/>
          </p:nvSpPr>
          <p:spPr bwMode="auto">
            <a:xfrm>
              <a:off x="3121025" y="1897393"/>
              <a:ext cx="1435888" cy="1346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核脉冲信号其他数字处理算法研究</a:t>
              </a:r>
            </a:p>
          </p:txBody>
        </p:sp>
        <p:sp>
          <p:nvSpPr>
            <p:cNvPr id="12321" name="TextBox 81"/>
            <p:cNvSpPr txBox="1">
              <a:spLocks noChangeArrowheads="1"/>
            </p:cNvSpPr>
            <p:nvPr/>
          </p:nvSpPr>
          <p:spPr bwMode="auto">
            <a:xfrm>
              <a:off x="3776663" y="3177041"/>
              <a:ext cx="535724" cy="692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4800" dirty="0">
                  <a:solidFill>
                    <a:schemeClr val="bg1"/>
                  </a:solidFill>
                  <a:latin typeface="方正粗宋简体" pitchFamily="65" charset="-122"/>
                  <a:ea typeface="方正粗宋简体" pitchFamily="65" charset="-122"/>
                </a:rPr>
                <a:t>3</a:t>
              </a:r>
              <a:endParaRPr lang="zh-CN" altLang="en-US" sz="4800" dirty="0">
                <a:solidFill>
                  <a:schemeClr val="bg1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588098" y="2263139"/>
            <a:ext cx="2089274" cy="2966053"/>
            <a:chOff x="6062663" y="1885950"/>
            <a:chExt cx="1439862" cy="2195513"/>
          </a:xfrm>
        </p:grpSpPr>
        <p:sp>
          <p:nvSpPr>
            <p:cNvPr id="67" name="矩形 66"/>
            <p:cNvSpPr/>
            <p:nvPr/>
          </p:nvSpPr>
          <p:spPr>
            <a:xfrm>
              <a:off x="6062663" y="1885950"/>
              <a:ext cx="1439862" cy="219551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320" name="矩形 80"/>
            <p:cNvSpPr>
              <a:spLocks noChangeArrowheads="1"/>
            </p:cNvSpPr>
            <p:nvPr/>
          </p:nvSpPr>
          <p:spPr bwMode="auto">
            <a:xfrm>
              <a:off x="6158178" y="1976289"/>
              <a:ext cx="1253149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算法板级实现与实际应用</a:t>
              </a:r>
            </a:p>
          </p:txBody>
        </p:sp>
        <p:sp>
          <p:nvSpPr>
            <p:cNvPr id="12323" name="TextBox 83"/>
            <p:cNvSpPr txBox="1">
              <a:spLocks noChangeArrowheads="1"/>
            </p:cNvSpPr>
            <p:nvPr/>
          </p:nvSpPr>
          <p:spPr bwMode="auto">
            <a:xfrm>
              <a:off x="6730999" y="3177041"/>
              <a:ext cx="490463" cy="692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4800" dirty="0">
                  <a:solidFill>
                    <a:schemeClr val="bg1"/>
                  </a:solidFill>
                  <a:latin typeface="方正粗宋简体" pitchFamily="65" charset="-122"/>
                  <a:ea typeface="方正粗宋简体" pitchFamily="65" charset="-122"/>
                </a:rPr>
                <a:t>4</a:t>
              </a:r>
              <a:endParaRPr lang="zh-CN" altLang="en-US" sz="4800" dirty="0">
                <a:solidFill>
                  <a:schemeClr val="bg1"/>
                </a:solidFill>
                <a:latin typeface="方正粗宋简体" pitchFamily="65" charset="-122"/>
                <a:ea typeface="方正粗宋简体" pitchFamily="65" charset="-122"/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 rot="10800000">
            <a:off x="73040" y="714356"/>
            <a:ext cx="2355821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燕尾形 5"/>
          <p:cNvSpPr>
            <a:spLocks noChangeArrowheads="1"/>
          </p:cNvSpPr>
          <p:nvPr/>
        </p:nvSpPr>
        <p:spPr bwMode="auto">
          <a:xfrm>
            <a:off x="2665516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7" name="燕尾形 22"/>
          <p:cNvSpPr>
            <a:spLocks noChangeArrowheads="1"/>
          </p:cNvSpPr>
          <p:nvPr/>
        </p:nvSpPr>
        <p:spPr bwMode="auto">
          <a:xfrm>
            <a:off x="3000364" y="355593"/>
            <a:ext cx="407196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786182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算法推导与实现</a:t>
            </a:r>
          </a:p>
        </p:txBody>
      </p:sp>
      <p:pic>
        <p:nvPicPr>
          <p:cNvPr id="9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0" name="燕尾形 2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燕尾形 10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2" name="燕尾形 11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3" name="Rectangle 7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95472" y="285728"/>
            <a:ext cx="20002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数字高斯成形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7986" y="911845"/>
            <a:ext cx="5284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（</a:t>
            </a:r>
            <a:r>
              <a:rPr lang="en-US" altLang="zh-CN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）</a:t>
            </a:r>
            <a:r>
              <a:rPr lang="en-US" altLang="zh-CN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IIR</a:t>
            </a:r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滤波器的数字高斯成形</a:t>
            </a:r>
            <a:endParaRPr lang="en-US" altLang="zh-CN" sz="1600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1" name="对象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223027"/>
              </p:ext>
            </p:extLst>
          </p:nvPr>
        </p:nvGraphicFramePr>
        <p:xfrm>
          <a:off x="683568" y="1700808"/>
          <a:ext cx="5361323" cy="648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3" r:id="rId4" imgW="3467100" imgH="419100" progId="Equation.DSMT4">
                  <p:embed/>
                </p:oleObj>
              </mc:Choice>
              <mc:Fallback>
                <p:oleObj r:id="rId4" imgW="3467100" imgH="4191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700808"/>
                        <a:ext cx="5361323" cy="6480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矩形 21"/>
          <p:cNvSpPr/>
          <p:nvPr/>
        </p:nvSpPr>
        <p:spPr>
          <a:xfrm>
            <a:off x="548378" y="2708920"/>
            <a:ext cx="70136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黑体" pitchFamily="49" charset="-122"/>
                <a:ea typeface="黑体" pitchFamily="49" charset="-122"/>
              </a:rPr>
              <a:t>y(n)-2.9599y(n-1)+2.9205y(n-2)-0.9607y(n-3)=</a:t>
            </a:r>
            <a:endParaRPr lang="zh-CN" altLang="zh-CN" dirty="0">
              <a:latin typeface="黑体" pitchFamily="49" charset="-122"/>
              <a:ea typeface="黑体" pitchFamily="49" charset="-122"/>
            </a:endParaRPr>
          </a:p>
          <a:p>
            <a:r>
              <a:rPr lang="en-US" altLang="zh-CN" dirty="0">
                <a:latin typeface="黑体" pitchFamily="49" charset="-122"/>
                <a:ea typeface="黑体" pitchFamily="49" charset="-122"/>
              </a:rPr>
              <a:t>10</a:t>
            </a:r>
            <a:r>
              <a:rPr lang="en-US" altLang="zh-CN" baseline="30000" dirty="0">
                <a:latin typeface="黑体" pitchFamily="49" charset="-122"/>
                <a:ea typeface="黑体" pitchFamily="49" charset="-122"/>
              </a:rPr>
              <a:t>-5</a:t>
            </a:r>
            <a:r>
              <a:rPr lang="en-US" altLang="zh-CN" dirty="0">
                <a:latin typeface="黑体" pitchFamily="49" charset="-122"/>
                <a:ea typeface="黑体" pitchFamily="49" charset="-122"/>
              </a:rPr>
              <a:t>[0.099f(n)+0.2971f(n-1)+0.2971f(n-2)+0.099f(n-3)]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025" y="3501008"/>
            <a:ext cx="4337050" cy="32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553822" y="1412776"/>
            <a:ext cx="3810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IIR</a:t>
            </a:r>
            <a:r>
              <a:rPr lang="zh-CN" altLang="en-US" sz="16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Times New Roman" pitchFamily="18" charset="0"/>
              </a:rPr>
              <a:t>数字滤波器的系统函数表达式：</a:t>
            </a:r>
            <a:endParaRPr lang="en-US" altLang="zh-CN" sz="1600" dirty="0">
              <a:solidFill>
                <a:srgbClr val="FF0000"/>
              </a:solidFill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53822" y="2442374"/>
            <a:ext cx="3810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6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输入信号与输出信号的差分方程为</a:t>
            </a:r>
            <a:r>
              <a:rPr lang="zh-CN" altLang="en-US" sz="16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305283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 flipH="1" flipV="1">
            <a:off x="73041" y="714356"/>
            <a:ext cx="2842775" cy="19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燕尾形 5"/>
          <p:cNvSpPr>
            <a:spLocks noChangeArrowheads="1"/>
          </p:cNvSpPr>
          <p:nvPr/>
        </p:nvSpPr>
        <p:spPr bwMode="auto">
          <a:xfrm>
            <a:off x="2987824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7" name="燕尾形 22"/>
          <p:cNvSpPr>
            <a:spLocks noChangeArrowheads="1"/>
          </p:cNvSpPr>
          <p:nvPr/>
        </p:nvSpPr>
        <p:spPr bwMode="auto">
          <a:xfrm>
            <a:off x="3275856" y="355593"/>
            <a:ext cx="3796474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786182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算法推导与实现</a:t>
            </a:r>
          </a:p>
        </p:txBody>
      </p:sp>
      <p:pic>
        <p:nvPicPr>
          <p:cNvPr id="9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0" name="燕尾形 2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燕尾形 10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2" name="燕尾形 11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3" name="Rectangle 7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95471" y="285728"/>
            <a:ext cx="27923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单极性数字梯形成形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1383305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图片 22" descr="F:\项目\论文\中国物理C\画图\figure 4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279" y="3818826"/>
            <a:ext cx="8321442" cy="2161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83568" y="6237312"/>
            <a:ext cx="284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数字反卷积</a:t>
            </a:r>
            <a:endParaRPr lang="en-US" altLang="zh-CN" sz="1600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algn="ctr"/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（还原得到探测器电流）</a:t>
            </a:r>
            <a:endParaRPr lang="en-US" altLang="zh-CN" sz="1600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386421B6-D455-4D88-B84B-07F66BC5C2FF}"/>
              </a:ext>
            </a:extLst>
          </p:cNvPr>
          <p:cNvSpPr txBox="1"/>
          <p:nvPr/>
        </p:nvSpPr>
        <p:spPr>
          <a:xfrm>
            <a:off x="160386" y="1064245"/>
            <a:ext cx="5284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（</a:t>
            </a:r>
            <a:r>
              <a:rPr lang="en-US" altLang="zh-CN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）递推差分方程实现方式：</a:t>
            </a:r>
            <a:endParaRPr lang="en-US" altLang="zh-CN" sz="1600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" name="左大括号 1">
            <a:extLst>
              <a:ext uri="{FF2B5EF4-FFF2-40B4-BE49-F238E27FC236}">
                <a16:creationId xmlns:a16="http://schemas.microsoft.com/office/drawing/2014/main" id="{1E89CA8B-FA5C-4725-8487-1BCCDECAD909}"/>
              </a:ext>
            </a:extLst>
          </p:cNvPr>
          <p:cNvSpPr/>
          <p:nvPr/>
        </p:nvSpPr>
        <p:spPr>
          <a:xfrm rot="16200000">
            <a:off x="1978956" y="5483073"/>
            <a:ext cx="291600" cy="122401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05854F11-6E77-4D9E-BE43-4AC1B57AFE1B}"/>
              </a:ext>
            </a:extLst>
          </p:cNvPr>
          <p:cNvSpPr txBox="1"/>
          <p:nvPr/>
        </p:nvSpPr>
        <p:spPr>
          <a:xfrm>
            <a:off x="3604410" y="6237312"/>
            <a:ext cx="5072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数字波形合成</a:t>
            </a:r>
            <a:endParaRPr lang="en-US" altLang="zh-CN" sz="1600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algn="ctr"/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（提高信噪比、降低弹道亏损，提升能量分辨）</a:t>
            </a:r>
            <a:endParaRPr lang="en-US" altLang="zh-CN" sz="1600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27" name="左大括号 26">
            <a:extLst>
              <a:ext uri="{FF2B5EF4-FFF2-40B4-BE49-F238E27FC236}">
                <a16:creationId xmlns:a16="http://schemas.microsoft.com/office/drawing/2014/main" id="{E1208CAB-158E-44E7-A8E2-97967ADA6282}"/>
              </a:ext>
            </a:extLst>
          </p:cNvPr>
          <p:cNvSpPr/>
          <p:nvPr/>
        </p:nvSpPr>
        <p:spPr>
          <a:xfrm rot="16200000">
            <a:off x="6019782" y="4429490"/>
            <a:ext cx="319872" cy="335945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10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>
            <a:extLst>
              <a:ext uri="{FF2B5EF4-FFF2-40B4-BE49-F238E27FC236}">
                <a16:creationId xmlns:a16="http://schemas.microsoft.com/office/drawing/2014/main" id="{8004E0E8-DE76-4400-BDE8-3CAB30057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79" y="1204539"/>
            <a:ext cx="7032625" cy="424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" name="TextBox 3">
            <a:extLst>
              <a:ext uri="{FF2B5EF4-FFF2-40B4-BE49-F238E27FC236}">
                <a16:creationId xmlns:a16="http://schemas.microsoft.com/office/drawing/2014/main" id="{E03ABEFF-A7F9-4370-864F-B3A20B053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64" y="5686182"/>
            <a:ext cx="77768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dirty="0">
                <a:latin typeface="华文中宋" panose="02010600040101010101" pitchFamily="2" charset="-122"/>
                <a:ea typeface="微软雅黑" panose="020B0503020204020204" pitchFamily="34" charset="-122"/>
                <a:sym typeface="华文中宋" panose="02010600040101010101" pitchFamily="2" charset="-122"/>
              </a:rPr>
              <a:t>通过反卷积器将指数信号还原得到原始的单位电流冲激函数，本质即为</a:t>
            </a:r>
            <a:r>
              <a:rPr lang="zh-CN" altLang="en-US" sz="2000" dirty="0">
                <a:solidFill>
                  <a:srgbClr val="FF0000"/>
                </a:solidFill>
                <a:latin typeface="华文中宋" panose="02010600040101010101" pitchFamily="2" charset="-122"/>
                <a:ea typeface="微软雅黑" panose="020B0503020204020204" pitchFamily="34" charset="-122"/>
                <a:sym typeface="华文中宋" panose="02010600040101010101" pitchFamily="2" charset="-122"/>
              </a:rPr>
              <a:t>时间常数与输入指数信号时间常数匹配的数字高通滤波器</a:t>
            </a: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82FE212A-4953-4984-ADFC-CB8D57675107}"/>
              </a:ext>
            </a:extLst>
          </p:cNvPr>
          <p:cNvCxnSpPr/>
          <p:nvPr/>
        </p:nvCxnSpPr>
        <p:spPr>
          <a:xfrm flipH="1" flipV="1">
            <a:off x="73041" y="714356"/>
            <a:ext cx="2842775" cy="19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7">
            <a:extLst>
              <a:ext uri="{FF2B5EF4-FFF2-40B4-BE49-F238E27FC236}">
                <a16:creationId xmlns:a16="http://schemas.microsoft.com/office/drawing/2014/main" id="{6F030C8D-60E9-419F-80F4-FD56587FA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4" name="燕尾形 5">
            <a:extLst>
              <a:ext uri="{FF2B5EF4-FFF2-40B4-BE49-F238E27FC236}">
                <a16:creationId xmlns:a16="http://schemas.microsoft.com/office/drawing/2014/main" id="{4EE03F26-DCA6-4495-93D3-BC5671007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24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35" name="燕尾形 22">
            <a:extLst>
              <a:ext uri="{FF2B5EF4-FFF2-40B4-BE49-F238E27FC236}">
                <a16:creationId xmlns:a16="http://schemas.microsoft.com/office/drawing/2014/main" id="{5D6E610A-1E18-4CFF-A203-9B204E955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355593"/>
            <a:ext cx="3796474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0691562A-E6A9-472C-9B5F-2C58AB07F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182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算法推导与实现</a:t>
            </a:r>
          </a:p>
        </p:txBody>
      </p:sp>
      <p:pic>
        <p:nvPicPr>
          <p:cNvPr id="37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84F0EC10-1788-4ED6-A6B2-D99FCE9E6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38" name="燕尾形 22">
            <a:extLst>
              <a:ext uri="{FF2B5EF4-FFF2-40B4-BE49-F238E27FC236}">
                <a16:creationId xmlns:a16="http://schemas.microsoft.com/office/drawing/2014/main" id="{AAE27069-733E-4D18-8855-E202CD25E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9" name="燕尾形 10">
            <a:extLst>
              <a:ext uri="{FF2B5EF4-FFF2-40B4-BE49-F238E27FC236}">
                <a16:creationId xmlns:a16="http://schemas.microsoft.com/office/drawing/2014/main" id="{B67443FA-2DBF-4977-847C-473B2D651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40" name="燕尾形 11">
            <a:extLst>
              <a:ext uri="{FF2B5EF4-FFF2-40B4-BE49-F238E27FC236}">
                <a16:creationId xmlns:a16="http://schemas.microsoft.com/office/drawing/2014/main" id="{AA6910D2-A2C0-4155-AE20-AC2991CCC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41" name="Rectangle 79">
            <a:extLst>
              <a:ext uri="{FF2B5EF4-FFF2-40B4-BE49-F238E27FC236}">
                <a16:creationId xmlns:a16="http://schemas.microsoft.com/office/drawing/2014/main" id="{57B08B47-C6D4-4877-88F2-8A8EA1C16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2" name="TextBox 1">
            <a:extLst>
              <a:ext uri="{FF2B5EF4-FFF2-40B4-BE49-F238E27FC236}">
                <a16:creationId xmlns:a16="http://schemas.microsoft.com/office/drawing/2014/main" id="{0C34C43B-8F72-4184-8A9F-C23B1A0B2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71" y="285728"/>
            <a:ext cx="27923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单极性数字梯形成形</a:t>
            </a:r>
          </a:p>
        </p:txBody>
      </p:sp>
      <p:sp>
        <p:nvSpPr>
          <p:cNvPr id="43" name="Rectangle 4">
            <a:extLst>
              <a:ext uri="{FF2B5EF4-FFF2-40B4-BE49-F238E27FC236}">
                <a16:creationId xmlns:a16="http://schemas.microsoft.com/office/drawing/2014/main" id="{893D74B1-9613-4D03-AD98-FB944516F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id="{0D4A120E-BFF6-499D-9ADE-FE2A3D9BA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5" name="Rectangle 4">
            <a:extLst>
              <a:ext uri="{FF2B5EF4-FFF2-40B4-BE49-F238E27FC236}">
                <a16:creationId xmlns:a16="http://schemas.microsoft.com/office/drawing/2014/main" id="{DE489E00-0622-4E02-8C44-6FF19599C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6" name="Rectangle 8">
            <a:extLst>
              <a:ext uri="{FF2B5EF4-FFF2-40B4-BE49-F238E27FC236}">
                <a16:creationId xmlns:a16="http://schemas.microsoft.com/office/drawing/2014/main" id="{D992A386-EC88-4CFA-A0E7-C4EC0CAA0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7" name="Rectangle 2">
            <a:extLst>
              <a:ext uri="{FF2B5EF4-FFF2-40B4-BE49-F238E27FC236}">
                <a16:creationId xmlns:a16="http://schemas.microsoft.com/office/drawing/2014/main" id="{F3114F7E-1A7C-48B3-B33C-CA9A5E904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8" name="TextBox 24">
            <a:extLst>
              <a:ext uri="{FF2B5EF4-FFF2-40B4-BE49-F238E27FC236}">
                <a16:creationId xmlns:a16="http://schemas.microsoft.com/office/drawing/2014/main" id="{734E6CA1-4595-4C73-B49B-E77F73830076}"/>
              </a:ext>
            </a:extLst>
          </p:cNvPr>
          <p:cNvSpPr txBox="1"/>
          <p:nvPr/>
        </p:nvSpPr>
        <p:spPr>
          <a:xfrm>
            <a:off x="7986" y="911845"/>
            <a:ext cx="5284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（</a:t>
            </a:r>
            <a:r>
              <a:rPr lang="en-US" altLang="zh-CN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）递推差分方程实现方式：</a:t>
            </a:r>
            <a:endParaRPr lang="en-US" altLang="zh-CN" sz="1600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27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utoUpdateAnimBg="0"/>
      <p:bldP spid="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>
            <a:extLst>
              <a:ext uri="{FF2B5EF4-FFF2-40B4-BE49-F238E27FC236}">
                <a16:creationId xmlns:a16="http://schemas.microsoft.com/office/drawing/2014/main" id="{E1ECE7CB-9799-4336-89ED-544056448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84784"/>
            <a:ext cx="4215239" cy="357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0183521B-00D3-4C04-982B-6726D55C9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9" y="5060156"/>
            <a:ext cx="8831262" cy="167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E4E24E72-42E9-43D5-A172-E15ECC85E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9" y="1517675"/>
            <a:ext cx="4119996" cy="350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E62B8FC6-FDB0-40BB-8F38-0BA9568F8386}"/>
              </a:ext>
            </a:extLst>
          </p:cNvPr>
          <p:cNvCxnSpPr/>
          <p:nvPr/>
        </p:nvCxnSpPr>
        <p:spPr>
          <a:xfrm flipH="1" flipV="1">
            <a:off x="73041" y="714356"/>
            <a:ext cx="2842775" cy="19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7">
            <a:extLst>
              <a:ext uri="{FF2B5EF4-FFF2-40B4-BE49-F238E27FC236}">
                <a16:creationId xmlns:a16="http://schemas.microsoft.com/office/drawing/2014/main" id="{043CA99D-E1EB-47FB-B860-12B4287D6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4" name="燕尾形 5">
            <a:extLst>
              <a:ext uri="{FF2B5EF4-FFF2-40B4-BE49-F238E27FC236}">
                <a16:creationId xmlns:a16="http://schemas.microsoft.com/office/drawing/2014/main" id="{8E9B2124-9272-42B2-8554-DFF9C108F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824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35" name="燕尾形 22">
            <a:extLst>
              <a:ext uri="{FF2B5EF4-FFF2-40B4-BE49-F238E27FC236}">
                <a16:creationId xmlns:a16="http://schemas.microsoft.com/office/drawing/2014/main" id="{6896D99F-DDDF-4E69-B818-632A7A628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355593"/>
            <a:ext cx="3796474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A1E15BB0-0642-4FE4-BD45-141C04B61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182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算法推导与实现</a:t>
            </a:r>
          </a:p>
        </p:txBody>
      </p:sp>
      <p:pic>
        <p:nvPicPr>
          <p:cNvPr id="37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6FF823C4-940C-484C-B140-4911B9B9A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38" name="燕尾形 22">
            <a:extLst>
              <a:ext uri="{FF2B5EF4-FFF2-40B4-BE49-F238E27FC236}">
                <a16:creationId xmlns:a16="http://schemas.microsoft.com/office/drawing/2014/main" id="{1ED78091-B676-4233-96B5-EC2CFEBB2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9" name="燕尾形 10">
            <a:extLst>
              <a:ext uri="{FF2B5EF4-FFF2-40B4-BE49-F238E27FC236}">
                <a16:creationId xmlns:a16="http://schemas.microsoft.com/office/drawing/2014/main" id="{715CD8F9-CD7D-43BF-80BE-05CE0D864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40" name="燕尾形 11">
            <a:extLst>
              <a:ext uri="{FF2B5EF4-FFF2-40B4-BE49-F238E27FC236}">
                <a16:creationId xmlns:a16="http://schemas.microsoft.com/office/drawing/2014/main" id="{B8244D18-BA34-472E-B79E-242701D4D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41" name="Rectangle 79">
            <a:extLst>
              <a:ext uri="{FF2B5EF4-FFF2-40B4-BE49-F238E27FC236}">
                <a16:creationId xmlns:a16="http://schemas.microsoft.com/office/drawing/2014/main" id="{20C43FD1-B528-4BF4-B121-8C7E60306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2" name="TextBox 1">
            <a:extLst>
              <a:ext uri="{FF2B5EF4-FFF2-40B4-BE49-F238E27FC236}">
                <a16:creationId xmlns:a16="http://schemas.microsoft.com/office/drawing/2014/main" id="{29F12E32-5BF1-4F3C-B88F-221F222C4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71" y="285728"/>
            <a:ext cx="27923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单极性数字梯形成形</a:t>
            </a:r>
          </a:p>
        </p:txBody>
      </p:sp>
      <p:sp>
        <p:nvSpPr>
          <p:cNvPr id="43" name="Rectangle 4">
            <a:extLst>
              <a:ext uri="{FF2B5EF4-FFF2-40B4-BE49-F238E27FC236}">
                <a16:creationId xmlns:a16="http://schemas.microsoft.com/office/drawing/2014/main" id="{B240DC91-41D4-41EC-978E-B29B0C7B9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id="{4D99E565-A676-4CC5-9264-DAED5986A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5" name="Rectangle 4">
            <a:extLst>
              <a:ext uri="{FF2B5EF4-FFF2-40B4-BE49-F238E27FC236}">
                <a16:creationId xmlns:a16="http://schemas.microsoft.com/office/drawing/2014/main" id="{940BA881-0E39-49AA-80B9-A4C19BD36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6" name="Rectangle 8">
            <a:extLst>
              <a:ext uri="{FF2B5EF4-FFF2-40B4-BE49-F238E27FC236}">
                <a16:creationId xmlns:a16="http://schemas.microsoft.com/office/drawing/2014/main" id="{5C3FE3BE-9807-442C-8278-515659853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7" name="Rectangle 2">
            <a:extLst>
              <a:ext uri="{FF2B5EF4-FFF2-40B4-BE49-F238E27FC236}">
                <a16:creationId xmlns:a16="http://schemas.microsoft.com/office/drawing/2014/main" id="{7C07B0CB-1657-4C24-9BFE-400541E42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8" name="TextBox 24">
            <a:extLst>
              <a:ext uri="{FF2B5EF4-FFF2-40B4-BE49-F238E27FC236}">
                <a16:creationId xmlns:a16="http://schemas.microsoft.com/office/drawing/2014/main" id="{2DB4BA19-8FDD-43E5-B6C1-F9CAF95FEBC2}"/>
              </a:ext>
            </a:extLst>
          </p:cNvPr>
          <p:cNvSpPr txBox="1"/>
          <p:nvPr/>
        </p:nvSpPr>
        <p:spPr>
          <a:xfrm>
            <a:off x="7986" y="911845"/>
            <a:ext cx="5284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（</a:t>
            </a:r>
            <a:r>
              <a:rPr lang="en-US" altLang="zh-CN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）递推差分方程实现方式：</a:t>
            </a:r>
            <a:endParaRPr lang="en-US" altLang="zh-CN" sz="1600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25" y="515671"/>
            <a:ext cx="3673060" cy="275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连接符 4"/>
          <p:cNvCxnSpPr/>
          <p:nvPr/>
        </p:nvCxnSpPr>
        <p:spPr>
          <a:xfrm flipH="1" flipV="1">
            <a:off x="73041" y="714356"/>
            <a:ext cx="2842775" cy="19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燕尾形 6"/>
          <p:cNvSpPr>
            <a:spLocks noChangeArrowheads="1"/>
          </p:cNvSpPr>
          <p:nvPr/>
        </p:nvSpPr>
        <p:spPr bwMode="auto">
          <a:xfrm>
            <a:off x="2987824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8" name="燕尾形 22"/>
          <p:cNvSpPr>
            <a:spLocks noChangeArrowheads="1"/>
          </p:cNvSpPr>
          <p:nvPr/>
        </p:nvSpPr>
        <p:spPr bwMode="auto">
          <a:xfrm>
            <a:off x="3275856" y="355593"/>
            <a:ext cx="3796474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786182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算法推导与实现</a:t>
            </a:r>
          </a:p>
        </p:txBody>
      </p:sp>
      <p:pic>
        <p:nvPicPr>
          <p:cNvPr id="10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1" name="燕尾形 2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燕尾形 11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3" name="燕尾形 12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95471" y="285728"/>
            <a:ext cx="27923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单极性数字梯形成形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86" y="911845"/>
            <a:ext cx="5284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（</a:t>
            </a:r>
            <a:r>
              <a:rPr lang="en-US" altLang="zh-CN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）离散傅立叶变换实现方式：</a:t>
            </a:r>
            <a:endParaRPr lang="en-US" altLang="zh-CN" sz="1600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03" y="1412776"/>
            <a:ext cx="2903537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6" name="对象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124644"/>
              </p:ext>
            </p:extLst>
          </p:nvPr>
        </p:nvGraphicFramePr>
        <p:xfrm>
          <a:off x="85503" y="3317801"/>
          <a:ext cx="2431863" cy="539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4" r:id="rId6" imgW="1930400" imgH="431800" progId="Equation.DSMT4">
                  <p:embed/>
                </p:oleObj>
              </mc:Choice>
              <mc:Fallback>
                <p:oleObj r:id="rId6" imgW="1930400" imgH="431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03" y="3317801"/>
                        <a:ext cx="2431863" cy="5390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8" name="对象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6873491"/>
              </p:ext>
            </p:extLst>
          </p:nvPr>
        </p:nvGraphicFramePr>
        <p:xfrm>
          <a:off x="45260" y="4005064"/>
          <a:ext cx="3162621" cy="287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5" r:id="rId8" imgW="2514600" imgH="228600" progId="Equation.DSMT4">
                  <p:embed/>
                </p:oleObj>
              </mc:Choice>
              <mc:Fallback>
                <p:oleObj r:id="rId8" imgW="2514600" imgH="2286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60" y="4005064"/>
                        <a:ext cx="3162621" cy="2875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0" name="对象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5090471"/>
              </p:ext>
            </p:extLst>
          </p:nvPr>
        </p:nvGraphicFramePr>
        <p:xfrm>
          <a:off x="0" y="4365104"/>
          <a:ext cx="4779869" cy="539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6" r:id="rId10" imgW="3797300" imgH="431800" progId="Equation.DSMT4">
                  <p:embed/>
                </p:oleObj>
              </mc:Choice>
              <mc:Fallback>
                <p:oleObj r:id="rId10" imgW="3797300" imgH="4318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365104"/>
                        <a:ext cx="4779869" cy="5390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2" name="对象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699838"/>
              </p:ext>
            </p:extLst>
          </p:nvPr>
        </p:nvGraphicFramePr>
        <p:xfrm>
          <a:off x="323528" y="5661248"/>
          <a:ext cx="2156333" cy="287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7" r:id="rId12" imgW="1714500" imgH="228600" progId="Equation.DSMT4">
                  <p:embed/>
                </p:oleObj>
              </mc:Choice>
              <mc:Fallback>
                <p:oleObj r:id="rId12" imgW="1714500" imgH="2286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5661248"/>
                        <a:ext cx="2156333" cy="2875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4" name="对象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9444944"/>
              </p:ext>
            </p:extLst>
          </p:nvPr>
        </p:nvGraphicFramePr>
        <p:xfrm>
          <a:off x="4856478" y="3219351"/>
          <a:ext cx="332422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8" r:id="rId14" imgW="3327400" imgH="457200" progId="Equation.DSMT4">
                  <p:embed/>
                </p:oleObj>
              </mc:Choice>
              <mc:Fallback>
                <p:oleObj r:id="rId14" imgW="3327400" imgH="4572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6478" y="3219351"/>
                        <a:ext cx="332422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6" name="对象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325153"/>
              </p:ext>
            </p:extLst>
          </p:nvPr>
        </p:nvGraphicFramePr>
        <p:xfrm>
          <a:off x="5000628" y="3933056"/>
          <a:ext cx="231457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9" r:id="rId16" imgW="2311400" imgH="419100" progId="Equation.DSMT4">
                  <p:embed/>
                </p:oleObj>
              </mc:Choice>
              <mc:Fallback>
                <p:oleObj r:id="rId16" imgW="2311400" imgH="4191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8" y="3933056"/>
                        <a:ext cx="2314575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8" name="对象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8426205"/>
              </p:ext>
            </p:extLst>
          </p:nvPr>
        </p:nvGraphicFramePr>
        <p:xfrm>
          <a:off x="4204726" y="4869160"/>
          <a:ext cx="46863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0" r:id="rId18" imgW="4686300" imgH="457200" progId="Equation.DSMT4">
                  <p:embed/>
                </p:oleObj>
              </mc:Choice>
              <mc:Fallback>
                <p:oleObj r:id="rId18" imgW="4686300" imgH="4572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4726" y="4869160"/>
                        <a:ext cx="46863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30" name="对象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7485609"/>
              </p:ext>
            </p:extLst>
          </p:nvPr>
        </p:nvGraphicFramePr>
        <p:xfrm>
          <a:off x="3796244" y="5661248"/>
          <a:ext cx="458152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1" r:id="rId20" imgW="4686300" imgH="914400" progId="Equation.DSMT4">
                  <p:embed/>
                </p:oleObj>
              </mc:Choice>
              <mc:Fallback>
                <p:oleObj r:id="rId20" imgW="4686300" imgH="9144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6244" y="5661248"/>
                        <a:ext cx="4581525" cy="895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右箭头 30"/>
          <p:cNvSpPr/>
          <p:nvPr/>
        </p:nvSpPr>
        <p:spPr>
          <a:xfrm>
            <a:off x="3369660" y="3295557"/>
            <a:ext cx="698284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右箭头 33"/>
          <p:cNvSpPr/>
          <p:nvPr/>
        </p:nvSpPr>
        <p:spPr>
          <a:xfrm>
            <a:off x="3408392" y="4005064"/>
            <a:ext cx="698284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右箭头 34"/>
          <p:cNvSpPr/>
          <p:nvPr/>
        </p:nvSpPr>
        <p:spPr>
          <a:xfrm>
            <a:off x="3292179" y="4941168"/>
            <a:ext cx="698284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右箭头 35"/>
          <p:cNvSpPr/>
          <p:nvPr/>
        </p:nvSpPr>
        <p:spPr>
          <a:xfrm>
            <a:off x="3046140" y="5733256"/>
            <a:ext cx="698284" cy="2520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60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 flipH="1" flipV="1">
            <a:off x="73041" y="714356"/>
            <a:ext cx="2842775" cy="19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燕尾形 5"/>
          <p:cNvSpPr>
            <a:spLocks noChangeArrowheads="1"/>
          </p:cNvSpPr>
          <p:nvPr/>
        </p:nvSpPr>
        <p:spPr bwMode="auto">
          <a:xfrm>
            <a:off x="2987824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7" name="燕尾形 22"/>
          <p:cNvSpPr>
            <a:spLocks noChangeArrowheads="1"/>
          </p:cNvSpPr>
          <p:nvPr/>
        </p:nvSpPr>
        <p:spPr bwMode="auto">
          <a:xfrm>
            <a:off x="3275856" y="355593"/>
            <a:ext cx="3796474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786182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算法推导与实现</a:t>
            </a:r>
          </a:p>
        </p:txBody>
      </p:sp>
      <p:pic>
        <p:nvPicPr>
          <p:cNvPr id="9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0" name="燕尾形 2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燕尾形 10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2" name="燕尾形 11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195471" y="285728"/>
            <a:ext cx="27923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3.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双极性数字梯形成形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55749"/>
            <a:ext cx="315996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986" y="911845"/>
            <a:ext cx="52840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递推差分方程实现方式：</a:t>
            </a:r>
            <a:endParaRPr lang="en-US" altLang="zh-CN" sz="1600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24" name="图片 23" descr="F:\项目\论文\中国物理C\画图\figure 4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724" y="4437112"/>
            <a:ext cx="4605092" cy="119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975" y="4561399"/>
            <a:ext cx="3434191" cy="196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3648" y="4319518"/>
            <a:ext cx="46679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050" dirty="0">
                <a:latin typeface="+mn-ea"/>
                <a:ea typeface="+mn-ea"/>
              </a:rPr>
              <a:t>V(n)</a:t>
            </a:r>
            <a:endParaRPr lang="zh-CN" altLang="en-US" sz="1050" dirty="0">
              <a:latin typeface="+mn-ea"/>
              <a:ea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06062" y="4365104"/>
            <a:ext cx="453970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050" dirty="0">
                <a:latin typeface="+mn-ea"/>
                <a:ea typeface="+mn-ea"/>
              </a:rPr>
              <a:t>x(n)</a:t>
            </a:r>
            <a:endParaRPr lang="zh-CN" altLang="en-US" sz="1050" dirty="0">
              <a:latin typeface="+mn-ea"/>
              <a:ea typeface="+mn-ea"/>
            </a:endParaRP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3619007" y="2043077"/>
            <a:ext cx="36427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6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获得梯形成形</a:t>
            </a:r>
          </a:p>
        </p:txBody>
      </p:sp>
      <p:sp>
        <p:nvSpPr>
          <p:cNvPr id="3" name="右大括号 2"/>
          <p:cNvSpPr/>
          <p:nvPr/>
        </p:nvSpPr>
        <p:spPr>
          <a:xfrm>
            <a:off x="3428261" y="1355749"/>
            <a:ext cx="135627" cy="171321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1"/>
          <p:cNvSpPr txBox="1">
            <a:spLocks noChangeArrowheads="1"/>
          </p:cNvSpPr>
          <p:nvPr/>
        </p:nvSpPr>
        <p:spPr bwMode="auto">
          <a:xfrm>
            <a:off x="3563888" y="3177435"/>
            <a:ext cx="36427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600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延迟相减得到</a:t>
            </a:r>
            <a:r>
              <a:rPr lang="zh-CN" altLang="en-US" sz="1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双极性梯形</a:t>
            </a:r>
          </a:p>
        </p:txBody>
      </p:sp>
    </p:spTree>
    <p:extLst>
      <p:ext uri="{BB962C8B-B14F-4D97-AF65-F5344CB8AC3E}">
        <p14:creationId xmlns:p14="http://schemas.microsoft.com/office/powerpoint/2010/main" val="424359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cxnSp>
        <p:nvCxnSpPr>
          <p:cNvPr id="20" name="直接连接符 19"/>
          <p:cNvCxnSpPr/>
          <p:nvPr/>
        </p:nvCxnSpPr>
        <p:spPr>
          <a:xfrm flipV="1">
            <a:off x="0" y="714356"/>
            <a:ext cx="9144000" cy="6143644"/>
          </a:xfrm>
          <a:prstGeom prst="line">
            <a:avLst/>
          </a:prstGeom>
          <a:ln>
            <a:solidFill>
              <a:srgbClr val="808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3500430" y="1000108"/>
            <a:ext cx="22860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传统单极性成形方式</a:t>
            </a:r>
          </a:p>
        </p:txBody>
      </p:sp>
      <p:grpSp>
        <p:nvGrpSpPr>
          <p:cNvPr id="83" name="组合 82"/>
          <p:cNvGrpSpPr/>
          <p:nvPr/>
        </p:nvGrpSpPr>
        <p:grpSpPr>
          <a:xfrm>
            <a:off x="52798" y="857232"/>
            <a:ext cx="4803314" cy="1289097"/>
            <a:chOff x="52798" y="857232"/>
            <a:chExt cx="4803314" cy="1289097"/>
          </a:xfrm>
        </p:grpSpPr>
        <p:sp>
          <p:nvSpPr>
            <p:cNvPr id="135193" name="Freeform 25"/>
            <p:cNvSpPr>
              <a:spLocks noChangeAspect="1"/>
            </p:cNvSpPr>
            <p:nvPr/>
          </p:nvSpPr>
          <p:spPr bwMode="auto">
            <a:xfrm>
              <a:off x="1277262" y="857232"/>
              <a:ext cx="1001226" cy="883329"/>
            </a:xfrm>
            <a:custGeom>
              <a:avLst/>
              <a:gdLst/>
              <a:ahLst/>
              <a:cxnLst>
                <a:cxn ang="0">
                  <a:pos x="0" y="1649"/>
                </a:cxn>
                <a:cxn ang="0">
                  <a:pos x="129" y="1169"/>
                </a:cxn>
                <a:cxn ang="0">
                  <a:pos x="283" y="732"/>
                </a:cxn>
                <a:cxn ang="0">
                  <a:pos x="429" y="423"/>
                </a:cxn>
                <a:cxn ang="0">
                  <a:pos x="600" y="183"/>
                </a:cxn>
                <a:cxn ang="0">
                  <a:pos x="815" y="38"/>
                </a:cxn>
                <a:cxn ang="0">
                  <a:pos x="1038" y="3"/>
                </a:cxn>
                <a:cxn ang="0">
                  <a:pos x="1346" y="55"/>
                </a:cxn>
                <a:cxn ang="0">
                  <a:pos x="1792" y="261"/>
                </a:cxn>
                <a:cxn ang="0">
                  <a:pos x="2358" y="561"/>
                </a:cxn>
                <a:cxn ang="0">
                  <a:pos x="3187" y="946"/>
                </a:cxn>
                <a:cxn ang="0">
                  <a:pos x="3883" y="1221"/>
                </a:cxn>
                <a:cxn ang="0">
                  <a:pos x="4578" y="1435"/>
                </a:cxn>
                <a:cxn ang="0">
                  <a:pos x="5374" y="1589"/>
                </a:cxn>
                <a:cxn ang="0">
                  <a:pos x="6532" y="1692"/>
                </a:cxn>
              </a:cxnLst>
              <a:rect l="0" t="0" r="r" b="b"/>
              <a:pathLst>
                <a:path w="6532" h="1692">
                  <a:moveTo>
                    <a:pt x="0" y="1649"/>
                  </a:moveTo>
                  <a:cubicBezTo>
                    <a:pt x="41" y="1485"/>
                    <a:pt x="82" y="1322"/>
                    <a:pt x="129" y="1169"/>
                  </a:cubicBezTo>
                  <a:cubicBezTo>
                    <a:pt x="176" y="1016"/>
                    <a:pt x="233" y="856"/>
                    <a:pt x="283" y="732"/>
                  </a:cubicBezTo>
                  <a:cubicBezTo>
                    <a:pt x="333" y="608"/>
                    <a:pt x="376" y="514"/>
                    <a:pt x="429" y="423"/>
                  </a:cubicBezTo>
                  <a:cubicBezTo>
                    <a:pt x="482" y="332"/>
                    <a:pt x="536" y="247"/>
                    <a:pt x="600" y="183"/>
                  </a:cubicBezTo>
                  <a:cubicBezTo>
                    <a:pt x="664" y="119"/>
                    <a:pt x="742" y="68"/>
                    <a:pt x="815" y="38"/>
                  </a:cubicBezTo>
                  <a:cubicBezTo>
                    <a:pt x="888" y="8"/>
                    <a:pt x="950" y="0"/>
                    <a:pt x="1038" y="3"/>
                  </a:cubicBezTo>
                  <a:cubicBezTo>
                    <a:pt x="1126" y="6"/>
                    <a:pt x="1220" y="12"/>
                    <a:pt x="1346" y="55"/>
                  </a:cubicBezTo>
                  <a:cubicBezTo>
                    <a:pt x="1472" y="98"/>
                    <a:pt x="1623" y="177"/>
                    <a:pt x="1792" y="261"/>
                  </a:cubicBezTo>
                  <a:cubicBezTo>
                    <a:pt x="1961" y="345"/>
                    <a:pt x="2125" y="447"/>
                    <a:pt x="2358" y="561"/>
                  </a:cubicBezTo>
                  <a:cubicBezTo>
                    <a:pt x="2591" y="675"/>
                    <a:pt x="2933" y="836"/>
                    <a:pt x="3187" y="946"/>
                  </a:cubicBezTo>
                  <a:cubicBezTo>
                    <a:pt x="3441" y="1056"/>
                    <a:pt x="3651" y="1140"/>
                    <a:pt x="3883" y="1221"/>
                  </a:cubicBezTo>
                  <a:cubicBezTo>
                    <a:pt x="4115" y="1302"/>
                    <a:pt x="4330" y="1374"/>
                    <a:pt x="4578" y="1435"/>
                  </a:cubicBezTo>
                  <a:cubicBezTo>
                    <a:pt x="4826" y="1496"/>
                    <a:pt x="5048" y="1546"/>
                    <a:pt x="5374" y="1589"/>
                  </a:cubicBezTo>
                  <a:cubicBezTo>
                    <a:pt x="5700" y="1632"/>
                    <a:pt x="6292" y="1670"/>
                    <a:pt x="6532" y="169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194" name="Freeform 26"/>
            <p:cNvSpPr>
              <a:spLocks/>
            </p:cNvSpPr>
            <p:nvPr/>
          </p:nvSpPr>
          <p:spPr bwMode="auto">
            <a:xfrm>
              <a:off x="135348" y="1713239"/>
              <a:ext cx="1152378" cy="78441"/>
            </a:xfrm>
            <a:custGeom>
              <a:avLst/>
              <a:gdLst/>
              <a:ahLst/>
              <a:cxnLst>
                <a:cxn ang="0">
                  <a:pos x="1230" y="5"/>
                </a:cxn>
                <a:cxn ang="0">
                  <a:pos x="1140" y="5"/>
                </a:cxn>
                <a:cxn ang="0">
                  <a:pos x="980" y="38"/>
                </a:cxn>
                <a:cxn ang="0">
                  <a:pos x="833" y="5"/>
                </a:cxn>
                <a:cxn ang="0">
                  <a:pos x="627" y="51"/>
                </a:cxn>
                <a:cxn ang="0">
                  <a:pos x="461" y="5"/>
                </a:cxn>
                <a:cxn ang="0">
                  <a:pos x="220" y="58"/>
                </a:cxn>
                <a:cxn ang="0">
                  <a:pos x="0" y="5"/>
                </a:cxn>
              </a:cxnLst>
              <a:rect l="0" t="0" r="r" b="b"/>
              <a:pathLst>
                <a:path w="1230" h="58">
                  <a:moveTo>
                    <a:pt x="1230" y="5"/>
                  </a:moveTo>
                  <a:cubicBezTo>
                    <a:pt x="1206" y="2"/>
                    <a:pt x="1182" y="0"/>
                    <a:pt x="1140" y="5"/>
                  </a:cubicBezTo>
                  <a:cubicBezTo>
                    <a:pt x="1098" y="10"/>
                    <a:pt x="1031" y="38"/>
                    <a:pt x="980" y="38"/>
                  </a:cubicBezTo>
                  <a:cubicBezTo>
                    <a:pt x="929" y="38"/>
                    <a:pt x="892" y="3"/>
                    <a:pt x="833" y="5"/>
                  </a:cubicBezTo>
                  <a:cubicBezTo>
                    <a:pt x="774" y="7"/>
                    <a:pt x="689" y="51"/>
                    <a:pt x="627" y="51"/>
                  </a:cubicBezTo>
                  <a:cubicBezTo>
                    <a:pt x="565" y="51"/>
                    <a:pt x="529" y="4"/>
                    <a:pt x="461" y="5"/>
                  </a:cubicBezTo>
                  <a:cubicBezTo>
                    <a:pt x="393" y="6"/>
                    <a:pt x="297" y="58"/>
                    <a:pt x="220" y="58"/>
                  </a:cubicBezTo>
                  <a:cubicBezTo>
                    <a:pt x="143" y="58"/>
                    <a:pt x="51" y="4"/>
                    <a:pt x="0" y="5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195" name="Freeform 27"/>
            <p:cNvSpPr>
              <a:spLocks/>
            </p:cNvSpPr>
            <p:nvPr/>
          </p:nvSpPr>
          <p:spPr bwMode="auto">
            <a:xfrm>
              <a:off x="2278488" y="1712613"/>
              <a:ext cx="1508397" cy="92085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77" y="19"/>
                </a:cxn>
                <a:cxn ang="0">
                  <a:pos x="284" y="8"/>
                </a:cxn>
                <a:cxn ang="0">
                  <a:pos x="516" y="66"/>
                </a:cxn>
                <a:cxn ang="0">
                  <a:pos x="743" y="19"/>
                </a:cxn>
                <a:cxn ang="0">
                  <a:pos x="1048" y="66"/>
                </a:cxn>
                <a:cxn ang="0">
                  <a:pos x="1301" y="8"/>
                </a:cxn>
                <a:cxn ang="0">
                  <a:pos x="1480" y="19"/>
                </a:cxn>
                <a:cxn ang="0">
                  <a:pos x="1610" y="19"/>
                </a:cxn>
              </a:cxnLst>
              <a:rect l="0" t="0" r="r" b="b"/>
              <a:pathLst>
                <a:path w="1610" h="68">
                  <a:moveTo>
                    <a:pt x="0" y="19"/>
                  </a:moveTo>
                  <a:lnTo>
                    <a:pt x="177" y="19"/>
                  </a:lnTo>
                  <a:cubicBezTo>
                    <a:pt x="224" y="17"/>
                    <a:pt x="228" y="0"/>
                    <a:pt x="284" y="8"/>
                  </a:cubicBezTo>
                  <a:cubicBezTo>
                    <a:pt x="340" y="16"/>
                    <a:pt x="440" y="64"/>
                    <a:pt x="516" y="66"/>
                  </a:cubicBezTo>
                  <a:cubicBezTo>
                    <a:pt x="592" y="68"/>
                    <a:pt x="654" y="19"/>
                    <a:pt x="743" y="19"/>
                  </a:cubicBezTo>
                  <a:cubicBezTo>
                    <a:pt x="832" y="19"/>
                    <a:pt x="955" y="68"/>
                    <a:pt x="1048" y="66"/>
                  </a:cubicBezTo>
                  <a:cubicBezTo>
                    <a:pt x="1141" y="64"/>
                    <a:pt x="1229" y="16"/>
                    <a:pt x="1301" y="8"/>
                  </a:cubicBezTo>
                  <a:cubicBezTo>
                    <a:pt x="1373" y="0"/>
                    <a:pt x="1429" y="17"/>
                    <a:pt x="1480" y="19"/>
                  </a:cubicBezTo>
                  <a:cubicBezTo>
                    <a:pt x="1531" y="21"/>
                    <a:pt x="1570" y="20"/>
                    <a:pt x="1610" y="19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cxnSp>
          <p:nvCxnSpPr>
            <p:cNvPr id="135198" name="AutoShape 30"/>
            <p:cNvCxnSpPr>
              <a:cxnSpLocks noChangeShapeType="1"/>
            </p:cNvCxnSpPr>
            <p:nvPr/>
          </p:nvCxnSpPr>
          <p:spPr bwMode="auto">
            <a:xfrm>
              <a:off x="135348" y="2129501"/>
              <a:ext cx="3664458" cy="2259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5200" name="AutoShape 32"/>
            <p:cNvCxnSpPr>
              <a:cxnSpLocks noChangeShapeType="1"/>
            </p:cNvCxnSpPr>
            <p:nvPr/>
          </p:nvCxnSpPr>
          <p:spPr bwMode="auto">
            <a:xfrm rot="5400000">
              <a:off x="3350786" y="1931287"/>
              <a:ext cx="428628" cy="145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stealth" w="sm" len="med"/>
              <a:tailEnd type="stealth" w="sm" len="med"/>
            </a:ln>
          </p:spPr>
        </p:cxnSp>
        <p:sp>
          <p:nvSpPr>
            <p:cNvPr id="135201" name="Text Box 33"/>
            <p:cNvSpPr txBox="1">
              <a:spLocks noChangeArrowheads="1"/>
            </p:cNvSpPr>
            <p:nvPr/>
          </p:nvSpPr>
          <p:spPr bwMode="auto">
            <a:xfrm>
              <a:off x="3778686" y="1751230"/>
              <a:ext cx="10774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黑体" pitchFamily="49" charset="-122"/>
                  <a:ea typeface="黑体" pitchFamily="49" charset="-122"/>
                  <a:cs typeface="宋体" pitchFamily="2" charset="-122"/>
                </a:rPr>
                <a:t>基线偏移</a:t>
              </a:r>
              <a:endParaRPr kumimoji="0" 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cxnSp>
          <p:nvCxnSpPr>
            <p:cNvPr id="135204" name="AutoShape 36"/>
            <p:cNvCxnSpPr>
              <a:cxnSpLocks noChangeShapeType="1"/>
            </p:cNvCxnSpPr>
            <p:nvPr/>
          </p:nvCxnSpPr>
          <p:spPr bwMode="auto">
            <a:xfrm>
              <a:off x="135348" y="1709128"/>
              <a:ext cx="754198" cy="225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35205" name="AutoShape 37"/>
            <p:cNvCxnSpPr>
              <a:cxnSpLocks noChangeShapeType="1"/>
            </p:cNvCxnSpPr>
            <p:nvPr/>
          </p:nvCxnSpPr>
          <p:spPr bwMode="auto">
            <a:xfrm>
              <a:off x="135348" y="1793268"/>
              <a:ext cx="754198" cy="225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35206" name="AutoShape 38"/>
            <p:cNvCxnSpPr>
              <a:cxnSpLocks noChangeShapeType="1"/>
            </p:cNvCxnSpPr>
            <p:nvPr/>
          </p:nvCxnSpPr>
          <p:spPr bwMode="auto">
            <a:xfrm rot="16200000" flipH="1">
              <a:off x="265524" y="1459889"/>
              <a:ext cx="254000" cy="8572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</p:spPr>
        </p:cxnSp>
        <p:sp>
          <p:nvSpPr>
            <p:cNvPr id="135207" name="Text Box 39"/>
            <p:cNvSpPr txBox="1">
              <a:spLocks noChangeArrowheads="1"/>
            </p:cNvSpPr>
            <p:nvPr/>
          </p:nvSpPr>
          <p:spPr bwMode="auto">
            <a:xfrm>
              <a:off x="52798" y="975464"/>
              <a:ext cx="107508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黑体" pitchFamily="49" charset="-122"/>
                  <a:ea typeface="黑体" pitchFamily="49" charset="-122"/>
                  <a:cs typeface="宋体" pitchFamily="2" charset="-122"/>
                </a:rPr>
                <a:t>基线波动</a:t>
              </a:r>
              <a:endParaRPr kumimoji="0" 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63910" y="2583185"/>
            <a:ext cx="4909985" cy="1202953"/>
            <a:chOff x="63910" y="2583185"/>
            <a:chExt cx="4909985" cy="1202953"/>
          </a:xfrm>
        </p:grpSpPr>
        <p:sp>
          <p:nvSpPr>
            <p:cNvPr id="135196" name="Freeform 28"/>
            <p:cNvSpPr>
              <a:spLocks/>
            </p:cNvSpPr>
            <p:nvPr/>
          </p:nvSpPr>
          <p:spPr bwMode="auto">
            <a:xfrm>
              <a:off x="1278356" y="2583185"/>
              <a:ext cx="2417183" cy="791244"/>
            </a:xfrm>
            <a:custGeom>
              <a:avLst/>
              <a:gdLst/>
              <a:ahLst/>
              <a:cxnLst>
                <a:cxn ang="0">
                  <a:pos x="0" y="581"/>
                </a:cxn>
                <a:cxn ang="0">
                  <a:pos x="312" y="6"/>
                </a:cxn>
                <a:cxn ang="0">
                  <a:pos x="419" y="0"/>
                </a:cxn>
                <a:cxn ang="0">
                  <a:pos x="596" y="0"/>
                </a:cxn>
                <a:cxn ang="0">
                  <a:pos x="659" y="95"/>
                </a:cxn>
                <a:cxn ang="0">
                  <a:pos x="929" y="537"/>
                </a:cxn>
                <a:cxn ang="0">
                  <a:pos x="1025" y="556"/>
                </a:cxn>
                <a:cxn ang="0">
                  <a:pos x="1107" y="537"/>
                </a:cxn>
                <a:cxn ang="0">
                  <a:pos x="1246" y="537"/>
                </a:cxn>
                <a:cxn ang="0">
                  <a:pos x="1398" y="556"/>
                </a:cxn>
                <a:cxn ang="0">
                  <a:pos x="1613" y="518"/>
                </a:cxn>
                <a:cxn ang="0">
                  <a:pos x="1884" y="549"/>
                </a:cxn>
                <a:cxn ang="0">
                  <a:pos x="2181" y="492"/>
                </a:cxn>
                <a:cxn ang="0">
                  <a:pos x="2512" y="530"/>
                </a:cxn>
                <a:cxn ang="0">
                  <a:pos x="2579" y="505"/>
                </a:cxn>
              </a:cxnLst>
              <a:rect l="0" t="0" r="r" b="b"/>
              <a:pathLst>
                <a:path w="2579" h="581">
                  <a:moveTo>
                    <a:pt x="0" y="581"/>
                  </a:moveTo>
                  <a:cubicBezTo>
                    <a:pt x="121" y="342"/>
                    <a:pt x="242" y="103"/>
                    <a:pt x="312" y="6"/>
                  </a:cubicBezTo>
                  <a:lnTo>
                    <a:pt x="419" y="0"/>
                  </a:lnTo>
                  <a:lnTo>
                    <a:pt x="596" y="0"/>
                  </a:lnTo>
                  <a:cubicBezTo>
                    <a:pt x="636" y="16"/>
                    <a:pt x="604" y="6"/>
                    <a:pt x="659" y="95"/>
                  </a:cubicBezTo>
                  <a:cubicBezTo>
                    <a:pt x="714" y="184"/>
                    <a:pt x="929" y="537"/>
                    <a:pt x="929" y="537"/>
                  </a:cubicBezTo>
                  <a:lnTo>
                    <a:pt x="1025" y="556"/>
                  </a:lnTo>
                  <a:cubicBezTo>
                    <a:pt x="1055" y="556"/>
                    <a:pt x="1070" y="540"/>
                    <a:pt x="1107" y="537"/>
                  </a:cubicBezTo>
                  <a:cubicBezTo>
                    <a:pt x="1144" y="534"/>
                    <a:pt x="1198" y="534"/>
                    <a:pt x="1246" y="537"/>
                  </a:cubicBezTo>
                  <a:cubicBezTo>
                    <a:pt x="1294" y="540"/>
                    <a:pt x="1337" y="559"/>
                    <a:pt x="1398" y="556"/>
                  </a:cubicBezTo>
                  <a:cubicBezTo>
                    <a:pt x="1459" y="553"/>
                    <a:pt x="1532" y="519"/>
                    <a:pt x="1613" y="518"/>
                  </a:cubicBezTo>
                  <a:cubicBezTo>
                    <a:pt x="1694" y="517"/>
                    <a:pt x="1789" y="553"/>
                    <a:pt x="1884" y="549"/>
                  </a:cubicBezTo>
                  <a:cubicBezTo>
                    <a:pt x="1979" y="545"/>
                    <a:pt x="2076" y="495"/>
                    <a:pt x="2181" y="492"/>
                  </a:cubicBezTo>
                  <a:cubicBezTo>
                    <a:pt x="2286" y="489"/>
                    <a:pt x="2446" y="528"/>
                    <a:pt x="2512" y="530"/>
                  </a:cubicBezTo>
                  <a:cubicBezTo>
                    <a:pt x="2578" y="532"/>
                    <a:pt x="2578" y="518"/>
                    <a:pt x="2579" y="505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197" name="Freeform 29"/>
            <p:cNvSpPr>
              <a:spLocks/>
            </p:cNvSpPr>
            <p:nvPr/>
          </p:nvSpPr>
          <p:spPr bwMode="auto">
            <a:xfrm>
              <a:off x="135348" y="3367015"/>
              <a:ext cx="1152378" cy="61390"/>
            </a:xfrm>
            <a:custGeom>
              <a:avLst/>
              <a:gdLst/>
              <a:ahLst/>
              <a:cxnLst>
                <a:cxn ang="0">
                  <a:pos x="1230" y="1"/>
                </a:cxn>
                <a:cxn ang="0">
                  <a:pos x="1118" y="39"/>
                </a:cxn>
                <a:cxn ang="0">
                  <a:pos x="973" y="1"/>
                </a:cxn>
                <a:cxn ang="0">
                  <a:pos x="751" y="45"/>
                </a:cxn>
                <a:cxn ang="0">
                  <a:pos x="527" y="1"/>
                </a:cxn>
                <a:cxn ang="0">
                  <a:pos x="239" y="39"/>
                </a:cxn>
                <a:cxn ang="0">
                  <a:pos x="0" y="1"/>
                </a:cxn>
              </a:cxnLst>
              <a:rect l="0" t="0" r="r" b="b"/>
              <a:pathLst>
                <a:path w="1230" h="45">
                  <a:moveTo>
                    <a:pt x="1230" y="1"/>
                  </a:moveTo>
                  <a:cubicBezTo>
                    <a:pt x="1195" y="20"/>
                    <a:pt x="1161" y="39"/>
                    <a:pt x="1118" y="39"/>
                  </a:cubicBezTo>
                  <a:cubicBezTo>
                    <a:pt x="1075" y="39"/>
                    <a:pt x="1034" y="0"/>
                    <a:pt x="973" y="1"/>
                  </a:cubicBezTo>
                  <a:cubicBezTo>
                    <a:pt x="912" y="2"/>
                    <a:pt x="825" y="45"/>
                    <a:pt x="751" y="45"/>
                  </a:cubicBezTo>
                  <a:cubicBezTo>
                    <a:pt x="677" y="45"/>
                    <a:pt x="612" y="2"/>
                    <a:pt x="527" y="1"/>
                  </a:cubicBezTo>
                  <a:cubicBezTo>
                    <a:pt x="442" y="0"/>
                    <a:pt x="327" y="39"/>
                    <a:pt x="239" y="39"/>
                  </a:cubicBezTo>
                  <a:cubicBezTo>
                    <a:pt x="151" y="39"/>
                    <a:pt x="75" y="20"/>
                    <a:pt x="0" y="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cxnSp>
          <p:nvCxnSpPr>
            <p:cNvPr id="135199" name="AutoShape 31"/>
            <p:cNvCxnSpPr>
              <a:cxnSpLocks noChangeShapeType="1"/>
            </p:cNvCxnSpPr>
            <p:nvPr/>
          </p:nvCxnSpPr>
          <p:spPr bwMode="auto">
            <a:xfrm>
              <a:off x="135348" y="3767495"/>
              <a:ext cx="3569561" cy="2259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35202" name="AutoShape 34"/>
            <p:cNvCxnSpPr>
              <a:cxnSpLocks noChangeShapeType="1"/>
            </p:cNvCxnSpPr>
            <p:nvPr/>
          </p:nvCxnSpPr>
          <p:spPr bwMode="auto">
            <a:xfrm rot="5400000">
              <a:off x="3231911" y="3519881"/>
              <a:ext cx="522925" cy="87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stealth" w="sm" len="med"/>
              <a:tailEnd type="stealth" w="sm" len="med"/>
            </a:ln>
          </p:spPr>
        </p:cxnSp>
        <p:sp>
          <p:nvSpPr>
            <p:cNvPr id="135203" name="Text Box 35"/>
            <p:cNvSpPr txBox="1">
              <a:spLocks noChangeArrowheads="1"/>
            </p:cNvSpPr>
            <p:nvPr/>
          </p:nvSpPr>
          <p:spPr bwMode="auto">
            <a:xfrm>
              <a:off x="3713104" y="2708920"/>
              <a:ext cx="1260791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黑体" pitchFamily="49" charset="-122"/>
                  <a:ea typeface="黑体" pitchFamily="49" charset="-122"/>
                  <a:cs typeface="宋体" pitchFamily="2" charset="-122"/>
                </a:rPr>
                <a:t>基线偏移，无法抑制快速、慢速基线变化</a:t>
              </a:r>
              <a:endParaRPr kumimoji="0" 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cxnSp>
          <p:nvCxnSpPr>
            <p:cNvPr id="135208" name="AutoShape 40"/>
            <p:cNvCxnSpPr>
              <a:cxnSpLocks noChangeShapeType="1"/>
            </p:cNvCxnSpPr>
            <p:nvPr/>
          </p:nvCxnSpPr>
          <p:spPr bwMode="auto">
            <a:xfrm>
              <a:off x="135348" y="3360775"/>
              <a:ext cx="754198" cy="225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35209" name="AutoShape 41"/>
            <p:cNvCxnSpPr>
              <a:cxnSpLocks noChangeShapeType="1"/>
            </p:cNvCxnSpPr>
            <p:nvPr/>
          </p:nvCxnSpPr>
          <p:spPr bwMode="auto">
            <a:xfrm>
              <a:off x="135348" y="3429674"/>
              <a:ext cx="754198" cy="225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35210" name="AutoShape 42"/>
            <p:cNvCxnSpPr>
              <a:cxnSpLocks noChangeShapeType="1"/>
            </p:cNvCxnSpPr>
            <p:nvPr/>
          </p:nvCxnSpPr>
          <p:spPr bwMode="auto">
            <a:xfrm rot="16200000" flipH="1">
              <a:off x="411578" y="3099787"/>
              <a:ext cx="252411" cy="9048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</p:spPr>
        </p:cxnSp>
        <p:sp>
          <p:nvSpPr>
            <p:cNvPr id="135211" name="Text Box 43"/>
            <p:cNvSpPr txBox="1">
              <a:spLocks noChangeArrowheads="1"/>
            </p:cNvSpPr>
            <p:nvPr/>
          </p:nvSpPr>
          <p:spPr bwMode="auto">
            <a:xfrm>
              <a:off x="63910" y="2661635"/>
              <a:ext cx="107508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黑体" pitchFamily="49" charset="-122"/>
                  <a:ea typeface="黑体" pitchFamily="49" charset="-122"/>
                  <a:cs typeface="宋体" pitchFamily="2" charset="-122"/>
                </a:rPr>
                <a:t>基线波动</a:t>
              </a:r>
              <a:endParaRPr kumimoji="0" 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cxnSp>
          <p:nvCxnSpPr>
            <p:cNvPr id="135212" name="AutoShape 44"/>
            <p:cNvCxnSpPr>
              <a:cxnSpLocks noChangeShapeType="1"/>
            </p:cNvCxnSpPr>
            <p:nvPr/>
          </p:nvCxnSpPr>
          <p:spPr bwMode="auto">
            <a:xfrm rot="10800000" flipV="1">
              <a:off x="2135612" y="2804511"/>
              <a:ext cx="531813" cy="13970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</p:spPr>
        </p:cxnSp>
        <p:sp>
          <p:nvSpPr>
            <p:cNvPr id="135213" name="Text Box 45"/>
            <p:cNvSpPr txBox="1">
              <a:spLocks noChangeArrowheads="1"/>
            </p:cNvSpPr>
            <p:nvPr/>
          </p:nvSpPr>
          <p:spPr bwMode="auto">
            <a:xfrm>
              <a:off x="2778554" y="2590197"/>
              <a:ext cx="128588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6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黑体" pitchFamily="49" charset="-122"/>
                  <a:ea typeface="黑体" pitchFamily="49" charset="-122"/>
                  <a:cs typeface="宋体" pitchFamily="2" charset="-122"/>
                </a:rPr>
                <a:t>单极性成形</a:t>
              </a:r>
              <a:endParaRPr kumimoji="0" lang="zh-CN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宋体" pitchFamily="2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4500562" y="3571876"/>
            <a:ext cx="4720764" cy="1289097"/>
            <a:chOff x="4500562" y="3571876"/>
            <a:chExt cx="4720764" cy="1289097"/>
          </a:xfrm>
        </p:grpSpPr>
        <p:sp>
          <p:nvSpPr>
            <p:cNvPr id="118" name="Freeform 25"/>
            <p:cNvSpPr>
              <a:spLocks noChangeAspect="1"/>
            </p:cNvSpPr>
            <p:nvPr/>
          </p:nvSpPr>
          <p:spPr bwMode="auto">
            <a:xfrm>
              <a:off x="5642476" y="3571876"/>
              <a:ext cx="1001226" cy="883329"/>
            </a:xfrm>
            <a:custGeom>
              <a:avLst/>
              <a:gdLst/>
              <a:ahLst/>
              <a:cxnLst>
                <a:cxn ang="0">
                  <a:pos x="0" y="1649"/>
                </a:cxn>
                <a:cxn ang="0">
                  <a:pos x="129" y="1169"/>
                </a:cxn>
                <a:cxn ang="0">
                  <a:pos x="283" y="732"/>
                </a:cxn>
                <a:cxn ang="0">
                  <a:pos x="429" y="423"/>
                </a:cxn>
                <a:cxn ang="0">
                  <a:pos x="600" y="183"/>
                </a:cxn>
                <a:cxn ang="0">
                  <a:pos x="815" y="38"/>
                </a:cxn>
                <a:cxn ang="0">
                  <a:pos x="1038" y="3"/>
                </a:cxn>
                <a:cxn ang="0">
                  <a:pos x="1346" y="55"/>
                </a:cxn>
                <a:cxn ang="0">
                  <a:pos x="1792" y="261"/>
                </a:cxn>
                <a:cxn ang="0">
                  <a:pos x="2358" y="561"/>
                </a:cxn>
                <a:cxn ang="0">
                  <a:pos x="3187" y="946"/>
                </a:cxn>
                <a:cxn ang="0">
                  <a:pos x="3883" y="1221"/>
                </a:cxn>
                <a:cxn ang="0">
                  <a:pos x="4578" y="1435"/>
                </a:cxn>
                <a:cxn ang="0">
                  <a:pos x="5374" y="1589"/>
                </a:cxn>
                <a:cxn ang="0">
                  <a:pos x="6532" y="1692"/>
                </a:cxn>
              </a:cxnLst>
              <a:rect l="0" t="0" r="r" b="b"/>
              <a:pathLst>
                <a:path w="6532" h="1692">
                  <a:moveTo>
                    <a:pt x="0" y="1649"/>
                  </a:moveTo>
                  <a:cubicBezTo>
                    <a:pt x="41" y="1485"/>
                    <a:pt x="82" y="1322"/>
                    <a:pt x="129" y="1169"/>
                  </a:cubicBezTo>
                  <a:cubicBezTo>
                    <a:pt x="176" y="1016"/>
                    <a:pt x="233" y="856"/>
                    <a:pt x="283" y="732"/>
                  </a:cubicBezTo>
                  <a:cubicBezTo>
                    <a:pt x="333" y="608"/>
                    <a:pt x="376" y="514"/>
                    <a:pt x="429" y="423"/>
                  </a:cubicBezTo>
                  <a:cubicBezTo>
                    <a:pt x="482" y="332"/>
                    <a:pt x="536" y="247"/>
                    <a:pt x="600" y="183"/>
                  </a:cubicBezTo>
                  <a:cubicBezTo>
                    <a:pt x="664" y="119"/>
                    <a:pt x="742" y="68"/>
                    <a:pt x="815" y="38"/>
                  </a:cubicBezTo>
                  <a:cubicBezTo>
                    <a:pt x="888" y="8"/>
                    <a:pt x="950" y="0"/>
                    <a:pt x="1038" y="3"/>
                  </a:cubicBezTo>
                  <a:cubicBezTo>
                    <a:pt x="1126" y="6"/>
                    <a:pt x="1220" y="12"/>
                    <a:pt x="1346" y="55"/>
                  </a:cubicBezTo>
                  <a:cubicBezTo>
                    <a:pt x="1472" y="98"/>
                    <a:pt x="1623" y="177"/>
                    <a:pt x="1792" y="261"/>
                  </a:cubicBezTo>
                  <a:cubicBezTo>
                    <a:pt x="1961" y="345"/>
                    <a:pt x="2125" y="447"/>
                    <a:pt x="2358" y="561"/>
                  </a:cubicBezTo>
                  <a:cubicBezTo>
                    <a:pt x="2591" y="675"/>
                    <a:pt x="2933" y="836"/>
                    <a:pt x="3187" y="946"/>
                  </a:cubicBezTo>
                  <a:cubicBezTo>
                    <a:pt x="3441" y="1056"/>
                    <a:pt x="3651" y="1140"/>
                    <a:pt x="3883" y="1221"/>
                  </a:cubicBezTo>
                  <a:cubicBezTo>
                    <a:pt x="4115" y="1302"/>
                    <a:pt x="4330" y="1374"/>
                    <a:pt x="4578" y="1435"/>
                  </a:cubicBezTo>
                  <a:cubicBezTo>
                    <a:pt x="4826" y="1496"/>
                    <a:pt x="5048" y="1546"/>
                    <a:pt x="5374" y="1589"/>
                  </a:cubicBezTo>
                  <a:cubicBezTo>
                    <a:pt x="5700" y="1632"/>
                    <a:pt x="6292" y="1670"/>
                    <a:pt x="6532" y="169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26"/>
            <p:cNvSpPr>
              <a:spLocks/>
            </p:cNvSpPr>
            <p:nvPr/>
          </p:nvSpPr>
          <p:spPr bwMode="auto">
            <a:xfrm>
              <a:off x="4500562" y="4427883"/>
              <a:ext cx="1152378" cy="78441"/>
            </a:xfrm>
            <a:custGeom>
              <a:avLst/>
              <a:gdLst/>
              <a:ahLst/>
              <a:cxnLst>
                <a:cxn ang="0">
                  <a:pos x="1230" y="5"/>
                </a:cxn>
                <a:cxn ang="0">
                  <a:pos x="1140" y="5"/>
                </a:cxn>
                <a:cxn ang="0">
                  <a:pos x="980" y="38"/>
                </a:cxn>
                <a:cxn ang="0">
                  <a:pos x="833" y="5"/>
                </a:cxn>
                <a:cxn ang="0">
                  <a:pos x="627" y="51"/>
                </a:cxn>
                <a:cxn ang="0">
                  <a:pos x="461" y="5"/>
                </a:cxn>
                <a:cxn ang="0">
                  <a:pos x="220" y="58"/>
                </a:cxn>
                <a:cxn ang="0">
                  <a:pos x="0" y="5"/>
                </a:cxn>
              </a:cxnLst>
              <a:rect l="0" t="0" r="r" b="b"/>
              <a:pathLst>
                <a:path w="1230" h="58">
                  <a:moveTo>
                    <a:pt x="1230" y="5"/>
                  </a:moveTo>
                  <a:cubicBezTo>
                    <a:pt x="1206" y="2"/>
                    <a:pt x="1182" y="0"/>
                    <a:pt x="1140" y="5"/>
                  </a:cubicBezTo>
                  <a:cubicBezTo>
                    <a:pt x="1098" y="10"/>
                    <a:pt x="1031" y="38"/>
                    <a:pt x="980" y="38"/>
                  </a:cubicBezTo>
                  <a:cubicBezTo>
                    <a:pt x="929" y="38"/>
                    <a:pt x="892" y="3"/>
                    <a:pt x="833" y="5"/>
                  </a:cubicBezTo>
                  <a:cubicBezTo>
                    <a:pt x="774" y="7"/>
                    <a:pt x="689" y="51"/>
                    <a:pt x="627" y="51"/>
                  </a:cubicBezTo>
                  <a:cubicBezTo>
                    <a:pt x="565" y="51"/>
                    <a:pt x="529" y="4"/>
                    <a:pt x="461" y="5"/>
                  </a:cubicBezTo>
                  <a:cubicBezTo>
                    <a:pt x="393" y="6"/>
                    <a:pt x="297" y="58"/>
                    <a:pt x="220" y="58"/>
                  </a:cubicBezTo>
                  <a:cubicBezTo>
                    <a:pt x="143" y="58"/>
                    <a:pt x="51" y="4"/>
                    <a:pt x="0" y="5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27"/>
            <p:cNvSpPr>
              <a:spLocks/>
            </p:cNvSpPr>
            <p:nvPr/>
          </p:nvSpPr>
          <p:spPr bwMode="auto">
            <a:xfrm>
              <a:off x="6643702" y="4427257"/>
              <a:ext cx="1508397" cy="92085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177" y="19"/>
                </a:cxn>
                <a:cxn ang="0">
                  <a:pos x="284" y="8"/>
                </a:cxn>
                <a:cxn ang="0">
                  <a:pos x="516" y="66"/>
                </a:cxn>
                <a:cxn ang="0">
                  <a:pos x="743" y="19"/>
                </a:cxn>
                <a:cxn ang="0">
                  <a:pos x="1048" y="66"/>
                </a:cxn>
                <a:cxn ang="0">
                  <a:pos x="1301" y="8"/>
                </a:cxn>
                <a:cxn ang="0">
                  <a:pos x="1480" y="19"/>
                </a:cxn>
                <a:cxn ang="0">
                  <a:pos x="1610" y="19"/>
                </a:cxn>
              </a:cxnLst>
              <a:rect l="0" t="0" r="r" b="b"/>
              <a:pathLst>
                <a:path w="1610" h="68">
                  <a:moveTo>
                    <a:pt x="0" y="19"/>
                  </a:moveTo>
                  <a:lnTo>
                    <a:pt x="177" y="19"/>
                  </a:lnTo>
                  <a:cubicBezTo>
                    <a:pt x="224" y="17"/>
                    <a:pt x="228" y="0"/>
                    <a:pt x="284" y="8"/>
                  </a:cubicBezTo>
                  <a:cubicBezTo>
                    <a:pt x="340" y="16"/>
                    <a:pt x="440" y="64"/>
                    <a:pt x="516" y="66"/>
                  </a:cubicBezTo>
                  <a:cubicBezTo>
                    <a:pt x="592" y="68"/>
                    <a:pt x="654" y="19"/>
                    <a:pt x="743" y="19"/>
                  </a:cubicBezTo>
                  <a:cubicBezTo>
                    <a:pt x="832" y="19"/>
                    <a:pt x="955" y="68"/>
                    <a:pt x="1048" y="66"/>
                  </a:cubicBezTo>
                  <a:cubicBezTo>
                    <a:pt x="1141" y="64"/>
                    <a:pt x="1229" y="16"/>
                    <a:pt x="1301" y="8"/>
                  </a:cubicBezTo>
                  <a:cubicBezTo>
                    <a:pt x="1373" y="0"/>
                    <a:pt x="1429" y="17"/>
                    <a:pt x="1480" y="19"/>
                  </a:cubicBezTo>
                  <a:cubicBezTo>
                    <a:pt x="1531" y="21"/>
                    <a:pt x="1570" y="20"/>
                    <a:pt x="1610" y="19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cxnSp>
          <p:nvCxnSpPr>
            <p:cNvPr id="121" name="AutoShape 30"/>
            <p:cNvCxnSpPr>
              <a:cxnSpLocks noChangeShapeType="1"/>
            </p:cNvCxnSpPr>
            <p:nvPr/>
          </p:nvCxnSpPr>
          <p:spPr bwMode="auto">
            <a:xfrm>
              <a:off x="4572000" y="4855885"/>
              <a:ext cx="3571900" cy="1588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122" name="AutoShape 32"/>
            <p:cNvCxnSpPr>
              <a:cxnSpLocks noChangeShapeType="1"/>
            </p:cNvCxnSpPr>
            <p:nvPr/>
          </p:nvCxnSpPr>
          <p:spPr bwMode="auto">
            <a:xfrm rot="5400000">
              <a:off x="7716000" y="4645931"/>
              <a:ext cx="428628" cy="1456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stealth" w="sm" len="med"/>
              <a:tailEnd type="stealth" w="sm" len="med"/>
            </a:ln>
          </p:spPr>
        </p:cxnSp>
        <p:sp>
          <p:nvSpPr>
            <p:cNvPr id="123" name="Text Box 33"/>
            <p:cNvSpPr txBox="1">
              <a:spLocks noChangeArrowheads="1"/>
            </p:cNvSpPr>
            <p:nvPr/>
          </p:nvSpPr>
          <p:spPr bwMode="auto">
            <a:xfrm>
              <a:off x="8143900" y="4447585"/>
              <a:ext cx="107742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黑体" pitchFamily="49" charset="-122"/>
                  <a:ea typeface="黑体" pitchFamily="49" charset="-122"/>
                  <a:cs typeface="宋体" pitchFamily="2" charset="-122"/>
                </a:rPr>
                <a:t>基线偏移</a:t>
              </a:r>
              <a:endParaRPr kumimoji="0" 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cxnSp>
          <p:nvCxnSpPr>
            <p:cNvPr id="124" name="AutoShape 36"/>
            <p:cNvCxnSpPr>
              <a:cxnSpLocks noChangeShapeType="1"/>
            </p:cNvCxnSpPr>
            <p:nvPr/>
          </p:nvCxnSpPr>
          <p:spPr bwMode="auto">
            <a:xfrm>
              <a:off x="4500562" y="4423772"/>
              <a:ext cx="754198" cy="225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25" name="AutoShape 37"/>
            <p:cNvCxnSpPr>
              <a:cxnSpLocks noChangeShapeType="1"/>
            </p:cNvCxnSpPr>
            <p:nvPr/>
          </p:nvCxnSpPr>
          <p:spPr bwMode="auto">
            <a:xfrm>
              <a:off x="4500562" y="4507912"/>
              <a:ext cx="754198" cy="225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26" name="AutoShape 38"/>
            <p:cNvCxnSpPr>
              <a:cxnSpLocks noChangeShapeType="1"/>
            </p:cNvCxnSpPr>
            <p:nvPr/>
          </p:nvCxnSpPr>
          <p:spPr bwMode="auto">
            <a:xfrm rot="5400000">
              <a:off x="4722019" y="4221961"/>
              <a:ext cx="214314" cy="5715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</p:spPr>
        </p:cxnSp>
        <p:sp>
          <p:nvSpPr>
            <p:cNvPr id="127" name="Text Box 39"/>
            <p:cNvSpPr txBox="1">
              <a:spLocks noChangeArrowheads="1"/>
            </p:cNvSpPr>
            <p:nvPr/>
          </p:nvSpPr>
          <p:spPr bwMode="auto">
            <a:xfrm>
              <a:off x="4643438" y="3804826"/>
              <a:ext cx="107508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黑体" pitchFamily="49" charset="-122"/>
                  <a:ea typeface="黑体" pitchFamily="49" charset="-122"/>
                  <a:cs typeface="宋体" pitchFamily="2" charset="-122"/>
                </a:rPr>
                <a:t>基线波动</a:t>
              </a:r>
              <a:endParaRPr kumimoji="0" 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4505330" y="5214950"/>
            <a:ext cx="4710140" cy="1688253"/>
            <a:chOff x="4505330" y="5214950"/>
            <a:chExt cx="4710140" cy="1688253"/>
          </a:xfrm>
        </p:grpSpPr>
        <p:sp>
          <p:nvSpPr>
            <p:cNvPr id="128" name="Freeform 5"/>
            <p:cNvSpPr>
              <a:spLocks/>
            </p:cNvSpPr>
            <p:nvPr/>
          </p:nvSpPr>
          <p:spPr bwMode="auto">
            <a:xfrm>
              <a:off x="4505330" y="5942810"/>
              <a:ext cx="1213478" cy="45922"/>
            </a:xfrm>
            <a:custGeom>
              <a:avLst/>
              <a:gdLst/>
              <a:ahLst/>
              <a:cxnLst>
                <a:cxn ang="0">
                  <a:pos x="1230" y="1"/>
                </a:cxn>
                <a:cxn ang="0">
                  <a:pos x="1118" y="39"/>
                </a:cxn>
                <a:cxn ang="0">
                  <a:pos x="973" y="1"/>
                </a:cxn>
                <a:cxn ang="0">
                  <a:pos x="751" y="45"/>
                </a:cxn>
                <a:cxn ang="0">
                  <a:pos x="527" y="1"/>
                </a:cxn>
                <a:cxn ang="0">
                  <a:pos x="239" y="39"/>
                </a:cxn>
                <a:cxn ang="0">
                  <a:pos x="0" y="1"/>
                </a:cxn>
              </a:cxnLst>
              <a:rect l="0" t="0" r="r" b="b"/>
              <a:pathLst>
                <a:path w="1230" h="45">
                  <a:moveTo>
                    <a:pt x="1230" y="1"/>
                  </a:moveTo>
                  <a:cubicBezTo>
                    <a:pt x="1195" y="20"/>
                    <a:pt x="1161" y="39"/>
                    <a:pt x="1118" y="39"/>
                  </a:cubicBezTo>
                  <a:cubicBezTo>
                    <a:pt x="1075" y="39"/>
                    <a:pt x="1034" y="0"/>
                    <a:pt x="973" y="1"/>
                  </a:cubicBezTo>
                  <a:cubicBezTo>
                    <a:pt x="912" y="2"/>
                    <a:pt x="825" y="45"/>
                    <a:pt x="751" y="45"/>
                  </a:cubicBezTo>
                  <a:cubicBezTo>
                    <a:pt x="677" y="45"/>
                    <a:pt x="612" y="2"/>
                    <a:pt x="527" y="1"/>
                  </a:cubicBezTo>
                  <a:cubicBezTo>
                    <a:pt x="442" y="0"/>
                    <a:pt x="327" y="39"/>
                    <a:pt x="239" y="39"/>
                  </a:cubicBezTo>
                  <a:cubicBezTo>
                    <a:pt x="151" y="39"/>
                    <a:pt x="75" y="20"/>
                    <a:pt x="0" y="1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cxnSp>
          <p:nvCxnSpPr>
            <p:cNvPr id="129" name="AutoShape 7"/>
            <p:cNvCxnSpPr>
              <a:cxnSpLocks noChangeShapeType="1"/>
            </p:cNvCxnSpPr>
            <p:nvPr/>
          </p:nvCxnSpPr>
          <p:spPr bwMode="auto">
            <a:xfrm>
              <a:off x="4505330" y="5975365"/>
              <a:ext cx="3756356" cy="361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130" name="Text Box 10"/>
            <p:cNvSpPr txBox="1">
              <a:spLocks noChangeArrowheads="1"/>
            </p:cNvSpPr>
            <p:nvPr/>
          </p:nvSpPr>
          <p:spPr bwMode="auto">
            <a:xfrm>
              <a:off x="7164288" y="6072206"/>
              <a:ext cx="205118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CN" altLang="en-US" sz="1600" dirty="0">
                  <a:latin typeface="黑体" pitchFamily="49" charset="-122"/>
                  <a:ea typeface="黑体" pitchFamily="49" charset="-122"/>
                  <a:cs typeface="宋体" pitchFamily="2" charset="-122"/>
                </a:rPr>
                <a:t>可以抑制缓慢基线变化，但不能抑制快速基线变化</a:t>
              </a:r>
              <a:endParaRPr kumimoji="0" 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cxnSp>
          <p:nvCxnSpPr>
            <p:cNvPr id="131" name="AutoShape 15"/>
            <p:cNvCxnSpPr>
              <a:cxnSpLocks noChangeShapeType="1"/>
            </p:cNvCxnSpPr>
            <p:nvPr/>
          </p:nvCxnSpPr>
          <p:spPr bwMode="auto">
            <a:xfrm>
              <a:off x="4505330" y="5919170"/>
              <a:ext cx="794187" cy="3615"/>
            </a:xfrm>
            <a:prstGeom prst="straightConnector1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32" name="AutoShape 16"/>
            <p:cNvCxnSpPr>
              <a:cxnSpLocks noChangeShapeType="1"/>
            </p:cNvCxnSpPr>
            <p:nvPr/>
          </p:nvCxnSpPr>
          <p:spPr bwMode="auto">
            <a:xfrm>
              <a:off x="4505330" y="5997590"/>
              <a:ext cx="794187" cy="3615"/>
            </a:xfrm>
            <a:prstGeom prst="straightConnector1">
              <a:avLst/>
            </a:prstGeom>
            <a:noFill/>
            <a:ln w="6350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cxnSp>
          <p:nvCxnSpPr>
            <p:cNvPr id="133" name="AutoShape 17"/>
            <p:cNvCxnSpPr>
              <a:cxnSpLocks noChangeShapeType="1"/>
            </p:cNvCxnSpPr>
            <p:nvPr/>
          </p:nvCxnSpPr>
          <p:spPr bwMode="auto">
            <a:xfrm rot="5400000">
              <a:off x="4721817" y="5721955"/>
              <a:ext cx="214312" cy="5756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</p:spPr>
        </p:cxnSp>
        <p:sp>
          <p:nvSpPr>
            <p:cNvPr id="134" name="Text Box 18"/>
            <p:cNvSpPr txBox="1">
              <a:spLocks noChangeArrowheads="1"/>
            </p:cNvSpPr>
            <p:nvPr/>
          </p:nvSpPr>
          <p:spPr bwMode="auto">
            <a:xfrm>
              <a:off x="4580455" y="5305024"/>
              <a:ext cx="113455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黑体" pitchFamily="49" charset="-122"/>
                  <a:ea typeface="黑体" pitchFamily="49" charset="-122"/>
                  <a:cs typeface="宋体" pitchFamily="2" charset="-122"/>
                </a:rPr>
                <a:t>基线波动</a:t>
              </a:r>
              <a:endParaRPr kumimoji="0" 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cxnSp>
          <p:nvCxnSpPr>
            <p:cNvPr id="135" name="AutoShape 19"/>
            <p:cNvCxnSpPr>
              <a:cxnSpLocks noChangeShapeType="1"/>
            </p:cNvCxnSpPr>
            <p:nvPr/>
          </p:nvCxnSpPr>
          <p:spPr bwMode="auto">
            <a:xfrm rot="10800000" flipV="1">
              <a:off x="6357964" y="5429263"/>
              <a:ext cx="500053" cy="32961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</p:spPr>
        </p:cxnSp>
        <p:sp>
          <p:nvSpPr>
            <p:cNvPr id="136" name="Text Box 20"/>
            <p:cNvSpPr txBox="1">
              <a:spLocks noChangeArrowheads="1"/>
            </p:cNvSpPr>
            <p:nvPr/>
          </p:nvSpPr>
          <p:spPr bwMode="auto">
            <a:xfrm>
              <a:off x="6858016" y="5214950"/>
              <a:ext cx="228598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6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黑体" pitchFamily="49" charset="-122"/>
                  <a:ea typeface="黑体" pitchFamily="49" charset="-122"/>
                  <a:cs typeface="宋体" pitchFamily="2" charset="-122"/>
                </a:rPr>
                <a:t>双极性零面积成形</a:t>
              </a:r>
              <a:endParaRPr kumimoji="0" lang="zh-CN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宋体" pitchFamily="2" charset="-122"/>
              </a:endParaRPr>
            </a:p>
          </p:txBody>
        </p:sp>
        <p:sp>
          <p:nvSpPr>
            <p:cNvPr id="137" name="Freeform 21"/>
            <p:cNvSpPr>
              <a:spLocks/>
            </p:cNvSpPr>
            <p:nvPr/>
          </p:nvSpPr>
          <p:spPr bwMode="auto">
            <a:xfrm>
              <a:off x="5708020" y="5457377"/>
              <a:ext cx="2542878" cy="1186333"/>
            </a:xfrm>
            <a:custGeom>
              <a:avLst/>
              <a:gdLst/>
              <a:ahLst/>
              <a:cxnLst>
                <a:cxn ang="0">
                  <a:pos x="0" y="502"/>
                </a:cxn>
                <a:cxn ang="0">
                  <a:pos x="154" y="100"/>
                </a:cxn>
                <a:cxn ang="0">
                  <a:pos x="190" y="0"/>
                </a:cxn>
                <a:cxn ang="0">
                  <a:pos x="448" y="0"/>
                </a:cxn>
                <a:cxn ang="0">
                  <a:pos x="652" y="524"/>
                </a:cxn>
                <a:cxn ang="0">
                  <a:pos x="898" y="1164"/>
                </a:cxn>
                <a:cxn ang="0">
                  <a:pos x="1144" y="1146"/>
                </a:cxn>
                <a:cxn ang="0">
                  <a:pos x="1324" y="518"/>
                </a:cxn>
                <a:cxn ang="0">
                  <a:pos x="1426" y="490"/>
                </a:cxn>
                <a:cxn ang="0">
                  <a:pos x="1553" y="524"/>
                </a:cxn>
                <a:cxn ang="0">
                  <a:pos x="1696" y="547"/>
                </a:cxn>
                <a:cxn ang="0">
                  <a:pos x="1909" y="502"/>
                </a:cxn>
                <a:cxn ang="0">
                  <a:pos x="2110" y="547"/>
                </a:cxn>
                <a:cxn ang="0">
                  <a:pos x="2317" y="490"/>
                </a:cxn>
                <a:cxn ang="0">
                  <a:pos x="2579" y="547"/>
                </a:cxn>
              </a:cxnLst>
              <a:rect l="0" t="0" r="r" b="b"/>
              <a:pathLst>
                <a:path w="2579" h="1164">
                  <a:moveTo>
                    <a:pt x="0" y="502"/>
                  </a:moveTo>
                  <a:cubicBezTo>
                    <a:pt x="61" y="343"/>
                    <a:pt x="122" y="184"/>
                    <a:pt x="154" y="100"/>
                  </a:cubicBezTo>
                  <a:lnTo>
                    <a:pt x="190" y="0"/>
                  </a:lnTo>
                  <a:lnTo>
                    <a:pt x="448" y="0"/>
                  </a:lnTo>
                  <a:lnTo>
                    <a:pt x="652" y="524"/>
                  </a:lnTo>
                  <a:lnTo>
                    <a:pt x="898" y="1164"/>
                  </a:lnTo>
                  <a:lnTo>
                    <a:pt x="1144" y="1146"/>
                  </a:lnTo>
                  <a:lnTo>
                    <a:pt x="1324" y="518"/>
                  </a:lnTo>
                  <a:lnTo>
                    <a:pt x="1426" y="490"/>
                  </a:lnTo>
                  <a:cubicBezTo>
                    <a:pt x="1464" y="491"/>
                    <a:pt x="1508" y="514"/>
                    <a:pt x="1553" y="524"/>
                  </a:cubicBezTo>
                  <a:cubicBezTo>
                    <a:pt x="1598" y="534"/>
                    <a:pt x="1637" y="551"/>
                    <a:pt x="1696" y="547"/>
                  </a:cubicBezTo>
                  <a:cubicBezTo>
                    <a:pt x="1755" y="543"/>
                    <a:pt x="1840" y="502"/>
                    <a:pt x="1909" y="502"/>
                  </a:cubicBezTo>
                  <a:cubicBezTo>
                    <a:pt x="1978" y="502"/>
                    <a:pt x="2042" y="549"/>
                    <a:pt x="2110" y="547"/>
                  </a:cubicBezTo>
                  <a:cubicBezTo>
                    <a:pt x="2178" y="545"/>
                    <a:pt x="2239" y="490"/>
                    <a:pt x="2317" y="490"/>
                  </a:cubicBezTo>
                  <a:cubicBezTo>
                    <a:pt x="2395" y="490"/>
                    <a:pt x="2487" y="518"/>
                    <a:pt x="2579" y="547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cxnSp>
        <p:nvCxnSpPr>
          <p:cNvPr id="138" name="AutoShape 22"/>
          <p:cNvCxnSpPr>
            <a:cxnSpLocks noChangeShapeType="1"/>
          </p:cNvCxnSpPr>
          <p:nvPr/>
        </p:nvCxnSpPr>
        <p:spPr bwMode="auto">
          <a:xfrm rot="5400000">
            <a:off x="5752791" y="5711841"/>
            <a:ext cx="545786" cy="1588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sysDot"/>
            <a:round/>
            <a:headEnd type="stealth" w="sm" len="med"/>
            <a:tailEnd type="stealth" w="sm" len="med"/>
          </a:ln>
        </p:spPr>
      </p:cxnSp>
      <p:sp>
        <p:nvSpPr>
          <p:cNvPr id="140" name="Text Box 24"/>
          <p:cNvSpPr txBox="1">
            <a:spLocks noChangeArrowheads="1"/>
          </p:cNvSpPr>
          <p:nvPr/>
        </p:nvSpPr>
        <p:spPr bwMode="auto">
          <a:xfrm>
            <a:off x="5214942" y="6286520"/>
            <a:ext cx="138797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itchFamily="49" charset="-122"/>
                <a:ea typeface="黑体" pitchFamily="49" charset="-122"/>
                <a:cs typeface="宋体" pitchFamily="2" charset="-122"/>
              </a:rPr>
              <a:t>幅值不相等</a:t>
            </a:r>
            <a:endParaRPr kumimoji="0" lang="zh-CN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cxnSp>
        <p:nvCxnSpPr>
          <p:cNvPr id="205" name="AutoShape 22"/>
          <p:cNvCxnSpPr>
            <a:cxnSpLocks noChangeShapeType="1"/>
          </p:cNvCxnSpPr>
          <p:nvPr/>
        </p:nvCxnSpPr>
        <p:spPr bwMode="auto">
          <a:xfrm rot="5400000">
            <a:off x="6437961" y="6242705"/>
            <a:ext cx="545786" cy="1588"/>
          </a:xfrm>
          <a:prstGeom prst="straightConnector1">
            <a:avLst/>
          </a:prstGeom>
          <a:noFill/>
          <a:ln w="9525">
            <a:solidFill>
              <a:srgbClr val="000000"/>
            </a:solidFill>
            <a:prstDash val="sysDot"/>
            <a:round/>
            <a:headEnd type="stealth" w="sm" len="med"/>
            <a:tailEnd type="stealth" w="sm" len="med"/>
          </a:ln>
        </p:spPr>
      </p:cxnSp>
      <p:sp>
        <p:nvSpPr>
          <p:cNvPr id="207" name="TextBox 1"/>
          <p:cNvSpPr txBox="1">
            <a:spLocks noChangeArrowheads="1"/>
          </p:cNvSpPr>
          <p:nvPr/>
        </p:nvSpPr>
        <p:spPr bwMode="auto">
          <a:xfrm>
            <a:off x="1714480" y="5786454"/>
            <a:ext cx="25717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双极性零面积成形方式</a:t>
            </a:r>
          </a:p>
        </p:txBody>
      </p:sp>
      <p:grpSp>
        <p:nvGrpSpPr>
          <p:cNvPr id="92" name="组合 91"/>
          <p:cNvGrpSpPr/>
          <p:nvPr/>
        </p:nvGrpSpPr>
        <p:grpSpPr>
          <a:xfrm>
            <a:off x="-6500890" y="1071546"/>
            <a:ext cx="6143668" cy="5357850"/>
            <a:chOff x="-6500890" y="1071546"/>
            <a:chExt cx="6143668" cy="5357850"/>
          </a:xfrm>
        </p:grpSpPr>
        <p:sp>
          <p:nvSpPr>
            <p:cNvPr id="225" name="圆角矩形 224"/>
            <p:cNvSpPr/>
            <p:nvPr/>
          </p:nvSpPr>
          <p:spPr>
            <a:xfrm>
              <a:off x="-6500890" y="1071546"/>
              <a:ext cx="6143668" cy="5357850"/>
            </a:xfrm>
            <a:prstGeom prst="roundRect">
              <a:avLst>
                <a:gd name="adj" fmla="val 4786"/>
              </a:avLst>
            </a:prstGeom>
            <a:solidFill>
              <a:schemeClr val="bg1"/>
            </a:solidFill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26" name="TextBox 1"/>
            <p:cNvSpPr txBox="1">
              <a:spLocks noChangeArrowheads="1"/>
            </p:cNvSpPr>
            <p:nvPr/>
          </p:nvSpPr>
          <p:spPr bwMode="auto">
            <a:xfrm>
              <a:off x="-4643502" y="1428736"/>
              <a:ext cx="25717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对称的零面积成形方式</a:t>
              </a:r>
            </a:p>
          </p:txBody>
        </p:sp>
        <p:grpSp>
          <p:nvGrpSpPr>
            <p:cNvPr id="90" name="组合 89"/>
            <p:cNvGrpSpPr/>
            <p:nvPr/>
          </p:nvGrpSpPr>
          <p:grpSpPr>
            <a:xfrm>
              <a:off x="-5715072" y="2285992"/>
              <a:ext cx="4803314" cy="1289097"/>
              <a:chOff x="-5715072" y="2285992"/>
              <a:chExt cx="4803314" cy="1289097"/>
            </a:xfrm>
          </p:grpSpPr>
          <p:sp>
            <p:nvSpPr>
              <p:cNvPr id="227" name="Freeform 25"/>
              <p:cNvSpPr>
                <a:spLocks noChangeAspect="1"/>
              </p:cNvSpPr>
              <p:nvPr/>
            </p:nvSpPr>
            <p:spPr bwMode="auto">
              <a:xfrm>
                <a:off x="-4490608" y="2285992"/>
                <a:ext cx="1001226" cy="883329"/>
              </a:xfrm>
              <a:custGeom>
                <a:avLst/>
                <a:gdLst/>
                <a:ahLst/>
                <a:cxnLst>
                  <a:cxn ang="0">
                    <a:pos x="0" y="1649"/>
                  </a:cxn>
                  <a:cxn ang="0">
                    <a:pos x="129" y="1169"/>
                  </a:cxn>
                  <a:cxn ang="0">
                    <a:pos x="283" y="732"/>
                  </a:cxn>
                  <a:cxn ang="0">
                    <a:pos x="429" y="423"/>
                  </a:cxn>
                  <a:cxn ang="0">
                    <a:pos x="600" y="183"/>
                  </a:cxn>
                  <a:cxn ang="0">
                    <a:pos x="815" y="38"/>
                  </a:cxn>
                  <a:cxn ang="0">
                    <a:pos x="1038" y="3"/>
                  </a:cxn>
                  <a:cxn ang="0">
                    <a:pos x="1346" y="55"/>
                  </a:cxn>
                  <a:cxn ang="0">
                    <a:pos x="1792" y="261"/>
                  </a:cxn>
                  <a:cxn ang="0">
                    <a:pos x="2358" y="561"/>
                  </a:cxn>
                  <a:cxn ang="0">
                    <a:pos x="3187" y="946"/>
                  </a:cxn>
                  <a:cxn ang="0">
                    <a:pos x="3883" y="1221"/>
                  </a:cxn>
                  <a:cxn ang="0">
                    <a:pos x="4578" y="1435"/>
                  </a:cxn>
                  <a:cxn ang="0">
                    <a:pos x="5374" y="1589"/>
                  </a:cxn>
                  <a:cxn ang="0">
                    <a:pos x="6532" y="1692"/>
                  </a:cxn>
                </a:cxnLst>
                <a:rect l="0" t="0" r="r" b="b"/>
                <a:pathLst>
                  <a:path w="6532" h="1692">
                    <a:moveTo>
                      <a:pt x="0" y="1649"/>
                    </a:moveTo>
                    <a:cubicBezTo>
                      <a:pt x="41" y="1485"/>
                      <a:pt x="82" y="1322"/>
                      <a:pt x="129" y="1169"/>
                    </a:cubicBezTo>
                    <a:cubicBezTo>
                      <a:pt x="176" y="1016"/>
                      <a:pt x="233" y="856"/>
                      <a:pt x="283" y="732"/>
                    </a:cubicBezTo>
                    <a:cubicBezTo>
                      <a:pt x="333" y="608"/>
                      <a:pt x="376" y="514"/>
                      <a:pt x="429" y="423"/>
                    </a:cubicBezTo>
                    <a:cubicBezTo>
                      <a:pt x="482" y="332"/>
                      <a:pt x="536" y="247"/>
                      <a:pt x="600" y="183"/>
                    </a:cubicBezTo>
                    <a:cubicBezTo>
                      <a:pt x="664" y="119"/>
                      <a:pt x="742" y="68"/>
                      <a:pt x="815" y="38"/>
                    </a:cubicBezTo>
                    <a:cubicBezTo>
                      <a:pt x="888" y="8"/>
                      <a:pt x="950" y="0"/>
                      <a:pt x="1038" y="3"/>
                    </a:cubicBezTo>
                    <a:cubicBezTo>
                      <a:pt x="1126" y="6"/>
                      <a:pt x="1220" y="12"/>
                      <a:pt x="1346" y="55"/>
                    </a:cubicBezTo>
                    <a:cubicBezTo>
                      <a:pt x="1472" y="98"/>
                      <a:pt x="1623" y="177"/>
                      <a:pt x="1792" y="261"/>
                    </a:cubicBezTo>
                    <a:cubicBezTo>
                      <a:pt x="1961" y="345"/>
                      <a:pt x="2125" y="447"/>
                      <a:pt x="2358" y="561"/>
                    </a:cubicBezTo>
                    <a:cubicBezTo>
                      <a:pt x="2591" y="675"/>
                      <a:pt x="2933" y="836"/>
                      <a:pt x="3187" y="946"/>
                    </a:cubicBezTo>
                    <a:cubicBezTo>
                      <a:pt x="3441" y="1056"/>
                      <a:pt x="3651" y="1140"/>
                      <a:pt x="3883" y="1221"/>
                    </a:cubicBezTo>
                    <a:cubicBezTo>
                      <a:pt x="4115" y="1302"/>
                      <a:pt x="4330" y="1374"/>
                      <a:pt x="4578" y="1435"/>
                    </a:cubicBezTo>
                    <a:cubicBezTo>
                      <a:pt x="4826" y="1496"/>
                      <a:pt x="5048" y="1546"/>
                      <a:pt x="5374" y="1589"/>
                    </a:cubicBezTo>
                    <a:cubicBezTo>
                      <a:pt x="5700" y="1632"/>
                      <a:pt x="6292" y="1670"/>
                      <a:pt x="6532" y="169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26"/>
              <p:cNvSpPr>
                <a:spLocks/>
              </p:cNvSpPr>
              <p:nvPr/>
            </p:nvSpPr>
            <p:spPr bwMode="auto">
              <a:xfrm>
                <a:off x="-5632522" y="3141999"/>
                <a:ext cx="1152378" cy="78441"/>
              </a:xfrm>
              <a:custGeom>
                <a:avLst/>
                <a:gdLst/>
                <a:ahLst/>
                <a:cxnLst>
                  <a:cxn ang="0">
                    <a:pos x="1230" y="5"/>
                  </a:cxn>
                  <a:cxn ang="0">
                    <a:pos x="1140" y="5"/>
                  </a:cxn>
                  <a:cxn ang="0">
                    <a:pos x="980" y="38"/>
                  </a:cxn>
                  <a:cxn ang="0">
                    <a:pos x="833" y="5"/>
                  </a:cxn>
                  <a:cxn ang="0">
                    <a:pos x="627" y="51"/>
                  </a:cxn>
                  <a:cxn ang="0">
                    <a:pos x="461" y="5"/>
                  </a:cxn>
                  <a:cxn ang="0">
                    <a:pos x="220" y="58"/>
                  </a:cxn>
                  <a:cxn ang="0">
                    <a:pos x="0" y="5"/>
                  </a:cxn>
                </a:cxnLst>
                <a:rect l="0" t="0" r="r" b="b"/>
                <a:pathLst>
                  <a:path w="1230" h="58">
                    <a:moveTo>
                      <a:pt x="1230" y="5"/>
                    </a:moveTo>
                    <a:cubicBezTo>
                      <a:pt x="1206" y="2"/>
                      <a:pt x="1182" y="0"/>
                      <a:pt x="1140" y="5"/>
                    </a:cubicBezTo>
                    <a:cubicBezTo>
                      <a:pt x="1098" y="10"/>
                      <a:pt x="1031" y="38"/>
                      <a:pt x="980" y="38"/>
                    </a:cubicBezTo>
                    <a:cubicBezTo>
                      <a:pt x="929" y="38"/>
                      <a:pt x="892" y="3"/>
                      <a:pt x="833" y="5"/>
                    </a:cubicBezTo>
                    <a:cubicBezTo>
                      <a:pt x="774" y="7"/>
                      <a:pt x="689" y="51"/>
                      <a:pt x="627" y="51"/>
                    </a:cubicBezTo>
                    <a:cubicBezTo>
                      <a:pt x="565" y="51"/>
                      <a:pt x="529" y="4"/>
                      <a:pt x="461" y="5"/>
                    </a:cubicBezTo>
                    <a:cubicBezTo>
                      <a:pt x="393" y="6"/>
                      <a:pt x="297" y="58"/>
                      <a:pt x="220" y="58"/>
                    </a:cubicBezTo>
                    <a:cubicBezTo>
                      <a:pt x="143" y="58"/>
                      <a:pt x="51" y="4"/>
                      <a:pt x="0" y="5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27"/>
              <p:cNvSpPr>
                <a:spLocks/>
              </p:cNvSpPr>
              <p:nvPr/>
            </p:nvSpPr>
            <p:spPr bwMode="auto">
              <a:xfrm>
                <a:off x="-3489382" y="3141373"/>
                <a:ext cx="1508397" cy="9208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177" y="19"/>
                  </a:cxn>
                  <a:cxn ang="0">
                    <a:pos x="284" y="8"/>
                  </a:cxn>
                  <a:cxn ang="0">
                    <a:pos x="516" y="66"/>
                  </a:cxn>
                  <a:cxn ang="0">
                    <a:pos x="743" y="19"/>
                  </a:cxn>
                  <a:cxn ang="0">
                    <a:pos x="1048" y="66"/>
                  </a:cxn>
                  <a:cxn ang="0">
                    <a:pos x="1301" y="8"/>
                  </a:cxn>
                  <a:cxn ang="0">
                    <a:pos x="1480" y="19"/>
                  </a:cxn>
                  <a:cxn ang="0">
                    <a:pos x="1610" y="19"/>
                  </a:cxn>
                </a:cxnLst>
                <a:rect l="0" t="0" r="r" b="b"/>
                <a:pathLst>
                  <a:path w="1610" h="68">
                    <a:moveTo>
                      <a:pt x="0" y="19"/>
                    </a:moveTo>
                    <a:lnTo>
                      <a:pt x="177" y="19"/>
                    </a:lnTo>
                    <a:cubicBezTo>
                      <a:pt x="224" y="17"/>
                      <a:pt x="228" y="0"/>
                      <a:pt x="284" y="8"/>
                    </a:cubicBezTo>
                    <a:cubicBezTo>
                      <a:pt x="340" y="16"/>
                      <a:pt x="440" y="64"/>
                      <a:pt x="516" y="66"/>
                    </a:cubicBezTo>
                    <a:cubicBezTo>
                      <a:pt x="592" y="68"/>
                      <a:pt x="654" y="19"/>
                      <a:pt x="743" y="19"/>
                    </a:cubicBezTo>
                    <a:cubicBezTo>
                      <a:pt x="832" y="19"/>
                      <a:pt x="955" y="68"/>
                      <a:pt x="1048" y="66"/>
                    </a:cubicBezTo>
                    <a:cubicBezTo>
                      <a:pt x="1141" y="64"/>
                      <a:pt x="1229" y="16"/>
                      <a:pt x="1301" y="8"/>
                    </a:cubicBezTo>
                    <a:cubicBezTo>
                      <a:pt x="1373" y="0"/>
                      <a:pt x="1429" y="17"/>
                      <a:pt x="1480" y="19"/>
                    </a:cubicBezTo>
                    <a:cubicBezTo>
                      <a:pt x="1531" y="21"/>
                      <a:pt x="1570" y="20"/>
                      <a:pt x="1610" y="19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cxnSp>
            <p:nvCxnSpPr>
              <p:cNvPr id="232" name="AutoShape 30"/>
              <p:cNvCxnSpPr>
                <a:cxnSpLocks noChangeShapeType="1"/>
              </p:cNvCxnSpPr>
              <p:nvPr/>
            </p:nvCxnSpPr>
            <p:spPr bwMode="auto">
              <a:xfrm>
                <a:off x="-5632522" y="3558261"/>
                <a:ext cx="3664458" cy="2259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</p:cxnSp>
          <p:cxnSp>
            <p:nvCxnSpPr>
              <p:cNvPr id="234" name="AutoShape 32"/>
              <p:cNvCxnSpPr>
                <a:cxnSpLocks noChangeShapeType="1"/>
              </p:cNvCxnSpPr>
              <p:nvPr/>
            </p:nvCxnSpPr>
            <p:spPr bwMode="auto">
              <a:xfrm rot="5400000">
                <a:off x="-2417084" y="3360047"/>
                <a:ext cx="428628" cy="145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 type="stealth" w="sm" len="med"/>
                <a:tailEnd type="stealth" w="sm" len="med"/>
              </a:ln>
            </p:spPr>
          </p:cxnSp>
          <p:sp>
            <p:nvSpPr>
              <p:cNvPr id="235" name="Text Box 33"/>
              <p:cNvSpPr txBox="1">
                <a:spLocks noChangeArrowheads="1"/>
              </p:cNvSpPr>
              <p:nvPr/>
            </p:nvSpPr>
            <p:spPr bwMode="auto">
              <a:xfrm>
                <a:off x="-1989184" y="3179990"/>
                <a:ext cx="107742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黑体" pitchFamily="49" charset="-122"/>
                    <a:ea typeface="黑体" pitchFamily="49" charset="-122"/>
                    <a:cs typeface="宋体" pitchFamily="2" charset="-122"/>
                  </a:rPr>
                  <a:t>基线偏移</a:t>
                </a:r>
                <a:endParaRPr kumimoji="0" lang="zh-CN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cxnSp>
            <p:nvCxnSpPr>
              <p:cNvPr id="240" name="AutoShape 38"/>
              <p:cNvCxnSpPr>
                <a:cxnSpLocks noChangeShapeType="1"/>
              </p:cNvCxnSpPr>
              <p:nvPr/>
            </p:nvCxnSpPr>
            <p:spPr bwMode="auto">
              <a:xfrm rot="16200000" flipH="1">
                <a:off x="-5502346" y="2888649"/>
                <a:ext cx="254000" cy="85724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</p:spPr>
          </p:cxnSp>
          <p:sp>
            <p:nvSpPr>
              <p:cNvPr id="241" name="Text Box 39"/>
              <p:cNvSpPr txBox="1">
                <a:spLocks noChangeArrowheads="1"/>
              </p:cNvSpPr>
              <p:nvPr/>
            </p:nvSpPr>
            <p:spPr bwMode="auto">
              <a:xfrm>
                <a:off x="-5715072" y="2404224"/>
                <a:ext cx="107508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黑体" pitchFamily="49" charset="-122"/>
                    <a:ea typeface="黑体" pitchFamily="49" charset="-122"/>
                    <a:cs typeface="宋体" pitchFamily="2" charset="-122"/>
                  </a:rPr>
                  <a:t>基线波动</a:t>
                </a:r>
                <a:endParaRPr kumimoji="0" lang="zh-CN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</p:grpSp>
        <p:grpSp>
          <p:nvGrpSpPr>
            <p:cNvPr id="91" name="组合 90"/>
            <p:cNvGrpSpPr/>
            <p:nvPr/>
          </p:nvGrpSpPr>
          <p:grpSpPr>
            <a:xfrm>
              <a:off x="-5703960" y="4374843"/>
              <a:ext cx="5319310" cy="1547292"/>
              <a:chOff x="-5703960" y="4374843"/>
              <a:chExt cx="5319310" cy="1547292"/>
            </a:xfrm>
          </p:grpSpPr>
          <p:cxnSp>
            <p:nvCxnSpPr>
              <p:cNvPr id="233" name="AutoShape 31"/>
              <p:cNvCxnSpPr>
                <a:cxnSpLocks noChangeShapeType="1"/>
              </p:cNvCxnSpPr>
              <p:nvPr/>
            </p:nvCxnSpPr>
            <p:spPr bwMode="auto">
              <a:xfrm>
                <a:off x="-5632522" y="5196255"/>
                <a:ext cx="3569561" cy="2259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</p:cxnSp>
          <p:sp>
            <p:nvSpPr>
              <p:cNvPr id="237" name="Text Box 35"/>
              <p:cNvSpPr txBox="1">
                <a:spLocks noChangeArrowheads="1"/>
              </p:cNvSpPr>
              <p:nvPr/>
            </p:nvSpPr>
            <p:spPr bwMode="auto">
              <a:xfrm>
                <a:off x="-2054766" y="5012077"/>
                <a:ext cx="1670116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zh-CN" altLang="en-US" sz="1600" dirty="0">
                    <a:latin typeface="黑体" pitchFamily="49" charset="-122"/>
                    <a:ea typeface="黑体" pitchFamily="49" charset="-122"/>
                    <a:cs typeface="宋体" pitchFamily="2" charset="-122"/>
                  </a:rPr>
                  <a:t>可以同时抑制快速、慢速变化</a:t>
                </a:r>
                <a:endParaRPr kumimoji="0" lang="zh-CN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cxnSp>
            <p:nvCxnSpPr>
              <p:cNvPr id="238" name="AutoShape 36"/>
              <p:cNvCxnSpPr>
                <a:cxnSpLocks noChangeShapeType="1"/>
              </p:cNvCxnSpPr>
              <p:nvPr/>
            </p:nvCxnSpPr>
            <p:spPr bwMode="auto">
              <a:xfrm>
                <a:off x="-5632522" y="5167145"/>
                <a:ext cx="857256" cy="158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239" name="AutoShape 37"/>
              <p:cNvCxnSpPr>
                <a:cxnSpLocks noChangeShapeType="1"/>
              </p:cNvCxnSpPr>
              <p:nvPr/>
            </p:nvCxnSpPr>
            <p:spPr bwMode="auto">
              <a:xfrm>
                <a:off x="-5632522" y="5220805"/>
                <a:ext cx="857256" cy="5586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244" name="AutoShape 42"/>
              <p:cNvCxnSpPr>
                <a:cxnSpLocks noChangeShapeType="1"/>
              </p:cNvCxnSpPr>
              <p:nvPr/>
            </p:nvCxnSpPr>
            <p:spPr bwMode="auto">
              <a:xfrm rot="16200000" flipH="1">
                <a:off x="-5356292" y="4912066"/>
                <a:ext cx="252411" cy="90487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</p:spPr>
          </p:cxnSp>
          <p:sp>
            <p:nvSpPr>
              <p:cNvPr id="245" name="Text Box 43"/>
              <p:cNvSpPr txBox="1">
                <a:spLocks noChangeArrowheads="1"/>
              </p:cNvSpPr>
              <p:nvPr/>
            </p:nvSpPr>
            <p:spPr bwMode="auto">
              <a:xfrm>
                <a:off x="-5703960" y="4456093"/>
                <a:ext cx="107508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黑体" pitchFamily="49" charset="-122"/>
                    <a:ea typeface="黑体" pitchFamily="49" charset="-122"/>
                    <a:cs typeface="宋体" pitchFamily="2" charset="-122"/>
                  </a:rPr>
                  <a:t>基线波动</a:t>
                </a:r>
                <a:endParaRPr kumimoji="0" lang="zh-CN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sp>
            <p:nvSpPr>
              <p:cNvPr id="250" name="任意多边形 249"/>
              <p:cNvSpPr/>
              <p:nvPr/>
            </p:nvSpPr>
            <p:spPr>
              <a:xfrm>
                <a:off x="-5682616" y="5164275"/>
                <a:ext cx="1127760" cy="51816"/>
              </a:xfrm>
              <a:custGeom>
                <a:avLst/>
                <a:gdLst>
                  <a:gd name="connsiteX0" fmla="*/ 0 w 1127760"/>
                  <a:gd name="connsiteY0" fmla="*/ 0 h 51816"/>
                  <a:gd name="connsiteX1" fmla="*/ 207264 w 1127760"/>
                  <a:gd name="connsiteY1" fmla="*/ 48768 h 51816"/>
                  <a:gd name="connsiteX2" fmla="*/ 432816 w 1127760"/>
                  <a:gd name="connsiteY2" fmla="*/ 18288 h 51816"/>
                  <a:gd name="connsiteX3" fmla="*/ 621792 w 1127760"/>
                  <a:gd name="connsiteY3" fmla="*/ 36576 h 51816"/>
                  <a:gd name="connsiteX4" fmla="*/ 938784 w 1127760"/>
                  <a:gd name="connsiteY4" fmla="*/ 6096 h 51816"/>
                  <a:gd name="connsiteX5" fmla="*/ 1127760 w 1127760"/>
                  <a:gd name="connsiteY5" fmla="*/ 30480 h 51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7760" h="51816">
                    <a:moveTo>
                      <a:pt x="0" y="0"/>
                    </a:moveTo>
                    <a:cubicBezTo>
                      <a:pt x="67564" y="22860"/>
                      <a:pt x="135128" y="45720"/>
                      <a:pt x="207264" y="48768"/>
                    </a:cubicBezTo>
                    <a:cubicBezTo>
                      <a:pt x="279400" y="51816"/>
                      <a:pt x="363728" y="20320"/>
                      <a:pt x="432816" y="18288"/>
                    </a:cubicBezTo>
                    <a:cubicBezTo>
                      <a:pt x="501904" y="16256"/>
                      <a:pt x="537464" y="38608"/>
                      <a:pt x="621792" y="36576"/>
                    </a:cubicBezTo>
                    <a:cubicBezTo>
                      <a:pt x="706120" y="34544"/>
                      <a:pt x="854456" y="7112"/>
                      <a:pt x="938784" y="6096"/>
                    </a:cubicBezTo>
                    <a:cubicBezTo>
                      <a:pt x="1023112" y="5080"/>
                      <a:pt x="1075436" y="17780"/>
                      <a:pt x="1127760" y="30480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任意多边形 252"/>
              <p:cNvSpPr/>
              <p:nvPr/>
            </p:nvSpPr>
            <p:spPr>
              <a:xfrm>
                <a:off x="-2928114" y="5176467"/>
                <a:ext cx="859536" cy="55880"/>
              </a:xfrm>
              <a:custGeom>
                <a:avLst/>
                <a:gdLst>
                  <a:gd name="connsiteX0" fmla="*/ 0 w 859536"/>
                  <a:gd name="connsiteY0" fmla="*/ 18288 h 55880"/>
                  <a:gd name="connsiteX1" fmla="*/ 134112 w 859536"/>
                  <a:gd name="connsiteY1" fmla="*/ 6096 h 55880"/>
                  <a:gd name="connsiteX2" fmla="*/ 396240 w 859536"/>
                  <a:gd name="connsiteY2" fmla="*/ 48768 h 55880"/>
                  <a:gd name="connsiteX3" fmla="*/ 560832 w 859536"/>
                  <a:gd name="connsiteY3" fmla="*/ 0 h 55880"/>
                  <a:gd name="connsiteX4" fmla="*/ 774192 w 859536"/>
                  <a:gd name="connsiteY4" fmla="*/ 48768 h 55880"/>
                  <a:gd name="connsiteX5" fmla="*/ 859536 w 859536"/>
                  <a:gd name="connsiteY5" fmla="*/ 42672 h 5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536" h="55880">
                    <a:moveTo>
                      <a:pt x="0" y="18288"/>
                    </a:moveTo>
                    <a:cubicBezTo>
                      <a:pt x="34036" y="9652"/>
                      <a:pt x="68072" y="1016"/>
                      <a:pt x="134112" y="6096"/>
                    </a:cubicBezTo>
                    <a:cubicBezTo>
                      <a:pt x="200152" y="11176"/>
                      <a:pt x="325120" y="49784"/>
                      <a:pt x="396240" y="48768"/>
                    </a:cubicBezTo>
                    <a:cubicBezTo>
                      <a:pt x="467360" y="47752"/>
                      <a:pt x="497840" y="0"/>
                      <a:pt x="560832" y="0"/>
                    </a:cubicBezTo>
                    <a:cubicBezTo>
                      <a:pt x="623824" y="0"/>
                      <a:pt x="724408" y="41656"/>
                      <a:pt x="774192" y="48768"/>
                    </a:cubicBezTo>
                    <a:cubicBezTo>
                      <a:pt x="823976" y="55880"/>
                      <a:pt x="841756" y="49276"/>
                      <a:pt x="859536" y="42672"/>
                    </a:cubicBez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59" name="AutoShape 22"/>
              <p:cNvCxnSpPr>
                <a:cxnSpLocks noChangeShapeType="1"/>
              </p:cNvCxnSpPr>
              <p:nvPr/>
            </p:nvCxnSpPr>
            <p:spPr bwMode="auto">
              <a:xfrm rot="5400000">
                <a:off x="-4428236" y="5354027"/>
                <a:ext cx="306072" cy="158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 type="stealth" w="sm" len="med"/>
                <a:tailEnd type="stealth" w="sm" len="med"/>
              </a:ln>
            </p:spPr>
          </p:cxnSp>
          <p:sp>
            <p:nvSpPr>
              <p:cNvPr id="260" name="Text Box 24"/>
              <p:cNvSpPr txBox="1">
                <a:spLocks noChangeArrowheads="1"/>
              </p:cNvSpPr>
              <p:nvPr/>
            </p:nvSpPr>
            <p:spPr bwMode="auto">
              <a:xfrm>
                <a:off x="-4346638" y="5583581"/>
                <a:ext cx="138797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en-US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黑体" pitchFamily="49" charset="-122"/>
                    <a:ea typeface="黑体" pitchFamily="49" charset="-122"/>
                    <a:cs typeface="宋体" pitchFamily="2" charset="-122"/>
                  </a:rPr>
                  <a:t>幅值不相等</a:t>
                </a:r>
                <a:endParaRPr kumimoji="0" lang="zh-CN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endParaRPr>
              </a:p>
            </p:txBody>
          </p:sp>
          <p:cxnSp>
            <p:nvCxnSpPr>
              <p:cNvPr id="265" name="AutoShape 22"/>
              <p:cNvCxnSpPr>
                <a:cxnSpLocks noChangeShapeType="1"/>
              </p:cNvCxnSpPr>
              <p:nvPr/>
            </p:nvCxnSpPr>
            <p:spPr bwMode="auto">
              <a:xfrm rot="5400000">
                <a:off x="-3371430" y="5357995"/>
                <a:ext cx="306072" cy="1588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prstDash val="sysDot"/>
                <a:round/>
                <a:headEnd type="stealth" w="sm" len="med"/>
                <a:tailEnd type="stealth" w="sm" len="med"/>
              </a:ln>
            </p:spPr>
          </p:cxnSp>
          <p:sp>
            <p:nvSpPr>
              <p:cNvPr id="266" name="任意多边形 265"/>
              <p:cNvSpPr/>
              <p:nvPr/>
            </p:nvSpPr>
            <p:spPr>
              <a:xfrm>
                <a:off x="-4551682" y="4374843"/>
                <a:ext cx="1564640" cy="1198880"/>
              </a:xfrm>
              <a:custGeom>
                <a:avLst/>
                <a:gdLst>
                  <a:gd name="connsiteX0" fmla="*/ 0 w 1564640"/>
                  <a:gd name="connsiteY0" fmla="*/ 817880 h 1198880"/>
                  <a:gd name="connsiteX1" fmla="*/ 213360 w 1564640"/>
                  <a:gd name="connsiteY1" fmla="*/ 1137920 h 1198880"/>
                  <a:gd name="connsiteX2" fmla="*/ 330200 w 1564640"/>
                  <a:gd name="connsiteY2" fmla="*/ 1137920 h 1198880"/>
                  <a:gd name="connsiteX3" fmla="*/ 528320 w 1564640"/>
                  <a:gd name="connsiteY3" fmla="*/ 822960 h 1198880"/>
                  <a:gd name="connsiteX4" fmla="*/ 751840 w 1564640"/>
                  <a:gd name="connsiteY4" fmla="*/ 0 h 1198880"/>
                  <a:gd name="connsiteX5" fmla="*/ 853440 w 1564640"/>
                  <a:gd name="connsiteY5" fmla="*/ 0 h 1198880"/>
                  <a:gd name="connsiteX6" fmla="*/ 1087120 w 1564640"/>
                  <a:gd name="connsiteY6" fmla="*/ 822960 h 1198880"/>
                  <a:gd name="connsiteX7" fmla="*/ 1280160 w 1564640"/>
                  <a:gd name="connsiteY7" fmla="*/ 1198880 h 1198880"/>
                  <a:gd name="connsiteX8" fmla="*/ 1371600 w 1564640"/>
                  <a:gd name="connsiteY8" fmla="*/ 1198880 h 1198880"/>
                  <a:gd name="connsiteX9" fmla="*/ 1564640 w 1564640"/>
                  <a:gd name="connsiteY9" fmla="*/ 822960 h 119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4640" h="1198880">
                    <a:moveTo>
                      <a:pt x="0" y="817880"/>
                    </a:moveTo>
                    <a:lnTo>
                      <a:pt x="213360" y="1137920"/>
                    </a:lnTo>
                    <a:lnTo>
                      <a:pt x="330200" y="1137920"/>
                    </a:lnTo>
                    <a:lnTo>
                      <a:pt x="528320" y="822960"/>
                    </a:lnTo>
                    <a:lnTo>
                      <a:pt x="751840" y="0"/>
                    </a:lnTo>
                    <a:lnTo>
                      <a:pt x="853440" y="0"/>
                    </a:lnTo>
                    <a:lnTo>
                      <a:pt x="1087120" y="822960"/>
                    </a:lnTo>
                    <a:lnTo>
                      <a:pt x="1280160" y="1198880"/>
                    </a:lnTo>
                    <a:lnTo>
                      <a:pt x="1371600" y="1198880"/>
                    </a:lnTo>
                    <a:lnTo>
                      <a:pt x="1564640" y="822960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89" name="直接连接符 88"/>
          <p:cNvCxnSpPr/>
          <p:nvPr/>
        </p:nvCxnSpPr>
        <p:spPr>
          <a:xfrm flipH="1" flipV="1">
            <a:off x="73042" y="714357"/>
            <a:ext cx="3202814" cy="157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7"/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4" name="燕尾形 93"/>
          <p:cNvSpPr>
            <a:spLocks noChangeArrowheads="1"/>
          </p:cNvSpPr>
          <p:nvPr/>
        </p:nvSpPr>
        <p:spPr bwMode="auto">
          <a:xfrm>
            <a:off x="3445634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95" name="燕尾形 22"/>
          <p:cNvSpPr>
            <a:spLocks noChangeArrowheads="1"/>
          </p:cNvSpPr>
          <p:nvPr/>
        </p:nvSpPr>
        <p:spPr bwMode="auto">
          <a:xfrm>
            <a:off x="3779912" y="355593"/>
            <a:ext cx="3292418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6" name="TextBox 1"/>
          <p:cNvSpPr txBox="1">
            <a:spLocks noChangeArrowheads="1"/>
          </p:cNvSpPr>
          <p:nvPr/>
        </p:nvSpPr>
        <p:spPr bwMode="auto">
          <a:xfrm>
            <a:off x="4231340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算法推导与实现</a:t>
            </a:r>
          </a:p>
        </p:txBody>
      </p:sp>
      <p:sp>
        <p:nvSpPr>
          <p:cNvPr id="98" name="燕尾形 2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9" name="燕尾形 98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00" name="燕尾形 99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01" name="TextBox 1"/>
          <p:cNvSpPr txBox="1">
            <a:spLocks noChangeArrowheads="1"/>
          </p:cNvSpPr>
          <p:nvPr/>
        </p:nvSpPr>
        <p:spPr bwMode="auto">
          <a:xfrm>
            <a:off x="195471" y="285728"/>
            <a:ext cx="3250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4.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对称零面积数字梯形成形</a:t>
            </a:r>
          </a:p>
        </p:txBody>
      </p:sp>
      <p:sp>
        <p:nvSpPr>
          <p:cNvPr id="10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6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8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09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1457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7.40741E-7 L 0.85139 -0.0257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00" y="-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20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207" name="Picture 63" descr="C:\Users\YangJian\Desktop\figure 8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12" y="812185"/>
            <a:ext cx="4752712" cy="5940889"/>
          </a:xfrm>
          <a:prstGeom prst="rect">
            <a:avLst/>
          </a:prstGeom>
          <a:noFill/>
        </p:spPr>
      </p:pic>
      <p:cxnSp>
        <p:nvCxnSpPr>
          <p:cNvPr id="67" name="直接连接符 66"/>
          <p:cNvCxnSpPr/>
          <p:nvPr/>
        </p:nvCxnSpPr>
        <p:spPr>
          <a:xfrm flipH="1" flipV="1">
            <a:off x="73042" y="714357"/>
            <a:ext cx="3202814" cy="157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7"/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9" name="燕尾形 68"/>
          <p:cNvSpPr>
            <a:spLocks noChangeArrowheads="1"/>
          </p:cNvSpPr>
          <p:nvPr/>
        </p:nvSpPr>
        <p:spPr bwMode="auto">
          <a:xfrm>
            <a:off x="3445634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70" name="燕尾形 22"/>
          <p:cNvSpPr>
            <a:spLocks noChangeArrowheads="1"/>
          </p:cNvSpPr>
          <p:nvPr/>
        </p:nvSpPr>
        <p:spPr bwMode="auto">
          <a:xfrm>
            <a:off x="3779912" y="355593"/>
            <a:ext cx="3292418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1" name="TextBox 1"/>
          <p:cNvSpPr txBox="1">
            <a:spLocks noChangeArrowheads="1"/>
          </p:cNvSpPr>
          <p:nvPr/>
        </p:nvSpPr>
        <p:spPr bwMode="auto">
          <a:xfrm>
            <a:off x="4231340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基线恢复原理</a:t>
            </a:r>
          </a:p>
        </p:txBody>
      </p:sp>
      <p:pic>
        <p:nvPicPr>
          <p:cNvPr id="72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73" name="燕尾形 2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4" name="燕尾形 73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75" name="燕尾形 74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76" name="TextBox 1"/>
          <p:cNvSpPr txBox="1">
            <a:spLocks noChangeArrowheads="1"/>
          </p:cNvSpPr>
          <p:nvPr/>
        </p:nvSpPr>
        <p:spPr bwMode="auto">
          <a:xfrm>
            <a:off x="195471" y="285728"/>
            <a:ext cx="3250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4.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对称零面积数字梯形成形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892900" y="1556792"/>
            <a:ext cx="39275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dirty="0"/>
              <a:t>单极性梯形成形：在</a:t>
            </a:r>
            <a:r>
              <a:rPr lang="en-US" altLang="zh-CN" sz="2000" dirty="0"/>
              <a:t>FPGA</a:t>
            </a:r>
            <a:r>
              <a:rPr lang="zh-CN" altLang="en-US" sz="2000" dirty="0"/>
              <a:t>中设计实现时，成形后数据会逐渐增大，最终溢出，导致</a:t>
            </a:r>
            <a:r>
              <a:rPr lang="en-US" altLang="zh-CN" sz="2000" dirty="0"/>
              <a:t>FPGA</a:t>
            </a:r>
            <a:r>
              <a:rPr lang="zh-CN" altLang="en-US" sz="2000" dirty="0"/>
              <a:t>时序混乱而无法工作，通常采用定时复位或者溢出判断复位方式，但增加了死时间；</a:t>
            </a:r>
            <a:endParaRPr lang="en-US" altLang="zh-CN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dirty="0"/>
              <a:t>双极性梯形成形：在</a:t>
            </a:r>
            <a:r>
              <a:rPr lang="en-US" altLang="zh-CN" sz="2000" dirty="0"/>
              <a:t>FPGA</a:t>
            </a:r>
            <a:r>
              <a:rPr lang="zh-CN" altLang="en-US" sz="2000" dirty="0"/>
              <a:t>中设计实现时，不会溢出，但脉冲堆积时基线仍然会波动，导致幅度提取不准确；</a:t>
            </a:r>
            <a:endParaRPr lang="en-US" altLang="zh-CN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000" dirty="0"/>
              <a:t>对称零面积梯形成形：</a:t>
            </a:r>
            <a:r>
              <a:rPr lang="en-US" altLang="zh-CN" sz="2000" dirty="0"/>
              <a:t>FPGA</a:t>
            </a:r>
            <a:r>
              <a:rPr lang="zh-CN" altLang="en-US" sz="2000" dirty="0"/>
              <a:t>中不发生数据溢出现象，自动基线恢复，脉冲堆积时，基线也不会波动，幅度提取准确；</a:t>
            </a:r>
          </a:p>
        </p:txBody>
      </p:sp>
    </p:spTree>
    <p:extLst>
      <p:ext uri="{BB962C8B-B14F-4D97-AF65-F5344CB8AC3E}">
        <p14:creationId xmlns:p14="http://schemas.microsoft.com/office/powerpoint/2010/main" val="1087187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000108"/>
            <a:ext cx="12334721" cy="2786082"/>
          </a:xfrm>
          <a:prstGeom prst="rect">
            <a:avLst/>
          </a:prstGeom>
          <a:noFill/>
        </p:spPr>
      </p:pic>
      <p:pic>
        <p:nvPicPr>
          <p:cNvPr id="133122" name="Picture 2" descr="F:\项目\论文\双极性梯形\图\梯形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3929066"/>
            <a:ext cx="7228332" cy="2555748"/>
          </a:xfrm>
          <a:prstGeom prst="rect">
            <a:avLst/>
          </a:prstGeom>
          <a:noFill/>
        </p:spPr>
      </p:pic>
      <p:sp>
        <p:nvSpPr>
          <p:cNvPr id="14" name="右大括号 13"/>
          <p:cNvSpPr/>
          <p:nvPr/>
        </p:nvSpPr>
        <p:spPr>
          <a:xfrm>
            <a:off x="4643438" y="1142984"/>
            <a:ext cx="500066" cy="178595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5643570" y="1857364"/>
            <a:ext cx="12858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梯形成形</a:t>
            </a:r>
          </a:p>
        </p:txBody>
      </p:sp>
      <p:cxnSp>
        <p:nvCxnSpPr>
          <p:cNvPr id="16" name="直接连接符 15"/>
          <p:cNvCxnSpPr/>
          <p:nvPr/>
        </p:nvCxnSpPr>
        <p:spPr>
          <a:xfrm flipH="1" flipV="1">
            <a:off x="73042" y="714357"/>
            <a:ext cx="3202814" cy="157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燕尾形 17"/>
          <p:cNvSpPr>
            <a:spLocks noChangeArrowheads="1"/>
          </p:cNvSpPr>
          <p:nvPr/>
        </p:nvSpPr>
        <p:spPr bwMode="auto">
          <a:xfrm>
            <a:off x="3445634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9" name="燕尾形 22"/>
          <p:cNvSpPr>
            <a:spLocks noChangeArrowheads="1"/>
          </p:cNvSpPr>
          <p:nvPr/>
        </p:nvSpPr>
        <p:spPr bwMode="auto">
          <a:xfrm>
            <a:off x="3779912" y="355593"/>
            <a:ext cx="3292418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4231340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递推差分方程实现</a:t>
            </a:r>
          </a:p>
        </p:txBody>
      </p:sp>
      <p:pic>
        <p:nvPicPr>
          <p:cNvPr id="21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22" name="燕尾形 2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" name="燕尾形 22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4" name="燕尾形 23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195471" y="285728"/>
            <a:ext cx="3250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4.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对称零面积数字梯形成形</a:t>
            </a: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2123728" y="4283804"/>
            <a:ext cx="14401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输入信号减去延迟信号</a:t>
            </a:r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5086316" y="4221088"/>
            <a:ext cx="13578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延迟后减去输入信号</a:t>
            </a:r>
          </a:p>
        </p:txBody>
      </p:sp>
    </p:spTree>
    <p:extLst>
      <p:ext uri="{BB962C8B-B14F-4D97-AF65-F5344CB8AC3E}">
        <p14:creationId xmlns:p14="http://schemas.microsoft.com/office/powerpoint/2010/main" val="15353815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3" name="Picture 3" descr="C:\Users\YangJian\Desktop\figure 9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287" y="1484437"/>
            <a:ext cx="3888779" cy="3888779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899592" y="5694347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7030A0"/>
                </a:solidFill>
              </a:rPr>
              <a:t>两侧对称的小梯形平衡两侧基线的偏差进行基线自动扣除，消除了基线波动对中间梯形幅值提取的影响。</a:t>
            </a:r>
          </a:p>
        </p:txBody>
      </p:sp>
      <p:cxnSp>
        <p:nvCxnSpPr>
          <p:cNvPr id="14" name="直接连接符 13"/>
          <p:cNvCxnSpPr/>
          <p:nvPr/>
        </p:nvCxnSpPr>
        <p:spPr>
          <a:xfrm flipH="1" flipV="1">
            <a:off x="73042" y="714357"/>
            <a:ext cx="3202814" cy="157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燕尾形 16"/>
          <p:cNvSpPr>
            <a:spLocks noChangeArrowheads="1"/>
          </p:cNvSpPr>
          <p:nvPr/>
        </p:nvSpPr>
        <p:spPr bwMode="auto">
          <a:xfrm>
            <a:off x="3445634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8" name="燕尾形 22"/>
          <p:cNvSpPr>
            <a:spLocks noChangeArrowheads="1"/>
          </p:cNvSpPr>
          <p:nvPr/>
        </p:nvSpPr>
        <p:spPr bwMode="auto">
          <a:xfrm>
            <a:off x="3779912" y="355593"/>
            <a:ext cx="3292418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4231340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抑制基线波动原理</a:t>
            </a:r>
          </a:p>
        </p:txBody>
      </p:sp>
      <p:pic>
        <p:nvPicPr>
          <p:cNvPr id="20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21" name="燕尾形 2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燕尾形 21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3" name="燕尾形 22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195471" y="285728"/>
            <a:ext cx="3250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4.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对称零面积数字梯形成形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272" y="1360438"/>
            <a:ext cx="4336708" cy="402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8059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/>
        </p:nvSpPr>
        <p:spPr>
          <a:xfrm rot="16200000">
            <a:off x="3664267" y="-235267"/>
            <a:ext cx="1815466" cy="9144000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6948489" y="2045971"/>
            <a:ext cx="1152525" cy="13830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350199" y="2874646"/>
            <a:ext cx="41857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核脉冲信号处理方法研究背景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16543" y="2000240"/>
            <a:ext cx="81304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8800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</a:t>
            </a:r>
            <a:endParaRPr lang="zh-CN" altLang="en-US" sz="8800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339976" y="3459481"/>
            <a:ext cx="2646878" cy="142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核脉冲信号流程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ts val="2563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核脉冲信号最优匹配滤波器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ts val="2563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核脉冲信号数字成形流程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ts val="2563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核脉冲信号数字处理器原理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419236" y="3461386"/>
            <a:ext cx="304892" cy="142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</a:p>
          <a:p>
            <a:pPr eaLnBrk="1" hangingPunct="1">
              <a:lnSpc>
                <a:spcPts val="2563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</a:p>
          <a:p>
            <a:pPr eaLnBrk="1" hangingPunct="1">
              <a:lnSpc>
                <a:spcPts val="2563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</a:p>
          <a:p>
            <a:pPr eaLnBrk="1" hangingPunct="1">
              <a:lnSpc>
                <a:spcPts val="2563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</a:p>
        </p:txBody>
      </p:sp>
      <p:pic>
        <p:nvPicPr>
          <p:cNvPr id="10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5786454"/>
            <a:ext cx="1027502" cy="102750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/>
      <p:bldP spid="7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F:\项目\论文\双极性梯形\图\FPGA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142984"/>
            <a:ext cx="7851648" cy="1349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8"/>
          <p:cNvSpPr/>
          <p:nvPr/>
        </p:nvSpPr>
        <p:spPr>
          <a:xfrm>
            <a:off x="1071538" y="52863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zh-CN" dirty="0" err="1"/>
              <a:t>SiPN</a:t>
            </a:r>
            <a:r>
              <a:rPr lang="zh-CN" altLang="en-US" dirty="0"/>
              <a:t>探测器</a:t>
            </a:r>
            <a:endParaRPr lang="en-US" altLang="zh-CN" dirty="0"/>
          </a:p>
          <a:p>
            <a:endParaRPr lang="en-US" altLang="zh-CN" dirty="0"/>
          </a:p>
        </p:txBody>
      </p:sp>
      <p:pic>
        <p:nvPicPr>
          <p:cNvPr id="21" name="Picture 2" descr="D:\核技术\DigiXrf863\X光管电源\图片\未标题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857496"/>
            <a:ext cx="5142253" cy="166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矩形 21"/>
          <p:cNvSpPr/>
          <p:nvPr/>
        </p:nvSpPr>
        <p:spPr>
          <a:xfrm>
            <a:off x="1071538" y="3429000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en-US" altLang="zh-CN" dirty="0"/>
              <a:t>X</a:t>
            </a:r>
            <a:r>
              <a:rPr lang="zh-CN" altLang="en-US" dirty="0"/>
              <a:t>射线发生器</a:t>
            </a:r>
            <a:endParaRPr lang="en-US" altLang="zh-CN" dirty="0"/>
          </a:p>
        </p:txBody>
      </p:sp>
      <p:pic>
        <p:nvPicPr>
          <p:cNvPr id="25" name="图片 2" descr="D:\教学及学校工作\学校工作\四川省地学核技术重点实验室\核技术重点实验室展板\IMAG1236_副本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4857760"/>
            <a:ext cx="3325091" cy="150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图片 17" descr="F:\项目\论文\双极性梯形\Original\pulse.bmp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143776"/>
            <a:ext cx="5267198" cy="5267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组合 23"/>
          <p:cNvGrpSpPr/>
          <p:nvPr/>
        </p:nvGrpSpPr>
        <p:grpSpPr>
          <a:xfrm>
            <a:off x="6429388" y="7358090"/>
            <a:ext cx="5852442" cy="5852442"/>
            <a:chOff x="6429388" y="7358090"/>
            <a:chExt cx="5852442" cy="5852442"/>
          </a:xfrm>
        </p:grpSpPr>
        <p:pic>
          <p:nvPicPr>
            <p:cNvPr id="20" name="图片 19" descr="F:\项目\论文\双极性梯形\Original\spectrum.bmp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29388" y="7358090"/>
              <a:ext cx="5852442" cy="5852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矩形 22"/>
            <p:cNvSpPr/>
            <p:nvPr/>
          </p:nvSpPr>
          <p:spPr>
            <a:xfrm>
              <a:off x="9144000" y="8929726"/>
              <a:ext cx="28360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Fe</a:t>
              </a:r>
              <a:r>
                <a:rPr lang="zh-CN" altLang="en-US" dirty="0"/>
                <a:t>的</a:t>
              </a:r>
              <a:r>
                <a:rPr lang="en-US" dirty="0"/>
                <a:t>Ka</a:t>
              </a:r>
              <a:r>
                <a:rPr lang="zh-CN" altLang="en-US" dirty="0"/>
                <a:t>特征峰</a:t>
              </a:r>
              <a:r>
                <a:rPr lang="en-US" dirty="0"/>
                <a:t>(6.403keV)</a:t>
              </a:r>
            </a:p>
            <a:p>
              <a:r>
                <a:rPr lang="zh-CN" altLang="en-US" dirty="0"/>
                <a:t>能量分辨率提升了</a:t>
              </a:r>
              <a:r>
                <a:rPr lang="en-US" altLang="zh-CN" dirty="0"/>
                <a:t>4.15%</a:t>
              </a:r>
              <a:r>
                <a:rPr lang="zh-CN" altLang="en-US" dirty="0"/>
                <a:t>；</a:t>
              </a:r>
            </a:p>
          </p:txBody>
        </p:sp>
      </p:grpSp>
      <p:cxnSp>
        <p:nvCxnSpPr>
          <p:cNvPr id="26" name="直接连接符 25"/>
          <p:cNvCxnSpPr/>
          <p:nvPr/>
        </p:nvCxnSpPr>
        <p:spPr>
          <a:xfrm flipH="1" flipV="1">
            <a:off x="73042" y="714357"/>
            <a:ext cx="3202814" cy="157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8" name="燕尾形 27"/>
          <p:cNvSpPr>
            <a:spLocks noChangeArrowheads="1"/>
          </p:cNvSpPr>
          <p:nvPr/>
        </p:nvSpPr>
        <p:spPr bwMode="auto">
          <a:xfrm>
            <a:off x="3445634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9" name="燕尾形 22"/>
          <p:cNvSpPr>
            <a:spLocks noChangeArrowheads="1"/>
          </p:cNvSpPr>
          <p:nvPr/>
        </p:nvSpPr>
        <p:spPr bwMode="auto">
          <a:xfrm>
            <a:off x="3779912" y="355593"/>
            <a:ext cx="3292418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4231340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实测能谱图与结果</a:t>
            </a:r>
          </a:p>
        </p:txBody>
      </p:sp>
      <p:sp>
        <p:nvSpPr>
          <p:cNvPr id="31" name="燕尾形 2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2" name="燕尾形 31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33" name="燕尾形 32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195471" y="285728"/>
            <a:ext cx="3250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4.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对称零面积数字梯形成形</a:t>
            </a:r>
          </a:p>
        </p:txBody>
      </p:sp>
    </p:spTree>
    <p:extLst>
      <p:ext uri="{BB962C8B-B14F-4D97-AF65-F5344CB8AC3E}">
        <p14:creationId xmlns:p14="http://schemas.microsoft.com/office/powerpoint/2010/main" val="8829858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06233 -0.9046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-4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96296E-6 L -0.44427 -0.97848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00" y="-4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05" name="Group 57"/>
          <p:cNvGrpSpPr>
            <a:grpSpLocks/>
          </p:cNvGrpSpPr>
          <p:nvPr/>
        </p:nvGrpSpPr>
        <p:grpSpPr bwMode="auto">
          <a:xfrm>
            <a:off x="1831623" y="1079163"/>
            <a:ext cx="1795180" cy="950877"/>
            <a:chOff x="6541" y="5187"/>
            <a:chExt cx="1514" cy="820"/>
          </a:xfrm>
        </p:grpSpPr>
        <p:cxnSp>
          <p:nvCxnSpPr>
            <p:cNvPr id="27706" name="AutoShape 58"/>
            <p:cNvCxnSpPr>
              <a:cxnSpLocks noChangeShapeType="1"/>
            </p:cNvCxnSpPr>
            <p:nvPr/>
          </p:nvCxnSpPr>
          <p:spPr bwMode="auto">
            <a:xfrm>
              <a:off x="6791" y="5187"/>
              <a:ext cx="0" cy="807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7707" name="AutoShape 59"/>
            <p:cNvCxnSpPr>
              <a:cxnSpLocks noChangeShapeType="1"/>
            </p:cNvCxnSpPr>
            <p:nvPr/>
          </p:nvCxnSpPr>
          <p:spPr bwMode="auto">
            <a:xfrm>
              <a:off x="6541" y="6007"/>
              <a:ext cx="25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27708" name="AutoShape 60"/>
            <p:cNvCxnSpPr>
              <a:cxnSpLocks noChangeShapeType="1"/>
            </p:cNvCxnSpPr>
            <p:nvPr/>
          </p:nvCxnSpPr>
          <p:spPr bwMode="auto">
            <a:xfrm>
              <a:off x="7805" y="5999"/>
              <a:ext cx="25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27709" name="Freeform 61"/>
            <p:cNvSpPr>
              <a:spLocks/>
            </p:cNvSpPr>
            <p:nvPr/>
          </p:nvSpPr>
          <p:spPr bwMode="auto">
            <a:xfrm>
              <a:off x="6791" y="5187"/>
              <a:ext cx="1038" cy="8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7" y="219"/>
                </a:cxn>
                <a:cxn ang="0">
                  <a:pos x="269" y="465"/>
                </a:cxn>
                <a:cxn ang="0">
                  <a:pos x="430" y="612"/>
                </a:cxn>
                <a:cxn ang="0">
                  <a:pos x="647" y="727"/>
                </a:cxn>
                <a:cxn ang="0">
                  <a:pos x="963" y="804"/>
                </a:cxn>
                <a:cxn ang="0">
                  <a:pos x="1038" y="804"/>
                </a:cxn>
              </a:cxnLst>
              <a:rect l="0" t="0" r="r" b="b"/>
              <a:pathLst>
                <a:path w="1038" h="817">
                  <a:moveTo>
                    <a:pt x="0" y="0"/>
                  </a:moveTo>
                  <a:cubicBezTo>
                    <a:pt x="31" y="70"/>
                    <a:pt x="62" y="141"/>
                    <a:pt x="107" y="219"/>
                  </a:cubicBezTo>
                  <a:cubicBezTo>
                    <a:pt x="152" y="297"/>
                    <a:pt x="215" y="400"/>
                    <a:pt x="269" y="465"/>
                  </a:cubicBezTo>
                  <a:cubicBezTo>
                    <a:pt x="323" y="530"/>
                    <a:pt x="367" y="568"/>
                    <a:pt x="430" y="612"/>
                  </a:cubicBezTo>
                  <a:cubicBezTo>
                    <a:pt x="493" y="656"/>
                    <a:pt x="558" y="695"/>
                    <a:pt x="647" y="727"/>
                  </a:cubicBezTo>
                  <a:cubicBezTo>
                    <a:pt x="736" y="759"/>
                    <a:pt x="898" y="791"/>
                    <a:pt x="963" y="804"/>
                  </a:cubicBezTo>
                  <a:cubicBezTo>
                    <a:pt x="1028" y="817"/>
                    <a:pt x="1033" y="810"/>
                    <a:pt x="1038" y="804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7710" name="Group 62"/>
          <p:cNvGrpSpPr>
            <a:grpSpLocks/>
          </p:cNvGrpSpPr>
          <p:nvPr/>
        </p:nvGrpSpPr>
        <p:grpSpPr bwMode="auto">
          <a:xfrm>
            <a:off x="5594646" y="1071546"/>
            <a:ext cx="1745667" cy="958494"/>
            <a:chOff x="6669" y="5257"/>
            <a:chExt cx="1433" cy="755"/>
          </a:xfrm>
        </p:grpSpPr>
        <p:cxnSp>
          <p:nvCxnSpPr>
            <p:cNvPr id="27711" name="AutoShape 63"/>
            <p:cNvCxnSpPr>
              <a:cxnSpLocks noChangeShapeType="1"/>
            </p:cNvCxnSpPr>
            <p:nvPr/>
          </p:nvCxnSpPr>
          <p:spPr bwMode="auto">
            <a:xfrm>
              <a:off x="6669" y="6012"/>
              <a:ext cx="179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27712" name="Freeform 64"/>
            <p:cNvSpPr>
              <a:spLocks/>
            </p:cNvSpPr>
            <p:nvPr/>
          </p:nvSpPr>
          <p:spPr bwMode="auto">
            <a:xfrm flipH="1">
              <a:off x="7381" y="5257"/>
              <a:ext cx="535" cy="749"/>
            </a:xfrm>
            <a:custGeom>
              <a:avLst/>
              <a:gdLst/>
              <a:ahLst/>
              <a:cxnLst>
                <a:cxn ang="0">
                  <a:pos x="0" y="635"/>
                </a:cxn>
                <a:cxn ang="0">
                  <a:pos x="143" y="583"/>
                </a:cxn>
                <a:cxn ang="0">
                  <a:pos x="262" y="452"/>
                </a:cxn>
                <a:cxn ang="0">
                  <a:pos x="328" y="234"/>
                </a:cxn>
                <a:cxn ang="0">
                  <a:pos x="366" y="0"/>
                </a:cxn>
              </a:cxnLst>
              <a:rect l="0" t="0" r="r" b="b"/>
              <a:pathLst>
                <a:path w="366" h="635">
                  <a:moveTo>
                    <a:pt x="0" y="635"/>
                  </a:moveTo>
                  <a:cubicBezTo>
                    <a:pt x="49" y="624"/>
                    <a:pt x="99" y="613"/>
                    <a:pt x="143" y="583"/>
                  </a:cubicBezTo>
                  <a:cubicBezTo>
                    <a:pt x="187" y="553"/>
                    <a:pt x="231" y="510"/>
                    <a:pt x="262" y="452"/>
                  </a:cubicBezTo>
                  <a:cubicBezTo>
                    <a:pt x="293" y="394"/>
                    <a:pt x="311" y="309"/>
                    <a:pt x="328" y="234"/>
                  </a:cubicBezTo>
                  <a:cubicBezTo>
                    <a:pt x="345" y="159"/>
                    <a:pt x="355" y="79"/>
                    <a:pt x="366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713" name="Freeform 65"/>
            <p:cNvSpPr>
              <a:spLocks/>
            </p:cNvSpPr>
            <p:nvPr/>
          </p:nvSpPr>
          <p:spPr bwMode="auto">
            <a:xfrm>
              <a:off x="6848" y="5263"/>
              <a:ext cx="535" cy="749"/>
            </a:xfrm>
            <a:custGeom>
              <a:avLst/>
              <a:gdLst/>
              <a:ahLst/>
              <a:cxnLst>
                <a:cxn ang="0">
                  <a:pos x="0" y="635"/>
                </a:cxn>
                <a:cxn ang="0">
                  <a:pos x="143" y="583"/>
                </a:cxn>
                <a:cxn ang="0">
                  <a:pos x="262" y="452"/>
                </a:cxn>
                <a:cxn ang="0">
                  <a:pos x="328" y="234"/>
                </a:cxn>
                <a:cxn ang="0">
                  <a:pos x="366" y="0"/>
                </a:cxn>
              </a:cxnLst>
              <a:rect l="0" t="0" r="r" b="b"/>
              <a:pathLst>
                <a:path w="366" h="635">
                  <a:moveTo>
                    <a:pt x="0" y="635"/>
                  </a:moveTo>
                  <a:cubicBezTo>
                    <a:pt x="49" y="624"/>
                    <a:pt x="99" y="613"/>
                    <a:pt x="143" y="583"/>
                  </a:cubicBezTo>
                  <a:cubicBezTo>
                    <a:pt x="187" y="553"/>
                    <a:pt x="231" y="510"/>
                    <a:pt x="262" y="452"/>
                  </a:cubicBezTo>
                  <a:cubicBezTo>
                    <a:pt x="293" y="394"/>
                    <a:pt x="311" y="309"/>
                    <a:pt x="328" y="234"/>
                  </a:cubicBezTo>
                  <a:cubicBezTo>
                    <a:pt x="345" y="159"/>
                    <a:pt x="355" y="79"/>
                    <a:pt x="366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cxnSp>
          <p:nvCxnSpPr>
            <p:cNvPr id="27714" name="AutoShape 66"/>
            <p:cNvCxnSpPr>
              <a:cxnSpLocks noChangeShapeType="1"/>
            </p:cNvCxnSpPr>
            <p:nvPr/>
          </p:nvCxnSpPr>
          <p:spPr bwMode="auto">
            <a:xfrm>
              <a:off x="7923" y="6006"/>
              <a:ext cx="179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</p:cxnSp>
      </p:grpSp>
      <p:sp>
        <p:nvSpPr>
          <p:cNvPr id="33" name="TextBox 32"/>
          <p:cNvSpPr txBox="1"/>
          <p:nvPr/>
        </p:nvSpPr>
        <p:spPr>
          <a:xfrm>
            <a:off x="1985264" y="2434232"/>
            <a:ext cx="5262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最优的成形方法：无限宽指数衰减对称的尖顶形状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979474" y="5429264"/>
            <a:ext cx="3300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相比梯形成形滤波效果</a:t>
            </a:r>
            <a:endParaRPr lang="en-US" altLang="zh-CN" dirty="0"/>
          </a:p>
          <a:p>
            <a:pPr marL="342900" indent="-342900">
              <a:buAutoNum type="arabicPeriod"/>
            </a:pPr>
            <a:r>
              <a:rPr lang="zh-CN" altLang="en-US" dirty="0"/>
              <a:t>一次函数的积分为二次函数</a:t>
            </a:r>
            <a:endParaRPr lang="en-US" altLang="zh-CN" dirty="0"/>
          </a:p>
          <a:p>
            <a:pPr marL="342900" indent="-342900">
              <a:buAutoNum type="arabicPeriod"/>
            </a:pPr>
            <a:r>
              <a:rPr lang="zh-CN" altLang="en-US" dirty="0"/>
              <a:t>积分为低通滤波器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985264" y="3077174"/>
            <a:ext cx="44550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无限宽的指数衰减尖顶，不易实现的</a:t>
            </a:r>
          </a:p>
          <a:p>
            <a:pPr marL="342900" indent="-342900">
              <a:buAutoNum type="arabicPeriod"/>
            </a:pPr>
            <a:r>
              <a:rPr lang="zh-CN" altLang="en-US" dirty="0"/>
              <a:t>无限的时间</a:t>
            </a:r>
            <a:endParaRPr lang="en-US" altLang="zh-CN" dirty="0"/>
          </a:p>
          <a:p>
            <a:pPr marL="342900" indent="-342900">
              <a:buAutoNum type="arabicPeriod"/>
            </a:pPr>
            <a:r>
              <a:rPr lang="zh-CN" altLang="en-US" dirty="0"/>
              <a:t>大量的指数浮点数运算在高速数据处理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985264" y="4291620"/>
            <a:ext cx="34163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有限宽二次函数尖顶，易于实现</a:t>
            </a:r>
          </a:p>
          <a:p>
            <a:pPr marL="342900" indent="-342900">
              <a:buAutoNum type="arabicPeriod"/>
            </a:pPr>
            <a:r>
              <a:rPr lang="zh-CN" altLang="en-US" dirty="0"/>
              <a:t>有限的时间</a:t>
            </a:r>
            <a:endParaRPr lang="en-US" altLang="zh-CN" dirty="0"/>
          </a:p>
          <a:p>
            <a:pPr marL="342900" indent="-342900">
              <a:buAutoNum type="arabicPeriod"/>
            </a:pPr>
            <a:r>
              <a:rPr lang="zh-CN" altLang="en-US" dirty="0"/>
              <a:t>没有浮点数运算</a:t>
            </a:r>
          </a:p>
        </p:txBody>
      </p:sp>
      <p:sp>
        <p:nvSpPr>
          <p:cNvPr id="37" name="燕尾形 36"/>
          <p:cNvSpPr/>
          <p:nvPr/>
        </p:nvSpPr>
        <p:spPr>
          <a:xfrm>
            <a:off x="1785918" y="2544585"/>
            <a:ext cx="142876" cy="142876"/>
          </a:xfrm>
          <a:prstGeom prst="chevron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8" name="燕尾形 37"/>
          <p:cNvSpPr/>
          <p:nvPr/>
        </p:nvSpPr>
        <p:spPr>
          <a:xfrm>
            <a:off x="1785918" y="3196580"/>
            <a:ext cx="142876" cy="142876"/>
          </a:xfrm>
          <a:prstGeom prst="chevron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1785918" y="4411026"/>
            <a:ext cx="142876" cy="142876"/>
          </a:xfrm>
          <a:prstGeom prst="chevron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0" name="燕尾形 39"/>
          <p:cNvSpPr/>
          <p:nvPr/>
        </p:nvSpPr>
        <p:spPr>
          <a:xfrm>
            <a:off x="1785918" y="5544981"/>
            <a:ext cx="142876" cy="142876"/>
          </a:xfrm>
          <a:prstGeom prst="chevron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32" name="直接连接符 31"/>
          <p:cNvCxnSpPr/>
          <p:nvPr/>
        </p:nvCxnSpPr>
        <p:spPr>
          <a:xfrm flipH="1">
            <a:off x="73042" y="714356"/>
            <a:ext cx="2626750" cy="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2" name="燕尾形 41"/>
          <p:cNvSpPr>
            <a:spLocks noChangeArrowheads="1"/>
          </p:cNvSpPr>
          <p:nvPr/>
        </p:nvSpPr>
        <p:spPr bwMode="auto">
          <a:xfrm>
            <a:off x="279756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43" name="燕尾形 22"/>
          <p:cNvSpPr>
            <a:spLocks noChangeArrowheads="1"/>
          </p:cNvSpPr>
          <p:nvPr/>
        </p:nvSpPr>
        <p:spPr bwMode="auto">
          <a:xfrm>
            <a:off x="3131840" y="355593"/>
            <a:ext cx="3940490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4" name="TextBox 1"/>
          <p:cNvSpPr txBox="1">
            <a:spLocks noChangeArrowheads="1"/>
          </p:cNvSpPr>
          <p:nvPr/>
        </p:nvSpPr>
        <p:spPr bwMode="auto">
          <a:xfrm>
            <a:off x="3583268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有限宽尖顶成形</a:t>
            </a:r>
          </a:p>
        </p:txBody>
      </p:sp>
      <p:pic>
        <p:nvPicPr>
          <p:cNvPr id="45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46" name="燕尾形 2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7" name="燕尾形 46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48" name="燕尾形 47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195471" y="285728"/>
            <a:ext cx="3250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5.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数字尖顶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平顶成形</a:t>
            </a:r>
          </a:p>
        </p:txBody>
      </p:sp>
    </p:spTree>
    <p:extLst>
      <p:ext uri="{BB962C8B-B14F-4D97-AF65-F5344CB8AC3E}">
        <p14:creationId xmlns:p14="http://schemas.microsoft.com/office/powerpoint/2010/main" val="288079001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F:\项目\论文\尖顶\核技术英文\figure\figure\figure 3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651917"/>
            <a:ext cx="8163763" cy="184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068377"/>
            <a:ext cx="12054074" cy="3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右大括号 19"/>
          <p:cNvSpPr/>
          <p:nvPr/>
        </p:nvSpPr>
        <p:spPr>
          <a:xfrm>
            <a:off x="3929058" y="2928934"/>
            <a:ext cx="428628" cy="12858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4714876" y="3357562"/>
            <a:ext cx="12858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三次积分</a:t>
            </a:r>
          </a:p>
        </p:txBody>
      </p:sp>
      <p:cxnSp>
        <p:nvCxnSpPr>
          <p:cNvPr id="16" name="直接连接符 15"/>
          <p:cNvCxnSpPr/>
          <p:nvPr/>
        </p:nvCxnSpPr>
        <p:spPr>
          <a:xfrm flipH="1">
            <a:off x="73042" y="714356"/>
            <a:ext cx="2626750" cy="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燕尾形 41"/>
          <p:cNvSpPr>
            <a:spLocks noChangeArrowheads="1"/>
          </p:cNvSpPr>
          <p:nvPr/>
        </p:nvSpPr>
        <p:spPr bwMode="auto">
          <a:xfrm>
            <a:off x="279756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3" name="燕尾形 22"/>
          <p:cNvSpPr>
            <a:spLocks noChangeArrowheads="1"/>
          </p:cNvSpPr>
          <p:nvPr/>
        </p:nvSpPr>
        <p:spPr bwMode="auto">
          <a:xfrm>
            <a:off x="3131840" y="355593"/>
            <a:ext cx="3940490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3943308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递推差分方程原理</a:t>
            </a:r>
          </a:p>
        </p:txBody>
      </p:sp>
      <p:pic>
        <p:nvPicPr>
          <p:cNvPr id="25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26" name="燕尾形 2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7" name="燕尾形 46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8" name="燕尾形 47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195471" y="285728"/>
            <a:ext cx="3250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5.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数字尖顶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平顶成形</a:t>
            </a:r>
          </a:p>
        </p:txBody>
      </p:sp>
    </p:spTree>
    <p:extLst>
      <p:ext uri="{BB962C8B-B14F-4D97-AF65-F5344CB8AC3E}">
        <p14:creationId xmlns:p14="http://schemas.microsoft.com/office/powerpoint/2010/main" val="228816987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F:\项目\论文\尖顶\核技术英文\figure\figure\figure 3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651917"/>
            <a:ext cx="8163763" cy="184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图片 19" descr="F:\项目\论文\中国物理C\画图\figure 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914183"/>
            <a:ext cx="6657154" cy="172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571472" y="1142984"/>
            <a:ext cx="44291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梯形成形的递推原理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642910" y="3929066"/>
            <a:ext cx="44291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尖顶成形的递推原理</a:t>
            </a:r>
          </a:p>
        </p:txBody>
      </p:sp>
      <p:cxnSp>
        <p:nvCxnSpPr>
          <p:cNvPr id="23" name="直接连接符 22"/>
          <p:cNvCxnSpPr/>
          <p:nvPr/>
        </p:nvCxnSpPr>
        <p:spPr>
          <a:xfrm flipH="1">
            <a:off x="73042" y="714356"/>
            <a:ext cx="2626750" cy="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5" name="燕尾形 41"/>
          <p:cNvSpPr>
            <a:spLocks noChangeArrowheads="1"/>
          </p:cNvSpPr>
          <p:nvPr/>
        </p:nvSpPr>
        <p:spPr bwMode="auto">
          <a:xfrm>
            <a:off x="279756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6" name="燕尾形 22"/>
          <p:cNvSpPr>
            <a:spLocks noChangeArrowheads="1"/>
          </p:cNvSpPr>
          <p:nvPr/>
        </p:nvSpPr>
        <p:spPr bwMode="auto">
          <a:xfrm>
            <a:off x="3131840" y="355593"/>
            <a:ext cx="3940490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3943308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递推差分方程原理</a:t>
            </a:r>
          </a:p>
        </p:txBody>
      </p:sp>
      <p:pic>
        <p:nvPicPr>
          <p:cNvPr id="28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29" name="燕尾形 2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0" name="燕尾形 46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31" name="燕尾形 47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32" name="TextBox 1"/>
          <p:cNvSpPr txBox="1">
            <a:spLocks noChangeArrowheads="1"/>
          </p:cNvSpPr>
          <p:nvPr/>
        </p:nvSpPr>
        <p:spPr bwMode="auto">
          <a:xfrm>
            <a:off x="195471" y="285728"/>
            <a:ext cx="3250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5.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数字尖顶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平顶成形</a:t>
            </a:r>
          </a:p>
        </p:txBody>
      </p:sp>
    </p:spTree>
    <p:extLst>
      <p:ext uri="{BB962C8B-B14F-4D97-AF65-F5344CB8AC3E}">
        <p14:creationId xmlns:p14="http://schemas.microsoft.com/office/powerpoint/2010/main" val="418703746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 descr="F:\项目\论文\尖顶\1 发表\修改\R1\图\figure 4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857364"/>
            <a:ext cx="7867650" cy="3082290"/>
          </a:xfrm>
          <a:prstGeom prst="rect">
            <a:avLst/>
          </a:prstGeom>
          <a:noFill/>
        </p:spPr>
      </p:pic>
      <p:pic>
        <p:nvPicPr>
          <p:cNvPr id="138242" name="Picture 2" descr="F:\项目\论文\尖顶\1 发表\修改\R1\图\figure 5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844824"/>
            <a:ext cx="7315215" cy="4389129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85786" y="1214422"/>
            <a:ext cx="5350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离散化的递推差分方程可以很容易的在</a:t>
            </a:r>
            <a:r>
              <a:rPr lang="en-US" altLang="zh-CN" dirty="0"/>
              <a:t>MATLAB</a:t>
            </a:r>
            <a:r>
              <a:rPr lang="zh-CN" altLang="en-US" dirty="0"/>
              <a:t>实现</a:t>
            </a:r>
          </a:p>
        </p:txBody>
      </p:sp>
      <p:cxnSp>
        <p:nvCxnSpPr>
          <p:cNvPr id="15" name="直接连接符 14"/>
          <p:cNvCxnSpPr/>
          <p:nvPr/>
        </p:nvCxnSpPr>
        <p:spPr>
          <a:xfrm flipH="1">
            <a:off x="73042" y="714356"/>
            <a:ext cx="2626750" cy="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2" name="燕尾形 41"/>
          <p:cNvSpPr>
            <a:spLocks noChangeArrowheads="1"/>
          </p:cNvSpPr>
          <p:nvPr/>
        </p:nvSpPr>
        <p:spPr bwMode="auto">
          <a:xfrm>
            <a:off x="279756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3" name="燕尾形 22"/>
          <p:cNvSpPr>
            <a:spLocks noChangeArrowheads="1"/>
          </p:cNvSpPr>
          <p:nvPr/>
        </p:nvSpPr>
        <p:spPr bwMode="auto">
          <a:xfrm>
            <a:off x="3131840" y="355593"/>
            <a:ext cx="3940490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3943308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MATLAB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仿真</a:t>
            </a:r>
          </a:p>
        </p:txBody>
      </p:sp>
      <p:pic>
        <p:nvPicPr>
          <p:cNvPr id="25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26" name="燕尾形 2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7" name="燕尾形 46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8" name="燕尾形 47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195471" y="285728"/>
            <a:ext cx="3250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5.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数字尖顶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平顶成形</a:t>
            </a:r>
          </a:p>
        </p:txBody>
      </p:sp>
    </p:spTree>
    <p:extLst>
      <p:ext uri="{BB962C8B-B14F-4D97-AF65-F5344CB8AC3E}">
        <p14:creationId xmlns:p14="http://schemas.microsoft.com/office/powerpoint/2010/main" val="1474784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F:\项目\论文\尖顶\核技术英文\figure\figure\figure 6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28983"/>
            <a:ext cx="8466513" cy="304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矩形 22"/>
          <p:cNvSpPr/>
          <p:nvPr/>
        </p:nvSpPr>
        <p:spPr>
          <a:xfrm>
            <a:off x="4500562" y="821418"/>
            <a:ext cx="3857652" cy="2536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en-US" dirty="0" err="1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Altera</a:t>
            </a:r>
            <a:r>
              <a:rPr lang="en-US" altLang="en-US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 EP4CE</a:t>
            </a:r>
            <a:r>
              <a:rPr lang="zh-CN" altLang="en-US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系列</a:t>
            </a:r>
            <a:r>
              <a:rPr lang="en-US" altLang="en-US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FPGA</a:t>
            </a:r>
            <a:endParaRPr lang="en-US" altLang="zh-CN" dirty="0">
              <a:latin typeface="Times New Roman" pitchFamily="18" charset="0"/>
              <a:ea typeface="华文中宋" pitchFamily="2" charset="-122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en-US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ADC</a:t>
            </a:r>
            <a:r>
              <a:rPr lang="zh-CN" altLang="en-US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：</a:t>
            </a:r>
            <a:r>
              <a:rPr lang="en-US" altLang="en-US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12 </a:t>
            </a:r>
            <a:r>
              <a:rPr lang="en-US" altLang="zh-CN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bits,</a:t>
            </a:r>
            <a:r>
              <a:rPr lang="en-US" altLang="en-US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40 MHz</a:t>
            </a:r>
            <a:r>
              <a:rPr lang="en-US" altLang="zh-CN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,</a:t>
            </a:r>
            <a:r>
              <a:rPr lang="en-US" altLang="en-US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AD9224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模拟带宽：</a:t>
            </a:r>
            <a:r>
              <a:rPr lang="en-US" altLang="zh-CN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30MHz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硬件增益可以调节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软件增益可以调节</a:t>
            </a:r>
            <a:endParaRPr lang="en-US" altLang="zh-CN" dirty="0">
              <a:latin typeface="Times New Roman" pitchFamily="18" charset="0"/>
              <a:ea typeface="华文中宋" pitchFamily="2" charset="-122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谱线道数</a:t>
            </a:r>
            <a:r>
              <a:rPr lang="en-US" altLang="zh-CN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256/512/1024/2048</a:t>
            </a:r>
            <a:r>
              <a:rPr lang="zh-CN" altLang="en-US" dirty="0">
                <a:latin typeface="Times New Roman" pitchFamily="18" charset="0"/>
                <a:ea typeface="华文中宋" pitchFamily="2" charset="-122"/>
                <a:cs typeface="Times New Roman" pitchFamily="18" charset="0"/>
              </a:rPr>
              <a:t>；</a:t>
            </a:r>
          </a:p>
        </p:txBody>
      </p:sp>
      <p:pic>
        <p:nvPicPr>
          <p:cNvPr id="24" name="图片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9959" y="1071546"/>
            <a:ext cx="31019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直接连接符 14"/>
          <p:cNvCxnSpPr/>
          <p:nvPr/>
        </p:nvCxnSpPr>
        <p:spPr>
          <a:xfrm flipH="1">
            <a:off x="73042" y="714356"/>
            <a:ext cx="2626750" cy="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燕尾形 41"/>
          <p:cNvSpPr>
            <a:spLocks noChangeArrowheads="1"/>
          </p:cNvSpPr>
          <p:nvPr/>
        </p:nvSpPr>
        <p:spPr bwMode="auto">
          <a:xfrm>
            <a:off x="279756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2" name="燕尾形 22"/>
          <p:cNvSpPr>
            <a:spLocks noChangeArrowheads="1"/>
          </p:cNvSpPr>
          <p:nvPr/>
        </p:nvSpPr>
        <p:spPr bwMode="auto">
          <a:xfrm>
            <a:off x="3131840" y="355593"/>
            <a:ext cx="3940490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1" name="TextBox 1"/>
          <p:cNvSpPr txBox="1">
            <a:spLocks noChangeArrowheads="1"/>
          </p:cNvSpPr>
          <p:nvPr/>
        </p:nvSpPr>
        <p:spPr bwMode="auto">
          <a:xfrm>
            <a:off x="3943308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FPGA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算法实现</a:t>
            </a:r>
          </a:p>
        </p:txBody>
      </p:sp>
      <p:pic>
        <p:nvPicPr>
          <p:cNvPr id="32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33" name="燕尾形 2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4" name="燕尾形 46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35" name="燕尾形 47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36" name="TextBox 1"/>
          <p:cNvSpPr txBox="1">
            <a:spLocks noChangeArrowheads="1"/>
          </p:cNvSpPr>
          <p:nvPr/>
        </p:nvSpPr>
        <p:spPr bwMode="auto">
          <a:xfrm>
            <a:off x="195471" y="285728"/>
            <a:ext cx="3250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5.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数字尖顶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平顶成形</a:t>
            </a:r>
          </a:p>
        </p:txBody>
      </p:sp>
    </p:spTree>
    <p:extLst>
      <p:ext uri="{BB962C8B-B14F-4D97-AF65-F5344CB8AC3E}">
        <p14:creationId xmlns:p14="http://schemas.microsoft.com/office/powerpoint/2010/main" val="22123802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41" name="Picture 5" descr="F:\项目\论文\尖顶\1 发表\修改\R1\图\figure 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071546"/>
            <a:ext cx="7315215" cy="3657607"/>
          </a:xfrm>
          <a:prstGeom prst="rect">
            <a:avLst/>
          </a:prstGeom>
          <a:noFill/>
        </p:spPr>
      </p:pic>
      <p:sp>
        <p:nvSpPr>
          <p:cNvPr id="25" name="矩形 24"/>
          <p:cNvSpPr/>
          <p:nvPr/>
        </p:nvSpPr>
        <p:spPr>
          <a:xfrm>
            <a:off x="1643042" y="4857760"/>
            <a:ext cx="68580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/>
              <a:t>当信号电流持续时间较长时，对应电压脉冲信号的上升沿比较缓慢，尖顶成形则存在弹道亏损，无法完全收集信号，带平顶的尖顶成形可减小弹道亏损。</a:t>
            </a:r>
            <a:endParaRPr lang="en-US" altLang="zh-CN" sz="2400" dirty="0"/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73042" y="714356"/>
            <a:ext cx="2626750" cy="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燕尾形 41"/>
          <p:cNvSpPr>
            <a:spLocks noChangeArrowheads="1"/>
          </p:cNvSpPr>
          <p:nvPr/>
        </p:nvSpPr>
        <p:spPr bwMode="auto">
          <a:xfrm>
            <a:off x="279756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7" name="燕尾形 22"/>
          <p:cNvSpPr>
            <a:spLocks noChangeArrowheads="1"/>
          </p:cNvSpPr>
          <p:nvPr/>
        </p:nvSpPr>
        <p:spPr bwMode="auto">
          <a:xfrm>
            <a:off x="3131840" y="355593"/>
            <a:ext cx="3940490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3943308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数字平顶成形</a:t>
            </a:r>
          </a:p>
        </p:txBody>
      </p:sp>
      <p:pic>
        <p:nvPicPr>
          <p:cNvPr id="19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20" name="燕尾形 2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燕尾形 46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2" name="燕尾形 47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195471" y="285728"/>
            <a:ext cx="3250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5.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数字尖顶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平顶成形</a:t>
            </a:r>
          </a:p>
        </p:txBody>
      </p:sp>
    </p:spTree>
    <p:extLst>
      <p:ext uri="{BB962C8B-B14F-4D97-AF65-F5344CB8AC3E}">
        <p14:creationId xmlns:p14="http://schemas.microsoft.com/office/powerpoint/2010/main" val="144900231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C:\Users\YangJian\Desktop\figure 5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914665"/>
            <a:ext cx="7315215" cy="3657607"/>
          </a:xfrm>
          <a:prstGeom prst="rect">
            <a:avLst/>
          </a:prstGeom>
          <a:noFill/>
        </p:spPr>
      </p:pic>
      <p:sp>
        <p:nvSpPr>
          <p:cNvPr id="24" name="矩形 23"/>
          <p:cNvSpPr/>
          <p:nvPr/>
        </p:nvSpPr>
        <p:spPr>
          <a:xfrm>
            <a:off x="1571604" y="107154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探测器：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75mm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×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75mm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l"/>
            </a:pP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放射源：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137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Cs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伽玛源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l"/>
            </a:pP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l"/>
            </a:pP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能量分辨率：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6.2%</a:t>
            </a:r>
          </a:p>
        </p:txBody>
      </p:sp>
      <p:cxnSp>
        <p:nvCxnSpPr>
          <p:cNvPr id="14" name="直接连接符 13"/>
          <p:cNvCxnSpPr/>
          <p:nvPr/>
        </p:nvCxnSpPr>
        <p:spPr>
          <a:xfrm flipH="1">
            <a:off x="73042" y="714356"/>
            <a:ext cx="2626750" cy="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燕尾形 41"/>
          <p:cNvSpPr>
            <a:spLocks noChangeArrowheads="1"/>
          </p:cNvSpPr>
          <p:nvPr/>
        </p:nvSpPr>
        <p:spPr bwMode="auto">
          <a:xfrm>
            <a:off x="279756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2" name="燕尾形 22"/>
          <p:cNvSpPr>
            <a:spLocks noChangeArrowheads="1"/>
          </p:cNvSpPr>
          <p:nvPr/>
        </p:nvSpPr>
        <p:spPr bwMode="auto">
          <a:xfrm>
            <a:off x="3131840" y="355593"/>
            <a:ext cx="3940490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3943308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实验结果</a:t>
            </a:r>
          </a:p>
        </p:txBody>
      </p:sp>
      <p:pic>
        <p:nvPicPr>
          <p:cNvPr id="25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26" name="燕尾形 2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7" name="燕尾形 46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8" name="燕尾形 47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195471" y="285728"/>
            <a:ext cx="3250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5.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数字尖顶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平顶成形</a:t>
            </a:r>
          </a:p>
        </p:txBody>
      </p:sp>
    </p:spTree>
    <p:extLst>
      <p:ext uri="{BB962C8B-B14F-4D97-AF65-F5344CB8AC3E}">
        <p14:creationId xmlns:p14="http://schemas.microsoft.com/office/powerpoint/2010/main" val="161760205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/>
        </p:nvSpPr>
        <p:spPr>
          <a:xfrm rot="16200000">
            <a:off x="3664267" y="-235267"/>
            <a:ext cx="1815466" cy="9144000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948489" y="2045971"/>
            <a:ext cx="1152525" cy="138303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91680" y="2874646"/>
            <a:ext cx="5184576" cy="581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rgbClr val="FFB001"/>
                </a:solidFill>
                <a:latin typeface="微软雅黑" pitchFamily="34" charset="-122"/>
                <a:ea typeface="微软雅黑" pitchFamily="34" charset="-122"/>
              </a:rPr>
              <a:t>核脉冲信号其他数字处理算法研究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16543" y="1982450"/>
            <a:ext cx="81304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8800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3</a:t>
            </a:r>
            <a:endParaRPr lang="zh-CN" altLang="en-US" sz="8800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339975" y="3459481"/>
            <a:ext cx="2232024" cy="175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级联反褶积方法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ts val="2563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数字极零相消器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ts val="2563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数字脉冲抗堆积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ts val="2563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数字上升时间甄别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ts val="2563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数字直接采样成谱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70439" y="3461386"/>
            <a:ext cx="304892" cy="175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</a:p>
          <a:p>
            <a:pPr eaLnBrk="1" hangingPunct="1">
              <a:lnSpc>
                <a:spcPts val="2563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</a:p>
          <a:p>
            <a:pPr eaLnBrk="1" hangingPunct="1">
              <a:lnSpc>
                <a:spcPts val="2563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</a:p>
          <a:p>
            <a:pPr eaLnBrk="1" hangingPunct="1">
              <a:lnSpc>
                <a:spcPts val="2563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4</a:t>
            </a:r>
          </a:p>
          <a:p>
            <a:pPr eaLnBrk="1" hangingPunct="1">
              <a:lnSpc>
                <a:spcPts val="2563"/>
              </a:lnSpc>
            </a:pPr>
            <a:r>
              <a:rPr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5</a:t>
            </a:r>
          </a:p>
        </p:txBody>
      </p:sp>
      <p:pic>
        <p:nvPicPr>
          <p:cNvPr id="11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5786454"/>
            <a:ext cx="1027502" cy="1027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58254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/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847" name="AutoShape 87">
            <a:extLst>
              <a:ext uri="{FF2B5EF4-FFF2-40B4-BE49-F238E27FC236}">
                <a16:creationId xmlns:a16="http://schemas.microsoft.com/office/drawing/2014/main" id="{F60B0600-B193-4DD3-A22F-BFA3E2485C6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798219" y="5122069"/>
            <a:ext cx="320675" cy="15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635" name="Rectangle 83">
            <a:extLst>
              <a:ext uri="{FF2B5EF4-FFF2-40B4-BE49-F238E27FC236}">
                <a16:creationId xmlns:a16="http://schemas.microsoft.com/office/drawing/2014/main" id="{3F6ED90C-7B6A-48D6-9716-E02A01449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175" y="2897188"/>
            <a:ext cx="319088" cy="13017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3636" name="Rectangle 84">
            <a:extLst>
              <a:ext uri="{FF2B5EF4-FFF2-40B4-BE49-F238E27FC236}">
                <a16:creationId xmlns:a16="http://schemas.microsoft.com/office/drawing/2014/main" id="{B42FB563-14C5-40E6-8246-7AD63EB9C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7375" y="2897188"/>
            <a:ext cx="319088" cy="13017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3637" name="Rectangle 85">
            <a:extLst>
              <a:ext uri="{FF2B5EF4-FFF2-40B4-BE49-F238E27FC236}">
                <a16:creationId xmlns:a16="http://schemas.microsoft.com/office/drawing/2014/main" id="{F0AA7946-7EE8-42C0-8FBD-0E612B9C0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3988" y="2897188"/>
            <a:ext cx="319087" cy="13017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cxnSp>
        <p:nvCxnSpPr>
          <p:cNvPr id="23638" name="AutoShape 86">
            <a:extLst>
              <a:ext uri="{FF2B5EF4-FFF2-40B4-BE49-F238E27FC236}">
                <a16:creationId xmlns:a16="http://schemas.microsoft.com/office/drawing/2014/main" id="{095CD0C6-7192-469A-BE26-0D06B634DC7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78263" y="2960688"/>
            <a:ext cx="519112" cy="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39" name="AutoShape 87">
            <a:extLst>
              <a:ext uri="{FF2B5EF4-FFF2-40B4-BE49-F238E27FC236}">
                <a16:creationId xmlns:a16="http://schemas.microsoft.com/office/drawing/2014/main" id="{D296B726-1CC4-47CB-A3BF-9F50E83E9A4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16463" y="2960688"/>
            <a:ext cx="517525" cy="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40" name="AutoShape 88">
            <a:extLst>
              <a:ext uri="{FF2B5EF4-FFF2-40B4-BE49-F238E27FC236}">
                <a16:creationId xmlns:a16="http://schemas.microsoft.com/office/drawing/2014/main" id="{B37ABCE1-A7CC-41F9-8FA0-03AE7E1053E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53075" y="2960688"/>
            <a:ext cx="466725" cy="1587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41" name="AutoShape 89">
            <a:extLst>
              <a:ext uri="{FF2B5EF4-FFF2-40B4-BE49-F238E27FC236}">
                <a16:creationId xmlns:a16="http://schemas.microsoft.com/office/drawing/2014/main" id="{3B35679D-0C89-4610-85E3-714E7216B4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72188" y="2960688"/>
            <a:ext cx="352425" cy="0"/>
          </a:xfrm>
          <a:prstGeom prst="straightConnector1">
            <a:avLst/>
          </a:prstGeom>
          <a:noFill/>
          <a:ln w="1270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42" name="AutoShape 90">
            <a:extLst>
              <a:ext uri="{FF2B5EF4-FFF2-40B4-BE49-F238E27FC236}">
                <a16:creationId xmlns:a16="http://schemas.microsoft.com/office/drawing/2014/main" id="{AF24A0AC-27DB-4521-AC20-3D8099A9717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70650" y="2960688"/>
            <a:ext cx="473075" cy="1587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643" name="Rectangle 91">
            <a:extLst>
              <a:ext uri="{FF2B5EF4-FFF2-40B4-BE49-F238E27FC236}">
                <a16:creationId xmlns:a16="http://schemas.microsoft.com/office/drawing/2014/main" id="{B0DC097E-735D-4449-82F0-DE3E755E6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3725" y="2897188"/>
            <a:ext cx="319088" cy="13017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cxnSp>
        <p:nvCxnSpPr>
          <p:cNvPr id="23644" name="AutoShape 92">
            <a:extLst>
              <a:ext uri="{FF2B5EF4-FFF2-40B4-BE49-F238E27FC236}">
                <a16:creationId xmlns:a16="http://schemas.microsoft.com/office/drawing/2014/main" id="{1C64BC56-4F98-4448-A679-A7B1E1F1C1C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62813" y="2960688"/>
            <a:ext cx="681037" cy="1587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45" name="AutoShape 93">
            <a:extLst>
              <a:ext uri="{FF2B5EF4-FFF2-40B4-BE49-F238E27FC236}">
                <a16:creationId xmlns:a16="http://schemas.microsoft.com/office/drawing/2014/main" id="{03B3E8D4-8CDB-4700-BBCC-E22AE479D1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27388" y="2960688"/>
            <a:ext cx="331787" cy="1587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46" name="AutoShape 94">
            <a:extLst>
              <a:ext uri="{FF2B5EF4-FFF2-40B4-BE49-F238E27FC236}">
                <a16:creationId xmlns:a16="http://schemas.microsoft.com/office/drawing/2014/main" id="{276528FC-402D-455C-96FC-43B4F2EEFDF2}"/>
              </a:ext>
            </a:extLst>
          </p:cNvPr>
          <p:cNvCxnSpPr>
            <a:cxnSpLocks noChangeShapeType="1"/>
          </p:cNvCxnSpPr>
          <p:nvPr/>
        </p:nvCxnSpPr>
        <p:spPr bwMode="auto">
          <a:xfrm rot="-5400000">
            <a:off x="3886994" y="2702719"/>
            <a:ext cx="519112" cy="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47" name="AutoShape 95">
            <a:extLst>
              <a:ext uri="{FF2B5EF4-FFF2-40B4-BE49-F238E27FC236}">
                <a16:creationId xmlns:a16="http://schemas.microsoft.com/office/drawing/2014/main" id="{ED00A617-28BE-440B-A69B-D854F9F7BCF0}"/>
              </a:ext>
            </a:extLst>
          </p:cNvPr>
          <p:cNvCxnSpPr>
            <a:cxnSpLocks noChangeShapeType="1"/>
          </p:cNvCxnSpPr>
          <p:nvPr/>
        </p:nvCxnSpPr>
        <p:spPr bwMode="auto">
          <a:xfrm rot="-5400000">
            <a:off x="4714082" y="2702719"/>
            <a:ext cx="519112" cy="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48" name="AutoShape 96">
            <a:extLst>
              <a:ext uri="{FF2B5EF4-FFF2-40B4-BE49-F238E27FC236}">
                <a16:creationId xmlns:a16="http://schemas.microsoft.com/office/drawing/2014/main" id="{EF8E7684-CF6A-445B-88F3-61B29C3C7686}"/>
              </a:ext>
            </a:extLst>
          </p:cNvPr>
          <p:cNvCxnSpPr>
            <a:cxnSpLocks noChangeShapeType="1"/>
          </p:cNvCxnSpPr>
          <p:nvPr/>
        </p:nvCxnSpPr>
        <p:spPr bwMode="auto">
          <a:xfrm rot="-5400000">
            <a:off x="5583237" y="2703513"/>
            <a:ext cx="517525" cy="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49" name="AutoShape 97">
            <a:extLst>
              <a:ext uri="{FF2B5EF4-FFF2-40B4-BE49-F238E27FC236}">
                <a16:creationId xmlns:a16="http://schemas.microsoft.com/office/drawing/2014/main" id="{1AE378CE-C402-41CB-9303-B951F120C9ED}"/>
              </a:ext>
            </a:extLst>
          </p:cNvPr>
          <p:cNvCxnSpPr>
            <a:cxnSpLocks noChangeShapeType="1"/>
          </p:cNvCxnSpPr>
          <p:nvPr/>
        </p:nvCxnSpPr>
        <p:spPr bwMode="auto">
          <a:xfrm rot="-5400000">
            <a:off x="6410325" y="2703513"/>
            <a:ext cx="517525" cy="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50" name="AutoShape 98">
            <a:extLst>
              <a:ext uri="{FF2B5EF4-FFF2-40B4-BE49-F238E27FC236}">
                <a16:creationId xmlns:a16="http://schemas.microsoft.com/office/drawing/2014/main" id="{8D6D129C-E5E8-48A1-BCCA-A96B787DD70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31100" y="2709863"/>
            <a:ext cx="0" cy="250825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651" name="Rectangle 99">
            <a:extLst>
              <a:ext uri="{FF2B5EF4-FFF2-40B4-BE49-F238E27FC236}">
                <a16:creationId xmlns:a16="http://schemas.microsoft.com/office/drawing/2014/main" id="{C4A39EC5-F652-431D-AAF3-A0AE4DF561F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363619" y="2485231"/>
            <a:ext cx="319088" cy="13017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cxnSp>
        <p:nvCxnSpPr>
          <p:cNvPr id="23656" name="AutoShape 104">
            <a:extLst>
              <a:ext uri="{FF2B5EF4-FFF2-40B4-BE49-F238E27FC236}">
                <a16:creationId xmlns:a16="http://schemas.microsoft.com/office/drawing/2014/main" id="{BF48ED2C-9274-4F13-859F-4C0D3F22939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27388" y="2443163"/>
            <a:ext cx="0" cy="687387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57" name="AutoShape 105">
            <a:extLst>
              <a:ext uri="{FF2B5EF4-FFF2-40B4-BE49-F238E27FC236}">
                <a16:creationId xmlns:a16="http://schemas.microsoft.com/office/drawing/2014/main" id="{254AB105-C161-47B6-986A-DE7A3D3E94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13088" y="3128963"/>
            <a:ext cx="215900" cy="1587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774" name="AutoShape 106">
            <a:extLst>
              <a:ext uri="{FF2B5EF4-FFF2-40B4-BE49-F238E27FC236}">
                <a16:creationId xmlns:a16="http://schemas.microsoft.com/office/drawing/2014/main" id="{FC3135F4-2902-4539-BE0D-9BC77DB812D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25800" y="1889125"/>
            <a:ext cx="1588" cy="554038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59" name="AutoShape 107">
            <a:extLst>
              <a:ext uri="{FF2B5EF4-FFF2-40B4-BE49-F238E27FC236}">
                <a16:creationId xmlns:a16="http://schemas.microsoft.com/office/drawing/2014/main" id="{B4E6EEAA-E67F-4527-933D-9DF9B1D0B20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39075" y="2495550"/>
            <a:ext cx="214313" cy="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60" name="AutoShape 108">
            <a:extLst>
              <a:ext uri="{FF2B5EF4-FFF2-40B4-BE49-F238E27FC236}">
                <a16:creationId xmlns:a16="http://schemas.microsoft.com/office/drawing/2014/main" id="{B24DF949-09AE-48B3-A9AE-6A980937FE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39075" y="2595563"/>
            <a:ext cx="214313" cy="1587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61" name="AutoShape 109">
            <a:extLst>
              <a:ext uri="{FF2B5EF4-FFF2-40B4-BE49-F238E27FC236}">
                <a16:creationId xmlns:a16="http://schemas.microsoft.com/office/drawing/2014/main" id="{D38B328E-5983-4E6F-B87D-AE0BDC92558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943850" y="2597150"/>
            <a:ext cx="0" cy="531813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62" name="AutoShape 110">
            <a:extLst>
              <a:ext uri="{FF2B5EF4-FFF2-40B4-BE49-F238E27FC236}">
                <a16:creationId xmlns:a16="http://schemas.microsoft.com/office/drawing/2014/main" id="{3602E311-3BB7-41E7-BE0C-0575373A905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794625" y="3132138"/>
            <a:ext cx="309563" cy="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63" name="AutoShape 111">
            <a:extLst>
              <a:ext uri="{FF2B5EF4-FFF2-40B4-BE49-F238E27FC236}">
                <a16:creationId xmlns:a16="http://schemas.microsoft.com/office/drawing/2014/main" id="{5D11A741-03A3-450D-B212-708C6287759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43838" y="3197225"/>
            <a:ext cx="214312" cy="1588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64" name="AutoShape 112">
            <a:extLst>
              <a:ext uri="{FF2B5EF4-FFF2-40B4-BE49-F238E27FC236}">
                <a16:creationId xmlns:a16="http://schemas.microsoft.com/office/drawing/2014/main" id="{0C5DF469-5494-4538-A9CF-D20F047CD95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918450" y="3260725"/>
            <a:ext cx="61913" cy="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665" name="Text Box 113">
            <a:extLst>
              <a:ext uri="{FF2B5EF4-FFF2-40B4-BE49-F238E27FC236}">
                <a16:creationId xmlns:a16="http://schemas.microsoft.com/office/drawing/2014/main" id="{25E42E34-3174-4851-AFF9-01DEA2D48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0" y="3087688"/>
            <a:ext cx="565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/>
              <a:t>-HV</a:t>
            </a:r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23669" name="Arc 117">
            <a:extLst>
              <a:ext uri="{FF2B5EF4-FFF2-40B4-BE49-F238E27FC236}">
                <a16:creationId xmlns:a16="http://schemas.microsoft.com/office/drawing/2014/main" id="{0FE80891-0F10-4436-99C4-3AA178C80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363" y="2087563"/>
            <a:ext cx="835025" cy="492125"/>
          </a:xfrm>
          <a:custGeom>
            <a:avLst/>
            <a:gdLst>
              <a:gd name="T0" fmla="*/ 0 w 40580"/>
              <a:gd name="T1" fmla="*/ 2147483647 h 21600"/>
              <a:gd name="T2" fmla="*/ 2147483647 w 40580"/>
              <a:gd name="T3" fmla="*/ 0 h 21600"/>
              <a:gd name="T4" fmla="*/ 2147483647 w 40580"/>
              <a:gd name="T5" fmla="*/ 2147483647 h 21600"/>
              <a:gd name="T6" fmla="*/ 0 w 40580"/>
              <a:gd name="T7" fmla="*/ 2147483647 h 21600"/>
              <a:gd name="T8" fmla="*/ 2147483647 w 40580"/>
              <a:gd name="T9" fmla="*/ 0 h 21600"/>
              <a:gd name="T10" fmla="*/ 2147483647 w 40580"/>
              <a:gd name="T11" fmla="*/ 2147483647 h 21600"/>
              <a:gd name="T12" fmla="*/ 2147483647 w 40580"/>
              <a:gd name="T13" fmla="*/ 214748364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580" h="21600" fill="none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</a:path>
              <a:path w="40580" h="21600" stroke="0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  <a:lnTo>
                  <a:pt x="20297" y="21600"/>
                </a:lnTo>
                <a:lnTo>
                  <a:pt x="0" y="1421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70" name="Arc 118">
            <a:extLst>
              <a:ext uri="{FF2B5EF4-FFF2-40B4-BE49-F238E27FC236}">
                <a16:creationId xmlns:a16="http://schemas.microsoft.com/office/drawing/2014/main" id="{B4B3E054-9D79-4F1D-A421-D9610C9E1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2101850"/>
            <a:ext cx="835025" cy="492125"/>
          </a:xfrm>
          <a:custGeom>
            <a:avLst/>
            <a:gdLst>
              <a:gd name="T0" fmla="*/ 0 w 40580"/>
              <a:gd name="T1" fmla="*/ 2147483647 h 21600"/>
              <a:gd name="T2" fmla="*/ 2147483647 w 40580"/>
              <a:gd name="T3" fmla="*/ 0 h 21600"/>
              <a:gd name="T4" fmla="*/ 2147483647 w 40580"/>
              <a:gd name="T5" fmla="*/ 2147483647 h 21600"/>
              <a:gd name="T6" fmla="*/ 0 w 40580"/>
              <a:gd name="T7" fmla="*/ 2147483647 h 21600"/>
              <a:gd name="T8" fmla="*/ 2147483647 w 40580"/>
              <a:gd name="T9" fmla="*/ 0 h 21600"/>
              <a:gd name="T10" fmla="*/ 2147483647 w 40580"/>
              <a:gd name="T11" fmla="*/ 2147483647 h 21600"/>
              <a:gd name="T12" fmla="*/ 2147483647 w 40580"/>
              <a:gd name="T13" fmla="*/ 214748364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580" h="21600" fill="none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</a:path>
              <a:path w="40580" h="21600" stroke="0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  <a:lnTo>
                  <a:pt x="20297" y="21600"/>
                </a:lnTo>
                <a:lnTo>
                  <a:pt x="0" y="1421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71" name="Arc 119">
            <a:extLst>
              <a:ext uri="{FF2B5EF4-FFF2-40B4-BE49-F238E27FC236}">
                <a16:creationId xmlns:a16="http://schemas.microsoft.com/office/drawing/2014/main" id="{86989290-C1C3-4B0A-8E4D-3158BD9BF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0988" y="2103438"/>
            <a:ext cx="836612" cy="492125"/>
          </a:xfrm>
          <a:custGeom>
            <a:avLst/>
            <a:gdLst>
              <a:gd name="T0" fmla="*/ 0 w 40580"/>
              <a:gd name="T1" fmla="*/ 2147483647 h 21600"/>
              <a:gd name="T2" fmla="*/ 2147483647 w 40580"/>
              <a:gd name="T3" fmla="*/ 0 h 21600"/>
              <a:gd name="T4" fmla="*/ 2147483647 w 40580"/>
              <a:gd name="T5" fmla="*/ 2147483647 h 21600"/>
              <a:gd name="T6" fmla="*/ 0 w 40580"/>
              <a:gd name="T7" fmla="*/ 2147483647 h 21600"/>
              <a:gd name="T8" fmla="*/ 2147483647 w 40580"/>
              <a:gd name="T9" fmla="*/ 0 h 21600"/>
              <a:gd name="T10" fmla="*/ 2147483647 w 40580"/>
              <a:gd name="T11" fmla="*/ 2147483647 h 21600"/>
              <a:gd name="T12" fmla="*/ 2147483647 w 40580"/>
              <a:gd name="T13" fmla="*/ 214748364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580" h="21600" fill="none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</a:path>
              <a:path w="40580" h="21600" stroke="0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  <a:lnTo>
                  <a:pt x="20297" y="21600"/>
                </a:lnTo>
                <a:lnTo>
                  <a:pt x="0" y="1421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72" name="Arc 120">
            <a:extLst>
              <a:ext uri="{FF2B5EF4-FFF2-40B4-BE49-F238E27FC236}">
                <a16:creationId xmlns:a16="http://schemas.microsoft.com/office/drawing/2014/main" id="{0711B1EE-1083-4871-97F8-273A85222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213" y="2087563"/>
            <a:ext cx="835025" cy="492125"/>
          </a:xfrm>
          <a:custGeom>
            <a:avLst/>
            <a:gdLst>
              <a:gd name="T0" fmla="*/ 0 w 40580"/>
              <a:gd name="T1" fmla="*/ 2147483647 h 21600"/>
              <a:gd name="T2" fmla="*/ 2147483647 w 40580"/>
              <a:gd name="T3" fmla="*/ 0 h 21600"/>
              <a:gd name="T4" fmla="*/ 2147483647 w 40580"/>
              <a:gd name="T5" fmla="*/ 2147483647 h 21600"/>
              <a:gd name="T6" fmla="*/ 0 w 40580"/>
              <a:gd name="T7" fmla="*/ 2147483647 h 21600"/>
              <a:gd name="T8" fmla="*/ 2147483647 w 40580"/>
              <a:gd name="T9" fmla="*/ 0 h 21600"/>
              <a:gd name="T10" fmla="*/ 2147483647 w 40580"/>
              <a:gd name="T11" fmla="*/ 2147483647 h 21600"/>
              <a:gd name="T12" fmla="*/ 2147483647 w 40580"/>
              <a:gd name="T13" fmla="*/ 214748364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580" h="21600" fill="none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</a:path>
              <a:path w="40580" h="21600" stroke="0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  <a:lnTo>
                  <a:pt x="20297" y="21600"/>
                </a:lnTo>
                <a:lnTo>
                  <a:pt x="0" y="1421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73" name="Arc 121">
            <a:extLst>
              <a:ext uri="{FF2B5EF4-FFF2-40B4-BE49-F238E27FC236}">
                <a16:creationId xmlns:a16="http://schemas.microsoft.com/office/drawing/2014/main" id="{F3CB0A30-DFCB-4388-948B-EB069C001B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825" y="2103438"/>
            <a:ext cx="836613" cy="492125"/>
          </a:xfrm>
          <a:custGeom>
            <a:avLst/>
            <a:gdLst>
              <a:gd name="T0" fmla="*/ 0 w 40580"/>
              <a:gd name="T1" fmla="*/ 2147483647 h 21600"/>
              <a:gd name="T2" fmla="*/ 2147483647 w 40580"/>
              <a:gd name="T3" fmla="*/ 0 h 21600"/>
              <a:gd name="T4" fmla="*/ 2147483647 w 40580"/>
              <a:gd name="T5" fmla="*/ 2147483647 h 21600"/>
              <a:gd name="T6" fmla="*/ 0 w 40580"/>
              <a:gd name="T7" fmla="*/ 2147483647 h 21600"/>
              <a:gd name="T8" fmla="*/ 2147483647 w 40580"/>
              <a:gd name="T9" fmla="*/ 0 h 21600"/>
              <a:gd name="T10" fmla="*/ 2147483647 w 40580"/>
              <a:gd name="T11" fmla="*/ 2147483647 h 21600"/>
              <a:gd name="T12" fmla="*/ 2147483647 w 40580"/>
              <a:gd name="T13" fmla="*/ 214748364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580" h="21600" fill="none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</a:path>
              <a:path w="40580" h="21600" stroke="0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  <a:lnTo>
                  <a:pt x="20297" y="21600"/>
                </a:lnTo>
                <a:lnTo>
                  <a:pt x="0" y="1421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74" name="Freeform 122">
            <a:extLst>
              <a:ext uri="{FF2B5EF4-FFF2-40B4-BE49-F238E27FC236}">
                <a16:creationId xmlns:a16="http://schemas.microsoft.com/office/drawing/2014/main" id="{DCD18625-45A0-456A-94BC-73CC44BC8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8388" y="2133600"/>
            <a:ext cx="1087437" cy="260350"/>
          </a:xfrm>
          <a:custGeom>
            <a:avLst/>
            <a:gdLst>
              <a:gd name="T0" fmla="*/ 0 w 1190"/>
              <a:gd name="T1" fmla="*/ 2147483647 h 285"/>
              <a:gd name="T2" fmla="*/ 2147483647 w 1190"/>
              <a:gd name="T3" fmla="*/ 2147483647 h 285"/>
              <a:gd name="T4" fmla="*/ 2147483647 w 1190"/>
              <a:gd name="T5" fmla="*/ 2147483647 h 285"/>
              <a:gd name="T6" fmla="*/ 2147483647 w 1190"/>
              <a:gd name="T7" fmla="*/ 2147483647 h 2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90" h="285">
                <a:moveTo>
                  <a:pt x="0" y="285"/>
                </a:moveTo>
                <a:cubicBezTo>
                  <a:pt x="125" y="183"/>
                  <a:pt x="250" y="82"/>
                  <a:pt x="389" y="41"/>
                </a:cubicBezTo>
                <a:cubicBezTo>
                  <a:pt x="528" y="0"/>
                  <a:pt x="703" y="2"/>
                  <a:pt x="836" y="41"/>
                </a:cubicBezTo>
                <a:cubicBezTo>
                  <a:pt x="969" y="80"/>
                  <a:pt x="1121" y="209"/>
                  <a:pt x="1190" y="277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75" name="Freeform 123">
            <a:extLst>
              <a:ext uri="{FF2B5EF4-FFF2-40B4-BE49-F238E27FC236}">
                <a16:creationId xmlns:a16="http://schemas.microsoft.com/office/drawing/2014/main" id="{ED1B3F92-A489-4D85-816C-34480A8DC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8388" y="2043113"/>
            <a:ext cx="1036637" cy="392112"/>
          </a:xfrm>
          <a:custGeom>
            <a:avLst/>
            <a:gdLst>
              <a:gd name="T0" fmla="*/ 0 w 1134"/>
              <a:gd name="T1" fmla="*/ 2147483647 h 428"/>
              <a:gd name="T2" fmla="*/ 2147483647 w 1134"/>
              <a:gd name="T3" fmla="*/ 2147483647 h 428"/>
              <a:gd name="T4" fmla="*/ 2147483647 w 1134"/>
              <a:gd name="T5" fmla="*/ 2147483647 h 428"/>
              <a:gd name="T6" fmla="*/ 2147483647 w 1134"/>
              <a:gd name="T7" fmla="*/ 2147483647 h 428"/>
              <a:gd name="T8" fmla="*/ 2147483647 w 1134"/>
              <a:gd name="T9" fmla="*/ 2147483647 h 428"/>
              <a:gd name="T10" fmla="*/ 2147483647 w 1134"/>
              <a:gd name="T11" fmla="*/ 2147483647 h 4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34" h="428">
                <a:moveTo>
                  <a:pt x="0" y="384"/>
                </a:moveTo>
                <a:cubicBezTo>
                  <a:pt x="63" y="293"/>
                  <a:pt x="127" y="202"/>
                  <a:pt x="215" y="140"/>
                </a:cubicBezTo>
                <a:cubicBezTo>
                  <a:pt x="303" y="78"/>
                  <a:pt x="423" y="24"/>
                  <a:pt x="526" y="12"/>
                </a:cubicBezTo>
                <a:cubicBezTo>
                  <a:pt x="629" y="0"/>
                  <a:pt x="748" y="31"/>
                  <a:pt x="836" y="66"/>
                </a:cubicBezTo>
                <a:cubicBezTo>
                  <a:pt x="924" y="101"/>
                  <a:pt x="1005" y="164"/>
                  <a:pt x="1055" y="224"/>
                </a:cubicBezTo>
                <a:cubicBezTo>
                  <a:pt x="1105" y="284"/>
                  <a:pt x="1120" y="386"/>
                  <a:pt x="1134" y="428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76" name="Arc 124">
            <a:extLst>
              <a:ext uri="{FF2B5EF4-FFF2-40B4-BE49-F238E27FC236}">
                <a16:creationId xmlns:a16="http://schemas.microsoft.com/office/drawing/2014/main" id="{065A2AB3-4FDF-4F5A-9AEC-A648A339B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2087563"/>
            <a:ext cx="835025" cy="492125"/>
          </a:xfrm>
          <a:custGeom>
            <a:avLst/>
            <a:gdLst>
              <a:gd name="T0" fmla="*/ 0 w 40580"/>
              <a:gd name="T1" fmla="*/ 2147483647 h 21600"/>
              <a:gd name="T2" fmla="*/ 2147483647 w 40580"/>
              <a:gd name="T3" fmla="*/ 0 h 21600"/>
              <a:gd name="T4" fmla="*/ 2147483647 w 40580"/>
              <a:gd name="T5" fmla="*/ 2147483647 h 21600"/>
              <a:gd name="T6" fmla="*/ 0 w 40580"/>
              <a:gd name="T7" fmla="*/ 2147483647 h 21600"/>
              <a:gd name="T8" fmla="*/ 2147483647 w 40580"/>
              <a:gd name="T9" fmla="*/ 0 h 21600"/>
              <a:gd name="T10" fmla="*/ 2147483647 w 40580"/>
              <a:gd name="T11" fmla="*/ 2147483647 h 21600"/>
              <a:gd name="T12" fmla="*/ 2147483647 w 40580"/>
              <a:gd name="T13" fmla="*/ 214748364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580" h="21600" fill="none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</a:path>
              <a:path w="40580" h="21600" stroke="0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  <a:lnTo>
                  <a:pt x="20297" y="21600"/>
                </a:lnTo>
                <a:lnTo>
                  <a:pt x="0" y="1421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77" name="Arc 125">
            <a:extLst>
              <a:ext uri="{FF2B5EF4-FFF2-40B4-BE49-F238E27FC236}">
                <a16:creationId xmlns:a16="http://schemas.microsoft.com/office/drawing/2014/main" id="{719D5F42-9194-4FC0-AACE-B7C4ADCC3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7600" y="2103438"/>
            <a:ext cx="835025" cy="492125"/>
          </a:xfrm>
          <a:custGeom>
            <a:avLst/>
            <a:gdLst>
              <a:gd name="T0" fmla="*/ 0 w 40580"/>
              <a:gd name="T1" fmla="*/ 2147483647 h 21600"/>
              <a:gd name="T2" fmla="*/ 2147483647 w 40580"/>
              <a:gd name="T3" fmla="*/ 0 h 21600"/>
              <a:gd name="T4" fmla="*/ 2147483647 w 40580"/>
              <a:gd name="T5" fmla="*/ 2147483647 h 21600"/>
              <a:gd name="T6" fmla="*/ 0 w 40580"/>
              <a:gd name="T7" fmla="*/ 2147483647 h 21600"/>
              <a:gd name="T8" fmla="*/ 2147483647 w 40580"/>
              <a:gd name="T9" fmla="*/ 0 h 21600"/>
              <a:gd name="T10" fmla="*/ 2147483647 w 40580"/>
              <a:gd name="T11" fmla="*/ 2147483647 h 21600"/>
              <a:gd name="T12" fmla="*/ 2147483647 w 40580"/>
              <a:gd name="T13" fmla="*/ 214748364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580" h="21600" fill="none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</a:path>
              <a:path w="40580" h="21600" stroke="0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  <a:lnTo>
                  <a:pt x="20297" y="21600"/>
                </a:lnTo>
                <a:lnTo>
                  <a:pt x="0" y="1421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78" name="Arc 126">
            <a:extLst>
              <a:ext uri="{FF2B5EF4-FFF2-40B4-BE49-F238E27FC236}">
                <a16:creationId xmlns:a16="http://schemas.microsoft.com/office/drawing/2014/main" id="{679F29BF-DE85-4E37-BC8E-88B902813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6950" y="2054225"/>
            <a:ext cx="835025" cy="492125"/>
          </a:xfrm>
          <a:custGeom>
            <a:avLst/>
            <a:gdLst>
              <a:gd name="T0" fmla="*/ 0 w 40580"/>
              <a:gd name="T1" fmla="*/ 2147483647 h 21600"/>
              <a:gd name="T2" fmla="*/ 2147483647 w 40580"/>
              <a:gd name="T3" fmla="*/ 0 h 21600"/>
              <a:gd name="T4" fmla="*/ 2147483647 w 40580"/>
              <a:gd name="T5" fmla="*/ 2147483647 h 21600"/>
              <a:gd name="T6" fmla="*/ 0 w 40580"/>
              <a:gd name="T7" fmla="*/ 2147483647 h 21600"/>
              <a:gd name="T8" fmla="*/ 2147483647 w 40580"/>
              <a:gd name="T9" fmla="*/ 0 h 21600"/>
              <a:gd name="T10" fmla="*/ 2147483647 w 40580"/>
              <a:gd name="T11" fmla="*/ 2147483647 h 21600"/>
              <a:gd name="T12" fmla="*/ 2147483647 w 40580"/>
              <a:gd name="T13" fmla="*/ 214748364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580" h="21600" fill="none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</a:path>
              <a:path w="40580" h="21600" stroke="0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  <a:lnTo>
                  <a:pt x="20297" y="21600"/>
                </a:lnTo>
                <a:lnTo>
                  <a:pt x="0" y="1421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79" name="Arc 127">
            <a:extLst>
              <a:ext uri="{FF2B5EF4-FFF2-40B4-BE49-F238E27FC236}">
                <a16:creationId xmlns:a16="http://schemas.microsoft.com/office/drawing/2014/main" id="{2C87DBEE-449D-4282-BAE5-18267F8CD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9850" y="2043113"/>
            <a:ext cx="835025" cy="492125"/>
          </a:xfrm>
          <a:custGeom>
            <a:avLst/>
            <a:gdLst>
              <a:gd name="T0" fmla="*/ 0 w 40580"/>
              <a:gd name="T1" fmla="*/ 2147483647 h 21600"/>
              <a:gd name="T2" fmla="*/ 2147483647 w 40580"/>
              <a:gd name="T3" fmla="*/ 0 h 21600"/>
              <a:gd name="T4" fmla="*/ 2147483647 w 40580"/>
              <a:gd name="T5" fmla="*/ 2147483647 h 21600"/>
              <a:gd name="T6" fmla="*/ 0 w 40580"/>
              <a:gd name="T7" fmla="*/ 2147483647 h 21600"/>
              <a:gd name="T8" fmla="*/ 2147483647 w 40580"/>
              <a:gd name="T9" fmla="*/ 0 h 21600"/>
              <a:gd name="T10" fmla="*/ 2147483647 w 40580"/>
              <a:gd name="T11" fmla="*/ 2147483647 h 21600"/>
              <a:gd name="T12" fmla="*/ 2147483647 w 40580"/>
              <a:gd name="T13" fmla="*/ 214748364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580" h="21600" fill="none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</a:path>
              <a:path w="40580" h="21600" stroke="0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  <a:lnTo>
                  <a:pt x="20297" y="21600"/>
                </a:lnTo>
                <a:lnTo>
                  <a:pt x="0" y="1421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80" name="Arc 128">
            <a:extLst>
              <a:ext uri="{FF2B5EF4-FFF2-40B4-BE49-F238E27FC236}">
                <a16:creationId xmlns:a16="http://schemas.microsoft.com/office/drawing/2014/main" id="{AE0ED0FA-BFB2-44FC-8272-7A7F00D2D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438" y="2087563"/>
            <a:ext cx="835025" cy="492125"/>
          </a:xfrm>
          <a:custGeom>
            <a:avLst/>
            <a:gdLst>
              <a:gd name="T0" fmla="*/ 0 w 40580"/>
              <a:gd name="T1" fmla="*/ 2147483647 h 21600"/>
              <a:gd name="T2" fmla="*/ 2147483647 w 40580"/>
              <a:gd name="T3" fmla="*/ 0 h 21600"/>
              <a:gd name="T4" fmla="*/ 2147483647 w 40580"/>
              <a:gd name="T5" fmla="*/ 2147483647 h 21600"/>
              <a:gd name="T6" fmla="*/ 0 w 40580"/>
              <a:gd name="T7" fmla="*/ 2147483647 h 21600"/>
              <a:gd name="T8" fmla="*/ 2147483647 w 40580"/>
              <a:gd name="T9" fmla="*/ 0 h 21600"/>
              <a:gd name="T10" fmla="*/ 2147483647 w 40580"/>
              <a:gd name="T11" fmla="*/ 2147483647 h 21600"/>
              <a:gd name="T12" fmla="*/ 2147483647 w 40580"/>
              <a:gd name="T13" fmla="*/ 214748364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580" h="21600" fill="none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</a:path>
              <a:path w="40580" h="21600" stroke="0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  <a:lnTo>
                  <a:pt x="20297" y="21600"/>
                </a:lnTo>
                <a:lnTo>
                  <a:pt x="0" y="1421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81" name="Arc 129">
            <a:extLst>
              <a:ext uri="{FF2B5EF4-FFF2-40B4-BE49-F238E27FC236}">
                <a16:creationId xmlns:a16="http://schemas.microsoft.com/office/drawing/2014/main" id="{F38603DE-B3FB-4EA1-B676-BAC367164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0" y="2087563"/>
            <a:ext cx="827088" cy="492125"/>
          </a:xfrm>
          <a:custGeom>
            <a:avLst/>
            <a:gdLst>
              <a:gd name="T0" fmla="*/ 0 w 40150"/>
              <a:gd name="T1" fmla="*/ 2147483647 h 21600"/>
              <a:gd name="T2" fmla="*/ 2147483647 w 40150"/>
              <a:gd name="T3" fmla="*/ 0 h 21600"/>
              <a:gd name="T4" fmla="*/ 2147483647 w 40150"/>
              <a:gd name="T5" fmla="*/ 2147483647 h 21600"/>
              <a:gd name="T6" fmla="*/ 0 w 40150"/>
              <a:gd name="T7" fmla="*/ 2147483647 h 21600"/>
              <a:gd name="T8" fmla="*/ 2147483647 w 40150"/>
              <a:gd name="T9" fmla="*/ 0 h 21600"/>
              <a:gd name="T10" fmla="*/ 2147483647 w 40150"/>
              <a:gd name="T11" fmla="*/ 2147483647 h 21600"/>
              <a:gd name="T12" fmla="*/ 2147483647 w 40150"/>
              <a:gd name="T13" fmla="*/ 214748364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150" h="21600" fill="none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8936" y="0"/>
                  <a:pt x="36745" y="5148"/>
                  <a:pt x="40149" y="13089"/>
                </a:cubicBezTo>
              </a:path>
              <a:path w="40150" h="21600" stroke="0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8936" y="0"/>
                  <a:pt x="36745" y="5148"/>
                  <a:pt x="40149" y="13089"/>
                </a:cubicBezTo>
                <a:lnTo>
                  <a:pt x="20297" y="21600"/>
                </a:lnTo>
                <a:lnTo>
                  <a:pt x="0" y="1421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82" name="Arc 130">
            <a:extLst>
              <a:ext uri="{FF2B5EF4-FFF2-40B4-BE49-F238E27FC236}">
                <a16:creationId xmlns:a16="http://schemas.microsoft.com/office/drawing/2014/main" id="{AD33367A-BE85-452F-A32A-82AEC2F5F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8388" y="2087563"/>
            <a:ext cx="835025" cy="492125"/>
          </a:xfrm>
          <a:custGeom>
            <a:avLst/>
            <a:gdLst>
              <a:gd name="T0" fmla="*/ 0 w 40580"/>
              <a:gd name="T1" fmla="*/ 2147483647 h 21600"/>
              <a:gd name="T2" fmla="*/ 2147483647 w 40580"/>
              <a:gd name="T3" fmla="*/ 0 h 21600"/>
              <a:gd name="T4" fmla="*/ 2147483647 w 40580"/>
              <a:gd name="T5" fmla="*/ 2147483647 h 21600"/>
              <a:gd name="T6" fmla="*/ 0 w 40580"/>
              <a:gd name="T7" fmla="*/ 2147483647 h 21600"/>
              <a:gd name="T8" fmla="*/ 2147483647 w 40580"/>
              <a:gd name="T9" fmla="*/ 0 h 21600"/>
              <a:gd name="T10" fmla="*/ 2147483647 w 40580"/>
              <a:gd name="T11" fmla="*/ 2147483647 h 21600"/>
              <a:gd name="T12" fmla="*/ 2147483647 w 40580"/>
              <a:gd name="T13" fmla="*/ 214748364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580" h="21600" fill="none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</a:path>
              <a:path w="40580" h="21600" stroke="0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  <a:lnTo>
                  <a:pt x="20297" y="21600"/>
                </a:lnTo>
                <a:lnTo>
                  <a:pt x="0" y="1421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83" name="Arc 131">
            <a:extLst>
              <a:ext uri="{FF2B5EF4-FFF2-40B4-BE49-F238E27FC236}">
                <a16:creationId xmlns:a16="http://schemas.microsoft.com/office/drawing/2014/main" id="{DC2A1827-A1AF-464F-8130-C71E724CD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638" y="2087563"/>
            <a:ext cx="835025" cy="492125"/>
          </a:xfrm>
          <a:custGeom>
            <a:avLst/>
            <a:gdLst>
              <a:gd name="T0" fmla="*/ 0 w 40580"/>
              <a:gd name="T1" fmla="*/ 2147483647 h 21600"/>
              <a:gd name="T2" fmla="*/ 2147483647 w 40580"/>
              <a:gd name="T3" fmla="*/ 0 h 21600"/>
              <a:gd name="T4" fmla="*/ 2147483647 w 40580"/>
              <a:gd name="T5" fmla="*/ 2147483647 h 21600"/>
              <a:gd name="T6" fmla="*/ 0 w 40580"/>
              <a:gd name="T7" fmla="*/ 2147483647 h 21600"/>
              <a:gd name="T8" fmla="*/ 2147483647 w 40580"/>
              <a:gd name="T9" fmla="*/ 0 h 21600"/>
              <a:gd name="T10" fmla="*/ 2147483647 w 40580"/>
              <a:gd name="T11" fmla="*/ 2147483647 h 21600"/>
              <a:gd name="T12" fmla="*/ 2147483647 w 40580"/>
              <a:gd name="T13" fmla="*/ 214748364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580" h="21600" fill="none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</a:path>
              <a:path w="40580" h="21600" stroke="0">
                <a:moveTo>
                  <a:pt x="0" y="14210"/>
                </a:moveTo>
                <a:cubicBezTo>
                  <a:pt x="3106" y="5678"/>
                  <a:pt x="11217" y="-1"/>
                  <a:pt x="20297" y="0"/>
                </a:cubicBezTo>
                <a:cubicBezTo>
                  <a:pt x="29362" y="0"/>
                  <a:pt x="37462" y="5660"/>
                  <a:pt x="40579" y="14173"/>
                </a:cubicBezTo>
                <a:lnTo>
                  <a:pt x="20297" y="21600"/>
                </a:lnTo>
                <a:lnTo>
                  <a:pt x="0" y="14210"/>
                </a:lnTo>
                <a:close/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23684" name="AutoShape 132">
            <a:extLst>
              <a:ext uri="{FF2B5EF4-FFF2-40B4-BE49-F238E27FC236}">
                <a16:creationId xmlns:a16="http://schemas.microsoft.com/office/drawing/2014/main" id="{A20C8ED5-0D8C-409D-9D0A-6A9BC4D5BB8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62813" y="1851025"/>
            <a:ext cx="1587" cy="554038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85" name="AutoShape 133">
            <a:extLst>
              <a:ext uri="{FF2B5EF4-FFF2-40B4-BE49-F238E27FC236}">
                <a16:creationId xmlns:a16="http://schemas.microsoft.com/office/drawing/2014/main" id="{2DB8ECBE-4BE8-44DE-B33B-D6F4851C654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69163" y="2133600"/>
            <a:ext cx="908050" cy="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86" name="AutoShape 134">
            <a:extLst>
              <a:ext uri="{FF2B5EF4-FFF2-40B4-BE49-F238E27FC236}">
                <a16:creationId xmlns:a16="http://schemas.microsoft.com/office/drawing/2014/main" id="{DD7499FB-3415-44B0-8152-0639D972DE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943850" y="2133600"/>
            <a:ext cx="0" cy="36195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687" name="AutoShape 135">
            <a:extLst>
              <a:ext uri="{FF2B5EF4-FFF2-40B4-BE49-F238E27FC236}">
                <a16:creationId xmlns:a16="http://schemas.microsoft.com/office/drawing/2014/main" id="{7B6D449D-8C9E-47F7-AE4B-FF0392CAAB2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31100" y="2133600"/>
            <a:ext cx="0" cy="24765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690" name="Freeform 138">
            <a:extLst>
              <a:ext uri="{FF2B5EF4-FFF2-40B4-BE49-F238E27FC236}">
                <a16:creationId xmlns:a16="http://schemas.microsoft.com/office/drawing/2014/main" id="{BEC06D55-9AE4-4734-AFAE-DC3F3F239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9088" y="1970088"/>
            <a:ext cx="593725" cy="449262"/>
          </a:xfrm>
          <a:custGeom>
            <a:avLst/>
            <a:gdLst>
              <a:gd name="T0" fmla="*/ 0 w 649"/>
              <a:gd name="T1" fmla="*/ 2147483647 h 448"/>
              <a:gd name="T2" fmla="*/ 2147483647 w 649"/>
              <a:gd name="T3" fmla="*/ 2147483647 h 448"/>
              <a:gd name="T4" fmla="*/ 2147483647 w 649"/>
              <a:gd name="T5" fmla="*/ 0 h 44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49" h="448">
                <a:moveTo>
                  <a:pt x="0" y="448"/>
                </a:moveTo>
                <a:cubicBezTo>
                  <a:pt x="96" y="326"/>
                  <a:pt x="192" y="205"/>
                  <a:pt x="300" y="130"/>
                </a:cubicBezTo>
                <a:cubicBezTo>
                  <a:pt x="408" y="55"/>
                  <a:pt x="591" y="19"/>
                  <a:pt x="649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91" name="Freeform 139">
            <a:extLst>
              <a:ext uri="{FF2B5EF4-FFF2-40B4-BE49-F238E27FC236}">
                <a16:creationId xmlns:a16="http://schemas.microsoft.com/office/drawing/2014/main" id="{C79B630A-668F-4CDB-AF6E-0D2876425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1970088"/>
            <a:ext cx="652463" cy="449262"/>
          </a:xfrm>
          <a:custGeom>
            <a:avLst/>
            <a:gdLst>
              <a:gd name="T0" fmla="*/ 0 w 714"/>
              <a:gd name="T1" fmla="*/ 2147483647 h 492"/>
              <a:gd name="T2" fmla="*/ 2147483647 w 714"/>
              <a:gd name="T3" fmla="*/ 2147483647 h 492"/>
              <a:gd name="T4" fmla="*/ 2147483647 w 714"/>
              <a:gd name="T5" fmla="*/ 2147483647 h 492"/>
              <a:gd name="T6" fmla="*/ 2147483647 w 714"/>
              <a:gd name="T7" fmla="*/ 0 h 4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4" h="492">
                <a:moveTo>
                  <a:pt x="0" y="492"/>
                </a:moveTo>
                <a:cubicBezTo>
                  <a:pt x="41" y="383"/>
                  <a:pt x="83" y="275"/>
                  <a:pt x="144" y="204"/>
                </a:cubicBezTo>
                <a:cubicBezTo>
                  <a:pt x="205" y="133"/>
                  <a:pt x="270" y="98"/>
                  <a:pt x="365" y="64"/>
                </a:cubicBezTo>
                <a:cubicBezTo>
                  <a:pt x="460" y="30"/>
                  <a:pt x="587" y="15"/>
                  <a:pt x="714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92" name="Freeform 140">
            <a:extLst>
              <a:ext uri="{FF2B5EF4-FFF2-40B4-BE49-F238E27FC236}">
                <a16:creationId xmlns:a16="http://schemas.microsoft.com/office/drawing/2014/main" id="{70D0F08C-4A4D-44CB-A869-FD665E4B4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4975" y="2141538"/>
            <a:ext cx="477838" cy="238125"/>
          </a:xfrm>
          <a:custGeom>
            <a:avLst/>
            <a:gdLst>
              <a:gd name="T0" fmla="*/ 0 w 522"/>
              <a:gd name="T1" fmla="*/ 2147483647 h 261"/>
              <a:gd name="T2" fmla="*/ 2147483647 w 522"/>
              <a:gd name="T3" fmla="*/ 2147483647 h 261"/>
              <a:gd name="T4" fmla="*/ 2147483647 w 522"/>
              <a:gd name="T5" fmla="*/ 2147483647 h 261"/>
              <a:gd name="T6" fmla="*/ 2147483647 w 522"/>
              <a:gd name="T7" fmla="*/ 2147483647 h 26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22" h="261">
                <a:moveTo>
                  <a:pt x="0" y="261"/>
                </a:moveTo>
                <a:cubicBezTo>
                  <a:pt x="43" y="209"/>
                  <a:pt x="86" y="158"/>
                  <a:pt x="149" y="117"/>
                </a:cubicBezTo>
                <a:cubicBezTo>
                  <a:pt x="212" y="76"/>
                  <a:pt x="314" y="34"/>
                  <a:pt x="376" y="17"/>
                </a:cubicBezTo>
                <a:cubicBezTo>
                  <a:pt x="438" y="0"/>
                  <a:pt x="480" y="8"/>
                  <a:pt x="522" y="17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93" name="Freeform 141">
            <a:extLst>
              <a:ext uri="{FF2B5EF4-FFF2-40B4-BE49-F238E27FC236}">
                <a16:creationId xmlns:a16="http://schemas.microsoft.com/office/drawing/2014/main" id="{757778F5-7E2A-4D63-BEB1-D83C01036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1858963"/>
            <a:ext cx="725488" cy="520700"/>
          </a:xfrm>
          <a:custGeom>
            <a:avLst/>
            <a:gdLst>
              <a:gd name="T0" fmla="*/ 0 w 794"/>
              <a:gd name="T1" fmla="*/ 2147483647 h 569"/>
              <a:gd name="T2" fmla="*/ 2147483647 w 794"/>
              <a:gd name="T3" fmla="*/ 2147483647 h 569"/>
              <a:gd name="T4" fmla="*/ 2147483647 w 794"/>
              <a:gd name="T5" fmla="*/ 2147483647 h 569"/>
              <a:gd name="T6" fmla="*/ 2147483647 w 794"/>
              <a:gd name="T7" fmla="*/ 2147483647 h 569"/>
              <a:gd name="T8" fmla="*/ 2147483647 w 794"/>
              <a:gd name="T9" fmla="*/ 2147483647 h 56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94" h="569">
                <a:moveTo>
                  <a:pt x="0" y="569"/>
                </a:moveTo>
                <a:cubicBezTo>
                  <a:pt x="17" y="484"/>
                  <a:pt x="35" y="400"/>
                  <a:pt x="80" y="325"/>
                </a:cubicBezTo>
                <a:cubicBezTo>
                  <a:pt x="125" y="250"/>
                  <a:pt x="196" y="172"/>
                  <a:pt x="272" y="121"/>
                </a:cubicBezTo>
                <a:cubicBezTo>
                  <a:pt x="348" y="70"/>
                  <a:pt x="449" y="34"/>
                  <a:pt x="536" y="17"/>
                </a:cubicBezTo>
                <a:cubicBezTo>
                  <a:pt x="623" y="0"/>
                  <a:pt x="750" y="0"/>
                  <a:pt x="794" y="17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94" name="Freeform 142">
            <a:extLst>
              <a:ext uri="{FF2B5EF4-FFF2-40B4-BE49-F238E27FC236}">
                <a16:creationId xmlns:a16="http://schemas.microsoft.com/office/drawing/2014/main" id="{3AC2179D-B366-437B-BA9A-9D716D369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838" y="1958975"/>
            <a:ext cx="688975" cy="420688"/>
          </a:xfrm>
          <a:custGeom>
            <a:avLst/>
            <a:gdLst>
              <a:gd name="T0" fmla="*/ 0 w 754"/>
              <a:gd name="T1" fmla="*/ 2147483647 h 461"/>
              <a:gd name="T2" fmla="*/ 2147483647 w 754"/>
              <a:gd name="T3" fmla="*/ 2147483647 h 461"/>
              <a:gd name="T4" fmla="*/ 2147483647 w 754"/>
              <a:gd name="T5" fmla="*/ 2147483647 h 461"/>
              <a:gd name="T6" fmla="*/ 2147483647 w 754"/>
              <a:gd name="T7" fmla="*/ 2147483647 h 461"/>
              <a:gd name="T8" fmla="*/ 2147483647 w 754"/>
              <a:gd name="T9" fmla="*/ 2147483647 h 4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54" h="461">
                <a:moveTo>
                  <a:pt x="0" y="461"/>
                </a:moveTo>
                <a:cubicBezTo>
                  <a:pt x="4" y="392"/>
                  <a:pt x="9" y="323"/>
                  <a:pt x="40" y="261"/>
                </a:cubicBezTo>
                <a:cubicBezTo>
                  <a:pt x="71" y="199"/>
                  <a:pt x="123" y="130"/>
                  <a:pt x="184" y="89"/>
                </a:cubicBezTo>
                <a:cubicBezTo>
                  <a:pt x="245" y="48"/>
                  <a:pt x="310" y="26"/>
                  <a:pt x="405" y="13"/>
                </a:cubicBezTo>
                <a:cubicBezTo>
                  <a:pt x="500" y="0"/>
                  <a:pt x="627" y="6"/>
                  <a:pt x="754" y="13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95" name="Freeform 143">
            <a:extLst>
              <a:ext uri="{FF2B5EF4-FFF2-40B4-BE49-F238E27FC236}">
                <a16:creationId xmlns:a16="http://schemas.microsoft.com/office/drawing/2014/main" id="{A0C76B7F-8B1A-48AD-BB89-10DEFBBAB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325" y="2081213"/>
            <a:ext cx="725488" cy="298450"/>
          </a:xfrm>
          <a:custGeom>
            <a:avLst/>
            <a:gdLst>
              <a:gd name="T0" fmla="*/ 0 w 794"/>
              <a:gd name="T1" fmla="*/ 2147483647 h 327"/>
              <a:gd name="T2" fmla="*/ 2147483647 w 794"/>
              <a:gd name="T3" fmla="*/ 2147483647 h 327"/>
              <a:gd name="T4" fmla="*/ 2147483647 w 794"/>
              <a:gd name="T5" fmla="*/ 2147483647 h 327"/>
              <a:gd name="T6" fmla="*/ 2147483647 w 794"/>
              <a:gd name="T7" fmla="*/ 2147483647 h 32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4" h="327">
                <a:moveTo>
                  <a:pt x="0" y="327"/>
                </a:moveTo>
                <a:cubicBezTo>
                  <a:pt x="49" y="231"/>
                  <a:pt x="99" y="136"/>
                  <a:pt x="200" y="83"/>
                </a:cubicBezTo>
                <a:cubicBezTo>
                  <a:pt x="301" y="30"/>
                  <a:pt x="509" y="14"/>
                  <a:pt x="608" y="7"/>
                </a:cubicBezTo>
                <a:cubicBezTo>
                  <a:pt x="707" y="0"/>
                  <a:pt x="750" y="21"/>
                  <a:pt x="794" y="4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96" name="Freeform 144">
            <a:extLst>
              <a:ext uri="{FF2B5EF4-FFF2-40B4-BE49-F238E27FC236}">
                <a16:creationId xmlns:a16="http://schemas.microsoft.com/office/drawing/2014/main" id="{D692AEDC-6E9E-466C-B730-F71B8949B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950" y="2028825"/>
            <a:ext cx="550863" cy="390525"/>
          </a:xfrm>
          <a:custGeom>
            <a:avLst/>
            <a:gdLst>
              <a:gd name="T0" fmla="*/ 0 w 602"/>
              <a:gd name="T1" fmla="*/ 2147483647 h 428"/>
              <a:gd name="T2" fmla="*/ 2147483647 w 602"/>
              <a:gd name="T3" fmla="*/ 2147483647 h 428"/>
              <a:gd name="T4" fmla="*/ 2147483647 w 602"/>
              <a:gd name="T5" fmla="*/ 2147483647 h 428"/>
              <a:gd name="T6" fmla="*/ 2147483647 w 602"/>
              <a:gd name="T7" fmla="*/ 2147483647 h 428"/>
              <a:gd name="T8" fmla="*/ 2147483647 w 602"/>
              <a:gd name="T9" fmla="*/ 0 h 4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2" h="428">
                <a:moveTo>
                  <a:pt x="0" y="428"/>
                </a:moveTo>
                <a:cubicBezTo>
                  <a:pt x="21" y="344"/>
                  <a:pt x="42" y="261"/>
                  <a:pt x="80" y="200"/>
                </a:cubicBezTo>
                <a:cubicBezTo>
                  <a:pt x="118" y="139"/>
                  <a:pt x="164" y="95"/>
                  <a:pt x="229" y="64"/>
                </a:cubicBezTo>
                <a:cubicBezTo>
                  <a:pt x="294" y="33"/>
                  <a:pt x="410" y="23"/>
                  <a:pt x="472" y="12"/>
                </a:cubicBezTo>
                <a:cubicBezTo>
                  <a:pt x="534" y="1"/>
                  <a:pt x="568" y="0"/>
                  <a:pt x="602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97" name="Freeform 145">
            <a:extLst>
              <a:ext uri="{FF2B5EF4-FFF2-40B4-BE49-F238E27FC236}">
                <a16:creationId xmlns:a16="http://schemas.microsoft.com/office/drawing/2014/main" id="{D4B10AE3-6567-4D60-9359-1240A28AB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2089150"/>
            <a:ext cx="652463" cy="330200"/>
          </a:xfrm>
          <a:custGeom>
            <a:avLst/>
            <a:gdLst>
              <a:gd name="T0" fmla="*/ 0 w 714"/>
              <a:gd name="T1" fmla="*/ 2147483647 h 362"/>
              <a:gd name="T2" fmla="*/ 2147483647 w 714"/>
              <a:gd name="T3" fmla="*/ 2147483647 h 362"/>
              <a:gd name="T4" fmla="*/ 2147483647 w 714"/>
              <a:gd name="T5" fmla="*/ 2147483647 h 362"/>
              <a:gd name="T6" fmla="*/ 2147483647 w 714"/>
              <a:gd name="T7" fmla="*/ 0 h 36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4" h="362">
                <a:moveTo>
                  <a:pt x="0" y="362"/>
                </a:moveTo>
                <a:cubicBezTo>
                  <a:pt x="20" y="304"/>
                  <a:pt x="40" y="246"/>
                  <a:pt x="112" y="198"/>
                </a:cubicBezTo>
                <a:cubicBezTo>
                  <a:pt x="184" y="150"/>
                  <a:pt x="332" y="107"/>
                  <a:pt x="432" y="74"/>
                </a:cubicBezTo>
                <a:cubicBezTo>
                  <a:pt x="532" y="41"/>
                  <a:pt x="623" y="20"/>
                  <a:pt x="714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98" name="Freeform 146">
            <a:extLst>
              <a:ext uri="{FF2B5EF4-FFF2-40B4-BE49-F238E27FC236}">
                <a16:creationId xmlns:a16="http://schemas.microsoft.com/office/drawing/2014/main" id="{E4B14D5E-5FC4-4C41-BAB3-D66AFCFAC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950" y="2139950"/>
            <a:ext cx="555625" cy="279400"/>
          </a:xfrm>
          <a:custGeom>
            <a:avLst/>
            <a:gdLst>
              <a:gd name="T0" fmla="*/ 0 w 607"/>
              <a:gd name="T1" fmla="*/ 2147483647 h 306"/>
              <a:gd name="T2" fmla="*/ 2147483647 w 607"/>
              <a:gd name="T3" fmla="*/ 2147483647 h 306"/>
              <a:gd name="T4" fmla="*/ 2147483647 w 607"/>
              <a:gd name="T5" fmla="*/ 2147483647 h 306"/>
              <a:gd name="T6" fmla="*/ 2147483647 w 607"/>
              <a:gd name="T7" fmla="*/ 2147483647 h 30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07" h="306">
                <a:moveTo>
                  <a:pt x="0" y="306"/>
                </a:moveTo>
                <a:cubicBezTo>
                  <a:pt x="41" y="240"/>
                  <a:pt x="82" y="174"/>
                  <a:pt x="147" y="126"/>
                </a:cubicBezTo>
                <a:cubicBezTo>
                  <a:pt x="212" y="78"/>
                  <a:pt x="315" y="36"/>
                  <a:pt x="392" y="18"/>
                </a:cubicBezTo>
                <a:cubicBezTo>
                  <a:pt x="469" y="0"/>
                  <a:pt x="538" y="9"/>
                  <a:pt x="607" y="18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699" name="Freeform 147">
            <a:extLst>
              <a:ext uri="{FF2B5EF4-FFF2-40B4-BE49-F238E27FC236}">
                <a16:creationId xmlns:a16="http://schemas.microsoft.com/office/drawing/2014/main" id="{8DC50816-E790-4E3B-AC67-9E89FC54D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838" y="2058988"/>
            <a:ext cx="693737" cy="320675"/>
          </a:xfrm>
          <a:custGeom>
            <a:avLst/>
            <a:gdLst>
              <a:gd name="T0" fmla="*/ 0 w 759"/>
              <a:gd name="T1" fmla="*/ 2147483647 h 351"/>
              <a:gd name="T2" fmla="*/ 2147483647 w 759"/>
              <a:gd name="T3" fmla="*/ 2147483647 h 351"/>
              <a:gd name="T4" fmla="*/ 2147483647 w 759"/>
              <a:gd name="T5" fmla="*/ 2147483647 h 351"/>
              <a:gd name="T6" fmla="*/ 2147483647 w 759"/>
              <a:gd name="T7" fmla="*/ 2147483647 h 351"/>
              <a:gd name="T8" fmla="*/ 2147483647 w 759"/>
              <a:gd name="T9" fmla="*/ 2147483647 h 3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59" h="351">
                <a:moveTo>
                  <a:pt x="0" y="351"/>
                </a:moveTo>
                <a:cubicBezTo>
                  <a:pt x="27" y="295"/>
                  <a:pt x="55" y="240"/>
                  <a:pt x="105" y="199"/>
                </a:cubicBezTo>
                <a:cubicBezTo>
                  <a:pt x="155" y="158"/>
                  <a:pt x="214" y="138"/>
                  <a:pt x="299" y="107"/>
                </a:cubicBezTo>
                <a:cubicBezTo>
                  <a:pt x="384" y="76"/>
                  <a:pt x="539" y="30"/>
                  <a:pt x="616" y="15"/>
                </a:cubicBezTo>
                <a:cubicBezTo>
                  <a:pt x="693" y="0"/>
                  <a:pt x="726" y="7"/>
                  <a:pt x="759" y="15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700" name="Freeform 148">
            <a:extLst>
              <a:ext uri="{FF2B5EF4-FFF2-40B4-BE49-F238E27FC236}">
                <a16:creationId xmlns:a16="http://schemas.microsoft.com/office/drawing/2014/main" id="{DBBCE4B3-3930-4B1C-BFCA-FC93C2789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1874838"/>
            <a:ext cx="754063" cy="506412"/>
          </a:xfrm>
          <a:custGeom>
            <a:avLst/>
            <a:gdLst>
              <a:gd name="T0" fmla="*/ 2147483647 w 826"/>
              <a:gd name="T1" fmla="*/ 2147483647 h 554"/>
              <a:gd name="T2" fmla="*/ 2147483647 w 826"/>
              <a:gd name="T3" fmla="*/ 2147483647 h 554"/>
              <a:gd name="T4" fmla="*/ 2147483647 w 826"/>
              <a:gd name="T5" fmla="*/ 2147483647 h 554"/>
              <a:gd name="T6" fmla="*/ 2147483647 w 826"/>
              <a:gd name="T7" fmla="*/ 2147483647 h 554"/>
              <a:gd name="T8" fmla="*/ 2147483647 w 826"/>
              <a:gd name="T9" fmla="*/ 2147483647 h 554"/>
              <a:gd name="T10" fmla="*/ 2147483647 w 826"/>
              <a:gd name="T11" fmla="*/ 0 h 5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26" h="554">
                <a:moveTo>
                  <a:pt x="24" y="552"/>
                </a:moveTo>
                <a:cubicBezTo>
                  <a:pt x="12" y="553"/>
                  <a:pt x="0" y="554"/>
                  <a:pt x="24" y="500"/>
                </a:cubicBezTo>
                <a:cubicBezTo>
                  <a:pt x="48" y="446"/>
                  <a:pt x="95" y="293"/>
                  <a:pt x="169" y="225"/>
                </a:cubicBezTo>
                <a:cubicBezTo>
                  <a:pt x="243" y="157"/>
                  <a:pt x="369" y="122"/>
                  <a:pt x="469" y="91"/>
                </a:cubicBezTo>
                <a:cubicBezTo>
                  <a:pt x="569" y="60"/>
                  <a:pt x="710" y="55"/>
                  <a:pt x="768" y="40"/>
                </a:cubicBezTo>
                <a:cubicBezTo>
                  <a:pt x="826" y="25"/>
                  <a:pt x="822" y="12"/>
                  <a:pt x="818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701" name="Freeform 149">
            <a:extLst>
              <a:ext uri="{FF2B5EF4-FFF2-40B4-BE49-F238E27FC236}">
                <a16:creationId xmlns:a16="http://schemas.microsoft.com/office/drawing/2014/main" id="{A2DE9F70-334C-49D0-A340-63CE4C1B1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0650" y="2009775"/>
            <a:ext cx="754063" cy="322263"/>
          </a:xfrm>
          <a:custGeom>
            <a:avLst/>
            <a:gdLst>
              <a:gd name="T0" fmla="*/ 0 w 825"/>
              <a:gd name="T1" fmla="*/ 2147483647 h 352"/>
              <a:gd name="T2" fmla="*/ 2147483647 w 825"/>
              <a:gd name="T3" fmla="*/ 2147483647 h 352"/>
              <a:gd name="T4" fmla="*/ 2147483647 w 825"/>
              <a:gd name="T5" fmla="*/ 2147483647 h 352"/>
              <a:gd name="T6" fmla="*/ 2147483647 w 825"/>
              <a:gd name="T7" fmla="*/ 2147483647 h 3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25" h="352">
                <a:moveTo>
                  <a:pt x="0" y="352"/>
                </a:moveTo>
                <a:cubicBezTo>
                  <a:pt x="68" y="274"/>
                  <a:pt x="136" y="197"/>
                  <a:pt x="218" y="142"/>
                </a:cubicBezTo>
                <a:cubicBezTo>
                  <a:pt x="300" y="87"/>
                  <a:pt x="393" y="40"/>
                  <a:pt x="494" y="20"/>
                </a:cubicBezTo>
                <a:cubicBezTo>
                  <a:pt x="595" y="0"/>
                  <a:pt x="710" y="10"/>
                  <a:pt x="825" y="2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702" name="Freeform 150">
            <a:extLst>
              <a:ext uri="{FF2B5EF4-FFF2-40B4-BE49-F238E27FC236}">
                <a16:creationId xmlns:a16="http://schemas.microsoft.com/office/drawing/2014/main" id="{A42E8BC1-24FD-4774-A04D-73294ADAD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1911350"/>
            <a:ext cx="709613" cy="420688"/>
          </a:xfrm>
          <a:custGeom>
            <a:avLst/>
            <a:gdLst>
              <a:gd name="T0" fmla="*/ 0 w 776"/>
              <a:gd name="T1" fmla="*/ 2147483647 h 460"/>
              <a:gd name="T2" fmla="*/ 2147483647 w 776"/>
              <a:gd name="T3" fmla="*/ 2147483647 h 460"/>
              <a:gd name="T4" fmla="*/ 2147483647 w 776"/>
              <a:gd name="T5" fmla="*/ 2147483647 h 460"/>
              <a:gd name="T6" fmla="*/ 2147483647 w 776"/>
              <a:gd name="T7" fmla="*/ 0 h 46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76" h="460">
                <a:moveTo>
                  <a:pt x="0" y="460"/>
                </a:moveTo>
                <a:cubicBezTo>
                  <a:pt x="104" y="344"/>
                  <a:pt x="209" y="229"/>
                  <a:pt x="296" y="161"/>
                </a:cubicBezTo>
                <a:cubicBezTo>
                  <a:pt x="383" y="93"/>
                  <a:pt x="440" y="78"/>
                  <a:pt x="520" y="51"/>
                </a:cubicBezTo>
                <a:cubicBezTo>
                  <a:pt x="600" y="24"/>
                  <a:pt x="688" y="12"/>
                  <a:pt x="776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703" name="Freeform 151">
            <a:extLst>
              <a:ext uri="{FF2B5EF4-FFF2-40B4-BE49-F238E27FC236}">
                <a16:creationId xmlns:a16="http://schemas.microsoft.com/office/drawing/2014/main" id="{A332E550-16D0-4616-9EE0-F6AF048DF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0613" y="2089150"/>
            <a:ext cx="403225" cy="290513"/>
          </a:xfrm>
          <a:custGeom>
            <a:avLst/>
            <a:gdLst>
              <a:gd name="T0" fmla="*/ 0 w 440"/>
              <a:gd name="T1" fmla="*/ 0 h 318"/>
              <a:gd name="T2" fmla="*/ 2147483647 w 440"/>
              <a:gd name="T3" fmla="*/ 2147483647 h 318"/>
              <a:gd name="T4" fmla="*/ 2147483647 w 440"/>
              <a:gd name="T5" fmla="*/ 2147483647 h 31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0" h="318">
                <a:moveTo>
                  <a:pt x="0" y="0"/>
                </a:moveTo>
                <a:cubicBezTo>
                  <a:pt x="102" y="10"/>
                  <a:pt x="205" y="21"/>
                  <a:pt x="278" y="74"/>
                </a:cubicBezTo>
                <a:cubicBezTo>
                  <a:pt x="351" y="127"/>
                  <a:pt x="413" y="270"/>
                  <a:pt x="440" y="318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704" name="Freeform 152">
            <a:extLst>
              <a:ext uri="{FF2B5EF4-FFF2-40B4-BE49-F238E27FC236}">
                <a16:creationId xmlns:a16="http://schemas.microsoft.com/office/drawing/2014/main" id="{6AD7FE46-8E73-48F5-A7C4-CFB2276E0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25" y="2039938"/>
            <a:ext cx="577850" cy="341312"/>
          </a:xfrm>
          <a:custGeom>
            <a:avLst/>
            <a:gdLst>
              <a:gd name="T0" fmla="*/ 0 w 632"/>
              <a:gd name="T1" fmla="*/ 0 h 374"/>
              <a:gd name="T2" fmla="*/ 2147483647 w 632"/>
              <a:gd name="T3" fmla="*/ 2147483647 h 374"/>
              <a:gd name="T4" fmla="*/ 2147483647 w 632"/>
              <a:gd name="T5" fmla="*/ 2147483647 h 374"/>
              <a:gd name="T6" fmla="*/ 2147483647 w 632"/>
              <a:gd name="T7" fmla="*/ 2147483647 h 37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2" h="374">
                <a:moveTo>
                  <a:pt x="0" y="0"/>
                </a:moveTo>
                <a:cubicBezTo>
                  <a:pt x="82" y="0"/>
                  <a:pt x="165" y="0"/>
                  <a:pt x="238" y="21"/>
                </a:cubicBezTo>
                <a:cubicBezTo>
                  <a:pt x="311" y="42"/>
                  <a:pt x="374" y="69"/>
                  <a:pt x="440" y="128"/>
                </a:cubicBezTo>
                <a:cubicBezTo>
                  <a:pt x="506" y="187"/>
                  <a:pt x="569" y="280"/>
                  <a:pt x="632" y="374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705" name="Freeform 153">
            <a:extLst>
              <a:ext uri="{FF2B5EF4-FFF2-40B4-BE49-F238E27FC236}">
                <a16:creationId xmlns:a16="http://schemas.microsoft.com/office/drawing/2014/main" id="{06DE31F3-C49F-4DC7-B0DD-EE99F62F6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25" y="2155825"/>
            <a:ext cx="508000" cy="265113"/>
          </a:xfrm>
          <a:custGeom>
            <a:avLst/>
            <a:gdLst>
              <a:gd name="T0" fmla="*/ 0 w 556"/>
              <a:gd name="T1" fmla="*/ 0 h 289"/>
              <a:gd name="T2" fmla="*/ 2147483647 w 556"/>
              <a:gd name="T3" fmla="*/ 2147483647 h 289"/>
              <a:gd name="T4" fmla="*/ 2147483647 w 556"/>
              <a:gd name="T5" fmla="*/ 2147483647 h 2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56" h="289">
                <a:moveTo>
                  <a:pt x="0" y="0"/>
                </a:moveTo>
                <a:cubicBezTo>
                  <a:pt x="134" y="29"/>
                  <a:pt x="268" y="59"/>
                  <a:pt x="360" y="100"/>
                </a:cubicBezTo>
                <a:cubicBezTo>
                  <a:pt x="452" y="141"/>
                  <a:pt x="556" y="289"/>
                  <a:pt x="552" y="246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706" name="Freeform 154">
            <a:extLst>
              <a:ext uri="{FF2B5EF4-FFF2-40B4-BE49-F238E27FC236}">
                <a16:creationId xmlns:a16="http://schemas.microsoft.com/office/drawing/2014/main" id="{F94F4016-1AF5-4D0E-B951-198323E61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0613" y="2201863"/>
            <a:ext cx="685800" cy="177800"/>
          </a:xfrm>
          <a:custGeom>
            <a:avLst/>
            <a:gdLst>
              <a:gd name="T0" fmla="*/ 0 w 749"/>
              <a:gd name="T1" fmla="*/ 2147483647 h 194"/>
              <a:gd name="T2" fmla="*/ 2147483647 w 749"/>
              <a:gd name="T3" fmla="*/ 2147483647 h 194"/>
              <a:gd name="T4" fmla="*/ 2147483647 w 749"/>
              <a:gd name="T5" fmla="*/ 2147483647 h 194"/>
              <a:gd name="T6" fmla="*/ 2147483647 w 749"/>
              <a:gd name="T7" fmla="*/ 2147483647 h 19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49" h="194">
                <a:moveTo>
                  <a:pt x="0" y="34"/>
                </a:moveTo>
                <a:cubicBezTo>
                  <a:pt x="83" y="17"/>
                  <a:pt x="166" y="0"/>
                  <a:pt x="278" y="18"/>
                </a:cubicBezTo>
                <a:cubicBezTo>
                  <a:pt x="390" y="36"/>
                  <a:pt x="595" y="113"/>
                  <a:pt x="672" y="142"/>
                </a:cubicBezTo>
                <a:cubicBezTo>
                  <a:pt x="749" y="171"/>
                  <a:pt x="744" y="182"/>
                  <a:pt x="739" y="194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707" name="Freeform 155">
            <a:extLst>
              <a:ext uri="{FF2B5EF4-FFF2-40B4-BE49-F238E27FC236}">
                <a16:creationId xmlns:a16="http://schemas.microsoft.com/office/drawing/2014/main" id="{2519FEB7-5DCE-4C26-8606-86A4CFD8A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1575" y="2071688"/>
            <a:ext cx="490538" cy="347662"/>
          </a:xfrm>
          <a:custGeom>
            <a:avLst/>
            <a:gdLst>
              <a:gd name="T0" fmla="*/ 0 w 537"/>
              <a:gd name="T1" fmla="*/ 0 h 380"/>
              <a:gd name="T2" fmla="*/ 2147483647 w 537"/>
              <a:gd name="T3" fmla="*/ 2147483647 h 380"/>
              <a:gd name="T4" fmla="*/ 2147483647 w 537"/>
              <a:gd name="T5" fmla="*/ 2147483647 h 380"/>
              <a:gd name="T6" fmla="*/ 2147483647 w 537"/>
              <a:gd name="T7" fmla="*/ 2147483647 h 3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37" h="380">
                <a:moveTo>
                  <a:pt x="0" y="0"/>
                </a:moveTo>
                <a:cubicBezTo>
                  <a:pt x="114" y="14"/>
                  <a:pt x="228" y="28"/>
                  <a:pt x="312" y="75"/>
                </a:cubicBezTo>
                <a:cubicBezTo>
                  <a:pt x="396" y="122"/>
                  <a:pt x="471" y="233"/>
                  <a:pt x="504" y="284"/>
                </a:cubicBezTo>
                <a:cubicBezTo>
                  <a:pt x="537" y="335"/>
                  <a:pt x="522" y="357"/>
                  <a:pt x="508" y="38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708" name="Freeform 156">
            <a:extLst>
              <a:ext uri="{FF2B5EF4-FFF2-40B4-BE49-F238E27FC236}">
                <a16:creationId xmlns:a16="http://schemas.microsoft.com/office/drawing/2014/main" id="{C4B7F915-585F-41E7-A7C0-9220EE113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0613" y="2201863"/>
            <a:ext cx="366712" cy="179387"/>
          </a:xfrm>
          <a:custGeom>
            <a:avLst/>
            <a:gdLst>
              <a:gd name="T0" fmla="*/ 0 w 400"/>
              <a:gd name="T1" fmla="*/ 0 h 196"/>
              <a:gd name="T2" fmla="*/ 2147483647 w 400"/>
              <a:gd name="T3" fmla="*/ 2147483647 h 196"/>
              <a:gd name="T4" fmla="*/ 2147483647 w 400"/>
              <a:gd name="T5" fmla="*/ 2147483647 h 1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00" h="196">
                <a:moveTo>
                  <a:pt x="0" y="0"/>
                </a:moveTo>
                <a:cubicBezTo>
                  <a:pt x="105" y="12"/>
                  <a:pt x="211" y="25"/>
                  <a:pt x="278" y="58"/>
                </a:cubicBezTo>
                <a:cubicBezTo>
                  <a:pt x="345" y="91"/>
                  <a:pt x="372" y="143"/>
                  <a:pt x="400" y="196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709" name="Freeform 157">
            <a:extLst>
              <a:ext uri="{FF2B5EF4-FFF2-40B4-BE49-F238E27FC236}">
                <a16:creationId xmlns:a16="http://schemas.microsoft.com/office/drawing/2014/main" id="{F5D43CE6-EC9E-4908-8A47-02003DFBE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0613" y="2136775"/>
            <a:ext cx="614362" cy="282575"/>
          </a:xfrm>
          <a:custGeom>
            <a:avLst/>
            <a:gdLst>
              <a:gd name="T0" fmla="*/ 0 w 672"/>
              <a:gd name="T1" fmla="*/ 2147483647 h 310"/>
              <a:gd name="T2" fmla="*/ 2147483647 w 672"/>
              <a:gd name="T3" fmla="*/ 2147483647 h 310"/>
              <a:gd name="T4" fmla="*/ 2147483647 w 672"/>
              <a:gd name="T5" fmla="*/ 2147483647 h 310"/>
              <a:gd name="T6" fmla="*/ 2147483647 w 672"/>
              <a:gd name="T7" fmla="*/ 2147483647 h 3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72" h="310">
                <a:moveTo>
                  <a:pt x="0" y="4"/>
                </a:moveTo>
                <a:cubicBezTo>
                  <a:pt x="118" y="2"/>
                  <a:pt x="236" y="0"/>
                  <a:pt x="327" y="22"/>
                </a:cubicBezTo>
                <a:cubicBezTo>
                  <a:pt x="418" y="44"/>
                  <a:pt x="488" y="90"/>
                  <a:pt x="545" y="138"/>
                </a:cubicBezTo>
                <a:cubicBezTo>
                  <a:pt x="602" y="186"/>
                  <a:pt x="651" y="288"/>
                  <a:pt x="672" y="31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710" name="Freeform 158">
            <a:extLst>
              <a:ext uri="{FF2B5EF4-FFF2-40B4-BE49-F238E27FC236}">
                <a16:creationId xmlns:a16="http://schemas.microsoft.com/office/drawing/2014/main" id="{609307B7-DB63-4000-9E6A-8738F8CF9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0613" y="2119313"/>
            <a:ext cx="498475" cy="300037"/>
          </a:xfrm>
          <a:custGeom>
            <a:avLst/>
            <a:gdLst>
              <a:gd name="T0" fmla="*/ 0 w 545"/>
              <a:gd name="T1" fmla="*/ 0 h 329"/>
              <a:gd name="T2" fmla="*/ 2147483647 w 545"/>
              <a:gd name="T3" fmla="*/ 2147483647 h 329"/>
              <a:gd name="T4" fmla="*/ 2147483647 w 545"/>
              <a:gd name="T5" fmla="*/ 2147483647 h 329"/>
              <a:gd name="T6" fmla="*/ 2147483647 w 545"/>
              <a:gd name="T7" fmla="*/ 2147483647 h 3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45" h="329">
                <a:moveTo>
                  <a:pt x="0" y="0"/>
                </a:moveTo>
                <a:cubicBezTo>
                  <a:pt x="148" y="26"/>
                  <a:pt x="296" y="52"/>
                  <a:pt x="376" y="91"/>
                </a:cubicBezTo>
                <a:cubicBezTo>
                  <a:pt x="456" y="130"/>
                  <a:pt x="452" y="193"/>
                  <a:pt x="480" y="233"/>
                </a:cubicBezTo>
                <a:cubicBezTo>
                  <a:pt x="508" y="273"/>
                  <a:pt x="534" y="311"/>
                  <a:pt x="545" y="329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711" name="Text Box 159">
            <a:extLst>
              <a:ext uri="{FF2B5EF4-FFF2-40B4-BE49-F238E27FC236}">
                <a16:creationId xmlns:a16="http://schemas.microsoft.com/office/drawing/2014/main" id="{F1ECFFF1-EC21-487A-9B3D-C96AD7F67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2909888"/>
            <a:ext cx="4635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23712" name="Text Box 160">
            <a:extLst>
              <a:ext uri="{FF2B5EF4-FFF2-40B4-BE49-F238E27FC236}">
                <a16:creationId xmlns:a16="http://schemas.microsoft.com/office/drawing/2014/main" id="{04759524-1D54-4845-95E3-14BCCD7709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911475"/>
            <a:ext cx="4635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23713" name="Text Box 161">
            <a:extLst>
              <a:ext uri="{FF2B5EF4-FFF2-40B4-BE49-F238E27FC236}">
                <a16:creationId xmlns:a16="http://schemas.microsoft.com/office/drawing/2014/main" id="{6C53E6BD-BF65-4088-B443-B251FDA1C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0013" y="2911475"/>
            <a:ext cx="461962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23714" name="Text Box 162">
            <a:extLst>
              <a:ext uri="{FF2B5EF4-FFF2-40B4-BE49-F238E27FC236}">
                <a16:creationId xmlns:a16="http://schemas.microsoft.com/office/drawing/2014/main" id="{306E8F0C-A037-4A8D-8722-9A0F2BD66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2917825"/>
            <a:ext cx="4635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23715" name="Text Box 163">
            <a:extLst>
              <a:ext uri="{FF2B5EF4-FFF2-40B4-BE49-F238E27FC236}">
                <a16:creationId xmlns:a16="http://schemas.microsoft.com/office/drawing/2014/main" id="{83F19FEA-E926-45A3-BB4E-E63EAE0B6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0300" y="2346325"/>
            <a:ext cx="4635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23716" name="Text Box 164">
            <a:extLst>
              <a:ext uri="{FF2B5EF4-FFF2-40B4-BE49-F238E27FC236}">
                <a16:creationId xmlns:a16="http://schemas.microsoft.com/office/drawing/2014/main" id="{84E2D831-B474-4382-A191-28FA9C8EB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8138" y="2322513"/>
            <a:ext cx="4635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23717" name="Text Box 165">
            <a:extLst>
              <a:ext uri="{FF2B5EF4-FFF2-40B4-BE49-F238E27FC236}">
                <a16:creationId xmlns:a16="http://schemas.microsoft.com/office/drawing/2014/main" id="{A7130CFA-38A0-42FB-888A-F9460E892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938" y="2308225"/>
            <a:ext cx="4635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23718" name="Text Box 166">
            <a:extLst>
              <a:ext uri="{FF2B5EF4-FFF2-40B4-BE49-F238E27FC236}">
                <a16:creationId xmlns:a16="http://schemas.microsoft.com/office/drawing/2014/main" id="{AA4E2D6B-E0B7-421A-8747-BC6C48549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2308225"/>
            <a:ext cx="4635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23719" name="Text Box 167">
            <a:extLst>
              <a:ext uri="{FF2B5EF4-FFF2-40B4-BE49-F238E27FC236}">
                <a16:creationId xmlns:a16="http://schemas.microsoft.com/office/drawing/2014/main" id="{34F9CADA-F799-47DC-941F-15EE93C39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0088" y="2308225"/>
            <a:ext cx="4635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23720" name="Text Box 168">
            <a:extLst>
              <a:ext uri="{FF2B5EF4-FFF2-40B4-BE49-F238E27FC236}">
                <a16:creationId xmlns:a16="http://schemas.microsoft.com/office/drawing/2014/main" id="{8AE687E9-D869-428E-9626-92B2CDE93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4475" y="2314575"/>
            <a:ext cx="46355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23721" name="Arc 169">
            <a:extLst>
              <a:ext uri="{FF2B5EF4-FFF2-40B4-BE49-F238E27FC236}">
                <a16:creationId xmlns:a16="http://schemas.microsoft.com/office/drawing/2014/main" id="{B3CF21F0-866E-4931-8D0D-3185DF59BF3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802438" y="2528888"/>
            <a:ext cx="576262" cy="292100"/>
          </a:xfrm>
          <a:custGeom>
            <a:avLst/>
            <a:gdLst>
              <a:gd name="T0" fmla="*/ 0 w 42050"/>
              <a:gd name="T1" fmla="*/ 2147483647 h 27924"/>
              <a:gd name="T2" fmla="*/ 2147483647 w 42050"/>
              <a:gd name="T3" fmla="*/ 0 h 27924"/>
              <a:gd name="T4" fmla="*/ 2147483647 w 42050"/>
              <a:gd name="T5" fmla="*/ 2147483647 h 27924"/>
              <a:gd name="T6" fmla="*/ 2147483647 w 42050"/>
              <a:gd name="T7" fmla="*/ 2147483647 h 27924"/>
              <a:gd name="T8" fmla="*/ 0 w 42050"/>
              <a:gd name="T9" fmla="*/ 2147483647 h 27924"/>
              <a:gd name="T10" fmla="*/ 2147483647 w 42050"/>
              <a:gd name="T11" fmla="*/ 0 h 27924"/>
              <a:gd name="T12" fmla="*/ 2147483647 w 42050"/>
              <a:gd name="T13" fmla="*/ 2147483647 h 27924"/>
              <a:gd name="T14" fmla="*/ 2147483647 w 42050"/>
              <a:gd name="T15" fmla="*/ 2147483647 h 27924"/>
              <a:gd name="T16" fmla="*/ 2147483647 w 42050"/>
              <a:gd name="T17" fmla="*/ 2147483647 h 279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2050" h="27924" fill="none">
                <a:moveTo>
                  <a:pt x="0" y="14645"/>
                </a:moveTo>
                <a:cubicBezTo>
                  <a:pt x="2978" y="5888"/>
                  <a:pt x="11200" y="-1"/>
                  <a:pt x="20450" y="0"/>
                </a:cubicBezTo>
                <a:cubicBezTo>
                  <a:pt x="32379" y="0"/>
                  <a:pt x="42050" y="9670"/>
                  <a:pt x="42050" y="21600"/>
                </a:cubicBezTo>
                <a:cubicBezTo>
                  <a:pt x="42050" y="23743"/>
                  <a:pt x="41730" y="25874"/>
                  <a:pt x="41103" y="27924"/>
                </a:cubicBezTo>
              </a:path>
              <a:path w="42050" h="27924" stroke="0">
                <a:moveTo>
                  <a:pt x="0" y="14645"/>
                </a:moveTo>
                <a:cubicBezTo>
                  <a:pt x="2978" y="5888"/>
                  <a:pt x="11200" y="-1"/>
                  <a:pt x="20450" y="0"/>
                </a:cubicBezTo>
                <a:cubicBezTo>
                  <a:pt x="32379" y="0"/>
                  <a:pt x="42050" y="9670"/>
                  <a:pt x="42050" y="21600"/>
                </a:cubicBezTo>
                <a:cubicBezTo>
                  <a:pt x="42050" y="23743"/>
                  <a:pt x="41730" y="25874"/>
                  <a:pt x="41103" y="27924"/>
                </a:cubicBezTo>
                <a:lnTo>
                  <a:pt x="20450" y="21600"/>
                </a:lnTo>
                <a:lnTo>
                  <a:pt x="0" y="14645"/>
                </a:lnTo>
                <a:close/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722" name="Text Box 170">
            <a:extLst>
              <a:ext uri="{FF2B5EF4-FFF2-40B4-BE49-F238E27FC236}">
                <a16:creationId xmlns:a16="http://schemas.microsoft.com/office/drawing/2014/main" id="{5C861DFB-B384-4987-96E0-6EB4A1617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888" y="2492375"/>
            <a:ext cx="46355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23723" name="Text Box 171">
            <a:extLst>
              <a:ext uri="{FF2B5EF4-FFF2-40B4-BE49-F238E27FC236}">
                <a16:creationId xmlns:a16="http://schemas.microsoft.com/office/drawing/2014/main" id="{088F069D-4F33-4639-B55C-1A0637775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1533525"/>
            <a:ext cx="765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400">
                <a:latin typeface="黑体" panose="02010609060101010101" pitchFamily="49" charset="-122"/>
                <a:ea typeface="黑体" panose="02010609060101010101" pitchFamily="49" charset="-122"/>
              </a:rPr>
              <a:t>光阴极</a:t>
            </a:r>
            <a:endParaRPr lang="zh-CN" altLang="zh-CN" sz="1400">
              <a:latin typeface="Arial" panose="020B0604020202020204" pitchFamily="34" charset="0"/>
            </a:endParaRPr>
          </a:p>
        </p:txBody>
      </p:sp>
      <p:sp>
        <p:nvSpPr>
          <p:cNvPr id="23724" name="Text Box 172">
            <a:extLst>
              <a:ext uri="{FF2B5EF4-FFF2-40B4-BE49-F238E27FC236}">
                <a16:creationId xmlns:a16="http://schemas.microsoft.com/office/drawing/2014/main" id="{A466969D-594B-422C-BA43-27AE40229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4363" y="1500188"/>
            <a:ext cx="6556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zh-CN" altLang="en-US" sz="1600">
                <a:latin typeface="黑体" panose="02010609060101010101" pitchFamily="49" charset="-122"/>
                <a:ea typeface="黑体" panose="02010609060101010101" pitchFamily="49" charset="-122"/>
              </a:rPr>
              <a:t>阳极</a:t>
            </a:r>
            <a:endParaRPr lang="zh-CN" altLang="zh-CN" sz="1600">
              <a:latin typeface="Arial" panose="020B0604020202020204" pitchFamily="34" charset="0"/>
            </a:endParaRPr>
          </a:p>
        </p:txBody>
      </p:sp>
      <p:sp>
        <p:nvSpPr>
          <p:cNvPr id="142" name="矩形 141">
            <a:extLst>
              <a:ext uri="{FF2B5EF4-FFF2-40B4-BE49-F238E27FC236}">
                <a16:creationId xmlns:a16="http://schemas.microsoft.com/office/drawing/2014/main" id="{F50EAC8B-B30F-4F40-BE71-C1B511E9E8C1}"/>
              </a:ext>
            </a:extLst>
          </p:cNvPr>
          <p:cNvSpPr/>
          <p:nvPr/>
        </p:nvSpPr>
        <p:spPr>
          <a:xfrm>
            <a:off x="642938" y="1643063"/>
            <a:ext cx="1428750" cy="10715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noProof="1">
                <a:solidFill>
                  <a:schemeClr val="tx1"/>
                </a:solidFill>
              </a:rPr>
              <a:t>闪烁体</a:t>
            </a:r>
            <a:endParaRPr lang="en-US" altLang="zh-CN" noProof="1">
              <a:solidFill>
                <a:schemeClr val="tx1"/>
              </a:solidFill>
            </a:endParaRPr>
          </a:p>
          <a:p>
            <a:pPr algn="ctr" eaLnBrk="1" hangingPunct="1">
              <a:defRPr/>
            </a:pPr>
            <a:r>
              <a:rPr lang="zh-CN" altLang="en-US" noProof="1">
                <a:solidFill>
                  <a:schemeClr val="tx1"/>
                </a:solidFill>
              </a:rPr>
              <a:t>探测器</a:t>
            </a:r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A285B203-F852-4850-8E3F-FA32D1F98977}"/>
              </a:ext>
            </a:extLst>
          </p:cNvPr>
          <p:cNvSpPr/>
          <p:nvPr/>
        </p:nvSpPr>
        <p:spPr>
          <a:xfrm>
            <a:off x="2071688" y="1857375"/>
            <a:ext cx="1285875" cy="6429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noProof="1">
                <a:solidFill>
                  <a:schemeClr val="tx1"/>
                </a:solidFill>
              </a:rPr>
              <a:t>PMT</a:t>
            </a:r>
            <a:endParaRPr lang="zh-CN" altLang="en-US" noProof="1">
              <a:solidFill>
                <a:schemeClr val="tx1"/>
              </a:solidFill>
            </a:endParaRPr>
          </a:p>
        </p:txBody>
      </p:sp>
      <p:sp>
        <p:nvSpPr>
          <p:cNvPr id="74838" name="TextBox 108">
            <a:extLst>
              <a:ext uri="{FF2B5EF4-FFF2-40B4-BE49-F238E27FC236}">
                <a16:creationId xmlns:a16="http://schemas.microsoft.com/office/drawing/2014/main" id="{1B5B1F29-22C9-4DC2-90C6-927AB0AC8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971550"/>
            <a:ext cx="1800225" cy="369888"/>
          </a:xfrm>
          <a:prstGeom prst="rect">
            <a:avLst/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脉冲电流的来源</a:t>
            </a:r>
          </a:p>
        </p:txBody>
      </p:sp>
      <p:sp>
        <p:nvSpPr>
          <p:cNvPr id="203" name="下箭头 202">
            <a:extLst>
              <a:ext uri="{FF2B5EF4-FFF2-40B4-BE49-F238E27FC236}">
                <a16:creationId xmlns:a16="http://schemas.microsoft.com/office/drawing/2014/main" id="{A4D274AF-5026-48D0-A5B6-9D6C81E1D4F0}"/>
              </a:ext>
            </a:extLst>
          </p:cNvPr>
          <p:cNvSpPr/>
          <p:nvPr/>
        </p:nvSpPr>
        <p:spPr>
          <a:xfrm>
            <a:off x="4500563" y="3357563"/>
            <a:ext cx="785812" cy="50006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47E5999E-FADE-467F-9031-21A6C80AC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7650" y="4143375"/>
            <a:ext cx="1800225" cy="369888"/>
          </a:xfrm>
          <a:prstGeom prst="rect">
            <a:avLst/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脉冲电压的来源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87060B76-8574-4EA4-B577-122D14706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4929188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0036A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电流脉冲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0295EB7D-5765-462E-898B-1BBD005DA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25" y="5229225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0036A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电压脉冲</a:t>
            </a:r>
          </a:p>
        </p:txBody>
      </p:sp>
      <p:sp>
        <p:nvSpPr>
          <p:cNvPr id="207" name="矩形 206">
            <a:extLst>
              <a:ext uri="{FF2B5EF4-FFF2-40B4-BE49-F238E27FC236}">
                <a16:creationId xmlns:a16="http://schemas.microsoft.com/office/drawing/2014/main" id="{2122E35C-674F-4DDB-87BF-7AA27A0F5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5500688"/>
            <a:ext cx="1508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0036A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时间常数为</a:t>
            </a:r>
            <a:r>
              <a:rPr lang="en-US" altLang="zh-CN">
                <a:solidFill>
                  <a:srgbClr val="0036A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τ</a:t>
            </a:r>
            <a:r>
              <a:rPr lang="en-US" altLang="zh-CN" baseline="-25000">
                <a:solidFill>
                  <a:srgbClr val="0036A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0</a:t>
            </a:r>
          </a:p>
        </p:txBody>
      </p:sp>
      <p:sp>
        <p:nvSpPr>
          <p:cNvPr id="210" name="下箭头 209">
            <a:extLst>
              <a:ext uri="{FF2B5EF4-FFF2-40B4-BE49-F238E27FC236}">
                <a16:creationId xmlns:a16="http://schemas.microsoft.com/office/drawing/2014/main" id="{76541104-CA6D-47D2-AABB-FE71DF460A8C}"/>
              </a:ext>
            </a:extLst>
          </p:cNvPr>
          <p:cNvSpPr/>
          <p:nvPr/>
        </p:nvSpPr>
        <p:spPr>
          <a:xfrm>
            <a:off x="1071563" y="3071813"/>
            <a:ext cx="428625" cy="1285875"/>
          </a:xfrm>
          <a:prstGeom prst="downArrow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grpSp>
        <p:nvGrpSpPr>
          <p:cNvPr id="117826" name="Group 66">
            <a:extLst>
              <a:ext uri="{FF2B5EF4-FFF2-40B4-BE49-F238E27FC236}">
                <a16:creationId xmlns:a16="http://schemas.microsoft.com/office/drawing/2014/main" id="{BD71E47B-A586-411E-95DE-86A65E1B5F1E}"/>
              </a:ext>
            </a:extLst>
          </p:cNvPr>
          <p:cNvGrpSpPr>
            <a:grpSpLocks/>
          </p:cNvGrpSpPr>
          <p:nvPr/>
        </p:nvGrpSpPr>
        <p:grpSpPr bwMode="auto">
          <a:xfrm>
            <a:off x="6588125" y="5037138"/>
            <a:ext cx="1643063" cy="768350"/>
            <a:chOff x="3627" y="5346"/>
            <a:chExt cx="1430" cy="648"/>
          </a:xfrm>
        </p:grpSpPr>
        <p:sp>
          <p:nvSpPr>
            <p:cNvPr id="74890" name="Freeform 67">
              <a:extLst>
                <a:ext uri="{FF2B5EF4-FFF2-40B4-BE49-F238E27FC236}">
                  <a16:creationId xmlns:a16="http://schemas.microsoft.com/office/drawing/2014/main" id="{3B7B0C1B-7335-4883-9F21-5975EBCA629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77" y="5346"/>
              <a:ext cx="929" cy="648"/>
            </a:xfrm>
            <a:custGeom>
              <a:avLst/>
              <a:gdLst>
                <a:gd name="T0" fmla="*/ 0 w 6532"/>
                <a:gd name="T1" fmla="*/ 0 h 1692"/>
                <a:gd name="T2" fmla="*/ 0 w 6532"/>
                <a:gd name="T3" fmla="*/ 0 h 1692"/>
                <a:gd name="T4" fmla="*/ 0 w 6532"/>
                <a:gd name="T5" fmla="*/ 0 h 1692"/>
                <a:gd name="T6" fmla="*/ 0 w 6532"/>
                <a:gd name="T7" fmla="*/ 0 h 1692"/>
                <a:gd name="T8" fmla="*/ 0 w 6532"/>
                <a:gd name="T9" fmla="*/ 0 h 1692"/>
                <a:gd name="T10" fmla="*/ 0 w 6532"/>
                <a:gd name="T11" fmla="*/ 0 h 1692"/>
                <a:gd name="T12" fmla="*/ 0 w 6532"/>
                <a:gd name="T13" fmla="*/ 0 h 1692"/>
                <a:gd name="T14" fmla="*/ 0 w 6532"/>
                <a:gd name="T15" fmla="*/ 0 h 1692"/>
                <a:gd name="T16" fmla="*/ 0 w 6532"/>
                <a:gd name="T17" fmla="*/ 0 h 1692"/>
                <a:gd name="T18" fmla="*/ 0 w 6532"/>
                <a:gd name="T19" fmla="*/ 0 h 1692"/>
                <a:gd name="T20" fmla="*/ 0 w 6532"/>
                <a:gd name="T21" fmla="*/ 0 h 1692"/>
                <a:gd name="T22" fmla="*/ 0 w 6532"/>
                <a:gd name="T23" fmla="*/ 0 h 1692"/>
                <a:gd name="T24" fmla="*/ 0 w 6532"/>
                <a:gd name="T25" fmla="*/ 0 h 1692"/>
                <a:gd name="T26" fmla="*/ 0 w 6532"/>
                <a:gd name="T27" fmla="*/ 0 h 1692"/>
                <a:gd name="T28" fmla="*/ 0 w 6532"/>
                <a:gd name="T29" fmla="*/ 0 h 169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32" h="1692">
                  <a:moveTo>
                    <a:pt x="0" y="1649"/>
                  </a:moveTo>
                  <a:cubicBezTo>
                    <a:pt x="41" y="1485"/>
                    <a:pt x="82" y="1322"/>
                    <a:pt x="129" y="1169"/>
                  </a:cubicBezTo>
                  <a:cubicBezTo>
                    <a:pt x="176" y="1016"/>
                    <a:pt x="233" y="856"/>
                    <a:pt x="283" y="732"/>
                  </a:cubicBezTo>
                  <a:cubicBezTo>
                    <a:pt x="333" y="608"/>
                    <a:pt x="376" y="514"/>
                    <a:pt x="429" y="423"/>
                  </a:cubicBezTo>
                  <a:cubicBezTo>
                    <a:pt x="482" y="332"/>
                    <a:pt x="536" y="247"/>
                    <a:pt x="600" y="183"/>
                  </a:cubicBezTo>
                  <a:cubicBezTo>
                    <a:pt x="664" y="119"/>
                    <a:pt x="742" y="68"/>
                    <a:pt x="815" y="38"/>
                  </a:cubicBezTo>
                  <a:cubicBezTo>
                    <a:pt x="888" y="8"/>
                    <a:pt x="950" y="0"/>
                    <a:pt x="1038" y="3"/>
                  </a:cubicBezTo>
                  <a:cubicBezTo>
                    <a:pt x="1126" y="6"/>
                    <a:pt x="1220" y="12"/>
                    <a:pt x="1346" y="55"/>
                  </a:cubicBezTo>
                  <a:cubicBezTo>
                    <a:pt x="1472" y="98"/>
                    <a:pt x="1623" y="177"/>
                    <a:pt x="1792" y="261"/>
                  </a:cubicBezTo>
                  <a:cubicBezTo>
                    <a:pt x="1961" y="345"/>
                    <a:pt x="2125" y="447"/>
                    <a:pt x="2358" y="561"/>
                  </a:cubicBezTo>
                  <a:cubicBezTo>
                    <a:pt x="2591" y="675"/>
                    <a:pt x="2933" y="836"/>
                    <a:pt x="3187" y="946"/>
                  </a:cubicBezTo>
                  <a:cubicBezTo>
                    <a:pt x="3441" y="1056"/>
                    <a:pt x="3651" y="1140"/>
                    <a:pt x="3883" y="1221"/>
                  </a:cubicBezTo>
                  <a:cubicBezTo>
                    <a:pt x="4115" y="1302"/>
                    <a:pt x="4330" y="1374"/>
                    <a:pt x="4578" y="1435"/>
                  </a:cubicBezTo>
                  <a:cubicBezTo>
                    <a:pt x="4826" y="1496"/>
                    <a:pt x="5048" y="1546"/>
                    <a:pt x="5374" y="1589"/>
                  </a:cubicBezTo>
                  <a:cubicBezTo>
                    <a:pt x="5700" y="1632"/>
                    <a:pt x="6292" y="1670"/>
                    <a:pt x="6532" y="169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74891" name="AutoShape 68">
              <a:extLst>
                <a:ext uri="{FF2B5EF4-FFF2-40B4-BE49-F238E27FC236}">
                  <a16:creationId xmlns:a16="http://schemas.microsoft.com/office/drawing/2014/main" id="{DD536087-325B-4B8F-A37D-85401CC8E3D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807" y="5994"/>
              <a:ext cx="25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892" name="AutoShape 69">
              <a:extLst>
                <a:ext uri="{FF2B5EF4-FFF2-40B4-BE49-F238E27FC236}">
                  <a16:creationId xmlns:a16="http://schemas.microsoft.com/office/drawing/2014/main" id="{4422870E-CF8F-4497-BC08-7C51D98AC21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27" y="5991"/>
              <a:ext cx="25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17830" name="Group 70">
            <a:extLst>
              <a:ext uri="{FF2B5EF4-FFF2-40B4-BE49-F238E27FC236}">
                <a16:creationId xmlns:a16="http://schemas.microsoft.com/office/drawing/2014/main" id="{79890900-5949-4669-BFB6-46F5633CB53B}"/>
              </a:ext>
            </a:extLst>
          </p:cNvPr>
          <p:cNvGrpSpPr>
            <a:grpSpLocks/>
          </p:cNvGrpSpPr>
          <p:nvPr/>
        </p:nvGrpSpPr>
        <p:grpSpPr bwMode="auto">
          <a:xfrm>
            <a:off x="2571750" y="4970463"/>
            <a:ext cx="393700" cy="976312"/>
            <a:chOff x="8678" y="7112"/>
            <a:chExt cx="1520" cy="822"/>
          </a:xfrm>
        </p:grpSpPr>
        <p:cxnSp>
          <p:nvCxnSpPr>
            <p:cNvPr id="74886" name="AutoShape 71">
              <a:extLst>
                <a:ext uri="{FF2B5EF4-FFF2-40B4-BE49-F238E27FC236}">
                  <a16:creationId xmlns:a16="http://schemas.microsoft.com/office/drawing/2014/main" id="{1DF3BF11-5E18-4A18-B453-799EAB0CDE3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928" y="7116"/>
              <a:ext cx="0" cy="807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887" name="AutoShape 72">
              <a:extLst>
                <a:ext uri="{FF2B5EF4-FFF2-40B4-BE49-F238E27FC236}">
                  <a16:creationId xmlns:a16="http://schemas.microsoft.com/office/drawing/2014/main" id="{2C3BFC1F-1A5E-4BDC-8092-36F51FBB3A7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78" y="7932"/>
              <a:ext cx="25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888" name="AutoShape 73">
              <a:extLst>
                <a:ext uri="{FF2B5EF4-FFF2-40B4-BE49-F238E27FC236}">
                  <a16:creationId xmlns:a16="http://schemas.microsoft.com/office/drawing/2014/main" id="{39DCA084-F930-47A8-8829-90D380943DC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948" y="7934"/>
              <a:ext cx="25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4889" name="Freeform 74">
              <a:extLst>
                <a:ext uri="{FF2B5EF4-FFF2-40B4-BE49-F238E27FC236}">
                  <a16:creationId xmlns:a16="http://schemas.microsoft.com/office/drawing/2014/main" id="{89AEE759-88BB-4881-B36D-C8A2535D1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8" y="7112"/>
              <a:ext cx="1014" cy="820"/>
            </a:xfrm>
            <a:custGeom>
              <a:avLst/>
              <a:gdLst>
                <a:gd name="T0" fmla="*/ 0 w 1014"/>
                <a:gd name="T1" fmla="*/ 0 h 820"/>
                <a:gd name="T2" fmla="*/ 142 w 1014"/>
                <a:gd name="T3" fmla="*/ 312 h 820"/>
                <a:gd name="T4" fmla="*/ 282 w 1014"/>
                <a:gd name="T5" fmla="*/ 504 h 820"/>
                <a:gd name="T6" fmla="*/ 480 w 1014"/>
                <a:gd name="T7" fmla="*/ 663 h 820"/>
                <a:gd name="T8" fmla="*/ 694 w 1014"/>
                <a:gd name="T9" fmla="*/ 769 h 820"/>
                <a:gd name="T10" fmla="*/ 1014 w 1014"/>
                <a:gd name="T11" fmla="*/ 820 h 8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4" h="820">
                  <a:moveTo>
                    <a:pt x="0" y="0"/>
                  </a:moveTo>
                  <a:cubicBezTo>
                    <a:pt x="47" y="114"/>
                    <a:pt x="95" y="228"/>
                    <a:pt x="142" y="312"/>
                  </a:cubicBezTo>
                  <a:cubicBezTo>
                    <a:pt x="189" y="396"/>
                    <a:pt x="226" y="446"/>
                    <a:pt x="282" y="504"/>
                  </a:cubicBezTo>
                  <a:cubicBezTo>
                    <a:pt x="338" y="562"/>
                    <a:pt x="411" y="619"/>
                    <a:pt x="480" y="663"/>
                  </a:cubicBezTo>
                  <a:cubicBezTo>
                    <a:pt x="549" y="707"/>
                    <a:pt x="605" y="743"/>
                    <a:pt x="694" y="769"/>
                  </a:cubicBezTo>
                  <a:cubicBezTo>
                    <a:pt x="783" y="795"/>
                    <a:pt x="898" y="807"/>
                    <a:pt x="1014" y="82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cxnSp>
        <p:nvCxnSpPr>
          <p:cNvPr id="117835" name="AutoShape 75">
            <a:extLst>
              <a:ext uri="{FF2B5EF4-FFF2-40B4-BE49-F238E27FC236}">
                <a16:creationId xmlns:a16="http://schemas.microsoft.com/office/drawing/2014/main" id="{6A75294D-353D-4658-AACB-EB0D2E2D1CA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149725" y="5945188"/>
            <a:ext cx="2187575" cy="3175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7836" name="AutoShape 76">
            <a:extLst>
              <a:ext uri="{FF2B5EF4-FFF2-40B4-BE49-F238E27FC236}">
                <a16:creationId xmlns:a16="http://schemas.microsoft.com/office/drawing/2014/main" id="{9B2D5DFF-E2BC-43EE-B120-0477BBEFE18F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3823494" y="5283994"/>
            <a:ext cx="642938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7837" name="AutoShape 77">
            <a:extLst>
              <a:ext uri="{FF2B5EF4-FFF2-40B4-BE49-F238E27FC236}">
                <a16:creationId xmlns:a16="http://schemas.microsoft.com/office/drawing/2014/main" id="{9643396E-D679-4EDB-A2B8-BE98E8F1E58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805363" y="5778500"/>
            <a:ext cx="325438" cy="15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7838" name="Rectangle 78">
            <a:extLst>
              <a:ext uri="{FF2B5EF4-FFF2-40B4-BE49-F238E27FC236}">
                <a16:creationId xmlns:a16="http://schemas.microsoft.com/office/drawing/2014/main" id="{968A20F8-5831-4FE0-913F-787038EE1003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4751388" y="5362575"/>
            <a:ext cx="415925" cy="187325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cxnSp>
        <p:nvCxnSpPr>
          <p:cNvPr id="117840" name="AutoShape 80">
            <a:extLst>
              <a:ext uri="{FF2B5EF4-FFF2-40B4-BE49-F238E27FC236}">
                <a16:creationId xmlns:a16="http://schemas.microsoft.com/office/drawing/2014/main" id="{1521A1CE-5BC4-40E3-BC6A-CA7F0CAC035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51488" y="5508625"/>
            <a:ext cx="307975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7841" name="AutoShape 81">
            <a:extLst>
              <a:ext uri="{FF2B5EF4-FFF2-40B4-BE49-F238E27FC236}">
                <a16:creationId xmlns:a16="http://schemas.microsoft.com/office/drawing/2014/main" id="{1E7941BD-4125-4828-B8CA-8BF7FF11A8F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485606" y="5726907"/>
            <a:ext cx="428625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7842" name="AutoShape 82">
            <a:extLst>
              <a:ext uri="{FF2B5EF4-FFF2-40B4-BE49-F238E27FC236}">
                <a16:creationId xmlns:a16="http://schemas.microsoft.com/office/drawing/2014/main" id="{1B7F32F8-5A4F-4BA3-A4B6-F6DE37859C1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24300" y="6100763"/>
            <a:ext cx="442913" cy="15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7843" name="AutoShape 83">
            <a:extLst>
              <a:ext uri="{FF2B5EF4-FFF2-40B4-BE49-F238E27FC236}">
                <a16:creationId xmlns:a16="http://schemas.microsoft.com/office/drawing/2014/main" id="{3329E9BA-1E0D-45C1-9A54-49F11F2D2BC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995738" y="6173788"/>
            <a:ext cx="307975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7844" name="AutoShape 84">
            <a:extLst>
              <a:ext uri="{FF2B5EF4-FFF2-40B4-BE49-F238E27FC236}">
                <a16:creationId xmlns:a16="http://schemas.microsoft.com/office/drawing/2014/main" id="{ABBEE1D7-0E5D-47A9-BF6B-FA018316C5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097338" y="6249988"/>
            <a:ext cx="88900" cy="15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7845" name="AutoShape 85">
            <a:extLst>
              <a:ext uri="{FF2B5EF4-FFF2-40B4-BE49-F238E27FC236}">
                <a16:creationId xmlns:a16="http://schemas.microsoft.com/office/drawing/2014/main" id="{5A75D08B-B1ED-4C3A-9E98-F2A1DEF36D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49725" y="4962525"/>
            <a:ext cx="2190750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7846" name="AutoShape 86">
            <a:extLst>
              <a:ext uri="{FF2B5EF4-FFF2-40B4-BE49-F238E27FC236}">
                <a16:creationId xmlns:a16="http://schemas.microsoft.com/office/drawing/2014/main" id="{57F3ED00-085F-4A36-9473-06DF6EC404D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476081" y="5176044"/>
            <a:ext cx="428625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7848" name="Text Box 88">
            <a:extLst>
              <a:ext uri="{FF2B5EF4-FFF2-40B4-BE49-F238E27FC236}">
                <a16:creationId xmlns:a16="http://schemas.microsoft.com/office/drawing/2014/main" id="{934657EF-E0CE-48E6-80B7-14EED5D50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0" y="5238750"/>
            <a:ext cx="6651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i="1">
                <a:latin typeface="Times New Roman" panose="02020603050405020304" pitchFamily="18" charset="0"/>
              </a:rPr>
              <a:t>R</a:t>
            </a:r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117849" name="Text Box 89">
            <a:extLst>
              <a:ext uri="{FF2B5EF4-FFF2-40B4-BE49-F238E27FC236}">
                <a16:creationId xmlns:a16="http://schemas.microsoft.com/office/drawing/2014/main" id="{0DAEF80A-6857-4541-82BB-CB056A7C9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9538" y="5248275"/>
            <a:ext cx="666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i="1">
                <a:latin typeface="Times New Roman" panose="02020603050405020304" pitchFamily="18" charset="0"/>
              </a:rPr>
              <a:t>C</a:t>
            </a:r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117850" name="Text Box 90">
            <a:extLst>
              <a:ext uri="{FF2B5EF4-FFF2-40B4-BE49-F238E27FC236}">
                <a16:creationId xmlns:a16="http://schemas.microsoft.com/office/drawing/2014/main" id="{ABE250C3-037F-4EA7-92A3-04C4CB709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5295900"/>
            <a:ext cx="7302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i="1">
                <a:latin typeface="Times New Roman" panose="02020603050405020304" pitchFamily="18" charset="0"/>
              </a:rPr>
              <a:t>I</a:t>
            </a:r>
            <a:r>
              <a:rPr lang="en-US" altLang="zh-CN">
                <a:latin typeface="Times New Roman" panose="02020603050405020304" pitchFamily="18" charset="0"/>
              </a:rPr>
              <a:t>(</a:t>
            </a:r>
            <a:r>
              <a:rPr lang="en-US" altLang="zh-CN" i="1">
                <a:latin typeface="Times New Roman" panose="02020603050405020304" pitchFamily="18" charset="0"/>
              </a:rPr>
              <a:t>t</a:t>
            </a:r>
            <a:r>
              <a:rPr lang="en-US" altLang="zh-CN">
                <a:latin typeface="Times New Roman" panose="02020603050405020304" pitchFamily="18" charset="0"/>
              </a:rPr>
              <a:t>)</a:t>
            </a:r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117851" name="Oval 91">
            <a:extLst>
              <a:ext uri="{FF2B5EF4-FFF2-40B4-BE49-F238E27FC236}">
                <a16:creationId xmlns:a16="http://schemas.microsoft.com/office/drawing/2014/main" id="{4FEEF823-8C04-4A30-9283-2B667777B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688" y="5284788"/>
            <a:ext cx="347662" cy="333375"/>
          </a:xfrm>
          <a:prstGeom prst="ellips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17852" name="Oval 92">
            <a:extLst>
              <a:ext uri="{FF2B5EF4-FFF2-40B4-BE49-F238E27FC236}">
                <a16:creationId xmlns:a16="http://schemas.microsoft.com/office/drawing/2014/main" id="{105119CB-2608-4F25-9724-CD98E1D57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4913" y="4929188"/>
            <a:ext cx="95250" cy="9525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17853" name="Oval 93">
            <a:extLst>
              <a:ext uri="{FF2B5EF4-FFF2-40B4-BE49-F238E27FC236}">
                <a16:creationId xmlns:a16="http://schemas.microsoft.com/office/drawing/2014/main" id="{7F5E80AA-9F1F-4611-A5A5-0E9A49462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088" y="5891213"/>
            <a:ext cx="92075" cy="95250"/>
          </a:xfrm>
          <a:prstGeom prst="ellipse">
            <a:avLst/>
          </a:prstGeom>
          <a:solidFill>
            <a:srgbClr val="FFFF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cxnSp>
        <p:nvCxnSpPr>
          <p:cNvPr id="117854" name="AutoShape 94">
            <a:extLst>
              <a:ext uri="{FF2B5EF4-FFF2-40B4-BE49-F238E27FC236}">
                <a16:creationId xmlns:a16="http://schemas.microsoft.com/office/drawing/2014/main" id="{8DA11AA6-7DF9-4B8D-962A-FF190FD3D43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895725" y="5856288"/>
            <a:ext cx="500063" cy="15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7855" name="Text Box 95">
            <a:extLst>
              <a:ext uri="{FF2B5EF4-FFF2-40B4-BE49-F238E27FC236}">
                <a16:creationId xmlns:a16="http://schemas.microsoft.com/office/drawing/2014/main" id="{1C40389A-7244-4487-A456-090B99B96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5227638"/>
            <a:ext cx="958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i="1">
                <a:latin typeface="Times New Roman" panose="02020603050405020304" pitchFamily="18" charset="0"/>
              </a:rPr>
              <a:t>v</a:t>
            </a:r>
            <a:r>
              <a:rPr lang="en-US" altLang="zh-CN">
                <a:latin typeface="Times New Roman" panose="02020603050405020304" pitchFamily="18" charset="0"/>
              </a:rPr>
              <a:t>(</a:t>
            </a:r>
            <a:r>
              <a:rPr lang="en-US" altLang="zh-CN" i="1">
                <a:latin typeface="Times New Roman" panose="02020603050405020304" pitchFamily="18" charset="0"/>
              </a:rPr>
              <a:t>t</a:t>
            </a:r>
            <a:r>
              <a:rPr lang="en-US" altLang="zh-CN">
                <a:latin typeface="Times New Roman" panose="02020603050405020304" pitchFamily="18" charset="0"/>
              </a:rPr>
              <a:t>)</a:t>
            </a:r>
            <a:endParaRPr lang="zh-CN" altLang="zh-CN">
              <a:latin typeface="Arial" panose="020B0604020202020204" pitchFamily="34" charset="0"/>
            </a:endParaRPr>
          </a:p>
        </p:txBody>
      </p:sp>
      <p:cxnSp>
        <p:nvCxnSpPr>
          <p:cNvPr id="117856" name="AutoShape 96">
            <a:extLst>
              <a:ext uri="{FF2B5EF4-FFF2-40B4-BE49-F238E27FC236}">
                <a16:creationId xmlns:a16="http://schemas.microsoft.com/office/drawing/2014/main" id="{97DA4B15-6B42-4DC2-B927-AE6E4F7EC2EE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196806" y="5742782"/>
            <a:ext cx="276225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7857" name="AutoShape 97">
            <a:extLst>
              <a:ext uri="{FF2B5EF4-FFF2-40B4-BE49-F238E27FC236}">
                <a16:creationId xmlns:a16="http://schemas.microsoft.com/office/drawing/2014/main" id="{897A3A98-9BEA-46AB-8CE8-C1A4472B7872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6199981" y="5158582"/>
            <a:ext cx="269875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1" name="AutoShape 80">
            <a:extLst>
              <a:ext uri="{FF2B5EF4-FFF2-40B4-BE49-F238E27FC236}">
                <a16:creationId xmlns:a16="http://schemas.microsoft.com/office/drawing/2014/main" id="{2655F59C-2D3E-4158-8C7E-980F9DBF771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46725" y="5391150"/>
            <a:ext cx="307975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4" name="任意多边形 143">
            <a:extLst>
              <a:ext uri="{FF2B5EF4-FFF2-40B4-BE49-F238E27FC236}">
                <a16:creationId xmlns:a16="http://schemas.microsoft.com/office/drawing/2014/main" id="{452287EF-6BD5-45D5-8FBD-94EEAA391778}"/>
              </a:ext>
            </a:extLst>
          </p:cNvPr>
          <p:cNvSpPr/>
          <p:nvPr/>
        </p:nvSpPr>
        <p:spPr>
          <a:xfrm rot="1382890">
            <a:off x="-65088" y="1573213"/>
            <a:ext cx="1130301" cy="369887"/>
          </a:xfrm>
          <a:custGeom>
            <a:avLst/>
            <a:gdLst>
              <a:gd name="connsiteX0" fmla="*/ 0 w 1130300"/>
              <a:gd name="connsiteY0" fmla="*/ 0 h 207433"/>
              <a:gd name="connsiteX1" fmla="*/ 101600 w 1130300"/>
              <a:gd name="connsiteY1" fmla="*/ 76200 h 207433"/>
              <a:gd name="connsiteX2" fmla="*/ 241300 w 1130300"/>
              <a:gd name="connsiteY2" fmla="*/ 25400 h 207433"/>
              <a:gd name="connsiteX3" fmla="*/ 330200 w 1130300"/>
              <a:gd name="connsiteY3" fmla="*/ 127000 h 207433"/>
              <a:gd name="connsiteX4" fmla="*/ 469900 w 1130300"/>
              <a:gd name="connsiteY4" fmla="*/ 50800 h 207433"/>
              <a:gd name="connsiteX5" fmla="*/ 584200 w 1130300"/>
              <a:gd name="connsiteY5" fmla="*/ 165100 h 207433"/>
              <a:gd name="connsiteX6" fmla="*/ 774700 w 1130300"/>
              <a:gd name="connsiteY6" fmla="*/ 76200 h 207433"/>
              <a:gd name="connsiteX7" fmla="*/ 952500 w 1130300"/>
              <a:gd name="connsiteY7" fmla="*/ 190500 h 207433"/>
              <a:gd name="connsiteX8" fmla="*/ 1130300 w 1130300"/>
              <a:gd name="connsiteY8" fmla="*/ 177800 h 207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300" h="207433">
                <a:moveTo>
                  <a:pt x="0" y="0"/>
                </a:moveTo>
                <a:cubicBezTo>
                  <a:pt x="30691" y="35983"/>
                  <a:pt x="61383" y="71967"/>
                  <a:pt x="101600" y="76200"/>
                </a:cubicBezTo>
                <a:cubicBezTo>
                  <a:pt x="141817" y="80433"/>
                  <a:pt x="203200" y="16933"/>
                  <a:pt x="241300" y="25400"/>
                </a:cubicBezTo>
                <a:cubicBezTo>
                  <a:pt x="279400" y="33867"/>
                  <a:pt x="292100" y="122767"/>
                  <a:pt x="330200" y="127000"/>
                </a:cubicBezTo>
                <a:cubicBezTo>
                  <a:pt x="368300" y="131233"/>
                  <a:pt x="427567" y="44450"/>
                  <a:pt x="469900" y="50800"/>
                </a:cubicBezTo>
                <a:cubicBezTo>
                  <a:pt x="512233" y="57150"/>
                  <a:pt x="533400" y="160867"/>
                  <a:pt x="584200" y="165100"/>
                </a:cubicBezTo>
                <a:cubicBezTo>
                  <a:pt x="635000" y="169333"/>
                  <a:pt x="713317" y="71967"/>
                  <a:pt x="774700" y="76200"/>
                </a:cubicBezTo>
                <a:cubicBezTo>
                  <a:pt x="836083" y="80433"/>
                  <a:pt x="893233" y="173567"/>
                  <a:pt x="952500" y="190500"/>
                </a:cubicBezTo>
                <a:cubicBezTo>
                  <a:pt x="1011767" y="207433"/>
                  <a:pt x="1071033" y="192616"/>
                  <a:pt x="1130300" y="177800"/>
                </a:cubicBezTo>
              </a:path>
            </a:pathLst>
          </a:custGeom>
          <a:ln w="12700">
            <a:solidFill>
              <a:srgbClr val="C00000"/>
            </a:solidFill>
            <a:headEnd type="oval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sp>
        <p:nvSpPr>
          <p:cNvPr id="74870" name="矩形 1">
            <a:extLst>
              <a:ext uri="{FF2B5EF4-FFF2-40B4-BE49-F238E27FC236}">
                <a16:creationId xmlns:a16="http://schemas.microsoft.com/office/drawing/2014/main" id="{2E081C84-9264-42AB-8E15-7ACF2B5E0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200" y="1773238"/>
            <a:ext cx="479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i="1">
                <a:latin typeface="Times New Roman" panose="02020603050405020304" pitchFamily="18" charset="0"/>
              </a:rPr>
              <a:t>I</a:t>
            </a:r>
            <a:r>
              <a:rPr lang="en-US" altLang="zh-CN">
                <a:latin typeface="Times New Roman" panose="02020603050405020304" pitchFamily="18" charset="0"/>
              </a:rPr>
              <a:t>(</a:t>
            </a:r>
            <a:r>
              <a:rPr lang="en-US" altLang="zh-CN" i="1">
                <a:latin typeface="Times New Roman" panose="02020603050405020304" pitchFamily="18" charset="0"/>
              </a:rPr>
              <a:t>t</a:t>
            </a:r>
            <a:r>
              <a:rPr lang="en-US" altLang="zh-CN">
                <a:latin typeface="Times New Roman" panose="02020603050405020304" pitchFamily="18" charset="0"/>
              </a:rPr>
              <a:t>)</a:t>
            </a:r>
            <a:endParaRPr lang="zh-CN" altLang="zh-CN">
              <a:latin typeface="Arial" panose="020B0604020202020204" pitchFamily="34" charset="0"/>
            </a:endParaRPr>
          </a:p>
        </p:txBody>
      </p:sp>
      <p:cxnSp>
        <p:nvCxnSpPr>
          <p:cNvPr id="145" name="AutoShape 133">
            <a:extLst>
              <a:ext uri="{FF2B5EF4-FFF2-40B4-BE49-F238E27FC236}">
                <a16:creationId xmlns:a16="http://schemas.microsoft.com/office/drawing/2014/main" id="{E63710F3-1C68-46D3-9253-9F013FB44892}"/>
              </a:ext>
            </a:extLst>
          </p:cNvPr>
          <p:cNvCxnSpPr>
            <a:cxnSpLocks noChangeShapeType="1"/>
            <a:endCxn id="147" idx="0"/>
          </p:cNvCxnSpPr>
          <p:nvPr/>
        </p:nvCxnSpPr>
        <p:spPr bwMode="auto">
          <a:xfrm flipH="1">
            <a:off x="1325563" y="5451475"/>
            <a:ext cx="1311275" cy="639763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CAFE405D-0881-45E3-8402-AD5AECC12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6091238"/>
            <a:ext cx="1708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发光上升时间纳秒量级很快，可忽略；</a:t>
            </a:r>
          </a:p>
        </p:txBody>
      </p:sp>
      <p:cxnSp>
        <p:nvCxnSpPr>
          <p:cNvPr id="149" name="AutoShape 133">
            <a:extLst>
              <a:ext uri="{FF2B5EF4-FFF2-40B4-BE49-F238E27FC236}">
                <a16:creationId xmlns:a16="http://schemas.microsoft.com/office/drawing/2014/main" id="{33274C01-2298-4791-AB58-AD4A25984E6B}"/>
              </a:ext>
            </a:extLst>
          </p:cNvPr>
          <p:cNvCxnSpPr>
            <a:cxnSpLocks noChangeShapeType="1"/>
            <a:endCxn id="147" idx="0"/>
          </p:cNvCxnSpPr>
          <p:nvPr/>
        </p:nvCxnSpPr>
        <p:spPr bwMode="auto">
          <a:xfrm flipH="1" flipV="1">
            <a:off x="2714625" y="4652963"/>
            <a:ext cx="52388" cy="1090612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5" name="TextBox 154">
            <a:extLst>
              <a:ext uri="{FF2B5EF4-FFF2-40B4-BE49-F238E27FC236}">
                <a16:creationId xmlns:a16="http://schemas.microsoft.com/office/drawing/2014/main" id="{11B27FFD-206B-4AF5-BE6E-F06CC27BF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3714750"/>
            <a:ext cx="17081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快成分</a:t>
            </a:r>
            <a:r>
              <a:rPr lang="en-US" altLang="zh-CN" sz="14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+</a:t>
            </a:r>
            <a:r>
              <a:rPr lang="zh-CN" altLang="en-US" sz="14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慢成分</a:t>
            </a:r>
            <a:r>
              <a:rPr lang="en-US" altLang="zh-CN" sz="14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=</a:t>
            </a:r>
            <a:r>
              <a:rPr lang="zh-CN" altLang="en-US" sz="14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发光衰减时间，时间常数主要取决于慢成分时间</a:t>
            </a:r>
            <a:r>
              <a:rPr lang="en-US" altLang="zh-CN" sz="14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τ</a:t>
            </a:r>
            <a:r>
              <a:rPr lang="en-US" altLang="zh-CN" sz="1400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0</a:t>
            </a:r>
            <a:r>
              <a:rPr lang="zh-CN" altLang="en-US" sz="14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。</a:t>
            </a:r>
            <a:endParaRPr lang="en-US" altLang="zh-CN" sz="1400" baseline="-2500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A2E947F-7E48-4442-948F-EC6056DAA079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5496" y="754549"/>
            <a:ext cx="3725700" cy="678263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</p:spPr>
        <p:txBody>
          <a:bodyPr/>
          <a:lstStyle/>
          <a:p>
            <a:pPr eaLnBrk="1" hangingPunct="1">
              <a:defRPr/>
            </a:pPr>
            <a:r>
              <a:rPr lang="zh-CN" altLang="en-US" noProof="1">
                <a:noFill/>
              </a:rPr>
              <a:t> </a:t>
            </a:r>
          </a:p>
        </p:txBody>
      </p:sp>
      <p:cxnSp>
        <p:nvCxnSpPr>
          <p:cNvPr id="74876" name="直接连接符 149">
            <a:extLst>
              <a:ext uri="{FF2B5EF4-FFF2-40B4-BE49-F238E27FC236}">
                <a16:creationId xmlns:a16="http://schemas.microsoft.com/office/drawing/2014/main" id="{B634DD0E-65C0-405B-9F25-15AB485EF374}"/>
              </a:ext>
            </a:extLst>
          </p:cNvPr>
          <p:cNvCxnSpPr>
            <a:cxnSpLocks noChangeShapeType="1"/>
            <a:endCxn id="147" idx="0"/>
          </p:cNvCxnSpPr>
          <p:nvPr/>
        </p:nvCxnSpPr>
        <p:spPr bwMode="auto">
          <a:xfrm rot="10800000">
            <a:off x="73025" y="714375"/>
            <a:ext cx="1998663" cy="1588"/>
          </a:xfrm>
          <a:prstGeom prst="line">
            <a:avLst/>
          </a:prstGeom>
          <a:noFill/>
          <a:ln w="9525">
            <a:solidFill>
              <a:srgbClr val="FFB0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4877" name="Rectangle 7">
            <a:extLst>
              <a:ext uri="{FF2B5EF4-FFF2-40B4-BE49-F238E27FC236}">
                <a16:creationId xmlns:a16="http://schemas.microsoft.com/office/drawing/2014/main" id="{C8C5A624-2775-4F4A-BD1A-95A2BDF00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4878" name="燕尾形 151">
            <a:extLst>
              <a:ext uri="{FF2B5EF4-FFF2-40B4-BE49-F238E27FC236}">
                <a16:creationId xmlns:a16="http://schemas.microsoft.com/office/drawing/2014/main" id="{59E8FAF7-1122-4963-9130-C5F31A938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2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74879" name="燕尾形 22">
            <a:extLst>
              <a:ext uri="{FF2B5EF4-FFF2-40B4-BE49-F238E27FC236}">
                <a16:creationId xmlns:a16="http://schemas.microsoft.com/office/drawing/2014/main" id="{00C0C530-E8E7-4FB7-951E-C086BB293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188" y="355600"/>
            <a:ext cx="4429125" cy="358775"/>
          </a:xfrm>
          <a:prstGeom prst="chevron">
            <a:avLst>
              <a:gd name="adj" fmla="val 49952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74880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ED97B090-400E-4913-84CC-6D056C622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881" name="燕尾形 155">
            <a:extLst>
              <a:ext uri="{FF2B5EF4-FFF2-40B4-BE49-F238E27FC236}">
                <a16:creationId xmlns:a16="http://schemas.microsoft.com/office/drawing/2014/main" id="{E1849899-BC3B-4B02-BA5E-DA7E5FB61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34987" cy="358775"/>
          </a:xfrm>
          <a:prstGeom prst="chevron">
            <a:avLst>
              <a:gd name="adj" fmla="val 49960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4882" name="燕尾形 156">
            <a:extLst>
              <a:ext uri="{FF2B5EF4-FFF2-40B4-BE49-F238E27FC236}">
                <a16:creationId xmlns:a16="http://schemas.microsoft.com/office/drawing/2014/main" id="{F773D9C4-B911-455A-BCB1-CECF5B731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4883" name="燕尾形 157">
            <a:extLst>
              <a:ext uri="{FF2B5EF4-FFF2-40B4-BE49-F238E27FC236}">
                <a16:creationId xmlns:a16="http://schemas.microsoft.com/office/drawing/2014/main" id="{B7A32803-1311-4FC5-9854-0843339FA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74884" name="TextBox 1">
            <a:extLst>
              <a:ext uri="{FF2B5EF4-FFF2-40B4-BE49-F238E27FC236}">
                <a16:creationId xmlns:a16="http://schemas.microsoft.com/office/drawing/2014/main" id="{854058C3-FA48-4FF4-93F5-1D470897F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2389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级联反褶积方法</a:t>
            </a:r>
          </a:p>
        </p:txBody>
      </p:sp>
      <p:sp>
        <p:nvSpPr>
          <p:cNvPr id="74885" name="TextBox 1">
            <a:extLst>
              <a:ext uri="{FF2B5EF4-FFF2-40B4-BE49-F238E27FC236}">
                <a16:creationId xmlns:a16="http://schemas.microsoft.com/office/drawing/2014/main" id="{9F9B832A-1DFB-48D8-BC22-8E9C17357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188" y="344488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核脉冲信号探测系统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1">
            <a:extLst>
              <a:ext uri="{FF2B5EF4-FFF2-40B4-BE49-F238E27FC236}">
                <a16:creationId xmlns:a16="http://schemas.microsoft.com/office/drawing/2014/main" id="{E7189D18-0B89-4432-A226-615EA7B3C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3068638"/>
            <a:ext cx="2647950" cy="1368425"/>
          </a:xfrm>
          <a:prstGeom prst="roundRect">
            <a:avLst>
              <a:gd name="adj" fmla="val 16667"/>
            </a:avLst>
          </a:prstGeom>
          <a:solidFill>
            <a:schemeClr val="accent1">
              <a:alpha val="47058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40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时间测量</a:t>
            </a:r>
          </a:p>
        </p:txBody>
      </p:sp>
      <p:sp>
        <p:nvSpPr>
          <p:cNvPr id="5" name="圆角矩形 17">
            <a:extLst>
              <a:ext uri="{FF2B5EF4-FFF2-40B4-BE49-F238E27FC236}">
                <a16:creationId xmlns:a16="http://schemas.microsoft.com/office/drawing/2014/main" id="{8ABACB15-097E-4EB2-A34D-85939B6E0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25" y="3068638"/>
            <a:ext cx="2646363" cy="1368425"/>
          </a:xfrm>
          <a:prstGeom prst="roundRect">
            <a:avLst>
              <a:gd name="adj" fmla="val 16667"/>
            </a:avLst>
          </a:prstGeom>
          <a:solidFill>
            <a:srgbClr val="00B050">
              <a:alpha val="4705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40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能量测量</a:t>
            </a:r>
          </a:p>
        </p:txBody>
      </p:sp>
      <p:sp>
        <p:nvSpPr>
          <p:cNvPr id="6" name="圆角矩形 18">
            <a:extLst>
              <a:ext uri="{FF2B5EF4-FFF2-40B4-BE49-F238E27FC236}">
                <a16:creationId xmlns:a16="http://schemas.microsoft.com/office/drawing/2014/main" id="{2CC48C93-4CD0-42B2-9D2E-DEA54B9FD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4425" y="4806950"/>
            <a:ext cx="2647950" cy="1368425"/>
          </a:xfrm>
          <a:prstGeom prst="roundRect">
            <a:avLst>
              <a:gd name="adj" fmla="val 16667"/>
            </a:avLst>
          </a:prstGeom>
          <a:solidFill>
            <a:srgbClr val="FFFF00">
              <a:alpha val="4705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40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位置测量</a:t>
            </a:r>
          </a:p>
        </p:txBody>
      </p:sp>
      <p:sp>
        <p:nvSpPr>
          <p:cNvPr id="7" name="圆角矩形 19">
            <a:extLst>
              <a:ext uri="{FF2B5EF4-FFF2-40B4-BE49-F238E27FC236}">
                <a16:creationId xmlns:a16="http://schemas.microsoft.com/office/drawing/2014/main" id="{A8418EDC-53B7-4779-9713-1288322C6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25" y="4797425"/>
            <a:ext cx="2646363" cy="1368425"/>
          </a:xfrm>
          <a:prstGeom prst="roundRect">
            <a:avLst>
              <a:gd name="adj" fmla="val 16667"/>
            </a:avLst>
          </a:prstGeom>
          <a:solidFill>
            <a:srgbClr val="FF0000">
              <a:alpha val="4705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40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强度测量</a:t>
            </a:r>
          </a:p>
        </p:txBody>
      </p:sp>
      <p:sp>
        <p:nvSpPr>
          <p:cNvPr id="8" name="椭圆 2">
            <a:extLst>
              <a:ext uri="{FF2B5EF4-FFF2-40B4-BE49-F238E27FC236}">
                <a16:creationId xmlns:a16="http://schemas.microsoft.com/office/drawing/2014/main" id="{66C0FC41-30E5-4692-B1F7-4F79D8B73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3644900"/>
            <a:ext cx="3255963" cy="1827213"/>
          </a:xfrm>
          <a:prstGeom prst="ellipse">
            <a:avLst/>
          </a:prstGeom>
          <a:solidFill>
            <a:srgbClr val="CCFFFF">
              <a:alpha val="45882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4000">
                <a:latin typeface="黑体" panose="02010609060101010101" pitchFamily="49" charset="-122"/>
                <a:ea typeface="黑体" panose="02010609060101010101" pitchFamily="49" charset="-122"/>
              </a:rPr>
              <a:t>多参量测量</a:t>
            </a:r>
          </a:p>
        </p:txBody>
      </p:sp>
      <p:sp>
        <p:nvSpPr>
          <p:cNvPr id="26631" name="Rectangle 79">
            <a:extLst>
              <a:ext uri="{FF2B5EF4-FFF2-40B4-BE49-F238E27FC236}">
                <a16:creationId xmlns:a16="http://schemas.microsoft.com/office/drawing/2014/main" id="{A3FB12EA-46BE-47C0-A1BA-93D272892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ECD46DA3-A259-406F-9BB1-1B5D01D7C09D}"/>
              </a:ext>
            </a:extLst>
          </p:cNvPr>
          <p:cNvCxnSpPr/>
          <p:nvPr/>
        </p:nvCxnSpPr>
        <p:spPr>
          <a:xfrm flipH="1">
            <a:off x="107950" y="703263"/>
            <a:ext cx="25923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3" name="Rectangle 7">
            <a:extLst>
              <a:ext uri="{FF2B5EF4-FFF2-40B4-BE49-F238E27FC236}">
                <a16:creationId xmlns:a16="http://schemas.microsoft.com/office/drawing/2014/main" id="{808D870A-BD0A-4104-AF55-736662C5A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6634" name="TextBox 1">
            <a:extLst>
              <a:ext uri="{FF2B5EF4-FFF2-40B4-BE49-F238E27FC236}">
                <a16:creationId xmlns:a16="http://schemas.microsoft.com/office/drawing/2014/main" id="{075454AB-D6FD-4C23-9FF3-E0AEA75BC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285750"/>
            <a:ext cx="2487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研究背景与意义</a:t>
            </a:r>
          </a:p>
        </p:txBody>
      </p:sp>
      <p:sp>
        <p:nvSpPr>
          <p:cNvPr id="26635" name="燕尾形 71">
            <a:extLst>
              <a:ext uri="{FF2B5EF4-FFF2-40B4-BE49-F238E27FC236}">
                <a16:creationId xmlns:a16="http://schemas.microsoft.com/office/drawing/2014/main" id="{FB4FBB1F-CBCB-469D-9D0A-39CF74FF9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638" y="355600"/>
            <a:ext cx="406400" cy="358775"/>
          </a:xfrm>
          <a:prstGeom prst="chevron">
            <a:avLst>
              <a:gd name="adj" fmla="val 50014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26636" name="燕尾形 22">
            <a:extLst>
              <a:ext uri="{FF2B5EF4-FFF2-40B4-BE49-F238E27FC236}">
                <a16:creationId xmlns:a16="http://schemas.microsoft.com/office/drawing/2014/main" id="{96E8A699-CF7E-4392-BAB9-8ADCF1A2F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55600"/>
            <a:ext cx="3795713" cy="358775"/>
          </a:xfrm>
          <a:prstGeom prst="chevron">
            <a:avLst>
              <a:gd name="adj" fmla="val 49959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6637" name="TextBox 1">
            <a:extLst>
              <a:ext uri="{FF2B5EF4-FFF2-40B4-BE49-F238E27FC236}">
                <a16:creationId xmlns:a16="http://schemas.microsoft.com/office/drawing/2014/main" id="{F558D590-7D8E-4E71-8488-53F784B8D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344488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核电子学作用与地位</a:t>
            </a:r>
          </a:p>
        </p:txBody>
      </p:sp>
      <p:pic>
        <p:nvPicPr>
          <p:cNvPr id="26638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7EC5A9AE-4712-468C-80D1-443987AA2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9" name="燕尾形 22">
            <a:extLst>
              <a:ext uri="{FF2B5EF4-FFF2-40B4-BE49-F238E27FC236}">
                <a16:creationId xmlns:a16="http://schemas.microsoft.com/office/drawing/2014/main" id="{A3112787-66EC-46E0-8D13-359B12B0F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68325" cy="358775"/>
          </a:xfrm>
          <a:prstGeom prst="chevron">
            <a:avLst>
              <a:gd name="adj" fmla="val 49979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6640" name="燕尾形 76">
            <a:extLst>
              <a:ext uri="{FF2B5EF4-FFF2-40B4-BE49-F238E27FC236}">
                <a16:creationId xmlns:a16="http://schemas.microsoft.com/office/drawing/2014/main" id="{E5338C30-3FBC-4E39-A51E-BB7FC176B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26641" name="燕尾形 77">
            <a:extLst>
              <a:ext uri="{FF2B5EF4-FFF2-40B4-BE49-F238E27FC236}">
                <a16:creationId xmlns:a16="http://schemas.microsoft.com/office/drawing/2014/main" id="{2721492D-2A8F-4BA6-9F5C-1BA45CF18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26642" name="矩形 5">
            <a:extLst>
              <a:ext uri="{FF2B5EF4-FFF2-40B4-BE49-F238E27FC236}">
                <a16:creationId xmlns:a16="http://schemas.microsoft.com/office/drawing/2014/main" id="{4B85B5B7-D778-441C-BD22-425A766D3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054100"/>
            <a:ext cx="8313737" cy="1884363"/>
          </a:xfrm>
          <a:prstGeom prst="rect">
            <a:avLst/>
          </a:prstGeom>
          <a:solidFill>
            <a:schemeClr val="bg1"/>
          </a:solidFill>
          <a:ln w="9525">
            <a:solidFill>
              <a:srgbClr val="ADBCD7"/>
            </a:solidFill>
            <a:miter lim="800000"/>
            <a:headEnd/>
            <a:tailEnd/>
          </a:ln>
          <a:effectLst>
            <a:outerShdw dist="20000" dir="5400000" algn="ctr" rotWithShape="0">
              <a:srgbClr val="000000">
                <a:alpha val="26999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CN" altLang="en-US" sz="20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目标：核辐射信息的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准确</a:t>
            </a:r>
            <a:r>
              <a:rPr lang="zh-CN" altLang="en-US" sz="20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真实</a:t>
            </a:r>
            <a:r>
              <a:rPr lang="zh-CN" altLang="en-US" sz="20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获取！</a:t>
            </a:r>
            <a:endParaRPr lang="en-US" altLang="zh-CN" sz="2000">
              <a:solidFill>
                <a:srgbClr val="0041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zh-CN" altLang="en-US" sz="20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特点：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弱、强、多、杂！</a:t>
            </a:r>
            <a:endParaRPr lang="en-US" altLang="zh-CN" sz="2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zh-CN" altLang="en-US" sz="20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对象：</a:t>
            </a:r>
            <a:r>
              <a:rPr lang="en-US" altLang="zh-CN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α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β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γ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、中子、质子等！</a:t>
            </a:r>
            <a:endParaRPr lang="en-US" altLang="zh-CN" sz="20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zh-CN" altLang="en-US" sz="20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内容：时间、能量、位置、强度以及多参量同步测量！</a:t>
            </a:r>
            <a:endParaRPr lang="en-US" altLang="zh-CN" sz="2000">
              <a:solidFill>
                <a:srgbClr val="0041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燕尾形 22">
            <a:extLst>
              <a:ext uri="{FF2B5EF4-FFF2-40B4-BE49-F238E27FC236}">
                <a16:creationId xmlns:a16="http://schemas.microsoft.com/office/drawing/2014/main" id="{4BF77631-2289-4527-A608-3A9B787FD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7163" y="6302375"/>
            <a:ext cx="2214562" cy="358775"/>
          </a:xfrm>
          <a:prstGeom prst="chevron">
            <a:avLst>
              <a:gd name="adj" fmla="val 49981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22" name="燕尾形 22">
            <a:extLst>
              <a:ext uri="{FF2B5EF4-FFF2-40B4-BE49-F238E27FC236}">
                <a16:creationId xmlns:a16="http://schemas.microsoft.com/office/drawing/2014/main" id="{A34A78AE-AC94-4F0D-B029-543F5ACA6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1038" y="6302375"/>
            <a:ext cx="2214562" cy="358775"/>
          </a:xfrm>
          <a:prstGeom prst="chevron">
            <a:avLst>
              <a:gd name="adj" fmla="val 49981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23" name="矩形 31">
            <a:extLst>
              <a:ext uri="{FF2B5EF4-FFF2-40B4-BE49-F238E27FC236}">
                <a16:creationId xmlns:a16="http://schemas.microsoft.com/office/drawing/2014/main" id="{6FC21EA8-F36D-443F-B4F3-774EC94DC8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0263" y="6278563"/>
            <a:ext cx="129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粒子模式</a:t>
            </a:r>
          </a:p>
        </p:txBody>
      </p:sp>
      <p:sp>
        <p:nvSpPr>
          <p:cNvPr id="24" name="矩形 31">
            <a:extLst>
              <a:ext uri="{FF2B5EF4-FFF2-40B4-BE49-F238E27FC236}">
                <a16:creationId xmlns:a16="http://schemas.microsoft.com/office/drawing/2014/main" id="{0F42DDAD-E336-47A1-85F8-5948BA6EF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7913" y="6302375"/>
            <a:ext cx="1330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能谱模式</a:t>
            </a:r>
          </a:p>
        </p:txBody>
      </p:sp>
      <p:sp>
        <p:nvSpPr>
          <p:cNvPr id="25" name="燕尾形 23">
            <a:extLst>
              <a:ext uri="{FF2B5EF4-FFF2-40B4-BE49-F238E27FC236}">
                <a16:creationId xmlns:a16="http://schemas.microsoft.com/office/drawing/2014/main" id="{DADA851C-72A5-4D4A-95E0-17DC97BE6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6388" y="6302375"/>
            <a:ext cx="406400" cy="358775"/>
          </a:xfrm>
          <a:prstGeom prst="chevron">
            <a:avLst>
              <a:gd name="adj" fmla="val 50014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26" name="燕尾形 23">
            <a:extLst>
              <a:ext uri="{FF2B5EF4-FFF2-40B4-BE49-F238E27FC236}">
                <a16:creationId xmlns:a16="http://schemas.microsoft.com/office/drawing/2014/main" id="{A84E4BAD-AA5A-45F9-BABC-D0208793E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3575" y="6302375"/>
            <a:ext cx="406400" cy="358775"/>
          </a:xfrm>
          <a:prstGeom prst="chevron">
            <a:avLst>
              <a:gd name="adj" fmla="val 50014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27" name="燕尾形 23">
            <a:extLst>
              <a:ext uri="{FF2B5EF4-FFF2-40B4-BE49-F238E27FC236}">
                <a16:creationId xmlns:a16="http://schemas.microsoft.com/office/drawing/2014/main" id="{12E6AAB8-0DC9-4797-BF73-F871E93D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0763" y="6302375"/>
            <a:ext cx="406400" cy="358775"/>
          </a:xfrm>
          <a:prstGeom prst="chevron">
            <a:avLst>
              <a:gd name="adj" fmla="val 50014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endParaRPr lang="zh-CN" alt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21" grpId="0" animBg="1"/>
      <p:bldP spid="22" grpId="0" animBg="1"/>
      <p:bldP spid="23" grpId="0"/>
      <p:bldP spid="24" grpId="0"/>
      <p:bldP spid="25" grpId="0" animBg="1"/>
      <p:bldP spid="26" grpId="0" animBg="1"/>
      <p:bldP spid="2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523" name="AutoShape 3">
            <a:extLst>
              <a:ext uri="{FF2B5EF4-FFF2-40B4-BE49-F238E27FC236}">
                <a16:creationId xmlns:a16="http://schemas.microsoft.com/office/drawing/2014/main" id="{28E340E2-3D24-4F02-AC8B-4208E3C0AD8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16400" y="2058988"/>
            <a:ext cx="833438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0143DCAE-06AA-46E6-888D-0EC0D8046C2A}"/>
              </a:ext>
            </a:extLst>
          </p:cNvPr>
          <p:cNvGrpSpPr>
            <a:grpSpLocks/>
          </p:cNvGrpSpPr>
          <p:nvPr/>
        </p:nvGrpSpPr>
        <p:grpSpPr bwMode="auto">
          <a:xfrm>
            <a:off x="5364163" y="1057275"/>
            <a:ext cx="2036762" cy="1651000"/>
            <a:chOff x="5540672" y="4000504"/>
            <a:chExt cx="2036445" cy="1651141"/>
          </a:xfrm>
        </p:grpSpPr>
        <p:grpSp>
          <p:nvGrpSpPr>
            <p:cNvPr id="75810" name="Group 12">
              <a:extLst>
                <a:ext uri="{FF2B5EF4-FFF2-40B4-BE49-F238E27FC236}">
                  <a16:creationId xmlns:a16="http://schemas.microsoft.com/office/drawing/2014/main" id="{32D9F4B1-97AC-4200-8D98-728AE2092D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40672" y="4000504"/>
              <a:ext cx="2036445" cy="1642110"/>
              <a:chOff x="4626" y="8596"/>
              <a:chExt cx="2138" cy="1724"/>
            </a:xfrm>
          </p:grpSpPr>
          <p:cxnSp>
            <p:nvCxnSpPr>
              <p:cNvPr id="75813" name="AutoShape 13">
                <a:extLst>
                  <a:ext uri="{FF2B5EF4-FFF2-40B4-BE49-F238E27FC236}">
                    <a16:creationId xmlns:a16="http://schemas.microsoft.com/office/drawing/2014/main" id="{34C7AD6E-742F-475B-8A94-C946B850356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626" y="10320"/>
                <a:ext cx="2138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5814" name="AutoShape 14">
                <a:extLst>
                  <a:ext uri="{FF2B5EF4-FFF2-40B4-BE49-F238E27FC236}">
                    <a16:creationId xmlns:a16="http://schemas.microsoft.com/office/drawing/2014/main" id="{AEA42C43-2305-49F3-9246-4E0A7166A81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626" y="8596"/>
                <a:ext cx="0" cy="1724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5815" name="AutoShape 15">
                <a:extLst>
                  <a:ext uri="{FF2B5EF4-FFF2-40B4-BE49-F238E27FC236}">
                    <a16:creationId xmlns:a16="http://schemas.microsoft.com/office/drawing/2014/main" id="{AE80CA2B-97EB-43B4-99B6-EF240B68C98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626" y="8978"/>
                <a:ext cx="621" cy="1342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5816" name="AutoShape 16">
                <a:extLst>
                  <a:ext uri="{FF2B5EF4-FFF2-40B4-BE49-F238E27FC236}">
                    <a16:creationId xmlns:a16="http://schemas.microsoft.com/office/drawing/2014/main" id="{A735C6DD-F1E3-4EFC-BBDC-A44BDBCAD5A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5620" y="8978"/>
                <a:ext cx="621" cy="1342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5817" name="AutoShape 17">
                <a:extLst>
                  <a:ext uri="{FF2B5EF4-FFF2-40B4-BE49-F238E27FC236}">
                    <a16:creationId xmlns:a16="http://schemas.microsoft.com/office/drawing/2014/main" id="{B4B8ED80-880F-4A41-809B-EAC4CD00CB8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247" y="8978"/>
                <a:ext cx="373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75811" name="AutoShape 20">
              <a:extLst>
                <a:ext uri="{FF2B5EF4-FFF2-40B4-BE49-F238E27FC236}">
                  <a16:creationId xmlns:a16="http://schemas.microsoft.com/office/drawing/2014/main" id="{C770B8D7-CCF7-4367-9250-8A4990ADFA3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50281" y="4373390"/>
              <a:ext cx="0" cy="127825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812" name="AutoShape 21">
              <a:extLst>
                <a:ext uri="{FF2B5EF4-FFF2-40B4-BE49-F238E27FC236}">
                  <a16:creationId xmlns:a16="http://schemas.microsoft.com/office/drawing/2014/main" id="{DF6B61A7-CDB1-48FC-955C-0AF2D91C02B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487457" y="4365761"/>
              <a:ext cx="0" cy="127825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A7E4B39D-9D77-41B4-9A12-8DA6ACA72B72}"/>
              </a:ext>
            </a:extLst>
          </p:cNvPr>
          <p:cNvCxnSpPr/>
          <p:nvPr/>
        </p:nvCxnSpPr>
        <p:spPr>
          <a:xfrm>
            <a:off x="531813" y="3357563"/>
            <a:ext cx="8001000" cy="1587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553" name="AutoShape 33">
            <a:extLst>
              <a:ext uri="{FF2B5EF4-FFF2-40B4-BE49-F238E27FC236}">
                <a16:creationId xmlns:a16="http://schemas.microsoft.com/office/drawing/2014/main" id="{81C6E5A8-E967-4336-84E1-357708523E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214813" y="4646613"/>
            <a:ext cx="833437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5782" name="组合 60">
            <a:extLst>
              <a:ext uri="{FF2B5EF4-FFF2-40B4-BE49-F238E27FC236}">
                <a16:creationId xmlns:a16="http://schemas.microsoft.com/office/drawing/2014/main" id="{793252CD-577D-4CE2-8504-92B34D3C42CC}"/>
              </a:ext>
            </a:extLst>
          </p:cNvPr>
          <p:cNvGrpSpPr>
            <a:grpSpLocks/>
          </p:cNvGrpSpPr>
          <p:nvPr/>
        </p:nvGrpSpPr>
        <p:grpSpPr bwMode="auto">
          <a:xfrm>
            <a:off x="2044700" y="3644900"/>
            <a:ext cx="2036763" cy="1641475"/>
            <a:chOff x="2152629" y="1285860"/>
            <a:chExt cx="2036445" cy="1642110"/>
          </a:xfrm>
        </p:grpSpPr>
        <p:cxnSp>
          <p:nvCxnSpPr>
            <p:cNvPr id="75807" name="AutoShape 35">
              <a:extLst>
                <a:ext uri="{FF2B5EF4-FFF2-40B4-BE49-F238E27FC236}">
                  <a16:creationId xmlns:a16="http://schemas.microsoft.com/office/drawing/2014/main" id="{3D95561A-A893-4AD4-BDB4-2318BDF9303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152629" y="2927970"/>
              <a:ext cx="2036445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808" name="AutoShape 36">
              <a:extLst>
                <a:ext uri="{FF2B5EF4-FFF2-40B4-BE49-F238E27FC236}">
                  <a16:creationId xmlns:a16="http://schemas.microsoft.com/office/drawing/2014/main" id="{74AA33C5-6C7F-4699-AE4B-935F615FFAE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152629" y="1285860"/>
              <a:ext cx="0" cy="164211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5809" name="Freeform 40">
              <a:extLst>
                <a:ext uri="{FF2B5EF4-FFF2-40B4-BE49-F238E27FC236}">
                  <a16:creationId xmlns:a16="http://schemas.microsoft.com/office/drawing/2014/main" id="{3AA14F27-4894-48A1-8F7B-5BA527342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2629" y="1897365"/>
              <a:ext cx="1476375" cy="1030605"/>
            </a:xfrm>
            <a:custGeom>
              <a:avLst/>
              <a:gdLst>
                <a:gd name="T0" fmla="*/ 0 w 6532"/>
                <a:gd name="T1" fmla="*/ 2147483647 h 1692"/>
                <a:gd name="T2" fmla="*/ 2147483647 w 6532"/>
                <a:gd name="T3" fmla="*/ 2147483647 h 1692"/>
                <a:gd name="T4" fmla="*/ 2147483647 w 6532"/>
                <a:gd name="T5" fmla="*/ 2147483647 h 1692"/>
                <a:gd name="T6" fmla="*/ 2147483647 w 6532"/>
                <a:gd name="T7" fmla="*/ 2147483647 h 1692"/>
                <a:gd name="T8" fmla="*/ 2147483647 w 6532"/>
                <a:gd name="T9" fmla="*/ 2147483647 h 1692"/>
                <a:gd name="T10" fmla="*/ 2147483647 w 6532"/>
                <a:gd name="T11" fmla="*/ 2147483647 h 1692"/>
                <a:gd name="T12" fmla="*/ 2147483647 w 6532"/>
                <a:gd name="T13" fmla="*/ 2147483647 h 1692"/>
                <a:gd name="T14" fmla="*/ 2147483647 w 6532"/>
                <a:gd name="T15" fmla="*/ 2147483647 h 1692"/>
                <a:gd name="T16" fmla="*/ 2147483647 w 6532"/>
                <a:gd name="T17" fmla="*/ 2147483647 h 1692"/>
                <a:gd name="T18" fmla="*/ 2147483647 w 6532"/>
                <a:gd name="T19" fmla="*/ 2147483647 h 1692"/>
                <a:gd name="T20" fmla="*/ 2147483647 w 6532"/>
                <a:gd name="T21" fmla="*/ 2147483647 h 1692"/>
                <a:gd name="T22" fmla="*/ 2147483647 w 6532"/>
                <a:gd name="T23" fmla="*/ 2147483647 h 1692"/>
                <a:gd name="T24" fmla="*/ 2147483647 w 6532"/>
                <a:gd name="T25" fmla="*/ 2147483647 h 1692"/>
                <a:gd name="T26" fmla="*/ 2147483647 w 6532"/>
                <a:gd name="T27" fmla="*/ 2147483647 h 1692"/>
                <a:gd name="T28" fmla="*/ 2147483647 w 6532"/>
                <a:gd name="T29" fmla="*/ 2147483647 h 169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32" h="1692">
                  <a:moveTo>
                    <a:pt x="0" y="1649"/>
                  </a:moveTo>
                  <a:cubicBezTo>
                    <a:pt x="41" y="1485"/>
                    <a:pt x="82" y="1322"/>
                    <a:pt x="129" y="1169"/>
                  </a:cubicBezTo>
                  <a:cubicBezTo>
                    <a:pt x="176" y="1016"/>
                    <a:pt x="233" y="856"/>
                    <a:pt x="283" y="732"/>
                  </a:cubicBezTo>
                  <a:cubicBezTo>
                    <a:pt x="333" y="608"/>
                    <a:pt x="376" y="514"/>
                    <a:pt x="429" y="423"/>
                  </a:cubicBezTo>
                  <a:cubicBezTo>
                    <a:pt x="482" y="332"/>
                    <a:pt x="536" y="247"/>
                    <a:pt x="600" y="183"/>
                  </a:cubicBezTo>
                  <a:cubicBezTo>
                    <a:pt x="664" y="119"/>
                    <a:pt x="742" y="68"/>
                    <a:pt x="815" y="38"/>
                  </a:cubicBezTo>
                  <a:cubicBezTo>
                    <a:pt x="888" y="8"/>
                    <a:pt x="950" y="0"/>
                    <a:pt x="1038" y="3"/>
                  </a:cubicBezTo>
                  <a:cubicBezTo>
                    <a:pt x="1126" y="6"/>
                    <a:pt x="1220" y="12"/>
                    <a:pt x="1346" y="55"/>
                  </a:cubicBezTo>
                  <a:cubicBezTo>
                    <a:pt x="1472" y="98"/>
                    <a:pt x="1623" y="177"/>
                    <a:pt x="1792" y="261"/>
                  </a:cubicBezTo>
                  <a:cubicBezTo>
                    <a:pt x="1961" y="345"/>
                    <a:pt x="2125" y="447"/>
                    <a:pt x="2358" y="561"/>
                  </a:cubicBezTo>
                  <a:cubicBezTo>
                    <a:pt x="2591" y="675"/>
                    <a:pt x="2933" y="836"/>
                    <a:pt x="3187" y="946"/>
                  </a:cubicBezTo>
                  <a:cubicBezTo>
                    <a:pt x="3441" y="1056"/>
                    <a:pt x="3651" y="1140"/>
                    <a:pt x="3883" y="1221"/>
                  </a:cubicBezTo>
                  <a:cubicBezTo>
                    <a:pt x="4115" y="1302"/>
                    <a:pt x="4330" y="1374"/>
                    <a:pt x="4578" y="1435"/>
                  </a:cubicBezTo>
                  <a:cubicBezTo>
                    <a:pt x="4826" y="1496"/>
                    <a:pt x="5048" y="1546"/>
                    <a:pt x="5374" y="1589"/>
                  </a:cubicBezTo>
                  <a:cubicBezTo>
                    <a:pt x="5700" y="1632"/>
                    <a:pt x="6292" y="1670"/>
                    <a:pt x="6532" y="169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18DE502C-ABC4-43F2-96D1-CDEDA3BF8D7F}"/>
              </a:ext>
            </a:extLst>
          </p:cNvPr>
          <p:cNvGrpSpPr>
            <a:grpSpLocks/>
          </p:cNvGrpSpPr>
          <p:nvPr/>
        </p:nvGrpSpPr>
        <p:grpSpPr bwMode="auto">
          <a:xfrm>
            <a:off x="5359400" y="3644900"/>
            <a:ext cx="2038350" cy="1641475"/>
            <a:chOff x="5466080" y="1285860"/>
            <a:chExt cx="2039599" cy="1642110"/>
          </a:xfrm>
        </p:grpSpPr>
        <p:cxnSp>
          <p:nvCxnSpPr>
            <p:cNvPr id="75803" name="AutoShape 44">
              <a:extLst>
                <a:ext uri="{FF2B5EF4-FFF2-40B4-BE49-F238E27FC236}">
                  <a16:creationId xmlns:a16="http://schemas.microsoft.com/office/drawing/2014/main" id="{12A613F2-B86C-44DD-B29D-305E2D5AABA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469234" y="2927970"/>
              <a:ext cx="2036445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804" name="AutoShape 45">
              <a:extLst>
                <a:ext uri="{FF2B5EF4-FFF2-40B4-BE49-F238E27FC236}">
                  <a16:creationId xmlns:a16="http://schemas.microsoft.com/office/drawing/2014/main" id="{6151CC98-17C7-4661-A5C1-F0CB804A0EE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469234" y="1285860"/>
              <a:ext cx="0" cy="164211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5805" name="Freeform 46">
              <a:extLst>
                <a:ext uri="{FF2B5EF4-FFF2-40B4-BE49-F238E27FC236}">
                  <a16:creationId xmlns:a16="http://schemas.microsoft.com/office/drawing/2014/main" id="{2317FC06-38F0-4F0C-9997-79E446A13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9234" y="1674480"/>
              <a:ext cx="1697355" cy="1253490"/>
            </a:xfrm>
            <a:custGeom>
              <a:avLst/>
              <a:gdLst>
                <a:gd name="T0" fmla="*/ 0 w 1782"/>
                <a:gd name="T1" fmla="*/ 2147483647 h 1316"/>
                <a:gd name="T2" fmla="*/ 2147483647 w 1782"/>
                <a:gd name="T3" fmla="*/ 2147483647 h 1316"/>
                <a:gd name="T4" fmla="*/ 2147483647 w 1782"/>
                <a:gd name="T5" fmla="*/ 2147483647 h 1316"/>
                <a:gd name="T6" fmla="*/ 2147483647 w 1782"/>
                <a:gd name="T7" fmla="*/ 2147483647 h 1316"/>
                <a:gd name="T8" fmla="*/ 2147483647 w 1782"/>
                <a:gd name="T9" fmla="*/ 2147483647 h 1316"/>
                <a:gd name="T10" fmla="*/ 2147483647 w 1782"/>
                <a:gd name="T11" fmla="*/ 2147483647 h 1316"/>
                <a:gd name="T12" fmla="*/ 2147483647 w 1782"/>
                <a:gd name="T13" fmla="*/ 2147483647 h 1316"/>
                <a:gd name="T14" fmla="*/ 2147483647 w 1782"/>
                <a:gd name="T15" fmla="*/ 2147483647 h 1316"/>
                <a:gd name="T16" fmla="*/ 2147483647 w 1782"/>
                <a:gd name="T17" fmla="*/ 2147483647 h 1316"/>
                <a:gd name="T18" fmla="*/ 2147483647 w 1782"/>
                <a:gd name="T19" fmla="*/ 2147483647 h 1316"/>
                <a:gd name="T20" fmla="*/ 2147483647 w 1782"/>
                <a:gd name="T21" fmla="*/ 2147483647 h 1316"/>
                <a:gd name="T22" fmla="*/ 2147483647 w 1782"/>
                <a:gd name="T23" fmla="*/ 2147483647 h 1316"/>
                <a:gd name="T24" fmla="*/ 2147483647 w 1782"/>
                <a:gd name="T25" fmla="*/ 2147483647 h 1316"/>
                <a:gd name="T26" fmla="*/ 2147483647 w 1782"/>
                <a:gd name="T27" fmla="*/ 2147483647 h 1316"/>
                <a:gd name="T28" fmla="*/ 2147483647 w 1782"/>
                <a:gd name="T29" fmla="*/ 2147483647 h 13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782" h="1316">
                  <a:moveTo>
                    <a:pt x="0" y="1316"/>
                  </a:moveTo>
                  <a:cubicBezTo>
                    <a:pt x="27" y="1293"/>
                    <a:pt x="54" y="1271"/>
                    <a:pt x="90" y="1218"/>
                  </a:cubicBezTo>
                  <a:cubicBezTo>
                    <a:pt x="126" y="1165"/>
                    <a:pt x="149" y="1132"/>
                    <a:pt x="214" y="998"/>
                  </a:cubicBezTo>
                  <a:cubicBezTo>
                    <a:pt x="279" y="864"/>
                    <a:pt x="418" y="552"/>
                    <a:pt x="482" y="414"/>
                  </a:cubicBezTo>
                  <a:cubicBezTo>
                    <a:pt x="546" y="276"/>
                    <a:pt x="561" y="229"/>
                    <a:pt x="598" y="170"/>
                  </a:cubicBezTo>
                  <a:cubicBezTo>
                    <a:pt x="635" y="111"/>
                    <a:pt x="663" y="83"/>
                    <a:pt x="706" y="58"/>
                  </a:cubicBezTo>
                  <a:cubicBezTo>
                    <a:pt x="749" y="33"/>
                    <a:pt x="806" y="31"/>
                    <a:pt x="854" y="22"/>
                  </a:cubicBezTo>
                  <a:cubicBezTo>
                    <a:pt x="902" y="13"/>
                    <a:pt x="959" y="0"/>
                    <a:pt x="994" y="2"/>
                  </a:cubicBezTo>
                  <a:cubicBezTo>
                    <a:pt x="1029" y="4"/>
                    <a:pt x="1047" y="19"/>
                    <a:pt x="1066" y="34"/>
                  </a:cubicBezTo>
                  <a:cubicBezTo>
                    <a:pt x="1085" y="49"/>
                    <a:pt x="1094" y="65"/>
                    <a:pt x="1110" y="92"/>
                  </a:cubicBezTo>
                  <a:cubicBezTo>
                    <a:pt x="1126" y="119"/>
                    <a:pt x="1133" y="136"/>
                    <a:pt x="1162" y="198"/>
                  </a:cubicBezTo>
                  <a:cubicBezTo>
                    <a:pt x="1191" y="260"/>
                    <a:pt x="1217" y="313"/>
                    <a:pt x="1286" y="466"/>
                  </a:cubicBezTo>
                  <a:cubicBezTo>
                    <a:pt x="1355" y="619"/>
                    <a:pt x="1513" y="982"/>
                    <a:pt x="1578" y="1114"/>
                  </a:cubicBezTo>
                  <a:cubicBezTo>
                    <a:pt x="1643" y="1246"/>
                    <a:pt x="1644" y="1222"/>
                    <a:pt x="1678" y="1256"/>
                  </a:cubicBezTo>
                  <a:cubicBezTo>
                    <a:pt x="1712" y="1290"/>
                    <a:pt x="1755" y="1301"/>
                    <a:pt x="1782" y="1316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任意多边形 59">
              <a:extLst>
                <a:ext uri="{FF2B5EF4-FFF2-40B4-BE49-F238E27FC236}">
                  <a16:creationId xmlns:a16="http://schemas.microsoft.com/office/drawing/2014/main" id="{FE0D06CA-F639-42F5-AE68-74889A657E51}"/>
                </a:ext>
              </a:extLst>
            </p:cNvPr>
            <p:cNvSpPr/>
            <p:nvPr/>
          </p:nvSpPr>
          <p:spPr>
            <a:xfrm>
              <a:off x="5466080" y="1790880"/>
              <a:ext cx="1675839" cy="1135502"/>
            </a:xfrm>
            <a:custGeom>
              <a:avLst/>
              <a:gdLst>
                <a:gd name="connsiteX0" fmla="*/ 0 w 1676400"/>
                <a:gd name="connsiteY0" fmla="*/ 1125220 h 1135380"/>
                <a:gd name="connsiteX1" fmla="*/ 208280 w 1676400"/>
                <a:gd name="connsiteY1" fmla="*/ 932180 h 1135380"/>
                <a:gd name="connsiteX2" fmla="*/ 462280 w 1676400"/>
                <a:gd name="connsiteY2" fmla="*/ 505460 h 1135380"/>
                <a:gd name="connsiteX3" fmla="*/ 695960 w 1676400"/>
                <a:gd name="connsiteY3" fmla="*/ 83820 h 1135380"/>
                <a:gd name="connsiteX4" fmla="*/ 782320 w 1676400"/>
                <a:gd name="connsiteY4" fmla="*/ 2540 h 1135380"/>
                <a:gd name="connsiteX5" fmla="*/ 873760 w 1676400"/>
                <a:gd name="connsiteY5" fmla="*/ 68580 h 1135380"/>
                <a:gd name="connsiteX6" fmla="*/ 985520 w 1676400"/>
                <a:gd name="connsiteY6" fmla="*/ 205740 h 1135380"/>
                <a:gd name="connsiteX7" fmla="*/ 1087120 w 1676400"/>
                <a:gd name="connsiteY7" fmla="*/ 353060 h 1135380"/>
                <a:gd name="connsiteX8" fmla="*/ 1244600 w 1676400"/>
                <a:gd name="connsiteY8" fmla="*/ 607060 h 1135380"/>
                <a:gd name="connsiteX9" fmla="*/ 1457960 w 1676400"/>
                <a:gd name="connsiteY9" fmla="*/ 962660 h 1135380"/>
                <a:gd name="connsiteX10" fmla="*/ 1676400 w 1676400"/>
                <a:gd name="connsiteY10" fmla="*/ 1135380 h 1135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1135380">
                  <a:moveTo>
                    <a:pt x="0" y="1125220"/>
                  </a:moveTo>
                  <a:cubicBezTo>
                    <a:pt x="65616" y="1080346"/>
                    <a:pt x="131233" y="1035473"/>
                    <a:pt x="208280" y="932180"/>
                  </a:cubicBezTo>
                  <a:cubicBezTo>
                    <a:pt x="285327" y="828887"/>
                    <a:pt x="381000" y="646853"/>
                    <a:pt x="462280" y="505460"/>
                  </a:cubicBezTo>
                  <a:cubicBezTo>
                    <a:pt x="543560" y="364067"/>
                    <a:pt x="642620" y="167640"/>
                    <a:pt x="695960" y="83820"/>
                  </a:cubicBezTo>
                  <a:cubicBezTo>
                    <a:pt x="749300" y="0"/>
                    <a:pt x="752687" y="5080"/>
                    <a:pt x="782320" y="2540"/>
                  </a:cubicBezTo>
                  <a:cubicBezTo>
                    <a:pt x="811953" y="0"/>
                    <a:pt x="839893" y="34713"/>
                    <a:pt x="873760" y="68580"/>
                  </a:cubicBezTo>
                  <a:cubicBezTo>
                    <a:pt x="907627" y="102447"/>
                    <a:pt x="949960" y="158327"/>
                    <a:pt x="985520" y="205740"/>
                  </a:cubicBezTo>
                  <a:cubicBezTo>
                    <a:pt x="1021080" y="253153"/>
                    <a:pt x="1043940" y="286173"/>
                    <a:pt x="1087120" y="353060"/>
                  </a:cubicBezTo>
                  <a:cubicBezTo>
                    <a:pt x="1130300" y="419947"/>
                    <a:pt x="1182793" y="505460"/>
                    <a:pt x="1244600" y="607060"/>
                  </a:cubicBezTo>
                  <a:cubicBezTo>
                    <a:pt x="1306407" y="708660"/>
                    <a:pt x="1385993" y="874607"/>
                    <a:pt x="1457960" y="962660"/>
                  </a:cubicBezTo>
                  <a:cubicBezTo>
                    <a:pt x="1529927" y="1050713"/>
                    <a:pt x="1641687" y="1106593"/>
                    <a:pt x="1676400" y="1135380"/>
                  </a:cubicBezTo>
                </a:path>
              </a:pathLst>
            </a:cu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noProof="1"/>
            </a:p>
          </p:txBody>
        </p:sp>
      </p:grpSp>
      <p:grpSp>
        <p:nvGrpSpPr>
          <p:cNvPr id="75784" name="组合 41">
            <a:extLst>
              <a:ext uri="{FF2B5EF4-FFF2-40B4-BE49-F238E27FC236}">
                <a16:creationId xmlns:a16="http://schemas.microsoft.com/office/drawing/2014/main" id="{CCC092D4-541B-4BD9-B706-960FEB217D0B}"/>
              </a:ext>
            </a:extLst>
          </p:cNvPr>
          <p:cNvGrpSpPr>
            <a:grpSpLocks/>
          </p:cNvGrpSpPr>
          <p:nvPr/>
        </p:nvGrpSpPr>
        <p:grpSpPr bwMode="auto">
          <a:xfrm>
            <a:off x="2038350" y="1057275"/>
            <a:ext cx="2046288" cy="1646238"/>
            <a:chOff x="2214544" y="4000506"/>
            <a:chExt cx="2045968" cy="1645914"/>
          </a:xfrm>
        </p:grpSpPr>
        <p:cxnSp>
          <p:nvCxnSpPr>
            <p:cNvPr id="75800" name="AutoShape 5">
              <a:extLst>
                <a:ext uri="{FF2B5EF4-FFF2-40B4-BE49-F238E27FC236}">
                  <a16:creationId xmlns:a16="http://schemas.microsoft.com/office/drawing/2014/main" id="{24380606-352D-49EB-899C-F49AE5D94F6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224067" y="5642614"/>
              <a:ext cx="2036445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801" name="AutoShape 6">
              <a:extLst>
                <a:ext uri="{FF2B5EF4-FFF2-40B4-BE49-F238E27FC236}">
                  <a16:creationId xmlns:a16="http://schemas.microsoft.com/office/drawing/2014/main" id="{EE794C46-9D90-4EF9-8497-1ABE6F7C863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1398252" y="4816798"/>
              <a:ext cx="1642108" cy="952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7" name="任意多边形 66">
              <a:extLst>
                <a:ext uri="{FF2B5EF4-FFF2-40B4-BE49-F238E27FC236}">
                  <a16:creationId xmlns:a16="http://schemas.microsoft.com/office/drawing/2014/main" id="{4E83B52E-F7CF-4B62-ABEC-44D11AAC4575}"/>
                </a:ext>
              </a:extLst>
            </p:cNvPr>
            <p:cNvSpPr/>
            <p:nvPr/>
          </p:nvSpPr>
          <p:spPr>
            <a:xfrm>
              <a:off x="2225655" y="4286200"/>
              <a:ext cx="1684074" cy="1360220"/>
            </a:xfrm>
            <a:custGeom>
              <a:avLst/>
              <a:gdLst>
                <a:gd name="connsiteX0" fmla="*/ 0 w 1684020"/>
                <a:gd name="connsiteY0" fmla="*/ 0 h 1485900"/>
                <a:gd name="connsiteX1" fmla="*/ 190500 w 1684020"/>
                <a:gd name="connsiteY1" fmla="*/ 403860 h 1485900"/>
                <a:gd name="connsiteX2" fmla="*/ 449580 w 1684020"/>
                <a:gd name="connsiteY2" fmla="*/ 777240 h 1485900"/>
                <a:gd name="connsiteX3" fmla="*/ 716280 w 1684020"/>
                <a:gd name="connsiteY3" fmla="*/ 1036320 h 1485900"/>
                <a:gd name="connsiteX4" fmla="*/ 990600 w 1684020"/>
                <a:gd name="connsiteY4" fmla="*/ 1234440 h 1485900"/>
                <a:gd name="connsiteX5" fmla="*/ 1196340 w 1684020"/>
                <a:gd name="connsiteY5" fmla="*/ 1348740 h 1485900"/>
                <a:gd name="connsiteX6" fmla="*/ 1447800 w 1684020"/>
                <a:gd name="connsiteY6" fmla="*/ 1432560 h 1485900"/>
                <a:gd name="connsiteX7" fmla="*/ 1684020 w 1684020"/>
                <a:gd name="connsiteY7" fmla="*/ 1485900 h 148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84020" h="1485900">
                  <a:moveTo>
                    <a:pt x="0" y="0"/>
                  </a:moveTo>
                  <a:cubicBezTo>
                    <a:pt x="57785" y="137160"/>
                    <a:pt x="115570" y="274320"/>
                    <a:pt x="190500" y="403860"/>
                  </a:cubicBezTo>
                  <a:cubicBezTo>
                    <a:pt x="265430" y="533400"/>
                    <a:pt x="361950" y="671830"/>
                    <a:pt x="449580" y="777240"/>
                  </a:cubicBezTo>
                  <a:cubicBezTo>
                    <a:pt x="537210" y="882650"/>
                    <a:pt x="626110" y="960120"/>
                    <a:pt x="716280" y="1036320"/>
                  </a:cubicBezTo>
                  <a:cubicBezTo>
                    <a:pt x="806450" y="1112520"/>
                    <a:pt x="910590" y="1182370"/>
                    <a:pt x="990600" y="1234440"/>
                  </a:cubicBezTo>
                  <a:cubicBezTo>
                    <a:pt x="1070610" y="1286510"/>
                    <a:pt x="1120140" y="1315720"/>
                    <a:pt x="1196340" y="1348740"/>
                  </a:cubicBezTo>
                  <a:cubicBezTo>
                    <a:pt x="1272540" y="1381760"/>
                    <a:pt x="1366520" y="1409700"/>
                    <a:pt x="1447800" y="1432560"/>
                  </a:cubicBezTo>
                  <a:cubicBezTo>
                    <a:pt x="1529080" y="1455420"/>
                    <a:pt x="1606550" y="1470660"/>
                    <a:pt x="1684020" y="148590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noProof="1"/>
            </a:p>
          </p:txBody>
        </p:sp>
      </p:grpSp>
      <p:sp>
        <p:nvSpPr>
          <p:cNvPr id="75785" name="TextBox 1">
            <a:extLst>
              <a:ext uri="{FF2B5EF4-FFF2-40B4-BE49-F238E27FC236}">
                <a16:creationId xmlns:a16="http://schemas.microsoft.com/office/drawing/2014/main" id="{836CA80C-4B9B-4122-B020-53BFB01B8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4430713"/>
            <a:ext cx="1785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实际的电压脉冲</a:t>
            </a:r>
          </a:p>
        </p:txBody>
      </p:sp>
      <p:sp>
        <p:nvSpPr>
          <p:cNvPr id="75786" name="TextBox 1">
            <a:extLst>
              <a:ext uri="{FF2B5EF4-FFF2-40B4-BE49-F238E27FC236}">
                <a16:creationId xmlns:a16="http://schemas.microsoft.com/office/drawing/2014/main" id="{313FEED5-21A6-4EBE-A1B5-B1938EFBD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1831975"/>
            <a:ext cx="1785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理想的指数电压脉冲</a:t>
            </a:r>
          </a:p>
        </p:txBody>
      </p:sp>
      <p:sp>
        <p:nvSpPr>
          <p:cNvPr id="72" name="TextBox 1">
            <a:extLst>
              <a:ext uri="{FF2B5EF4-FFF2-40B4-BE49-F238E27FC236}">
                <a16:creationId xmlns:a16="http://schemas.microsoft.com/office/drawing/2014/main" id="{B2B79FFC-2827-4DD2-B420-D3A74A27C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800" y="4430713"/>
            <a:ext cx="1785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得到的梯形成形</a:t>
            </a:r>
          </a:p>
        </p:txBody>
      </p:sp>
      <p:sp>
        <p:nvSpPr>
          <p:cNvPr id="73" name="TextBox 1">
            <a:extLst>
              <a:ext uri="{FF2B5EF4-FFF2-40B4-BE49-F238E27FC236}">
                <a16:creationId xmlns:a16="http://schemas.microsoft.com/office/drawing/2014/main" id="{9C6D03B1-3367-4DE8-9F38-87F2BB1B0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8975" y="1843088"/>
            <a:ext cx="1785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得到的梯形成形</a:t>
            </a:r>
          </a:p>
        </p:txBody>
      </p:sp>
      <p:sp>
        <p:nvSpPr>
          <p:cNvPr id="75789" name="TextBox 1">
            <a:extLst>
              <a:ext uri="{FF2B5EF4-FFF2-40B4-BE49-F238E27FC236}">
                <a16:creationId xmlns:a16="http://schemas.microsoft.com/office/drawing/2014/main" id="{DE42BEA0-D4C7-4E9E-9F34-C06E6148D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8" y="5876925"/>
            <a:ext cx="86185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导致梯形形状畸变</a:t>
            </a:r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：幅度提取不准确，影响基线，当脉冲后沿堆积时无法准确恢复堆积脉冲幅度；计数率高发生堆积时，脉冲畸变，无法正确恢复，降低有效计数。</a:t>
            </a:r>
          </a:p>
        </p:txBody>
      </p:sp>
      <p:cxnSp>
        <p:nvCxnSpPr>
          <p:cNvPr id="75790" name="直接连接符 74">
            <a:extLst>
              <a:ext uri="{FF2B5EF4-FFF2-40B4-BE49-F238E27FC236}">
                <a16:creationId xmlns:a16="http://schemas.microsoft.com/office/drawing/2014/main" id="{F99F1243-2D99-499F-BBFD-E4B6C591DA3F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73025" y="714375"/>
            <a:ext cx="1998663" cy="1588"/>
          </a:xfrm>
          <a:prstGeom prst="line">
            <a:avLst/>
          </a:prstGeom>
          <a:noFill/>
          <a:ln w="9525">
            <a:solidFill>
              <a:srgbClr val="FFB0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5791" name="Rectangle 7">
            <a:extLst>
              <a:ext uri="{FF2B5EF4-FFF2-40B4-BE49-F238E27FC236}">
                <a16:creationId xmlns:a16="http://schemas.microsoft.com/office/drawing/2014/main" id="{8604EA42-03F9-444C-B707-8EFA2FB5C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5792" name="燕尾形 76">
            <a:extLst>
              <a:ext uri="{FF2B5EF4-FFF2-40B4-BE49-F238E27FC236}">
                <a16:creationId xmlns:a16="http://schemas.microsoft.com/office/drawing/2014/main" id="{D35D2FE5-A1A8-4A95-9607-EAFA1124B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2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75793" name="燕尾形 22">
            <a:extLst>
              <a:ext uri="{FF2B5EF4-FFF2-40B4-BE49-F238E27FC236}">
                <a16:creationId xmlns:a16="http://schemas.microsoft.com/office/drawing/2014/main" id="{AC3A0A26-AE69-4458-BBFC-3187E6302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188" y="355600"/>
            <a:ext cx="4429125" cy="358775"/>
          </a:xfrm>
          <a:prstGeom prst="chevron">
            <a:avLst>
              <a:gd name="adj" fmla="val 49952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75794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73D2CE24-2136-490B-B825-04E1C1E90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95" name="燕尾形 79">
            <a:extLst>
              <a:ext uri="{FF2B5EF4-FFF2-40B4-BE49-F238E27FC236}">
                <a16:creationId xmlns:a16="http://schemas.microsoft.com/office/drawing/2014/main" id="{1433BBEC-E84E-421D-85DF-CEB5B8141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69912" cy="358775"/>
          </a:xfrm>
          <a:prstGeom prst="chevron">
            <a:avLst>
              <a:gd name="adj" fmla="val 50001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5796" name="燕尾形 80">
            <a:extLst>
              <a:ext uri="{FF2B5EF4-FFF2-40B4-BE49-F238E27FC236}">
                <a16:creationId xmlns:a16="http://schemas.microsoft.com/office/drawing/2014/main" id="{703A0C8D-F17B-4D21-95CD-8B1BB4E08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5797" name="燕尾形 81">
            <a:extLst>
              <a:ext uri="{FF2B5EF4-FFF2-40B4-BE49-F238E27FC236}">
                <a16:creationId xmlns:a16="http://schemas.microsoft.com/office/drawing/2014/main" id="{02441509-90AC-4270-A453-749146208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75798" name="TextBox 1">
            <a:extLst>
              <a:ext uri="{FF2B5EF4-FFF2-40B4-BE49-F238E27FC236}">
                <a16:creationId xmlns:a16="http://schemas.microsoft.com/office/drawing/2014/main" id="{4B65275A-46FD-44A9-AF7B-2723D0431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2389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级联反褶积方法</a:t>
            </a:r>
          </a:p>
        </p:txBody>
      </p:sp>
      <p:sp>
        <p:nvSpPr>
          <p:cNvPr id="75799" name="TextBox 1">
            <a:extLst>
              <a:ext uri="{FF2B5EF4-FFF2-40B4-BE49-F238E27FC236}">
                <a16:creationId xmlns:a16="http://schemas.microsoft.com/office/drawing/2014/main" id="{0ACEA6D1-409B-4224-818D-E800548C5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188" y="344488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梯形成形效果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7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523" name="AutoShape 3">
            <a:extLst>
              <a:ext uri="{FF2B5EF4-FFF2-40B4-BE49-F238E27FC236}">
                <a16:creationId xmlns:a16="http://schemas.microsoft.com/office/drawing/2014/main" id="{05DC2652-8E73-47DC-AC99-0C3948885A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92613" y="5002213"/>
            <a:ext cx="833437" cy="0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282973B6-7189-4143-8FEE-82FBC13E381C}"/>
              </a:ext>
            </a:extLst>
          </p:cNvPr>
          <p:cNvGrpSpPr>
            <a:grpSpLocks/>
          </p:cNvGrpSpPr>
          <p:nvPr/>
        </p:nvGrpSpPr>
        <p:grpSpPr bwMode="auto">
          <a:xfrm>
            <a:off x="5540375" y="4000500"/>
            <a:ext cx="2036763" cy="1643063"/>
            <a:chOff x="5540672" y="4000504"/>
            <a:chExt cx="2036445" cy="1643512"/>
          </a:xfrm>
        </p:grpSpPr>
        <p:grpSp>
          <p:nvGrpSpPr>
            <p:cNvPr id="76854" name="Group 12">
              <a:extLst>
                <a:ext uri="{FF2B5EF4-FFF2-40B4-BE49-F238E27FC236}">
                  <a16:creationId xmlns:a16="http://schemas.microsoft.com/office/drawing/2014/main" id="{AA5B3909-9A6C-43A1-88BD-B30A66A73B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40672" y="4000504"/>
              <a:ext cx="2036445" cy="1642110"/>
              <a:chOff x="4626" y="8596"/>
              <a:chExt cx="2138" cy="1724"/>
            </a:xfrm>
          </p:grpSpPr>
          <p:cxnSp>
            <p:nvCxnSpPr>
              <p:cNvPr id="76857" name="AutoShape 13">
                <a:extLst>
                  <a:ext uri="{FF2B5EF4-FFF2-40B4-BE49-F238E27FC236}">
                    <a16:creationId xmlns:a16="http://schemas.microsoft.com/office/drawing/2014/main" id="{9B8F2497-3E12-422A-B688-BF106FEDBD7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626" y="10320"/>
                <a:ext cx="2138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6858" name="AutoShape 14">
                <a:extLst>
                  <a:ext uri="{FF2B5EF4-FFF2-40B4-BE49-F238E27FC236}">
                    <a16:creationId xmlns:a16="http://schemas.microsoft.com/office/drawing/2014/main" id="{912040E8-C5E9-4C3F-A504-233414FBFB6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626" y="8596"/>
                <a:ext cx="0" cy="1724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6859" name="AutoShape 15">
                <a:extLst>
                  <a:ext uri="{FF2B5EF4-FFF2-40B4-BE49-F238E27FC236}">
                    <a16:creationId xmlns:a16="http://schemas.microsoft.com/office/drawing/2014/main" id="{16F21111-3E36-4DE2-ABCB-5350538937F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626" y="8978"/>
                <a:ext cx="621" cy="1342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6860" name="AutoShape 16">
                <a:extLst>
                  <a:ext uri="{FF2B5EF4-FFF2-40B4-BE49-F238E27FC236}">
                    <a16:creationId xmlns:a16="http://schemas.microsoft.com/office/drawing/2014/main" id="{3A5FC251-67EB-4929-BE86-2920B8EA284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5620" y="8978"/>
                <a:ext cx="621" cy="1342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6861" name="AutoShape 17">
                <a:extLst>
                  <a:ext uri="{FF2B5EF4-FFF2-40B4-BE49-F238E27FC236}">
                    <a16:creationId xmlns:a16="http://schemas.microsoft.com/office/drawing/2014/main" id="{DA9AD5C8-6C9B-4C6D-829A-663749FD999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5247" y="8978"/>
                <a:ext cx="373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76855" name="AutoShape 20">
              <a:extLst>
                <a:ext uri="{FF2B5EF4-FFF2-40B4-BE49-F238E27FC236}">
                  <a16:creationId xmlns:a16="http://schemas.microsoft.com/office/drawing/2014/main" id="{8B665DB5-C54F-4FBB-9D38-3F2A936347C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150281" y="4364337"/>
              <a:ext cx="0" cy="127825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56" name="AutoShape 21">
              <a:extLst>
                <a:ext uri="{FF2B5EF4-FFF2-40B4-BE49-F238E27FC236}">
                  <a16:creationId xmlns:a16="http://schemas.microsoft.com/office/drawing/2014/main" id="{7F07CCDB-B54F-433C-99C5-6A22309DA23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478404" y="4365761"/>
              <a:ext cx="0" cy="1278255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522D64EC-91CE-4129-A817-19A013BF8069}"/>
              </a:ext>
            </a:extLst>
          </p:cNvPr>
          <p:cNvCxnSpPr/>
          <p:nvPr/>
        </p:nvCxnSpPr>
        <p:spPr>
          <a:xfrm>
            <a:off x="571500" y="3714750"/>
            <a:ext cx="8001000" cy="1588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05" name="TextBox 1">
            <a:extLst>
              <a:ext uri="{FF2B5EF4-FFF2-40B4-BE49-F238E27FC236}">
                <a16:creationId xmlns:a16="http://schemas.microsoft.com/office/drawing/2014/main" id="{627D921E-C8C8-450F-8B18-07DDCEF16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5" y="1000125"/>
            <a:ext cx="1785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理想的电压脉冲</a:t>
            </a:r>
          </a:p>
        </p:txBody>
      </p:sp>
      <p:sp>
        <p:nvSpPr>
          <p:cNvPr id="71" name="TextBox 1">
            <a:extLst>
              <a:ext uri="{FF2B5EF4-FFF2-40B4-BE49-F238E27FC236}">
                <a16:creationId xmlns:a16="http://schemas.microsoft.com/office/drawing/2014/main" id="{AE6185EE-AC54-42C6-976D-6A4375F849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4773613"/>
            <a:ext cx="1785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单位电流脉冲</a:t>
            </a:r>
          </a:p>
        </p:txBody>
      </p:sp>
      <p:sp>
        <p:nvSpPr>
          <p:cNvPr id="72" name="TextBox 1">
            <a:extLst>
              <a:ext uri="{FF2B5EF4-FFF2-40B4-BE49-F238E27FC236}">
                <a16:creationId xmlns:a16="http://schemas.microsoft.com/office/drawing/2014/main" id="{FC1728D6-0CE9-4732-A11B-9AAC71A4E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25" y="1000125"/>
            <a:ext cx="1785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单位脉冲电流</a:t>
            </a:r>
          </a:p>
        </p:txBody>
      </p:sp>
      <p:sp>
        <p:nvSpPr>
          <p:cNvPr id="73" name="TextBox 1">
            <a:extLst>
              <a:ext uri="{FF2B5EF4-FFF2-40B4-BE49-F238E27FC236}">
                <a16:creationId xmlns:a16="http://schemas.microsoft.com/office/drawing/2014/main" id="{FBC63C16-8687-4192-A131-30AFB87DA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813" y="4786313"/>
            <a:ext cx="1357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梯形成形</a:t>
            </a:r>
          </a:p>
        </p:txBody>
      </p: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AEC62550-B293-4AF6-8618-445FB6918E90}"/>
              </a:ext>
            </a:extLst>
          </p:cNvPr>
          <p:cNvGrpSpPr>
            <a:grpSpLocks/>
          </p:cNvGrpSpPr>
          <p:nvPr/>
        </p:nvGrpSpPr>
        <p:grpSpPr bwMode="auto">
          <a:xfrm>
            <a:off x="2212975" y="4000500"/>
            <a:ext cx="2047875" cy="1644650"/>
            <a:chOff x="2213752" y="4000506"/>
            <a:chExt cx="2046760" cy="1643866"/>
          </a:xfrm>
        </p:grpSpPr>
        <p:cxnSp>
          <p:nvCxnSpPr>
            <p:cNvPr id="76851" name="AutoShape 5">
              <a:extLst>
                <a:ext uri="{FF2B5EF4-FFF2-40B4-BE49-F238E27FC236}">
                  <a16:creationId xmlns:a16="http://schemas.microsoft.com/office/drawing/2014/main" id="{25EAC159-D792-4A1D-B478-26BFA9F4676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224067" y="5642614"/>
              <a:ext cx="2036445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52" name="AutoShape 6">
              <a:extLst>
                <a:ext uri="{FF2B5EF4-FFF2-40B4-BE49-F238E27FC236}">
                  <a16:creationId xmlns:a16="http://schemas.microsoft.com/office/drawing/2014/main" id="{62B3288E-F5A2-4E56-8352-E21160E8881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1398252" y="4816798"/>
              <a:ext cx="1642108" cy="952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E4537C27-57BA-4BA5-BA66-27EAD65C04A1}"/>
                </a:ext>
              </a:extLst>
            </p:cNvPr>
            <p:cNvCxnSpPr/>
            <p:nvPr/>
          </p:nvCxnSpPr>
          <p:spPr>
            <a:xfrm rot="5400000" flipH="1" flipV="1">
              <a:off x="1571914" y="5000948"/>
              <a:ext cx="1285262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1">
            <a:extLst>
              <a:ext uri="{FF2B5EF4-FFF2-40B4-BE49-F238E27FC236}">
                <a16:creationId xmlns:a16="http://schemas.microsoft.com/office/drawing/2014/main" id="{AD0D034B-064C-4616-9182-B3D85486A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5780088"/>
            <a:ext cx="87153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如果对实际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电流脉冲直接采样</a:t>
            </a:r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再数字滤波成形可以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解决梯形变形</a:t>
            </a:r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问题，但带来更多的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要求极高采样率的数字采样系统；</a:t>
            </a:r>
            <a:r>
              <a:rPr lang="en-US" altLang="zh-CN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要求超快速电流灵敏放大器；</a:t>
            </a:r>
            <a:r>
              <a:rPr lang="en-US" altLang="zh-CN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模拟前端电路的带宽要求很高；通常不可行；因此要考虑对实际电压脉冲反褶积；</a:t>
            </a:r>
          </a:p>
        </p:txBody>
      </p:sp>
      <p:sp>
        <p:nvSpPr>
          <p:cNvPr id="76811" name="TextBox 1">
            <a:extLst>
              <a:ext uri="{FF2B5EF4-FFF2-40B4-BE49-F238E27FC236}">
                <a16:creationId xmlns:a16="http://schemas.microsoft.com/office/drawing/2014/main" id="{1E06E480-796D-47D4-896C-C289690B1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1000125"/>
            <a:ext cx="178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实际的电压脉冲</a:t>
            </a:r>
          </a:p>
        </p:txBody>
      </p:sp>
      <p:sp>
        <p:nvSpPr>
          <p:cNvPr id="57" name="TextBox 1">
            <a:extLst>
              <a:ext uri="{FF2B5EF4-FFF2-40B4-BE49-F238E27FC236}">
                <a16:creationId xmlns:a16="http://schemas.microsoft.com/office/drawing/2014/main" id="{D09CF26D-12AE-47CA-99B5-E38B384A4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75" y="2571750"/>
            <a:ext cx="1428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时间常数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τ</a:t>
            </a:r>
            <a:r>
              <a:rPr lang="en-US" altLang="zh-CN" sz="1600" baseline="-25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endParaRPr lang="zh-CN" altLang="en-US" sz="1600" baseline="-250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TextBox 1">
            <a:extLst>
              <a:ext uri="{FF2B5EF4-FFF2-40B4-BE49-F238E27FC236}">
                <a16:creationId xmlns:a16="http://schemas.microsoft.com/office/drawing/2014/main" id="{8BD94AD5-31CC-4AE7-9959-04E980BE6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688" y="2571750"/>
            <a:ext cx="1428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时间常数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RC</a:t>
            </a:r>
            <a:endParaRPr lang="zh-CN" altLang="en-US" sz="1600" baseline="-250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4689" name="AutoShape 1">
            <a:extLst>
              <a:ext uri="{FF2B5EF4-FFF2-40B4-BE49-F238E27FC236}">
                <a16:creationId xmlns:a16="http://schemas.microsoft.com/office/drawing/2014/main" id="{C117299A-12AA-45E5-AF94-EF0F17D74C5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1500" y="3222625"/>
            <a:ext cx="1857375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DAFF0054-74FD-4E83-8D0A-B7A8D2529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3000375"/>
            <a:ext cx="1116013" cy="46513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76816" name="Text Box 6">
            <a:extLst>
              <a:ext uri="{FF2B5EF4-FFF2-40B4-BE49-F238E27FC236}">
                <a16:creationId xmlns:a16="http://schemas.microsoft.com/office/drawing/2014/main" id="{3FCD1FED-EFF8-4136-9ABD-A0077AB26A3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619250" y="3101975"/>
            <a:ext cx="49371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endParaRPr lang="en-US" altLang="zh-CN" sz="1000" i="1">
              <a:latin typeface="Times New Roman" panose="02020603050405020304" pitchFamily="18" charset="0"/>
            </a:endParaRPr>
          </a:p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76817" name="Text Box 11">
            <a:extLst>
              <a:ext uri="{FF2B5EF4-FFF2-40B4-BE49-F238E27FC236}">
                <a16:creationId xmlns:a16="http://schemas.microsoft.com/office/drawing/2014/main" id="{76B9507F-9E9C-496E-9445-DD475995CAD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517900" y="3114675"/>
            <a:ext cx="46831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  <p:sp>
        <p:nvSpPr>
          <p:cNvPr id="76818" name="Text Box 17">
            <a:extLst>
              <a:ext uri="{FF2B5EF4-FFF2-40B4-BE49-F238E27FC236}">
                <a16:creationId xmlns:a16="http://schemas.microsoft.com/office/drawing/2014/main" id="{83E0DF23-438F-4BB5-AD36-4C2065184D4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326063" y="3113088"/>
            <a:ext cx="46831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  <p:grpSp>
        <p:nvGrpSpPr>
          <p:cNvPr id="76819" name="组合 59">
            <a:extLst>
              <a:ext uri="{FF2B5EF4-FFF2-40B4-BE49-F238E27FC236}">
                <a16:creationId xmlns:a16="http://schemas.microsoft.com/office/drawing/2014/main" id="{0CC02AF7-92B5-42CE-A414-FFB2EB4088B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2938" y="1500188"/>
            <a:ext cx="1628775" cy="1314450"/>
            <a:chOff x="2152629" y="1285860"/>
            <a:chExt cx="2036445" cy="1642110"/>
          </a:xfrm>
        </p:grpSpPr>
        <p:cxnSp>
          <p:nvCxnSpPr>
            <p:cNvPr id="76848" name="AutoShape 35">
              <a:extLst>
                <a:ext uri="{FF2B5EF4-FFF2-40B4-BE49-F238E27FC236}">
                  <a16:creationId xmlns:a16="http://schemas.microsoft.com/office/drawing/2014/main" id="{F265F405-58F4-4207-AA82-90E396CDCF7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152629" y="2927970"/>
              <a:ext cx="2036445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49" name="AutoShape 36">
              <a:extLst>
                <a:ext uri="{FF2B5EF4-FFF2-40B4-BE49-F238E27FC236}">
                  <a16:creationId xmlns:a16="http://schemas.microsoft.com/office/drawing/2014/main" id="{ED065FF2-426A-42D0-A2F9-31B159234FE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152629" y="1285860"/>
              <a:ext cx="0" cy="164211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850" name="Freeform 40">
              <a:extLst>
                <a:ext uri="{FF2B5EF4-FFF2-40B4-BE49-F238E27FC236}">
                  <a16:creationId xmlns:a16="http://schemas.microsoft.com/office/drawing/2014/main" id="{65A2080A-FAEA-4148-8334-03943BE3E3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2629" y="1897365"/>
              <a:ext cx="1476375" cy="1030605"/>
            </a:xfrm>
            <a:custGeom>
              <a:avLst/>
              <a:gdLst>
                <a:gd name="T0" fmla="*/ 0 w 6532"/>
                <a:gd name="T1" fmla="*/ 2147483647 h 1692"/>
                <a:gd name="T2" fmla="*/ 2147483647 w 6532"/>
                <a:gd name="T3" fmla="*/ 2147483647 h 1692"/>
                <a:gd name="T4" fmla="*/ 2147483647 w 6532"/>
                <a:gd name="T5" fmla="*/ 2147483647 h 1692"/>
                <a:gd name="T6" fmla="*/ 2147483647 w 6532"/>
                <a:gd name="T7" fmla="*/ 2147483647 h 1692"/>
                <a:gd name="T8" fmla="*/ 2147483647 w 6532"/>
                <a:gd name="T9" fmla="*/ 2147483647 h 1692"/>
                <a:gd name="T10" fmla="*/ 2147483647 w 6532"/>
                <a:gd name="T11" fmla="*/ 2147483647 h 1692"/>
                <a:gd name="T12" fmla="*/ 2147483647 w 6532"/>
                <a:gd name="T13" fmla="*/ 2147483647 h 1692"/>
                <a:gd name="T14" fmla="*/ 2147483647 w 6532"/>
                <a:gd name="T15" fmla="*/ 2147483647 h 1692"/>
                <a:gd name="T16" fmla="*/ 2147483647 w 6532"/>
                <a:gd name="T17" fmla="*/ 2147483647 h 1692"/>
                <a:gd name="T18" fmla="*/ 2147483647 w 6532"/>
                <a:gd name="T19" fmla="*/ 2147483647 h 1692"/>
                <a:gd name="T20" fmla="*/ 2147483647 w 6532"/>
                <a:gd name="T21" fmla="*/ 2147483647 h 1692"/>
                <a:gd name="T22" fmla="*/ 2147483647 w 6532"/>
                <a:gd name="T23" fmla="*/ 2147483647 h 1692"/>
                <a:gd name="T24" fmla="*/ 2147483647 w 6532"/>
                <a:gd name="T25" fmla="*/ 2147483647 h 1692"/>
                <a:gd name="T26" fmla="*/ 2147483647 w 6532"/>
                <a:gd name="T27" fmla="*/ 2147483647 h 1692"/>
                <a:gd name="T28" fmla="*/ 2147483647 w 6532"/>
                <a:gd name="T29" fmla="*/ 2147483647 h 169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32" h="1692">
                  <a:moveTo>
                    <a:pt x="0" y="1649"/>
                  </a:moveTo>
                  <a:cubicBezTo>
                    <a:pt x="41" y="1485"/>
                    <a:pt x="82" y="1322"/>
                    <a:pt x="129" y="1169"/>
                  </a:cubicBezTo>
                  <a:cubicBezTo>
                    <a:pt x="176" y="1016"/>
                    <a:pt x="233" y="856"/>
                    <a:pt x="283" y="732"/>
                  </a:cubicBezTo>
                  <a:cubicBezTo>
                    <a:pt x="333" y="608"/>
                    <a:pt x="376" y="514"/>
                    <a:pt x="429" y="423"/>
                  </a:cubicBezTo>
                  <a:cubicBezTo>
                    <a:pt x="482" y="332"/>
                    <a:pt x="536" y="247"/>
                    <a:pt x="600" y="183"/>
                  </a:cubicBezTo>
                  <a:cubicBezTo>
                    <a:pt x="664" y="119"/>
                    <a:pt x="742" y="68"/>
                    <a:pt x="815" y="38"/>
                  </a:cubicBezTo>
                  <a:cubicBezTo>
                    <a:pt x="888" y="8"/>
                    <a:pt x="950" y="0"/>
                    <a:pt x="1038" y="3"/>
                  </a:cubicBezTo>
                  <a:cubicBezTo>
                    <a:pt x="1126" y="6"/>
                    <a:pt x="1220" y="12"/>
                    <a:pt x="1346" y="55"/>
                  </a:cubicBezTo>
                  <a:cubicBezTo>
                    <a:pt x="1472" y="98"/>
                    <a:pt x="1623" y="177"/>
                    <a:pt x="1792" y="261"/>
                  </a:cubicBezTo>
                  <a:cubicBezTo>
                    <a:pt x="1961" y="345"/>
                    <a:pt x="2125" y="447"/>
                    <a:pt x="2358" y="561"/>
                  </a:cubicBezTo>
                  <a:cubicBezTo>
                    <a:pt x="2591" y="675"/>
                    <a:pt x="2933" y="836"/>
                    <a:pt x="3187" y="946"/>
                  </a:cubicBezTo>
                  <a:cubicBezTo>
                    <a:pt x="3441" y="1056"/>
                    <a:pt x="3651" y="1140"/>
                    <a:pt x="3883" y="1221"/>
                  </a:cubicBezTo>
                  <a:cubicBezTo>
                    <a:pt x="4115" y="1302"/>
                    <a:pt x="4330" y="1374"/>
                    <a:pt x="4578" y="1435"/>
                  </a:cubicBezTo>
                  <a:cubicBezTo>
                    <a:pt x="4826" y="1496"/>
                    <a:pt x="5048" y="1546"/>
                    <a:pt x="5374" y="1589"/>
                  </a:cubicBezTo>
                  <a:cubicBezTo>
                    <a:pt x="5700" y="1632"/>
                    <a:pt x="6292" y="1670"/>
                    <a:pt x="6532" y="169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76820" name="组合 63">
            <a:extLst>
              <a:ext uri="{FF2B5EF4-FFF2-40B4-BE49-F238E27FC236}">
                <a16:creationId xmlns:a16="http://schemas.microsoft.com/office/drawing/2014/main" id="{AE05DD10-49F4-4520-9E79-B5B83443621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21100" y="1500188"/>
            <a:ext cx="1636713" cy="1316037"/>
            <a:chOff x="2214544" y="4000506"/>
            <a:chExt cx="2045968" cy="1645914"/>
          </a:xfrm>
        </p:grpSpPr>
        <p:cxnSp>
          <p:nvCxnSpPr>
            <p:cNvPr id="76845" name="AutoShape 5">
              <a:extLst>
                <a:ext uri="{FF2B5EF4-FFF2-40B4-BE49-F238E27FC236}">
                  <a16:creationId xmlns:a16="http://schemas.microsoft.com/office/drawing/2014/main" id="{5CDE6703-D562-46C4-9805-E18193E313A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224067" y="5642614"/>
              <a:ext cx="2036445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46" name="AutoShape 6">
              <a:extLst>
                <a:ext uri="{FF2B5EF4-FFF2-40B4-BE49-F238E27FC236}">
                  <a16:creationId xmlns:a16="http://schemas.microsoft.com/office/drawing/2014/main" id="{CC566D81-7D21-4AD1-A1CD-8B3E4E22A57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1398252" y="4816798"/>
              <a:ext cx="1642108" cy="952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7" name="任意多边形 66">
              <a:extLst>
                <a:ext uri="{FF2B5EF4-FFF2-40B4-BE49-F238E27FC236}">
                  <a16:creationId xmlns:a16="http://schemas.microsoft.com/office/drawing/2014/main" id="{2B3D280C-9EDF-4891-BD36-F2B31D719FA1}"/>
                </a:ext>
              </a:extLst>
            </p:cNvPr>
            <p:cNvSpPr/>
            <p:nvPr/>
          </p:nvSpPr>
          <p:spPr>
            <a:xfrm>
              <a:off x="2224467" y="4286407"/>
              <a:ext cx="1684797" cy="1360013"/>
            </a:xfrm>
            <a:custGeom>
              <a:avLst/>
              <a:gdLst>
                <a:gd name="connsiteX0" fmla="*/ 0 w 1684020"/>
                <a:gd name="connsiteY0" fmla="*/ 0 h 1485900"/>
                <a:gd name="connsiteX1" fmla="*/ 190500 w 1684020"/>
                <a:gd name="connsiteY1" fmla="*/ 403860 h 1485900"/>
                <a:gd name="connsiteX2" fmla="*/ 449580 w 1684020"/>
                <a:gd name="connsiteY2" fmla="*/ 777240 h 1485900"/>
                <a:gd name="connsiteX3" fmla="*/ 716280 w 1684020"/>
                <a:gd name="connsiteY3" fmla="*/ 1036320 h 1485900"/>
                <a:gd name="connsiteX4" fmla="*/ 990600 w 1684020"/>
                <a:gd name="connsiteY4" fmla="*/ 1234440 h 1485900"/>
                <a:gd name="connsiteX5" fmla="*/ 1196340 w 1684020"/>
                <a:gd name="connsiteY5" fmla="*/ 1348740 h 1485900"/>
                <a:gd name="connsiteX6" fmla="*/ 1447800 w 1684020"/>
                <a:gd name="connsiteY6" fmla="*/ 1432560 h 1485900"/>
                <a:gd name="connsiteX7" fmla="*/ 1684020 w 1684020"/>
                <a:gd name="connsiteY7" fmla="*/ 1485900 h 148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84020" h="1485900">
                  <a:moveTo>
                    <a:pt x="0" y="0"/>
                  </a:moveTo>
                  <a:cubicBezTo>
                    <a:pt x="57785" y="137160"/>
                    <a:pt x="115570" y="274320"/>
                    <a:pt x="190500" y="403860"/>
                  </a:cubicBezTo>
                  <a:cubicBezTo>
                    <a:pt x="265430" y="533400"/>
                    <a:pt x="361950" y="671830"/>
                    <a:pt x="449580" y="777240"/>
                  </a:cubicBezTo>
                  <a:cubicBezTo>
                    <a:pt x="537210" y="882650"/>
                    <a:pt x="626110" y="960120"/>
                    <a:pt x="716280" y="1036320"/>
                  </a:cubicBezTo>
                  <a:cubicBezTo>
                    <a:pt x="806450" y="1112520"/>
                    <a:pt x="910590" y="1182370"/>
                    <a:pt x="990600" y="1234440"/>
                  </a:cubicBezTo>
                  <a:cubicBezTo>
                    <a:pt x="1070610" y="1286510"/>
                    <a:pt x="1120140" y="1315720"/>
                    <a:pt x="1196340" y="1348740"/>
                  </a:cubicBezTo>
                  <a:cubicBezTo>
                    <a:pt x="1272540" y="1381760"/>
                    <a:pt x="1366520" y="1409700"/>
                    <a:pt x="1447800" y="1432560"/>
                  </a:cubicBezTo>
                  <a:cubicBezTo>
                    <a:pt x="1529080" y="1455420"/>
                    <a:pt x="1606550" y="1470660"/>
                    <a:pt x="1684020" y="148590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noProof="1"/>
            </a:p>
          </p:txBody>
        </p:sp>
      </p:grpSp>
      <p:cxnSp>
        <p:nvCxnSpPr>
          <p:cNvPr id="76" name="AutoShape 1">
            <a:extLst>
              <a:ext uri="{FF2B5EF4-FFF2-40B4-BE49-F238E27FC236}">
                <a16:creationId xmlns:a16="http://schemas.microsoft.com/office/drawing/2014/main" id="{7E355377-74CD-4289-9CE4-D1BB97C8884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46475" y="3219450"/>
            <a:ext cx="2000250" cy="1588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" name="Rectangle 2">
            <a:extLst>
              <a:ext uri="{FF2B5EF4-FFF2-40B4-BE49-F238E27FC236}">
                <a16:creationId xmlns:a16="http://schemas.microsoft.com/office/drawing/2014/main" id="{9D8535F0-B3F3-4161-B5C6-B1E18DACC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3000375"/>
            <a:ext cx="1116012" cy="465138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latin typeface="Arial" panose="020B0604020202020204" pitchFamily="34" charset="0"/>
            </a:endParaRPr>
          </a:p>
        </p:txBody>
      </p:sp>
      <p:cxnSp>
        <p:nvCxnSpPr>
          <p:cNvPr id="81" name="AutoShape 1">
            <a:extLst>
              <a:ext uri="{FF2B5EF4-FFF2-40B4-BE49-F238E27FC236}">
                <a16:creationId xmlns:a16="http://schemas.microsoft.com/office/drawing/2014/main" id="{00110AD5-6F79-4BCB-90D2-65A1C8EA062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673850" y="3224213"/>
            <a:ext cx="1857375" cy="1587"/>
          </a:xfrm>
          <a:prstGeom prst="straightConnector1">
            <a:avLst/>
          </a:prstGeom>
          <a:noFill/>
          <a:ln w="19050">
            <a:solidFill>
              <a:srgbClr val="00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A3029EFA-8EA1-498F-B11F-BA3D9F110E9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58000" y="1500188"/>
            <a:ext cx="1636713" cy="1314450"/>
            <a:chOff x="2213752" y="4000506"/>
            <a:chExt cx="2046760" cy="1643866"/>
          </a:xfrm>
        </p:grpSpPr>
        <p:cxnSp>
          <p:nvCxnSpPr>
            <p:cNvPr id="76842" name="AutoShape 5">
              <a:extLst>
                <a:ext uri="{FF2B5EF4-FFF2-40B4-BE49-F238E27FC236}">
                  <a16:creationId xmlns:a16="http://schemas.microsoft.com/office/drawing/2014/main" id="{07374936-365F-4F5C-8423-A000CF7B090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224067" y="5642614"/>
              <a:ext cx="2036445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43" name="AutoShape 6">
              <a:extLst>
                <a:ext uri="{FF2B5EF4-FFF2-40B4-BE49-F238E27FC236}">
                  <a16:creationId xmlns:a16="http://schemas.microsoft.com/office/drawing/2014/main" id="{7D1689D5-111C-4625-816A-1402953795F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V="1">
              <a:off x="1398252" y="4816798"/>
              <a:ext cx="1642108" cy="9524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" name="直接箭头连接符 85">
              <a:extLst>
                <a:ext uri="{FF2B5EF4-FFF2-40B4-BE49-F238E27FC236}">
                  <a16:creationId xmlns:a16="http://schemas.microsoft.com/office/drawing/2014/main" id="{E876A26F-EFE5-45C8-A33C-5C0947481AE3}"/>
                </a:ext>
              </a:extLst>
            </p:cNvPr>
            <p:cNvCxnSpPr/>
            <p:nvPr/>
          </p:nvCxnSpPr>
          <p:spPr>
            <a:xfrm rot="5400000" flipH="1" flipV="1">
              <a:off x="1571493" y="5000127"/>
              <a:ext cx="1286504" cy="19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825" name="TextBox 86">
            <a:extLst>
              <a:ext uri="{FF2B5EF4-FFF2-40B4-BE49-F238E27FC236}">
                <a16:creationId xmlns:a16="http://schemas.microsoft.com/office/drawing/2014/main" id="{9640B340-BE96-4D4D-BDDF-94C3A7BF3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8" y="2830513"/>
            <a:ext cx="504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i="1">
                <a:latin typeface="Times New Roman" panose="02020603050405020304" pitchFamily="18" charset="0"/>
              </a:rPr>
              <a:t>v</a:t>
            </a:r>
            <a:r>
              <a:rPr lang="en-US" altLang="zh-CN">
                <a:latin typeface="Times New Roman" panose="02020603050405020304" pitchFamily="18" charset="0"/>
              </a:rPr>
              <a:t>(</a:t>
            </a:r>
            <a:r>
              <a:rPr lang="en-US" altLang="zh-CN" i="1">
                <a:latin typeface="Times New Roman" panose="02020603050405020304" pitchFamily="18" charset="0"/>
              </a:rPr>
              <a:t>t</a:t>
            </a:r>
            <a:r>
              <a:rPr lang="en-US" altLang="zh-CN">
                <a:latin typeface="Times New Roman" panose="02020603050405020304" pitchFamily="18" charset="0"/>
              </a:rPr>
              <a:t>)</a:t>
            </a:r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F8B3BD2-FAEC-464D-A94A-B3FA6180B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25" y="3044825"/>
            <a:ext cx="595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i="1">
                <a:latin typeface="Times New Roman" panose="02020603050405020304" pitchFamily="18" charset="0"/>
              </a:rPr>
              <a:t>h</a:t>
            </a:r>
            <a:r>
              <a:rPr lang="en-US" altLang="zh-CN" i="1" baseline="-25000">
                <a:latin typeface="Times New Roman" panose="02020603050405020304" pitchFamily="18" charset="0"/>
              </a:rPr>
              <a:t>1</a:t>
            </a:r>
            <a:r>
              <a:rPr lang="en-US" altLang="zh-CN">
                <a:latin typeface="Times New Roman" panose="02020603050405020304" pitchFamily="18" charset="0"/>
              </a:rPr>
              <a:t>(</a:t>
            </a:r>
            <a:r>
              <a:rPr lang="en-US" altLang="zh-CN" i="1">
                <a:latin typeface="Times New Roman" panose="02020603050405020304" pitchFamily="18" charset="0"/>
              </a:rPr>
              <a:t>t</a:t>
            </a:r>
            <a:r>
              <a:rPr lang="en-US" altLang="zh-CN">
                <a:latin typeface="Times New Roman" panose="02020603050405020304" pitchFamily="18" charset="0"/>
              </a:rPr>
              <a:t>)</a:t>
            </a:r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76827" name="TextBox 88">
            <a:extLst>
              <a:ext uri="{FF2B5EF4-FFF2-40B4-BE49-F238E27FC236}">
                <a16:creationId xmlns:a16="http://schemas.microsoft.com/office/drawing/2014/main" id="{5749EFBF-836C-4B5B-8974-8BE2EFCE2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75" y="2830513"/>
            <a:ext cx="504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i="1">
                <a:latin typeface="Times New Roman" panose="02020603050405020304" pitchFamily="18" charset="0"/>
              </a:rPr>
              <a:t>s</a:t>
            </a:r>
            <a:r>
              <a:rPr lang="en-US" altLang="zh-CN">
                <a:latin typeface="Times New Roman" panose="02020603050405020304" pitchFamily="18" charset="0"/>
              </a:rPr>
              <a:t>(</a:t>
            </a:r>
            <a:r>
              <a:rPr lang="en-US" altLang="zh-CN" i="1">
                <a:latin typeface="Times New Roman" panose="02020603050405020304" pitchFamily="18" charset="0"/>
              </a:rPr>
              <a:t>t</a:t>
            </a:r>
            <a:r>
              <a:rPr lang="en-US" altLang="zh-CN">
                <a:latin typeface="Times New Roman" panose="02020603050405020304" pitchFamily="18" charset="0"/>
              </a:rPr>
              <a:t>)</a:t>
            </a:r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526A4B2-43E2-4FCB-98E2-8F0CDF7CD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6438" y="3046413"/>
            <a:ext cx="595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i="1">
                <a:latin typeface="Times New Roman" panose="02020603050405020304" pitchFamily="18" charset="0"/>
              </a:rPr>
              <a:t>h</a:t>
            </a:r>
            <a:r>
              <a:rPr lang="en-US" altLang="zh-CN" i="1" baseline="-25000">
                <a:latin typeface="Times New Roman" panose="02020603050405020304" pitchFamily="18" charset="0"/>
              </a:rPr>
              <a:t>2</a:t>
            </a:r>
            <a:r>
              <a:rPr lang="en-US" altLang="zh-CN">
                <a:latin typeface="Times New Roman" panose="02020603050405020304" pitchFamily="18" charset="0"/>
              </a:rPr>
              <a:t>(</a:t>
            </a:r>
            <a:r>
              <a:rPr lang="en-US" altLang="zh-CN" i="1">
                <a:latin typeface="Times New Roman" panose="02020603050405020304" pitchFamily="18" charset="0"/>
              </a:rPr>
              <a:t>t</a:t>
            </a:r>
            <a:r>
              <a:rPr lang="en-US" altLang="zh-CN">
                <a:latin typeface="Times New Roman" panose="02020603050405020304" pitchFamily="18" charset="0"/>
              </a:rPr>
              <a:t>)</a:t>
            </a:r>
            <a:endParaRPr lang="zh-CN" altLang="en-US">
              <a:latin typeface="Times New Roman" panose="02020603050405020304" pitchFamily="18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5E2F04C-745A-428E-9C27-05E495A2C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063" y="2844800"/>
            <a:ext cx="511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i="1">
                <a:latin typeface="Times New Roman" panose="02020603050405020304" pitchFamily="18" charset="0"/>
              </a:rPr>
              <a:t>δ</a:t>
            </a:r>
            <a:r>
              <a:rPr lang="en-US" altLang="zh-CN">
                <a:latin typeface="Times New Roman" panose="02020603050405020304" pitchFamily="18" charset="0"/>
              </a:rPr>
              <a:t>(</a:t>
            </a:r>
            <a:r>
              <a:rPr lang="en-US" altLang="zh-CN" i="1">
                <a:latin typeface="Times New Roman" panose="02020603050405020304" pitchFamily="18" charset="0"/>
              </a:rPr>
              <a:t>t</a:t>
            </a:r>
            <a:r>
              <a:rPr lang="en-US" altLang="zh-CN">
                <a:latin typeface="Times New Roman" panose="02020603050405020304" pitchFamily="18" charset="0"/>
              </a:rPr>
              <a:t>)</a:t>
            </a:r>
            <a:endParaRPr lang="zh-CN" altLang="en-US">
              <a:latin typeface="Times New Roman" panose="02020603050405020304" pitchFamily="18" charset="0"/>
            </a:endParaRPr>
          </a:p>
        </p:txBody>
      </p:sp>
      <p:pic>
        <p:nvPicPr>
          <p:cNvPr id="76830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AD8D4EBA-4D89-4E58-94BF-501F0CE6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31" name="Rectangle 79">
            <a:extLst>
              <a:ext uri="{FF2B5EF4-FFF2-40B4-BE49-F238E27FC236}">
                <a16:creationId xmlns:a16="http://schemas.microsoft.com/office/drawing/2014/main" id="{70B3F374-9243-4F3A-A617-291DE26D2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cxnSp>
        <p:nvCxnSpPr>
          <p:cNvPr id="76832" name="直接连接符 96">
            <a:extLst>
              <a:ext uri="{FF2B5EF4-FFF2-40B4-BE49-F238E27FC236}">
                <a16:creationId xmlns:a16="http://schemas.microsoft.com/office/drawing/2014/main" id="{03E43BFA-3D1D-4C62-81BA-13658A83347F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73025" y="714375"/>
            <a:ext cx="1998663" cy="1588"/>
          </a:xfrm>
          <a:prstGeom prst="line">
            <a:avLst/>
          </a:prstGeom>
          <a:noFill/>
          <a:ln w="9525">
            <a:solidFill>
              <a:srgbClr val="FFB0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833" name="Rectangle 7">
            <a:extLst>
              <a:ext uri="{FF2B5EF4-FFF2-40B4-BE49-F238E27FC236}">
                <a16:creationId xmlns:a16="http://schemas.microsoft.com/office/drawing/2014/main" id="{E68197ED-4398-44A8-91DA-115467273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6834" name="燕尾形 98">
            <a:extLst>
              <a:ext uri="{FF2B5EF4-FFF2-40B4-BE49-F238E27FC236}">
                <a16:creationId xmlns:a16="http://schemas.microsoft.com/office/drawing/2014/main" id="{80DAABD9-AD56-4174-A8BF-FAC683722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2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76835" name="燕尾形 22">
            <a:extLst>
              <a:ext uri="{FF2B5EF4-FFF2-40B4-BE49-F238E27FC236}">
                <a16:creationId xmlns:a16="http://schemas.microsoft.com/office/drawing/2014/main" id="{E4B603DA-ABC1-4CDB-A559-CABD3174F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188" y="355600"/>
            <a:ext cx="4429125" cy="358775"/>
          </a:xfrm>
          <a:prstGeom prst="chevron">
            <a:avLst>
              <a:gd name="adj" fmla="val 49952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76836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2F9786E3-5506-4804-BE1D-F929501AB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37" name="燕尾形 101">
            <a:extLst>
              <a:ext uri="{FF2B5EF4-FFF2-40B4-BE49-F238E27FC236}">
                <a16:creationId xmlns:a16="http://schemas.microsoft.com/office/drawing/2014/main" id="{CD9FCF00-5B38-4071-96D7-0F69C45AB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69912" cy="358775"/>
          </a:xfrm>
          <a:prstGeom prst="chevron">
            <a:avLst>
              <a:gd name="adj" fmla="val 50001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6838" name="燕尾形 102">
            <a:extLst>
              <a:ext uri="{FF2B5EF4-FFF2-40B4-BE49-F238E27FC236}">
                <a16:creationId xmlns:a16="http://schemas.microsoft.com/office/drawing/2014/main" id="{BE86E4F5-64F5-49A8-8429-3E06EA4F4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6839" name="燕尾形 103">
            <a:extLst>
              <a:ext uri="{FF2B5EF4-FFF2-40B4-BE49-F238E27FC236}">
                <a16:creationId xmlns:a16="http://schemas.microsoft.com/office/drawing/2014/main" id="{41610C5E-23CE-4D60-BF14-8489B5EC9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76840" name="TextBox 1">
            <a:extLst>
              <a:ext uri="{FF2B5EF4-FFF2-40B4-BE49-F238E27FC236}">
                <a16:creationId xmlns:a16="http://schemas.microsoft.com/office/drawing/2014/main" id="{95CD530C-3E28-4E34-B059-15C26DA55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2389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级联反褶积方法</a:t>
            </a:r>
          </a:p>
        </p:txBody>
      </p:sp>
      <p:sp>
        <p:nvSpPr>
          <p:cNvPr id="76841" name="TextBox 1">
            <a:extLst>
              <a:ext uri="{FF2B5EF4-FFF2-40B4-BE49-F238E27FC236}">
                <a16:creationId xmlns:a16="http://schemas.microsoft.com/office/drawing/2014/main" id="{476C09F7-DD76-486E-9114-DB524CE53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188" y="344488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级联反褶积原理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4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6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55" grpId="0"/>
      <p:bldP spid="57" grpId="0"/>
      <p:bldP spid="58" grpId="0"/>
      <p:bldP spid="114690" grpId="0" animBg="1"/>
      <p:bldP spid="77" grpId="0" animBg="1"/>
      <p:bldP spid="88" grpId="0"/>
      <p:bldP spid="90" grpId="0"/>
      <p:bldP spid="9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F:\项目\论文\反褶积\中国物理C\发表备份\修改\图\figure\figure 6.jpg">
            <a:extLst>
              <a:ext uri="{FF2B5EF4-FFF2-40B4-BE49-F238E27FC236}">
                <a16:creationId xmlns:a16="http://schemas.microsoft.com/office/drawing/2014/main" id="{69C95C4D-4F64-423B-BED7-6318DCF22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448050"/>
            <a:ext cx="809942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矩形 24">
            <a:extLst>
              <a:ext uri="{FF2B5EF4-FFF2-40B4-BE49-F238E27FC236}">
                <a16:creationId xmlns:a16="http://schemas.microsoft.com/office/drawing/2014/main" id="{B5192037-1DBB-4C2B-B128-3DB39F450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1285875"/>
            <a:ext cx="38576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>
                <a:latin typeface="华文中宋" panose="02010600040101010101" pitchFamily="2" charset="-122"/>
                <a:ea typeface="华文中宋" panose="02010600040101010101" pitchFamily="2" charset="-122"/>
              </a:rPr>
              <a:t>Altera EP4CE</a:t>
            </a:r>
            <a:r>
              <a:rPr lang="zh-CN" altLang="en-US">
                <a:latin typeface="华文中宋" panose="02010600040101010101" pitchFamily="2" charset="-122"/>
                <a:ea typeface="华文中宋" panose="02010600040101010101" pitchFamily="2" charset="-122"/>
              </a:rPr>
              <a:t>系列</a:t>
            </a:r>
            <a:r>
              <a:rPr lang="en-US" altLang="en-US">
                <a:latin typeface="华文中宋" panose="02010600040101010101" pitchFamily="2" charset="-122"/>
                <a:ea typeface="华文中宋" panose="02010600040101010101" pitchFamily="2" charset="-122"/>
              </a:rPr>
              <a:t>FPGA</a:t>
            </a:r>
            <a:endParaRPr lang="en-US" altLang="zh-CN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>
                <a:latin typeface="华文中宋" panose="02010600040101010101" pitchFamily="2" charset="-122"/>
                <a:ea typeface="华文中宋" panose="02010600040101010101" pitchFamily="2" charset="-122"/>
              </a:rPr>
              <a:t>ADC</a:t>
            </a:r>
            <a:r>
              <a:rPr lang="zh-CN" altLang="en-US">
                <a:latin typeface="华文中宋" panose="02010600040101010101" pitchFamily="2" charset="-122"/>
                <a:ea typeface="华文中宋" panose="02010600040101010101" pitchFamily="2" charset="-122"/>
              </a:rPr>
              <a:t>：</a:t>
            </a:r>
            <a:r>
              <a:rPr lang="en-US" altLang="en-US">
                <a:latin typeface="华文中宋" panose="02010600040101010101" pitchFamily="2" charset="-122"/>
                <a:ea typeface="华文中宋" panose="02010600040101010101" pitchFamily="2" charset="-122"/>
              </a:rPr>
              <a:t>12 </a:t>
            </a:r>
            <a:r>
              <a:rPr lang="en-US" altLang="zh-CN">
                <a:latin typeface="华文中宋" panose="02010600040101010101" pitchFamily="2" charset="-122"/>
                <a:ea typeface="华文中宋" panose="02010600040101010101" pitchFamily="2" charset="-122"/>
              </a:rPr>
              <a:t>bits,</a:t>
            </a:r>
            <a:r>
              <a:rPr lang="en-US" altLang="en-US">
                <a:latin typeface="华文中宋" panose="02010600040101010101" pitchFamily="2" charset="-122"/>
                <a:ea typeface="华文中宋" panose="02010600040101010101" pitchFamily="2" charset="-122"/>
              </a:rPr>
              <a:t>40 MHz</a:t>
            </a:r>
            <a:r>
              <a:rPr lang="en-US" altLang="zh-CN">
                <a:latin typeface="华文中宋" panose="02010600040101010101" pitchFamily="2" charset="-122"/>
                <a:ea typeface="华文中宋" panose="02010600040101010101" pitchFamily="2" charset="-122"/>
              </a:rPr>
              <a:t>,</a:t>
            </a:r>
            <a:r>
              <a:rPr lang="en-US" altLang="en-US">
                <a:latin typeface="华文中宋" panose="02010600040101010101" pitchFamily="2" charset="-122"/>
                <a:ea typeface="华文中宋" panose="02010600040101010101" pitchFamily="2" charset="-122"/>
              </a:rPr>
              <a:t>AD9224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zh-CN" altLang="en-US">
                <a:latin typeface="华文中宋" panose="02010600040101010101" pitchFamily="2" charset="-122"/>
                <a:ea typeface="华文中宋" panose="02010600040101010101" pitchFamily="2" charset="-122"/>
              </a:rPr>
              <a:t>模拟带宽：</a:t>
            </a:r>
            <a:r>
              <a:rPr lang="en-US" altLang="zh-CN">
                <a:latin typeface="华文中宋" panose="02010600040101010101" pitchFamily="2" charset="-122"/>
                <a:ea typeface="华文中宋" panose="02010600040101010101" pitchFamily="2" charset="-122"/>
              </a:rPr>
              <a:t>30MHz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zh-CN" altLang="en-US">
                <a:latin typeface="华文中宋" panose="02010600040101010101" pitchFamily="2" charset="-122"/>
                <a:ea typeface="华文中宋" panose="02010600040101010101" pitchFamily="2" charset="-122"/>
              </a:rPr>
              <a:t>硬件增益可以调节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zh-CN" altLang="en-US">
                <a:latin typeface="华文中宋" panose="02010600040101010101" pitchFamily="2" charset="-122"/>
                <a:ea typeface="华文中宋" panose="02010600040101010101" pitchFamily="2" charset="-122"/>
              </a:rPr>
              <a:t>软件增益可以调节</a:t>
            </a:r>
            <a:endParaRPr lang="en-US" altLang="zh-CN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zh-CN" altLang="en-US">
                <a:latin typeface="华文中宋" panose="02010600040101010101" pitchFamily="2" charset="-122"/>
                <a:ea typeface="华文中宋" panose="02010600040101010101" pitchFamily="2" charset="-122"/>
              </a:rPr>
              <a:t>谱线道数</a:t>
            </a:r>
            <a:r>
              <a:rPr lang="en-US" altLang="zh-CN">
                <a:latin typeface="华文中宋" panose="02010600040101010101" pitchFamily="2" charset="-122"/>
                <a:ea typeface="华文中宋" panose="02010600040101010101" pitchFamily="2" charset="-122"/>
              </a:rPr>
              <a:t>256/512/1024/2048</a:t>
            </a:r>
            <a:r>
              <a:rPr lang="zh-CN" altLang="en-US">
                <a:latin typeface="华文中宋" panose="02010600040101010101" pitchFamily="2" charset="-122"/>
                <a:ea typeface="华文中宋" panose="02010600040101010101" pitchFamily="2" charset="-122"/>
              </a:rPr>
              <a:t>；</a:t>
            </a:r>
          </a:p>
        </p:txBody>
      </p:sp>
      <p:pic>
        <p:nvPicPr>
          <p:cNvPr id="77828" name="图片 1">
            <a:extLst>
              <a:ext uri="{FF2B5EF4-FFF2-40B4-BE49-F238E27FC236}">
                <a16:creationId xmlns:a16="http://schemas.microsoft.com/office/drawing/2014/main" id="{41305BA4-93DF-420B-940D-AA8F74574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125538"/>
            <a:ext cx="31019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7829" name="直接连接符 15">
            <a:extLst>
              <a:ext uri="{FF2B5EF4-FFF2-40B4-BE49-F238E27FC236}">
                <a16:creationId xmlns:a16="http://schemas.microsoft.com/office/drawing/2014/main" id="{B5B84939-1E0F-4357-AB7C-DEBF8E83D653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73025" y="714375"/>
            <a:ext cx="1998663" cy="1588"/>
          </a:xfrm>
          <a:prstGeom prst="line">
            <a:avLst/>
          </a:prstGeom>
          <a:noFill/>
          <a:ln w="9525">
            <a:solidFill>
              <a:srgbClr val="FFB0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7830" name="Rectangle 7">
            <a:extLst>
              <a:ext uri="{FF2B5EF4-FFF2-40B4-BE49-F238E27FC236}">
                <a16:creationId xmlns:a16="http://schemas.microsoft.com/office/drawing/2014/main" id="{A70F3C77-CCB5-4FEA-B397-B7FF3B868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7831" name="燕尾形 17">
            <a:extLst>
              <a:ext uri="{FF2B5EF4-FFF2-40B4-BE49-F238E27FC236}">
                <a16:creationId xmlns:a16="http://schemas.microsoft.com/office/drawing/2014/main" id="{F34F4966-A864-43AA-9DB6-B03EAC720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2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77832" name="燕尾形 22">
            <a:extLst>
              <a:ext uri="{FF2B5EF4-FFF2-40B4-BE49-F238E27FC236}">
                <a16:creationId xmlns:a16="http://schemas.microsoft.com/office/drawing/2014/main" id="{08B76C7B-3971-4CB5-B37F-3D39656A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188" y="355600"/>
            <a:ext cx="4429125" cy="358775"/>
          </a:xfrm>
          <a:prstGeom prst="chevron">
            <a:avLst>
              <a:gd name="adj" fmla="val 49952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77833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A834F0F3-BDAB-44BB-AC89-914516C01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4" name="燕尾形 20">
            <a:extLst>
              <a:ext uri="{FF2B5EF4-FFF2-40B4-BE49-F238E27FC236}">
                <a16:creationId xmlns:a16="http://schemas.microsoft.com/office/drawing/2014/main" id="{28D4E448-D979-4701-9A55-D715599AC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69912" cy="358775"/>
          </a:xfrm>
          <a:prstGeom prst="chevron">
            <a:avLst>
              <a:gd name="adj" fmla="val 50001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7835" name="燕尾形 21">
            <a:extLst>
              <a:ext uri="{FF2B5EF4-FFF2-40B4-BE49-F238E27FC236}">
                <a16:creationId xmlns:a16="http://schemas.microsoft.com/office/drawing/2014/main" id="{FF0A99F1-F5F9-4A5D-8B5A-BA57D5526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7836" name="燕尾形 22">
            <a:extLst>
              <a:ext uri="{FF2B5EF4-FFF2-40B4-BE49-F238E27FC236}">
                <a16:creationId xmlns:a16="http://schemas.microsoft.com/office/drawing/2014/main" id="{4923FCA9-B85A-4C03-B22D-AD8A9E136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77837" name="TextBox 1">
            <a:extLst>
              <a:ext uri="{FF2B5EF4-FFF2-40B4-BE49-F238E27FC236}">
                <a16:creationId xmlns:a16="http://schemas.microsoft.com/office/drawing/2014/main" id="{0ED90F8D-11B0-473E-AD94-8C5A2B731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2389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级联反褶积方法</a:t>
            </a:r>
          </a:p>
        </p:txBody>
      </p:sp>
      <p:sp>
        <p:nvSpPr>
          <p:cNvPr id="77838" name="TextBox 1">
            <a:extLst>
              <a:ext uri="{FF2B5EF4-FFF2-40B4-BE49-F238E27FC236}">
                <a16:creationId xmlns:a16="http://schemas.microsoft.com/office/drawing/2014/main" id="{383C9096-C4F9-4C1C-9215-929180F30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188" y="344488"/>
            <a:ext cx="2700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级联反褶积的</a:t>
            </a:r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实现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:\项目\论文\反褶积\中国物理C\画图\figure 5.bmp">
            <a:extLst>
              <a:ext uri="{FF2B5EF4-FFF2-40B4-BE49-F238E27FC236}">
                <a16:creationId xmlns:a16="http://schemas.microsoft.com/office/drawing/2014/main" id="{A58E4773-38B4-465E-A7D3-AB55799D8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928688"/>
            <a:ext cx="3754437" cy="55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矩形 15">
            <a:extLst>
              <a:ext uri="{FF2B5EF4-FFF2-40B4-BE49-F238E27FC236}">
                <a16:creationId xmlns:a16="http://schemas.microsoft.com/office/drawing/2014/main" id="{E738C934-370B-4E20-850F-0E74101EB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5" y="3000375"/>
            <a:ext cx="35004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</a:rPr>
              <a:t>三角形</a:t>
            </a:r>
            <a:r>
              <a:rPr lang="zh-CN" altLang="en-US"/>
              <a:t>没有平顶来抵抗弹道亏损的影响，传统方式对双指数信号进行成形出现较大的弹道亏损</a:t>
            </a:r>
          </a:p>
        </p:txBody>
      </p:sp>
      <p:sp>
        <p:nvSpPr>
          <p:cNvPr id="78852" name="矩形 16">
            <a:extLst>
              <a:ext uri="{FF2B5EF4-FFF2-40B4-BE49-F238E27FC236}">
                <a16:creationId xmlns:a16="http://schemas.microsoft.com/office/drawing/2014/main" id="{E3916169-B7D1-4400-A0DF-8B15EDB21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5" y="4429125"/>
            <a:ext cx="37147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/>
              <a:t>传统方式成形出来的</a:t>
            </a:r>
            <a:r>
              <a:rPr lang="zh-CN" altLang="en-US">
                <a:solidFill>
                  <a:srgbClr val="FF0000"/>
                </a:solidFill>
              </a:rPr>
              <a:t>梯形平顶</a:t>
            </a:r>
            <a:r>
              <a:rPr lang="zh-CN" altLang="en-US"/>
              <a:t>已经不平，而且后沿已经出现严重拖尾现象</a:t>
            </a:r>
            <a:r>
              <a:rPr lang="en-US" altLang="zh-CN"/>
              <a:t>,</a:t>
            </a:r>
            <a:r>
              <a:rPr lang="zh-CN" altLang="en-US"/>
              <a:t>，造成下一个相邻脉冲堆积在前一个脉冲的拖尾上，使得后面的成形脉冲幅值大于前面的幅值，而实际前面的幅值应该大于后面的幅值，导致脉冲幅度提取不准确。</a:t>
            </a:r>
          </a:p>
        </p:txBody>
      </p:sp>
      <p:sp>
        <p:nvSpPr>
          <p:cNvPr id="78853" name="矩形 17">
            <a:extLst>
              <a:ext uri="{FF2B5EF4-FFF2-40B4-BE49-F238E27FC236}">
                <a16:creationId xmlns:a16="http://schemas.microsoft.com/office/drawing/2014/main" id="{2D2FBF6C-80AE-41AC-94EE-63B82C056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25" y="1428750"/>
            <a:ext cx="3500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/>
              <a:t>对双指数的脉冲反褶积操作得到单指数信号</a:t>
            </a:r>
          </a:p>
        </p:txBody>
      </p:sp>
      <p:cxnSp>
        <p:nvCxnSpPr>
          <p:cNvPr id="78854" name="直接连接符 18">
            <a:extLst>
              <a:ext uri="{FF2B5EF4-FFF2-40B4-BE49-F238E27FC236}">
                <a16:creationId xmlns:a16="http://schemas.microsoft.com/office/drawing/2014/main" id="{128E5BA5-58E1-429B-B325-7237D27774BA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73025" y="714375"/>
            <a:ext cx="1998663" cy="1588"/>
          </a:xfrm>
          <a:prstGeom prst="line">
            <a:avLst/>
          </a:prstGeom>
          <a:noFill/>
          <a:ln w="9525">
            <a:solidFill>
              <a:srgbClr val="FFB0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855" name="Rectangle 7">
            <a:extLst>
              <a:ext uri="{FF2B5EF4-FFF2-40B4-BE49-F238E27FC236}">
                <a16:creationId xmlns:a16="http://schemas.microsoft.com/office/drawing/2014/main" id="{F0B51D8F-D170-405B-B9FC-AF0D200D7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8856" name="燕尾形 20">
            <a:extLst>
              <a:ext uri="{FF2B5EF4-FFF2-40B4-BE49-F238E27FC236}">
                <a16:creationId xmlns:a16="http://schemas.microsoft.com/office/drawing/2014/main" id="{DA50EDD8-7BA2-4DE7-A751-8D9F9579E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2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78857" name="燕尾形 22">
            <a:extLst>
              <a:ext uri="{FF2B5EF4-FFF2-40B4-BE49-F238E27FC236}">
                <a16:creationId xmlns:a16="http://schemas.microsoft.com/office/drawing/2014/main" id="{9C855F9E-6F61-4328-BCDF-BF26A86CB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188" y="355600"/>
            <a:ext cx="4429125" cy="358775"/>
          </a:xfrm>
          <a:prstGeom prst="chevron">
            <a:avLst>
              <a:gd name="adj" fmla="val 49952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78858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ADC44DC3-2305-4D53-ACDB-080FCC999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9" name="燕尾形 23">
            <a:extLst>
              <a:ext uri="{FF2B5EF4-FFF2-40B4-BE49-F238E27FC236}">
                <a16:creationId xmlns:a16="http://schemas.microsoft.com/office/drawing/2014/main" id="{01A09F97-3F06-46E2-B6B9-FB8FFFC6B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69912" cy="358775"/>
          </a:xfrm>
          <a:prstGeom prst="chevron">
            <a:avLst>
              <a:gd name="adj" fmla="val 50001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8860" name="燕尾形 24">
            <a:extLst>
              <a:ext uri="{FF2B5EF4-FFF2-40B4-BE49-F238E27FC236}">
                <a16:creationId xmlns:a16="http://schemas.microsoft.com/office/drawing/2014/main" id="{D088ECD5-CD61-4B89-8CBF-5278317E4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8861" name="燕尾形 25">
            <a:extLst>
              <a:ext uri="{FF2B5EF4-FFF2-40B4-BE49-F238E27FC236}">
                <a16:creationId xmlns:a16="http://schemas.microsoft.com/office/drawing/2014/main" id="{04350A65-3D44-4FD9-9DB7-ED31966FC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78862" name="TextBox 1">
            <a:extLst>
              <a:ext uri="{FF2B5EF4-FFF2-40B4-BE49-F238E27FC236}">
                <a16:creationId xmlns:a16="http://schemas.microsoft.com/office/drawing/2014/main" id="{DD09D58A-3DB4-4A7D-AA0B-BFA47FC7C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2389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级联反褶积方法</a:t>
            </a:r>
          </a:p>
        </p:txBody>
      </p:sp>
      <p:sp>
        <p:nvSpPr>
          <p:cNvPr id="78863" name="TextBox 1">
            <a:extLst>
              <a:ext uri="{FF2B5EF4-FFF2-40B4-BE49-F238E27FC236}">
                <a16:creationId xmlns:a16="http://schemas.microsoft.com/office/drawing/2014/main" id="{9EB346D6-04EB-4CBD-8776-0C8C625A4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188" y="344488"/>
            <a:ext cx="2700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实际脉冲信号实测效果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图片 13" descr="F:\项目\论文\中国物理C\画图\figure 7.bmp">
            <a:extLst>
              <a:ext uri="{FF2B5EF4-FFF2-40B4-BE49-F238E27FC236}">
                <a16:creationId xmlns:a16="http://schemas.microsoft.com/office/drawing/2014/main" id="{A1360422-55DE-4470-BBD1-622F4A2CB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928813"/>
            <a:ext cx="457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图片 14" descr="F:\项目\论文\中国物理C\画图\figure 8.bmp">
            <a:extLst>
              <a:ext uri="{FF2B5EF4-FFF2-40B4-BE49-F238E27FC236}">
                <a16:creationId xmlns:a16="http://schemas.microsoft.com/office/drawing/2014/main" id="{9B600772-0F24-4E16-AD09-DCE65C334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229100"/>
            <a:ext cx="3903662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矩形 26">
            <a:extLst>
              <a:ext uri="{FF2B5EF4-FFF2-40B4-BE49-F238E27FC236}">
                <a16:creationId xmlns:a16="http://schemas.microsoft.com/office/drawing/2014/main" id="{797166CE-87F0-4281-B73B-B4E120E21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938" y="1989138"/>
            <a:ext cx="3786187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zh-CN" altLang="en-US"/>
              <a:t>传统梯形成形算法</a:t>
            </a:r>
            <a:endParaRPr lang="en-US" altLang="zh-CN"/>
          </a:p>
          <a:p>
            <a:pPr eaLnBrk="1" hangingPunct="1"/>
            <a:r>
              <a:rPr lang="en-US" altLang="zh-CN">
                <a:solidFill>
                  <a:srgbClr val="9C2E2E"/>
                </a:solidFill>
              </a:rPr>
              <a:t>12 kcps</a:t>
            </a:r>
            <a:r>
              <a:rPr lang="zh-CN" altLang="en-US">
                <a:solidFill>
                  <a:srgbClr val="9C2E2E"/>
                </a:solidFill>
              </a:rPr>
              <a:t>（</a:t>
            </a:r>
            <a:r>
              <a:rPr lang="en-US" altLang="zh-CN">
                <a:solidFill>
                  <a:srgbClr val="9C2E2E"/>
                </a:solidFill>
              </a:rPr>
              <a:t>6us</a:t>
            </a:r>
            <a:r>
              <a:rPr lang="zh-CN" altLang="en-US">
                <a:solidFill>
                  <a:srgbClr val="9C2E2E"/>
                </a:solidFill>
              </a:rPr>
              <a:t>成形宽度）</a:t>
            </a:r>
            <a:endParaRPr lang="en-US" altLang="zh-CN">
              <a:solidFill>
                <a:srgbClr val="9C2E2E"/>
              </a:solidFill>
            </a:endParaRPr>
          </a:p>
          <a:p>
            <a:pPr eaLnBrk="1" hangingPunct="1"/>
            <a:r>
              <a:rPr lang="en-US" altLang="zh-CN">
                <a:solidFill>
                  <a:srgbClr val="0041C4"/>
                </a:solidFill>
              </a:rPr>
              <a:t>39 kcps</a:t>
            </a:r>
            <a:r>
              <a:rPr lang="zh-CN" altLang="en-US">
                <a:solidFill>
                  <a:srgbClr val="0041C4"/>
                </a:solidFill>
              </a:rPr>
              <a:t>（</a:t>
            </a:r>
            <a:r>
              <a:rPr lang="en-US" altLang="zh-CN">
                <a:solidFill>
                  <a:srgbClr val="0041C4"/>
                </a:solidFill>
              </a:rPr>
              <a:t> 3us</a:t>
            </a:r>
            <a:r>
              <a:rPr lang="zh-CN" altLang="en-US">
                <a:solidFill>
                  <a:srgbClr val="0041C4"/>
                </a:solidFill>
              </a:rPr>
              <a:t>成形宽度）</a:t>
            </a:r>
            <a:endParaRPr lang="en-US" altLang="zh-CN">
              <a:solidFill>
                <a:srgbClr val="0041C4"/>
              </a:solidFill>
            </a:endParaRPr>
          </a:p>
          <a:p>
            <a:pPr eaLnBrk="1" hangingPunct="1"/>
            <a:r>
              <a:rPr lang="en-US" altLang="zh-CN"/>
              <a:t>68 kcps</a:t>
            </a:r>
            <a:r>
              <a:rPr lang="zh-CN" altLang="en-US"/>
              <a:t> （</a:t>
            </a:r>
            <a:r>
              <a:rPr lang="en-US" altLang="zh-CN"/>
              <a:t> 1.5us</a:t>
            </a:r>
            <a:r>
              <a:rPr lang="zh-CN" altLang="en-US"/>
              <a:t>成形宽度）</a:t>
            </a:r>
            <a:endParaRPr lang="en-US" altLang="zh-CN"/>
          </a:p>
          <a:p>
            <a:pPr eaLnBrk="1" hangingPunct="1"/>
            <a:endParaRPr lang="en-US" altLang="zh-CN"/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lang="zh-CN" altLang="en-US"/>
              <a:t>电流脉冲反褶积算法</a:t>
            </a:r>
            <a:endParaRPr lang="en-US" altLang="zh-CN"/>
          </a:p>
          <a:p>
            <a:pPr eaLnBrk="1" hangingPunct="1"/>
            <a:r>
              <a:rPr lang="en-US" altLang="zh-CN">
                <a:solidFill>
                  <a:srgbClr val="FF0000"/>
                </a:solidFill>
              </a:rPr>
              <a:t>102 kcps</a:t>
            </a:r>
            <a:r>
              <a:rPr lang="zh-CN" altLang="en-US">
                <a:solidFill>
                  <a:srgbClr val="FF0000"/>
                </a:solidFill>
              </a:rPr>
              <a:t> （</a:t>
            </a:r>
            <a:r>
              <a:rPr lang="en-US" altLang="zh-CN">
                <a:solidFill>
                  <a:srgbClr val="FF0000"/>
                </a:solidFill>
              </a:rPr>
              <a:t> 1.5us</a:t>
            </a:r>
            <a:r>
              <a:rPr lang="zh-CN" altLang="en-US">
                <a:solidFill>
                  <a:srgbClr val="FF0000"/>
                </a:solidFill>
              </a:rPr>
              <a:t>成形宽度）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79877" name="矩形 27">
            <a:extLst>
              <a:ext uri="{FF2B5EF4-FFF2-40B4-BE49-F238E27FC236}">
                <a16:creationId xmlns:a16="http://schemas.microsoft.com/office/drawing/2014/main" id="{B93B6085-6252-4C2D-B07D-1C7D33F0A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928688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zh-CN" altLang="en-US"/>
              <a:t>探测器：</a:t>
            </a:r>
            <a:r>
              <a:rPr lang="en-US" altLang="zh-CN"/>
              <a:t>φ75mm×75mm</a:t>
            </a:r>
            <a:r>
              <a:rPr lang="zh-CN" altLang="en-US"/>
              <a:t>，</a:t>
            </a:r>
            <a:r>
              <a:rPr lang="en-US" altLang="zh-CN"/>
              <a:t>NaI(Tl)</a:t>
            </a:r>
          </a:p>
          <a:p>
            <a:pPr eaLnBrk="1" hangingPunct="1"/>
            <a:endParaRPr lang="en-US" altLang="zh-CN"/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lang="zh-CN" altLang="en-US"/>
              <a:t>放射源：</a:t>
            </a:r>
            <a:r>
              <a:rPr lang="en-US" altLang="zh-CN" baseline="30000"/>
              <a:t>137</a:t>
            </a:r>
            <a:r>
              <a:rPr lang="en-US" altLang="zh-CN"/>
              <a:t>Cs</a:t>
            </a:r>
            <a:r>
              <a:rPr lang="zh-CN" altLang="en-US"/>
              <a:t>伽玛源</a:t>
            </a:r>
            <a:endParaRPr lang="en-US" altLang="zh-CN"/>
          </a:p>
        </p:txBody>
      </p:sp>
      <p:sp>
        <p:nvSpPr>
          <p:cNvPr id="79878" name="矩形 28">
            <a:extLst>
              <a:ext uri="{FF2B5EF4-FFF2-40B4-BE49-F238E27FC236}">
                <a16:creationId xmlns:a16="http://schemas.microsoft.com/office/drawing/2014/main" id="{7017A7FC-D54B-47A7-9E2B-61DCB98EE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365625"/>
            <a:ext cx="442912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l"/>
            </a:pPr>
            <a:r>
              <a:rPr lang="zh-CN" altLang="en-US"/>
              <a:t>传统梯形成形算法</a:t>
            </a:r>
            <a:endParaRPr lang="en-US" altLang="zh-CN"/>
          </a:p>
          <a:p>
            <a:pPr eaLnBrk="1" hangingPunct="1"/>
            <a:r>
              <a:rPr lang="zh-CN" altLang="en-US"/>
              <a:t>成型时间：</a:t>
            </a:r>
            <a:r>
              <a:rPr lang="en-US" altLang="zh-CN"/>
              <a:t>6us     -&gt; 3us          -&gt;1.5us</a:t>
            </a:r>
          </a:p>
          <a:p>
            <a:pPr eaLnBrk="1" hangingPunct="1"/>
            <a:r>
              <a:rPr lang="zh-CN" altLang="en-US"/>
              <a:t>半高宽</a:t>
            </a:r>
            <a:r>
              <a:rPr lang="en-US" altLang="zh-CN"/>
              <a:t>keV</a:t>
            </a:r>
            <a:r>
              <a:rPr lang="zh-CN" altLang="en-US"/>
              <a:t>：</a:t>
            </a:r>
            <a:r>
              <a:rPr lang="en-US" altLang="zh-CN"/>
              <a:t>41.7527 </a:t>
            </a:r>
            <a:r>
              <a:rPr lang="zh-CN" altLang="en-US"/>
              <a:t>→ </a:t>
            </a:r>
            <a:r>
              <a:rPr lang="en-US" altLang="zh-CN"/>
              <a:t>44.5596 </a:t>
            </a:r>
            <a:r>
              <a:rPr lang="zh-CN" altLang="en-US"/>
              <a:t>→ </a:t>
            </a:r>
            <a:r>
              <a:rPr lang="en-US" altLang="zh-CN"/>
              <a:t>46.1791</a:t>
            </a:r>
          </a:p>
          <a:p>
            <a:pPr eaLnBrk="1" hangingPunct="1"/>
            <a:endParaRPr lang="en-US" altLang="zh-CN"/>
          </a:p>
          <a:p>
            <a:pPr eaLnBrk="1" hangingPunct="1">
              <a:buFont typeface="Wingdings" panose="05000000000000000000" pitchFamily="2" charset="2"/>
              <a:buChar char="l"/>
            </a:pPr>
            <a:r>
              <a:rPr lang="zh-CN" altLang="en-US"/>
              <a:t>电流脉冲反褶积算法</a:t>
            </a:r>
            <a:endParaRPr lang="en-US" altLang="zh-CN"/>
          </a:p>
          <a:p>
            <a:pPr eaLnBrk="1" hangingPunct="1"/>
            <a:r>
              <a:rPr lang="zh-CN" altLang="en-US"/>
              <a:t>成型时间：</a:t>
            </a:r>
            <a:r>
              <a:rPr lang="en-US" altLang="zh-CN"/>
              <a:t>6us     -&gt; 3us          -&gt;1.5us</a:t>
            </a:r>
          </a:p>
          <a:p>
            <a:pPr eaLnBrk="1" hangingPunct="1"/>
            <a:r>
              <a:rPr lang="zh-CN" altLang="en-US">
                <a:solidFill>
                  <a:srgbClr val="FF0000"/>
                </a:solidFill>
              </a:rPr>
              <a:t>半高宽</a:t>
            </a:r>
            <a:r>
              <a:rPr lang="en-US" altLang="zh-CN">
                <a:solidFill>
                  <a:srgbClr val="FF0000"/>
                </a:solidFill>
              </a:rPr>
              <a:t>keV</a:t>
            </a:r>
            <a:r>
              <a:rPr lang="zh-CN" altLang="en-US">
                <a:solidFill>
                  <a:srgbClr val="FF0000"/>
                </a:solidFill>
              </a:rPr>
              <a:t>：</a:t>
            </a:r>
            <a:r>
              <a:rPr lang="en-US" altLang="zh-CN">
                <a:solidFill>
                  <a:srgbClr val="FF0000"/>
                </a:solidFill>
              </a:rPr>
              <a:t>41.5547</a:t>
            </a:r>
            <a:r>
              <a:rPr lang="zh-CN" altLang="en-US">
                <a:solidFill>
                  <a:srgbClr val="FF0000"/>
                </a:solidFill>
              </a:rPr>
              <a:t> → </a:t>
            </a:r>
            <a:r>
              <a:rPr lang="en-US" altLang="zh-CN">
                <a:solidFill>
                  <a:srgbClr val="FF0000"/>
                </a:solidFill>
              </a:rPr>
              <a:t>41.8143 </a:t>
            </a:r>
            <a:r>
              <a:rPr lang="zh-CN" altLang="en-US">
                <a:solidFill>
                  <a:srgbClr val="FF0000"/>
                </a:solidFill>
              </a:rPr>
              <a:t>→</a:t>
            </a:r>
            <a:r>
              <a:rPr lang="en-US" altLang="zh-CN">
                <a:solidFill>
                  <a:srgbClr val="FF0000"/>
                </a:solidFill>
              </a:rPr>
              <a:t> 42.0831</a:t>
            </a:r>
          </a:p>
        </p:txBody>
      </p:sp>
      <p:sp>
        <p:nvSpPr>
          <p:cNvPr id="79879" name="TextBox 1">
            <a:extLst>
              <a:ext uri="{FF2B5EF4-FFF2-40B4-BE49-F238E27FC236}">
                <a16:creationId xmlns:a16="http://schemas.microsoft.com/office/drawing/2014/main" id="{75BC4754-6560-4322-B550-7C6C46927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0" y="1190625"/>
            <a:ext cx="40719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基于单通道梯形波形甄别情况下，级联反褶积算法可大幅度降低脉冲丢弃率，从而提高脉冲通过率，并保证能量分辨率；</a:t>
            </a:r>
          </a:p>
        </p:txBody>
      </p:sp>
      <p:cxnSp>
        <p:nvCxnSpPr>
          <p:cNvPr id="79880" name="直接连接符 18">
            <a:extLst>
              <a:ext uri="{FF2B5EF4-FFF2-40B4-BE49-F238E27FC236}">
                <a16:creationId xmlns:a16="http://schemas.microsoft.com/office/drawing/2014/main" id="{25C52A10-288C-45B9-A622-8AC4532A913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73025" y="714375"/>
            <a:ext cx="1998663" cy="1588"/>
          </a:xfrm>
          <a:prstGeom prst="line">
            <a:avLst/>
          </a:prstGeom>
          <a:noFill/>
          <a:ln w="9525">
            <a:solidFill>
              <a:srgbClr val="FFB0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881" name="Rectangle 7">
            <a:extLst>
              <a:ext uri="{FF2B5EF4-FFF2-40B4-BE49-F238E27FC236}">
                <a16:creationId xmlns:a16="http://schemas.microsoft.com/office/drawing/2014/main" id="{D239B91E-65DB-4B04-A28E-ECD7F593B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9882" name="燕尾形 20">
            <a:extLst>
              <a:ext uri="{FF2B5EF4-FFF2-40B4-BE49-F238E27FC236}">
                <a16:creationId xmlns:a16="http://schemas.microsoft.com/office/drawing/2014/main" id="{72552D3F-C1AB-4FFA-9B72-ADF89F27D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2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79883" name="燕尾形 22">
            <a:extLst>
              <a:ext uri="{FF2B5EF4-FFF2-40B4-BE49-F238E27FC236}">
                <a16:creationId xmlns:a16="http://schemas.microsoft.com/office/drawing/2014/main" id="{597068E1-657B-4D56-86F5-AA5CB2BDB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188" y="355600"/>
            <a:ext cx="4429125" cy="358775"/>
          </a:xfrm>
          <a:prstGeom prst="chevron">
            <a:avLst>
              <a:gd name="adj" fmla="val 49952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79884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263C1DEB-D3E1-491D-8D1F-AADA31FF9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5" name="燕尾形 23">
            <a:extLst>
              <a:ext uri="{FF2B5EF4-FFF2-40B4-BE49-F238E27FC236}">
                <a16:creationId xmlns:a16="http://schemas.microsoft.com/office/drawing/2014/main" id="{8AE6569E-EC6A-4E78-AE59-54248FB82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69912" cy="358775"/>
          </a:xfrm>
          <a:prstGeom prst="chevron">
            <a:avLst>
              <a:gd name="adj" fmla="val 50001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9886" name="燕尾形 24">
            <a:extLst>
              <a:ext uri="{FF2B5EF4-FFF2-40B4-BE49-F238E27FC236}">
                <a16:creationId xmlns:a16="http://schemas.microsoft.com/office/drawing/2014/main" id="{81281B0E-E6EC-40E4-9306-30706CB1E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79887" name="燕尾形 25">
            <a:extLst>
              <a:ext uri="{FF2B5EF4-FFF2-40B4-BE49-F238E27FC236}">
                <a16:creationId xmlns:a16="http://schemas.microsoft.com/office/drawing/2014/main" id="{C8D62F53-BE50-4B87-8B34-C97027556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79888" name="TextBox 1">
            <a:extLst>
              <a:ext uri="{FF2B5EF4-FFF2-40B4-BE49-F238E27FC236}">
                <a16:creationId xmlns:a16="http://schemas.microsoft.com/office/drawing/2014/main" id="{64C0C5AF-22AF-4B1B-8301-4732EF802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2389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级联反褶积方法</a:t>
            </a:r>
          </a:p>
        </p:txBody>
      </p:sp>
      <p:sp>
        <p:nvSpPr>
          <p:cNvPr id="79889" name="TextBox 1">
            <a:extLst>
              <a:ext uri="{FF2B5EF4-FFF2-40B4-BE49-F238E27FC236}">
                <a16:creationId xmlns:a16="http://schemas.microsoft.com/office/drawing/2014/main" id="{24EB043F-CB0C-45F3-9E06-88B828599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188" y="344488"/>
            <a:ext cx="2700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级联反褶积的效果</a:t>
            </a: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5FA3920B-2E76-47B5-8F7F-118C2C1F0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247775"/>
            <a:ext cx="832485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0899" name="组合 18">
            <a:extLst>
              <a:ext uri="{FF2B5EF4-FFF2-40B4-BE49-F238E27FC236}">
                <a16:creationId xmlns:a16="http://schemas.microsoft.com/office/drawing/2014/main" id="{6A334BDA-D4D6-4230-BEF0-4201038923A1}"/>
              </a:ext>
            </a:extLst>
          </p:cNvPr>
          <p:cNvGrpSpPr>
            <a:grpSpLocks/>
          </p:cNvGrpSpPr>
          <p:nvPr/>
        </p:nvGrpSpPr>
        <p:grpSpPr bwMode="auto">
          <a:xfrm>
            <a:off x="263525" y="962025"/>
            <a:ext cx="4092575" cy="379413"/>
            <a:chOff x="0" y="0"/>
            <a:chExt cx="3660847" cy="380205"/>
          </a:xfrm>
        </p:grpSpPr>
        <p:sp>
          <p:nvSpPr>
            <p:cNvPr id="80910" name="五边形 20">
              <a:extLst>
                <a:ext uri="{FF2B5EF4-FFF2-40B4-BE49-F238E27FC236}">
                  <a16:creationId xmlns:a16="http://schemas.microsoft.com/office/drawing/2014/main" id="{74704E7E-C5FE-412E-A631-B0A29CFDBC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20694"/>
              <a:ext cx="2940998" cy="351522"/>
            </a:xfrm>
            <a:prstGeom prst="homePlate">
              <a:avLst>
                <a:gd name="adj" fmla="val 49928"/>
              </a:avLst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911" name="矩形 21">
              <a:extLst>
                <a:ext uri="{FF2B5EF4-FFF2-40B4-BE49-F238E27FC236}">
                  <a16:creationId xmlns:a16="http://schemas.microsoft.com/office/drawing/2014/main" id="{29219473-F040-4B8A-8F5F-85C82124B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208449" cy="380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b="1">
                  <a:solidFill>
                    <a:srgbClr val="FFFF00"/>
                  </a:solidFill>
                  <a:ea typeface="微软雅黑" panose="020B0503020204020204" pitchFamily="34" charset="-122"/>
                </a:rPr>
                <a:t>数字极零相消器的实现</a:t>
              </a:r>
            </a:p>
          </p:txBody>
        </p:sp>
        <p:sp>
          <p:nvSpPr>
            <p:cNvPr id="80912" name="燕尾形 22">
              <a:extLst>
                <a:ext uri="{FF2B5EF4-FFF2-40B4-BE49-F238E27FC236}">
                  <a16:creationId xmlns:a16="http://schemas.microsoft.com/office/drawing/2014/main" id="{03CE2B2A-1F80-43B9-AAE3-4D48543C7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0519" y="20022"/>
              <a:ext cx="450405" cy="359512"/>
            </a:xfrm>
            <a:prstGeom prst="chevron">
              <a:avLst>
                <a:gd name="adj" fmla="val 50003"/>
              </a:avLst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0913" name="燕尾形 23">
              <a:extLst>
                <a:ext uri="{FF2B5EF4-FFF2-40B4-BE49-F238E27FC236}">
                  <a16:creationId xmlns:a16="http://schemas.microsoft.com/office/drawing/2014/main" id="{DFE8AA1E-BC18-458E-9D20-C37484D150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8450" y="20022"/>
              <a:ext cx="452397" cy="359512"/>
            </a:xfrm>
            <a:prstGeom prst="chevron">
              <a:avLst>
                <a:gd name="adj" fmla="val 49997"/>
              </a:avLst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80900" name="直接连接符 9">
            <a:extLst>
              <a:ext uri="{FF2B5EF4-FFF2-40B4-BE49-F238E27FC236}">
                <a16:creationId xmlns:a16="http://schemas.microsoft.com/office/drawing/2014/main" id="{BB7630F2-D05A-4572-9C65-27DBBB93DA3D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73025" y="714375"/>
            <a:ext cx="1998663" cy="1588"/>
          </a:xfrm>
          <a:prstGeom prst="line">
            <a:avLst/>
          </a:prstGeom>
          <a:noFill/>
          <a:ln w="9525">
            <a:solidFill>
              <a:srgbClr val="FFB0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901" name="Rectangle 7">
            <a:extLst>
              <a:ext uri="{FF2B5EF4-FFF2-40B4-BE49-F238E27FC236}">
                <a16:creationId xmlns:a16="http://schemas.microsoft.com/office/drawing/2014/main" id="{3BFEEEFB-5926-4DC6-936F-54C614D75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0902" name="燕尾形 11">
            <a:extLst>
              <a:ext uri="{FF2B5EF4-FFF2-40B4-BE49-F238E27FC236}">
                <a16:creationId xmlns:a16="http://schemas.microsoft.com/office/drawing/2014/main" id="{BEB78A5E-1A60-4D9B-B48B-854FC9B20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2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80903" name="燕尾形 22">
            <a:extLst>
              <a:ext uri="{FF2B5EF4-FFF2-40B4-BE49-F238E27FC236}">
                <a16:creationId xmlns:a16="http://schemas.microsoft.com/office/drawing/2014/main" id="{C1E8F9AB-2DC4-4006-AFE5-B7E31012E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188" y="355600"/>
            <a:ext cx="4429125" cy="358775"/>
          </a:xfrm>
          <a:prstGeom prst="chevron">
            <a:avLst>
              <a:gd name="adj" fmla="val 49952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80904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112C884C-2C59-44BF-B394-1C1DE0041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5" name="燕尾形 14">
            <a:extLst>
              <a:ext uri="{FF2B5EF4-FFF2-40B4-BE49-F238E27FC236}">
                <a16:creationId xmlns:a16="http://schemas.microsoft.com/office/drawing/2014/main" id="{8526A4F7-0ABC-4CC1-AAD5-F96AE03BC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69912" cy="358775"/>
          </a:xfrm>
          <a:prstGeom prst="chevron">
            <a:avLst>
              <a:gd name="adj" fmla="val 50001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0906" name="燕尾形 15">
            <a:extLst>
              <a:ext uri="{FF2B5EF4-FFF2-40B4-BE49-F238E27FC236}">
                <a16:creationId xmlns:a16="http://schemas.microsoft.com/office/drawing/2014/main" id="{1E4711AC-3AB6-4E9E-8852-7FFF4496E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0907" name="燕尾形 16">
            <a:extLst>
              <a:ext uri="{FF2B5EF4-FFF2-40B4-BE49-F238E27FC236}">
                <a16:creationId xmlns:a16="http://schemas.microsoft.com/office/drawing/2014/main" id="{EE5F1650-2692-4400-B14E-F38EC1F77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80908" name="TextBox 1">
            <a:extLst>
              <a:ext uri="{FF2B5EF4-FFF2-40B4-BE49-F238E27FC236}">
                <a16:creationId xmlns:a16="http://schemas.microsoft.com/office/drawing/2014/main" id="{20A39848-3050-454D-B2E5-9ABD407DA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2389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数字极零相消器</a:t>
            </a:r>
          </a:p>
        </p:txBody>
      </p:sp>
      <p:sp>
        <p:nvSpPr>
          <p:cNvPr id="80909" name="TextBox 1">
            <a:extLst>
              <a:ext uri="{FF2B5EF4-FFF2-40B4-BE49-F238E27FC236}">
                <a16:creationId xmlns:a16="http://schemas.microsoft.com/office/drawing/2014/main" id="{86DE2142-EC1B-44FB-9731-4A81B5227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188" y="344488"/>
            <a:ext cx="2700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数字极零相消器实现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2" name="组合 18">
            <a:extLst>
              <a:ext uri="{FF2B5EF4-FFF2-40B4-BE49-F238E27FC236}">
                <a16:creationId xmlns:a16="http://schemas.microsoft.com/office/drawing/2014/main" id="{A24A7932-355D-491D-AFD3-54FD5800C809}"/>
              </a:ext>
            </a:extLst>
          </p:cNvPr>
          <p:cNvGrpSpPr>
            <a:grpSpLocks/>
          </p:cNvGrpSpPr>
          <p:nvPr/>
        </p:nvGrpSpPr>
        <p:grpSpPr bwMode="auto">
          <a:xfrm>
            <a:off x="263525" y="962025"/>
            <a:ext cx="4092575" cy="379413"/>
            <a:chOff x="0" y="0"/>
            <a:chExt cx="3660847" cy="380205"/>
          </a:xfrm>
        </p:grpSpPr>
        <p:sp>
          <p:nvSpPr>
            <p:cNvPr id="81940" name="五边形 20">
              <a:extLst>
                <a:ext uri="{FF2B5EF4-FFF2-40B4-BE49-F238E27FC236}">
                  <a16:creationId xmlns:a16="http://schemas.microsoft.com/office/drawing/2014/main" id="{354A8D91-17E6-476C-BE1F-99A469BFCF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20694"/>
              <a:ext cx="2940998" cy="351522"/>
            </a:xfrm>
            <a:prstGeom prst="homePlate">
              <a:avLst>
                <a:gd name="adj" fmla="val 49928"/>
              </a:avLst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941" name="矩形 21">
              <a:extLst>
                <a:ext uri="{FF2B5EF4-FFF2-40B4-BE49-F238E27FC236}">
                  <a16:creationId xmlns:a16="http://schemas.microsoft.com/office/drawing/2014/main" id="{E600FD7F-4A76-472C-9367-B531BD2F2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208449" cy="380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b="1">
                  <a:solidFill>
                    <a:srgbClr val="FFFF00"/>
                  </a:solidFill>
                  <a:ea typeface="微软雅黑" panose="020B0503020204020204" pitchFamily="34" charset="-122"/>
                </a:rPr>
                <a:t>数字极零相消器的实现</a:t>
              </a:r>
            </a:p>
          </p:txBody>
        </p:sp>
        <p:sp>
          <p:nvSpPr>
            <p:cNvPr id="81942" name="燕尾形 22">
              <a:extLst>
                <a:ext uri="{FF2B5EF4-FFF2-40B4-BE49-F238E27FC236}">
                  <a16:creationId xmlns:a16="http://schemas.microsoft.com/office/drawing/2014/main" id="{490B9AF0-3472-4ACB-A144-8399866E1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0519" y="20022"/>
              <a:ext cx="450405" cy="359512"/>
            </a:xfrm>
            <a:prstGeom prst="chevron">
              <a:avLst>
                <a:gd name="adj" fmla="val 50003"/>
              </a:avLst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943" name="燕尾形 23">
              <a:extLst>
                <a:ext uri="{FF2B5EF4-FFF2-40B4-BE49-F238E27FC236}">
                  <a16:creationId xmlns:a16="http://schemas.microsoft.com/office/drawing/2014/main" id="{1B2A3566-398F-483C-ACD2-E3BE7A6377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8450" y="20022"/>
              <a:ext cx="452397" cy="359512"/>
            </a:xfrm>
            <a:prstGeom prst="chevron">
              <a:avLst>
                <a:gd name="adj" fmla="val 49997"/>
              </a:avLst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81923" name="直接连接符 9">
            <a:extLst>
              <a:ext uri="{FF2B5EF4-FFF2-40B4-BE49-F238E27FC236}">
                <a16:creationId xmlns:a16="http://schemas.microsoft.com/office/drawing/2014/main" id="{5F0B8A0E-CFDE-4E3D-AD86-1FF8027D7122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73025" y="714375"/>
            <a:ext cx="1998663" cy="1588"/>
          </a:xfrm>
          <a:prstGeom prst="line">
            <a:avLst/>
          </a:prstGeom>
          <a:noFill/>
          <a:ln w="9525">
            <a:solidFill>
              <a:srgbClr val="FFB0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24" name="Rectangle 7">
            <a:extLst>
              <a:ext uri="{FF2B5EF4-FFF2-40B4-BE49-F238E27FC236}">
                <a16:creationId xmlns:a16="http://schemas.microsoft.com/office/drawing/2014/main" id="{4929C23D-E8BB-4AA3-B7DA-C68C98199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1925" name="燕尾形 11">
            <a:extLst>
              <a:ext uri="{FF2B5EF4-FFF2-40B4-BE49-F238E27FC236}">
                <a16:creationId xmlns:a16="http://schemas.microsoft.com/office/drawing/2014/main" id="{E49D7993-CD56-470D-A81E-30B70C31D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822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81926" name="燕尾形 22">
            <a:extLst>
              <a:ext uri="{FF2B5EF4-FFF2-40B4-BE49-F238E27FC236}">
                <a16:creationId xmlns:a16="http://schemas.microsoft.com/office/drawing/2014/main" id="{2FFBAB8A-AE3C-4F68-8B02-3D24EEE58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188" y="355600"/>
            <a:ext cx="4429125" cy="358775"/>
          </a:xfrm>
          <a:prstGeom prst="chevron">
            <a:avLst>
              <a:gd name="adj" fmla="val 49952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81927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CB49ABC1-FFF4-4509-9E1D-04FA97EBC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8" name="燕尾形 14">
            <a:extLst>
              <a:ext uri="{FF2B5EF4-FFF2-40B4-BE49-F238E27FC236}">
                <a16:creationId xmlns:a16="http://schemas.microsoft.com/office/drawing/2014/main" id="{3B0D3F53-1C1D-4CD0-BCE8-94201417E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69912" cy="358775"/>
          </a:xfrm>
          <a:prstGeom prst="chevron">
            <a:avLst>
              <a:gd name="adj" fmla="val 50001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1929" name="燕尾形 15">
            <a:extLst>
              <a:ext uri="{FF2B5EF4-FFF2-40B4-BE49-F238E27FC236}">
                <a16:creationId xmlns:a16="http://schemas.microsoft.com/office/drawing/2014/main" id="{18CB4931-65B6-4CC4-ADF7-918629B84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1930" name="燕尾形 16">
            <a:extLst>
              <a:ext uri="{FF2B5EF4-FFF2-40B4-BE49-F238E27FC236}">
                <a16:creationId xmlns:a16="http://schemas.microsoft.com/office/drawing/2014/main" id="{0F009315-1E7D-43EF-A368-C7B16AA03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81931" name="TextBox 1">
            <a:extLst>
              <a:ext uri="{FF2B5EF4-FFF2-40B4-BE49-F238E27FC236}">
                <a16:creationId xmlns:a16="http://schemas.microsoft.com/office/drawing/2014/main" id="{E942419D-53E6-42D7-B4CB-D76F89312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2389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数字极零相消器</a:t>
            </a:r>
          </a:p>
        </p:txBody>
      </p:sp>
      <p:sp>
        <p:nvSpPr>
          <p:cNvPr id="81932" name="TextBox 1">
            <a:extLst>
              <a:ext uri="{FF2B5EF4-FFF2-40B4-BE49-F238E27FC236}">
                <a16:creationId xmlns:a16="http://schemas.microsoft.com/office/drawing/2014/main" id="{471034F6-07AC-4DA2-B3DD-26C4517F3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6188" y="344488"/>
            <a:ext cx="2700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数字极零相消器实现</a:t>
            </a:r>
          </a:p>
        </p:txBody>
      </p:sp>
      <p:pic>
        <p:nvPicPr>
          <p:cNvPr id="81933" name="图片 2">
            <a:extLst>
              <a:ext uri="{FF2B5EF4-FFF2-40B4-BE49-F238E27FC236}">
                <a16:creationId xmlns:a16="http://schemas.microsoft.com/office/drawing/2014/main" id="{A49BBA51-4BB8-4C25-AE76-FBF0F0B21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1916113"/>
            <a:ext cx="7910512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4" name="TextBox 18">
            <a:extLst>
              <a:ext uri="{FF2B5EF4-FFF2-40B4-BE49-F238E27FC236}">
                <a16:creationId xmlns:a16="http://schemas.microsoft.com/office/drawing/2014/main" id="{8F03A780-7AC9-4701-81EC-3E1D71773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088" y="2673350"/>
            <a:ext cx="1152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原始信号</a:t>
            </a:r>
            <a:endParaRPr lang="en-US" altLang="zh-CN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81935" name="TextBox 18">
            <a:extLst>
              <a:ext uri="{FF2B5EF4-FFF2-40B4-BE49-F238E27FC236}">
                <a16:creationId xmlns:a16="http://schemas.microsoft.com/office/drawing/2014/main" id="{5A32D2EA-6335-4A62-9CF2-9FA9A2D44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7213" y="5697538"/>
            <a:ext cx="1692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CR</a:t>
            </a:r>
            <a:r>
              <a:rPr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微分信号</a:t>
            </a:r>
            <a:endParaRPr lang="en-US" altLang="zh-CN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81936" name="TextBox 18">
            <a:extLst>
              <a:ext uri="{FF2B5EF4-FFF2-40B4-BE49-F238E27FC236}">
                <a16:creationId xmlns:a16="http://schemas.microsoft.com/office/drawing/2014/main" id="{B288B2AF-86B9-444D-9E93-A01B6FD64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75" y="4365625"/>
            <a:ext cx="1152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极零相消后信号</a:t>
            </a:r>
            <a:endParaRPr lang="en-US" altLang="zh-CN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81D8A992-A115-44B8-B1CC-E4A24A2903E1}"/>
              </a:ext>
            </a:extLst>
          </p:cNvPr>
          <p:cNvCxnSpPr/>
          <p:nvPr/>
        </p:nvCxnSpPr>
        <p:spPr>
          <a:xfrm flipH="1">
            <a:off x="3821113" y="3033713"/>
            <a:ext cx="122237" cy="32385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8E19B42A-4EC9-4AE8-B81C-23A8FEB6CD14}"/>
              </a:ext>
            </a:extLst>
          </p:cNvPr>
          <p:cNvCxnSpPr>
            <a:stCxn id="81936" idx="2"/>
          </p:cNvCxnSpPr>
          <p:nvPr/>
        </p:nvCxnSpPr>
        <p:spPr>
          <a:xfrm flipH="1">
            <a:off x="3749675" y="5011738"/>
            <a:ext cx="334963" cy="288925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F1DA5ABB-7BD2-448A-BB7F-F1CE657AEA71}"/>
              </a:ext>
            </a:extLst>
          </p:cNvPr>
          <p:cNvCxnSpPr>
            <a:stCxn id="81935" idx="0"/>
          </p:cNvCxnSpPr>
          <p:nvPr/>
        </p:nvCxnSpPr>
        <p:spPr>
          <a:xfrm flipH="1" flipV="1">
            <a:off x="3568700" y="5373688"/>
            <a:ext cx="374650" cy="32385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4531290"/>
              </p:ext>
            </p:extLst>
          </p:nvPr>
        </p:nvGraphicFramePr>
        <p:xfrm>
          <a:off x="898599" y="1412776"/>
          <a:ext cx="7489825" cy="424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1" r:id="rId3" imgW="5301000" imgH="2833200" progId="Visio.Drawing.11">
                  <p:embed/>
                </p:oleObj>
              </mc:Choice>
              <mc:Fallback>
                <p:oleObj r:id="rId3" imgW="5301000" imgH="2833200" progId="Visio.Drawing.11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99" y="1412776"/>
                        <a:ext cx="7489825" cy="424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直接连接符 9"/>
          <p:cNvCxnSpPr/>
          <p:nvPr/>
        </p:nvCxnSpPr>
        <p:spPr>
          <a:xfrm flipH="1" flipV="1">
            <a:off x="73047" y="714356"/>
            <a:ext cx="2698753" cy="1589"/>
          </a:xfrm>
          <a:prstGeom prst="line">
            <a:avLst/>
          </a:prstGeom>
          <a:solidFill>
            <a:srgbClr val="00B0F0"/>
          </a:solidFill>
          <a:ln w="9525">
            <a:solidFill>
              <a:srgbClr val="FFB001"/>
            </a:solidFill>
            <a:miter lim="800000"/>
            <a:headEnd/>
            <a:tailEnd/>
          </a:ln>
        </p:spPr>
      </p:cxn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-32" y="357166"/>
            <a:ext cx="214314" cy="357209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燕尾形 11"/>
          <p:cNvSpPr>
            <a:spLocks noChangeArrowheads="1"/>
          </p:cNvSpPr>
          <p:nvPr/>
        </p:nvSpPr>
        <p:spPr bwMode="auto">
          <a:xfrm>
            <a:off x="3085594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3" name="燕尾形 22"/>
          <p:cNvSpPr>
            <a:spLocks noChangeArrowheads="1"/>
          </p:cNvSpPr>
          <p:nvPr/>
        </p:nvSpPr>
        <p:spPr bwMode="auto">
          <a:xfrm>
            <a:off x="3491880" y="355593"/>
            <a:ext cx="3580450" cy="358763"/>
          </a:xfrm>
          <a:prstGeom prst="chevron">
            <a:avLst>
              <a:gd name="adj" fmla="val 50003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4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5" name="燕尾形 14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燕尾形 15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燕尾形 16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214314" y="285728"/>
            <a:ext cx="28712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3.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数字脉冲抗堆积设计</a:t>
            </a: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3959494" y="345024"/>
            <a:ext cx="27007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脉冲抗堆积</a:t>
            </a:r>
          </a:p>
        </p:txBody>
      </p:sp>
    </p:spTree>
    <p:extLst>
      <p:ext uri="{BB962C8B-B14F-4D97-AF65-F5344CB8AC3E}">
        <p14:creationId xmlns:p14="http://schemas.microsoft.com/office/powerpoint/2010/main" val="16918320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/>
          </p:cNvGraphicFramePr>
          <p:nvPr/>
        </p:nvGraphicFramePr>
        <p:xfrm>
          <a:off x="1331913" y="1485900"/>
          <a:ext cx="7272337" cy="496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4" r:id="rId3" imgW="7567560" imgH="4015080" progId="Visio.Drawing.11">
                  <p:embed/>
                </p:oleObj>
              </mc:Choice>
              <mc:Fallback>
                <p:oleObj r:id="rId3" imgW="7567560" imgH="4015080" progId="Visio.Drawing.1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1485900"/>
                        <a:ext cx="7272337" cy="496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639763" y="2093913"/>
            <a:ext cx="547687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/>
          <a:p>
            <a:pPr algn="ctr"/>
            <a:r>
              <a:rPr lang="zh-CN" altLang="en-US" sz="2400">
                <a:solidFill>
                  <a:srgbClr val="FF0000"/>
                </a:solidFill>
                <a:ea typeface="微软雅黑" pitchFamily="34" charset="-122"/>
              </a:rPr>
              <a:t>电荷积分比较法</a:t>
            </a:r>
          </a:p>
        </p:txBody>
      </p:sp>
      <p:cxnSp>
        <p:nvCxnSpPr>
          <p:cNvPr id="6" name="直接连接符 5"/>
          <p:cNvCxnSpPr/>
          <p:nvPr/>
        </p:nvCxnSpPr>
        <p:spPr>
          <a:xfrm flipH="1" flipV="1">
            <a:off x="73047" y="714356"/>
            <a:ext cx="2698753" cy="1589"/>
          </a:xfrm>
          <a:prstGeom prst="line">
            <a:avLst/>
          </a:prstGeom>
          <a:solidFill>
            <a:srgbClr val="00B0F0"/>
          </a:solidFill>
          <a:ln w="9525">
            <a:solidFill>
              <a:srgbClr val="FFB001"/>
            </a:solidFill>
            <a:miter lim="800000"/>
            <a:headEnd/>
            <a:tailEnd/>
          </a:ln>
        </p:spPr>
      </p:cxn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32" y="357166"/>
            <a:ext cx="214314" cy="357209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燕尾形 7"/>
          <p:cNvSpPr>
            <a:spLocks noChangeArrowheads="1"/>
          </p:cNvSpPr>
          <p:nvPr/>
        </p:nvSpPr>
        <p:spPr bwMode="auto">
          <a:xfrm>
            <a:off x="3085594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9" name="燕尾形 22"/>
          <p:cNvSpPr>
            <a:spLocks noChangeArrowheads="1"/>
          </p:cNvSpPr>
          <p:nvPr/>
        </p:nvSpPr>
        <p:spPr bwMode="auto">
          <a:xfrm>
            <a:off x="3491880" y="355593"/>
            <a:ext cx="3580450" cy="358763"/>
          </a:xfrm>
          <a:prstGeom prst="chevron">
            <a:avLst>
              <a:gd name="adj" fmla="val 50003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0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1" name="燕尾形 10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燕尾形 11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燕尾形 12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214314" y="285728"/>
            <a:ext cx="28712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4.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数字上升时间甄别器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959494" y="345024"/>
            <a:ext cx="27007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上升时间甄别器</a:t>
            </a:r>
          </a:p>
        </p:txBody>
      </p:sp>
    </p:spTree>
    <p:extLst>
      <p:ext uri="{BB962C8B-B14F-4D97-AF65-F5344CB8AC3E}">
        <p14:creationId xmlns:p14="http://schemas.microsoft.com/office/powerpoint/2010/main" val="28481101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532485"/>
              </p:ext>
            </p:extLst>
          </p:nvPr>
        </p:nvGraphicFramePr>
        <p:xfrm>
          <a:off x="478626" y="836712"/>
          <a:ext cx="2621926" cy="242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6" name="Visio" r:id="rId3" imgW="3833160" imgH="3580129" progId="Visio.Drawing.11">
                  <p:embed/>
                </p:oleObj>
              </mc:Choice>
              <mc:Fallback>
                <p:oleObj name="Visio" r:id="rId3" imgW="3833160" imgH="358012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26" y="836712"/>
                        <a:ext cx="2621926" cy="2423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117643"/>
              </p:ext>
            </p:extLst>
          </p:nvPr>
        </p:nvGraphicFramePr>
        <p:xfrm>
          <a:off x="478625" y="3501008"/>
          <a:ext cx="2641663" cy="2442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7" name="Visio" r:id="rId5" imgW="3833160" imgH="3580129" progId="Visio.Drawing.11">
                  <p:embed/>
                </p:oleObj>
              </mc:Choice>
              <mc:Fallback>
                <p:oleObj name="Visio" r:id="rId5" imgW="3833160" imgH="358012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25" y="3501008"/>
                        <a:ext cx="2641663" cy="24420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矩形 5"/>
          <p:cNvSpPr/>
          <p:nvPr/>
        </p:nvSpPr>
        <p:spPr>
          <a:xfrm>
            <a:off x="3131840" y="1006645"/>
            <a:ext cx="560162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b="1" dirty="0">
                <a:solidFill>
                  <a:srgbClr val="FF6400"/>
                </a:solidFill>
                <a:latin typeface="Times New Roman" pitchFamily="18" charset="0"/>
                <a:cs typeface="Times New Roman" pitchFamily="18" charset="0"/>
              </a:rPr>
              <a:t>法一：</a:t>
            </a:r>
            <a:r>
              <a:rPr lang="zh-CN" altLang="zh-CN" dirty="0">
                <a:latin typeface="Times New Roman" pitchFamily="18" charset="0"/>
                <a:cs typeface="Times New Roman" pitchFamily="18" charset="0"/>
              </a:rPr>
              <a:t>不进行堆积判别，只要是超过触发阈值就只取最大值，即只取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P1</a:t>
            </a:r>
            <a:r>
              <a:rPr lang="zh-CN" altLang="zh-CN" dirty="0">
                <a:latin typeface="Times New Roman" pitchFamily="18" charset="0"/>
                <a:cs typeface="Times New Roman" pitchFamily="18" charset="0"/>
              </a:rPr>
              <a:t>峰值；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  <a:p>
            <a:r>
              <a:rPr lang="zh-CN" altLang="zh-CN" b="1" dirty="0">
                <a:solidFill>
                  <a:srgbClr val="FF6400"/>
                </a:solidFill>
                <a:latin typeface="Times New Roman" pitchFamily="18" charset="0"/>
                <a:cs typeface="Times New Roman" pitchFamily="18" charset="0"/>
              </a:rPr>
              <a:t>法二：</a:t>
            </a:r>
            <a:r>
              <a:rPr lang="zh-CN" altLang="zh-CN" dirty="0">
                <a:latin typeface="Times New Roman" pitchFamily="18" charset="0"/>
                <a:cs typeface="Times New Roman" pitchFamily="18" charset="0"/>
              </a:rPr>
              <a:t>进行堆积判别，即提取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P1</a:t>
            </a:r>
            <a:r>
              <a:rPr lang="zh-CN" altLang="zh-CN" dirty="0">
                <a:latin typeface="Times New Roman" pitchFamily="18" charset="0"/>
                <a:cs typeface="Times New Roman" pitchFamily="18" charset="0"/>
              </a:rPr>
              <a:t>和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P2</a:t>
            </a:r>
            <a:r>
              <a:rPr lang="zh-CN" altLang="zh-CN" dirty="0"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zh-CN" dirty="0">
              <a:latin typeface="Times New Roman" pitchFamily="18" charset="0"/>
              <a:cs typeface="Times New Roman" pitchFamily="18" charset="0"/>
            </a:endParaRPr>
          </a:p>
          <a:p>
            <a:r>
              <a:rPr lang="zh-CN" altLang="zh-CN" b="1" dirty="0">
                <a:solidFill>
                  <a:srgbClr val="FF6400"/>
                </a:solidFill>
                <a:latin typeface="Times New Roman" pitchFamily="18" charset="0"/>
                <a:cs typeface="Times New Roman" pitchFamily="18" charset="0"/>
              </a:rPr>
              <a:t>法三：</a:t>
            </a:r>
            <a:r>
              <a:rPr lang="zh-CN" altLang="zh-CN" dirty="0">
                <a:latin typeface="Times New Roman" pitchFamily="18" charset="0"/>
                <a:cs typeface="Times New Roman" pitchFamily="18" charset="0"/>
              </a:rPr>
              <a:t>提取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P1</a:t>
            </a:r>
            <a:r>
              <a:rPr lang="zh-CN" altLang="zh-CN" dirty="0">
                <a:latin typeface="Times New Roman" pitchFamily="18" charset="0"/>
                <a:cs typeface="Times New Roman" pitchFamily="18" charset="0"/>
              </a:rPr>
              <a:t>和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P2</a:t>
            </a:r>
            <a:r>
              <a:rPr lang="zh-CN" altLang="zh-CN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P1</a:t>
            </a:r>
            <a:r>
              <a:rPr lang="zh-CN" altLang="zh-CN" dirty="0">
                <a:latin typeface="Times New Roman" pitchFamily="18" charset="0"/>
                <a:cs typeface="Times New Roman" pitchFamily="18" charset="0"/>
              </a:rPr>
              <a:t>为对基线的峰值，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P2</a:t>
            </a:r>
            <a:r>
              <a:rPr lang="zh-CN" altLang="zh-CN" dirty="0">
                <a:latin typeface="Times New Roman" pitchFamily="18" charset="0"/>
                <a:cs typeface="Times New Roman" pitchFamily="18" charset="0"/>
              </a:rPr>
              <a:t>为对峰谷的峰值。</a:t>
            </a:r>
          </a:p>
        </p:txBody>
      </p:sp>
      <p:sp>
        <p:nvSpPr>
          <p:cNvPr id="7" name="矩形 6"/>
          <p:cNvSpPr/>
          <p:nvPr/>
        </p:nvSpPr>
        <p:spPr>
          <a:xfrm>
            <a:off x="3344453" y="3645024"/>
            <a:ext cx="54023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峰值判定方法：</a:t>
            </a:r>
            <a:r>
              <a:rPr lang="en-US" altLang="zh-CN" b="1" dirty="0">
                <a:solidFill>
                  <a:srgbClr val="FF6400"/>
                </a:solidFill>
                <a:latin typeface="Times New Roman" pitchFamily="18" charset="0"/>
                <a:cs typeface="Times New Roman" pitchFamily="18" charset="0"/>
              </a:rPr>
              <a:t>D15&gt;D14&gt;…&gt;D1&gt;D0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时为</a:t>
            </a:r>
            <a:r>
              <a:rPr lang="zh-CN" altLang="zh-CN" dirty="0">
                <a:latin typeface="Times New Roman" pitchFamily="18" charset="0"/>
                <a:cs typeface="Times New Roman" pitchFamily="18" charset="0"/>
              </a:rPr>
              <a:t>上升沿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；</a:t>
            </a:r>
            <a:r>
              <a:rPr lang="en-US" altLang="zh-CN" b="1" dirty="0">
                <a:solidFill>
                  <a:srgbClr val="FF6400"/>
                </a:solidFill>
                <a:latin typeface="Times New Roman" pitchFamily="18" charset="0"/>
                <a:cs typeface="Times New Roman" pitchFamily="18" charset="0"/>
              </a:rPr>
              <a:t>D15&lt;D14&lt;…&lt;D1&lt;D0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时</a:t>
            </a:r>
            <a:r>
              <a:rPr lang="zh-CN" altLang="zh-CN" dirty="0">
                <a:latin typeface="Times New Roman" pitchFamily="18" charset="0"/>
                <a:cs typeface="Times New Roman" pitchFamily="18" charset="0"/>
              </a:rPr>
              <a:t>为下降沿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，在这之间为峰值</a:t>
            </a:r>
            <a:r>
              <a:rPr lang="zh-CN" altLang="zh-CN" dirty="0"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b="1" dirty="0">
              <a:solidFill>
                <a:srgbClr val="FF64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实际测量时，信号中叠加有基线</a:t>
            </a:r>
            <a:r>
              <a:rPr lang="en-US" altLang="zh-CN" b="1" dirty="0">
                <a:solidFill>
                  <a:srgbClr val="FF6400"/>
                </a:solidFill>
                <a:latin typeface="Times New Roman" pitchFamily="18" charset="0"/>
                <a:cs typeface="Times New Roman" pitchFamily="18" charset="0"/>
              </a:rPr>
              <a:t>Baseline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，需要扣除。</a:t>
            </a:r>
            <a:r>
              <a:rPr lang="en-US" altLang="zh-CN" b="1" dirty="0">
                <a:solidFill>
                  <a:srgbClr val="FF6400"/>
                </a:solidFill>
                <a:latin typeface="Times New Roman" pitchFamily="18" charset="0"/>
                <a:cs typeface="Times New Roman" pitchFamily="18" charset="0"/>
              </a:rPr>
              <a:t>Baseline</a:t>
            </a:r>
            <a:r>
              <a:rPr lang="zh-CN" altLang="zh-CN" dirty="0">
                <a:latin typeface="Times New Roman" pitchFamily="18" charset="0"/>
                <a:cs typeface="Times New Roman" pitchFamily="18" charset="0"/>
              </a:rPr>
              <a:t>为无脉冲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时的直流量；</a:t>
            </a:r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endParaRPr lang="en-US" altLang="zh-CN" dirty="0">
              <a:latin typeface="Times New Roman" pitchFamily="18" charset="0"/>
              <a:cs typeface="Times New Roman" pitchFamily="18" charset="0"/>
            </a:endParaRPr>
          </a:p>
          <a:p>
            <a:r>
              <a:rPr lang="zh-CN" altLang="en-US" b="1" dirty="0">
                <a:solidFill>
                  <a:srgbClr val="FF6400"/>
                </a:solidFill>
                <a:latin typeface="Times New Roman" pitchFamily="18" charset="0"/>
                <a:cs typeface="Times New Roman" pitchFamily="18" charset="0"/>
              </a:rPr>
              <a:t>幅度：峰值</a:t>
            </a:r>
            <a:r>
              <a:rPr lang="en-US" altLang="zh-CN" b="1" dirty="0">
                <a:solidFill>
                  <a:srgbClr val="FF6400"/>
                </a:solidFill>
                <a:latin typeface="Times New Roman" pitchFamily="18" charset="0"/>
                <a:cs typeface="Times New Roman" pitchFamily="18" charset="0"/>
              </a:rPr>
              <a:t>  –  </a:t>
            </a:r>
            <a:r>
              <a:rPr lang="zh-CN" altLang="en-US" b="1" dirty="0">
                <a:solidFill>
                  <a:srgbClr val="FF6400"/>
                </a:solidFill>
                <a:latin typeface="Times New Roman" pitchFamily="18" charset="0"/>
                <a:cs typeface="Times New Roman" pitchFamily="18" charset="0"/>
              </a:rPr>
              <a:t>基线</a:t>
            </a:r>
            <a:endParaRPr lang="en-US" altLang="zh-CN" b="1" dirty="0">
              <a:solidFill>
                <a:srgbClr val="FF64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H="1" flipV="1">
            <a:off x="73047" y="714356"/>
            <a:ext cx="2698753" cy="1589"/>
          </a:xfrm>
          <a:prstGeom prst="line">
            <a:avLst/>
          </a:prstGeom>
          <a:solidFill>
            <a:srgbClr val="00B0F0"/>
          </a:solidFill>
          <a:ln w="9525">
            <a:solidFill>
              <a:srgbClr val="FFB001"/>
            </a:solidFill>
            <a:miter lim="800000"/>
            <a:headEnd/>
            <a:tailEnd/>
          </a:ln>
        </p:spPr>
      </p:cxn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-32" y="357166"/>
            <a:ext cx="214314" cy="357209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" name="燕尾形 9"/>
          <p:cNvSpPr>
            <a:spLocks noChangeArrowheads="1"/>
          </p:cNvSpPr>
          <p:nvPr/>
        </p:nvSpPr>
        <p:spPr bwMode="auto">
          <a:xfrm>
            <a:off x="3085594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1" name="燕尾形 22"/>
          <p:cNvSpPr>
            <a:spLocks noChangeArrowheads="1"/>
          </p:cNvSpPr>
          <p:nvPr/>
        </p:nvSpPr>
        <p:spPr bwMode="auto">
          <a:xfrm>
            <a:off x="3491880" y="355593"/>
            <a:ext cx="3580450" cy="358763"/>
          </a:xfrm>
          <a:prstGeom prst="chevron">
            <a:avLst>
              <a:gd name="adj" fmla="val 50003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2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3" name="燕尾形 1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燕尾形 13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 14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214314" y="285728"/>
            <a:ext cx="28712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5.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数字直接幅度提取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3959494" y="345024"/>
            <a:ext cx="27007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直接幅度提取方法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55776" y="5893533"/>
            <a:ext cx="4771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Amptek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的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MCA8000D 100MHz MCA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采用上述方法实现快速脉冲幅度提取；</a:t>
            </a:r>
          </a:p>
        </p:txBody>
      </p:sp>
    </p:spTree>
    <p:extLst>
      <p:ext uri="{BB962C8B-B14F-4D97-AF65-F5344CB8AC3E}">
        <p14:creationId xmlns:p14="http://schemas.microsoft.com/office/powerpoint/2010/main" val="33276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9">
            <a:extLst>
              <a:ext uri="{FF2B5EF4-FFF2-40B4-BE49-F238E27FC236}">
                <a16:creationId xmlns:a16="http://schemas.microsoft.com/office/drawing/2014/main" id="{C5DFF005-E233-4159-8A7D-4E894507D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EEB46DF8-904C-4C77-9FFC-95D0AEF33A4D}"/>
              </a:ext>
            </a:extLst>
          </p:cNvPr>
          <p:cNvCxnSpPr/>
          <p:nvPr/>
        </p:nvCxnSpPr>
        <p:spPr>
          <a:xfrm flipH="1">
            <a:off x="107950" y="703263"/>
            <a:ext cx="25923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2" name="Rectangle 7">
            <a:extLst>
              <a:ext uri="{FF2B5EF4-FFF2-40B4-BE49-F238E27FC236}">
                <a16:creationId xmlns:a16="http://schemas.microsoft.com/office/drawing/2014/main" id="{EE9746B3-9681-410C-8EFE-4FD7D479F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7653" name="TextBox 1">
            <a:extLst>
              <a:ext uri="{FF2B5EF4-FFF2-40B4-BE49-F238E27FC236}">
                <a16:creationId xmlns:a16="http://schemas.microsoft.com/office/drawing/2014/main" id="{AB8B633B-E7AF-44C6-90F0-73A868337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285750"/>
            <a:ext cx="2487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研究背景与意义</a:t>
            </a:r>
          </a:p>
        </p:txBody>
      </p:sp>
      <p:sp>
        <p:nvSpPr>
          <p:cNvPr id="27654" name="燕尾形 71">
            <a:extLst>
              <a:ext uri="{FF2B5EF4-FFF2-40B4-BE49-F238E27FC236}">
                <a16:creationId xmlns:a16="http://schemas.microsoft.com/office/drawing/2014/main" id="{66BDE481-D9CB-4813-8EA5-E8DEBF2DC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638" y="355600"/>
            <a:ext cx="406400" cy="358775"/>
          </a:xfrm>
          <a:prstGeom prst="chevron">
            <a:avLst>
              <a:gd name="adj" fmla="val 50014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27655" name="燕尾形 22">
            <a:extLst>
              <a:ext uri="{FF2B5EF4-FFF2-40B4-BE49-F238E27FC236}">
                <a16:creationId xmlns:a16="http://schemas.microsoft.com/office/drawing/2014/main" id="{E532DEF1-C7D3-457A-9BCE-AC48B7102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55600"/>
            <a:ext cx="3795713" cy="358775"/>
          </a:xfrm>
          <a:prstGeom prst="chevron">
            <a:avLst>
              <a:gd name="adj" fmla="val 49959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7656" name="TextBox 1">
            <a:extLst>
              <a:ext uri="{FF2B5EF4-FFF2-40B4-BE49-F238E27FC236}">
                <a16:creationId xmlns:a16="http://schemas.microsoft.com/office/drawing/2014/main" id="{36746221-12A9-4A0E-A818-45D2ABD45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344488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核电子学系统拓扑图</a:t>
            </a:r>
          </a:p>
        </p:txBody>
      </p:sp>
      <p:pic>
        <p:nvPicPr>
          <p:cNvPr id="27657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3F6B3039-D61E-46FD-A3AA-AD5B4C348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燕尾形 22">
            <a:extLst>
              <a:ext uri="{FF2B5EF4-FFF2-40B4-BE49-F238E27FC236}">
                <a16:creationId xmlns:a16="http://schemas.microsoft.com/office/drawing/2014/main" id="{E927A879-58E9-4A7F-BF3F-ADCC00781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68325" cy="358775"/>
          </a:xfrm>
          <a:prstGeom prst="chevron">
            <a:avLst>
              <a:gd name="adj" fmla="val 49979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7659" name="燕尾形 76">
            <a:extLst>
              <a:ext uri="{FF2B5EF4-FFF2-40B4-BE49-F238E27FC236}">
                <a16:creationId xmlns:a16="http://schemas.microsoft.com/office/drawing/2014/main" id="{D2AEC4F0-6DB4-44F0-B936-9FABECB9D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27660" name="燕尾形 77">
            <a:extLst>
              <a:ext uri="{FF2B5EF4-FFF2-40B4-BE49-F238E27FC236}">
                <a16:creationId xmlns:a16="http://schemas.microsoft.com/office/drawing/2014/main" id="{1E57A039-8C4F-4A4E-ACE5-52043EF38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27661" name="TextBox 3">
            <a:extLst>
              <a:ext uri="{FF2B5EF4-FFF2-40B4-BE49-F238E27FC236}">
                <a16:creationId xmlns:a16="http://schemas.microsoft.com/office/drawing/2014/main" id="{9140D157-36E2-49AD-9EC3-9E8A6B68F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115468"/>
            <a:ext cx="677863" cy="738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半导体探测器</a:t>
            </a:r>
          </a:p>
        </p:txBody>
      </p:sp>
      <p:sp>
        <p:nvSpPr>
          <p:cNvPr id="27662" name="TextBox 20">
            <a:extLst>
              <a:ext uri="{FF2B5EF4-FFF2-40B4-BE49-F238E27FC236}">
                <a16:creationId xmlns:a16="http://schemas.microsoft.com/office/drawing/2014/main" id="{781920D1-A343-49AF-9D70-1599424C1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002880"/>
            <a:ext cx="677863" cy="738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气体探测器</a:t>
            </a:r>
          </a:p>
        </p:txBody>
      </p:sp>
      <p:sp>
        <p:nvSpPr>
          <p:cNvPr id="27663" name="TextBox 21">
            <a:extLst>
              <a:ext uri="{FF2B5EF4-FFF2-40B4-BE49-F238E27FC236}">
                <a16:creationId xmlns:a16="http://schemas.microsoft.com/office/drawing/2014/main" id="{C9E36FB4-E811-437F-826F-22D02093B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866480"/>
            <a:ext cx="677863" cy="738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/>
              <a:t>X</a:t>
            </a:r>
            <a:r>
              <a:rPr lang="zh-CN" altLang="en-US" sz="1400"/>
              <a:t>射线发生器</a:t>
            </a:r>
          </a:p>
        </p:txBody>
      </p:sp>
      <p:sp>
        <p:nvSpPr>
          <p:cNvPr id="27664" name="TextBox 3">
            <a:extLst>
              <a:ext uri="{FF2B5EF4-FFF2-40B4-BE49-F238E27FC236}">
                <a16:creationId xmlns:a16="http://schemas.microsoft.com/office/drawing/2014/main" id="{9FB16C67-4E24-4BEF-BA0F-2B6626086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2058318"/>
            <a:ext cx="857250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电荷灵敏放大器</a:t>
            </a:r>
          </a:p>
        </p:txBody>
      </p:sp>
      <p:sp>
        <p:nvSpPr>
          <p:cNvPr id="27665" name="TextBox 3">
            <a:extLst>
              <a:ext uri="{FF2B5EF4-FFF2-40B4-BE49-F238E27FC236}">
                <a16:creationId xmlns:a16="http://schemas.microsoft.com/office/drawing/2014/main" id="{DCB0D79E-C81D-4372-A2C0-4D7385EBE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9713" y="2877468"/>
            <a:ext cx="858837" cy="738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微弱电流放大器</a:t>
            </a:r>
          </a:p>
        </p:txBody>
      </p:sp>
      <p:sp>
        <p:nvSpPr>
          <p:cNvPr id="27666" name="TextBox 3">
            <a:extLst>
              <a:ext uri="{FF2B5EF4-FFF2-40B4-BE49-F238E27FC236}">
                <a16:creationId xmlns:a16="http://schemas.microsoft.com/office/drawing/2014/main" id="{6097743F-3B17-4165-82D4-A3051CEAE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063" y="3782343"/>
            <a:ext cx="852487" cy="522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快放大器</a:t>
            </a:r>
          </a:p>
        </p:txBody>
      </p:sp>
      <p:sp>
        <p:nvSpPr>
          <p:cNvPr id="27667" name="TextBox 3">
            <a:extLst>
              <a:ext uri="{FF2B5EF4-FFF2-40B4-BE49-F238E27FC236}">
                <a16:creationId xmlns:a16="http://schemas.microsoft.com/office/drawing/2014/main" id="{67B7F24C-4C97-4A48-8FFE-DEFBC8B04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063" y="4385593"/>
            <a:ext cx="852487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电流型放大器</a:t>
            </a:r>
          </a:p>
        </p:txBody>
      </p:sp>
      <p:sp>
        <p:nvSpPr>
          <p:cNvPr id="27668" name="TextBox 3">
            <a:extLst>
              <a:ext uri="{FF2B5EF4-FFF2-40B4-BE49-F238E27FC236}">
                <a16:creationId xmlns:a16="http://schemas.microsoft.com/office/drawing/2014/main" id="{0EF4E8B4-6C7F-4D7B-B418-BD01A94E4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063" y="5144418"/>
            <a:ext cx="852487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高压电源</a:t>
            </a:r>
          </a:p>
        </p:txBody>
      </p:sp>
      <p:cxnSp>
        <p:nvCxnSpPr>
          <p:cNvPr id="27669" name="直接连接符 47">
            <a:extLst>
              <a:ext uri="{FF2B5EF4-FFF2-40B4-BE49-F238E27FC236}">
                <a16:creationId xmlns:a16="http://schemas.microsoft.com/office/drawing/2014/main" id="{94131C8F-9E23-4883-8C6D-0FC198BDDFC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295400" y="1329655"/>
            <a:ext cx="0" cy="460851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70" name="TextBox 5">
            <a:extLst>
              <a:ext uri="{FF2B5EF4-FFF2-40B4-BE49-F238E27FC236}">
                <a16:creationId xmlns:a16="http://schemas.microsoft.com/office/drawing/2014/main" id="{C0ED35A1-6B7C-4B45-A4CD-D462CC6B9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9538" y="1469355"/>
            <a:ext cx="1489076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600">
                <a:solidFill>
                  <a:srgbClr val="FF0000"/>
                </a:solidFill>
              </a:rPr>
              <a:t>核辐射探测器及发生器</a:t>
            </a:r>
          </a:p>
        </p:txBody>
      </p:sp>
      <p:cxnSp>
        <p:nvCxnSpPr>
          <p:cNvPr id="27671" name="直接连接符 49">
            <a:extLst>
              <a:ext uri="{FF2B5EF4-FFF2-40B4-BE49-F238E27FC236}">
                <a16:creationId xmlns:a16="http://schemas.microsoft.com/office/drawing/2014/main" id="{374BDB5D-95B1-40F7-AE5D-2EDFBBED01D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63825" y="1329655"/>
            <a:ext cx="0" cy="460851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72" name="TextBox 5">
            <a:extLst>
              <a:ext uri="{FF2B5EF4-FFF2-40B4-BE49-F238E27FC236}">
                <a16:creationId xmlns:a16="http://schemas.microsoft.com/office/drawing/2014/main" id="{613C4826-106D-48C0-91A5-FE1A5971B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1461418"/>
            <a:ext cx="148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600">
                <a:solidFill>
                  <a:srgbClr val="FF0000"/>
                </a:solidFill>
              </a:rPr>
              <a:t>前端读出电路部件</a:t>
            </a:r>
          </a:p>
        </p:txBody>
      </p:sp>
      <p:sp>
        <p:nvSpPr>
          <p:cNvPr id="27673" name="TextBox 3">
            <a:extLst>
              <a:ext uri="{FF2B5EF4-FFF2-40B4-BE49-F238E27FC236}">
                <a16:creationId xmlns:a16="http://schemas.microsoft.com/office/drawing/2014/main" id="{5C61C303-C63A-4886-8C19-080724F4B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2055143"/>
            <a:ext cx="828675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模拟核脉冲处理器</a:t>
            </a:r>
          </a:p>
        </p:txBody>
      </p:sp>
      <p:sp>
        <p:nvSpPr>
          <p:cNvPr id="27674" name="TextBox 3">
            <a:extLst>
              <a:ext uri="{FF2B5EF4-FFF2-40B4-BE49-F238E27FC236}">
                <a16:creationId xmlns:a16="http://schemas.microsoft.com/office/drawing/2014/main" id="{07100A00-F884-4AC2-A25B-5ACFE6987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2937793"/>
            <a:ext cx="828675" cy="954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单通道数字脉冲处理器</a:t>
            </a:r>
          </a:p>
        </p:txBody>
      </p:sp>
      <p:sp>
        <p:nvSpPr>
          <p:cNvPr id="27675" name="TextBox 3">
            <a:extLst>
              <a:ext uri="{FF2B5EF4-FFF2-40B4-BE49-F238E27FC236}">
                <a16:creationId xmlns:a16="http://schemas.microsoft.com/office/drawing/2014/main" id="{8F4CA78D-1BA4-4CB0-9B54-9E667C250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4160168"/>
            <a:ext cx="828675" cy="954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像素阵列数字脉冲处理器</a:t>
            </a:r>
          </a:p>
        </p:txBody>
      </p:sp>
      <p:sp>
        <p:nvSpPr>
          <p:cNvPr id="27676" name="TextBox 3">
            <a:extLst>
              <a:ext uri="{FF2B5EF4-FFF2-40B4-BE49-F238E27FC236}">
                <a16:creationId xmlns:a16="http://schemas.microsoft.com/office/drawing/2014/main" id="{416EE802-9049-4E4B-8E28-06DE18C4C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2056730"/>
            <a:ext cx="828675" cy="95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超高速数字脉冲处理器</a:t>
            </a:r>
          </a:p>
        </p:txBody>
      </p:sp>
      <p:sp>
        <p:nvSpPr>
          <p:cNvPr id="27677" name="TextBox 3">
            <a:extLst>
              <a:ext uri="{FF2B5EF4-FFF2-40B4-BE49-F238E27FC236}">
                <a16:creationId xmlns:a16="http://schemas.microsoft.com/office/drawing/2014/main" id="{F791002D-60AE-4FFC-ADD6-369384604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3217193"/>
            <a:ext cx="828675" cy="954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高温型数字脉冲处理器</a:t>
            </a:r>
          </a:p>
        </p:txBody>
      </p:sp>
      <p:sp>
        <p:nvSpPr>
          <p:cNvPr id="27678" name="TextBox 3">
            <a:extLst>
              <a:ext uri="{FF2B5EF4-FFF2-40B4-BE49-F238E27FC236}">
                <a16:creationId xmlns:a16="http://schemas.microsoft.com/office/drawing/2014/main" id="{22040E44-4761-491F-BBBD-2E4C59A3F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4298280"/>
            <a:ext cx="828675" cy="738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微型数字脉冲处理器</a:t>
            </a:r>
          </a:p>
        </p:txBody>
      </p:sp>
      <p:cxnSp>
        <p:nvCxnSpPr>
          <p:cNvPr id="27679" name="直接连接符 57">
            <a:extLst>
              <a:ext uri="{FF2B5EF4-FFF2-40B4-BE49-F238E27FC236}">
                <a16:creationId xmlns:a16="http://schemas.microsoft.com/office/drawing/2014/main" id="{243E732D-D4AA-4052-84D9-4FA794C6B3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24413" y="1329655"/>
            <a:ext cx="0" cy="460851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80" name="TextBox 5">
            <a:extLst>
              <a:ext uri="{FF2B5EF4-FFF2-40B4-BE49-F238E27FC236}">
                <a16:creationId xmlns:a16="http://schemas.microsoft.com/office/drawing/2014/main" id="{0F09D54F-C852-4A45-AC97-B968DD738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1488" y="1499518"/>
            <a:ext cx="14890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rgbClr val="FF0000"/>
                </a:solidFill>
              </a:rPr>
              <a:t>模拟</a:t>
            </a:r>
            <a:r>
              <a:rPr lang="en-US" altLang="zh-CN" sz="1600" dirty="0">
                <a:solidFill>
                  <a:srgbClr val="FF0000"/>
                </a:solidFill>
              </a:rPr>
              <a:t>/</a:t>
            </a:r>
            <a:r>
              <a:rPr lang="zh-CN" altLang="en-US" sz="1600" dirty="0">
                <a:solidFill>
                  <a:srgbClr val="FF0000"/>
                </a:solidFill>
              </a:rPr>
              <a:t>数字脉冲处理器</a:t>
            </a:r>
          </a:p>
        </p:txBody>
      </p:sp>
      <p:sp>
        <p:nvSpPr>
          <p:cNvPr id="60" name="箭头: 右 27">
            <a:extLst>
              <a:ext uri="{FF2B5EF4-FFF2-40B4-BE49-F238E27FC236}">
                <a16:creationId xmlns:a16="http://schemas.microsoft.com/office/drawing/2014/main" id="{96FB016E-8D8B-4BB5-88D7-F750CEB58B6D}"/>
              </a:ext>
            </a:extLst>
          </p:cNvPr>
          <p:cNvSpPr/>
          <p:nvPr/>
        </p:nvSpPr>
        <p:spPr>
          <a:xfrm>
            <a:off x="1109663" y="3204493"/>
            <a:ext cx="288925" cy="3333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sp>
        <p:nvSpPr>
          <p:cNvPr id="61" name="箭头: 右 28">
            <a:extLst>
              <a:ext uri="{FF2B5EF4-FFF2-40B4-BE49-F238E27FC236}">
                <a16:creationId xmlns:a16="http://schemas.microsoft.com/office/drawing/2014/main" id="{2C1131B3-71D6-433B-845B-C5643D5E36C6}"/>
              </a:ext>
            </a:extLst>
          </p:cNvPr>
          <p:cNvSpPr/>
          <p:nvPr/>
        </p:nvSpPr>
        <p:spPr>
          <a:xfrm>
            <a:off x="2476500" y="3217193"/>
            <a:ext cx="287338" cy="3349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sp>
        <p:nvSpPr>
          <p:cNvPr id="62" name="箭头: 右 29">
            <a:extLst>
              <a:ext uri="{FF2B5EF4-FFF2-40B4-BE49-F238E27FC236}">
                <a16:creationId xmlns:a16="http://schemas.microsoft.com/office/drawing/2014/main" id="{3DC8F69D-8C96-4DCE-A494-71CB3B1B3272}"/>
              </a:ext>
            </a:extLst>
          </p:cNvPr>
          <p:cNvSpPr/>
          <p:nvPr/>
        </p:nvSpPr>
        <p:spPr>
          <a:xfrm>
            <a:off x="4702175" y="3207668"/>
            <a:ext cx="288925" cy="3333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sp>
        <p:nvSpPr>
          <p:cNvPr id="64" name="右大括号 63">
            <a:extLst>
              <a:ext uri="{FF2B5EF4-FFF2-40B4-BE49-F238E27FC236}">
                <a16:creationId xmlns:a16="http://schemas.microsoft.com/office/drawing/2014/main" id="{DCD3151E-8A5F-48F6-89C9-EBFD07A89A3B}"/>
              </a:ext>
            </a:extLst>
          </p:cNvPr>
          <p:cNvSpPr/>
          <p:nvPr/>
        </p:nvSpPr>
        <p:spPr>
          <a:xfrm rot="16200000">
            <a:off x="2171700" y="-519782"/>
            <a:ext cx="325437" cy="37544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sp>
        <p:nvSpPr>
          <p:cNvPr id="27685" name="矩形 64">
            <a:extLst>
              <a:ext uri="{FF2B5EF4-FFF2-40B4-BE49-F238E27FC236}">
                <a16:creationId xmlns:a16="http://schemas.microsoft.com/office/drawing/2014/main" id="{1D19CEB5-2E5B-4765-A2D4-86B5DBC11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835943"/>
            <a:ext cx="1466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核心器部件</a:t>
            </a:r>
            <a:endParaRPr lang="zh-CN" altLang="en-US" sz="2000"/>
          </a:p>
        </p:txBody>
      </p:sp>
      <p:sp>
        <p:nvSpPr>
          <p:cNvPr id="27686" name="TextBox 3">
            <a:extLst>
              <a:ext uri="{FF2B5EF4-FFF2-40B4-BE49-F238E27FC236}">
                <a16:creationId xmlns:a16="http://schemas.microsoft.com/office/drawing/2014/main" id="{9B92968C-DED6-45B8-8AD3-4EF4CFEE4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588" y="2051968"/>
            <a:ext cx="661987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高斯成型</a:t>
            </a:r>
          </a:p>
        </p:txBody>
      </p:sp>
      <p:sp>
        <p:nvSpPr>
          <p:cNvPr id="27687" name="TextBox 3">
            <a:extLst>
              <a:ext uri="{FF2B5EF4-FFF2-40B4-BE49-F238E27FC236}">
                <a16:creationId xmlns:a16="http://schemas.microsoft.com/office/drawing/2014/main" id="{0DE96809-DDB2-479B-9182-709859817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588" y="2715543"/>
            <a:ext cx="661987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梯形成型</a:t>
            </a:r>
          </a:p>
        </p:txBody>
      </p:sp>
      <p:sp>
        <p:nvSpPr>
          <p:cNvPr id="27688" name="TextBox 3">
            <a:extLst>
              <a:ext uri="{FF2B5EF4-FFF2-40B4-BE49-F238E27FC236}">
                <a16:creationId xmlns:a16="http://schemas.microsoft.com/office/drawing/2014/main" id="{3D21FEA6-AF6C-4D35-AE3D-0F9E2E855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100" y="3429918"/>
            <a:ext cx="661988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尖顶成型</a:t>
            </a:r>
          </a:p>
        </p:txBody>
      </p:sp>
      <p:sp>
        <p:nvSpPr>
          <p:cNvPr id="27689" name="TextBox 3">
            <a:extLst>
              <a:ext uri="{FF2B5EF4-FFF2-40B4-BE49-F238E27FC236}">
                <a16:creationId xmlns:a16="http://schemas.microsoft.com/office/drawing/2014/main" id="{1C707E85-5E82-4A0E-9ECE-917AF2945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100" y="4156993"/>
            <a:ext cx="661988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/>
              <a:t>1/F</a:t>
            </a:r>
            <a:r>
              <a:rPr lang="zh-CN" altLang="en-US" sz="1400"/>
              <a:t>成型</a:t>
            </a:r>
          </a:p>
        </p:txBody>
      </p:sp>
      <p:sp>
        <p:nvSpPr>
          <p:cNvPr id="27690" name="TextBox 3">
            <a:extLst>
              <a:ext uri="{FF2B5EF4-FFF2-40B4-BE49-F238E27FC236}">
                <a16:creationId xmlns:a16="http://schemas.microsoft.com/office/drawing/2014/main" id="{8A264AED-E7C1-4E5E-99B1-7232FCFCB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100" y="4779293"/>
            <a:ext cx="661988" cy="1169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对称零面积梯形成型</a:t>
            </a:r>
          </a:p>
        </p:txBody>
      </p:sp>
      <p:sp>
        <p:nvSpPr>
          <p:cNvPr id="27691" name="TextBox 3">
            <a:extLst>
              <a:ext uri="{FF2B5EF4-FFF2-40B4-BE49-F238E27FC236}">
                <a16:creationId xmlns:a16="http://schemas.microsoft.com/office/drawing/2014/main" id="{848BB266-BBA5-4216-81C0-1C6A7612D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5" y="2048793"/>
            <a:ext cx="661988" cy="738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粒子波形甄别</a:t>
            </a:r>
          </a:p>
        </p:txBody>
      </p:sp>
      <p:sp>
        <p:nvSpPr>
          <p:cNvPr id="27692" name="TextBox 3">
            <a:extLst>
              <a:ext uri="{FF2B5EF4-FFF2-40B4-BE49-F238E27FC236}">
                <a16:creationId xmlns:a16="http://schemas.microsoft.com/office/drawing/2014/main" id="{D7551C49-42A7-492D-8686-D09A76B3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1038" y="2952080"/>
            <a:ext cx="661987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上升时间甄别</a:t>
            </a:r>
          </a:p>
        </p:txBody>
      </p:sp>
      <p:sp>
        <p:nvSpPr>
          <p:cNvPr id="27693" name="TextBox 3">
            <a:extLst>
              <a:ext uri="{FF2B5EF4-FFF2-40B4-BE49-F238E27FC236}">
                <a16:creationId xmlns:a16="http://schemas.microsoft.com/office/drawing/2014/main" id="{E8736947-B469-48C1-B093-0D6FC3E7B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1038" y="3852193"/>
            <a:ext cx="661987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频谱甄别</a:t>
            </a:r>
          </a:p>
        </p:txBody>
      </p:sp>
      <p:sp>
        <p:nvSpPr>
          <p:cNvPr id="27694" name="TextBox 3">
            <a:extLst>
              <a:ext uri="{FF2B5EF4-FFF2-40B4-BE49-F238E27FC236}">
                <a16:creationId xmlns:a16="http://schemas.microsoft.com/office/drawing/2014/main" id="{2A4EBEB1-543E-4752-86A4-ACB5D80F0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1038" y="4534818"/>
            <a:ext cx="661987" cy="738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电荷比较法</a:t>
            </a:r>
          </a:p>
        </p:txBody>
      </p:sp>
      <p:sp>
        <p:nvSpPr>
          <p:cNvPr id="27695" name="矩形 84">
            <a:extLst>
              <a:ext uri="{FF2B5EF4-FFF2-40B4-BE49-F238E27FC236}">
                <a16:creationId xmlns:a16="http://schemas.microsoft.com/office/drawing/2014/main" id="{5D1AAE66-C14F-457E-BF8B-468BB574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75" y="1304255"/>
            <a:ext cx="1466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核信号分析</a:t>
            </a:r>
            <a:endParaRPr lang="en-US" altLang="zh-CN" sz="2000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/>
            <a:r>
              <a:rPr lang="zh-CN" altLang="en-US" sz="20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处理技术</a:t>
            </a:r>
            <a:endParaRPr lang="zh-CN" altLang="en-US" sz="2000" dirty="0"/>
          </a:p>
        </p:txBody>
      </p:sp>
      <p:cxnSp>
        <p:nvCxnSpPr>
          <p:cNvPr id="27696" name="直接连接符 85">
            <a:extLst>
              <a:ext uri="{FF2B5EF4-FFF2-40B4-BE49-F238E27FC236}">
                <a16:creationId xmlns:a16="http://schemas.microsoft.com/office/drawing/2014/main" id="{1DC1A0DA-6571-4005-82D8-2FA933B4028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51613" y="1340768"/>
            <a:ext cx="0" cy="460851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97" name="矩形 86">
            <a:extLst>
              <a:ext uri="{FF2B5EF4-FFF2-40B4-BE49-F238E27FC236}">
                <a16:creationId xmlns:a16="http://schemas.microsoft.com/office/drawing/2014/main" id="{2AF32DC8-5EC8-470E-9BFB-735527C74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6525" y="1250280"/>
            <a:ext cx="1211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谱分析</a:t>
            </a:r>
            <a:endParaRPr lang="en-US" altLang="zh-CN" sz="200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ctr" eaLnBrk="1" hangingPunct="1"/>
            <a:r>
              <a:rPr lang="zh-CN" altLang="en-US" sz="20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处理技术</a:t>
            </a:r>
            <a:endParaRPr lang="zh-CN" altLang="en-US" sz="2000"/>
          </a:p>
        </p:txBody>
      </p:sp>
      <p:sp>
        <p:nvSpPr>
          <p:cNvPr id="27698" name="TextBox 3">
            <a:extLst>
              <a:ext uri="{FF2B5EF4-FFF2-40B4-BE49-F238E27FC236}">
                <a16:creationId xmlns:a16="http://schemas.microsoft.com/office/drawing/2014/main" id="{22B9C5E0-C901-412C-861F-4E35A8075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048793"/>
            <a:ext cx="661988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谱线降噪</a:t>
            </a:r>
          </a:p>
        </p:txBody>
      </p:sp>
      <p:sp>
        <p:nvSpPr>
          <p:cNvPr id="27699" name="TextBox 3">
            <a:extLst>
              <a:ext uri="{FF2B5EF4-FFF2-40B4-BE49-F238E27FC236}">
                <a16:creationId xmlns:a16="http://schemas.microsoft.com/office/drawing/2014/main" id="{E34A1F76-93EC-4179-B613-AEC694667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1163" y="4537993"/>
            <a:ext cx="661987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解谱拟合</a:t>
            </a:r>
          </a:p>
        </p:txBody>
      </p:sp>
      <p:sp>
        <p:nvSpPr>
          <p:cNvPr id="27700" name="TextBox 3">
            <a:extLst>
              <a:ext uri="{FF2B5EF4-FFF2-40B4-BE49-F238E27FC236}">
                <a16:creationId xmlns:a16="http://schemas.microsoft.com/office/drawing/2014/main" id="{4314C88D-49A2-476A-8AF0-FB8AE0A601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3063" y="2786980"/>
            <a:ext cx="661987" cy="739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谱线本底扣除</a:t>
            </a:r>
          </a:p>
        </p:txBody>
      </p:sp>
      <p:sp>
        <p:nvSpPr>
          <p:cNvPr id="27701" name="TextBox 3">
            <a:extLst>
              <a:ext uri="{FF2B5EF4-FFF2-40B4-BE49-F238E27FC236}">
                <a16:creationId xmlns:a16="http://schemas.microsoft.com/office/drawing/2014/main" id="{9199B377-F7AC-44AE-A360-1B70602FA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7350" y="3712493"/>
            <a:ext cx="661988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自动稳谱</a:t>
            </a:r>
          </a:p>
        </p:txBody>
      </p:sp>
      <p:cxnSp>
        <p:nvCxnSpPr>
          <p:cNvPr id="27702" name="直接连接符 91">
            <a:extLst>
              <a:ext uri="{FF2B5EF4-FFF2-40B4-BE49-F238E27FC236}">
                <a16:creationId xmlns:a16="http://schemas.microsoft.com/office/drawing/2014/main" id="{5BDA0D05-A99F-462A-BA0B-535360FC80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59675" y="1340768"/>
            <a:ext cx="0" cy="460851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703" name="TextBox 3">
            <a:extLst>
              <a:ext uri="{FF2B5EF4-FFF2-40B4-BE49-F238E27FC236}">
                <a16:creationId xmlns:a16="http://schemas.microsoft.com/office/drawing/2014/main" id="{E26EF795-52E2-4328-98BF-0B40F02E6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4450" y="2048793"/>
            <a:ext cx="661988" cy="738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l-GR" altLang="zh-CN" sz="1400"/>
              <a:t>α</a:t>
            </a:r>
            <a:r>
              <a:rPr lang="zh-CN" altLang="en-US" sz="1400"/>
              <a:t>粒子探测仪</a:t>
            </a:r>
          </a:p>
        </p:txBody>
      </p:sp>
      <p:sp>
        <p:nvSpPr>
          <p:cNvPr id="27704" name="TextBox 3">
            <a:extLst>
              <a:ext uri="{FF2B5EF4-FFF2-40B4-BE49-F238E27FC236}">
                <a16:creationId xmlns:a16="http://schemas.microsoft.com/office/drawing/2014/main" id="{085805F6-FD62-4952-8F0F-728A95F9A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1600" y="3010818"/>
            <a:ext cx="661988" cy="738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l-GR" altLang="zh-CN" sz="1400"/>
              <a:t>β</a:t>
            </a:r>
            <a:r>
              <a:rPr lang="zh-CN" altLang="en-US" sz="1400"/>
              <a:t>粒子探测仪</a:t>
            </a:r>
          </a:p>
        </p:txBody>
      </p:sp>
      <p:sp>
        <p:nvSpPr>
          <p:cNvPr id="27705" name="TextBox 3">
            <a:extLst>
              <a:ext uri="{FF2B5EF4-FFF2-40B4-BE49-F238E27FC236}">
                <a16:creationId xmlns:a16="http://schemas.microsoft.com/office/drawing/2014/main" id="{83A1F443-062A-4217-A1D1-DC74AB23D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2388" y="4218905"/>
            <a:ext cx="661987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l-GR" altLang="zh-CN" sz="1400"/>
              <a:t>γ</a:t>
            </a:r>
            <a:r>
              <a:rPr lang="zh-CN" altLang="en-US" sz="1400"/>
              <a:t>射线仪器</a:t>
            </a:r>
          </a:p>
        </p:txBody>
      </p:sp>
      <p:sp>
        <p:nvSpPr>
          <p:cNvPr id="27706" name="TextBox 3">
            <a:extLst>
              <a:ext uri="{FF2B5EF4-FFF2-40B4-BE49-F238E27FC236}">
                <a16:creationId xmlns:a16="http://schemas.microsoft.com/office/drawing/2014/main" id="{B98AD4F8-0A9B-402A-AF88-08B4F7B88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7400" y="3896643"/>
            <a:ext cx="661988" cy="738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400"/>
              <a:t>中子探测仪</a:t>
            </a:r>
          </a:p>
        </p:txBody>
      </p:sp>
      <p:sp>
        <p:nvSpPr>
          <p:cNvPr id="27707" name="TextBox 3">
            <a:extLst>
              <a:ext uri="{FF2B5EF4-FFF2-40B4-BE49-F238E27FC236}">
                <a16:creationId xmlns:a16="http://schemas.microsoft.com/office/drawing/2014/main" id="{2BBCD2F8-29EC-48D0-A419-F2272E0E1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5650" y="2171030"/>
            <a:ext cx="661988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1400"/>
              <a:t>X</a:t>
            </a:r>
            <a:r>
              <a:rPr lang="zh-CN" altLang="en-US" sz="1400"/>
              <a:t>射线仪器</a:t>
            </a:r>
          </a:p>
        </p:txBody>
      </p:sp>
      <p:sp>
        <p:nvSpPr>
          <p:cNvPr id="27708" name="矩形 97">
            <a:extLst>
              <a:ext uri="{FF2B5EF4-FFF2-40B4-BE49-F238E27FC236}">
                <a16:creationId xmlns:a16="http://schemas.microsoft.com/office/drawing/2014/main" id="{347BEC34-E6B5-4365-B493-451487B98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6688" y="1280443"/>
            <a:ext cx="1250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核分析与核检测</a:t>
            </a:r>
            <a:endParaRPr lang="en-US" altLang="zh-CN" sz="200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9" name="箭头: 右 57">
            <a:extLst>
              <a:ext uri="{FF2B5EF4-FFF2-40B4-BE49-F238E27FC236}">
                <a16:creationId xmlns:a16="http://schemas.microsoft.com/office/drawing/2014/main" id="{13ABF65D-B4C5-4C1D-917B-FB562BD38402}"/>
              </a:ext>
            </a:extLst>
          </p:cNvPr>
          <p:cNvSpPr/>
          <p:nvPr/>
        </p:nvSpPr>
        <p:spPr>
          <a:xfrm>
            <a:off x="6450013" y="3204493"/>
            <a:ext cx="287337" cy="3333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sp>
        <p:nvSpPr>
          <p:cNvPr id="100" name="箭头: 右 58">
            <a:extLst>
              <a:ext uri="{FF2B5EF4-FFF2-40B4-BE49-F238E27FC236}">
                <a16:creationId xmlns:a16="http://schemas.microsoft.com/office/drawing/2014/main" id="{9FA11C1E-5CF2-465F-B583-0FF5BC59B389}"/>
              </a:ext>
            </a:extLst>
          </p:cNvPr>
          <p:cNvSpPr/>
          <p:nvPr/>
        </p:nvSpPr>
        <p:spPr>
          <a:xfrm>
            <a:off x="7434263" y="3217193"/>
            <a:ext cx="287337" cy="33496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sp>
        <p:nvSpPr>
          <p:cNvPr id="63" name="TextBox 5">
            <a:extLst>
              <a:ext uri="{FF2B5EF4-FFF2-40B4-BE49-F238E27FC236}">
                <a16:creationId xmlns:a16="http://schemas.microsoft.com/office/drawing/2014/main" id="{AB7503DC-F12F-42DC-A1E0-1198659B9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1683" y="6074152"/>
            <a:ext cx="11223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rgbClr val="00B0F0"/>
                </a:solidFill>
              </a:rPr>
              <a:t>信号读出及预处理</a:t>
            </a:r>
          </a:p>
        </p:txBody>
      </p:sp>
      <p:sp>
        <p:nvSpPr>
          <p:cNvPr id="65" name="TextBox 5">
            <a:extLst>
              <a:ext uri="{FF2B5EF4-FFF2-40B4-BE49-F238E27FC236}">
                <a16:creationId xmlns:a16="http://schemas.microsoft.com/office/drawing/2014/main" id="{FBC2B7C2-E7C6-44BD-97A2-BB53203CA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3" y="6214770"/>
            <a:ext cx="11223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rgbClr val="00B0F0"/>
                </a:solidFill>
              </a:rPr>
              <a:t>信号产生</a:t>
            </a:r>
          </a:p>
        </p:txBody>
      </p:sp>
      <p:sp>
        <p:nvSpPr>
          <p:cNvPr id="66" name="TextBox 5">
            <a:extLst>
              <a:ext uri="{FF2B5EF4-FFF2-40B4-BE49-F238E27FC236}">
                <a16:creationId xmlns:a16="http://schemas.microsoft.com/office/drawing/2014/main" id="{EEB946BD-9EDA-44CE-87A6-26A4F8AB6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838" y="6080026"/>
            <a:ext cx="11223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rgbClr val="00B0F0"/>
                </a:solidFill>
              </a:rPr>
              <a:t>信号放大与处理</a:t>
            </a:r>
          </a:p>
        </p:txBody>
      </p:sp>
      <p:sp>
        <p:nvSpPr>
          <p:cNvPr id="67" name="TextBox 5">
            <a:extLst>
              <a:ext uri="{FF2B5EF4-FFF2-40B4-BE49-F238E27FC236}">
                <a16:creationId xmlns:a16="http://schemas.microsoft.com/office/drawing/2014/main" id="{64E90771-5704-4574-B0F0-DAD7AEF29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588" y="5957907"/>
            <a:ext cx="16762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rgbClr val="00B0F0"/>
                </a:solidFill>
              </a:rPr>
              <a:t>射线类型、强度、能量、位置、时间的甄别与测量</a:t>
            </a:r>
          </a:p>
        </p:txBody>
      </p:sp>
      <p:sp>
        <p:nvSpPr>
          <p:cNvPr id="68" name="TextBox 5">
            <a:extLst>
              <a:ext uri="{FF2B5EF4-FFF2-40B4-BE49-F238E27FC236}">
                <a16:creationId xmlns:a16="http://schemas.microsoft.com/office/drawing/2014/main" id="{71C512E2-F81C-4EB5-B362-ECAE84809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0729" y="6214770"/>
            <a:ext cx="12112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rgbClr val="00B0F0"/>
                </a:solidFill>
              </a:rPr>
              <a:t>谱线处理</a:t>
            </a:r>
          </a:p>
        </p:txBody>
      </p:sp>
      <p:sp>
        <p:nvSpPr>
          <p:cNvPr id="70" name="TextBox 5">
            <a:extLst>
              <a:ext uri="{FF2B5EF4-FFF2-40B4-BE49-F238E27FC236}">
                <a16:creationId xmlns:a16="http://schemas.microsoft.com/office/drawing/2014/main" id="{BC4C28A3-74FA-49E7-B34E-96006B7DC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459" y="6042177"/>
            <a:ext cx="14753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rgbClr val="00B0F0"/>
                </a:solidFill>
              </a:rPr>
              <a:t>核素、源项定性定量解释</a:t>
            </a:r>
          </a:p>
        </p:txBody>
      </p:sp>
      <p:sp>
        <p:nvSpPr>
          <p:cNvPr id="71" name="箭头: 右 27">
            <a:extLst>
              <a:ext uri="{FF2B5EF4-FFF2-40B4-BE49-F238E27FC236}">
                <a16:creationId xmlns:a16="http://schemas.microsoft.com/office/drawing/2014/main" id="{01E753A5-A2BE-4EEC-9D60-45F262287132}"/>
              </a:ext>
            </a:extLst>
          </p:cNvPr>
          <p:cNvSpPr/>
          <p:nvPr/>
        </p:nvSpPr>
        <p:spPr>
          <a:xfrm>
            <a:off x="1235075" y="6217360"/>
            <a:ext cx="288925" cy="3333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sp>
        <p:nvSpPr>
          <p:cNvPr id="72" name="箭头: 右 27">
            <a:extLst>
              <a:ext uri="{FF2B5EF4-FFF2-40B4-BE49-F238E27FC236}">
                <a16:creationId xmlns:a16="http://schemas.microsoft.com/office/drawing/2014/main" id="{C2CBE01A-A424-4113-98F6-9C15AAEA9685}"/>
              </a:ext>
            </a:extLst>
          </p:cNvPr>
          <p:cNvSpPr/>
          <p:nvPr/>
        </p:nvSpPr>
        <p:spPr>
          <a:xfrm>
            <a:off x="2678814" y="6167878"/>
            <a:ext cx="407286" cy="3333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sp>
        <p:nvSpPr>
          <p:cNvPr id="73" name="箭头: 右 27">
            <a:extLst>
              <a:ext uri="{FF2B5EF4-FFF2-40B4-BE49-F238E27FC236}">
                <a16:creationId xmlns:a16="http://schemas.microsoft.com/office/drawing/2014/main" id="{383E9EC2-A1B8-4E4A-9421-38A345C682D8}"/>
              </a:ext>
            </a:extLst>
          </p:cNvPr>
          <p:cNvSpPr/>
          <p:nvPr/>
        </p:nvSpPr>
        <p:spPr>
          <a:xfrm>
            <a:off x="4211638" y="6192738"/>
            <a:ext cx="630405" cy="3333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sp>
        <p:nvSpPr>
          <p:cNvPr id="74" name="箭头: 右 27">
            <a:extLst>
              <a:ext uri="{FF2B5EF4-FFF2-40B4-BE49-F238E27FC236}">
                <a16:creationId xmlns:a16="http://schemas.microsoft.com/office/drawing/2014/main" id="{A496B2D8-C999-4A14-B0A5-CA92F51FD73C}"/>
              </a:ext>
            </a:extLst>
          </p:cNvPr>
          <p:cNvSpPr/>
          <p:nvPr/>
        </p:nvSpPr>
        <p:spPr>
          <a:xfrm>
            <a:off x="6454453" y="6217360"/>
            <a:ext cx="288925" cy="3333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sp>
        <p:nvSpPr>
          <p:cNvPr id="75" name="箭头: 右 27">
            <a:extLst>
              <a:ext uri="{FF2B5EF4-FFF2-40B4-BE49-F238E27FC236}">
                <a16:creationId xmlns:a16="http://schemas.microsoft.com/office/drawing/2014/main" id="{F9047AC9-269F-472E-A645-C5AD5C4F4D0E}"/>
              </a:ext>
            </a:extLst>
          </p:cNvPr>
          <p:cNvSpPr/>
          <p:nvPr/>
        </p:nvSpPr>
        <p:spPr>
          <a:xfrm>
            <a:off x="7641914" y="6199851"/>
            <a:ext cx="230982" cy="33337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210" name="直接连接符 7">
            <a:extLst>
              <a:ext uri="{FF2B5EF4-FFF2-40B4-BE49-F238E27FC236}">
                <a16:creationId xmlns:a16="http://schemas.microsoft.com/office/drawing/2014/main" id="{CEF18729-BCF5-41E1-AB9F-951265CC2A8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3025" y="714375"/>
            <a:ext cx="3162300" cy="0"/>
          </a:xfrm>
          <a:prstGeom prst="line">
            <a:avLst/>
          </a:prstGeom>
          <a:noFill/>
          <a:ln w="9525">
            <a:solidFill>
              <a:srgbClr val="FFB0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4211" name="Rectangle 7">
            <a:extLst>
              <a:ext uri="{FF2B5EF4-FFF2-40B4-BE49-F238E27FC236}">
                <a16:creationId xmlns:a16="http://schemas.microsoft.com/office/drawing/2014/main" id="{C366ACBC-66B1-4C21-9BAF-4036633AD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4212" name="燕尾形 9">
            <a:extLst>
              <a:ext uri="{FF2B5EF4-FFF2-40B4-BE49-F238E27FC236}">
                <a16:creationId xmlns:a16="http://schemas.microsoft.com/office/drawing/2014/main" id="{A58AECF6-36C2-4BF6-BFA6-A25C39FF7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94213" name="燕尾形 22">
            <a:extLst>
              <a:ext uri="{FF2B5EF4-FFF2-40B4-BE49-F238E27FC236}">
                <a16:creationId xmlns:a16="http://schemas.microsoft.com/office/drawing/2014/main" id="{9C60F367-CB52-45DB-86FC-DBAA736DB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55600"/>
            <a:ext cx="3363913" cy="358775"/>
          </a:xfrm>
          <a:prstGeom prst="chevron">
            <a:avLst>
              <a:gd name="adj" fmla="val 49962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94214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1D4AACCD-0CF5-45A9-B07E-81051C77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燕尾形 12">
            <a:extLst>
              <a:ext uri="{FF2B5EF4-FFF2-40B4-BE49-F238E27FC236}">
                <a16:creationId xmlns:a16="http://schemas.microsoft.com/office/drawing/2014/main" id="{BAE6C78F-9BC7-4CB5-BA4E-45A5501FC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69912" cy="358775"/>
          </a:xfrm>
          <a:prstGeom prst="chevron">
            <a:avLst>
              <a:gd name="adj" fmla="val 50001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4216" name="燕尾形 13">
            <a:extLst>
              <a:ext uri="{FF2B5EF4-FFF2-40B4-BE49-F238E27FC236}">
                <a16:creationId xmlns:a16="http://schemas.microsoft.com/office/drawing/2014/main" id="{717A2E66-5D12-4D27-8915-4A8983F3C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4217" name="燕尾形 14">
            <a:extLst>
              <a:ext uri="{FF2B5EF4-FFF2-40B4-BE49-F238E27FC236}">
                <a16:creationId xmlns:a16="http://schemas.microsoft.com/office/drawing/2014/main" id="{9F9C20ED-DB8D-4C14-A88B-8920A5E4B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94218" name="TextBox 1">
            <a:extLst>
              <a:ext uri="{FF2B5EF4-FFF2-40B4-BE49-F238E27FC236}">
                <a16:creationId xmlns:a16="http://schemas.microsoft.com/office/drawing/2014/main" id="{F4AFA35E-195A-45DF-81DA-72954F349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3289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数字式电荷积分型多道</a:t>
            </a:r>
          </a:p>
        </p:txBody>
      </p:sp>
      <p:pic>
        <p:nvPicPr>
          <p:cNvPr id="94219" name="图片 37">
            <a:extLst>
              <a:ext uri="{FF2B5EF4-FFF2-40B4-BE49-F238E27FC236}">
                <a16:creationId xmlns:a16="http://schemas.microsoft.com/office/drawing/2014/main" id="{1927F65C-2250-40CC-85B7-5ED05979D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9144000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20" name="矩形 5">
            <a:extLst>
              <a:ext uri="{FF2B5EF4-FFF2-40B4-BE49-F238E27FC236}">
                <a16:creationId xmlns:a16="http://schemas.microsoft.com/office/drawing/2014/main" id="{53D622EF-5352-40EC-A188-6E0C338EF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054100"/>
            <a:ext cx="8313737" cy="874713"/>
          </a:xfrm>
          <a:prstGeom prst="rect">
            <a:avLst/>
          </a:prstGeom>
          <a:solidFill>
            <a:schemeClr val="bg1"/>
          </a:solidFill>
          <a:ln w="9525">
            <a:solidFill>
              <a:srgbClr val="ADBCD7"/>
            </a:solidFill>
            <a:miter lim="800000"/>
            <a:headEnd/>
            <a:tailEnd/>
          </a:ln>
          <a:effectLst>
            <a:outerShdw dist="20000" dir="5400000" algn="ctr" rotWithShape="0">
              <a:srgbClr val="000000">
                <a:alpha val="26999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在高计数率场合，电荷灵敏前放发生堆积，无法准确测量能谱！</a:t>
            </a:r>
            <a:endParaRPr lang="en-US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快电流前放</a:t>
            </a: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高速</a:t>
            </a: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ADC+</a:t>
            </a:r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数字电荷积分多道</a:t>
            </a:r>
            <a:r>
              <a:rPr lang="en-US" altLang="zh-CN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</a:t>
            </a:r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pitchFamily="2" charset="2"/>
              </a:rPr>
              <a:t>可实现高计数率能谱测量！</a:t>
            </a:r>
            <a:endParaRPr lang="en-US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221" name="文本框 12">
            <a:extLst>
              <a:ext uri="{FF2B5EF4-FFF2-40B4-BE49-F238E27FC236}">
                <a16:creationId xmlns:a16="http://schemas.microsoft.com/office/drawing/2014/main" id="{7DC86517-DC63-4686-8673-F7363D1B9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8" y="5499100"/>
            <a:ext cx="7496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</a:rPr>
              <a:t>直接采样探测器的电流脉冲而非电荷积分后的电压脉冲，在数字化后，通过算法计算得到电流脉冲的面积，从而得到能谱！适合高计数率场合！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234" name="直接连接符 7">
            <a:extLst>
              <a:ext uri="{FF2B5EF4-FFF2-40B4-BE49-F238E27FC236}">
                <a16:creationId xmlns:a16="http://schemas.microsoft.com/office/drawing/2014/main" id="{3E6C0EFE-AA97-4E49-9836-FC5F7BB7B69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3025" y="714375"/>
            <a:ext cx="3162300" cy="0"/>
          </a:xfrm>
          <a:prstGeom prst="line">
            <a:avLst/>
          </a:prstGeom>
          <a:noFill/>
          <a:ln w="9525">
            <a:solidFill>
              <a:srgbClr val="FFB0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5235" name="Rectangle 7">
            <a:extLst>
              <a:ext uri="{FF2B5EF4-FFF2-40B4-BE49-F238E27FC236}">
                <a16:creationId xmlns:a16="http://schemas.microsoft.com/office/drawing/2014/main" id="{3E862EAD-4501-4505-8D13-6B9BD7F2B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5236" name="燕尾形 9">
            <a:extLst>
              <a:ext uri="{FF2B5EF4-FFF2-40B4-BE49-F238E27FC236}">
                <a16:creationId xmlns:a16="http://schemas.microsoft.com/office/drawing/2014/main" id="{70058482-27F3-407A-9A81-A7628DD7C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95237" name="燕尾形 22">
            <a:extLst>
              <a:ext uri="{FF2B5EF4-FFF2-40B4-BE49-F238E27FC236}">
                <a16:creationId xmlns:a16="http://schemas.microsoft.com/office/drawing/2014/main" id="{4FBDF199-0770-4B0C-B10A-D01C1A23F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55600"/>
            <a:ext cx="3363913" cy="358775"/>
          </a:xfrm>
          <a:prstGeom prst="chevron">
            <a:avLst>
              <a:gd name="adj" fmla="val 49962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95238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B07CD09F-33B4-4AD7-B41B-7B4CFCBA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9" name="燕尾形 12">
            <a:extLst>
              <a:ext uri="{FF2B5EF4-FFF2-40B4-BE49-F238E27FC236}">
                <a16:creationId xmlns:a16="http://schemas.microsoft.com/office/drawing/2014/main" id="{9D6AFD83-4E59-40F9-9350-FA8723843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69912" cy="358775"/>
          </a:xfrm>
          <a:prstGeom prst="chevron">
            <a:avLst>
              <a:gd name="adj" fmla="val 50001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5240" name="燕尾形 13">
            <a:extLst>
              <a:ext uri="{FF2B5EF4-FFF2-40B4-BE49-F238E27FC236}">
                <a16:creationId xmlns:a16="http://schemas.microsoft.com/office/drawing/2014/main" id="{B1975C8C-3C53-4A46-B590-7B92A184C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5241" name="燕尾形 14">
            <a:extLst>
              <a:ext uri="{FF2B5EF4-FFF2-40B4-BE49-F238E27FC236}">
                <a16:creationId xmlns:a16="http://schemas.microsoft.com/office/drawing/2014/main" id="{71F4CE44-3CB7-41A3-BC8C-5491D0A15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95242" name="TextBox 1">
            <a:extLst>
              <a:ext uri="{FF2B5EF4-FFF2-40B4-BE49-F238E27FC236}">
                <a16:creationId xmlns:a16="http://schemas.microsoft.com/office/drawing/2014/main" id="{DFB6A88B-5C77-46B6-8248-36F39680A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3289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数字式电荷积分型多道</a:t>
            </a:r>
          </a:p>
        </p:txBody>
      </p:sp>
      <p:pic>
        <p:nvPicPr>
          <p:cNvPr id="95243" name="图片 16">
            <a:extLst>
              <a:ext uri="{FF2B5EF4-FFF2-40B4-BE49-F238E27FC236}">
                <a16:creationId xmlns:a16="http://schemas.microsoft.com/office/drawing/2014/main" id="{12F81CAB-FBDB-4967-B3CD-C6817B06F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2738438"/>
            <a:ext cx="3449637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4" name="TextBox 1">
            <a:extLst>
              <a:ext uri="{FF2B5EF4-FFF2-40B4-BE49-F238E27FC236}">
                <a16:creationId xmlns:a16="http://schemas.microsoft.com/office/drawing/2014/main" id="{A736C4C9-7E5A-4DAC-87CD-54D63E51FB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1125538"/>
            <a:ext cx="8267700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en-US" altLang="zh-CN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ADA4817</a:t>
            </a:r>
            <a:r>
              <a:rPr lang="zh-CN" altLang="en-US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高速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JFET</a:t>
            </a:r>
            <a:r>
              <a:rPr lang="zh-CN" altLang="en-US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运放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+AD8009</a:t>
            </a:r>
            <a:r>
              <a:rPr lang="zh-CN" altLang="en-US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高压摆率输出电流型运放构成复合型快电流脉冲前放</a:t>
            </a:r>
            <a:endParaRPr lang="en-US" altLang="zh-CN" sz="16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实测带宽为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800MHz</a:t>
            </a:r>
            <a:r>
              <a:rPr lang="zh-CN" altLang="en-US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，输出信号上升时间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1.2ns</a:t>
            </a:r>
            <a:r>
              <a:rPr lang="zh-CN" altLang="en-US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电流放大倍数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R1+R3</a:t>
            </a:r>
            <a:r>
              <a:rPr lang="zh-CN" altLang="en-US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/R3</a:t>
            </a:r>
            <a:r>
              <a:rPr lang="zh-CN" altLang="en-US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6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输出电压</a:t>
            </a:r>
            <a:r>
              <a:rPr lang="en-US" altLang="zh-CN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Vout=Iin*(R1+R3)/R3*R2;</a:t>
            </a:r>
          </a:p>
        </p:txBody>
      </p:sp>
      <p:sp>
        <p:nvSpPr>
          <p:cNvPr id="95245" name="文本框 18">
            <a:extLst>
              <a:ext uri="{FF2B5EF4-FFF2-40B4-BE49-F238E27FC236}">
                <a16:creationId xmlns:a16="http://schemas.microsoft.com/office/drawing/2014/main" id="{1EC08A0B-FBEB-4E76-B228-ACB0C1C93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6330950"/>
            <a:ext cx="4511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rgbClr val="FF0000"/>
                </a:solidFill>
              </a:rPr>
              <a:t>输出电压信号波形与原始</a:t>
            </a:r>
            <a:r>
              <a:rPr lang="en-US" altLang="zh-CN" sz="1600">
                <a:solidFill>
                  <a:srgbClr val="FF0000"/>
                </a:solidFill>
              </a:rPr>
              <a:t>PMT</a:t>
            </a:r>
            <a:r>
              <a:rPr lang="zh-CN" altLang="en-US" sz="1600">
                <a:solidFill>
                  <a:srgbClr val="FF0000"/>
                </a:solidFill>
              </a:rPr>
              <a:t>输出电流波形一致</a:t>
            </a:r>
          </a:p>
        </p:txBody>
      </p:sp>
      <p:sp>
        <p:nvSpPr>
          <p:cNvPr id="95246" name="文本框 19">
            <a:extLst>
              <a:ext uri="{FF2B5EF4-FFF2-40B4-BE49-F238E27FC236}">
                <a16:creationId xmlns:a16="http://schemas.microsoft.com/office/drawing/2014/main" id="{5AA72ECB-0758-48E8-B7E4-D702D8225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8963" y="3429000"/>
            <a:ext cx="9699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600">
                <a:solidFill>
                  <a:srgbClr val="FF0000"/>
                </a:solidFill>
              </a:rPr>
              <a:t>ADA4817</a:t>
            </a:r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95247" name="文本框 20">
            <a:extLst>
              <a:ext uri="{FF2B5EF4-FFF2-40B4-BE49-F238E27FC236}">
                <a16:creationId xmlns:a16="http://schemas.microsoft.com/office/drawing/2014/main" id="{A4EDEF3A-D4C1-44BE-8385-B5B21AA06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3429000"/>
            <a:ext cx="969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600">
                <a:solidFill>
                  <a:srgbClr val="FF0000"/>
                </a:solidFill>
              </a:rPr>
              <a:t>AD8009</a:t>
            </a:r>
            <a:endParaRPr lang="zh-CN" altLang="en-US" sz="1600">
              <a:solidFill>
                <a:srgbClr val="FF0000"/>
              </a:solidFill>
            </a:endParaRPr>
          </a:p>
        </p:txBody>
      </p:sp>
      <p:pic>
        <p:nvPicPr>
          <p:cNvPr id="95248" name="图片 1024">
            <a:extLst>
              <a:ext uri="{FF2B5EF4-FFF2-40B4-BE49-F238E27FC236}">
                <a16:creationId xmlns:a16="http://schemas.microsoft.com/office/drawing/2014/main" id="{0D4ED0AD-D15C-4FE5-B4CF-9C52E2F8A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590800"/>
            <a:ext cx="51689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258" name="直接连接符 7">
            <a:extLst>
              <a:ext uri="{FF2B5EF4-FFF2-40B4-BE49-F238E27FC236}">
                <a16:creationId xmlns:a16="http://schemas.microsoft.com/office/drawing/2014/main" id="{407B5723-31E1-4BBE-983D-43944FFF722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3025" y="714375"/>
            <a:ext cx="3162300" cy="0"/>
          </a:xfrm>
          <a:prstGeom prst="line">
            <a:avLst/>
          </a:prstGeom>
          <a:noFill/>
          <a:ln w="9525">
            <a:solidFill>
              <a:srgbClr val="FFB0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6259" name="Rectangle 7">
            <a:extLst>
              <a:ext uri="{FF2B5EF4-FFF2-40B4-BE49-F238E27FC236}">
                <a16:creationId xmlns:a16="http://schemas.microsoft.com/office/drawing/2014/main" id="{54BA36D5-0F95-4B25-BEED-D0BD650A8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6260" name="燕尾形 9">
            <a:extLst>
              <a:ext uri="{FF2B5EF4-FFF2-40B4-BE49-F238E27FC236}">
                <a16:creationId xmlns:a16="http://schemas.microsoft.com/office/drawing/2014/main" id="{A5C9CAC6-DDAE-42D9-89B5-84AAE0F6A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96261" name="燕尾形 22">
            <a:extLst>
              <a:ext uri="{FF2B5EF4-FFF2-40B4-BE49-F238E27FC236}">
                <a16:creationId xmlns:a16="http://schemas.microsoft.com/office/drawing/2014/main" id="{D62A6EF0-00A9-4CD0-BFC8-6FDED0A11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55600"/>
            <a:ext cx="3363913" cy="358775"/>
          </a:xfrm>
          <a:prstGeom prst="chevron">
            <a:avLst>
              <a:gd name="adj" fmla="val 49962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96262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FF5E4763-87C4-4284-BAE6-0E1C87D22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3" name="燕尾形 12">
            <a:extLst>
              <a:ext uri="{FF2B5EF4-FFF2-40B4-BE49-F238E27FC236}">
                <a16:creationId xmlns:a16="http://schemas.microsoft.com/office/drawing/2014/main" id="{5DA83901-8394-430C-ADDC-C953112D8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69912" cy="358775"/>
          </a:xfrm>
          <a:prstGeom prst="chevron">
            <a:avLst>
              <a:gd name="adj" fmla="val 50001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6264" name="燕尾形 13">
            <a:extLst>
              <a:ext uri="{FF2B5EF4-FFF2-40B4-BE49-F238E27FC236}">
                <a16:creationId xmlns:a16="http://schemas.microsoft.com/office/drawing/2014/main" id="{D0503B71-5319-4FE8-B20B-E0B4E0614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6265" name="燕尾形 14">
            <a:extLst>
              <a:ext uri="{FF2B5EF4-FFF2-40B4-BE49-F238E27FC236}">
                <a16:creationId xmlns:a16="http://schemas.microsoft.com/office/drawing/2014/main" id="{8B55A2AC-B932-413A-B72C-C1D968359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96266" name="TextBox 1">
            <a:extLst>
              <a:ext uri="{FF2B5EF4-FFF2-40B4-BE49-F238E27FC236}">
                <a16:creationId xmlns:a16="http://schemas.microsoft.com/office/drawing/2014/main" id="{7785DBA2-A2CE-4B70-A2D9-F27F2C95A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3289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数字式电荷积分型多道</a:t>
            </a:r>
          </a:p>
        </p:txBody>
      </p:sp>
      <p:graphicFrame>
        <p:nvGraphicFramePr>
          <p:cNvPr id="96267" name="对象 16">
            <a:extLst>
              <a:ext uri="{FF2B5EF4-FFF2-40B4-BE49-F238E27FC236}">
                <a16:creationId xmlns:a16="http://schemas.microsoft.com/office/drawing/2014/main" id="{E2ECF8FB-2162-44BE-B1F0-CCF406F47A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11638" y="1844675"/>
          <a:ext cx="5083175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0" r:id="rId4" imgW="4160880" imgH="2926080" progId="Origin50.Graph">
                  <p:embed/>
                </p:oleObj>
              </mc:Choice>
              <mc:Fallback>
                <p:oleObj r:id="rId4" imgW="4160880" imgH="2926080" progId="Origin50.Graph">
                  <p:embed/>
                  <p:pic>
                    <p:nvPicPr>
                      <p:cNvPr id="96267" name="对象 16">
                        <a:extLst>
                          <a:ext uri="{FF2B5EF4-FFF2-40B4-BE49-F238E27FC236}">
                            <a16:creationId xmlns:a16="http://schemas.microsoft.com/office/drawing/2014/main" id="{E2ECF8FB-2162-44BE-B1F0-CCF406F47A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7275" r="6416"/>
                      <a:stretch>
                        <a:fillRect/>
                      </a:stretch>
                    </p:blipFill>
                    <p:spPr bwMode="auto">
                      <a:xfrm>
                        <a:off x="4211638" y="1844675"/>
                        <a:ext cx="5083175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8" name="Rectangle 2">
            <a:extLst>
              <a:ext uri="{FF2B5EF4-FFF2-40B4-BE49-F238E27FC236}">
                <a16:creationId xmlns:a16="http://schemas.microsoft.com/office/drawing/2014/main" id="{4A89D6B2-2F26-4D60-AFA4-095D7108E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6388" y="2781300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6269" name="TextBox 1">
            <a:extLst>
              <a:ext uri="{FF2B5EF4-FFF2-40B4-BE49-F238E27FC236}">
                <a16:creationId xmlns:a16="http://schemas.microsoft.com/office/drawing/2014/main" id="{BC228480-4EE5-4DB5-B7F0-A982C5034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0463" y="1416050"/>
            <a:ext cx="20748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zh-CN" altLang="en-US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数字式门控电荷积分</a:t>
            </a:r>
            <a:endParaRPr lang="en-US" altLang="zh-CN" sz="16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270" name="TextBox 1">
            <a:extLst>
              <a:ext uri="{FF2B5EF4-FFF2-40B4-BE49-F238E27FC236}">
                <a16:creationId xmlns:a16="http://schemas.microsoft.com/office/drawing/2014/main" id="{57159719-61C7-40F7-BDB0-DE4BF2A76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1416050"/>
            <a:ext cx="247491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zh-CN" altLang="en-US" sz="16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快通道反卷积触发设计</a:t>
            </a:r>
            <a:endParaRPr lang="en-US" altLang="zh-CN" sz="16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6271" name="图片 2048">
            <a:extLst>
              <a:ext uri="{FF2B5EF4-FFF2-40B4-BE49-F238E27FC236}">
                <a16:creationId xmlns:a16="http://schemas.microsoft.com/office/drawing/2014/main" id="{F60DC50B-4012-43C1-90A3-A0000C640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0900"/>
            <a:ext cx="4699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94" name="图片 3072">
            <a:extLst>
              <a:ext uri="{FF2B5EF4-FFF2-40B4-BE49-F238E27FC236}">
                <a16:creationId xmlns:a16="http://schemas.microsoft.com/office/drawing/2014/main" id="{C214A234-FC03-4246-A8B2-4838CE5EF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1983950"/>
            <a:ext cx="7924952" cy="387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7282" name="直接连接符 7">
            <a:extLst>
              <a:ext uri="{FF2B5EF4-FFF2-40B4-BE49-F238E27FC236}">
                <a16:creationId xmlns:a16="http://schemas.microsoft.com/office/drawing/2014/main" id="{88162178-4535-412C-AD15-C6C0006571F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3025" y="714375"/>
            <a:ext cx="3162300" cy="0"/>
          </a:xfrm>
          <a:prstGeom prst="line">
            <a:avLst/>
          </a:prstGeom>
          <a:noFill/>
          <a:ln w="9525">
            <a:solidFill>
              <a:srgbClr val="FFB0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7283" name="Rectangle 7">
            <a:extLst>
              <a:ext uri="{FF2B5EF4-FFF2-40B4-BE49-F238E27FC236}">
                <a16:creationId xmlns:a16="http://schemas.microsoft.com/office/drawing/2014/main" id="{6B1C69E0-605D-4D6F-9469-38805B709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7284" name="燕尾形 9">
            <a:extLst>
              <a:ext uri="{FF2B5EF4-FFF2-40B4-BE49-F238E27FC236}">
                <a16:creationId xmlns:a16="http://schemas.microsoft.com/office/drawing/2014/main" id="{0370FF80-840F-4040-BF07-1FAD36A9B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97285" name="燕尾形 22">
            <a:extLst>
              <a:ext uri="{FF2B5EF4-FFF2-40B4-BE49-F238E27FC236}">
                <a16:creationId xmlns:a16="http://schemas.microsoft.com/office/drawing/2014/main" id="{9B9D9956-9A7D-412D-BBD3-E5A52DB80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55600"/>
            <a:ext cx="3363913" cy="358775"/>
          </a:xfrm>
          <a:prstGeom prst="chevron">
            <a:avLst>
              <a:gd name="adj" fmla="val 49962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97286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3B346D65-98C1-4529-81D3-E2DC2C1C7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7" name="燕尾形 12">
            <a:extLst>
              <a:ext uri="{FF2B5EF4-FFF2-40B4-BE49-F238E27FC236}">
                <a16:creationId xmlns:a16="http://schemas.microsoft.com/office/drawing/2014/main" id="{325C2D27-5E64-4D28-BFD0-E85204C3B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69912" cy="358775"/>
          </a:xfrm>
          <a:prstGeom prst="chevron">
            <a:avLst>
              <a:gd name="adj" fmla="val 50001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7288" name="燕尾形 13">
            <a:extLst>
              <a:ext uri="{FF2B5EF4-FFF2-40B4-BE49-F238E27FC236}">
                <a16:creationId xmlns:a16="http://schemas.microsoft.com/office/drawing/2014/main" id="{BDE476EA-7C5D-46DF-B931-D8E6429BA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7289" name="燕尾形 14">
            <a:extLst>
              <a:ext uri="{FF2B5EF4-FFF2-40B4-BE49-F238E27FC236}">
                <a16:creationId xmlns:a16="http://schemas.microsoft.com/office/drawing/2014/main" id="{E4EDAF1D-B516-43F4-A12D-6A1C59595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97290" name="TextBox 1">
            <a:extLst>
              <a:ext uri="{FF2B5EF4-FFF2-40B4-BE49-F238E27FC236}">
                <a16:creationId xmlns:a16="http://schemas.microsoft.com/office/drawing/2014/main" id="{27500C9A-227E-4951-8548-8E2EB26F6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3289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数字式电荷积分型多道</a:t>
            </a:r>
          </a:p>
        </p:txBody>
      </p:sp>
      <p:sp>
        <p:nvSpPr>
          <p:cNvPr id="97291" name="TextBox 1">
            <a:extLst>
              <a:ext uri="{FF2B5EF4-FFF2-40B4-BE49-F238E27FC236}">
                <a16:creationId xmlns:a16="http://schemas.microsoft.com/office/drawing/2014/main" id="{CED92B9C-1844-411C-B297-EA895F71B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4484" y="1628800"/>
            <a:ext cx="2074862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zh-CN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sz="16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内部设计图</a:t>
            </a:r>
            <a:endParaRPr lang="en-US" altLang="zh-CN" sz="16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292" name="文本框 17">
            <a:extLst>
              <a:ext uri="{FF2B5EF4-FFF2-40B4-BE49-F238E27FC236}">
                <a16:creationId xmlns:a16="http://schemas.microsoft.com/office/drawing/2014/main" id="{DEFAC697-56F0-4741-A9CC-5D45B4FC6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751" y="5082353"/>
            <a:ext cx="45116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dirty="0">
                <a:solidFill>
                  <a:srgbClr val="FF0000"/>
                </a:solidFill>
              </a:rPr>
              <a:t>数字恒比定时器实现精准门控，并电荷积分！</a:t>
            </a:r>
          </a:p>
        </p:txBody>
      </p:sp>
      <p:sp>
        <p:nvSpPr>
          <p:cNvPr id="97293" name="文本框 18">
            <a:extLst>
              <a:ext uri="{FF2B5EF4-FFF2-40B4-BE49-F238E27FC236}">
                <a16:creationId xmlns:a16="http://schemas.microsoft.com/office/drawing/2014/main" id="{A4A18CCC-1812-45DF-8D4A-BC821539C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014" y="2254921"/>
            <a:ext cx="45116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 dirty="0">
                <a:solidFill>
                  <a:srgbClr val="FF0000"/>
                </a:solidFill>
              </a:rPr>
              <a:t>数字反卷积的快通道设计</a:t>
            </a:r>
            <a:r>
              <a:rPr lang="en-US" altLang="zh-CN" sz="1600" dirty="0">
                <a:solidFill>
                  <a:srgbClr val="FF0000"/>
                </a:solidFill>
              </a:rPr>
              <a:t>+</a:t>
            </a:r>
            <a:r>
              <a:rPr lang="zh-CN" altLang="en-US" sz="1600" dirty="0">
                <a:solidFill>
                  <a:srgbClr val="FF0000"/>
                </a:solidFill>
              </a:rPr>
              <a:t>施密特触发器！</a:t>
            </a:r>
          </a:p>
        </p:txBody>
      </p:sp>
      <p:pic>
        <p:nvPicPr>
          <p:cNvPr id="15" name="图片 17">
            <a:extLst>
              <a:ext uri="{FF2B5EF4-FFF2-40B4-BE49-F238E27FC236}">
                <a16:creationId xmlns:a16="http://schemas.microsoft.com/office/drawing/2014/main" id="{A9B12800-DB20-444A-AB4B-F476C3A4C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38704" y="2321466"/>
            <a:ext cx="4934658" cy="284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Box 1">
            <a:extLst>
              <a:ext uri="{FF2B5EF4-FFF2-40B4-BE49-F238E27FC236}">
                <a16:creationId xmlns:a16="http://schemas.microsoft.com/office/drawing/2014/main" id="{6908BC10-A220-4A12-8F2B-10ACC8389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" y="893763"/>
            <a:ext cx="4257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n"/>
            </a:pPr>
            <a:r>
              <a:rPr lang="zh-CN" altLang="en-US" sz="2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数字式电荷积分型多道</a:t>
            </a:r>
          </a:p>
        </p:txBody>
      </p:sp>
      <p:grpSp>
        <p:nvGrpSpPr>
          <p:cNvPr id="99331" name="组合 1">
            <a:extLst>
              <a:ext uri="{FF2B5EF4-FFF2-40B4-BE49-F238E27FC236}">
                <a16:creationId xmlns:a16="http://schemas.microsoft.com/office/drawing/2014/main" id="{650FE946-D3BC-4E93-A01F-4E6CA7E50A44}"/>
              </a:ext>
            </a:extLst>
          </p:cNvPr>
          <p:cNvGrpSpPr>
            <a:grpSpLocks/>
          </p:cNvGrpSpPr>
          <p:nvPr/>
        </p:nvGrpSpPr>
        <p:grpSpPr bwMode="auto">
          <a:xfrm>
            <a:off x="-36513" y="1704975"/>
            <a:ext cx="4887913" cy="2241550"/>
            <a:chOff x="310835" y="1834700"/>
            <a:chExt cx="6029196" cy="2464266"/>
          </a:xfrm>
        </p:grpSpPr>
        <p:grpSp>
          <p:nvGrpSpPr>
            <p:cNvPr id="99355" name="Group 66">
              <a:extLst>
                <a:ext uri="{FF2B5EF4-FFF2-40B4-BE49-F238E27FC236}">
                  <a16:creationId xmlns:a16="http://schemas.microsoft.com/office/drawing/2014/main" id="{19550448-84C5-4176-966E-B381D4B6C3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6963" y="1905500"/>
              <a:ext cx="1971423" cy="464208"/>
              <a:chOff x="3627" y="5346"/>
              <a:chExt cx="1430" cy="648"/>
            </a:xfrm>
          </p:grpSpPr>
          <p:sp>
            <p:nvSpPr>
              <p:cNvPr id="99404" name="Freeform 67">
                <a:extLst>
                  <a:ext uri="{FF2B5EF4-FFF2-40B4-BE49-F238E27FC236}">
                    <a16:creationId xmlns:a16="http://schemas.microsoft.com/office/drawing/2014/main" id="{C7A0E51C-A827-4F51-B9EC-3D1612B88B0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77" y="5346"/>
                <a:ext cx="929" cy="648"/>
              </a:xfrm>
              <a:custGeom>
                <a:avLst/>
                <a:gdLst>
                  <a:gd name="T0" fmla="*/ 0 w 6532"/>
                  <a:gd name="T1" fmla="*/ 1 h 1692"/>
                  <a:gd name="T2" fmla="*/ 0 w 6532"/>
                  <a:gd name="T3" fmla="*/ 1 h 1692"/>
                  <a:gd name="T4" fmla="*/ 0 w 6532"/>
                  <a:gd name="T5" fmla="*/ 0 h 1692"/>
                  <a:gd name="T6" fmla="*/ 0 w 6532"/>
                  <a:gd name="T7" fmla="*/ 0 h 1692"/>
                  <a:gd name="T8" fmla="*/ 0 w 6532"/>
                  <a:gd name="T9" fmla="*/ 0 h 1692"/>
                  <a:gd name="T10" fmla="*/ 0 w 6532"/>
                  <a:gd name="T11" fmla="*/ 0 h 1692"/>
                  <a:gd name="T12" fmla="*/ 0 w 6532"/>
                  <a:gd name="T13" fmla="*/ 0 h 1692"/>
                  <a:gd name="T14" fmla="*/ 0 w 6532"/>
                  <a:gd name="T15" fmla="*/ 0 h 1692"/>
                  <a:gd name="T16" fmla="*/ 0 w 6532"/>
                  <a:gd name="T17" fmla="*/ 0 h 1692"/>
                  <a:gd name="T18" fmla="*/ 0 w 6532"/>
                  <a:gd name="T19" fmla="*/ 0 h 1692"/>
                  <a:gd name="T20" fmla="*/ 0 w 6532"/>
                  <a:gd name="T21" fmla="*/ 0 h 1692"/>
                  <a:gd name="T22" fmla="*/ 0 w 6532"/>
                  <a:gd name="T23" fmla="*/ 1 h 1692"/>
                  <a:gd name="T24" fmla="*/ 0 w 6532"/>
                  <a:gd name="T25" fmla="*/ 1 h 1692"/>
                  <a:gd name="T26" fmla="*/ 0 w 6532"/>
                  <a:gd name="T27" fmla="*/ 1 h 1692"/>
                  <a:gd name="T28" fmla="*/ 0 w 6532"/>
                  <a:gd name="T29" fmla="*/ 1 h 169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532" h="1692">
                    <a:moveTo>
                      <a:pt x="0" y="1649"/>
                    </a:moveTo>
                    <a:cubicBezTo>
                      <a:pt x="41" y="1485"/>
                      <a:pt x="82" y="1322"/>
                      <a:pt x="129" y="1169"/>
                    </a:cubicBezTo>
                    <a:cubicBezTo>
                      <a:pt x="176" y="1016"/>
                      <a:pt x="233" y="856"/>
                      <a:pt x="283" y="732"/>
                    </a:cubicBezTo>
                    <a:cubicBezTo>
                      <a:pt x="333" y="608"/>
                      <a:pt x="376" y="514"/>
                      <a:pt x="429" y="423"/>
                    </a:cubicBezTo>
                    <a:cubicBezTo>
                      <a:pt x="482" y="332"/>
                      <a:pt x="536" y="247"/>
                      <a:pt x="600" y="183"/>
                    </a:cubicBezTo>
                    <a:cubicBezTo>
                      <a:pt x="664" y="119"/>
                      <a:pt x="742" y="68"/>
                      <a:pt x="815" y="38"/>
                    </a:cubicBezTo>
                    <a:cubicBezTo>
                      <a:pt x="888" y="8"/>
                      <a:pt x="950" y="0"/>
                      <a:pt x="1038" y="3"/>
                    </a:cubicBezTo>
                    <a:cubicBezTo>
                      <a:pt x="1126" y="6"/>
                      <a:pt x="1220" y="12"/>
                      <a:pt x="1346" y="55"/>
                    </a:cubicBezTo>
                    <a:cubicBezTo>
                      <a:pt x="1472" y="98"/>
                      <a:pt x="1623" y="177"/>
                      <a:pt x="1792" y="261"/>
                    </a:cubicBezTo>
                    <a:cubicBezTo>
                      <a:pt x="1961" y="345"/>
                      <a:pt x="2125" y="447"/>
                      <a:pt x="2358" y="561"/>
                    </a:cubicBezTo>
                    <a:cubicBezTo>
                      <a:pt x="2591" y="675"/>
                      <a:pt x="2933" y="836"/>
                      <a:pt x="3187" y="946"/>
                    </a:cubicBezTo>
                    <a:cubicBezTo>
                      <a:pt x="3441" y="1056"/>
                      <a:pt x="3651" y="1140"/>
                      <a:pt x="3883" y="1221"/>
                    </a:cubicBezTo>
                    <a:cubicBezTo>
                      <a:pt x="4115" y="1302"/>
                      <a:pt x="4330" y="1374"/>
                      <a:pt x="4578" y="1435"/>
                    </a:cubicBezTo>
                    <a:cubicBezTo>
                      <a:pt x="4826" y="1496"/>
                      <a:pt x="5048" y="1546"/>
                      <a:pt x="5374" y="1589"/>
                    </a:cubicBezTo>
                    <a:cubicBezTo>
                      <a:pt x="5700" y="1632"/>
                      <a:pt x="6292" y="1670"/>
                      <a:pt x="6532" y="169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cxnSp>
            <p:nvCxnSpPr>
              <p:cNvPr id="99405" name="AutoShape 68">
                <a:extLst>
                  <a:ext uri="{FF2B5EF4-FFF2-40B4-BE49-F238E27FC236}">
                    <a16:creationId xmlns:a16="http://schemas.microsoft.com/office/drawing/2014/main" id="{D96D5FB4-EADA-4F72-8F9E-4BF64E5876B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07" y="5994"/>
                <a:ext cx="25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406" name="AutoShape 69">
                <a:extLst>
                  <a:ext uri="{FF2B5EF4-FFF2-40B4-BE49-F238E27FC236}">
                    <a16:creationId xmlns:a16="http://schemas.microsoft.com/office/drawing/2014/main" id="{9551B879-15FB-49C4-AA44-E0A3E41ABFC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27" y="5991"/>
                <a:ext cx="25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583DDF57-AD97-49A6-8028-CEC2B8585564}"/>
                </a:ext>
              </a:extLst>
            </p:cNvPr>
            <p:cNvCxnSpPr/>
            <p:nvPr/>
          </p:nvCxnSpPr>
          <p:spPr>
            <a:xfrm>
              <a:off x="1086270" y="1894038"/>
              <a:ext cx="17623" cy="1790607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23DEB249-5C1D-4964-BFF4-5D0DC8495217}"/>
                </a:ext>
              </a:extLst>
            </p:cNvPr>
            <p:cNvCxnSpPr/>
            <p:nvPr/>
          </p:nvCxnSpPr>
          <p:spPr>
            <a:xfrm>
              <a:off x="1289920" y="1883566"/>
              <a:ext cx="13707" cy="1794097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358" name="Group 66">
              <a:extLst>
                <a:ext uri="{FF2B5EF4-FFF2-40B4-BE49-F238E27FC236}">
                  <a16:creationId xmlns:a16="http://schemas.microsoft.com/office/drawing/2014/main" id="{16561354-00C9-42EC-BE9A-C4C68CC989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5768" y="1905500"/>
              <a:ext cx="1971423" cy="464208"/>
              <a:chOff x="3627" y="5346"/>
              <a:chExt cx="1430" cy="648"/>
            </a:xfrm>
          </p:grpSpPr>
          <p:sp>
            <p:nvSpPr>
              <p:cNvPr id="99401" name="Freeform 67">
                <a:extLst>
                  <a:ext uri="{FF2B5EF4-FFF2-40B4-BE49-F238E27FC236}">
                    <a16:creationId xmlns:a16="http://schemas.microsoft.com/office/drawing/2014/main" id="{08E21E4A-42E7-44F3-9360-3DF640BB370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77" y="5346"/>
                <a:ext cx="929" cy="648"/>
              </a:xfrm>
              <a:custGeom>
                <a:avLst/>
                <a:gdLst>
                  <a:gd name="T0" fmla="*/ 0 w 6532"/>
                  <a:gd name="T1" fmla="*/ 1 h 1692"/>
                  <a:gd name="T2" fmla="*/ 0 w 6532"/>
                  <a:gd name="T3" fmla="*/ 1 h 1692"/>
                  <a:gd name="T4" fmla="*/ 0 w 6532"/>
                  <a:gd name="T5" fmla="*/ 0 h 1692"/>
                  <a:gd name="T6" fmla="*/ 0 w 6532"/>
                  <a:gd name="T7" fmla="*/ 0 h 1692"/>
                  <a:gd name="T8" fmla="*/ 0 w 6532"/>
                  <a:gd name="T9" fmla="*/ 0 h 1692"/>
                  <a:gd name="T10" fmla="*/ 0 w 6532"/>
                  <a:gd name="T11" fmla="*/ 0 h 1692"/>
                  <a:gd name="T12" fmla="*/ 0 w 6532"/>
                  <a:gd name="T13" fmla="*/ 0 h 1692"/>
                  <a:gd name="T14" fmla="*/ 0 w 6532"/>
                  <a:gd name="T15" fmla="*/ 0 h 1692"/>
                  <a:gd name="T16" fmla="*/ 0 w 6532"/>
                  <a:gd name="T17" fmla="*/ 0 h 1692"/>
                  <a:gd name="T18" fmla="*/ 0 w 6532"/>
                  <a:gd name="T19" fmla="*/ 0 h 1692"/>
                  <a:gd name="T20" fmla="*/ 0 w 6532"/>
                  <a:gd name="T21" fmla="*/ 0 h 1692"/>
                  <a:gd name="T22" fmla="*/ 0 w 6532"/>
                  <a:gd name="T23" fmla="*/ 1 h 1692"/>
                  <a:gd name="T24" fmla="*/ 0 w 6532"/>
                  <a:gd name="T25" fmla="*/ 1 h 1692"/>
                  <a:gd name="T26" fmla="*/ 0 w 6532"/>
                  <a:gd name="T27" fmla="*/ 1 h 1692"/>
                  <a:gd name="T28" fmla="*/ 0 w 6532"/>
                  <a:gd name="T29" fmla="*/ 1 h 169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532" h="1692">
                    <a:moveTo>
                      <a:pt x="0" y="1649"/>
                    </a:moveTo>
                    <a:cubicBezTo>
                      <a:pt x="41" y="1485"/>
                      <a:pt x="82" y="1322"/>
                      <a:pt x="129" y="1169"/>
                    </a:cubicBezTo>
                    <a:cubicBezTo>
                      <a:pt x="176" y="1016"/>
                      <a:pt x="233" y="856"/>
                      <a:pt x="283" y="732"/>
                    </a:cubicBezTo>
                    <a:cubicBezTo>
                      <a:pt x="333" y="608"/>
                      <a:pt x="376" y="514"/>
                      <a:pt x="429" y="423"/>
                    </a:cubicBezTo>
                    <a:cubicBezTo>
                      <a:pt x="482" y="332"/>
                      <a:pt x="536" y="247"/>
                      <a:pt x="600" y="183"/>
                    </a:cubicBezTo>
                    <a:cubicBezTo>
                      <a:pt x="664" y="119"/>
                      <a:pt x="742" y="68"/>
                      <a:pt x="815" y="38"/>
                    </a:cubicBezTo>
                    <a:cubicBezTo>
                      <a:pt x="888" y="8"/>
                      <a:pt x="950" y="0"/>
                      <a:pt x="1038" y="3"/>
                    </a:cubicBezTo>
                    <a:cubicBezTo>
                      <a:pt x="1126" y="6"/>
                      <a:pt x="1220" y="12"/>
                      <a:pt x="1346" y="55"/>
                    </a:cubicBezTo>
                    <a:cubicBezTo>
                      <a:pt x="1472" y="98"/>
                      <a:pt x="1623" y="177"/>
                      <a:pt x="1792" y="261"/>
                    </a:cubicBezTo>
                    <a:cubicBezTo>
                      <a:pt x="1961" y="345"/>
                      <a:pt x="2125" y="447"/>
                      <a:pt x="2358" y="561"/>
                    </a:cubicBezTo>
                    <a:cubicBezTo>
                      <a:pt x="2591" y="675"/>
                      <a:pt x="2933" y="836"/>
                      <a:pt x="3187" y="946"/>
                    </a:cubicBezTo>
                    <a:cubicBezTo>
                      <a:pt x="3441" y="1056"/>
                      <a:pt x="3651" y="1140"/>
                      <a:pt x="3883" y="1221"/>
                    </a:cubicBezTo>
                    <a:cubicBezTo>
                      <a:pt x="4115" y="1302"/>
                      <a:pt x="4330" y="1374"/>
                      <a:pt x="4578" y="1435"/>
                    </a:cubicBezTo>
                    <a:cubicBezTo>
                      <a:pt x="4826" y="1496"/>
                      <a:pt x="5048" y="1546"/>
                      <a:pt x="5374" y="1589"/>
                    </a:cubicBezTo>
                    <a:cubicBezTo>
                      <a:pt x="5700" y="1632"/>
                      <a:pt x="6292" y="1670"/>
                      <a:pt x="6532" y="169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cxnSp>
            <p:nvCxnSpPr>
              <p:cNvPr id="99402" name="AutoShape 68">
                <a:extLst>
                  <a:ext uri="{FF2B5EF4-FFF2-40B4-BE49-F238E27FC236}">
                    <a16:creationId xmlns:a16="http://schemas.microsoft.com/office/drawing/2014/main" id="{4AA1A892-2BD0-4FF8-B35E-7BFF692C3E4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07" y="5994"/>
                <a:ext cx="25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403" name="AutoShape 69">
                <a:extLst>
                  <a:ext uri="{FF2B5EF4-FFF2-40B4-BE49-F238E27FC236}">
                    <a16:creationId xmlns:a16="http://schemas.microsoft.com/office/drawing/2014/main" id="{75850C32-A509-4F29-B113-6A83C520433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27" y="5991"/>
                <a:ext cx="25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99359" name="Group 66">
              <a:extLst>
                <a:ext uri="{FF2B5EF4-FFF2-40B4-BE49-F238E27FC236}">
                  <a16:creationId xmlns:a16="http://schemas.microsoft.com/office/drawing/2014/main" id="{408B7EFB-3702-45A0-87C7-A264A0775D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01817" y="1903351"/>
              <a:ext cx="1971423" cy="464208"/>
              <a:chOff x="3627" y="5346"/>
              <a:chExt cx="1430" cy="648"/>
            </a:xfrm>
          </p:grpSpPr>
          <p:sp>
            <p:nvSpPr>
              <p:cNvPr id="99398" name="Freeform 67">
                <a:extLst>
                  <a:ext uri="{FF2B5EF4-FFF2-40B4-BE49-F238E27FC236}">
                    <a16:creationId xmlns:a16="http://schemas.microsoft.com/office/drawing/2014/main" id="{93909AF1-127D-4874-B039-EBB1061CBBD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77" y="5346"/>
                <a:ext cx="929" cy="648"/>
              </a:xfrm>
              <a:custGeom>
                <a:avLst/>
                <a:gdLst>
                  <a:gd name="T0" fmla="*/ 0 w 6532"/>
                  <a:gd name="T1" fmla="*/ 1 h 1692"/>
                  <a:gd name="T2" fmla="*/ 0 w 6532"/>
                  <a:gd name="T3" fmla="*/ 1 h 1692"/>
                  <a:gd name="T4" fmla="*/ 0 w 6532"/>
                  <a:gd name="T5" fmla="*/ 0 h 1692"/>
                  <a:gd name="T6" fmla="*/ 0 w 6532"/>
                  <a:gd name="T7" fmla="*/ 0 h 1692"/>
                  <a:gd name="T8" fmla="*/ 0 w 6532"/>
                  <a:gd name="T9" fmla="*/ 0 h 1692"/>
                  <a:gd name="T10" fmla="*/ 0 w 6532"/>
                  <a:gd name="T11" fmla="*/ 0 h 1692"/>
                  <a:gd name="T12" fmla="*/ 0 w 6532"/>
                  <a:gd name="T13" fmla="*/ 0 h 1692"/>
                  <a:gd name="T14" fmla="*/ 0 w 6532"/>
                  <a:gd name="T15" fmla="*/ 0 h 1692"/>
                  <a:gd name="T16" fmla="*/ 0 w 6532"/>
                  <a:gd name="T17" fmla="*/ 0 h 1692"/>
                  <a:gd name="T18" fmla="*/ 0 w 6532"/>
                  <a:gd name="T19" fmla="*/ 0 h 1692"/>
                  <a:gd name="T20" fmla="*/ 0 w 6532"/>
                  <a:gd name="T21" fmla="*/ 0 h 1692"/>
                  <a:gd name="T22" fmla="*/ 0 w 6532"/>
                  <a:gd name="T23" fmla="*/ 1 h 1692"/>
                  <a:gd name="T24" fmla="*/ 0 w 6532"/>
                  <a:gd name="T25" fmla="*/ 1 h 1692"/>
                  <a:gd name="T26" fmla="*/ 0 w 6532"/>
                  <a:gd name="T27" fmla="*/ 1 h 1692"/>
                  <a:gd name="T28" fmla="*/ 0 w 6532"/>
                  <a:gd name="T29" fmla="*/ 1 h 169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532" h="1692">
                    <a:moveTo>
                      <a:pt x="0" y="1649"/>
                    </a:moveTo>
                    <a:cubicBezTo>
                      <a:pt x="41" y="1485"/>
                      <a:pt x="82" y="1322"/>
                      <a:pt x="129" y="1169"/>
                    </a:cubicBezTo>
                    <a:cubicBezTo>
                      <a:pt x="176" y="1016"/>
                      <a:pt x="233" y="856"/>
                      <a:pt x="283" y="732"/>
                    </a:cubicBezTo>
                    <a:cubicBezTo>
                      <a:pt x="333" y="608"/>
                      <a:pt x="376" y="514"/>
                      <a:pt x="429" y="423"/>
                    </a:cubicBezTo>
                    <a:cubicBezTo>
                      <a:pt x="482" y="332"/>
                      <a:pt x="536" y="247"/>
                      <a:pt x="600" y="183"/>
                    </a:cubicBezTo>
                    <a:cubicBezTo>
                      <a:pt x="664" y="119"/>
                      <a:pt x="742" y="68"/>
                      <a:pt x="815" y="38"/>
                    </a:cubicBezTo>
                    <a:cubicBezTo>
                      <a:pt x="888" y="8"/>
                      <a:pt x="950" y="0"/>
                      <a:pt x="1038" y="3"/>
                    </a:cubicBezTo>
                    <a:cubicBezTo>
                      <a:pt x="1126" y="6"/>
                      <a:pt x="1220" y="12"/>
                      <a:pt x="1346" y="55"/>
                    </a:cubicBezTo>
                    <a:cubicBezTo>
                      <a:pt x="1472" y="98"/>
                      <a:pt x="1623" y="177"/>
                      <a:pt x="1792" y="261"/>
                    </a:cubicBezTo>
                    <a:cubicBezTo>
                      <a:pt x="1961" y="345"/>
                      <a:pt x="2125" y="447"/>
                      <a:pt x="2358" y="561"/>
                    </a:cubicBezTo>
                    <a:cubicBezTo>
                      <a:pt x="2591" y="675"/>
                      <a:pt x="2933" y="836"/>
                      <a:pt x="3187" y="946"/>
                    </a:cubicBezTo>
                    <a:cubicBezTo>
                      <a:pt x="3441" y="1056"/>
                      <a:pt x="3651" y="1140"/>
                      <a:pt x="3883" y="1221"/>
                    </a:cubicBezTo>
                    <a:cubicBezTo>
                      <a:pt x="4115" y="1302"/>
                      <a:pt x="4330" y="1374"/>
                      <a:pt x="4578" y="1435"/>
                    </a:cubicBezTo>
                    <a:cubicBezTo>
                      <a:pt x="4826" y="1496"/>
                      <a:pt x="5048" y="1546"/>
                      <a:pt x="5374" y="1589"/>
                    </a:cubicBezTo>
                    <a:cubicBezTo>
                      <a:pt x="5700" y="1632"/>
                      <a:pt x="6292" y="1670"/>
                      <a:pt x="6532" y="169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cxnSp>
            <p:nvCxnSpPr>
              <p:cNvPr id="99399" name="AutoShape 68">
                <a:extLst>
                  <a:ext uri="{FF2B5EF4-FFF2-40B4-BE49-F238E27FC236}">
                    <a16:creationId xmlns:a16="http://schemas.microsoft.com/office/drawing/2014/main" id="{16B15A6B-6536-418C-A1F2-2CDB16E5177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07" y="5994"/>
                <a:ext cx="25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400" name="AutoShape 69">
                <a:extLst>
                  <a:ext uri="{FF2B5EF4-FFF2-40B4-BE49-F238E27FC236}">
                    <a16:creationId xmlns:a16="http://schemas.microsoft.com/office/drawing/2014/main" id="{57112BBD-A7D0-4D1E-B2E0-E574E176CF4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27" y="5991"/>
                <a:ext cx="25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827F61D7-01D8-41CB-81C1-F9FA817D3D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1499" y="2356525"/>
              <a:ext cx="4634981" cy="226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9C5CECB0-9891-4CAA-A57F-C45C058A7E91}"/>
                </a:ext>
              </a:extLst>
            </p:cNvPr>
            <p:cNvCxnSpPr/>
            <p:nvPr/>
          </p:nvCxnSpPr>
          <p:spPr>
            <a:xfrm>
              <a:off x="1963529" y="1873095"/>
              <a:ext cx="13707" cy="1792353"/>
            </a:xfrm>
            <a:prstGeom prst="line">
              <a:avLst/>
            </a:prstGeom>
            <a:ln w="31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362" name="Group 66">
              <a:extLst>
                <a:ext uri="{FF2B5EF4-FFF2-40B4-BE49-F238E27FC236}">
                  <a16:creationId xmlns:a16="http://schemas.microsoft.com/office/drawing/2014/main" id="{EAE16CE3-2FB3-457C-8B63-BCBF704081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1720" y="2558065"/>
              <a:ext cx="1971423" cy="464208"/>
              <a:chOff x="3627" y="5346"/>
              <a:chExt cx="1430" cy="648"/>
            </a:xfrm>
          </p:grpSpPr>
          <p:sp>
            <p:nvSpPr>
              <p:cNvPr id="99395" name="Freeform 67">
                <a:extLst>
                  <a:ext uri="{FF2B5EF4-FFF2-40B4-BE49-F238E27FC236}">
                    <a16:creationId xmlns:a16="http://schemas.microsoft.com/office/drawing/2014/main" id="{6B38920B-D417-4265-9F4C-B891093973E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77" y="5346"/>
                <a:ext cx="929" cy="648"/>
              </a:xfrm>
              <a:custGeom>
                <a:avLst/>
                <a:gdLst>
                  <a:gd name="T0" fmla="*/ 0 w 6532"/>
                  <a:gd name="T1" fmla="*/ 1 h 1692"/>
                  <a:gd name="T2" fmla="*/ 0 w 6532"/>
                  <a:gd name="T3" fmla="*/ 1 h 1692"/>
                  <a:gd name="T4" fmla="*/ 0 w 6532"/>
                  <a:gd name="T5" fmla="*/ 0 h 1692"/>
                  <a:gd name="T6" fmla="*/ 0 w 6532"/>
                  <a:gd name="T7" fmla="*/ 0 h 1692"/>
                  <a:gd name="T8" fmla="*/ 0 w 6532"/>
                  <a:gd name="T9" fmla="*/ 0 h 1692"/>
                  <a:gd name="T10" fmla="*/ 0 w 6532"/>
                  <a:gd name="T11" fmla="*/ 0 h 1692"/>
                  <a:gd name="T12" fmla="*/ 0 w 6532"/>
                  <a:gd name="T13" fmla="*/ 0 h 1692"/>
                  <a:gd name="T14" fmla="*/ 0 w 6532"/>
                  <a:gd name="T15" fmla="*/ 0 h 1692"/>
                  <a:gd name="T16" fmla="*/ 0 w 6532"/>
                  <a:gd name="T17" fmla="*/ 0 h 1692"/>
                  <a:gd name="T18" fmla="*/ 0 w 6532"/>
                  <a:gd name="T19" fmla="*/ 0 h 1692"/>
                  <a:gd name="T20" fmla="*/ 0 w 6532"/>
                  <a:gd name="T21" fmla="*/ 0 h 1692"/>
                  <a:gd name="T22" fmla="*/ 0 w 6532"/>
                  <a:gd name="T23" fmla="*/ 1 h 1692"/>
                  <a:gd name="T24" fmla="*/ 0 w 6532"/>
                  <a:gd name="T25" fmla="*/ 1 h 1692"/>
                  <a:gd name="T26" fmla="*/ 0 w 6532"/>
                  <a:gd name="T27" fmla="*/ 1 h 1692"/>
                  <a:gd name="T28" fmla="*/ 0 w 6532"/>
                  <a:gd name="T29" fmla="*/ 1 h 169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532" h="1692">
                    <a:moveTo>
                      <a:pt x="0" y="1649"/>
                    </a:moveTo>
                    <a:cubicBezTo>
                      <a:pt x="41" y="1485"/>
                      <a:pt x="82" y="1322"/>
                      <a:pt x="129" y="1169"/>
                    </a:cubicBezTo>
                    <a:cubicBezTo>
                      <a:pt x="176" y="1016"/>
                      <a:pt x="233" y="856"/>
                      <a:pt x="283" y="732"/>
                    </a:cubicBezTo>
                    <a:cubicBezTo>
                      <a:pt x="333" y="608"/>
                      <a:pt x="376" y="514"/>
                      <a:pt x="429" y="423"/>
                    </a:cubicBezTo>
                    <a:cubicBezTo>
                      <a:pt x="482" y="332"/>
                      <a:pt x="536" y="247"/>
                      <a:pt x="600" y="183"/>
                    </a:cubicBezTo>
                    <a:cubicBezTo>
                      <a:pt x="664" y="119"/>
                      <a:pt x="742" y="68"/>
                      <a:pt x="815" y="38"/>
                    </a:cubicBezTo>
                    <a:cubicBezTo>
                      <a:pt x="888" y="8"/>
                      <a:pt x="950" y="0"/>
                      <a:pt x="1038" y="3"/>
                    </a:cubicBezTo>
                    <a:cubicBezTo>
                      <a:pt x="1126" y="6"/>
                      <a:pt x="1220" y="12"/>
                      <a:pt x="1346" y="55"/>
                    </a:cubicBezTo>
                    <a:cubicBezTo>
                      <a:pt x="1472" y="98"/>
                      <a:pt x="1623" y="177"/>
                      <a:pt x="1792" y="261"/>
                    </a:cubicBezTo>
                    <a:cubicBezTo>
                      <a:pt x="1961" y="345"/>
                      <a:pt x="2125" y="447"/>
                      <a:pt x="2358" y="561"/>
                    </a:cubicBezTo>
                    <a:cubicBezTo>
                      <a:pt x="2591" y="675"/>
                      <a:pt x="2933" y="836"/>
                      <a:pt x="3187" y="946"/>
                    </a:cubicBezTo>
                    <a:cubicBezTo>
                      <a:pt x="3441" y="1056"/>
                      <a:pt x="3651" y="1140"/>
                      <a:pt x="3883" y="1221"/>
                    </a:cubicBezTo>
                    <a:cubicBezTo>
                      <a:pt x="4115" y="1302"/>
                      <a:pt x="4330" y="1374"/>
                      <a:pt x="4578" y="1435"/>
                    </a:cubicBezTo>
                    <a:cubicBezTo>
                      <a:pt x="4826" y="1496"/>
                      <a:pt x="5048" y="1546"/>
                      <a:pt x="5374" y="1589"/>
                    </a:cubicBezTo>
                    <a:cubicBezTo>
                      <a:pt x="5700" y="1632"/>
                      <a:pt x="6292" y="1670"/>
                      <a:pt x="6532" y="169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cxnSp>
            <p:nvCxnSpPr>
              <p:cNvPr id="99396" name="AutoShape 68">
                <a:extLst>
                  <a:ext uri="{FF2B5EF4-FFF2-40B4-BE49-F238E27FC236}">
                    <a16:creationId xmlns:a16="http://schemas.microsoft.com/office/drawing/2014/main" id="{E7C81E30-2747-4AF2-8FCB-D41B4E6EC9F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07" y="5994"/>
                <a:ext cx="25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397" name="AutoShape 69">
                <a:extLst>
                  <a:ext uri="{FF2B5EF4-FFF2-40B4-BE49-F238E27FC236}">
                    <a16:creationId xmlns:a16="http://schemas.microsoft.com/office/drawing/2014/main" id="{814EF1E2-E90A-4323-8B43-98FF08AD86D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27" y="5991"/>
                <a:ext cx="25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33" name="直接箭头连接符 32">
              <a:extLst>
                <a:ext uri="{FF2B5EF4-FFF2-40B4-BE49-F238E27FC236}">
                  <a16:creationId xmlns:a16="http://schemas.microsoft.com/office/drawing/2014/main" id="{5988BDB8-A6AA-498F-A4B5-AAEB451033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7525" y="3017967"/>
              <a:ext cx="4448955" cy="698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364" name="Group 66">
              <a:extLst>
                <a:ext uri="{FF2B5EF4-FFF2-40B4-BE49-F238E27FC236}">
                  <a16:creationId xmlns:a16="http://schemas.microsoft.com/office/drawing/2014/main" id="{C12D65F4-F99B-450E-A827-7C238B5CFC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55374" y="3170667"/>
              <a:ext cx="1971423" cy="464208"/>
              <a:chOff x="3627" y="5346"/>
              <a:chExt cx="1430" cy="648"/>
            </a:xfrm>
          </p:grpSpPr>
          <p:sp>
            <p:nvSpPr>
              <p:cNvPr id="99392" name="Freeform 67">
                <a:extLst>
                  <a:ext uri="{FF2B5EF4-FFF2-40B4-BE49-F238E27FC236}">
                    <a16:creationId xmlns:a16="http://schemas.microsoft.com/office/drawing/2014/main" id="{E4AF328A-5549-4288-8B97-D2F46A30C66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77" y="5346"/>
                <a:ext cx="929" cy="648"/>
              </a:xfrm>
              <a:custGeom>
                <a:avLst/>
                <a:gdLst>
                  <a:gd name="T0" fmla="*/ 0 w 6532"/>
                  <a:gd name="T1" fmla="*/ 1 h 1692"/>
                  <a:gd name="T2" fmla="*/ 0 w 6532"/>
                  <a:gd name="T3" fmla="*/ 1 h 1692"/>
                  <a:gd name="T4" fmla="*/ 0 w 6532"/>
                  <a:gd name="T5" fmla="*/ 0 h 1692"/>
                  <a:gd name="T6" fmla="*/ 0 w 6532"/>
                  <a:gd name="T7" fmla="*/ 0 h 1692"/>
                  <a:gd name="T8" fmla="*/ 0 w 6532"/>
                  <a:gd name="T9" fmla="*/ 0 h 1692"/>
                  <a:gd name="T10" fmla="*/ 0 w 6532"/>
                  <a:gd name="T11" fmla="*/ 0 h 1692"/>
                  <a:gd name="T12" fmla="*/ 0 w 6532"/>
                  <a:gd name="T13" fmla="*/ 0 h 1692"/>
                  <a:gd name="T14" fmla="*/ 0 w 6532"/>
                  <a:gd name="T15" fmla="*/ 0 h 1692"/>
                  <a:gd name="T16" fmla="*/ 0 w 6532"/>
                  <a:gd name="T17" fmla="*/ 0 h 1692"/>
                  <a:gd name="T18" fmla="*/ 0 w 6532"/>
                  <a:gd name="T19" fmla="*/ 0 h 1692"/>
                  <a:gd name="T20" fmla="*/ 0 w 6532"/>
                  <a:gd name="T21" fmla="*/ 0 h 1692"/>
                  <a:gd name="T22" fmla="*/ 0 w 6532"/>
                  <a:gd name="T23" fmla="*/ 1 h 1692"/>
                  <a:gd name="T24" fmla="*/ 0 w 6532"/>
                  <a:gd name="T25" fmla="*/ 1 h 1692"/>
                  <a:gd name="T26" fmla="*/ 0 w 6532"/>
                  <a:gd name="T27" fmla="*/ 1 h 1692"/>
                  <a:gd name="T28" fmla="*/ 0 w 6532"/>
                  <a:gd name="T29" fmla="*/ 1 h 169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532" h="1692">
                    <a:moveTo>
                      <a:pt x="0" y="1649"/>
                    </a:moveTo>
                    <a:cubicBezTo>
                      <a:pt x="41" y="1485"/>
                      <a:pt x="82" y="1322"/>
                      <a:pt x="129" y="1169"/>
                    </a:cubicBezTo>
                    <a:cubicBezTo>
                      <a:pt x="176" y="1016"/>
                      <a:pt x="233" y="856"/>
                      <a:pt x="283" y="732"/>
                    </a:cubicBezTo>
                    <a:cubicBezTo>
                      <a:pt x="333" y="608"/>
                      <a:pt x="376" y="514"/>
                      <a:pt x="429" y="423"/>
                    </a:cubicBezTo>
                    <a:cubicBezTo>
                      <a:pt x="482" y="332"/>
                      <a:pt x="536" y="247"/>
                      <a:pt x="600" y="183"/>
                    </a:cubicBezTo>
                    <a:cubicBezTo>
                      <a:pt x="664" y="119"/>
                      <a:pt x="742" y="68"/>
                      <a:pt x="815" y="38"/>
                    </a:cubicBezTo>
                    <a:cubicBezTo>
                      <a:pt x="888" y="8"/>
                      <a:pt x="950" y="0"/>
                      <a:pt x="1038" y="3"/>
                    </a:cubicBezTo>
                    <a:cubicBezTo>
                      <a:pt x="1126" y="6"/>
                      <a:pt x="1220" y="12"/>
                      <a:pt x="1346" y="55"/>
                    </a:cubicBezTo>
                    <a:cubicBezTo>
                      <a:pt x="1472" y="98"/>
                      <a:pt x="1623" y="177"/>
                      <a:pt x="1792" y="261"/>
                    </a:cubicBezTo>
                    <a:cubicBezTo>
                      <a:pt x="1961" y="345"/>
                      <a:pt x="2125" y="447"/>
                      <a:pt x="2358" y="561"/>
                    </a:cubicBezTo>
                    <a:cubicBezTo>
                      <a:pt x="2591" y="675"/>
                      <a:pt x="2933" y="836"/>
                      <a:pt x="3187" y="946"/>
                    </a:cubicBezTo>
                    <a:cubicBezTo>
                      <a:pt x="3441" y="1056"/>
                      <a:pt x="3651" y="1140"/>
                      <a:pt x="3883" y="1221"/>
                    </a:cubicBezTo>
                    <a:cubicBezTo>
                      <a:pt x="4115" y="1302"/>
                      <a:pt x="4330" y="1374"/>
                      <a:pt x="4578" y="1435"/>
                    </a:cubicBezTo>
                    <a:cubicBezTo>
                      <a:pt x="4826" y="1496"/>
                      <a:pt x="5048" y="1546"/>
                      <a:pt x="5374" y="1589"/>
                    </a:cubicBezTo>
                    <a:cubicBezTo>
                      <a:pt x="5700" y="1632"/>
                      <a:pt x="6292" y="1670"/>
                      <a:pt x="6532" y="169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cxnSp>
            <p:nvCxnSpPr>
              <p:cNvPr id="99393" name="AutoShape 68">
                <a:extLst>
                  <a:ext uri="{FF2B5EF4-FFF2-40B4-BE49-F238E27FC236}">
                    <a16:creationId xmlns:a16="http://schemas.microsoft.com/office/drawing/2014/main" id="{6DFE81F0-7276-494D-B826-D891927A505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07" y="5994"/>
                <a:ext cx="25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394" name="AutoShape 69">
                <a:extLst>
                  <a:ext uri="{FF2B5EF4-FFF2-40B4-BE49-F238E27FC236}">
                    <a16:creationId xmlns:a16="http://schemas.microsoft.com/office/drawing/2014/main" id="{CA37757E-5FDB-472E-9B1D-C9F5B4A11E9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27" y="5991"/>
                <a:ext cx="25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6B7D7088-AF8B-45C2-8FB4-015CCFE335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60546" y="3634034"/>
              <a:ext cx="4215934" cy="104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366" name="Group 66">
              <a:extLst>
                <a:ext uri="{FF2B5EF4-FFF2-40B4-BE49-F238E27FC236}">
                  <a16:creationId xmlns:a16="http://schemas.microsoft.com/office/drawing/2014/main" id="{A1644575-CB6E-48BE-A507-E86893E508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6416" y="3779728"/>
              <a:ext cx="1971423" cy="464208"/>
              <a:chOff x="3627" y="5346"/>
              <a:chExt cx="1430" cy="648"/>
            </a:xfrm>
          </p:grpSpPr>
          <p:sp>
            <p:nvSpPr>
              <p:cNvPr id="99389" name="Freeform 67">
                <a:extLst>
                  <a:ext uri="{FF2B5EF4-FFF2-40B4-BE49-F238E27FC236}">
                    <a16:creationId xmlns:a16="http://schemas.microsoft.com/office/drawing/2014/main" id="{8F86FB1F-912B-4200-A165-CA2B76867ED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77" y="5346"/>
                <a:ext cx="929" cy="648"/>
              </a:xfrm>
              <a:custGeom>
                <a:avLst/>
                <a:gdLst>
                  <a:gd name="T0" fmla="*/ 0 w 6532"/>
                  <a:gd name="T1" fmla="*/ 1 h 1692"/>
                  <a:gd name="T2" fmla="*/ 0 w 6532"/>
                  <a:gd name="T3" fmla="*/ 1 h 1692"/>
                  <a:gd name="T4" fmla="*/ 0 w 6532"/>
                  <a:gd name="T5" fmla="*/ 0 h 1692"/>
                  <a:gd name="T6" fmla="*/ 0 w 6532"/>
                  <a:gd name="T7" fmla="*/ 0 h 1692"/>
                  <a:gd name="T8" fmla="*/ 0 w 6532"/>
                  <a:gd name="T9" fmla="*/ 0 h 1692"/>
                  <a:gd name="T10" fmla="*/ 0 w 6532"/>
                  <a:gd name="T11" fmla="*/ 0 h 1692"/>
                  <a:gd name="T12" fmla="*/ 0 w 6532"/>
                  <a:gd name="T13" fmla="*/ 0 h 1692"/>
                  <a:gd name="T14" fmla="*/ 0 w 6532"/>
                  <a:gd name="T15" fmla="*/ 0 h 1692"/>
                  <a:gd name="T16" fmla="*/ 0 w 6532"/>
                  <a:gd name="T17" fmla="*/ 0 h 1692"/>
                  <a:gd name="T18" fmla="*/ 0 w 6532"/>
                  <a:gd name="T19" fmla="*/ 0 h 1692"/>
                  <a:gd name="T20" fmla="*/ 0 w 6532"/>
                  <a:gd name="T21" fmla="*/ 0 h 1692"/>
                  <a:gd name="T22" fmla="*/ 0 w 6532"/>
                  <a:gd name="T23" fmla="*/ 1 h 1692"/>
                  <a:gd name="T24" fmla="*/ 0 w 6532"/>
                  <a:gd name="T25" fmla="*/ 1 h 1692"/>
                  <a:gd name="T26" fmla="*/ 0 w 6532"/>
                  <a:gd name="T27" fmla="*/ 1 h 1692"/>
                  <a:gd name="T28" fmla="*/ 0 w 6532"/>
                  <a:gd name="T29" fmla="*/ 1 h 169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532" h="1692">
                    <a:moveTo>
                      <a:pt x="0" y="1649"/>
                    </a:moveTo>
                    <a:cubicBezTo>
                      <a:pt x="41" y="1485"/>
                      <a:pt x="82" y="1322"/>
                      <a:pt x="129" y="1169"/>
                    </a:cubicBezTo>
                    <a:cubicBezTo>
                      <a:pt x="176" y="1016"/>
                      <a:pt x="233" y="856"/>
                      <a:pt x="283" y="732"/>
                    </a:cubicBezTo>
                    <a:cubicBezTo>
                      <a:pt x="333" y="608"/>
                      <a:pt x="376" y="514"/>
                      <a:pt x="429" y="423"/>
                    </a:cubicBezTo>
                    <a:cubicBezTo>
                      <a:pt x="482" y="332"/>
                      <a:pt x="536" y="247"/>
                      <a:pt x="600" y="183"/>
                    </a:cubicBezTo>
                    <a:cubicBezTo>
                      <a:pt x="664" y="119"/>
                      <a:pt x="742" y="68"/>
                      <a:pt x="815" y="38"/>
                    </a:cubicBezTo>
                    <a:cubicBezTo>
                      <a:pt x="888" y="8"/>
                      <a:pt x="950" y="0"/>
                      <a:pt x="1038" y="3"/>
                    </a:cubicBezTo>
                    <a:cubicBezTo>
                      <a:pt x="1126" y="6"/>
                      <a:pt x="1220" y="12"/>
                      <a:pt x="1346" y="55"/>
                    </a:cubicBezTo>
                    <a:cubicBezTo>
                      <a:pt x="1472" y="98"/>
                      <a:pt x="1623" y="177"/>
                      <a:pt x="1792" y="261"/>
                    </a:cubicBezTo>
                    <a:cubicBezTo>
                      <a:pt x="1961" y="345"/>
                      <a:pt x="2125" y="447"/>
                      <a:pt x="2358" y="561"/>
                    </a:cubicBezTo>
                    <a:cubicBezTo>
                      <a:pt x="2591" y="675"/>
                      <a:pt x="2933" y="836"/>
                      <a:pt x="3187" y="946"/>
                    </a:cubicBezTo>
                    <a:cubicBezTo>
                      <a:pt x="3441" y="1056"/>
                      <a:pt x="3651" y="1140"/>
                      <a:pt x="3883" y="1221"/>
                    </a:cubicBezTo>
                    <a:cubicBezTo>
                      <a:pt x="4115" y="1302"/>
                      <a:pt x="4330" y="1374"/>
                      <a:pt x="4578" y="1435"/>
                    </a:cubicBezTo>
                    <a:cubicBezTo>
                      <a:pt x="4826" y="1496"/>
                      <a:pt x="5048" y="1546"/>
                      <a:pt x="5374" y="1589"/>
                    </a:cubicBezTo>
                    <a:cubicBezTo>
                      <a:pt x="5700" y="1632"/>
                      <a:pt x="6292" y="1670"/>
                      <a:pt x="6532" y="169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cxnSp>
            <p:nvCxnSpPr>
              <p:cNvPr id="99390" name="AutoShape 68">
                <a:extLst>
                  <a:ext uri="{FF2B5EF4-FFF2-40B4-BE49-F238E27FC236}">
                    <a16:creationId xmlns:a16="http://schemas.microsoft.com/office/drawing/2014/main" id="{4DA20D9B-FA0A-4DE4-B9C8-30B4F23099BB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07" y="5994"/>
                <a:ext cx="25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9391" name="AutoShape 69">
                <a:extLst>
                  <a:ext uri="{FF2B5EF4-FFF2-40B4-BE49-F238E27FC236}">
                    <a16:creationId xmlns:a16="http://schemas.microsoft.com/office/drawing/2014/main" id="{1E28F3EB-68B3-458F-887C-516B2E591EA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27" y="5991"/>
                <a:ext cx="25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4EFB6850-4992-4269-9715-0DD81445ECB6}"/>
                </a:ext>
              </a:extLst>
            </p:cNvPr>
            <p:cNvCxnSpPr>
              <a:cxnSpLocks/>
            </p:cNvCxnSpPr>
            <p:nvPr/>
          </p:nvCxnSpPr>
          <p:spPr>
            <a:xfrm>
              <a:off x="1591477" y="4253590"/>
              <a:ext cx="388500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2E41A4D8-6C6C-44C8-BF58-72E9D50760C2}"/>
                </a:ext>
              </a:extLst>
            </p:cNvPr>
            <p:cNvCxnSpPr/>
            <p:nvPr/>
          </p:nvCxnSpPr>
          <p:spPr>
            <a:xfrm>
              <a:off x="1289920" y="1902765"/>
              <a:ext cx="189942" cy="6562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>
              <a:extLst>
                <a:ext uri="{FF2B5EF4-FFF2-40B4-BE49-F238E27FC236}">
                  <a16:creationId xmlns:a16="http://schemas.microsoft.com/office/drawing/2014/main" id="{518E4FFD-D7C4-4B6D-8A56-C4BE105A00D6}"/>
                </a:ext>
              </a:extLst>
            </p:cNvPr>
            <p:cNvCxnSpPr/>
            <p:nvPr/>
          </p:nvCxnSpPr>
          <p:spPr>
            <a:xfrm>
              <a:off x="1681553" y="1902765"/>
              <a:ext cx="360303" cy="12687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>
              <a:extLst>
                <a:ext uri="{FF2B5EF4-FFF2-40B4-BE49-F238E27FC236}">
                  <a16:creationId xmlns:a16="http://schemas.microsoft.com/office/drawing/2014/main" id="{0AA83D8F-8133-4AE2-8033-520FF2629E51}"/>
                </a:ext>
              </a:extLst>
            </p:cNvPr>
            <p:cNvCxnSpPr/>
            <p:nvPr/>
          </p:nvCxnSpPr>
          <p:spPr>
            <a:xfrm>
              <a:off x="2041856" y="1902765"/>
              <a:ext cx="403382" cy="18778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D33FD549-ACC9-4438-91CF-793165392196}"/>
                </a:ext>
              </a:extLst>
            </p:cNvPr>
            <p:cNvSpPr/>
            <p:nvPr/>
          </p:nvSpPr>
          <p:spPr>
            <a:xfrm>
              <a:off x="1111726" y="1904509"/>
              <a:ext cx="364219" cy="450270"/>
            </a:xfrm>
            <a:custGeom>
              <a:avLst/>
              <a:gdLst>
                <a:gd name="connsiteX0" fmla="*/ 0 w 584835"/>
                <a:gd name="connsiteY0" fmla="*/ 745037 h 745037"/>
                <a:gd name="connsiteX1" fmla="*/ 93345 w 584835"/>
                <a:gd name="connsiteY1" fmla="*/ 331652 h 745037"/>
                <a:gd name="connsiteX2" fmla="*/ 213360 w 584835"/>
                <a:gd name="connsiteY2" fmla="*/ 43997 h 745037"/>
                <a:gd name="connsiteX3" fmla="*/ 396240 w 584835"/>
                <a:gd name="connsiteY3" fmla="*/ 7802 h 745037"/>
                <a:gd name="connsiteX4" fmla="*/ 542925 w 584835"/>
                <a:gd name="connsiteY4" fmla="*/ 112577 h 745037"/>
                <a:gd name="connsiteX5" fmla="*/ 584835 w 584835"/>
                <a:gd name="connsiteY5" fmla="*/ 122102 h 74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4835" h="745037">
                  <a:moveTo>
                    <a:pt x="0" y="745037"/>
                  </a:moveTo>
                  <a:cubicBezTo>
                    <a:pt x="28892" y="596764"/>
                    <a:pt x="57785" y="448492"/>
                    <a:pt x="93345" y="331652"/>
                  </a:cubicBezTo>
                  <a:cubicBezTo>
                    <a:pt x="128905" y="214812"/>
                    <a:pt x="162878" y="97972"/>
                    <a:pt x="213360" y="43997"/>
                  </a:cubicBezTo>
                  <a:cubicBezTo>
                    <a:pt x="263842" y="-9978"/>
                    <a:pt x="341313" y="-3628"/>
                    <a:pt x="396240" y="7802"/>
                  </a:cubicBezTo>
                  <a:cubicBezTo>
                    <a:pt x="451168" y="19232"/>
                    <a:pt x="511493" y="93527"/>
                    <a:pt x="542925" y="112577"/>
                  </a:cubicBezTo>
                  <a:cubicBezTo>
                    <a:pt x="574358" y="131627"/>
                    <a:pt x="579596" y="126864"/>
                    <a:pt x="584835" y="122102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7EF75E1D-AC7B-40D7-81DD-EC59B94CEFD9}"/>
                </a:ext>
              </a:extLst>
            </p:cNvPr>
            <p:cNvSpPr/>
            <p:nvPr/>
          </p:nvSpPr>
          <p:spPr>
            <a:xfrm>
              <a:off x="1111726" y="1834700"/>
              <a:ext cx="2234269" cy="530550"/>
            </a:xfrm>
            <a:custGeom>
              <a:avLst/>
              <a:gdLst>
                <a:gd name="connsiteX0" fmla="*/ 0 w 3578860"/>
                <a:gd name="connsiteY0" fmla="*/ 861258 h 877721"/>
                <a:gd name="connsiteX1" fmla="*/ 88900 w 3578860"/>
                <a:gd name="connsiteY1" fmla="*/ 459938 h 877721"/>
                <a:gd name="connsiteX2" fmla="*/ 218440 w 3578860"/>
                <a:gd name="connsiteY2" fmla="*/ 157678 h 877721"/>
                <a:gd name="connsiteX3" fmla="*/ 350520 w 3578860"/>
                <a:gd name="connsiteY3" fmla="*/ 127198 h 877721"/>
                <a:gd name="connsiteX4" fmla="*/ 556260 w 3578860"/>
                <a:gd name="connsiteY4" fmla="*/ 228798 h 877721"/>
                <a:gd name="connsiteX5" fmla="*/ 655320 w 3578860"/>
                <a:gd name="connsiteY5" fmla="*/ 246578 h 877721"/>
                <a:gd name="connsiteX6" fmla="*/ 739140 w 3578860"/>
                <a:gd name="connsiteY6" fmla="*/ 167838 h 877721"/>
                <a:gd name="connsiteX7" fmla="*/ 800100 w 3578860"/>
                <a:gd name="connsiteY7" fmla="*/ 99258 h 877721"/>
                <a:gd name="connsiteX8" fmla="*/ 840740 w 3578860"/>
                <a:gd name="connsiteY8" fmla="*/ 38298 h 877721"/>
                <a:gd name="connsiteX9" fmla="*/ 883920 w 3578860"/>
                <a:gd name="connsiteY9" fmla="*/ 198 h 877721"/>
                <a:gd name="connsiteX10" fmla="*/ 993140 w 3578860"/>
                <a:gd name="connsiteY10" fmla="*/ 30678 h 877721"/>
                <a:gd name="connsiteX11" fmla="*/ 1160780 w 3578860"/>
                <a:gd name="connsiteY11" fmla="*/ 165298 h 877721"/>
                <a:gd name="connsiteX12" fmla="*/ 1341120 w 3578860"/>
                <a:gd name="connsiteY12" fmla="*/ 94178 h 877721"/>
                <a:gd name="connsiteX13" fmla="*/ 1468120 w 3578860"/>
                <a:gd name="connsiteY13" fmla="*/ 12898 h 877721"/>
                <a:gd name="connsiteX14" fmla="*/ 1587500 w 3578860"/>
                <a:gd name="connsiteY14" fmla="*/ 23058 h 877721"/>
                <a:gd name="connsiteX15" fmla="*/ 1805940 w 3578860"/>
                <a:gd name="connsiteY15" fmla="*/ 216098 h 877721"/>
                <a:gd name="connsiteX16" fmla="*/ 2270760 w 3578860"/>
                <a:gd name="connsiteY16" fmla="*/ 592018 h 877721"/>
                <a:gd name="connsiteX17" fmla="*/ 2921000 w 3578860"/>
                <a:gd name="connsiteY17" fmla="*/ 838398 h 877721"/>
                <a:gd name="connsiteX18" fmla="*/ 3578860 w 3578860"/>
                <a:gd name="connsiteY18" fmla="*/ 873958 h 8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78860" h="877721">
                  <a:moveTo>
                    <a:pt x="0" y="861258"/>
                  </a:moveTo>
                  <a:cubicBezTo>
                    <a:pt x="26246" y="719229"/>
                    <a:pt x="52493" y="577201"/>
                    <a:pt x="88900" y="459938"/>
                  </a:cubicBezTo>
                  <a:cubicBezTo>
                    <a:pt x="125307" y="342675"/>
                    <a:pt x="174837" y="213135"/>
                    <a:pt x="218440" y="157678"/>
                  </a:cubicBezTo>
                  <a:cubicBezTo>
                    <a:pt x="262043" y="102221"/>
                    <a:pt x="294217" y="115345"/>
                    <a:pt x="350520" y="127198"/>
                  </a:cubicBezTo>
                  <a:cubicBezTo>
                    <a:pt x="406823" y="139051"/>
                    <a:pt x="505460" y="208901"/>
                    <a:pt x="556260" y="228798"/>
                  </a:cubicBezTo>
                  <a:cubicBezTo>
                    <a:pt x="607060" y="248695"/>
                    <a:pt x="624840" y="256738"/>
                    <a:pt x="655320" y="246578"/>
                  </a:cubicBezTo>
                  <a:cubicBezTo>
                    <a:pt x="685800" y="236418"/>
                    <a:pt x="715010" y="192391"/>
                    <a:pt x="739140" y="167838"/>
                  </a:cubicBezTo>
                  <a:cubicBezTo>
                    <a:pt x="763270" y="143285"/>
                    <a:pt x="783167" y="120848"/>
                    <a:pt x="800100" y="99258"/>
                  </a:cubicBezTo>
                  <a:cubicBezTo>
                    <a:pt x="817033" y="77668"/>
                    <a:pt x="826770" y="54808"/>
                    <a:pt x="840740" y="38298"/>
                  </a:cubicBezTo>
                  <a:cubicBezTo>
                    <a:pt x="854710" y="21788"/>
                    <a:pt x="858520" y="1468"/>
                    <a:pt x="883920" y="198"/>
                  </a:cubicBezTo>
                  <a:cubicBezTo>
                    <a:pt x="909320" y="-1072"/>
                    <a:pt x="946997" y="3161"/>
                    <a:pt x="993140" y="30678"/>
                  </a:cubicBezTo>
                  <a:cubicBezTo>
                    <a:pt x="1039283" y="58195"/>
                    <a:pt x="1102783" y="154715"/>
                    <a:pt x="1160780" y="165298"/>
                  </a:cubicBezTo>
                  <a:cubicBezTo>
                    <a:pt x="1218777" y="175881"/>
                    <a:pt x="1289897" y="119578"/>
                    <a:pt x="1341120" y="94178"/>
                  </a:cubicBezTo>
                  <a:cubicBezTo>
                    <a:pt x="1392343" y="68778"/>
                    <a:pt x="1427057" y="24751"/>
                    <a:pt x="1468120" y="12898"/>
                  </a:cubicBezTo>
                  <a:cubicBezTo>
                    <a:pt x="1509183" y="1045"/>
                    <a:pt x="1531197" y="-10809"/>
                    <a:pt x="1587500" y="23058"/>
                  </a:cubicBezTo>
                  <a:cubicBezTo>
                    <a:pt x="1643803" y="56925"/>
                    <a:pt x="1692063" y="121271"/>
                    <a:pt x="1805940" y="216098"/>
                  </a:cubicBezTo>
                  <a:cubicBezTo>
                    <a:pt x="1919817" y="310925"/>
                    <a:pt x="2084917" y="488301"/>
                    <a:pt x="2270760" y="592018"/>
                  </a:cubicBezTo>
                  <a:cubicBezTo>
                    <a:pt x="2456603" y="695735"/>
                    <a:pt x="2702983" y="791408"/>
                    <a:pt x="2921000" y="838398"/>
                  </a:cubicBezTo>
                  <a:cubicBezTo>
                    <a:pt x="3139017" y="885388"/>
                    <a:pt x="3358938" y="879673"/>
                    <a:pt x="3578860" y="87395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2" name="文本框 48">
              <a:extLst>
                <a:ext uri="{FF2B5EF4-FFF2-40B4-BE49-F238E27FC236}">
                  <a16:creationId xmlns:a16="http://schemas.microsoft.com/office/drawing/2014/main" id="{4694FA05-A14F-4884-BA57-289E0052A1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584" y="1951631"/>
              <a:ext cx="890966" cy="4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zh-CN" altLang="en-US" sz="1050" dirty="0"/>
                <a:t>原始电流</a:t>
              </a:r>
              <a:endParaRPr lang="en-US" altLang="zh-CN" sz="1050" dirty="0"/>
            </a:p>
            <a:p>
              <a:pPr>
                <a:defRPr/>
              </a:pPr>
              <a:r>
                <a:rPr lang="zh-CN" altLang="en-US" sz="1050" dirty="0"/>
                <a:t>脉冲信号</a:t>
              </a:r>
            </a:p>
          </p:txBody>
        </p:sp>
        <p:sp>
          <p:nvSpPr>
            <p:cNvPr id="99374" name="文本框 49">
              <a:extLst>
                <a:ext uri="{FF2B5EF4-FFF2-40B4-BE49-F238E27FC236}">
                  <a16:creationId xmlns:a16="http://schemas.microsoft.com/office/drawing/2014/main" id="{7BEC9C46-E45F-4C8E-98B9-6F92E5F566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835" y="2762291"/>
              <a:ext cx="838821" cy="287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1100"/>
                <a:t>流水线</a:t>
              </a:r>
              <a:r>
                <a:rPr lang="en-US" altLang="zh-CN" sz="1100"/>
                <a:t>1</a:t>
              </a:r>
              <a:endParaRPr lang="zh-CN" altLang="en-US" sz="1100"/>
            </a:p>
          </p:txBody>
        </p:sp>
        <p:sp>
          <p:nvSpPr>
            <p:cNvPr id="99375" name="文本框 50">
              <a:extLst>
                <a:ext uri="{FF2B5EF4-FFF2-40B4-BE49-F238E27FC236}">
                  <a16:creationId xmlns:a16="http://schemas.microsoft.com/office/drawing/2014/main" id="{DF4EEC07-22CD-4AA2-96A0-03292C7566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602" y="3386847"/>
              <a:ext cx="838821" cy="287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1100"/>
                <a:t>流水线</a:t>
              </a:r>
              <a:r>
                <a:rPr lang="en-US" altLang="zh-CN" sz="1100"/>
                <a:t>2</a:t>
              </a:r>
              <a:endParaRPr lang="zh-CN" altLang="en-US" sz="1100"/>
            </a:p>
          </p:txBody>
        </p:sp>
        <p:sp>
          <p:nvSpPr>
            <p:cNvPr id="99376" name="文本框 51">
              <a:extLst>
                <a:ext uri="{FF2B5EF4-FFF2-40B4-BE49-F238E27FC236}">
                  <a16:creationId xmlns:a16="http://schemas.microsoft.com/office/drawing/2014/main" id="{4CB7BDA1-951E-41FF-957A-BD32FBF55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602" y="4011403"/>
              <a:ext cx="838821" cy="287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1100"/>
                <a:t>流水线</a:t>
              </a:r>
              <a:r>
                <a:rPr lang="en-US" altLang="zh-CN" sz="1100"/>
                <a:t>3</a:t>
              </a:r>
              <a:endParaRPr lang="zh-CN" altLang="en-US" sz="1100"/>
            </a:p>
          </p:txBody>
        </p:sp>
        <p:sp>
          <p:nvSpPr>
            <p:cNvPr id="99377" name="Freeform 67">
              <a:extLst>
                <a:ext uri="{FF2B5EF4-FFF2-40B4-BE49-F238E27FC236}">
                  <a16:creationId xmlns:a16="http://schemas.microsoft.com/office/drawing/2014/main" id="{5A5F677E-6FF7-47B3-89F8-69E1D2A474E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35896" y="1899026"/>
              <a:ext cx="1280736" cy="464208"/>
            </a:xfrm>
            <a:custGeom>
              <a:avLst/>
              <a:gdLst>
                <a:gd name="T0" fmla="*/ 0 w 6532"/>
                <a:gd name="T1" fmla="*/ 2147483647 h 1692"/>
                <a:gd name="T2" fmla="*/ 2147483647 w 6532"/>
                <a:gd name="T3" fmla="*/ 2147483647 h 1692"/>
                <a:gd name="T4" fmla="*/ 2147483647 w 6532"/>
                <a:gd name="T5" fmla="*/ 2147483647 h 1692"/>
                <a:gd name="T6" fmla="*/ 2147483647 w 6532"/>
                <a:gd name="T7" fmla="*/ 2147483647 h 1692"/>
                <a:gd name="T8" fmla="*/ 2147483647 w 6532"/>
                <a:gd name="T9" fmla="*/ 2147483647 h 1692"/>
                <a:gd name="T10" fmla="*/ 2147483647 w 6532"/>
                <a:gd name="T11" fmla="*/ 2147483647 h 1692"/>
                <a:gd name="T12" fmla="*/ 2147483647 w 6532"/>
                <a:gd name="T13" fmla="*/ 2147483647 h 1692"/>
                <a:gd name="T14" fmla="*/ 2147483647 w 6532"/>
                <a:gd name="T15" fmla="*/ 2147483647 h 1692"/>
                <a:gd name="T16" fmla="*/ 2147483647 w 6532"/>
                <a:gd name="T17" fmla="*/ 2147483647 h 1692"/>
                <a:gd name="T18" fmla="*/ 2147483647 w 6532"/>
                <a:gd name="T19" fmla="*/ 2147483647 h 1692"/>
                <a:gd name="T20" fmla="*/ 2147483647 w 6532"/>
                <a:gd name="T21" fmla="*/ 2147483647 h 1692"/>
                <a:gd name="T22" fmla="*/ 2147483647 w 6532"/>
                <a:gd name="T23" fmla="*/ 2147483647 h 1692"/>
                <a:gd name="T24" fmla="*/ 2147483647 w 6532"/>
                <a:gd name="T25" fmla="*/ 2147483647 h 1692"/>
                <a:gd name="T26" fmla="*/ 2147483647 w 6532"/>
                <a:gd name="T27" fmla="*/ 2147483647 h 1692"/>
                <a:gd name="T28" fmla="*/ 2147483647 w 6532"/>
                <a:gd name="T29" fmla="*/ 2147483647 h 169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32" h="1692">
                  <a:moveTo>
                    <a:pt x="0" y="1649"/>
                  </a:moveTo>
                  <a:cubicBezTo>
                    <a:pt x="41" y="1485"/>
                    <a:pt x="82" y="1322"/>
                    <a:pt x="129" y="1169"/>
                  </a:cubicBezTo>
                  <a:cubicBezTo>
                    <a:pt x="176" y="1016"/>
                    <a:pt x="233" y="856"/>
                    <a:pt x="283" y="732"/>
                  </a:cubicBezTo>
                  <a:cubicBezTo>
                    <a:pt x="333" y="608"/>
                    <a:pt x="376" y="514"/>
                    <a:pt x="429" y="423"/>
                  </a:cubicBezTo>
                  <a:cubicBezTo>
                    <a:pt x="482" y="332"/>
                    <a:pt x="536" y="247"/>
                    <a:pt x="600" y="183"/>
                  </a:cubicBezTo>
                  <a:cubicBezTo>
                    <a:pt x="664" y="119"/>
                    <a:pt x="742" y="68"/>
                    <a:pt x="815" y="38"/>
                  </a:cubicBezTo>
                  <a:cubicBezTo>
                    <a:pt x="888" y="8"/>
                    <a:pt x="950" y="0"/>
                    <a:pt x="1038" y="3"/>
                  </a:cubicBezTo>
                  <a:cubicBezTo>
                    <a:pt x="1126" y="6"/>
                    <a:pt x="1220" y="12"/>
                    <a:pt x="1346" y="55"/>
                  </a:cubicBezTo>
                  <a:cubicBezTo>
                    <a:pt x="1472" y="98"/>
                    <a:pt x="1623" y="177"/>
                    <a:pt x="1792" y="261"/>
                  </a:cubicBezTo>
                  <a:cubicBezTo>
                    <a:pt x="1961" y="345"/>
                    <a:pt x="2125" y="447"/>
                    <a:pt x="2358" y="561"/>
                  </a:cubicBezTo>
                  <a:cubicBezTo>
                    <a:pt x="2591" y="675"/>
                    <a:pt x="2933" y="836"/>
                    <a:pt x="3187" y="946"/>
                  </a:cubicBezTo>
                  <a:cubicBezTo>
                    <a:pt x="3441" y="1056"/>
                    <a:pt x="3651" y="1140"/>
                    <a:pt x="3883" y="1221"/>
                  </a:cubicBezTo>
                  <a:cubicBezTo>
                    <a:pt x="4115" y="1302"/>
                    <a:pt x="4330" y="1374"/>
                    <a:pt x="4578" y="1435"/>
                  </a:cubicBezTo>
                  <a:cubicBezTo>
                    <a:pt x="4826" y="1496"/>
                    <a:pt x="5048" y="1546"/>
                    <a:pt x="5374" y="1589"/>
                  </a:cubicBezTo>
                  <a:cubicBezTo>
                    <a:pt x="5700" y="1632"/>
                    <a:pt x="6292" y="1670"/>
                    <a:pt x="6532" y="169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99378" name="AutoShape 69">
              <a:extLst>
                <a:ext uri="{FF2B5EF4-FFF2-40B4-BE49-F238E27FC236}">
                  <a16:creationId xmlns:a16="http://schemas.microsoft.com/office/drawing/2014/main" id="{C4D3243C-42C0-4D35-BC04-021752AB56A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300913" y="2364984"/>
              <a:ext cx="344654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9379" name="Freeform 67">
              <a:extLst>
                <a:ext uri="{FF2B5EF4-FFF2-40B4-BE49-F238E27FC236}">
                  <a16:creationId xmlns:a16="http://schemas.microsoft.com/office/drawing/2014/main" id="{50B5FEF9-4A67-4BED-B42D-50FB83317FE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35896" y="2538617"/>
              <a:ext cx="1280736" cy="464208"/>
            </a:xfrm>
            <a:custGeom>
              <a:avLst/>
              <a:gdLst>
                <a:gd name="T0" fmla="*/ 0 w 6532"/>
                <a:gd name="T1" fmla="*/ 2147483647 h 1692"/>
                <a:gd name="T2" fmla="*/ 2147483647 w 6532"/>
                <a:gd name="T3" fmla="*/ 2147483647 h 1692"/>
                <a:gd name="T4" fmla="*/ 2147483647 w 6532"/>
                <a:gd name="T5" fmla="*/ 2147483647 h 1692"/>
                <a:gd name="T6" fmla="*/ 2147483647 w 6532"/>
                <a:gd name="T7" fmla="*/ 2147483647 h 1692"/>
                <a:gd name="T8" fmla="*/ 2147483647 w 6532"/>
                <a:gd name="T9" fmla="*/ 2147483647 h 1692"/>
                <a:gd name="T10" fmla="*/ 2147483647 w 6532"/>
                <a:gd name="T11" fmla="*/ 2147483647 h 1692"/>
                <a:gd name="T12" fmla="*/ 2147483647 w 6532"/>
                <a:gd name="T13" fmla="*/ 2147483647 h 1692"/>
                <a:gd name="T14" fmla="*/ 2147483647 w 6532"/>
                <a:gd name="T15" fmla="*/ 2147483647 h 1692"/>
                <a:gd name="T16" fmla="*/ 2147483647 w 6532"/>
                <a:gd name="T17" fmla="*/ 2147483647 h 1692"/>
                <a:gd name="T18" fmla="*/ 2147483647 w 6532"/>
                <a:gd name="T19" fmla="*/ 2147483647 h 1692"/>
                <a:gd name="T20" fmla="*/ 2147483647 w 6532"/>
                <a:gd name="T21" fmla="*/ 2147483647 h 1692"/>
                <a:gd name="T22" fmla="*/ 2147483647 w 6532"/>
                <a:gd name="T23" fmla="*/ 2147483647 h 1692"/>
                <a:gd name="T24" fmla="*/ 2147483647 w 6532"/>
                <a:gd name="T25" fmla="*/ 2147483647 h 1692"/>
                <a:gd name="T26" fmla="*/ 2147483647 w 6532"/>
                <a:gd name="T27" fmla="*/ 2147483647 h 1692"/>
                <a:gd name="T28" fmla="*/ 2147483647 w 6532"/>
                <a:gd name="T29" fmla="*/ 2147483647 h 169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532" h="1692">
                  <a:moveTo>
                    <a:pt x="0" y="1649"/>
                  </a:moveTo>
                  <a:cubicBezTo>
                    <a:pt x="41" y="1485"/>
                    <a:pt x="82" y="1322"/>
                    <a:pt x="129" y="1169"/>
                  </a:cubicBezTo>
                  <a:cubicBezTo>
                    <a:pt x="176" y="1016"/>
                    <a:pt x="233" y="856"/>
                    <a:pt x="283" y="732"/>
                  </a:cubicBezTo>
                  <a:cubicBezTo>
                    <a:pt x="333" y="608"/>
                    <a:pt x="376" y="514"/>
                    <a:pt x="429" y="423"/>
                  </a:cubicBezTo>
                  <a:cubicBezTo>
                    <a:pt x="482" y="332"/>
                    <a:pt x="536" y="247"/>
                    <a:pt x="600" y="183"/>
                  </a:cubicBezTo>
                  <a:cubicBezTo>
                    <a:pt x="664" y="119"/>
                    <a:pt x="742" y="68"/>
                    <a:pt x="815" y="38"/>
                  </a:cubicBezTo>
                  <a:cubicBezTo>
                    <a:pt x="888" y="8"/>
                    <a:pt x="950" y="0"/>
                    <a:pt x="1038" y="3"/>
                  </a:cubicBezTo>
                  <a:cubicBezTo>
                    <a:pt x="1126" y="6"/>
                    <a:pt x="1220" y="12"/>
                    <a:pt x="1346" y="55"/>
                  </a:cubicBezTo>
                  <a:cubicBezTo>
                    <a:pt x="1472" y="98"/>
                    <a:pt x="1623" y="177"/>
                    <a:pt x="1792" y="261"/>
                  </a:cubicBezTo>
                  <a:cubicBezTo>
                    <a:pt x="1961" y="345"/>
                    <a:pt x="2125" y="447"/>
                    <a:pt x="2358" y="561"/>
                  </a:cubicBezTo>
                  <a:cubicBezTo>
                    <a:pt x="2591" y="675"/>
                    <a:pt x="2933" y="836"/>
                    <a:pt x="3187" y="946"/>
                  </a:cubicBezTo>
                  <a:cubicBezTo>
                    <a:pt x="3441" y="1056"/>
                    <a:pt x="3651" y="1140"/>
                    <a:pt x="3883" y="1221"/>
                  </a:cubicBezTo>
                  <a:cubicBezTo>
                    <a:pt x="4115" y="1302"/>
                    <a:pt x="4330" y="1374"/>
                    <a:pt x="4578" y="1435"/>
                  </a:cubicBezTo>
                  <a:cubicBezTo>
                    <a:pt x="4826" y="1496"/>
                    <a:pt x="5048" y="1546"/>
                    <a:pt x="5374" y="1589"/>
                  </a:cubicBezTo>
                  <a:cubicBezTo>
                    <a:pt x="5700" y="1632"/>
                    <a:pt x="6292" y="1670"/>
                    <a:pt x="6532" y="1692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99380" name="AutoShape 69">
              <a:extLst>
                <a:ext uri="{FF2B5EF4-FFF2-40B4-BE49-F238E27FC236}">
                  <a16:creationId xmlns:a16="http://schemas.microsoft.com/office/drawing/2014/main" id="{B9861DBA-5D1C-401B-81E4-72A63C2EC7F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300913" y="3004575"/>
              <a:ext cx="344654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7" name="箭头: 右 56">
              <a:extLst>
                <a:ext uri="{FF2B5EF4-FFF2-40B4-BE49-F238E27FC236}">
                  <a16:creationId xmlns:a16="http://schemas.microsoft.com/office/drawing/2014/main" id="{BDB9E1C8-F72B-4661-B684-41CE70A919A5}"/>
                </a:ext>
              </a:extLst>
            </p:cNvPr>
            <p:cNvSpPr/>
            <p:nvPr/>
          </p:nvSpPr>
          <p:spPr>
            <a:xfrm>
              <a:off x="4755875" y="2740475"/>
              <a:ext cx="287850" cy="160561"/>
            </a:xfrm>
            <a:prstGeom prst="rightArrow">
              <a:avLst/>
            </a:prstGeom>
            <a:solidFill>
              <a:srgbClr val="FFFF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8" name="箭头: 右 57">
              <a:extLst>
                <a:ext uri="{FF2B5EF4-FFF2-40B4-BE49-F238E27FC236}">
                  <a16:creationId xmlns:a16="http://schemas.microsoft.com/office/drawing/2014/main" id="{20C20530-31AE-4188-B727-FA3BFCD9B84D}"/>
                </a:ext>
              </a:extLst>
            </p:cNvPr>
            <p:cNvSpPr/>
            <p:nvPr/>
          </p:nvSpPr>
          <p:spPr>
            <a:xfrm>
              <a:off x="4773498" y="3353051"/>
              <a:ext cx="287851" cy="160561"/>
            </a:xfrm>
            <a:prstGeom prst="rightArrow">
              <a:avLst/>
            </a:prstGeom>
            <a:solidFill>
              <a:srgbClr val="FFFF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59" name="箭头: 右 58">
              <a:extLst>
                <a:ext uri="{FF2B5EF4-FFF2-40B4-BE49-F238E27FC236}">
                  <a16:creationId xmlns:a16="http://schemas.microsoft.com/office/drawing/2014/main" id="{2CFFEA12-194D-49F7-B0EC-B058261EBFA1}"/>
                </a:ext>
              </a:extLst>
            </p:cNvPr>
            <p:cNvSpPr/>
            <p:nvPr/>
          </p:nvSpPr>
          <p:spPr>
            <a:xfrm>
              <a:off x="4773498" y="3953410"/>
              <a:ext cx="287851" cy="160561"/>
            </a:xfrm>
            <a:prstGeom prst="rightArrow">
              <a:avLst/>
            </a:prstGeom>
            <a:solidFill>
              <a:srgbClr val="FFFF0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/>
            </a:p>
          </p:txBody>
        </p:sp>
        <p:sp>
          <p:nvSpPr>
            <p:cNvPr id="60" name="矩形: 圆角 59">
              <a:extLst>
                <a:ext uri="{FF2B5EF4-FFF2-40B4-BE49-F238E27FC236}">
                  <a16:creationId xmlns:a16="http://schemas.microsoft.com/office/drawing/2014/main" id="{B278FA94-CB58-4364-8611-6C6739939C7A}"/>
                </a:ext>
              </a:extLst>
            </p:cNvPr>
            <p:cNvSpPr/>
            <p:nvPr/>
          </p:nvSpPr>
          <p:spPr>
            <a:xfrm>
              <a:off x="5331576" y="2574678"/>
              <a:ext cx="1008455" cy="382206"/>
            </a:xfrm>
            <a:prstGeom prst="round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050" dirty="0">
                  <a:solidFill>
                    <a:srgbClr val="FF0000"/>
                  </a:solidFill>
                </a:rPr>
                <a:t>数字式门控积分器</a:t>
              </a:r>
              <a:r>
                <a:rPr lang="en-US" altLang="zh-CN" sz="1050" dirty="0">
                  <a:solidFill>
                    <a:srgbClr val="FF0000"/>
                  </a:solidFill>
                </a:rPr>
                <a:t>1</a:t>
              </a:r>
              <a:endParaRPr lang="zh-CN" altLang="en-US" sz="1050" dirty="0">
                <a:solidFill>
                  <a:srgbClr val="FF0000"/>
                </a:solidFill>
              </a:endParaRPr>
            </a:p>
          </p:txBody>
        </p:sp>
        <p:sp>
          <p:nvSpPr>
            <p:cNvPr id="61" name="矩形: 圆角 60">
              <a:extLst>
                <a:ext uri="{FF2B5EF4-FFF2-40B4-BE49-F238E27FC236}">
                  <a16:creationId xmlns:a16="http://schemas.microsoft.com/office/drawing/2014/main" id="{03FEEF41-00E5-4988-A1C3-0278E84E5057}"/>
                </a:ext>
              </a:extLst>
            </p:cNvPr>
            <p:cNvSpPr/>
            <p:nvPr/>
          </p:nvSpPr>
          <p:spPr>
            <a:xfrm>
              <a:off x="5329617" y="3175037"/>
              <a:ext cx="1008456" cy="382206"/>
            </a:xfrm>
            <a:prstGeom prst="round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050" dirty="0">
                  <a:solidFill>
                    <a:srgbClr val="FF0000"/>
                  </a:solidFill>
                </a:rPr>
                <a:t>数字式门控积分器</a:t>
              </a:r>
              <a:r>
                <a:rPr lang="en-US" altLang="zh-CN" sz="1050" dirty="0">
                  <a:solidFill>
                    <a:srgbClr val="FF0000"/>
                  </a:solidFill>
                </a:rPr>
                <a:t>2</a:t>
              </a:r>
              <a:endParaRPr lang="zh-CN" altLang="en-US" sz="1050" dirty="0">
                <a:solidFill>
                  <a:srgbClr val="FF0000"/>
                </a:solidFill>
              </a:endParaRPr>
            </a:p>
          </p:txBody>
        </p:sp>
        <p:sp>
          <p:nvSpPr>
            <p:cNvPr id="62" name="矩形: 圆角 61">
              <a:extLst>
                <a:ext uri="{FF2B5EF4-FFF2-40B4-BE49-F238E27FC236}">
                  <a16:creationId xmlns:a16="http://schemas.microsoft.com/office/drawing/2014/main" id="{3E8D176A-E73B-42E3-9378-A8A90BFCC28B}"/>
                </a:ext>
              </a:extLst>
            </p:cNvPr>
            <p:cNvSpPr/>
            <p:nvPr/>
          </p:nvSpPr>
          <p:spPr>
            <a:xfrm>
              <a:off x="5329617" y="3799830"/>
              <a:ext cx="1008456" cy="383951"/>
            </a:xfrm>
            <a:prstGeom prst="round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1050" dirty="0">
                  <a:solidFill>
                    <a:srgbClr val="FF0000"/>
                  </a:solidFill>
                </a:rPr>
                <a:t>数字式门控积分器</a:t>
              </a:r>
              <a:r>
                <a:rPr lang="en-US" altLang="zh-CN" sz="1050" dirty="0">
                  <a:solidFill>
                    <a:srgbClr val="FF0000"/>
                  </a:solidFill>
                </a:rPr>
                <a:t>3</a:t>
              </a:r>
              <a:endParaRPr lang="zh-CN" altLang="en-US" sz="1050" dirty="0">
                <a:solidFill>
                  <a:srgbClr val="FF0000"/>
                </a:solidFill>
              </a:endParaRPr>
            </a:p>
          </p:txBody>
        </p:sp>
        <p:sp>
          <p:nvSpPr>
            <p:cNvPr id="103469" name="文本框 62">
              <a:extLst>
                <a:ext uri="{FF2B5EF4-FFF2-40B4-BE49-F238E27FC236}">
                  <a16:creationId xmlns:a16="http://schemas.microsoft.com/office/drawing/2014/main" id="{6720EC5C-13BF-40E2-87CD-E86E828A90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45238" y="2532792"/>
              <a:ext cx="1251268" cy="455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zh-CN" altLang="en-US" sz="1050"/>
                <a:t>峰型逐次剥离法</a:t>
              </a:r>
              <a:endParaRPr lang="en-US" altLang="zh-CN" sz="1050"/>
            </a:p>
          </p:txBody>
        </p:sp>
        <p:cxnSp>
          <p:nvCxnSpPr>
            <p:cNvPr id="64" name="连接符: 曲线 63">
              <a:extLst>
                <a:ext uri="{FF2B5EF4-FFF2-40B4-BE49-F238E27FC236}">
                  <a16:creationId xmlns:a16="http://schemas.microsoft.com/office/drawing/2014/main" id="{AC15CEB9-3FD6-4320-9B2D-B77A1FC33E85}"/>
                </a:ext>
              </a:extLst>
            </p:cNvPr>
            <p:cNvCxnSpPr>
              <a:cxnSpLocks/>
              <a:stCxn id="48" idx="11"/>
              <a:endCxn id="103469" idx="1"/>
            </p:cNvCxnSpPr>
            <p:nvPr/>
          </p:nvCxnSpPr>
          <p:spPr>
            <a:xfrm>
              <a:off x="1836248" y="1934179"/>
              <a:ext cx="608990" cy="827239"/>
            </a:xfrm>
            <a:prstGeom prst="curvedConnector5">
              <a:avLst>
                <a:gd name="adj1" fmla="val 46240"/>
                <a:gd name="adj2" fmla="val 62219"/>
                <a:gd name="adj3" fmla="val 53760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9332" name="直接连接符 7">
            <a:extLst>
              <a:ext uri="{FF2B5EF4-FFF2-40B4-BE49-F238E27FC236}">
                <a16:creationId xmlns:a16="http://schemas.microsoft.com/office/drawing/2014/main" id="{44A35A53-1C93-44A2-B426-C8328BC79F02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3025" y="714375"/>
            <a:ext cx="3162300" cy="0"/>
          </a:xfrm>
          <a:prstGeom prst="line">
            <a:avLst/>
          </a:prstGeom>
          <a:noFill/>
          <a:ln w="9525">
            <a:solidFill>
              <a:srgbClr val="FFB0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9333" name="Rectangle 7">
            <a:extLst>
              <a:ext uri="{FF2B5EF4-FFF2-40B4-BE49-F238E27FC236}">
                <a16:creationId xmlns:a16="http://schemas.microsoft.com/office/drawing/2014/main" id="{FA41C1D6-1DB7-46D9-93AB-A73FE79B5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9334" name="燕尾形 9">
            <a:extLst>
              <a:ext uri="{FF2B5EF4-FFF2-40B4-BE49-F238E27FC236}">
                <a16:creationId xmlns:a16="http://schemas.microsoft.com/office/drawing/2014/main" id="{B0F53BDD-3CB2-4325-BC2F-AD37082F6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99335" name="燕尾形 22">
            <a:extLst>
              <a:ext uri="{FF2B5EF4-FFF2-40B4-BE49-F238E27FC236}">
                <a16:creationId xmlns:a16="http://schemas.microsoft.com/office/drawing/2014/main" id="{554BE795-A6C7-40F1-824E-AECF390B2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55600"/>
            <a:ext cx="3363913" cy="358775"/>
          </a:xfrm>
          <a:prstGeom prst="chevron">
            <a:avLst>
              <a:gd name="adj" fmla="val 49962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99336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0F5B8AC6-2100-4CC4-BD2C-976D36E2C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7" name="燕尾形 12">
            <a:extLst>
              <a:ext uri="{FF2B5EF4-FFF2-40B4-BE49-F238E27FC236}">
                <a16:creationId xmlns:a16="http://schemas.microsoft.com/office/drawing/2014/main" id="{444F3E77-32B6-445D-AF8F-1FB83869C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69912" cy="358775"/>
          </a:xfrm>
          <a:prstGeom prst="chevron">
            <a:avLst>
              <a:gd name="adj" fmla="val 50001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9338" name="燕尾形 13">
            <a:extLst>
              <a:ext uri="{FF2B5EF4-FFF2-40B4-BE49-F238E27FC236}">
                <a16:creationId xmlns:a16="http://schemas.microsoft.com/office/drawing/2014/main" id="{020984EB-AC26-4B42-B26D-8F2CBDD51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9339" name="燕尾形 14">
            <a:extLst>
              <a:ext uri="{FF2B5EF4-FFF2-40B4-BE49-F238E27FC236}">
                <a16:creationId xmlns:a16="http://schemas.microsoft.com/office/drawing/2014/main" id="{9CB88D28-1DBD-441D-B3D4-8A0DF183F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99340" name="TextBox 1">
            <a:extLst>
              <a:ext uri="{FF2B5EF4-FFF2-40B4-BE49-F238E27FC236}">
                <a16:creationId xmlns:a16="http://schemas.microsoft.com/office/drawing/2014/main" id="{6A49D55C-B26F-42D2-84F7-4350D99CB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3289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数字式电荷积分型多道</a:t>
            </a:r>
          </a:p>
        </p:txBody>
      </p:sp>
      <p:pic>
        <p:nvPicPr>
          <p:cNvPr id="99341" name="图片 1">
            <a:extLst>
              <a:ext uri="{FF2B5EF4-FFF2-40B4-BE49-F238E27FC236}">
                <a16:creationId xmlns:a16="http://schemas.microsoft.com/office/drawing/2014/main" id="{EAB32310-7268-4300-85AC-E28155862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957513"/>
            <a:ext cx="3836988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2" name="图片 2">
            <a:extLst>
              <a:ext uri="{FF2B5EF4-FFF2-40B4-BE49-F238E27FC236}">
                <a16:creationId xmlns:a16="http://schemas.microsoft.com/office/drawing/2014/main" id="{6C99C7B2-2268-41F8-994C-7243BDB26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588" y="868363"/>
            <a:ext cx="3835400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3" name="图片 3">
            <a:extLst>
              <a:ext uri="{FF2B5EF4-FFF2-40B4-BE49-F238E27FC236}">
                <a16:creationId xmlns:a16="http://schemas.microsoft.com/office/drawing/2014/main" id="{768E45F4-988B-4C22-9048-F970A642D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260850"/>
            <a:ext cx="43688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44" name="图片 4">
            <a:extLst>
              <a:ext uri="{FF2B5EF4-FFF2-40B4-BE49-F238E27FC236}">
                <a16:creationId xmlns:a16="http://schemas.microsoft.com/office/drawing/2014/main" id="{0929F04E-5AAE-40AF-9FE6-57F26917C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88" y="4219575"/>
            <a:ext cx="4849812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45" name="文本框 18">
            <a:extLst>
              <a:ext uri="{FF2B5EF4-FFF2-40B4-BE49-F238E27FC236}">
                <a16:creationId xmlns:a16="http://schemas.microsoft.com/office/drawing/2014/main" id="{E8997FB4-EE53-4237-B233-187F4CEBD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600" y="4556125"/>
            <a:ext cx="31623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b="1">
                <a:solidFill>
                  <a:srgbClr val="FF0000"/>
                </a:solidFill>
              </a:rPr>
              <a:t>常规数字多道</a:t>
            </a:r>
            <a:endParaRPr lang="en-US" altLang="zh-CN" sz="1400" b="1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zh-CN" sz="1400" b="1">
                <a:solidFill>
                  <a:srgbClr val="FF0000"/>
                </a:solidFill>
              </a:rPr>
              <a:t>1us</a:t>
            </a:r>
            <a:r>
              <a:rPr lang="zh-CN" altLang="en-US" sz="1400" b="1">
                <a:solidFill>
                  <a:srgbClr val="FF0000"/>
                </a:solidFill>
              </a:rPr>
              <a:t>成形时间实测能谱</a:t>
            </a:r>
            <a:endParaRPr lang="en-US" altLang="zh-CN" sz="1400" b="1">
              <a:solidFill>
                <a:srgbClr val="FF0000"/>
              </a:solidFill>
            </a:endParaRPr>
          </a:p>
          <a:p>
            <a:pPr algn="ctr" eaLnBrk="1" hangingPunct="1"/>
            <a:r>
              <a:rPr lang="zh-CN" altLang="en-US" sz="1400" b="1">
                <a:solidFill>
                  <a:srgbClr val="FF0000"/>
                </a:solidFill>
              </a:rPr>
              <a:t>通过率</a:t>
            </a:r>
            <a:r>
              <a:rPr lang="en-US" altLang="zh-CN" sz="1400" b="1">
                <a:solidFill>
                  <a:srgbClr val="FF0000"/>
                </a:solidFill>
              </a:rPr>
              <a:t>61%@210kcps</a:t>
            </a:r>
            <a:r>
              <a:rPr lang="zh-CN" altLang="en-US" sz="1400" b="1">
                <a:solidFill>
                  <a:srgbClr val="FF0000"/>
                </a:solidFill>
              </a:rPr>
              <a:t>；</a:t>
            </a:r>
            <a:endParaRPr lang="en-US" altLang="zh-CN" sz="1400" b="1">
              <a:solidFill>
                <a:srgbClr val="FF0000"/>
              </a:solidFill>
            </a:endParaRPr>
          </a:p>
        </p:txBody>
      </p:sp>
      <p:sp>
        <p:nvSpPr>
          <p:cNvPr id="99346" name="文本框 18">
            <a:extLst>
              <a:ext uri="{FF2B5EF4-FFF2-40B4-BE49-F238E27FC236}">
                <a16:creationId xmlns:a16="http://schemas.microsoft.com/office/drawing/2014/main" id="{5AC17937-9778-4D9C-B1AE-747CD0B62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1888" y="4579938"/>
            <a:ext cx="3162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b="1">
                <a:solidFill>
                  <a:srgbClr val="FF0000"/>
                </a:solidFill>
              </a:rPr>
              <a:t>电荷积分数字多道实测能谱</a:t>
            </a:r>
            <a:endParaRPr lang="en-US" altLang="zh-CN" sz="1400" b="1">
              <a:solidFill>
                <a:srgbClr val="FF0000"/>
              </a:solidFill>
            </a:endParaRPr>
          </a:p>
          <a:p>
            <a:pPr algn="ctr" eaLnBrk="1" hangingPunct="1"/>
            <a:r>
              <a:rPr lang="zh-CN" altLang="en-US" sz="1400" b="1">
                <a:solidFill>
                  <a:srgbClr val="FF0000"/>
                </a:solidFill>
              </a:rPr>
              <a:t>通过率</a:t>
            </a:r>
            <a:r>
              <a:rPr lang="en-US" altLang="zh-CN" sz="1400" b="1">
                <a:solidFill>
                  <a:srgbClr val="FF0000"/>
                </a:solidFill>
              </a:rPr>
              <a:t>99.98%@</a:t>
            </a:r>
            <a:r>
              <a:rPr lang="zh-CN" altLang="en-US" sz="1400" b="1">
                <a:solidFill>
                  <a:srgbClr val="FF0000"/>
                </a:solidFill>
              </a:rPr>
              <a:t>计数率</a:t>
            </a:r>
            <a:r>
              <a:rPr lang="en-US" altLang="zh-CN" sz="1400" b="1">
                <a:solidFill>
                  <a:srgbClr val="FF0000"/>
                </a:solidFill>
              </a:rPr>
              <a:t>210kcps</a:t>
            </a:r>
            <a:r>
              <a:rPr lang="zh-CN" altLang="en-US" sz="1400" b="1">
                <a:solidFill>
                  <a:srgbClr val="FF0000"/>
                </a:solidFill>
              </a:rPr>
              <a:t>；</a:t>
            </a:r>
            <a:endParaRPr lang="en-US" altLang="zh-CN" sz="1400" b="1">
              <a:solidFill>
                <a:srgbClr val="FF0000"/>
              </a:solidFill>
            </a:endParaRPr>
          </a:p>
        </p:txBody>
      </p:sp>
      <p:sp>
        <p:nvSpPr>
          <p:cNvPr id="99347" name="文本框 18">
            <a:extLst>
              <a:ext uri="{FF2B5EF4-FFF2-40B4-BE49-F238E27FC236}">
                <a16:creationId xmlns:a16="http://schemas.microsoft.com/office/drawing/2014/main" id="{972332BA-4733-46CA-9EFE-0C9F38A26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1316038"/>
            <a:ext cx="3162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b="1">
                <a:solidFill>
                  <a:srgbClr val="FF0000"/>
                </a:solidFill>
              </a:rPr>
              <a:t>波形拟合的逐次剥离法</a:t>
            </a:r>
            <a:endParaRPr lang="en-US" altLang="zh-CN" sz="1400" b="1">
              <a:solidFill>
                <a:srgbClr val="FF0000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B5B957A-C92D-4C40-98F5-13A0F777A9EA}"/>
              </a:ext>
            </a:extLst>
          </p:cNvPr>
          <p:cNvSpPr/>
          <p:nvPr/>
        </p:nvSpPr>
        <p:spPr>
          <a:xfrm>
            <a:off x="2089150" y="6381750"/>
            <a:ext cx="569913" cy="287338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F1858399-7A2D-4418-BAD0-1A8DFBB97D9C}"/>
              </a:ext>
            </a:extLst>
          </p:cNvPr>
          <p:cNvSpPr/>
          <p:nvPr/>
        </p:nvSpPr>
        <p:spPr>
          <a:xfrm>
            <a:off x="6634163" y="6397625"/>
            <a:ext cx="569912" cy="288925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AE5ED7FF-DC23-4839-82E6-79497A481798}"/>
              </a:ext>
            </a:extLst>
          </p:cNvPr>
          <p:cNvCxnSpPr/>
          <p:nvPr/>
        </p:nvCxnSpPr>
        <p:spPr>
          <a:xfrm flipV="1">
            <a:off x="2527300" y="5614988"/>
            <a:ext cx="1843088" cy="766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E3C2A037-5EE7-440B-9236-56227A4194DC}"/>
              </a:ext>
            </a:extLst>
          </p:cNvPr>
          <p:cNvCxnSpPr>
            <a:stCxn id="74" idx="0"/>
          </p:cNvCxnSpPr>
          <p:nvPr/>
        </p:nvCxnSpPr>
        <p:spPr>
          <a:xfrm flipH="1" flipV="1">
            <a:off x="4527550" y="5656263"/>
            <a:ext cx="2392363" cy="741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352" name="文本框 18">
            <a:extLst>
              <a:ext uri="{FF2B5EF4-FFF2-40B4-BE49-F238E27FC236}">
                <a16:creationId xmlns:a16="http://schemas.microsoft.com/office/drawing/2014/main" id="{43138EB5-26AF-431A-8128-A1A2B52F56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413" y="5256213"/>
            <a:ext cx="3162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b="1">
                <a:solidFill>
                  <a:srgbClr val="FF0000"/>
                </a:solidFill>
              </a:rPr>
              <a:t>符合效应显著降低！</a:t>
            </a:r>
            <a:endParaRPr lang="en-US" altLang="zh-CN" sz="1400" b="1">
              <a:solidFill>
                <a:srgbClr val="FF0000"/>
              </a:solidFill>
            </a:endParaRPr>
          </a:p>
        </p:txBody>
      </p:sp>
      <p:sp>
        <p:nvSpPr>
          <p:cNvPr id="99353" name="文本框 18">
            <a:extLst>
              <a:ext uri="{FF2B5EF4-FFF2-40B4-BE49-F238E27FC236}">
                <a16:creationId xmlns:a16="http://schemas.microsoft.com/office/drawing/2014/main" id="{F704533E-80B4-4D7F-A198-A8334ED0D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0413" y="3694113"/>
            <a:ext cx="167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400" b="1">
                <a:solidFill>
                  <a:srgbClr val="FFFF00"/>
                </a:solidFill>
              </a:rPr>
              <a:t>4L NaI</a:t>
            </a:r>
            <a:r>
              <a:rPr lang="zh-CN" altLang="en-US" sz="1400" b="1">
                <a:solidFill>
                  <a:srgbClr val="FFFF00"/>
                </a:solidFill>
              </a:rPr>
              <a:t>探测器</a:t>
            </a:r>
            <a:endParaRPr lang="en-US" altLang="zh-CN" sz="1400" b="1">
              <a:solidFill>
                <a:srgbClr val="FFFF00"/>
              </a:solidFill>
            </a:endParaRPr>
          </a:p>
        </p:txBody>
      </p:sp>
      <p:sp>
        <p:nvSpPr>
          <p:cNvPr id="99354" name="文本框 18">
            <a:extLst>
              <a:ext uri="{FF2B5EF4-FFF2-40B4-BE49-F238E27FC236}">
                <a16:creationId xmlns:a16="http://schemas.microsoft.com/office/drawing/2014/main" id="{917BA130-F739-4817-82FC-A3528F7FA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4238" y="2278063"/>
            <a:ext cx="1706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400" b="1">
                <a:solidFill>
                  <a:srgbClr val="FFFF00"/>
                </a:solidFill>
              </a:rPr>
              <a:t>4</a:t>
            </a:r>
            <a:r>
              <a:rPr lang="zh-CN" altLang="en-US" sz="1400" b="1">
                <a:solidFill>
                  <a:srgbClr val="FFFF00"/>
                </a:solidFill>
              </a:rPr>
              <a:t>英寸</a:t>
            </a:r>
            <a:r>
              <a:rPr lang="en-US" altLang="zh-CN" sz="1400" b="1">
                <a:solidFill>
                  <a:srgbClr val="FFFF00"/>
                </a:solidFill>
              </a:rPr>
              <a:t>BGO</a:t>
            </a:r>
            <a:r>
              <a:rPr lang="zh-CN" altLang="en-US" sz="1400" b="1">
                <a:solidFill>
                  <a:srgbClr val="FFFF00"/>
                </a:solidFill>
              </a:rPr>
              <a:t>探测器！</a:t>
            </a:r>
            <a:endParaRPr lang="en-US" altLang="zh-CN" sz="1400"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089" name="直接连接符 7">
            <a:extLst>
              <a:ext uri="{FF2B5EF4-FFF2-40B4-BE49-F238E27FC236}">
                <a16:creationId xmlns:a16="http://schemas.microsoft.com/office/drawing/2014/main" id="{EC82780D-754B-4533-AB9C-E2E4CA02967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3025" y="714375"/>
            <a:ext cx="3516313" cy="0"/>
          </a:xfrm>
          <a:prstGeom prst="line">
            <a:avLst/>
          </a:prstGeom>
          <a:noFill/>
          <a:ln w="9525">
            <a:solidFill>
              <a:srgbClr val="FFB0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090" name="Rectangle 7">
            <a:extLst>
              <a:ext uri="{FF2B5EF4-FFF2-40B4-BE49-F238E27FC236}">
                <a16:creationId xmlns:a16="http://schemas.microsoft.com/office/drawing/2014/main" id="{73C4E570-4474-4AAD-A824-28188A2D9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9091" name="燕尾形 9">
            <a:extLst>
              <a:ext uri="{FF2B5EF4-FFF2-40B4-BE49-F238E27FC236}">
                <a16:creationId xmlns:a16="http://schemas.microsoft.com/office/drawing/2014/main" id="{B67A3348-0FD3-4300-80EE-F2B508428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9338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89092" name="燕尾形 22">
            <a:extLst>
              <a:ext uri="{FF2B5EF4-FFF2-40B4-BE49-F238E27FC236}">
                <a16:creationId xmlns:a16="http://schemas.microsoft.com/office/drawing/2014/main" id="{98AD5DB7-FE07-4253-8D05-A51D3290C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1925" y="355600"/>
            <a:ext cx="3100388" cy="358775"/>
          </a:xfrm>
          <a:prstGeom prst="chevron">
            <a:avLst>
              <a:gd name="adj" fmla="val 49969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89093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E6187967-290A-4B43-A49F-318FD9AAF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燕尾形 12">
            <a:extLst>
              <a:ext uri="{FF2B5EF4-FFF2-40B4-BE49-F238E27FC236}">
                <a16:creationId xmlns:a16="http://schemas.microsoft.com/office/drawing/2014/main" id="{8F22ED14-BF81-468F-A785-F3D39AF55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69912" cy="358775"/>
          </a:xfrm>
          <a:prstGeom prst="chevron">
            <a:avLst>
              <a:gd name="adj" fmla="val 50001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9095" name="燕尾形 13">
            <a:extLst>
              <a:ext uri="{FF2B5EF4-FFF2-40B4-BE49-F238E27FC236}">
                <a16:creationId xmlns:a16="http://schemas.microsoft.com/office/drawing/2014/main" id="{F33F1C68-B470-4D11-9149-1F40C46B0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9096" name="燕尾形 14">
            <a:extLst>
              <a:ext uri="{FF2B5EF4-FFF2-40B4-BE49-F238E27FC236}">
                <a16:creationId xmlns:a16="http://schemas.microsoft.com/office/drawing/2014/main" id="{2EB1A958-255E-4019-B07F-23D0916B4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89097" name="TextBox 1">
            <a:extLst>
              <a:ext uri="{FF2B5EF4-FFF2-40B4-BE49-F238E27FC236}">
                <a16:creationId xmlns:a16="http://schemas.microsoft.com/office/drawing/2014/main" id="{FC17A694-789C-464F-962B-64E8AAAD8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3516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高精度数字化能谱测量技术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404A630-1BAE-4B14-936C-AEB63D09ECB5}"/>
              </a:ext>
            </a:extLst>
          </p:cNvPr>
          <p:cNvSpPr/>
          <p:nvPr/>
        </p:nvSpPr>
        <p:spPr>
          <a:xfrm>
            <a:off x="149225" y="2871788"/>
            <a:ext cx="1008063" cy="601662"/>
          </a:xfrm>
          <a:prstGeom prst="rect">
            <a:avLst/>
          </a:prstGeom>
          <a:solidFill>
            <a:schemeClr val="accent4">
              <a:lumMod val="50000"/>
              <a:lumOff val="50000"/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30BDCAE-1DC1-4639-AF4D-AC10CAF01B90}"/>
              </a:ext>
            </a:extLst>
          </p:cNvPr>
          <p:cNvSpPr/>
          <p:nvPr/>
        </p:nvSpPr>
        <p:spPr>
          <a:xfrm>
            <a:off x="174625" y="4246563"/>
            <a:ext cx="982663" cy="601662"/>
          </a:xfrm>
          <a:prstGeom prst="rect">
            <a:avLst/>
          </a:prstGeom>
          <a:solidFill>
            <a:schemeClr val="accent4">
              <a:lumMod val="50000"/>
              <a:lumOff val="50000"/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B371DF1-E145-4F93-B102-0DCF670F7C8A}"/>
              </a:ext>
            </a:extLst>
          </p:cNvPr>
          <p:cNvSpPr/>
          <p:nvPr/>
        </p:nvSpPr>
        <p:spPr>
          <a:xfrm>
            <a:off x="314325" y="3559175"/>
            <a:ext cx="722313" cy="6016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130FC31E-31EE-44F6-A98C-887BA12BD1FA}"/>
              </a:ext>
            </a:extLst>
          </p:cNvPr>
          <p:cNvCxnSpPr>
            <a:cxnSpLocks/>
          </p:cNvCxnSpPr>
          <p:nvPr/>
        </p:nvCxnSpPr>
        <p:spPr>
          <a:xfrm flipV="1">
            <a:off x="131763" y="3679825"/>
            <a:ext cx="409575" cy="168275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0787B97B-9038-41EB-A63E-1885AB788F48}"/>
              </a:ext>
            </a:extLst>
          </p:cNvPr>
          <p:cNvCxnSpPr>
            <a:cxnSpLocks/>
          </p:cNvCxnSpPr>
          <p:nvPr/>
        </p:nvCxnSpPr>
        <p:spPr>
          <a:xfrm flipV="1">
            <a:off x="528638" y="3203575"/>
            <a:ext cx="163512" cy="498475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BEE469D0-9006-4C62-B892-7886B195D34A}"/>
              </a:ext>
            </a:extLst>
          </p:cNvPr>
          <p:cNvCxnSpPr>
            <a:cxnSpLocks/>
          </p:cNvCxnSpPr>
          <p:nvPr/>
        </p:nvCxnSpPr>
        <p:spPr>
          <a:xfrm>
            <a:off x="1146175" y="3167063"/>
            <a:ext cx="306388" cy="1881187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F517D048-EB5A-4547-9A1B-B11BD6CA2394}"/>
              </a:ext>
            </a:extLst>
          </p:cNvPr>
          <p:cNvCxnSpPr>
            <a:cxnSpLocks/>
            <a:stCxn id="16" idx="3"/>
            <a:endCxn id="43" idx="1"/>
          </p:cNvCxnSpPr>
          <p:nvPr/>
        </p:nvCxnSpPr>
        <p:spPr>
          <a:xfrm>
            <a:off x="1157288" y="4548188"/>
            <a:ext cx="336550" cy="720725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586" name="矩形 21">
            <a:extLst>
              <a:ext uri="{FF2B5EF4-FFF2-40B4-BE49-F238E27FC236}">
                <a16:creationId xmlns:a16="http://schemas.microsoft.com/office/drawing/2014/main" id="{42AC23C4-A68C-481A-871F-B307FC896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" y="3546475"/>
            <a:ext cx="338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">
                <a:latin typeface="宋体" panose="02010600030101010101" pitchFamily="2" charset="-122"/>
              </a:rPr>
              <a:t>①</a:t>
            </a:r>
            <a:endParaRPr lang="zh-CN" altLang="en-US" sz="1200"/>
          </a:p>
        </p:txBody>
      </p:sp>
      <p:sp>
        <p:nvSpPr>
          <p:cNvPr id="109587" name="矩形 22">
            <a:extLst>
              <a:ext uri="{FF2B5EF4-FFF2-40B4-BE49-F238E27FC236}">
                <a16:creationId xmlns:a16="http://schemas.microsoft.com/office/drawing/2014/main" id="{AC820324-FB6C-43BB-AE60-D9319EE7D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3221038"/>
            <a:ext cx="339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">
                <a:latin typeface="宋体" panose="02010600030101010101" pitchFamily="2" charset="-122"/>
              </a:rPr>
              <a:t>②</a:t>
            </a:r>
            <a:endParaRPr lang="zh-CN" altLang="en-US" sz="1200"/>
          </a:p>
        </p:txBody>
      </p:sp>
      <p:sp>
        <p:nvSpPr>
          <p:cNvPr id="109588" name="矩形 23">
            <a:extLst>
              <a:ext uri="{FF2B5EF4-FFF2-40B4-BE49-F238E27FC236}">
                <a16:creationId xmlns:a16="http://schemas.microsoft.com/office/drawing/2014/main" id="{BF2952D5-CE3B-4CE8-8738-6256D246F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8" y="3902075"/>
            <a:ext cx="338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">
                <a:latin typeface="宋体" panose="02010600030101010101" pitchFamily="2" charset="-122"/>
              </a:rPr>
              <a:t>③</a:t>
            </a:r>
            <a:endParaRPr lang="zh-CN" altLang="en-US" sz="1200"/>
          </a:p>
        </p:txBody>
      </p:sp>
      <p:sp>
        <p:nvSpPr>
          <p:cNvPr id="109589" name="文本框 24">
            <a:extLst>
              <a:ext uri="{FF2B5EF4-FFF2-40B4-BE49-F238E27FC236}">
                <a16:creationId xmlns:a16="http://schemas.microsoft.com/office/drawing/2014/main" id="{618315A7-B87B-4A8E-AB8C-0A029BE93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2844800"/>
            <a:ext cx="1082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b="1">
                <a:solidFill>
                  <a:srgbClr val="0000FF"/>
                </a:solidFill>
              </a:rPr>
              <a:t>符合探测器</a:t>
            </a:r>
          </a:p>
        </p:txBody>
      </p:sp>
      <p:sp>
        <p:nvSpPr>
          <p:cNvPr id="109590" name="文本框 25">
            <a:extLst>
              <a:ext uri="{FF2B5EF4-FFF2-40B4-BE49-F238E27FC236}">
                <a16:creationId xmlns:a16="http://schemas.microsoft.com/office/drawing/2014/main" id="{3881580A-E302-46AB-A698-7A70008B9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3" y="4532313"/>
            <a:ext cx="1081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400" b="1">
                <a:solidFill>
                  <a:srgbClr val="0000FF"/>
                </a:solidFill>
              </a:rPr>
              <a:t>符合探测器</a:t>
            </a:r>
          </a:p>
        </p:txBody>
      </p:sp>
      <p:sp>
        <p:nvSpPr>
          <p:cNvPr id="109591" name="文本框 26">
            <a:extLst>
              <a:ext uri="{FF2B5EF4-FFF2-40B4-BE49-F238E27FC236}">
                <a16:creationId xmlns:a16="http://schemas.microsoft.com/office/drawing/2014/main" id="{9AA59CD3-2676-4936-9205-20A3D453B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" y="3535363"/>
            <a:ext cx="6365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" b="1">
                <a:solidFill>
                  <a:srgbClr val="0000FF"/>
                </a:solidFill>
              </a:rPr>
              <a:t>高纯锗探测器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D92188A-A14E-49FD-80F4-0BC48C4CE170}"/>
              </a:ext>
            </a:extLst>
          </p:cNvPr>
          <p:cNvSpPr/>
          <p:nvPr/>
        </p:nvSpPr>
        <p:spPr>
          <a:xfrm>
            <a:off x="1425575" y="2420938"/>
            <a:ext cx="1268413" cy="33480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F83E7E67-B2A2-41A6-AC7B-60A0F75140AD}"/>
              </a:ext>
            </a:extLst>
          </p:cNvPr>
          <p:cNvSpPr/>
          <p:nvPr/>
        </p:nvSpPr>
        <p:spPr>
          <a:xfrm>
            <a:off x="2722563" y="3705225"/>
            <a:ext cx="1905000" cy="287338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grpSp>
        <p:nvGrpSpPr>
          <p:cNvPr id="109594" name="组合 29">
            <a:extLst>
              <a:ext uri="{FF2B5EF4-FFF2-40B4-BE49-F238E27FC236}">
                <a16:creationId xmlns:a16="http://schemas.microsoft.com/office/drawing/2014/main" id="{B56A9C87-FCB2-499C-8C5A-BF5E95559BFB}"/>
              </a:ext>
            </a:extLst>
          </p:cNvPr>
          <p:cNvGrpSpPr>
            <a:grpSpLocks/>
          </p:cNvGrpSpPr>
          <p:nvPr/>
        </p:nvGrpSpPr>
        <p:grpSpPr bwMode="auto">
          <a:xfrm>
            <a:off x="2882900" y="4271963"/>
            <a:ext cx="1296988" cy="107950"/>
            <a:chOff x="3383868" y="3645024"/>
            <a:chExt cx="1044116" cy="72009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0BA869B1-5035-4F37-8AAD-0E705F261305}"/>
                </a:ext>
              </a:extLst>
            </p:cNvPr>
            <p:cNvSpPr/>
            <p:nvPr/>
          </p:nvSpPr>
          <p:spPr>
            <a:xfrm>
              <a:off x="3383868" y="3645024"/>
              <a:ext cx="180197" cy="7200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2F1C4941-5C9B-4D34-AC23-501BA6F6E7EE}"/>
                </a:ext>
              </a:extLst>
            </p:cNvPr>
            <p:cNvSpPr/>
            <p:nvPr/>
          </p:nvSpPr>
          <p:spPr>
            <a:xfrm>
              <a:off x="3564065" y="3645024"/>
              <a:ext cx="180196" cy="7200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F00CA5D-50FA-4C98-A266-57688A102197}"/>
                </a:ext>
              </a:extLst>
            </p:cNvPr>
            <p:cNvSpPr/>
            <p:nvPr/>
          </p:nvSpPr>
          <p:spPr>
            <a:xfrm>
              <a:off x="3744260" y="3645024"/>
              <a:ext cx="180197" cy="7200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B989369D-BDF4-44EC-8191-8349527C2CF0}"/>
                </a:ext>
              </a:extLst>
            </p:cNvPr>
            <p:cNvSpPr/>
            <p:nvPr/>
          </p:nvSpPr>
          <p:spPr>
            <a:xfrm>
              <a:off x="4247787" y="3645024"/>
              <a:ext cx="180197" cy="7200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1949E548-32E4-4E63-8A69-FBA5FE79328E}"/>
                </a:ext>
              </a:extLst>
            </p:cNvPr>
            <p:cNvSpPr/>
            <p:nvPr/>
          </p:nvSpPr>
          <p:spPr>
            <a:xfrm>
              <a:off x="3980688" y="3657731"/>
              <a:ext cx="46008" cy="4659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0405F4EA-03A8-4D2F-8599-5C77ECD552CA}"/>
                </a:ext>
              </a:extLst>
            </p:cNvPr>
            <p:cNvSpPr/>
            <p:nvPr/>
          </p:nvSpPr>
          <p:spPr>
            <a:xfrm>
              <a:off x="4062480" y="3657731"/>
              <a:ext cx="46008" cy="4659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7" name="椭圆 36">
              <a:extLst>
                <a:ext uri="{FF2B5EF4-FFF2-40B4-BE49-F238E27FC236}">
                  <a16:creationId xmlns:a16="http://schemas.microsoft.com/office/drawing/2014/main" id="{8C1929A8-14AD-462E-B1A7-093C8FB61670}"/>
                </a:ext>
              </a:extLst>
            </p:cNvPr>
            <p:cNvSpPr/>
            <p:nvPr/>
          </p:nvSpPr>
          <p:spPr>
            <a:xfrm>
              <a:off x="4140436" y="3657731"/>
              <a:ext cx="44730" cy="4659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</p:grpSp>
      <p:sp>
        <p:nvSpPr>
          <p:cNvPr id="109595" name="TextBox 18">
            <a:extLst>
              <a:ext uri="{FF2B5EF4-FFF2-40B4-BE49-F238E27FC236}">
                <a16:creationId xmlns:a16="http://schemas.microsoft.com/office/drawing/2014/main" id="{46D6141E-ABCE-436F-83CA-C18E66174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738" y="3911600"/>
            <a:ext cx="1296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事例数据包流</a:t>
            </a:r>
            <a:endParaRPr lang="en-US" altLang="zh-CN" sz="140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4E779D4F-F992-493E-9004-62C392C49F31}"/>
              </a:ext>
            </a:extLst>
          </p:cNvPr>
          <p:cNvCxnSpPr>
            <a:cxnSpLocks/>
            <a:endCxn id="66" idx="1"/>
          </p:cNvCxnSpPr>
          <p:nvPr/>
        </p:nvCxnSpPr>
        <p:spPr>
          <a:xfrm>
            <a:off x="3205163" y="4335463"/>
            <a:ext cx="160337" cy="604837"/>
          </a:xfrm>
          <a:prstGeom prst="line">
            <a:avLst/>
          </a:prstGeom>
          <a:ln w="158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597" name="文本框 39">
            <a:extLst>
              <a:ext uri="{FF2B5EF4-FFF2-40B4-BE49-F238E27FC236}">
                <a16:creationId xmlns:a16="http://schemas.microsoft.com/office/drawing/2014/main" id="{7BE498FE-A1C2-4214-BCE4-F9FF90EE0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800" y="4581525"/>
            <a:ext cx="64611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900" b="1">
                <a:solidFill>
                  <a:srgbClr val="0000FF"/>
                </a:solidFill>
              </a:rPr>
              <a:t>探测器</a:t>
            </a:r>
            <a:r>
              <a:rPr lang="en-US" altLang="zh-CN" sz="900" b="1">
                <a:solidFill>
                  <a:srgbClr val="0000FF"/>
                </a:solidFill>
              </a:rPr>
              <a:t>ID</a:t>
            </a:r>
          </a:p>
        </p:txBody>
      </p:sp>
      <p:sp>
        <p:nvSpPr>
          <p:cNvPr id="109598" name="TextBox 18">
            <a:extLst>
              <a:ext uri="{FF2B5EF4-FFF2-40B4-BE49-F238E27FC236}">
                <a16:creationId xmlns:a16="http://schemas.microsoft.com/office/drawing/2014/main" id="{A4E9823B-A9D6-448A-9008-7994EDD03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5138" y="3273425"/>
            <a:ext cx="898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以太网</a:t>
            </a:r>
            <a:r>
              <a:rPr lang="en-US" altLang="zh-CN" sz="14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/USB3.0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83DC46E1-9078-4833-8E7D-D9B86F98D5DB}"/>
              </a:ext>
            </a:extLst>
          </p:cNvPr>
          <p:cNvSpPr/>
          <p:nvPr/>
        </p:nvSpPr>
        <p:spPr>
          <a:xfrm>
            <a:off x="1493838" y="2555875"/>
            <a:ext cx="1098550" cy="693738"/>
          </a:xfrm>
          <a:prstGeom prst="rect">
            <a:avLst/>
          </a:prstGeom>
          <a:solidFill>
            <a:srgbClr val="FFFF0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0000FF"/>
                </a:solidFill>
              </a:rPr>
              <a:t>高纯锗粒子信息测量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778F6937-08F5-40D7-B13A-9943A8BAC919}"/>
              </a:ext>
            </a:extLst>
          </p:cNvPr>
          <p:cNvSpPr/>
          <p:nvPr/>
        </p:nvSpPr>
        <p:spPr>
          <a:xfrm>
            <a:off x="1493838" y="4921250"/>
            <a:ext cx="1092200" cy="693738"/>
          </a:xfrm>
          <a:prstGeom prst="rect">
            <a:avLst/>
          </a:prstGeom>
          <a:solidFill>
            <a:schemeClr val="accent4">
              <a:lumMod val="75000"/>
              <a:lumOff val="25000"/>
              <a:alpha val="3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0000FF"/>
                </a:solidFill>
              </a:rPr>
              <a:t>符合探测器粒子信息测量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938767F7-F90C-4360-BA3A-AE302CD93A0A}"/>
              </a:ext>
            </a:extLst>
          </p:cNvPr>
          <p:cNvSpPr/>
          <p:nvPr/>
        </p:nvSpPr>
        <p:spPr>
          <a:xfrm>
            <a:off x="1487488" y="3736975"/>
            <a:ext cx="1098550" cy="693738"/>
          </a:xfrm>
          <a:prstGeom prst="rect">
            <a:avLst/>
          </a:prstGeom>
          <a:solidFill>
            <a:srgbClr val="92D05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0000FF"/>
                </a:solidFill>
              </a:rPr>
              <a:t>事例数据包打包缓存</a:t>
            </a:r>
          </a:p>
        </p:txBody>
      </p:sp>
      <p:cxnSp>
        <p:nvCxnSpPr>
          <p:cNvPr id="45" name="直接箭头连接符 44">
            <a:extLst>
              <a:ext uri="{FF2B5EF4-FFF2-40B4-BE49-F238E27FC236}">
                <a16:creationId xmlns:a16="http://schemas.microsoft.com/office/drawing/2014/main" id="{D3EF8A3E-9527-40B9-A45B-597F00CA0CB1}"/>
              </a:ext>
            </a:extLst>
          </p:cNvPr>
          <p:cNvCxnSpPr>
            <a:cxnSpLocks/>
            <a:endCxn id="42" idx="1"/>
          </p:cNvCxnSpPr>
          <p:nvPr/>
        </p:nvCxnSpPr>
        <p:spPr>
          <a:xfrm flipV="1">
            <a:off x="1036638" y="2901950"/>
            <a:ext cx="457200" cy="946150"/>
          </a:xfrm>
          <a:prstGeom prst="straightConnector1">
            <a:avLst/>
          </a:prstGeom>
          <a:ln w="158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箭头: 右 45">
            <a:extLst>
              <a:ext uri="{FF2B5EF4-FFF2-40B4-BE49-F238E27FC236}">
                <a16:creationId xmlns:a16="http://schemas.microsoft.com/office/drawing/2014/main" id="{9C623EAB-5F6D-440F-BEF4-D1D0970DFF4F}"/>
              </a:ext>
            </a:extLst>
          </p:cNvPr>
          <p:cNvSpPr/>
          <p:nvPr/>
        </p:nvSpPr>
        <p:spPr>
          <a:xfrm rot="5400000">
            <a:off x="1798638" y="3338513"/>
            <a:ext cx="446087" cy="287337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47" name="箭头: 右 46">
            <a:extLst>
              <a:ext uri="{FF2B5EF4-FFF2-40B4-BE49-F238E27FC236}">
                <a16:creationId xmlns:a16="http://schemas.microsoft.com/office/drawing/2014/main" id="{465364AF-B27A-424D-8725-C900520AE150}"/>
              </a:ext>
            </a:extLst>
          </p:cNvPr>
          <p:cNvSpPr/>
          <p:nvPr/>
        </p:nvSpPr>
        <p:spPr>
          <a:xfrm rot="16200000">
            <a:off x="1798638" y="4530725"/>
            <a:ext cx="446088" cy="287337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cxnSp>
        <p:nvCxnSpPr>
          <p:cNvPr id="48" name="直接箭头连接符 47">
            <a:extLst>
              <a:ext uri="{FF2B5EF4-FFF2-40B4-BE49-F238E27FC236}">
                <a16:creationId xmlns:a16="http://schemas.microsoft.com/office/drawing/2014/main" id="{5DBA4CE0-B053-4B36-9122-0B0395C6CBDD}"/>
              </a:ext>
            </a:extLst>
          </p:cNvPr>
          <p:cNvCxnSpPr>
            <a:cxnSpLocks/>
          </p:cNvCxnSpPr>
          <p:nvPr/>
        </p:nvCxnSpPr>
        <p:spPr>
          <a:xfrm flipV="1">
            <a:off x="96838" y="3911600"/>
            <a:ext cx="465137" cy="8096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02A65D2E-CB5A-454C-9AD8-2785907A274C}"/>
              </a:ext>
            </a:extLst>
          </p:cNvPr>
          <p:cNvCxnSpPr>
            <a:cxnSpLocks/>
          </p:cNvCxnSpPr>
          <p:nvPr/>
        </p:nvCxnSpPr>
        <p:spPr>
          <a:xfrm flipH="1" flipV="1">
            <a:off x="427038" y="4446588"/>
            <a:ext cx="209550" cy="73660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D7514BCF-61F7-45B1-B93D-3CD072E5EBE9}"/>
              </a:ext>
            </a:extLst>
          </p:cNvPr>
          <p:cNvCxnSpPr>
            <a:cxnSpLocks/>
          </p:cNvCxnSpPr>
          <p:nvPr/>
        </p:nvCxnSpPr>
        <p:spPr>
          <a:xfrm flipV="1">
            <a:off x="427038" y="4016375"/>
            <a:ext cx="238125" cy="430213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608" name="矩形 50">
            <a:extLst>
              <a:ext uri="{FF2B5EF4-FFF2-40B4-BE49-F238E27FC236}">
                <a16:creationId xmlns:a16="http://schemas.microsoft.com/office/drawing/2014/main" id="{6EB51E41-F5F0-4CC3-9777-51FC5C730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" y="4802188"/>
            <a:ext cx="338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200">
                <a:latin typeface="宋体" panose="02010600030101010101" pitchFamily="2" charset="-122"/>
              </a:rPr>
              <a:t>④</a:t>
            </a:r>
            <a:endParaRPr lang="zh-CN" altLang="en-US" sz="1200"/>
          </a:p>
        </p:txBody>
      </p:sp>
      <p:sp>
        <p:nvSpPr>
          <p:cNvPr id="109609" name="矩形 51">
            <a:extLst>
              <a:ext uri="{FF2B5EF4-FFF2-40B4-BE49-F238E27FC236}">
                <a16:creationId xmlns:a16="http://schemas.microsoft.com/office/drawing/2014/main" id="{44EC163E-0583-4E17-B758-96F9EFA62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" y="4121150"/>
            <a:ext cx="339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200">
                <a:latin typeface="宋体" panose="02010600030101010101" pitchFamily="2" charset="-122"/>
              </a:rPr>
              <a:t>⑤</a:t>
            </a:r>
            <a:endParaRPr lang="zh-CN" altLang="en-US" sz="1200"/>
          </a:p>
        </p:txBody>
      </p:sp>
      <p:sp>
        <p:nvSpPr>
          <p:cNvPr id="109610" name="矩形 52">
            <a:extLst>
              <a:ext uri="{FF2B5EF4-FFF2-40B4-BE49-F238E27FC236}">
                <a16:creationId xmlns:a16="http://schemas.microsoft.com/office/drawing/2014/main" id="{10767FA1-EF57-445B-8FCA-C11FBA043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" y="5238750"/>
            <a:ext cx="1425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">
                <a:latin typeface="宋体" panose="02010600030101010101" pitchFamily="2" charset="-122"/>
              </a:rPr>
              <a:t>①②</a:t>
            </a:r>
            <a:r>
              <a:rPr lang="en-US" altLang="zh-CN" sz="1200">
                <a:latin typeface="宋体" panose="02010600030101010101" pitchFamily="2" charset="-122"/>
              </a:rPr>
              <a:t>④⑤</a:t>
            </a:r>
            <a:r>
              <a:rPr lang="zh-CN" altLang="en-US" sz="1200">
                <a:latin typeface="宋体" panose="02010600030101010101" pitchFamily="2" charset="-122"/>
              </a:rPr>
              <a:t>散射事例</a:t>
            </a:r>
            <a:endParaRPr lang="zh-CN" altLang="en-US" sz="1200"/>
          </a:p>
          <a:p>
            <a:r>
              <a:rPr lang="zh-CN" altLang="en-US" sz="1200">
                <a:latin typeface="宋体" panose="02010600030101010101" pitchFamily="2" charset="-122"/>
              </a:rPr>
              <a:t>③全能峰事例</a:t>
            </a:r>
            <a:endParaRPr lang="zh-CN" altLang="en-US" sz="1200"/>
          </a:p>
        </p:txBody>
      </p:sp>
      <p:sp>
        <p:nvSpPr>
          <p:cNvPr id="109611" name="矩形 53">
            <a:extLst>
              <a:ext uri="{FF2B5EF4-FFF2-40B4-BE49-F238E27FC236}">
                <a16:creationId xmlns:a16="http://schemas.microsoft.com/office/drawing/2014/main" id="{0D35AFEE-13E6-4963-8F6A-3554591D210A}"/>
              </a:ext>
            </a:extLst>
          </p:cNvPr>
          <p:cNvSpPr>
            <a:spLocks noChangeArrowheads="1"/>
          </p:cNvSpPr>
          <p:nvPr/>
        </p:nvSpPr>
        <p:spPr bwMode="auto">
          <a:xfrm rot="-3778574">
            <a:off x="980281" y="2921794"/>
            <a:ext cx="6461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">
                <a:latin typeface="宋体" panose="02010600030101010101" pitchFamily="2" charset="-122"/>
              </a:rPr>
              <a:t>①③</a:t>
            </a:r>
            <a:r>
              <a:rPr lang="en-US" altLang="zh-CN" sz="1200">
                <a:latin typeface="宋体" panose="02010600030101010101" pitchFamily="2" charset="-122"/>
              </a:rPr>
              <a:t>⑤</a:t>
            </a:r>
            <a:endParaRPr lang="zh-CN" altLang="en-US" sz="1200"/>
          </a:p>
        </p:txBody>
      </p:sp>
      <p:sp>
        <p:nvSpPr>
          <p:cNvPr id="109612" name="矩形 54">
            <a:extLst>
              <a:ext uri="{FF2B5EF4-FFF2-40B4-BE49-F238E27FC236}">
                <a16:creationId xmlns:a16="http://schemas.microsoft.com/office/drawing/2014/main" id="{A282FD9D-1033-4BE6-84B4-7885D9E4C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375" y="4098925"/>
            <a:ext cx="338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200">
                <a:latin typeface="宋体" panose="02010600030101010101" pitchFamily="2" charset="-122"/>
              </a:rPr>
              <a:t>②</a:t>
            </a:r>
            <a:endParaRPr lang="zh-CN" altLang="en-US" sz="1200"/>
          </a:p>
        </p:txBody>
      </p:sp>
      <p:sp>
        <p:nvSpPr>
          <p:cNvPr id="109613" name="矩形 55">
            <a:extLst>
              <a:ext uri="{FF2B5EF4-FFF2-40B4-BE49-F238E27FC236}">
                <a16:creationId xmlns:a16="http://schemas.microsoft.com/office/drawing/2014/main" id="{EEE62789-6EF7-46AB-A792-D920F67D4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963" y="4832350"/>
            <a:ext cx="3381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200">
                <a:latin typeface="宋体" panose="02010600030101010101" pitchFamily="2" charset="-122"/>
              </a:rPr>
              <a:t>④</a:t>
            </a:r>
            <a:endParaRPr lang="zh-CN" altLang="en-US" sz="1200"/>
          </a:p>
        </p:txBody>
      </p:sp>
      <p:sp>
        <p:nvSpPr>
          <p:cNvPr id="109614" name="TextBox 18">
            <a:extLst>
              <a:ext uri="{FF2B5EF4-FFF2-40B4-BE49-F238E27FC236}">
                <a16:creationId xmlns:a16="http://schemas.microsoft.com/office/drawing/2014/main" id="{52EFC044-63AD-4614-B349-12259BB62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638" y="1925638"/>
            <a:ext cx="12890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4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list-mode</a:t>
            </a:r>
            <a:r>
              <a:rPr lang="zh-CN" altLang="en-US" sz="14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数字脉冲处理器</a:t>
            </a:r>
            <a:endParaRPr lang="en-US" altLang="zh-CN" sz="140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91FB2DA9-9F2C-4663-86EA-BDC83FF63BE6}"/>
              </a:ext>
            </a:extLst>
          </p:cNvPr>
          <p:cNvCxnSpPr>
            <a:cxnSpLocks/>
          </p:cNvCxnSpPr>
          <p:nvPr/>
        </p:nvCxnSpPr>
        <p:spPr>
          <a:xfrm>
            <a:off x="4229100" y="1466850"/>
            <a:ext cx="3175" cy="5349875"/>
          </a:xfrm>
          <a:prstGeom prst="line">
            <a:avLst/>
          </a:prstGeom>
          <a:ln w="15875">
            <a:solidFill>
              <a:schemeClr val="tx2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 58">
            <a:extLst>
              <a:ext uri="{FF2B5EF4-FFF2-40B4-BE49-F238E27FC236}">
                <a16:creationId xmlns:a16="http://schemas.microsoft.com/office/drawing/2014/main" id="{19456597-995E-4DCE-AA2F-3810BDF6E493}"/>
              </a:ext>
            </a:extLst>
          </p:cNvPr>
          <p:cNvSpPr/>
          <p:nvPr/>
        </p:nvSpPr>
        <p:spPr>
          <a:xfrm>
            <a:off x="3562350" y="4616450"/>
            <a:ext cx="469900" cy="16351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B2125EB3-08C0-41E1-A6A3-F660B885D528}"/>
              </a:ext>
            </a:extLst>
          </p:cNvPr>
          <p:cNvSpPr/>
          <p:nvPr/>
        </p:nvSpPr>
        <p:spPr>
          <a:xfrm>
            <a:off x="3563938" y="4776788"/>
            <a:ext cx="469900" cy="1651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AB633079-8556-4E1F-BC3E-EF7AEAEB56D3}"/>
              </a:ext>
            </a:extLst>
          </p:cNvPr>
          <p:cNvSpPr/>
          <p:nvPr/>
        </p:nvSpPr>
        <p:spPr>
          <a:xfrm>
            <a:off x="3565525" y="4943475"/>
            <a:ext cx="469900" cy="16351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2B45A4E5-6023-478A-88ED-A1E0A74FFF5B}"/>
              </a:ext>
            </a:extLst>
          </p:cNvPr>
          <p:cNvSpPr/>
          <p:nvPr/>
        </p:nvSpPr>
        <p:spPr>
          <a:xfrm>
            <a:off x="3563938" y="5108575"/>
            <a:ext cx="469900" cy="1651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09620" name="文本框 62">
            <a:extLst>
              <a:ext uri="{FF2B5EF4-FFF2-40B4-BE49-F238E27FC236}">
                <a16:creationId xmlns:a16="http://schemas.microsoft.com/office/drawing/2014/main" id="{E191C3B0-FC01-4281-849F-A88EB0C7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2975" y="4749800"/>
            <a:ext cx="64611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900" b="1">
                <a:solidFill>
                  <a:srgbClr val="0000FF"/>
                </a:solidFill>
              </a:rPr>
              <a:t>到达时间</a:t>
            </a:r>
            <a:endParaRPr lang="en-US" altLang="zh-CN" sz="900" b="1">
              <a:solidFill>
                <a:srgbClr val="0000FF"/>
              </a:solidFill>
            </a:endParaRPr>
          </a:p>
        </p:txBody>
      </p:sp>
      <p:sp>
        <p:nvSpPr>
          <p:cNvPr id="109621" name="文本框 63">
            <a:extLst>
              <a:ext uri="{FF2B5EF4-FFF2-40B4-BE49-F238E27FC236}">
                <a16:creationId xmlns:a16="http://schemas.microsoft.com/office/drawing/2014/main" id="{E1020D49-71EB-443C-BFC2-4ADF2D49E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450" y="4910138"/>
            <a:ext cx="4143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900" b="1">
                <a:solidFill>
                  <a:srgbClr val="0000FF"/>
                </a:solidFill>
              </a:rPr>
              <a:t>幅度</a:t>
            </a:r>
            <a:endParaRPr lang="en-US" altLang="zh-CN" sz="900" b="1">
              <a:solidFill>
                <a:srgbClr val="0000FF"/>
              </a:solidFill>
            </a:endParaRPr>
          </a:p>
        </p:txBody>
      </p:sp>
      <p:sp>
        <p:nvSpPr>
          <p:cNvPr id="109622" name="文本框 64">
            <a:extLst>
              <a:ext uri="{FF2B5EF4-FFF2-40B4-BE49-F238E27FC236}">
                <a16:creationId xmlns:a16="http://schemas.microsoft.com/office/drawing/2014/main" id="{0168D7B1-2849-4700-BF10-4C81BEC4C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4088" y="5073650"/>
            <a:ext cx="6461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900" b="1">
                <a:solidFill>
                  <a:srgbClr val="0000FF"/>
                </a:solidFill>
              </a:rPr>
              <a:t>上升时间</a:t>
            </a:r>
            <a:endParaRPr lang="en-US" altLang="zh-CN" sz="900" b="1">
              <a:solidFill>
                <a:srgbClr val="0000FF"/>
              </a:solidFill>
            </a:endParaRPr>
          </a:p>
        </p:txBody>
      </p:sp>
      <p:sp>
        <p:nvSpPr>
          <p:cNvPr id="66" name="左大括号 65">
            <a:extLst>
              <a:ext uri="{FF2B5EF4-FFF2-40B4-BE49-F238E27FC236}">
                <a16:creationId xmlns:a16="http://schemas.microsoft.com/office/drawing/2014/main" id="{9629F4F8-D8A8-451F-9CD5-6FDAB79627E2}"/>
              </a:ext>
            </a:extLst>
          </p:cNvPr>
          <p:cNvSpPr/>
          <p:nvPr/>
        </p:nvSpPr>
        <p:spPr>
          <a:xfrm>
            <a:off x="3365500" y="4641850"/>
            <a:ext cx="165100" cy="596900"/>
          </a:xfrm>
          <a:prstGeom prst="leftBrace">
            <a:avLst/>
          </a:prstGeom>
          <a:ln w="158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09624" name="图片 66">
            <a:extLst>
              <a:ext uri="{FF2B5EF4-FFF2-40B4-BE49-F238E27FC236}">
                <a16:creationId xmlns:a16="http://schemas.microsoft.com/office/drawing/2014/main" id="{0B3D5D49-113F-4BB8-962C-03A56C1BC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2552700"/>
            <a:ext cx="1908175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625" name="图片 67">
            <a:extLst>
              <a:ext uri="{FF2B5EF4-FFF2-40B4-BE49-F238E27FC236}">
                <a16:creationId xmlns:a16="http://schemas.microsoft.com/office/drawing/2014/main" id="{B9DC4DDC-4535-48E1-BEBD-DE1BD8550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088" y="1085850"/>
            <a:ext cx="1801812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626" name="图片 68">
            <a:extLst>
              <a:ext uri="{FF2B5EF4-FFF2-40B4-BE49-F238E27FC236}">
                <a16:creationId xmlns:a16="http://schemas.microsoft.com/office/drawing/2014/main" id="{43425F8A-D36D-4E16-99CE-3ADD43E52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4057650"/>
            <a:ext cx="174307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627" name="图片 69">
            <a:extLst>
              <a:ext uri="{FF2B5EF4-FFF2-40B4-BE49-F238E27FC236}">
                <a16:creationId xmlns:a16="http://schemas.microsoft.com/office/drawing/2014/main" id="{FED324B9-2D53-4BF0-BEFF-A1C3379EC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5373688"/>
            <a:ext cx="17399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箭头: 右 70">
            <a:extLst>
              <a:ext uri="{FF2B5EF4-FFF2-40B4-BE49-F238E27FC236}">
                <a16:creationId xmlns:a16="http://schemas.microsoft.com/office/drawing/2014/main" id="{635E347F-0B47-4C59-A2F8-24A130695BED}"/>
              </a:ext>
            </a:extLst>
          </p:cNvPr>
          <p:cNvSpPr/>
          <p:nvPr/>
        </p:nvSpPr>
        <p:spPr>
          <a:xfrm>
            <a:off x="6267450" y="1912938"/>
            <a:ext cx="893763" cy="225425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09629" name="TextBox 18">
            <a:extLst>
              <a:ext uri="{FF2B5EF4-FFF2-40B4-BE49-F238E27FC236}">
                <a16:creationId xmlns:a16="http://schemas.microsoft.com/office/drawing/2014/main" id="{A79F7E4D-2273-4FB1-AD51-C4FA59872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3488" y="1433513"/>
            <a:ext cx="841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粒子数据图</a:t>
            </a:r>
            <a:endParaRPr lang="en-US" altLang="zh-CN" sz="140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73" name="箭头: 右 72">
            <a:extLst>
              <a:ext uri="{FF2B5EF4-FFF2-40B4-BE49-F238E27FC236}">
                <a16:creationId xmlns:a16="http://schemas.microsoft.com/office/drawing/2014/main" id="{8DFF18E6-459D-41B2-B1DF-B4A1F22D8F98}"/>
              </a:ext>
            </a:extLst>
          </p:cNvPr>
          <p:cNvSpPr/>
          <p:nvPr/>
        </p:nvSpPr>
        <p:spPr>
          <a:xfrm>
            <a:off x="6240463" y="3368675"/>
            <a:ext cx="893762" cy="225425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09631" name="TextBox 18">
            <a:extLst>
              <a:ext uri="{FF2B5EF4-FFF2-40B4-BE49-F238E27FC236}">
                <a16:creationId xmlns:a16="http://schemas.microsoft.com/office/drawing/2014/main" id="{495473E8-749F-4367-94EB-A1453ED56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2941638"/>
            <a:ext cx="841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谱线图展示</a:t>
            </a:r>
            <a:endParaRPr lang="en-US" altLang="zh-CN" sz="140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75" name="箭头: 右 74">
            <a:extLst>
              <a:ext uri="{FF2B5EF4-FFF2-40B4-BE49-F238E27FC236}">
                <a16:creationId xmlns:a16="http://schemas.microsoft.com/office/drawing/2014/main" id="{F18D32BB-278B-408A-BEB5-50AD3670B386}"/>
              </a:ext>
            </a:extLst>
          </p:cNvPr>
          <p:cNvSpPr/>
          <p:nvPr/>
        </p:nvSpPr>
        <p:spPr>
          <a:xfrm>
            <a:off x="6267450" y="4643438"/>
            <a:ext cx="909638" cy="254000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09633" name="TextBox 18">
            <a:extLst>
              <a:ext uri="{FF2B5EF4-FFF2-40B4-BE49-F238E27FC236}">
                <a16:creationId xmlns:a16="http://schemas.microsoft.com/office/drawing/2014/main" id="{91802FBD-8C1A-4733-AA75-D1E917841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5550" y="4217988"/>
            <a:ext cx="8413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事例统计图</a:t>
            </a:r>
            <a:endParaRPr lang="en-US" altLang="zh-CN" sz="140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77" name="箭头: 右 76">
            <a:extLst>
              <a:ext uri="{FF2B5EF4-FFF2-40B4-BE49-F238E27FC236}">
                <a16:creationId xmlns:a16="http://schemas.microsoft.com/office/drawing/2014/main" id="{A9DEFA57-3BF9-4E41-9C91-322A3ED3978D}"/>
              </a:ext>
            </a:extLst>
          </p:cNvPr>
          <p:cNvSpPr/>
          <p:nvPr/>
        </p:nvSpPr>
        <p:spPr>
          <a:xfrm>
            <a:off x="6267450" y="5994400"/>
            <a:ext cx="992188" cy="180975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09635" name="TextBox 18">
            <a:extLst>
              <a:ext uri="{FF2B5EF4-FFF2-40B4-BE49-F238E27FC236}">
                <a16:creationId xmlns:a16="http://schemas.microsoft.com/office/drawing/2014/main" id="{197D3B16-BBFE-47DB-89CA-EA37F04F3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063" y="5551488"/>
            <a:ext cx="841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符合能谱图</a:t>
            </a:r>
            <a:endParaRPr lang="en-US" altLang="zh-CN" sz="140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DD87B076-45DC-49B2-B655-0F3ED61E243C}"/>
              </a:ext>
            </a:extLst>
          </p:cNvPr>
          <p:cNvSpPr/>
          <p:nvPr/>
        </p:nvSpPr>
        <p:spPr>
          <a:xfrm>
            <a:off x="4311650" y="4811713"/>
            <a:ext cx="311150" cy="2009775"/>
          </a:xfrm>
          <a:prstGeom prst="rect">
            <a:avLst/>
          </a:prstGeom>
          <a:solidFill>
            <a:srgbClr val="7030A0">
              <a:alpha val="8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1400" b="1" dirty="0">
                <a:solidFill>
                  <a:srgbClr val="FFFF00"/>
                </a:solidFill>
              </a:rPr>
              <a:t>SQLITE</a:t>
            </a:r>
          </a:p>
          <a:p>
            <a:pPr algn="ctr">
              <a:defRPr/>
            </a:pPr>
            <a:r>
              <a:rPr lang="zh-CN" altLang="en-US" sz="1400" b="1" dirty="0">
                <a:solidFill>
                  <a:srgbClr val="FFFF00"/>
                </a:solidFill>
              </a:rPr>
              <a:t>数据库</a:t>
            </a:r>
          </a:p>
        </p:txBody>
      </p: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id="{B038B0E9-6F81-419A-A3EB-8929486D8CF5}"/>
              </a:ext>
            </a:extLst>
          </p:cNvPr>
          <p:cNvCxnSpPr>
            <a:cxnSpLocks/>
          </p:cNvCxnSpPr>
          <p:nvPr/>
        </p:nvCxnSpPr>
        <p:spPr>
          <a:xfrm>
            <a:off x="4467225" y="3875088"/>
            <a:ext cx="0" cy="936625"/>
          </a:xfrm>
          <a:prstGeom prst="line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矩形 80">
            <a:extLst>
              <a:ext uri="{FF2B5EF4-FFF2-40B4-BE49-F238E27FC236}">
                <a16:creationId xmlns:a16="http://schemas.microsoft.com/office/drawing/2014/main" id="{1552FFF9-A64E-4EC0-A539-9980197909F7}"/>
              </a:ext>
            </a:extLst>
          </p:cNvPr>
          <p:cNvSpPr/>
          <p:nvPr/>
        </p:nvSpPr>
        <p:spPr>
          <a:xfrm>
            <a:off x="4652963" y="3054350"/>
            <a:ext cx="369887" cy="1695450"/>
          </a:xfrm>
          <a:prstGeom prst="rect">
            <a:avLst/>
          </a:prstGeom>
          <a:solidFill>
            <a:srgbClr val="92D050">
              <a:alpha val="8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b="1" dirty="0">
                <a:solidFill>
                  <a:srgbClr val="FF0000"/>
                </a:solidFill>
              </a:rPr>
              <a:t>事例分类处理</a:t>
            </a:r>
          </a:p>
        </p:txBody>
      </p:sp>
      <p:cxnSp>
        <p:nvCxnSpPr>
          <p:cNvPr id="82" name="直接连接符 81">
            <a:extLst>
              <a:ext uri="{FF2B5EF4-FFF2-40B4-BE49-F238E27FC236}">
                <a16:creationId xmlns:a16="http://schemas.microsoft.com/office/drawing/2014/main" id="{3373661E-BCB6-4B60-94F5-47B51A856156}"/>
              </a:ext>
            </a:extLst>
          </p:cNvPr>
          <p:cNvCxnSpPr>
            <a:cxnSpLocks/>
          </p:cNvCxnSpPr>
          <p:nvPr/>
        </p:nvCxnSpPr>
        <p:spPr>
          <a:xfrm>
            <a:off x="6389688" y="1433513"/>
            <a:ext cx="3175" cy="5348287"/>
          </a:xfrm>
          <a:prstGeom prst="line">
            <a:avLst/>
          </a:prstGeom>
          <a:ln w="15875">
            <a:solidFill>
              <a:schemeClr val="tx2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640" name="TextBox 18">
            <a:extLst>
              <a:ext uri="{FF2B5EF4-FFF2-40B4-BE49-F238E27FC236}">
                <a16:creationId xmlns:a16="http://schemas.microsoft.com/office/drawing/2014/main" id="{DEF868B8-3BE2-43B3-976A-E001B8FF3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8788" y="1476375"/>
            <a:ext cx="2109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事例数据包处理器</a:t>
            </a:r>
            <a:endParaRPr lang="en-US" altLang="zh-CN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186019C8-6663-4808-BB8A-3108716EE938}"/>
              </a:ext>
            </a:extLst>
          </p:cNvPr>
          <p:cNvSpPr/>
          <p:nvPr/>
        </p:nvSpPr>
        <p:spPr>
          <a:xfrm>
            <a:off x="5435600" y="2636838"/>
            <a:ext cx="642938" cy="755650"/>
          </a:xfrm>
          <a:prstGeom prst="rect">
            <a:avLst/>
          </a:prstGeom>
          <a:solidFill>
            <a:srgbClr val="FFFF0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0000FF"/>
                </a:solidFill>
              </a:rPr>
              <a:t>符合事例</a:t>
            </a: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7C1994D1-A723-433C-8D30-4BDB5C3313EB}"/>
              </a:ext>
            </a:extLst>
          </p:cNvPr>
          <p:cNvSpPr/>
          <p:nvPr/>
        </p:nvSpPr>
        <p:spPr>
          <a:xfrm>
            <a:off x="5451475" y="3517900"/>
            <a:ext cx="620713" cy="755650"/>
          </a:xfrm>
          <a:prstGeom prst="rect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0000FF"/>
                </a:solidFill>
              </a:rPr>
              <a:t>反符合事例</a:t>
            </a:r>
          </a:p>
        </p:txBody>
      </p:sp>
      <p:sp>
        <p:nvSpPr>
          <p:cNvPr id="86" name="矩形 85">
            <a:extLst>
              <a:ext uri="{FF2B5EF4-FFF2-40B4-BE49-F238E27FC236}">
                <a16:creationId xmlns:a16="http://schemas.microsoft.com/office/drawing/2014/main" id="{E7489FC8-3F68-4DB0-AF04-7C5440EC5097}"/>
              </a:ext>
            </a:extLst>
          </p:cNvPr>
          <p:cNvSpPr/>
          <p:nvPr/>
        </p:nvSpPr>
        <p:spPr>
          <a:xfrm>
            <a:off x="5461000" y="4525963"/>
            <a:ext cx="647700" cy="755650"/>
          </a:xfrm>
          <a:prstGeom prst="rect">
            <a:avLst/>
          </a:prstGeom>
          <a:solidFill>
            <a:schemeClr val="accent4">
              <a:lumMod val="75000"/>
              <a:lumOff val="25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400" dirty="0">
                <a:solidFill>
                  <a:srgbClr val="0000FF"/>
                </a:solidFill>
              </a:rPr>
              <a:t>常规事例</a:t>
            </a:r>
          </a:p>
        </p:txBody>
      </p: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975402B3-6116-4415-A535-E5058175ABB2}"/>
              </a:ext>
            </a:extLst>
          </p:cNvPr>
          <p:cNvCxnSpPr>
            <a:cxnSpLocks/>
            <a:stCxn id="84" idx="1"/>
          </p:cNvCxnSpPr>
          <p:nvPr/>
        </p:nvCxnSpPr>
        <p:spPr>
          <a:xfrm flipH="1">
            <a:off x="5022850" y="3014663"/>
            <a:ext cx="412750" cy="463550"/>
          </a:xfrm>
          <a:prstGeom prst="line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id="{AE9B7017-8113-4EAD-8850-D9CE8A19EF09}"/>
              </a:ext>
            </a:extLst>
          </p:cNvPr>
          <p:cNvCxnSpPr>
            <a:cxnSpLocks/>
            <a:stCxn id="85" idx="1"/>
            <a:endCxn id="81" idx="3"/>
          </p:cNvCxnSpPr>
          <p:nvPr/>
        </p:nvCxnSpPr>
        <p:spPr>
          <a:xfrm flipH="1">
            <a:off x="5022850" y="3895725"/>
            <a:ext cx="428625" cy="6350"/>
          </a:xfrm>
          <a:prstGeom prst="line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>
            <a:extLst>
              <a:ext uri="{FF2B5EF4-FFF2-40B4-BE49-F238E27FC236}">
                <a16:creationId xmlns:a16="http://schemas.microsoft.com/office/drawing/2014/main" id="{607130E2-D8F8-4CC2-A539-68A0466411F7}"/>
              </a:ext>
            </a:extLst>
          </p:cNvPr>
          <p:cNvCxnSpPr>
            <a:cxnSpLocks/>
            <a:stCxn id="86" idx="1"/>
          </p:cNvCxnSpPr>
          <p:nvPr/>
        </p:nvCxnSpPr>
        <p:spPr>
          <a:xfrm flipH="1" flipV="1">
            <a:off x="5022850" y="4154488"/>
            <a:ext cx="438150" cy="749300"/>
          </a:xfrm>
          <a:prstGeom prst="line">
            <a:avLst/>
          </a:prstGeom>
          <a:ln w="254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箭头: 右 89">
            <a:extLst>
              <a:ext uri="{FF2B5EF4-FFF2-40B4-BE49-F238E27FC236}">
                <a16:creationId xmlns:a16="http://schemas.microsoft.com/office/drawing/2014/main" id="{8EE78C6B-F77F-4D66-BB46-6B4100ACD8B3}"/>
              </a:ext>
            </a:extLst>
          </p:cNvPr>
          <p:cNvSpPr/>
          <p:nvPr/>
        </p:nvSpPr>
        <p:spPr>
          <a:xfrm>
            <a:off x="6072188" y="2840038"/>
            <a:ext cx="392112" cy="214312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91" name="箭头: 右 90">
            <a:extLst>
              <a:ext uri="{FF2B5EF4-FFF2-40B4-BE49-F238E27FC236}">
                <a16:creationId xmlns:a16="http://schemas.microsoft.com/office/drawing/2014/main" id="{7E1F5B49-659C-41B9-A9CB-56435A95827C}"/>
              </a:ext>
            </a:extLst>
          </p:cNvPr>
          <p:cNvSpPr/>
          <p:nvPr/>
        </p:nvSpPr>
        <p:spPr>
          <a:xfrm>
            <a:off x="6102350" y="3778250"/>
            <a:ext cx="392113" cy="214313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92" name="箭头: 右 91">
            <a:extLst>
              <a:ext uri="{FF2B5EF4-FFF2-40B4-BE49-F238E27FC236}">
                <a16:creationId xmlns:a16="http://schemas.microsoft.com/office/drawing/2014/main" id="{DEE869CB-F55C-4F7E-9D1A-47F799441C9B}"/>
              </a:ext>
            </a:extLst>
          </p:cNvPr>
          <p:cNvSpPr/>
          <p:nvPr/>
        </p:nvSpPr>
        <p:spPr>
          <a:xfrm>
            <a:off x="6100763" y="4835525"/>
            <a:ext cx="392112" cy="214313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109650" name="TextBox 18">
            <a:extLst>
              <a:ext uri="{FF2B5EF4-FFF2-40B4-BE49-F238E27FC236}">
                <a16:creationId xmlns:a16="http://schemas.microsoft.com/office/drawing/2014/main" id="{031726B6-C40A-48A2-B0C0-7E05A3864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638" y="5348288"/>
            <a:ext cx="15986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可在任意时刻回调数据库重新处理事例</a:t>
            </a:r>
            <a:r>
              <a:rPr lang="en-US" altLang="zh-CN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,</a:t>
            </a:r>
            <a:r>
              <a:rPr lang="zh-CN" altLang="en-US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得到新结果，无需重新测量</a:t>
            </a:r>
            <a:r>
              <a:rPr lang="en-US" altLang="zh-CN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!</a:t>
            </a:r>
          </a:p>
        </p:txBody>
      </p:sp>
      <p:sp>
        <p:nvSpPr>
          <p:cNvPr id="109651" name="TextBox 18">
            <a:extLst>
              <a:ext uri="{FF2B5EF4-FFF2-40B4-BE49-F238E27FC236}">
                <a16:creationId xmlns:a16="http://schemas.microsoft.com/office/drawing/2014/main" id="{5C2DECD1-C9AC-42A9-8E5C-CB20C8F47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938" y="2359025"/>
            <a:ext cx="3698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计算机端</a:t>
            </a:r>
            <a:endParaRPr lang="en-US" altLang="zh-CN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09652" name="TextBox 18">
            <a:extLst>
              <a:ext uri="{FF2B5EF4-FFF2-40B4-BE49-F238E27FC236}">
                <a16:creationId xmlns:a16="http://schemas.microsoft.com/office/drawing/2014/main" id="{1520C0C8-B806-450C-92F5-C05A16BD9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425" y="6188075"/>
            <a:ext cx="2182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list-mode:</a:t>
            </a:r>
            <a:r>
              <a:rPr lang="zh-CN" altLang="en-US" sz="1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时间戳列表</a:t>
            </a:r>
            <a:endParaRPr lang="en-US" altLang="zh-CN" sz="160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78" name="TextBox 1">
            <a:extLst>
              <a:ext uri="{FF2B5EF4-FFF2-40B4-BE49-F238E27FC236}">
                <a16:creationId xmlns:a16="http://schemas.microsoft.com/office/drawing/2014/main" id="{45509E0A-47CF-4775-8F73-48DF68C86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827088"/>
            <a:ext cx="61198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zh-CN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List-mode</a:t>
            </a: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模式数字化测量技术</a:t>
            </a:r>
            <a:endParaRPr lang="en-US" altLang="zh-CN" sz="20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9089" name="直接连接符 7">
            <a:extLst>
              <a:ext uri="{FF2B5EF4-FFF2-40B4-BE49-F238E27FC236}">
                <a16:creationId xmlns:a16="http://schemas.microsoft.com/office/drawing/2014/main" id="{954C4C83-194D-4C53-A8F9-8506F2D2BCD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3025" y="714375"/>
            <a:ext cx="3516313" cy="0"/>
          </a:xfrm>
          <a:prstGeom prst="line">
            <a:avLst/>
          </a:prstGeom>
          <a:noFill/>
          <a:ln w="9525">
            <a:solidFill>
              <a:srgbClr val="FFB0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9090" name="Rectangle 7">
            <a:extLst>
              <a:ext uri="{FF2B5EF4-FFF2-40B4-BE49-F238E27FC236}">
                <a16:creationId xmlns:a16="http://schemas.microsoft.com/office/drawing/2014/main" id="{0E9D11CA-A8C3-4EBC-BCCB-EA0DDEFB1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9091" name="燕尾形 9">
            <a:extLst>
              <a:ext uri="{FF2B5EF4-FFF2-40B4-BE49-F238E27FC236}">
                <a16:creationId xmlns:a16="http://schemas.microsoft.com/office/drawing/2014/main" id="{367F4638-AC05-4BC2-8178-F8DCADE8D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9338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89092" name="燕尾形 22">
            <a:extLst>
              <a:ext uri="{FF2B5EF4-FFF2-40B4-BE49-F238E27FC236}">
                <a16:creationId xmlns:a16="http://schemas.microsoft.com/office/drawing/2014/main" id="{F90BDFE9-E5C9-437E-80EE-996F9527D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1925" y="355600"/>
            <a:ext cx="3100388" cy="358775"/>
          </a:xfrm>
          <a:prstGeom prst="chevron">
            <a:avLst>
              <a:gd name="adj" fmla="val 49969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89093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0B709ED3-6F4C-422C-857A-1D80242B3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4" name="燕尾形 12">
            <a:extLst>
              <a:ext uri="{FF2B5EF4-FFF2-40B4-BE49-F238E27FC236}">
                <a16:creationId xmlns:a16="http://schemas.microsoft.com/office/drawing/2014/main" id="{057B1526-7A6B-4669-AF24-61690E71B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69912" cy="358775"/>
          </a:xfrm>
          <a:prstGeom prst="chevron">
            <a:avLst>
              <a:gd name="adj" fmla="val 50001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9095" name="燕尾形 13">
            <a:extLst>
              <a:ext uri="{FF2B5EF4-FFF2-40B4-BE49-F238E27FC236}">
                <a16:creationId xmlns:a16="http://schemas.microsoft.com/office/drawing/2014/main" id="{D57690CF-AA33-4FEE-A461-8A421BB10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9096" name="燕尾形 14">
            <a:extLst>
              <a:ext uri="{FF2B5EF4-FFF2-40B4-BE49-F238E27FC236}">
                <a16:creationId xmlns:a16="http://schemas.microsoft.com/office/drawing/2014/main" id="{83543552-F358-4011-A484-AF9D0C3A1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89097" name="TextBox 1">
            <a:extLst>
              <a:ext uri="{FF2B5EF4-FFF2-40B4-BE49-F238E27FC236}">
                <a16:creationId xmlns:a16="http://schemas.microsoft.com/office/drawing/2014/main" id="{A7F02A36-F674-4941-8D33-6B3616C2F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3516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高精度数字化能谱测量技术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6ADDF0E-AB56-4638-8C73-89293585628B}"/>
              </a:ext>
            </a:extLst>
          </p:cNvPr>
          <p:cNvSpPr/>
          <p:nvPr/>
        </p:nvSpPr>
        <p:spPr>
          <a:xfrm>
            <a:off x="49213" y="1808163"/>
            <a:ext cx="777875" cy="44291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dirty="0">
                <a:solidFill>
                  <a:schemeClr val="tx1"/>
                </a:solidFill>
              </a:rPr>
              <a:t>list mode</a:t>
            </a:r>
            <a:r>
              <a:rPr lang="zh-CN" altLang="en-US" dirty="0">
                <a:solidFill>
                  <a:schemeClr val="tx1"/>
                </a:solidFill>
              </a:rPr>
              <a:t>数字脉冲处理器</a:t>
            </a:r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00DD1D0E-50E6-4262-A423-92BA55CE412A}"/>
              </a:ext>
            </a:extLst>
          </p:cNvPr>
          <p:cNvSpPr/>
          <p:nvPr/>
        </p:nvSpPr>
        <p:spPr>
          <a:xfrm>
            <a:off x="792163" y="3681413"/>
            <a:ext cx="1763712" cy="287337"/>
          </a:xfrm>
          <a:prstGeom prst="right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pic>
        <p:nvPicPr>
          <p:cNvPr id="110605" name="图片 16">
            <a:extLst>
              <a:ext uri="{FF2B5EF4-FFF2-40B4-BE49-F238E27FC236}">
                <a16:creationId xmlns:a16="http://schemas.microsoft.com/office/drawing/2014/main" id="{DE545CFC-E4E7-4BBC-A39E-5C46254A5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36725"/>
            <a:ext cx="57467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5D6A046D-B8C0-41BD-9F59-2FA81CE7BC99}"/>
              </a:ext>
            </a:extLst>
          </p:cNvPr>
          <p:cNvCxnSpPr/>
          <p:nvPr/>
        </p:nvCxnSpPr>
        <p:spPr>
          <a:xfrm>
            <a:off x="2447925" y="1665288"/>
            <a:ext cx="0" cy="4968875"/>
          </a:xfrm>
          <a:prstGeom prst="line">
            <a:avLst/>
          </a:prstGeom>
          <a:ln w="15875">
            <a:solidFill>
              <a:schemeClr val="tx2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A99EDEC9-F16F-47EE-8A56-7B358B504224}"/>
              </a:ext>
            </a:extLst>
          </p:cNvPr>
          <p:cNvCxnSpPr>
            <a:cxnSpLocks/>
          </p:cNvCxnSpPr>
          <p:nvPr/>
        </p:nvCxnSpPr>
        <p:spPr>
          <a:xfrm>
            <a:off x="792163" y="2420938"/>
            <a:ext cx="1547812" cy="0"/>
          </a:xfrm>
          <a:prstGeom prst="straightConnector1">
            <a:avLst/>
          </a:prstGeom>
          <a:ln w="158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608" name="图片 19">
            <a:extLst>
              <a:ext uri="{FF2B5EF4-FFF2-40B4-BE49-F238E27FC236}">
                <a16:creationId xmlns:a16="http://schemas.microsoft.com/office/drawing/2014/main" id="{4F79B4A5-0469-46F5-B408-309661815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2689225"/>
            <a:ext cx="684212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C8188608-3871-4616-8A06-309227EDCB4C}"/>
              </a:ext>
            </a:extLst>
          </p:cNvPr>
          <p:cNvCxnSpPr>
            <a:cxnSpLocks/>
          </p:cNvCxnSpPr>
          <p:nvPr/>
        </p:nvCxnSpPr>
        <p:spPr>
          <a:xfrm>
            <a:off x="792163" y="3238500"/>
            <a:ext cx="1547812" cy="0"/>
          </a:xfrm>
          <a:prstGeom prst="straightConnector1">
            <a:avLst/>
          </a:prstGeom>
          <a:ln w="158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749B57AA-3632-4115-B40B-64CF82C3D07F}"/>
              </a:ext>
            </a:extLst>
          </p:cNvPr>
          <p:cNvCxnSpPr>
            <a:cxnSpLocks/>
          </p:cNvCxnSpPr>
          <p:nvPr/>
        </p:nvCxnSpPr>
        <p:spPr>
          <a:xfrm>
            <a:off x="842963" y="4581525"/>
            <a:ext cx="1547812" cy="0"/>
          </a:xfrm>
          <a:prstGeom prst="straightConnector1">
            <a:avLst/>
          </a:prstGeom>
          <a:ln w="158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CA69C250-68A4-4CD7-AF99-C8DF79A4400C}"/>
              </a:ext>
            </a:extLst>
          </p:cNvPr>
          <p:cNvCxnSpPr>
            <a:cxnSpLocks/>
          </p:cNvCxnSpPr>
          <p:nvPr/>
        </p:nvCxnSpPr>
        <p:spPr>
          <a:xfrm>
            <a:off x="842963" y="5373688"/>
            <a:ext cx="1547812" cy="0"/>
          </a:xfrm>
          <a:prstGeom prst="straightConnector1">
            <a:avLst/>
          </a:prstGeom>
          <a:ln w="158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612" name="图片 23">
            <a:extLst>
              <a:ext uri="{FF2B5EF4-FFF2-40B4-BE49-F238E27FC236}">
                <a16:creationId xmlns:a16="http://schemas.microsoft.com/office/drawing/2014/main" id="{08F9C90F-485C-4321-9938-7525B1A41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3968750"/>
            <a:ext cx="123825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0613" name="组合 24">
            <a:extLst>
              <a:ext uri="{FF2B5EF4-FFF2-40B4-BE49-F238E27FC236}">
                <a16:creationId xmlns:a16="http://schemas.microsoft.com/office/drawing/2014/main" id="{F59F547B-BAA6-4441-8835-359A73C665FF}"/>
              </a:ext>
            </a:extLst>
          </p:cNvPr>
          <p:cNvGrpSpPr>
            <a:grpSpLocks/>
          </p:cNvGrpSpPr>
          <p:nvPr/>
        </p:nvGrpSpPr>
        <p:grpSpPr bwMode="auto">
          <a:xfrm>
            <a:off x="900113" y="4930775"/>
            <a:ext cx="1295400" cy="107950"/>
            <a:chOff x="3383868" y="3645024"/>
            <a:chExt cx="1044116" cy="72009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BF0DA52-913E-47DA-89A1-C74680892DC6}"/>
                </a:ext>
              </a:extLst>
            </p:cNvPr>
            <p:cNvSpPr/>
            <p:nvPr/>
          </p:nvSpPr>
          <p:spPr>
            <a:xfrm>
              <a:off x="3383868" y="3645024"/>
              <a:ext cx="180417" cy="7200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D28D666C-C765-4E73-B922-10354AB505AD}"/>
                </a:ext>
              </a:extLst>
            </p:cNvPr>
            <p:cNvSpPr/>
            <p:nvPr/>
          </p:nvSpPr>
          <p:spPr>
            <a:xfrm>
              <a:off x="3564285" y="3645024"/>
              <a:ext cx="179138" cy="7200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5CF7D279-DBC4-4746-B2C0-9A43B2708863}"/>
                </a:ext>
              </a:extLst>
            </p:cNvPr>
            <p:cNvSpPr/>
            <p:nvPr/>
          </p:nvSpPr>
          <p:spPr>
            <a:xfrm>
              <a:off x="3743422" y="3645024"/>
              <a:ext cx="180418" cy="7200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696A056A-A38B-44D8-AA1F-15EFDDA4F5AD}"/>
                </a:ext>
              </a:extLst>
            </p:cNvPr>
            <p:cNvSpPr/>
            <p:nvPr/>
          </p:nvSpPr>
          <p:spPr>
            <a:xfrm>
              <a:off x="4247566" y="3645024"/>
              <a:ext cx="180418" cy="72009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007A8DEA-37A6-4312-A27C-B73079AEDE21}"/>
                </a:ext>
              </a:extLst>
            </p:cNvPr>
            <p:cNvSpPr/>
            <p:nvPr/>
          </p:nvSpPr>
          <p:spPr>
            <a:xfrm>
              <a:off x="3981419" y="3657731"/>
              <a:ext cx="44785" cy="4659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4A1CACCD-CC39-4B9B-8CF7-27758029B48B}"/>
                </a:ext>
              </a:extLst>
            </p:cNvPr>
            <p:cNvSpPr/>
            <p:nvPr/>
          </p:nvSpPr>
          <p:spPr>
            <a:xfrm>
              <a:off x="4062032" y="3657731"/>
              <a:ext cx="46064" cy="4659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278728C4-653F-4C69-B88F-F58CE99626D7}"/>
                </a:ext>
              </a:extLst>
            </p:cNvPr>
            <p:cNvSpPr/>
            <p:nvPr/>
          </p:nvSpPr>
          <p:spPr>
            <a:xfrm>
              <a:off x="4140084" y="3657731"/>
              <a:ext cx="46064" cy="46594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dirty="0"/>
            </a:p>
          </p:txBody>
        </p:sp>
      </p:grpSp>
      <p:sp>
        <p:nvSpPr>
          <p:cNvPr id="110614" name="TextBox 18">
            <a:extLst>
              <a:ext uri="{FF2B5EF4-FFF2-40B4-BE49-F238E27FC236}">
                <a16:creationId xmlns:a16="http://schemas.microsoft.com/office/drawing/2014/main" id="{4520BCFF-FC69-4CB4-B445-D08BC4FFA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988" y="6011863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事例数据包流</a:t>
            </a:r>
            <a:endParaRPr lang="en-US" altLang="zh-CN" sz="140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10615" name="TextBox 18">
            <a:extLst>
              <a:ext uri="{FF2B5EF4-FFF2-40B4-BE49-F238E27FC236}">
                <a16:creationId xmlns:a16="http://schemas.microsoft.com/office/drawing/2014/main" id="{4BF4E97F-B848-471D-BCE5-8593B106B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988" y="4525963"/>
            <a:ext cx="129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能谱数据</a:t>
            </a:r>
            <a:endParaRPr lang="en-US" altLang="zh-CN" sz="140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10616" name="TextBox 18">
            <a:extLst>
              <a:ext uri="{FF2B5EF4-FFF2-40B4-BE49-F238E27FC236}">
                <a16:creationId xmlns:a16="http://schemas.microsoft.com/office/drawing/2014/main" id="{0FD9BDFC-7AB5-4F20-8AE8-F7EDE70C8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75" y="3217863"/>
            <a:ext cx="1296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数据成形信号</a:t>
            </a:r>
            <a:endParaRPr lang="en-US" altLang="zh-CN" sz="140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10617" name="TextBox 18">
            <a:extLst>
              <a:ext uri="{FF2B5EF4-FFF2-40B4-BE49-F238E27FC236}">
                <a16:creationId xmlns:a16="http://schemas.microsoft.com/office/drawing/2014/main" id="{074650D1-C0BC-493D-A1AB-C13F2A3E2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2393950"/>
            <a:ext cx="1296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原始脉冲信号</a:t>
            </a:r>
            <a:endParaRPr lang="en-US" altLang="zh-CN" sz="140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EE07FD2F-17DA-4208-8C37-DB10F626CDB9}"/>
              </a:ext>
            </a:extLst>
          </p:cNvPr>
          <p:cNvSpPr/>
          <p:nvPr/>
        </p:nvSpPr>
        <p:spPr>
          <a:xfrm>
            <a:off x="815975" y="5570538"/>
            <a:ext cx="1595438" cy="27146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AECCDE18-00A0-46F6-B924-C7008ACC87C2}"/>
              </a:ext>
            </a:extLst>
          </p:cNvPr>
          <p:cNvCxnSpPr>
            <a:cxnSpLocks/>
          </p:cNvCxnSpPr>
          <p:nvPr/>
        </p:nvCxnSpPr>
        <p:spPr>
          <a:xfrm flipH="1">
            <a:off x="835025" y="4976813"/>
            <a:ext cx="612775" cy="593725"/>
          </a:xfrm>
          <a:prstGeom prst="line">
            <a:avLst/>
          </a:prstGeom>
          <a:ln w="158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335EDE9E-734E-480C-B842-DE19789EF06B}"/>
              </a:ext>
            </a:extLst>
          </p:cNvPr>
          <p:cNvCxnSpPr>
            <a:cxnSpLocks/>
          </p:cNvCxnSpPr>
          <p:nvPr/>
        </p:nvCxnSpPr>
        <p:spPr>
          <a:xfrm>
            <a:off x="1495425" y="4976813"/>
            <a:ext cx="915988" cy="593725"/>
          </a:xfrm>
          <a:prstGeom prst="line">
            <a:avLst/>
          </a:prstGeom>
          <a:ln w="158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621" name="文本框 39">
            <a:extLst>
              <a:ext uri="{FF2B5EF4-FFF2-40B4-BE49-F238E27FC236}">
                <a16:creationId xmlns:a16="http://schemas.microsoft.com/office/drawing/2014/main" id="{8A02193A-5960-4FCA-B0C5-35228692F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599113"/>
            <a:ext cx="159543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700"/>
              <a:t>探测器</a:t>
            </a:r>
            <a:r>
              <a:rPr lang="en-US" altLang="zh-CN" sz="700"/>
              <a:t>ID  </a:t>
            </a:r>
            <a:r>
              <a:rPr lang="zh-CN" altLang="en-US" sz="700"/>
              <a:t>到达时间  幅度  上升时间</a:t>
            </a: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A3C28BE6-ACA8-4A32-95A4-9E0B23847D32}"/>
              </a:ext>
            </a:extLst>
          </p:cNvPr>
          <p:cNvCxnSpPr>
            <a:cxnSpLocks/>
          </p:cNvCxnSpPr>
          <p:nvPr/>
        </p:nvCxnSpPr>
        <p:spPr>
          <a:xfrm flipH="1">
            <a:off x="1295400" y="5565775"/>
            <a:ext cx="0" cy="276225"/>
          </a:xfrm>
          <a:prstGeom prst="line">
            <a:avLst/>
          </a:prstGeom>
          <a:ln w="158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C4209AC2-A849-4EE3-AFA6-25010043095E}"/>
              </a:ext>
            </a:extLst>
          </p:cNvPr>
          <p:cNvCxnSpPr>
            <a:cxnSpLocks/>
          </p:cNvCxnSpPr>
          <p:nvPr/>
        </p:nvCxnSpPr>
        <p:spPr>
          <a:xfrm flipH="1">
            <a:off x="1692275" y="5565775"/>
            <a:ext cx="0" cy="276225"/>
          </a:xfrm>
          <a:prstGeom prst="line">
            <a:avLst/>
          </a:prstGeom>
          <a:ln w="158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6D94543A-DDA1-41CF-A1A6-3CEFEFE5EF18}"/>
              </a:ext>
            </a:extLst>
          </p:cNvPr>
          <p:cNvCxnSpPr>
            <a:cxnSpLocks/>
          </p:cNvCxnSpPr>
          <p:nvPr/>
        </p:nvCxnSpPr>
        <p:spPr>
          <a:xfrm flipH="1">
            <a:off x="1946275" y="5565775"/>
            <a:ext cx="0" cy="276225"/>
          </a:xfrm>
          <a:prstGeom prst="line">
            <a:avLst/>
          </a:prstGeom>
          <a:ln w="1587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图片 43">
            <a:extLst>
              <a:ext uri="{FF2B5EF4-FFF2-40B4-BE49-F238E27FC236}">
                <a16:creationId xmlns:a16="http://schemas.microsoft.com/office/drawing/2014/main" id="{CA0BA418-E822-4720-9FFB-F81EB4DC2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63" y="1281113"/>
            <a:ext cx="6550025" cy="366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B8C1E435-1A67-4C00-B891-93FCE0BBD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762125"/>
            <a:ext cx="6396038" cy="35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9A676A6-B375-4561-B708-8F546DCD4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2493963"/>
            <a:ext cx="655320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664EA5BB-2943-4275-A6AF-21741D5C0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3122613"/>
            <a:ext cx="6553200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29" name="TextBox 18">
            <a:extLst>
              <a:ext uri="{FF2B5EF4-FFF2-40B4-BE49-F238E27FC236}">
                <a16:creationId xmlns:a16="http://schemas.microsoft.com/office/drawing/2014/main" id="{53B9B414-F6F5-4D92-BCB3-9CEF3CC4C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3554413"/>
            <a:ext cx="12969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以太网</a:t>
            </a:r>
            <a:r>
              <a:rPr lang="en-US" altLang="zh-CN" sz="14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/USB3.0</a:t>
            </a:r>
          </a:p>
        </p:txBody>
      </p:sp>
      <p:sp>
        <p:nvSpPr>
          <p:cNvPr id="49" name="TextBox 1">
            <a:extLst>
              <a:ext uri="{FF2B5EF4-FFF2-40B4-BE49-F238E27FC236}">
                <a16:creationId xmlns:a16="http://schemas.microsoft.com/office/drawing/2014/main" id="{DDF7084A-4335-4E29-BDC8-7213049E8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827088"/>
            <a:ext cx="61198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List-mode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模式数字化测量技术</a:t>
            </a:r>
            <a:endParaRPr lang="en-US" altLang="zh-CN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0" grpId="0" animBg="1"/>
      <p:bldP spid="89091" grpId="0" animBg="1"/>
      <p:bldP spid="89092" grpId="0" animBg="1"/>
      <p:bldP spid="89094" grpId="0" animBg="1"/>
      <p:bldP spid="89095" grpId="0" animBg="1"/>
      <p:bldP spid="89096" grpId="0" animBg="1"/>
      <p:bldP spid="89097" grpId="0"/>
      <p:bldP spid="15" grpId="0" animBg="1"/>
      <p:bldP spid="16" grpId="0" animBg="1"/>
      <p:bldP spid="110614" grpId="0"/>
      <p:bldP spid="110615" grpId="0"/>
      <p:bldP spid="110616" grpId="0"/>
      <p:bldP spid="110617" grpId="0"/>
      <p:bldP spid="37" grpId="0" animBg="1"/>
      <p:bldP spid="110621" grpId="0"/>
      <p:bldP spid="110629" grpId="0"/>
      <p:bldP spid="4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图片 3">
            <a:extLst>
              <a:ext uri="{FF2B5EF4-FFF2-40B4-BE49-F238E27FC236}">
                <a16:creationId xmlns:a16="http://schemas.microsoft.com/office/drawing/2014/main" id="{297343F7-66BA-4494-A968-172424346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568450"/>
            <a:ext cx="9144001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Box 18">
            <a:extLst>
              <a:ext uri="{FF2B5EF4-FFF2-40B4-BE49-F238E27FC236}">
                <a16:creationId xmlns:a16="http://schemas.microsoft.com/office/drawing/2014/main" id="{216FDB24-6B8D-41D1-86DD-BDDAD09D5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938" y="2649538"/>
            <a:ext cx="2268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发生符合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/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反符合事例统计列表</a:t>
            </a:r>
            <a:endParaRPr lang="en-US" altLang="zh-CN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11620" name="TextBox 18">
            <a:extLst>
              <a:ext uri="{FF2B5EF4-FFF2-40B4-BE49-F238E27FC236}">
                <a16:creationId xmlns:a16="http://schemas.microsoft.com/office/drawing/2014/main" id="{37A8DF44-7EF7-40E1-B859-E9E596AC6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938" y="2524125"/>
            <a:ext cx="25336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探测器组合配置表</a:t>
            </a:r>
            <a:endParaRPr lang="en-US" altLang="zh-CN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algn="ctr" eaLnBrk="1" hangingPunct="1"/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可任意选择探测器组合以及延迟符合时间，实现软件反符合、符合等功能！</a:t>
            </a:r>
            <a:endParaRPr lang="en-US" altLang="zh-CN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11621" name="TextBox 18">
            <a:extLst>
              <a:ext uri="{FF2B5EF4-FFF2-40B4-BE49-F238E27FC236}">
                <a16:creationId xmlns:a16="http://schemas.microsoft.com/office/drawing/2014/main" id="{07EC92D2-F59B-4E75-9966-98113CC8E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5114925"/>
            <a:ext cx="2535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脚本命令编辑框</a:t>
            </a:r>
            <a:endParaRPr lang="en-US" altLang="zh-CN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11622" name="TextBox 18">
            <a:extLst>
              <a:ext uri="{FF2B5EF4-FFF2-40B4-BE49-F238E27FC236}">
                <a16:creationId xmlns:a16="http://schemas.microsoft.com/office/drawing/2014/main" id="{96E2EB2E-EC9C-49A6-B1C8-47B290CDF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5024438"/>
            <a:ext cx="25352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脚本运行界面</a:t>
            </a:r>
            <a:endParaRPr lang="en-US" altLang="zh-CN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cxnSp>
        <p:nvCxnSpPr>
          <p:cNvPr id="9" name="直接连接符 7">
            <a:extLst>
              <a:ext uri="{FF2B5EF4-FFF2-40B4-BE49-F238E27FC236}">
                <a16:creationId xmlns:a16="http://schemas.microsoft.com/office/drawing/2014/main" id="{2E11E38E-2118-4701-9C74-5AD5BA4BADD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3025" y="714375"/>
            <a:ext cx="3516313" cy="0"/>
          </a:xfrm>
          <a:prstGeom prst="line">
            <a:avLst/>
          </a:prstGeom>
          <a:noFill/>
          <a:ln w="9525">
            <a:solidFill>
              <a:srgbClr val="FFB0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7">
            <a:extLst>
              <a:ext uri="{FF2B5EF4-FFF2-40B4-BE49-F238E27FC236}">
                <a16:creationId xmlns:a16="http://schemas.microsoft.com/office/drawing/2014/main" id="{41C609C8-A45F-434E-ABEE-812C6F6F1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1" name="燕尾形 9">
            <a:extLst>
              <a:ext uri="{FF2B5EF4-FFF2-40B4-BE49-F238E27FC236}">
                <a16:creationId xmlns:a16="http://schemas.microsoft.com/office/drawing/2014/main" id="{A3434FBA-489D-4230-9EDA-D41106051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9338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2" name="燕尾形 22">
            <a:extLst>
              <a:ext uri="{FF2B5EF4-FFF2-40B4-BE49-F238E27FC236}">
                <a16:creationId xmlns:a16="http://schemas.microsoft.com/office/drawing/2014/main" id="{D7B7E279-A738-4996-8BB4-EBF7AE456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1925" y="355600"/>
            <a:ext cx="3100388" cy="358775"/>
          </a:xfrm>
          <a:prstGeom prst="chevron">
            <a:avLst>
              <a:gd name="adj" fmla="val 49969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13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9A0947C9-7B5A-40D5-86C3-8AAFF5B3B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燕尾形 12">
            <a:extLst>
              <a:ext uri="{FF2B5EF4-FFF2-40B4-BE49-F238E27FC236}">
                <a16:creationId xmlns:a16="http://schemas.microsoft.com/office/drawing/2014/main" id="{EE312005-E333-4110-ABFE-76BAF730D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69912" cy="358775"/>
          </a:xfrm>
          <a:prstGeom prst="chevron">
            <a:avLst>
              <a:gd name="adj" fmla="val 50001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5" name="燕尾形 13">
            <a:extLst>
              <a:ext uri="{FF2B5EF4-FFF2-40B4-BE49-F238E27FC236}">
                <a16:creationId xmlns:a16="http://schemas.microsoft.com/office/drawing/2014/main" id="{DE59E647-2BC7-4D29-8E1B-5EBAE3C149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6" name="燕尾形 14">
            <a:extLst>
              <a:ext uri="{FF2B5EF4-FFF2-40B4-BE49-F238E27FC236}">
                <a16:creationId xmlns:a16="http://schemas.microsoft.com/office/drawing/2014/main" id="{98DF374C-68AE-44D4-899F-53D008099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3C2BFE1A-1DA7-457B-93C0-159E49283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3516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高精度数字化能谱测量技术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2BB90110-1126-4A9F-B673-767336028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827088"/>
            <a:ext cx="61198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List-mode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模式数字化测量技术</a:t>
            </a:r>
            <a:endParaRPr lang="en-US" altLang="zh-CN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/>
      <p:bldP spid="111620" grpId="0"/>
      <p:bldP spid="111621" grpId="0"/>
      <p:bldP spid="111622" grpId="0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/>
      <p:bldP spid="1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图片 3">
            <a:extLst>
              <a:ext uri="{FF2B5EF4-FFF2-40B4-BE49-F238E27FC236}">
                <a16:creationId xmlns:a16="http://schemas.microsoft.com/office/drawing/2014/main" id="{F68E2399-F91F-4995-8CED-1BD42531D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766888"/>
            <a:ext cx="8964612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Box 18">
            <a:extLst>
              <a:ext uri="{FF2B5EF4-FFF2-40B4-BE49-F238E27FC236}">
                <a16:creationId xmlns:a16="http://schemas.microsoft.com/office/drawing/2014/main" id="{B580D867-6925-4AE6-B181-093A5117A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388" y="2673350"/>
            <a:ext cx="2533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发生符合的事例能谱图</a:t>
            </a:r>
            <a:endParaRPr lang="en-US" altLang="zh-CN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12644" name="TextBox 18">
            <a:extLst>
              <a:ext uri="{FF2B5EF4-FFF2-40B4-BE49-F238E27FC236}">
                <a16:creationId xmlns:a16="http://schemas.microsoft.com/office/drawing/2014/main" id="{BC20B165-4C87-43B8-8B6A-3E87474B4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275" y="4760913"/>
            <a:ext cx="35036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符合事例时间统计分布图（可一次测量获取最优的符合时间窗口值，不用反复改变硬件参数测量得到该曲线）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cxnSp>
        <p:nvCxnSpPr>
          <p:cNvPr id="7" name="直接连接符 7">
            <a:extLst>
              <a:ext uri="{FF2B5EF4-FFF2-40B4-BE49-F238E27FC236}">
                <a16:creationId xmlns:a16="http://schemas.microsoft.com/office/drawing/2014/main" id="{C5BEC72F-B5AE-4155-883F-DBBC1F846D6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3025" y="714375"/>
            <a:ext cx="3516313" cy="0"/>
          </a:xfrm>
          <a:prstGeom prst="line">
            <a:avLst/>
          </a:prstGeom>
          <a:noFill/>
          <a:ln w="9525">
            <a:solidFill>
              <a:srgbClr val="FFB0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9234B77-AE6C-40CB-BC14-BD3DC7720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" name="燕尾形 9">
            <a:extLst>
              <a:ext uri="{FF2B5EF4-FFF2-40B4-BE49-F238E27FC236}">
                <a16:creationId xmlns:a16="http://schemas.microsoft.com/office/drawing/2014/main" id="{8A436953-79EF-4AF3-A34D-E7E6832CB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9338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0" name="燕尾形 22">
            <a:extLst>
              <a:ext uri="{FF2B5EF4-FFF2-40B4-BE49-F238E27FC236}">
                <a16:creationId xmlns:a16="http://schemas.microsoft.com/office/drawing/2014/main" id="{1DD7863C-4742-4C7E-AF4A-F99540858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1925" y="355600"/>
            <a:ext cx="3100388" cy="358775"/>
          </a:xfrm>
          <a:prstGeom prst="chevron">
            <a:avLst>
              <a:gd name="adj" fmla="val 49969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1" name="燕尾形 12">
            <a:extLst>
              <a:ext uri="{FF2B5EF4-FFF2-40B4-BE49-F238E27FC236}">
                <a16:creationId xmlns:a16="http://schemas.microsoft.com/office/drawing/2014/main" id="{47480DC9-3275-4B14-9326-04C67457C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69912" cy="358775"/>
          </a:xfrm>
          <a:prstGeom prst="chevron">
            <a:avLst>
              <a:gd name="adj" fmla="val 50001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2" name="燕尾形 13">
            <a:extLst>
              <a:ext uri="{FF2B5EF4-FFF2-40B4-BE49-F238E27FC236}">
                <a16:creationId xmlns:a16="http://schemas.microsoft.com/office/drawing/2014/main" id="{387FD742-F754-44C5-99C0-FF11EC0DC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3" name="燕尾形 14">
            <a:extLst>
              <a:ext uri="{FF2B5EF4-FFF2-40B4-BE49-F238E27FC236}">
                <a16:creationId xmlns:a16="http://schemas.microsoft.com/office/drawing/2014/main" id="{943E1151-E750-4894-842B-274645A91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21B3BF8A-A1C8-4B8E-BF2A-5B5E3FA21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3516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高精度数字化能谱测量技术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6E4692D5-9862-4218-B6F4-AEE5B7862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827088"/>
            <a:ext cx="61198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zh-CN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List-mode</a:t>
            </a: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模式数字化测量技术</a:t>
            </a:r>
            <a:endParaRPr lang="en-US" altLang="zh-CN" sz="20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774190A1-B251-4152-982C-005BABF68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205038"/>
            <a:ext cx="2700337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3FF702D5-092B-4F65-BE05-67EEA3903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13" y="2205038"/>
            <a:ext cx="290195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F2B0B00-A6E8-4F82-B1B2-B25A9D473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2205038"/>
            <a:ext cx="3217863" cy="41036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接连接符 7">
            <a:extLst>
              <a:ext uri="{FF2B5EF4-FFF2-40B4-BE49-F238E27FC236}">
                <a16:creationId xmlns:a16="http://schemas.microsoft.com/office/drawing/2014/main" id="{09A83ABC-9216-419D-9D07-EBD42BFCEBB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3025" y="714375"/>
            <a:ext cx="3516313" cy="0"/>
          </a:xfrm>
          <a:prstGeom prst="line">
            <a:avLst/>
          </a:prstGeom>
          <a:noFill/>
          <a:ln w="9525">
            <a:solidFill>
              <a:srgbClr val="FFB0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1F16993-4AA0-468C-B36B-DCA11BDE0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" name="燕尾形 9">
            <a:extLst>
              <a:ext uri="{FF2B5EF4-FFF2-40B4-BE49-F238E27FC236}">
                <a16:creationId xmlns:a16="http://schemas.microsoft.com/office/drawing/2014/main" id="{E362571F-0E58-4C65-9060-5DB9C752F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9338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0" name="燕尾形 22">
            <a:extLst>
              <a:ext uri="{FF2B5EF4-FFF2-40B4-BE49-F238E27FC236}">
                <a16:creationId xmlns:a16="http://schemas.microsoft.com/office/drawing/2014/main" id="{E753E756-6B16-4271-A04C-C7A2BDC20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1925" y="355600"/>
            <a:ext cx="3100388" cy="358775"/>
          </a:xfrm>
          <a:prstGeom prst="chevron">
            <a:avLst>
              <a:gd name="adj" fmla="val 49969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1" name="燕尾形 12">
            <a:extLst>
              <a:ext uri="{FF2B5EF4-FFF2-40B4-BE49-F238E27FC236}">
                <a16:creationId xmlns:a16="http://schemas.microsoft.com/office/drawing/2014/main" id="{0236DE02-1569-43EE-927D-FEAFFA6F1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69912" cy="358775"/>
          </a:xfrm>
          <a:prstGeom prst="chevron">
            <a:avLst>
              <a:gd name="adj" fmla="val 50001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2" name="燕尾形 13">
            <a:extLst>
              <a:ext uri="{FF2B5EF4-FFF2-40B4-BE49-F238E27FC236}">
                <a16:creationId xmlns:a16="http://schemas.microsoft.com/office/drawing/2014/main" id="{B3B8E98F-FF2A-4670-A5D2-7003A669B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3" name="燕尾形 14">
            <a:extLst>
              <a:ext uri="{FF2B5EF4-FFF2-40B4-BE49-F238E27FC236}">
                <a16:creationId xmlns:a16="http://schemas.microsoft.com/office/drawing/2014/main" id="{E5852B53-9ECD-4D06-94D8-1368C532B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219CA525-9365-418B-99AB-57BEA6AC4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3516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高精度数字化能谱测量技术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11E83FBA-D6CC-4356-BC15-7F2CD6ED4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827088"/>
            <a:ext cx="61198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zh-CN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List-mode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模式数字化测量技术</a:t>
            </a:r>
            <a:endParaRPr lang="en-US" altLang="zh-CN" sz="20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AFCBC267-B370-4E51-AC8E-1A6437F14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1614548"/>
            <a:ext cx="40324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数字化反康普顿高纯锗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γ</a:t>
            </a:r>
            <a:r>
              <a:rPr lang="zh-CN" alt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能谱仪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5049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燕尾形 22"/>
          <p:cNvSpPr>
            <a:spLocks noChangeArrowheads="1"/>
          </p:cNvSpPr>
          <p:nvPr/>
        </p:nvSpPr>
        <p:spPr bwMode="auto">
          <a:xfrm>
            <a:off x="6715140" y="6000768"/>
            <a:ext cx="2214578" cy="358763"/>
          </a:xfrm>
          <a:prstGeom prst="chevron">
            <a:avLst>
              <a:gd name="adj" fmla="val 5000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7" name="燕尾形 22"/>
          <p:cNvSpPr>
            <a:spLocks noChangeArrowheads="1"/>
          </p:cNvSpPr>
          <p:nvPr/>
        </p:nvSpPr>
        <p:spPr bwMode="auto">
          <a:xfrm>
            <a:off x="3428992" y="6000768"/>
            <a:ext cx="2214578" cy="358763"/>
          </a:xfrm>
          <a:prstGeom prst="chevron">
            <a:avLst>
              <a:gd name="adj" fmla="val 5000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5" name="燕尾形 22"/>
          <p:cNvSpPr>
            <a:spLocks noChangeArrowheads="1"/>
          </p:cNvSpPr>
          <p:nvPr/>
        </p:nvSpPr>
        <p:spPr bwMode="auto">
          <a:xfrm>
            <a:off x="142844" y="6000768"/>
            <a:ext cx="2214578" cy="358763"/>
          </a:xfrm>
          <a:prstGeom prst="chevron">
            <a:avLst>
              <a:gd name="adj" fmla="val 5000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153989" y="1534006"/>
            <a:ext cx="8785225" cy="2592704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571504" y="4476286"/>
            <a:ext cx="12144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信号获取</a:t>
            </a:r>
          </a:p>
        </p:txBody>
      </p:sp>
      <p:sp>
        <p:nvSpPr>
          <p:cNvPr id="7" name="Freeform 15"/>
          <p:cNvSpPr>
            <a:spLocks noEditPoints="1"/>
          </p:cNvSpPr>
          <p:nvPr/>
        </p:nvSpPr>
        <p:spPr bwMode="auto">
          <a:xfrm>
            <a:off x="179512" y="1705793"/>
            <a:ext cx="2118564" cy="2206913"/>
          </a:xfrm>
          <a:custGeom>
            <a:avLst/>
            <a:gdLst/>
            <a:ahLst/>
            <a:cxnLst>
              <a:cxn ang="0">
                <a:pos x="0" y="984"/>
              </a:cxn>
              <a:cxn ang="0">
                <a:pos x="0" y="984"/>
              </a:cxn>
              <a:cxn ang="0">
                <a:pos x="3" y="997"/>
              </a:cxn>
              <a:cxn ang="0">
                <a:pos x="10" y="1010"/>
              </a:cxn>
              <a:cxn ang="0">
                <a:pos x="23" y="1016"/>
              </a:cxn>
              <a:cxn ang="0">
                <a:pos x="36" y="1019"/>
              </a:cxn>
              <a:cxn ang="0">
                <a:pos x="627" y="1019"/>
              </a:cxn>
              <a:cxn ang="0">
                <a:pos x="627" y="1019"/>
              </a:cxn>
              <a:cxn ang="0">
                <a:pos x="643" y="1023"/>
              </a:cxn>
              <a:cxn ang="0">
                <a:pos x="653" y="1029"/>
              </a:cxn>
              <a:cxn ang="0">
                <a:pos x="663" y="1042"/>
              </a:cxn>
              <a:cxn ang="0">
                <a:pos x="666" y="1055"/>
              </a:cxn>
              <a:cxn ang="0">
                <a:pos x="666" y="1205"/>
              </a:cxn>
              <a:cxn ang="0">
                <a:pos x="666" y="1205"/>
              </a:cxn>
              <a:cxn ang="0">
                <a:pos x="666" y="1214"/>
              </a:cxn>
              <a:cxn ang="0">
                <a:pos x="673" y="1221"/>
              </a:cxn>
              <a:cxn ang="0">
                <a:pos x="682" y="1224"/>
              </a:cxn>
              <a:cxn ang="0">
                <a:pos x="692" y="1218"/>
              </a:cxn>
              <a:cxn ang="0">
                <a:pos x="1397" y="633"/>
              </a:cxn>
              <a:cxn ang="0">
                <a:pos x="1397" y="633"/>
              </a:cxn>
              <a:cxn ang="0">
                <a:pos x="1407" y="623"/>
              </a:cxn>
              <a:cxn ang="0">
                <a:pos x="1410" y="610"/>
              </a:cxn>
              <a:cxn ang="0">
                <a:pos x="1407" y="597"/>
              </a:cxn>
              <a:cxn ang="0">
                <a:pos x="1397" y="588"/>
              </a:cxn>
              <a:cxn ang="0">
                <a:pos x="692" y="6"/>
              </a:cxn>
              <a:cxn ang="0">
                <a:pos x="692" y="6"/>
              </a:cxn>
              <a:cxn ang="0">
                <a:pos x="682" y="0"/>
              </a:cxn>
              <a:cxn ang="0">
                <a:pos x="673" y="0"/>
              </a:cxn>
              <a:cxn ang="0">
                <a:pos x="666" y="6"/>
              </a:cxn>
              <a:cxn ang="0">
                <a:pos x="666" y="19"/>
              </a:cxn>
              <a:cxn ang="0">
                <a:pos x="666" y="166"/>
              </a:cxn>
              <a:cxn ang="0">
                <a:pos x="666" y="166"/>
              </a:cxn>
              <a:cxn ang="0">
                <a:pos x="663" y="179"/>
              </a:cxn>
              <a:cxn ang="0">
                <a:pos x="653" y="192"/>
              </a:cxn>
              <a:cxn ang="0">
                <a:pos x="643" y="198"/>
              </a:cxn>
              <a:cxn ang="0">
                <a:pos x="627" y="201"/>
              </a:cxn>
              <a:cxn ang="0">
                <a:pos x="36" y="201"/>
              </a:cxn>
              <a:cxn ang="0">
                <a:pos x="36" y="201"/>
              </a:cxn>
              <a:cxn ang="0">
                <a:pos x="23" y="205"/>
              </a:cxn>
              <a:cxn ang="0">
                <a:pos x="10" y="214"/>
              </a:cxn>
              <a:cxn ang="0">
                <a:pos x="3" y="224"/>
              </a:cxn>
              <a:cxn ang="0">
                <a:pos x="0" y="240"/>
              </a:cxn>
              <a:cxn ang="0">
                <a:pos x="0" y="984"/>
              </a:cxn>
              <a:cxn ang="0">
                <a:pos x="331" y="1019"/>
              </a:cxn>
              <a:cxn ang="0">
                <a:pos x="331" y="1019"/>
              </a:cxn>
              <a:cxn ang="0">
                <a:pos x="666" y="1130"/>
              </a:cxn>
              <a:cxn ang="0">
                <a:pos x="666" y="1130"/>
              </a:cxn>
              <a:cxn ang="0">
                <a:pos x="1046" y="925"/>
              </a:cxn>
              <a:cxn ang="0">
                <a:pos x="1046" y="925"/>
              </a:cxn>
              <a:cxn ang="0">
                <a:pos x="1046" y="295"/>
              </a:cxn>
              <a:cxn ang="0">
                <a:pos x="1046" y="295"/>
              </a:cxn>
              <a:cxn ang="0">
                <a:pos x="666" y="91"/>
              </a:cxn>
              <a:cxn ang="0">
                <a:pos x="666" y="91"/>
              </a:cxn>
              <a:cxn ang="0">
                <a:pos x="331" y="201"/>
              </a:cxn>
              <a:cxn ang="0">
                <a:pos x="331" y="201"/>
              </a:cxn>
              <a:cxn ang="0">
                <a:pos x="0" y="610"/>
              </a:cxn>
              <a:cxn ang="0">
                <a:pos x="0" y="610"/>
              </a:cxn>
            </a:cxnLst>
            <a:rect l="0" t="0" r="r" b="b"/>
            <a:pathLst>
              <a:path w="1410" h="1224">
                <a:moveTo>
                  <a:pt x="0" y="984"/>
                </a:moveTo>
                <a:lnTo>
                  <a:pt x="0" y="984"/>
                </a:lnTo>
                <a:lnTo>
                  <a:pt x="3" y="997"/>
                </a:lnTo>
                <a:lnTo>
                  <a:pt x="10" y="1010"/>
                </a:lnTo>
                <a:lnTo>
                  <a:pt x="23" y="1016"/>
                </a:lnTo>
                <a:lnTo>
                  <a:pt x="36" y="1019"/>
                </a:lnTo>
                <a:lnTo>
                  <a:pt x="627" y="1019"/>
                </a:lnTo>
                <a:lnTo>
                  <a:pt x="627" y="1019"/>
                </a:lnTo>
                <a:lnTo>
                  <a:pt x="643" y="1023"/>
                </a:lnTo>
                <a:lnTo>
                  <a:pt x="653" y="1029"/>
                </a:lnTo>
                <a:lnTo>
                  <a:pt x="663" y="1042"/>
                </a:lnTo>
                <a:lnTo>
                  <a:pt x="666" y="1055"/>
                </a:lnTo>
                <a:lnTo>
                  <a:pt x="666" y="1205"/>
                </a:lnTo>
                <a:lnTo>
                  <a:pt x="666" y="1205"/>
                </a:lnTo>
                <a:lnTo>
                  <a:pt x="666" y="1214"/>
                </a:lnTo>
                <a:lnTo>
                  <a:pt x="673" y="1221"/>
                </a:lnTo>
                <a:lnTo>
                  <a:pt x="682" y="1224"/>
                </a:lnTo>
                <a:lnTo>
                  <a:pt x="692" y="1218"/>
                </a:lnTo>
                <a:lnTo>
                  <a:pt x="1397" y="633"/>
                </a:lnTo>
                <a:lnTo>
                  <a:pt x="1397" y="633"/>
                </a:lnTo>
                <a:lnTo>
                  <a:pt x="1407" y="623"/>
                </a:lnTo>
                <a:lnTo>
                  <a:pt x="1410" y="610"/>
                </a:lnTo>
                <a:lnTo>
                  <a:pt x="1407" y="597"/>
                </a:lnTo>
                <a:lnTo>
                  <a:pt x="1397" y="588"/>
                </a:lnTo>
                <a:lnTo>
                  <a:pt x="692" y="6"/>
                </a:lnTo>
                <a:lnTo>
                  <a:pt x="692" y="6"/>
                </a:lnTo>
                <a:lnTo>
                  <a:pt x="682" y="0"/>
                </a:lnTo>
                <a:lnTo>
                  <a:pt x="673" y="0"/>
                </a:lnTo>
                <a:lnTo>
                  <a:pt x="666" y="6"/>
                </a:lnTo>
                <a:lnTo>
                  <a:pt x="666" y="19"/>
                </a:lnTo>
                <a:lnTo>
                  <a:pt x="666" y="166"/>
                </a:lnTo>
                <a:lnTo>
                  <a:pt x="666" y="166"/>
                </a:lnTo>
                <a:lnTo>
                  <a:pt x="663" y="179"/>
                </a:lnTo>
                <a:lnTo>
                  <a:pt x="653" y="192"/>
                </a:lnTo>
                <a:lnTo>
                  <a:pt x="643" y="198"/>
                </a:lnTo>
                <a:lnTo>
                  <a:pt x="627" y="201"/>
                </a:lnTo>
                <a:lnTo>
                  <a:pt x="36" y="201"/>
                </a:lnTo>
                <a:lnTo>
                  <a:pt x="36" y="201"/>
                </a:lnTo>
                <a:lnTo>
                  <a:pt x="23" y="205"/>
                </a:lnTo>
                <a:lnTo>
                  <a:pt x="10" y="214"/>
                </a:lnTo>
                <a:lnTo>
                  <a:pt x="3" y="224"/>
                </a:lnTo>
                <a:lnTo>
                  <a:pt x="0" y="240"/>
                </a:lnTo>
                <a:lnTo>
                  <a:pt x="0" y="984"/>
                </a:lnTo>
                <a:close/>
                <a:moveTo>
                  <a:pt x="331" y="1019"/>
                </a:moveTo>
                <a:lnTo>
                  <a:pt x="331" y="1019"/>
                </a:lnTo>
                <a:close/>
                <a:moveTo>
                  <a:pt x="666" y="1130"/>
                </a:moveTo>
                <a:lnTo>
                  <a:pt x="666" y="1130"/>
                </a:lnTo>
                <a:close/>
                <a:moveTo>
                  <a:pt x="1046" y="925"/>
                </a:moveTo>
                <a:lnTo>
                  <a:pt x="1046" y="925"/>
                </a:lnTo>
                <a:close/>
                <a:moveTo>
                  <a:pt x="1046" y="295"/>
                </a:moveTo>
                <a:lnTo>
                  <a:pt x="1046" y="295"/>
                </a:lnTo>
                <a:close/>
                <a:moveTo>
                  <a:pt x="666" y="91"/>
                </a:moveTo>
                <a:lnTo>
                  <a:pt x="666" y="91"/>
                </a:lnTo>
                <a:close/>
                <a:moveTo>
                  <a:pt x="331" y="201"/>
                </a:moveTo>
                <a:lnTo>
                  <a:pt x="331" y="201"/>
                </a:lnTo>
                <a:close/>
                <a:moveTo>
                  <a:pt x="0" y="610"/>
                </a:moveTo>
                <a:lnTo>
                  <a:pt x="0" y="610"/>
                </a:lnTo>
                <a:close/>
              </a:path>
            </a:pathLst>
          </a:custGeom>
          <a:solidFill>
            <a:srgbClr val="C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核辐射探测器</a:t>
            </a:r>
          </a:p>
        </p:txBody>
      </p:sp>
      <p:sp>
        <p:nvSpPr>
          <p:cNvPr id="12" name="Freeform 15"/>
          <p:cNvSpPr>
            <a:spLocks noEditPoints="1"/>
          </p:cNvSpPr>
          <p:nvPr/>
        </p:nvSpPr>
        <p:spPr bwMode="auto">
          <a:xfrm>
            <a:off x="2387757" y="1705793"/>
            <a:ext cx="2118564" cy="2206913"/>
          </a:xfrm>
          <a:custGeom>
            <a:avLst/>
            <a:gdLst/>
            <a:ahLst/>
            <a:cxnLst>
              <a:cxn ang="0">
                <a:pos x="0" y="984"/>
              </a:cxn>
              <a:cxn ang="0">
                <a:pos x="0" y="984"/>
              </a:cxn>
              <a:cxn ang="0">
                <a:pos x="3" y="997"/>
              </a:cxn>
              <a:cxn ang="0">
                <a:pos x="10" y="1010"/>
              </a:cxn>
              <a:cxn ang="0">
                <a:pos x="23" y="1016"/>
              </a:cxn>
              <a:cxn ang="0">
                <a:pos x="36" y="1019"/>
              </a:cxn>
              <a:cxn ang="0">
                <a:pos x="627" y="1019"/>
              </a:cxn>
              <a:cxn ang="0">
                <a:pos x="627" y="1019"/>
              </a:cxn>
              <a:cxn ang="0">
                <a:pos x="643" y="1023"/>
              </a:cxn>
              <a:cxn ang="0">
                <a:pos x="653" y="1029"/>
              </a:cxn>
              <a:cxn ang="0">
                <a:pos x="663" y="1042"/>
              </a:cxn>
              <a:cxn ang="0">
                <a:pos x="666" y="1055"/>
              </a:cxn>
              <a:cxn ang="0">
                <a:pos x="666" y="1205"/>
              </a:cxn>
              <a:cxn ang="0">
                <a:pos x="666" y="1205"/>
              </a:cxn>
              <a:cxn ang="0">
                <a:pos x="666" y="1214"/>
              </a:cxn>
              <a:cxn ang="0">
                <a:pos x="673" y="1221"/>
              </a:cxn>
              <a:cxn ang="0">
                <a:pos x="682" y="1224"/>
              </a:cxn>
              <a:cxn ang="0">
                <a:pos x="692" y="1218"/>
              </a:cxn>
              <a:cxn ang="0">
                <a:pos x="1397" y="633"/>
              </a:cxn>
              <a:cxn ang="0">
                <a:pos x="1397" y="633"/>
              </a:cxn>
              <a:cxn ang="0">
                <a:pos x="1407" y="623"/>
              </a:cxn>
              <a:cxn ang="0">
                <a:pos x="1410" y="610"/>
              </a:cxn>
              <a:cxn ang="0">
                <a:pos x="1407" y="597"/>
              </a:cxn>
              <a:cxn ang="0">
                <a:pos x="1397" y="588"/>
              </a:cxn>
              <a:cxn ang="0">
                <a:pos x="692" y="6"/>
              </a:cxn>
              <a:cxn ang="0">
                <a:pos x="692" y="6"/>
              </a:cxn>
              <a:cxn ang="0">
                <a:pos x="682" y="0"/>
              </a:cxn>
              <a:cxn ang="0">
                <a:pos x="673" y="0"/>
              </a:cxn>
              <a:cxn ang="0">
                <a:pos x="666" y="6"/>
              </a:cxn>
              <a:cxn ang="0">
                <a:pos x="666" y="19"/>
              </a:cxn>
              <a:cxn ang="0">
                <a:pos x="666" y="166"/>
              </a:cxn>
              <a:cxn ang="0">
                <a:pos x="666" y="166"/>
              </a:cxn>
              <a:cxn ang="0">
                <a:pos x="663" y="179"/>
              </a:cxn>
              <a:cxn ang="0">
                <a:pos x="653" y="192"/>
              </a:cxn>
              <a:cxn ang="0">
                <a:pos x="643" y="198"/>
              </a:cxn>
              <a:cxn ang="0">
                <a:pos x="627" y="201"/>
              </a:cxn>
              <a:cxn ang="0">
                <a:pos x="36" y="201"/>
              </a:cxn>
              <a:cxn ang="0">
                <a:pos x="36" y="201"/>
              </a:cxn>
              <a:cxn ang="0">
                <a:pos x="23" y="205"/>
              </a:cxn>
              <a:cxn ang="0">
                <a:pos x="10" y="214"/>
              </a:cxn>
              <a:cxn ang="0">
                <a:pos x="3" y="224"/>
              </a:cxn>
              <a:cxn ang="0">
                <a:pos x="0" y="240"/>
              </a:cxn>
              <a:cxn ang="0">
                <a:pos x="0" y="984"/>
              </a:cxn>
              <a:cxn ang="0">
                <a:pos x="331" y="1019"/>
              </a:cxn>
              <a:cxn ang="0">
                <a:pos x="331" y="1019"/>
              </a:cxn>
              <a:cxn ang="0">
                <a:pos x="666" y="1130"/>
              </a:cxn>
              <a:cxn ang="0">
                <a:pos x="666" y="1130"/>
              </a:cxn>
              <a:cxn ang="0">
                <a:pos x="1046" y="925"/>
              </a:cxn>
              <a:cxn ang="0">
                <a:pos x="1046" y="925"/>
              </a:cxn>
              <a:cxn ang="0">
                <a:pos x="1046" y="295"/>
              </a:cxn>
              <a:cxn ang="0">
                <a:pos x="1046" y="295"/>
              </a:cxn>
              <a:cxn ang="0">
                <a:pos x="666" y="91"/>
              </a:cxn>
              <a:cxn ang="0">
                <a:pos x="666" y="91"/>
              </a:cxn>
              <a:cxn ang="0">
                <a:pos x="331" y="201"/>
              </a:cxn>
              <a:cxn ang="0">
                <a:pos x="331" y="201"/>
              </a:cxn>
              <a:cxn ang="0">
                <a:pos x="0" y="610"/>
              </a:cxn>
              <a:cxn ang="0">
                <a:pos x="0" y="610"/>
              </a:cxn>
            </a:cxnLst>
            <a:rect l="0" t="0" r="r" b="b"/>
            <a:pathLst>
              <a:path w="1410" h="1224">
                <a:moveTo>
                  <a:pt x="0" y="984"/>
                </a:moveTo>
                <a:lnTo>
                  <a:pt x="0" y="984"/>
                </a:lnTo>
                <a:lnTo>
                  <a:pt x="3" y="997"/>
                </a:lnTo>
                <a:lnTo>
                  <a:pt x="10" y="1010"/>
                </a:lnTo>
                <a:lnTo>
                  <a:pt x="23" y="1016"/>
                </a:lnTo>
                <a:lnTo>
                  <a:pt x="36" y="1019"/>
                </a:lnTo>
                <a:lnTo>
                  <a:pt x="627" y="1019"/>
                </a:lnTo>
                <a:lnTo>
                  <a:pt x="627" y="1019"/>
                </a:lnTo>
                <a:lnTo>
                  <a:pt x="643" y="1023"/>
                </a:lnTo>
                <a:lnTo>
                  <a:pt x="653" y="1029"/>
                </a:lnTo>
                <a:lnTo>
                  <a:pt x="663" y="1042"/>
                </a:lnTo>
                <a:lnTo>
                  <a:pt x="666" y="1055"/>
                </a:lnTo>
                <a:lnTo>
                  <a:pt x="666" y="1205"/>
                </a:lnTo>
                <a:lnTo>
                  <a:pt x="666" y="1205"/>
                </a:lnTo>
                <a:lnTo>
                  <a:pt x="666" y="1214"/>
                </a:lnTo>
                <a:lnTo>
                  <a:pt x="673" y="1221"/>
                </a:lnTo>
                <a:lnTo>
                  <a:pt x="682" y="1224"/>
                </a:lnTo>
                <a:lnTo>
                  <a:pt x="692" y="1218"/>
                </a:lnTo>
                <a:lnTo>
                  <a:pt x="1397" y="633"/>
                </a:lnTo>
                <a:lnTo>
                  <a:pt x="1397" y="633"/>
                </a:lnTo>
                <a:lnTo>
                  <a:pt x="1407" y="623"/>
                </a:lnTo>
                <a:lnTo>
                  <a:pt x="1410" y="610"/>
                </a:lnTo>
                <a:lnTo>
                  <a:pt x="1407" y="597"/>
                </a:lnTo>
                <a:lnTo>
                  <a:pt x="1397" y="588"/>
                </a:lnTo>
                <a:lnTo>
                  <a:pt x="692" y="6"/>
                </a:lnTo>
                <a:lnTo>
                  <a:pt x="692" y="6"/>
                </a:lnTo>
                <a:lnTo>
                  <a:pt x="682" y="0"/>
                </a:lnTo>
                <a:lnTo>
                  <a:pt x="673" y="0"/>
                </a:lnTo>
                <a:lnTo>
                  <a:pt x="666" y="6"/>
                </a:lnTo>
                <a:lnTo>
                  <a:pt x="666" y="19"/>
                </a:lnTo>
                <a:lnTo>
                  <a:pt x="666" y="166"/>
                </a:lnTo>
                <a:lnTo>
                  <a:pt x="666" y="166"/>
                </a:lnTo>
                <a:lnTo>
                  <a:pt x="663" y="179"/>
                </a:lnTo>
                <a:lnTo>
                  <a:pt x="653" y="192"/>
                </a:lnTo>
                <a:lnTo>
                  <a:pt x="643" y="198"/>
                </a:lnTo>
                <a:lnTo>
                  <a:pt x="627" y="201"/>
                </a:lnTo>
                <a:lnTo>
                  <a:pt x="36" y="201"/>
                </a:lnTo>
                <a:lnTo>
                  <a:pt x="36" y="201"/>
                </a:lnTo>
                <a:lnTo>
                  <a:pt x="23" y="205"/>
                </a:lnTo>
                <a:lnTo>
                  <a:pt x="10" y="214"/>
                </a:lnTo>
                <a:lnTo>
                  <a:pt x="3" y="224"/>
                </a:lnTo>
                <a:lnTo>
                  <a:pt x="0" y="240"/>
                </a:lnTo>
                <a:lnTo>
                  <a:pt x="0" y="984"/>
                </a:lnTo>
                <a:close/>
                <a:moveTo>
                  <a:pt x="331" y="1019"/>
                </a:moveTo>
                <a:lnTo>
                  <a:pt x="331" y="1019"/>
                </a:lnTo>
                <a:close/>
                <a:moveTo>
                  <a:pt x="666" y="1130"/>
                </a:moveTo>
                <a:lnTo>
                  <a:pt x="666" y="1130"/>
                </a:lnTo>
                <a:close/>
                <a:moveTo>
                  <a:pt x="1046" y="925"/>
                </a:moveTo>
                <a:lnTo>
                  <a:pt x="1046" y="925"/>
                </a:lnTo>
                <a:close/>
                <a:moveTo>
                  <a:pt x="1046" y="295"/>
                </a:moveTo>
                <a:lnTo>
                  <a:pt x="1046" y="295"/>
                </a:lnTo>
                <a:close/>
                <a:moveTo>
                  <a:pt x="666" y="91"/>
                </a:moveTo>
                <a:lnTo>
                  <a:pt x="666" y="91"/>
                </a:lnTo>
                <a:close/>
                <a:moveTo>
                  <a:pt x="331" y="201"/>
                </a:moveTo>
                <a:lnTo>
                  <a:pt x="331" y="201"/>
                </a:lnTo>
                <a:close/>
                <a:moveTo>
                  <a:pt x="0" y="610"/>
                </a:moveTo>
                <a:lnTo>
                  <a:pt x="0" y="610"/>
                </a:lnTo>
                <a:close/>
              </a:path>
            </a:pathLst>
          </a:custGeom>
          <a:solidFill>
            <a:srgbClr val="C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模拟核脉冲信号</a:t>
            </a:r>
          </a:p>
        </p:txBody>
      </p:sp>
      <p:sp>
        <p:nvSpPr>
          <p:cNvPr id="13" name="Freeform 15"/>
          <p:cNvSpPr>
            <a:spLocks noEditPoints="1"/>
          </p:cNvSpPr>
          <p:nvPr/>
        </p:nvSpPr>
        <p:spPr bwMode="auto">
          <a:xfrm>
            <a:off x="4596002" y="1705793"/>
            <a:ext cx="2118564" cy="2206913"/>
          </a:xfrm>
          <a:custGeom>
            <a:avLst/>
            <a:gdLst/>
            <a:ahLst/>
            <a:cxnLst>
              <a:cxn ang="0">
                <a:pos x="0" y="984"/>
              </a:cxn>
              <a:cxn ang="0">
                <a:pos x="0" y="984"/>
              </a:cxn>
              <a:cxn ang="0">
                <a:pos x="3" y="997"/>
              </a:cxn>
              <a:cxn ang="0">
                <a:pos x="10" y="1010"/>
              </a:cxn>
              <a:cxn ang="0">
                <a:pos x="23" y="1016"/>
              </a:cxn>
              <a:cxn ang="0">
                <a:pos x="36" y="1019"/>
              </a:cxn>
              <a:cxn ang="0">
                <a:pos x="627" y="1019"/>
              </a:cxn>
              <a:cxn ang="0">
                <a:pos x="627" y="1019"/>
              </a:cxn>
              <a:cxn ang="0">
                <a:pos x="643" y="1023"/>
              </a:cxn>
              <a:cxn ang="0">
                <a:pos x="653" y="1029"/>
              </a:cxn>
              <a:cxn ang="0">
                <a:pos x="663" y="1042"/>
              </a:cxn>
              <a:cxn ang="0">
                <a:pos x="666" y="1055"/>
              </a:cxn>
              <a:cxn ang="0">
                <a:pos x="666" y="1205"/>
              </a:cxn>
              <a:cxn ang="0">
                <a:pos x="666" y="1205"/>
              </a:cxn>
              <a:cxn ang="0">
                <a:pos x="666" y="1214"/>
              </a:cxn>
              <a:cxn ang="0">
                <a:pos x="673" y="1221"/>
              </a:cxn>
              <a:cxn ang="0">
                <a:pos x="682" y="1224"/>
              </a:cxn>
              <a:cxn ang="0">
                <a:pos x="692" y="1218"/>
              </a:cxn>
              <a:cxn ang="0">
                <a:pos x="1397" y="633"/>
              </a:cxn>
              <a:cxn ang="0">
                <a:pos x="1397" y="633"/>
              </a:cxn>
              <a:cxn ang="0">
                <a:pos x="1407" y="623"/>
              </a:cxn>
              <a:cxn ang="0">
                <a:pos x="1410" y="610"/>
              </a:cxn>
              <a:cxn ang="0">
                <a:pos x="1407" y="597"/>
              </a:cxn>
              <a:cxn ang="0">
                <a:pos x="1397" y="588"/>
              </a:cxn>
              <a:cxn ang="0">
                <a:pos x="692" y="6"/>
              </a:cxn>
              <a:cxn ang="0">
                <a:pos x="692" y="6"/>
              </a:cxn>
              <a:cxn ang="0">
                <a:pos x="682" y="0"/>
              </a:cxn>
              <a:cxn ang="0">
                <a:pos x="673" y="0"/>
              </a:cxn>
              <a:cxn ang="0">
                <a:pos x="666" y="6"/>
              </a:cxn>
              <a:cxn ang="0">
                <a:pos x="666" y="19"/>
              </a:cxn>
              <a:cxn ang="0">
                <a:pos x="666" y="166"/>
              </a:cxn>
              <a:cxn ang="0">
                <a:pos x="666" y="166"/>
              </a:cxn>
              <a:cxn ang="0">
                <a:pos x="663" y="179"/>
              </a:cxn>
              <a:cxn ang="0">
                <a:pos x="653" y="192"/>
              </a:cxn>
              <a:cxn ang="0">
                <a:pos x="643" y="198"/>
              </a:cxn>
              <a:cxn ang="0">
                <a:pos x="627" y="201"/>
              </a:cxn>
              <a:cxn ang="0">
                <a:pos x="36" y="201"/>
              </a:cxn>
              <a:cxn ang="0">
                <a:pos x="36" y="201"/>
              </a:cxn>
              <a:cxn ang="0">
                <a:pos x="23" y="205"/>
              </a:cxn>
              <a:cxn ang="0">
                <a:pos x="10" y="214"/>
              </a:cxn>
              <a:cxn ang="0">
                <a:pos x="3" y="224"/>
              </a:cxn>
              <a:cxn ang="0">
                <a:pos x="0" y="240"/>
              </a:cxn>
              <a:cxn ang="0">
                <a:pos x="0" y="984"/>
              </a:cxn>
              <a:cxn ang="0">
                <a:pos x="331" y="1019"/>
              </a:cxn>
              <a:cxn ang="0">
                <a:pos x="331" y="1019"/>
              </a:cxn>
              <a:cxn ang="0">
                <a:pos x="666" y="1130"/>
              </a:cxn>
              <a:cxn ang="0">
                <a:pos x="666" y="1130"/>
              </a:cxn>
              <a:cxn ang="0">
                <a:pos x="1046" y="925"/>
              </a:cxn>
              <a:cxn ang="0">
                <a:pos x="1046" y="925"/>
              </a:cxn>
              <a:cxn ang="0">
                <a:pos x="1046" y="295"/>
              </a:cxn>
              <a:cxn ang="0">
                <a:pos x="1046" y="295"/>
              </a:cxn>
              <a:cxn ang="0">
                <a:pos x="666" y="91"/>
              </a:cxn>
              <a:cxn ang="0">
                <a:pos x="666" y="91"/>
              </a:cxn>
              <a:cxn ang="0">
                <a:pos x="331" y="201"/>
              </a:cxn>
              <a:cxn ang="0">
                <a:pos x="331" y="201"/>
              </a:cxn>
              <a:cxn ang="0">
                <a:pos x="0" y="610"/>
              </a:cxn>
              <a:cxn ang="0">
                <a:pos x="0" y="610"/>
              </a:cxn>
            </a:cxnLst>
            <a:rect l="0" t="0" r="r" b="b"/>
            <a:pathLst>
              <a:path w="1410" h="1224">
                <a:moveTo>
                  <a:pt x="0" y="984"/>
                </a:moveTo>
                <a:lnTo>
                  <a:pt x="0" y="984"/>
                </a:lnTo>
                <a:lnTo>
                  <a:pt x="3" y="997"/>
                </a:lnTo>
                <a:lnTo>
                  <a:pt x="10" y="1010"/>
                </a:lnTo>
                <a:lnTo>
                  <a:pt x="23" y="1016"/>
                </a:lnTo>
                <a:lnTo>
                  <a:pt x="36" y="1019"/>
                </a:lnTo>
                <a:lnTo>
                  <a:pt x="627" y="1019"/>
                </a:lnTo>
                <a:lnTo>
                  <a:pt x="627" y="1019"/>
                </a:lnTo>
                <a:lnTo>
                  <a:pt x="643" y="1023"/>
                </a:lnTo>
                <a:lnTo>
                  <a:pt x="653" y="1029"/>
                </a:lnTo>
                <a:lnTo>
                  <a:pt x="663" y="1042"/>
                </a:lnTo>
                <a:lnTo>
                  <a:pt x="666" y="1055"/>
                </a:lnTo>
                <a:lnTo>
                  <a:pt x="666" y="1205"/>
                </a:lnTo>
                <a:lnTo>
                  <a:pt x="666" y="1205"/>
                </a:lnTo>
                <a:lnTo>
                  <a:pt x="666" y="1214"/>
                </a:lnTo>
                <a:lnTo>
                  <a:pt x="673" y="1221"/>
                </a:lnTo>
                <a:lnTo>
                  <a:pt x="682" y="1224"/>
                </a:lnTo>
                <a:lnTo>
                  <a:pt x="692" y="1218"/>
                </a:lnTo>
                <a:lnTo>
                  <a:pt x="1397" y="633"/>
                </a:lnTo>
                <a:lnTo>
                  <a:pt x="1397" y="633"/>
                </a:lnTo>
                <a:lnTo>
                  <a:pt x="1407" y="623"/>
                </a:lnTo>
                <a:lnTo>
                  <a:pt x="1410" y="610"/>
                </a:lnTo>
                <a:lnTo>
                  <a:pt x="1407" y="597"/>
                </a:lnTo>
                <a:lnTo>
                  <a:pt x="1397" y="588"/>
                </a:lnTo>
                <a:lnTo>
                  <a:pt x="692" y="6"/>
                </a:lnTo>
                <a:lnTo>
                  <a:pt x="692" y="6"/>
                </a:lnTo>
                <a:lnTo>
                  <a:pt x="682" y="0"/>
                </a:lnTo>
                <a:lnTo>
                  <a:pt x="673" y="0"/>
                </a:lnTo>
                <a:lnTo>
                  <a:pt x="666" y="6"/>
                </a:lnTo>
                <a:lnTo>
                  <a:pt x="666" y="19"/>
                </a:lnTo>
                <a:lnTo>
                  <a:pt x="666" y="166"/>
                </a:lnTo>
                <a:lnTo>
                  <a:pt x="666" y="166"/>
                </a:lnTo>
                <a:lnTo>
                  <a:pt x="663" y="179"/>
                </a:lnTo>
                <a:lnTo>
                  <a:pt x="653" y="192"/>
                </a:lnTo>
                <a:lnTo>
                  <a:pt x="643" y="198"/>
                </a:lnTo>
                <a:lnTo>
                  <a:pt x="627" y="201"/>
                </a:lnTo>
                <a:lnTo>
                  <a:pt x="36" y="201"/>
                </a:lnTo>
                <a:lnTo>
                  <a:pt x="36" y="201"/>
                </a:lnTo>
                <a:lnTo>
                  <a:pt x="23" y="205"/>
                </a:lnTo>
                <a:lnTo>
                  <a:pt x="10" y="214"/>
                </a:lnTo>
                <a:lnTo>
                  <a:pt x="3" y="224"/>
                </a:lnTo>
                <a:lnTo>
                  <a:pt x="0" y="240"/>
                </a:lnTo>
                <a:lnTo>
                  <a:pt x="0" y="984"/>
                </a:lnTo>
                <a:close/>
                <a:moveTo>
                  <a:pt x="331" y="1019"/>
                </a:moveTo>
                <a:lnTo>
                  <a:pt x="331" y="1019"/>
                </a:lnTo>
                <a:close/>
                <a:moveTo>
                  <a:pt x="666" y="1130"/>
                </a:moveTo>
                <a:lnTo>
                  <a:pt x="666" y="1130"/>
                </a:lnTo>
                <a:close/>
                <a:moveTo>
                  <a:pt x="1046" y="925"/>
                </a:moveTo>
                <a:lnTo>
                  <a:pt x="1046" y="925"/>
                </a:lnTo>
                <a:close/>
                <a:moveTo>
                  <a:pt x="1046" y="295"/>
                </a:moveTo>
                <a:lnTo>
                  <a:pt x="1046" y="295"/>
                </a:lnTo>
                <a:close/>
                <a:moveTo>
                  <a:pt x="666" y="91"/>
                </a:moveTo>
                <a:lnTo>
                  <a:pt x="666" y="91"/>
                </a:lnTo>
                <a:close/>
                <a:moveTo>
                  <a:pt x="331" y="201"/>
                </a:moveTo>
                <a:lnTo>
                  <a:pt x="331" y="201"/>
                </a:lnTo>
                <a:close/>
                <a:moveTo>
                  <a:pt x="0" y="610"/>
                </a:moveTo>
                <a:lnTo>
                  <a:pt x="0" y="610"/>
                </a:lnTo>
                <a:close/>
              </a:path>
            </a:pathLst>
          </a:custGeom>
          <a:solidFill>
            <a:srgbClr val="C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数字核脉冲信号</a:t>
            </a:r>
          </a:p>
        </p:txBody>
      </p:sp>
      <p:sp>
        <p:nvSpPr>
          <p:cNvPr id="14" name="Freeform 15"/>
          <p:cNvSpPr>
            <a:spLocks noEditPoints="1"/>
          </p:cNvSpPr>
          <p:nvPr/>
        </p:nvSpPr>
        <p:spPr bwMode="auto">
          <a:xfrm>
            <a:off x="6804248" y="1705793"/>
            <a:ext cx="2118564" cy="2206913"/>
          </a:xfrm>
          <a:custGeom>
            <a:avLst/>
            <a:gdLst/>
            <a:ahLst/>
            <a:cxnLst>
              <a:cxn ang="0">
                <a:pos x="0" y="984"/>
              </a:cxn>
              <a:cxn ang="0">
                <a:pos x="0" y="984"/>
              </a:cxn>
              <a:cxn ang="0">
                <a:pos x="3" y="997"/>
              </a:cxn>
              <a:cxn ang="0">
                <a:pos x="10" y="1010"/>
              </a:cxn>
              <a:cxn ang="0">
                <a:pos x="23" y="1016"/>
              </a:cxn>
              <a:cxn ang="0">
                <a:pos x="36" y="1019"/>
              </a:cxn>
              <a:cxn ang="0">
                <a:pos x="627" y="1019"/>
              </a:cxn>
              <a:cxn ang="0">
                <a:pos x="627" y="1019"/>
              </a:cxn>
              <a:cxn ang="0">
                <a:pos x="643" y="1023"/>
              </a:cxn>
              <a:cxn ang="0">
                <a:pos x="653" y="1029"/>
              </a:cxn>
              <a:cxn ang="0">
                <a:pos x="663" y="1042"/>
              </a:cxn>
              <a:cxn ang="0">
                <a:pos x="666" y="1055"/>
              </a:cxn>
              <a:cxn ang="0">
                <a:pos x="666" y="1205"/>
              </a:cxn>
              <a:cxn ang="0">
                <a:pos x="666" y="1205"/>
              </a:cxn>
              <a:cxn ang="0">
                <a:pos x="666" y="1214"/>
              </a:cxn>
              <a:cxn ang="0">
                <a:pos x="673" y="1221"/>
              </a:cxn>
              <a:cxn ang="0">
                <a:pos x="682" y="1224"/>
              </a:cxn>
              <a:cxn ang="0">
                <a:pos x="692" y="1218"/>
              </a:cxn>
              <a:cxn ang="0">
                <a:pos x="1397" y="633"/>
              </a:cxn>
              <a:cxn ang="0">
                <a:pos x="1397" y="633"/>
              </a:cxn>
              <a:cxn ang="0">
                <a:pos x="1407" y="623"/>
              </a:cxn>
              <a:cxn ang="0">
                <a:pos x="1410" y="610"/>
              </a:cxn>
              <a:cxn ang="0">
                <a:pos x="1407" y="597"/>
              </a:cxn>
              <a:cxn ang="0">
                <a:pos x="1397" y="588"/>
              </a:cxn>
              <a:cxn ang="0">
                <a:pos x="692" y="6"/>
              </a:cxn>
              <a:cxn ang="0">
                <a:pos x="692" y="6"/>
              </a:cxn>
              <a:cxn ang="0">
                <a:pos x="682" y="0"/>
              </a:cxn>
              <a:cxn ang="0">
                <a:pos x="673" y="0"/>
              </a:cxn>
              <a:cxn ang="0">
                <a:pos x="666" y="6"/>
              </a:cxn>
              <a:cxn ang="0">
                <a:pos x="666" y="19"/>
              </a:cxn>
              <a:cxn ang="0">
                <a:pos x="666" y="166"/>
              </a:cxn>
              <a:cxn ang="0">
                <a:pos x="666" y="166"/>
              </a:cxn>
              <a:cxn ang="0">
                <a:pos x="663" y="179"/>
              </a:cxn>
              <a:cxn ang="0">
                <a:pos x="653" y="192"/>
              </a:cxn>
              <a:cxn ang="0">
                <a:pos x="643" y="198"/>
              </a:cxn>
              <a:cxn ang="0">
                <a:pos x="627" y="201"/>
              </a:cxn>
              <a:cxn ang="0">
                <a:pos x="36" y="201"/>
              </a:cxn>
              <a:cxn ang="0">
                <a:pos x="36" y="201"/>
              </a:cxn>
              <a:cxn ang="0">
                <a:pos x="23" y="205"/>
              </a:cxn>
              <a:cxn ang="0">
                <a:pos x="10" y="214"/>
              </a:cxn>
              <a:cxn ang="0">
                <a:pos x="3" y="224"/>
              </a:cxn>
              <a:cxn ang="0">
                <a:pos x="0" y="240"/>
              </a:cxn>
              <a:cxn ang="0">
                <a:pos x="0" y="984"/>
              </a:cxn>
              <a:cxn ang="0">
                <a:pos x="331" y="1019"/>
              </a:cxn>
              <a:cxn ang="0">
                <a:pos x="331" y="1019"/>
              </a:cxn>
              <a:cxn ang="0">
                <a:pos x="666" y="1130"/>
              </a:cxn>
              <a:cxn ang="0">
                <a:pos x="666" y="1130"/>
              </a:cxn>
              <a:cxn ang="0">
                <a:pos x="1046" y="925"/>
              </a:cxn>
              <a:cxn ang="0">
                <a:pos x="1046" y="925"/>
              </a:cxn>
              <a:cxn ang="0">
                <a:pos x="1046" y="295"/>
              </a:cxn>
              <a:cxn ang="0">
                <a:pos x="1046" y="295"/>
              </a:cxn>
              <a:cxn ang="0">
                <a:pos x="666" y="91"/>
              </a:cxn>
              <a:cxn ang="0">
                <a:pos x="666" y="91"/>
              </a:cxn>
              <a:cxn ang="0">
                <a:pos x="331" y="201"/>
              </a:cxn>
              <a:cxn ang="0">
                <a:pos x="331" y="201"/>
              </a:cxn>
              <a:cxn ang="0">
                <a:pos x="0" y="610"/>
              </a:cxn>
              <a:cxn ang="0">
                <a:pos x="0" y="610"/>
              </a:cxn>
            </a:cxnLst>
            <a:rect l="0" t="0" r="r" b="b"/>
            <a:pathLst>
              <a:path w="1410" h="1224">
                <a:moveTo>
                  <a:pt x="0" y="984"/>
                </a:moveTo>
                <a:lnTo>
                  <a:pt x="0" y="984"/>
                </a:lnTo>
                <a:lnTo>
                  <a:pt x="3" y="997"/>
                </a:lnTo>
                <a:lnTo>
                  <a:pt x="10" y="1010"/>
                </a:lnTo>
                <a:lnTo>
                  <a:pt x="23" y="1016"/>
                </a:lnTo>
                <a:lnTo>
                  <a:pt x="36" y="1019"/>
                </a:lnTo>
                <a:lnTo>
                  <a:pt x="627" y="1019"/>
                </a:lnTo>
                <a:lnTo>
                  <a:pt x="627" y="1019"/>
                </a:lnTo>
                <a:lnTo>
                  <a:pt x="643" y="1023"/>
                </a:lnTo>
                <a:lnTo>
                  <a:pt x="653" y="1029"/>
                </a:lnTo>
                <a:lnTo>
                  <a:pt x="663" y="1042"/>
                </a:lnTo>
                <a:lnTo>
                  <a:pt x="666" y="1055"/>
                </a:lnTo>
                <a:lnTo>
                  <a:pt x="666" y="1205"/>
                </a:lnTo>
                <a:lnTo>
                  <a:pt x="666" y="1205"/>
                </a:lnTo>
                <a:lnTo>
                  <a:pt x="666" y="1214"/>
                </a:lnTo>
                <a:lnTo>
                  <a:pt x="673" y="1221"/>
                </a:lnTo>
                <a:lnTo>
                  <a:pt x="682" y="1224"/>
                </a:lnTo>
                <a:lnTo>
                  <a:pt x="692" y="1218"/>
                </a:lnTo>
                <a:lnTo>
                  <a:pt x="1397" y="633"/>
                </a:lnTo>
                <a:lnTo>
                  <a:pt x="1397" y="633"/>
                </a:lnTo>
                <a:lnTo>
                  <a:pt x="1407" y="623"/>
                </a:lnTo>
                <a:lnTo>
                  <a:pt x="1410" y="610"/>
                </a:lnTo>
                <a:lnTo>
                  <a:pt x="1407" y="597"/>
                </a:lnTo>
                <a:lnTo>
                  <a:pt x="1397" y="588"/>
                </a:lnTo>
                <a:lnTo>
                  <a:pt x="692" y="6"/>
                </a:lnTo>
                <a:lnTo>
                  <a:pt x="692" y="6"/>
                </a:lnTo>
                <a:lnTo>
                  <a:pt x="682" y="0"/>
                </a:lnTo>
                <a:lnTo>
                  <a:pt x="673" y="0"/>
                </a:lnTo>
                <a:lnTo>
                  <a:pt x="666" y="6"/>
                </a:lnTo>
                <a:lnTo>
                  <a:pt x="666" y="19"/>
                </a:lnTo>
                <a:lnTo>
                  <a:pt x="666" y="166"/>
                </a:lnTo>
                <a:lnTo>
                  <a:pt x="666" y="166"/>
                </a:lnTo>
                <a:lnTo>
                  <a:pt x="663" y="179"/>
                </a:lnTo>
                <a:lnTo>
                  <a:pt x="653" y="192"/>
                </a:lnTo>
                <a:lnTo>
                  <a:pt x="643" y="198"/>
                </a:lnTo>
                <a:lnTo>
                  <a:pt x="627" y="201"/>
                </a:lnTo>
                <a:lnTo>
                  <a:pt x="36" y="201"/>
                </a:lnTo>
                <a:lnTo>
                  <a:pt x="36" y="201"/>
                </a:lnTo>
                <a:lnTo>
                  <a:pt x="23" y="205"/>
                </a:lnTo>
                <a:lnTo>
                  <a:pt x="10" y="214"/>
                </a:lnTo>
                <a:lnTo>
                  <a:pt x="3" y="224"/>
                </a:lnTo>
                <a:lnTo>
                  <a:pt x="0" y="240"/>
                </a:lnTo>
                <a:lnTo>
                  <a:pt x="0" y="984"/>
                </a:lnTo>
                <a:close/>
                <a:moveTo>
                  <a:pt x="331" y="1019"/>
                </a:moveTo>
                <a:lnTo>
                  <a:pt x="331" y="1019"/>
                </a:lnTo>
                <a:close/>
                <a:moveTo>
                  <a:pt x="666" y="1130"/>
                </a:moveTo>
                <a:lnTo>
                  <a:pt x="666" y="1130"/>
                </a:lnTo>
                <a:close/>
                <a:moveTo>
                  <a:pt x="1046" y="925"/>
                </a:moveTo>
                <a:lnTo>
                  <a:pt x="1046" y="925"/>
                </a:lnTo>
                <a:close/>
                <a:moveTo>
                  <a:pt x="1046" y="295"/>
                </a:moveTo>
                <a:lnTo>
                  <a:pt x="1046" y="295"/>
                </a:lnTo>
                <a:close/>
                <a:moveTo>
                  <a:pt x="666" y="91"/>
                </a:moveTo>
                <a:lnTo>
                  <a:pt x="666" y="91"/>
                </a:lnTo>
                <a:close/>
                <a:moveTo>
                  <a:pt x="331" y="201"/>
                </a:moveTo>
                <a:lnTo>
                  <a:pt x="331" y="201"/>
                </a:lnTo>
                <a:close/>
                <a:moveTo>
                  <a:pt x="0" y="610"/>
                </a:moveTo>
                <a:lnTo>
                  <a:pt x="0" y="610"/>
                </a:lnTo>
                <a:close/>
              </a:path>
            </a:pathLst>
          </a:custGeom>
          <a:solidFill>
            <a:srgbClr val="C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数字滤波成形算法</a:t>
            </a:r>
          </a:p>
        </p:txBody>
      </p:sp>
      <p:cxnSp>
        <p:nvCxnSpPr>
          <p:cNvPr id="30" name="直接连接符 29"/>
          <p:cNvCxnSpPr/>
          <p:nvPr/>
        </p:nvCxnSpPr>
        <p:spPr>
          <a:xfrm>
            <a:off x="2298700" y="4298160"/>
            <a:ext cx="0" cy="77533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0" name="矩形 31"/>
          <p:cNvSpPr>
            <a:spLocks noChangeArrowheads="1"/>
          </p:cNvSpPr>
          <p:nvPr/>
        </p:nvSpPr>
        <p:spPr bwMode="auto">
          <a:xfrm>
            <a:off x="2771776" y="4465800"/>
            <a:ext cx="11080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信号调理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4506913" y="4298160"/>
            <a:ext cx="0" cy="77533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2" name="矩形 33"/>
          <p:cNvSpPr>
            <a:spLocks noChangeArrowheads="1"/>
          </p:cNvSpPr>
          <p:nvPr/>
        </p:nvSpPr>
        <p:spPr bwMode="auto">
          <a:xfrm>
            <a:off x="4857752" y="4465800"/>
            <a:ext cx="16001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ADC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高速采样</a:t>
            </a:r>
          </a:p>
        </p:txBody>
      </p:sp>
      <p:cxnSp>
        <p:nvCxnSpPr>
          <p:cNvPr id="35" name="直接连接符 34"/>
          <p:cNvCxnSpPr/>
          <p:nvPr/>
        </p:nvCxnSpPr>
        <p:spPr>
          <a:xfrm>
            <a:off x="6764338" y="4298160"/>
            <a:ext cx="0" cy="77533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4" name="矩形 35"/>
          <p:cNvSpPr>
            <a:spLocks noChangeArrowheads="1"/>
          </p:cNvSpPr>
          <p:nvPr/>
        </p:nvSpPr>
        <p:spPr bwMode="auto">
          <a:xfrm>
            <a:off x="7010707" y="4465800"/>
            <a:ext cx="17046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FPGA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并行处理</a:t>
            </a:r>
          </a:p>
        </p:txBody>
      </p:sp>
      <p:sp>
        <p:nvSpPr>
          <p:cNvPr id="18" name="左大括号 17"/>
          <p:cNvSpPr/>
          <p:nvPr/>
        </p:nvSpPr>
        <p:spPr>
          <a:xfrm rot="16200000">
            <a:off x="4286248" y="3333278"/>
            <a:ext cx="500066" cy="4357718"/>
          </a:xfrm>
          <a:prstGeom prst="leftBrace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n w="38100">
                <a:solidFill>
                  <a:srgbClr val="00CC00"/>
                </a:solidFill>
              </a:ln>
              <a:solidFill>
                <a:srgbClr val="00CC00"/>
              </a:solidFill>
            </a:endParaRPr>
          </a:p>
        </p:txBody>
      </p:sp>
      <p:sp>
        <p:nvSpPr>
          <p:cNvPr id="19" name="矩形 31"/>
          <p:cNvSpPr>
            <a:spLocks noChangeArrowheads="1"/>
          </p:cNvSpPr>
          <p:nvPr/>
        </p:nvSpPr>
        <p:spPr bwMode="auto">
          <a:xfrm>
            <a:off x="3714744" y="5976484"/>
            <a:ext cx="16430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核电子学模块</a:t>
            </a:r>
          </a:p>
        </p:txBody>
      </p:sp>
      <p:sp>
        <p:nvSpPr>
          <p:cNvPr id="21" name="左大括号 20"/>
          <p:cNvSpPr/>
          <p:nvPr/>
        </p:nvSpPr>
        <p:spPr>
          <a:xfrm rot="16200000">
            <a:off x="1000100" y="4476286"/>
            <a:ext cx="500066" cy="2071702"/>
          </a:xfrm>
          <a:prstGeom prst="leftBrace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n w="38100">
                <a:solidFill>
                  <a:srgbClr val="00CC00"/>
                </a:solidFill>
              </a:ln>
              <a:solidFill>
                <a:srgbClr val="00CC00"/>
              </a:solidFill>
            </a:endParaRPr>
          </a:p>
        </p:txBody>
      </p:sp>
      <p:sp>
        <p:nvSpPr>
          <p:cNvPr id="22" name="矩形 31"/>
          <p:cNvSpPr>
            <a:spLocks noChangeArrowheads="1"/>
          </p:cNvSpPr>
          <p:nvPr/>
        </p:nvSpPr>
        <p:spPr bwMode="auto">
          <a:xfrm>
            <a:off x="539552" y="6000768"/>
            <a:ext cx="1821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核辐射探测器</a:t>
            </a:r>
          </a:p>
        </p:txBody>
      </p:sp>
      <p:sp>
        <p:nvSpPr>
          <p:cNvPr id="23" name="左大括号 22"/>
          <p:cNvSpPr/>
          <p:nvPr/>
        </p:nvSpPr>
        <p:spPr>
          <a:xfrm rot="16200000">
            <a:off x="7572396" y="4488428"/>
            <a:ext cx="500066" cy="2071702"/>
          </a:xfrm>
          <a:prstGeom prst="leftBrace">
            <a:avLst/>
          </a:prstGeom>
          <a:noFill/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>
              <a:ln w="38100">
                <a:solidFill>
                  <a:srgbClr val="00CC00"/>
                </a:solidFill>
              </a:ln>
              <a:solidFill>
                <a:srgbClr val="00CC00"/>
              </a:solidFill>
            </a:endParaRPr>
          </a:p>
        </p:txBody>
      </p:sp>
      <p:sp>
        <p:nvSpPr>
          <p:cNvPr id="24" name="矩形 31"/>
          <p:cNvSpPr>
            <a:spLocks noChangeArrowheads="1"/>
          </p:cNvSpPr>
          <p:nvPr/>
        </p:nvSpPr>
        <p:spPr bwMode="auto">
          <a:xfrm>
            <a:off x="7072330" y="5988626"/>
            <a:ext cx="1571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信号处理算法</a:t>
            </a:r>
          </a:p>
        </p:txBody>
      </p:sp>
      <p:sp>
        <p:nvSpPr>
          <p:cNvPr id="26" name="燕尾形 23"/>
          <p:cNvSpPr>
            <a:spLocks noChangeArrowheads="1"/>
          </p:cNvSpPr>
          <p:nvPr/>
        </p:nvSpPr>
        <p:spPr bwMode="auto">
          <a:xfrm>
            <a:off x="2308326" y="6000768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28" name="燕尾形 23"/>
          <p:cNvSpPr>
            <a:spLocks noChangeArrowheads="1"/>
          </p:cNvSpPr>
          <p:nvPr/>
        </p:nvSpPr>
        <p:spPr bwMode="auto">
          <a:xfrm>
            <a:off x="5594474" y="6000768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31" name="燕尾形 23"/>
          <p:cNvSpPr>
            <a:spLocks noChangeArrowheads="1"/>
          </p:cNvSpPr>
          <p:nvPr/>
        </p:nvSpPr>
        <p:spPr bwMode="auto">
          <a:xfrm>
            <a:off x="2665516" y="6000768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32" name="燕尾形 23"/>
          <p:cNvSpPr>
            <a:spLocks noChangeArrowheads="1"/>
          </p:cNvSpPr>
          <p:nvPr/>
        </p:nvSpPr>
        <p:spPr bwMode="auto">
          <a:xfrm>
            <a:off x="5951664" y="6000768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34" name="燕尾形 23"/>
          <p:cNvSpPr>
            <a:spLocks noChangeArrowheads="1"/>
          </p:cNvSpPr>
          <p:nvPr/>
        </p:nvSpPr>
        <p:spPr bwMode="auto">
          <a:xfrm>
            <a:off x="3022706" y="6000768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36" name="燕尾形 23"/>
          <p:cNvSpPr>
            <a:spLocks noChangeArrowheads="1"/>
          </p:cNvSpPr>
          <p:nvPr/>
        </p:nvSpPr>
        <p:spPr bwMode="auto">
          <a:xfrm>
            <a:off x="6308854" y="6000768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63" name="Rectangle 7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cxnSp>
        <p:nvCxnSpPr>
          <p:cNvPr id="69" name="直接连接符 68"/>
          <p:cNvCxnSpPr/>
          <p:nvPr/>
        </p:nvCxnSpPr>
        <p:spPr>
          <a:xfrm flipH="1">
            <a:off x="107504" y="702863"/>
            <a:ext cx="25922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7"/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1" name="TextBox 1"/>
          <p:cNvSpPr txBox="1">
            <a:spLocks noChangeArrowheads="1"/>
          </p:cNvSpPr>
          <p:nvPr/>
        </p:nvSpPr>
        <p:spPr bwMode="auto">
          <a:xfrm>
            <a:off x="212002" y="285728"/>
            <a:ext cx="24877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1.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研究背景与意义</a:t>
            </a:r>
          </a:p>
        </p:txBody>
      </p:sp>
      <p:sp>
        <p:nvSpPr>
          <p:cNvPr id="72" name="燕尾形 71"/>
          <p:cNvSpPr>
            <a:spLocks noChangeArrowheads="1"/>
          </p:cNvSpPr>
          <p:nvPr/>
        </p:nvSpPr>
        <p:spPr bwMode="auto">
          <a:xfrm>
            <a:off x="2941578" y="355516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73" name="燕尾形 22"/>
          <p:cNvSpPr>
            <a:spLocks noChangeArrowheads="1"/>
          </p:cNvSpPr>
          <p:nvPr/>
        </p:nvSpPr>
        <p:spPr bwMode="auto">
          <a:xfrm>
            <a:off x="3275856" y="355593"/>
            <a:ext cx="3796474" cy="358763"/>
          </a:xfrm>
          <a:prstGeom prst="chevron">
            <a:avLst>
              <a:gd name="adj" fmla="val 5000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4" name="TextBox 1"/>
          <p:cNvSpPr txBox="1">
            <a:spLocks noChangeArrowheads="1"/>
          </p:cNvSpPr>
          <p:nvPr/>
        </p:nvSpPr>
        <p:spPr bwMode="auto">
          <a:xfrm>
            <a:off x="3851920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核脉冲信号流程</a:t>
            </a:r>
          </a:p>
        </p:txBody>
      </p:sp>
      <p:pic>
        <p:nvPicPr>
          <p:cNvPr id="75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76" name="燕尾形 22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7" name="燕尾形 76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78" name="燕尾形 77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  <p:bldP spid="25" grpId="0" animBg="1"/>
      <p:bldP spid="12" grpId="0" animBg="1"/>
      <p:bldP spid="13" grpId="0" animBg="1"/>
      <p:bldP spid="14" grpId="0" animBg="1"/>
      <p:bldP spid="15380" grpId="0"/>
      <p:bldP spid="15382" grpId="0"/>
      <p:bldP spid="15384" grpId="0"/>
      <p:bldP spid="18" grpId="0" animBg="1"/>
      <p:bldP spid="19" grpId="0"/>
      <p:bldP spid="21" grpId="0" animBg="1"/>
      <p:bldP spid="22" grpId="0"/>
      <p:bldP spid="23" grpId="0" animBg="1"/>
      <p:bldP spid="24" grpId="0"/>
      <p:bldP spid="26" grpId="0" animBg="1"/>
      <p:bldP spid="28" grpId="0" animBg="1"/>
      <p:bldP spid="31" grpId="0" animBg="1"/>
      <p:bldP spid="32" grpId="0" animBg="1"/>
      <p:bldP spid="34" grpId="0" animBg="1"/>
      <p:bldP spid="3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7">
            <a:extLst>
              <a:ext uri="{FF2B5EF4-FFF2-40B4-BE49-F238E27FC236}">
                <a16:creationId xmlns:a16="http://schemas.microsoft.com/office/drawing/2014/main" id="{44DC952C-B045-4893-8F1E-3DB6D36F117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3025" y="714375"/>
            <a:ext cx="3516313" cy="0"/>
          </a:xfrm>
          <a:prstGeom prst="line">
            <a:avLst/>
          </a:prstGeom>
          <a:noFill/>
          <a:ln w="9525">
            <a:solidFill>
              <a:srgbClr val="FFB0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Rectangle 7">
            <a:extLst>
              <a:ext uri="{FF2B5EF4-FFF2-40B4-BE49-F238E27FC236}">
                <a16:creationId xmlns:a16="http://schemas.microsoft.com/office/drawing/2014/main" id="{B2CD96DA-0F35-4954-862C-8E2EA7284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6" name="燕尾形 9">
            <a:extLst>
              <a:ext uri="{FF2B5EF4-FFF2-40B4-BE49-F238E27FC236}">
                <a16:creationId xmlns:a16="http://schemas.microsoft.com/office/drawing/2014/main" id="{DFDA7691-7B2C-4D5F-A3EA-24087CB7B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9338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7" name="燕尾形 22">
            <a:extLst>
              <a:ext uri="{FF2B5EF4-FFF2-40B4-BE49-F238E27FC236}">
                <a16:creationId xmlns:a16="http://schemas.microsoft.com/office/drawing/2014/main" id="{90D38894-873E-4C48-8514-A8325558B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1925" y="355600"/>
            <a:ext cx="3100388" cy="358775"/>
          </a:xfrm>
          <a:prstGeom prst="chevron">
            <a:avLst>
              <a:gd name="adj" fmla="val 49969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" name="燕尾形 12">
            <a:extLst>
              <a:ext uri="{FF2B5EF4-FFF2-40B4-BE49-F238E27FC236}">
                <a16:creationId xmlns:a16="http://schemas.microsoft.com/office/drawing/2014/main" id="{8B599B4D-F31D-48FE-86FF-E396B52E8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69912" cy="358775"/>
          </a:xfrm>
          <a:prstGeom prst="chevron">
            <a:avLst>
              <a:gd name="adj" fmla="val 50001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9" name="燕尾形 13">
            <a:extLst>
              <a:ext uri="{FF2B5EF4-FFF2-40B4-BE49-F238E27FC236}">
                <a16:creationId xmlns:a16="http://schemas.microsoft.com/office/drawing/2014/main" id="{89225AE8-66F9-4780-8316-0298A15B0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0" name="燕尾形 14">
            <a:extLst>
              <a:ext uri="{FF2B5EF4-FFF2-40B4-BE49-F238E27FC236}">
                <a16:creationId xmlns:a16="http://schemas.microsoft.com/office/drawing/2014/main" id="{1DF00F27-C150-41E0-A18B-B7B1C8429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493475A2-E6D8-4199-BA26-AE1B2B753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35163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高精度数字化能谱测量技术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32B89B15-4259-428E-AAA9-23C11D159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827088"/>
            <a:ext cx="61198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5000"/>
              </a:lnSpc>
            </a:pPr>
            <a:r>
              <a:rPr lang="en-US" altLang="zh-CN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List-mode</a:t>
            </a:r>
            <a:r>
              <a:rPr lang="zh-CN" altLang="en-US" sz="200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模式数字化测量技术</a:t>
            </a:r>
            <a:endParaRPr lang="en-US" altLang="zh-CN" sz="20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4699" name="图片 12">
            <a:extLst>
              <a:ext uri="{FF2B5EF4-FFF2-40B4-BE49-F238E27FC236}">
                <a16:creationId xmlns:a16="http://schemas.microsoft.com/office/drawing/2014/main" id="{F438A25F-B087-4378-9BDC-983E22C7A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7613"/>
            <a:ext cx="419576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700" name="矩形 13">
            <a:extLst>
              <a:ext uri="{FF2B5EF4-FFF2-40B4-BE49-F238E27FC236}">
                <a16:creationId xmlns:a16="http://schemas.microsoft.com/office/drawing/2014/main" id="{EFC71BFE-A0D4-4058-B7F0-2A014864A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1196975"/>
            <a:ext cx="86423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CN" altLang="en-US" sz="220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反康效果测试</a:t>
            </a:r>
            <a:endParaRPr lang="en-US" altLang="zh-CN" sz="220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2">
            <a:extLst>
              <a:ext uri="{FF2B5EF4-FFF2-40B4-BE49-F238E27FC236}">
                <a16:creationId xmlns:a16="http://schemas.microsoft.com/office/drawing/2014/main" id="{839E7888-01C9-41F1-94E0-6D01B5B53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1252538"/>
            <a:ext cx="6497638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altLang="zh-CN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60%HPGe</a:t>
            </a:r>
            <a:r>
              <a:rPr lang="zh-CN" altLang="en-US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en-US" altLang="zh-CN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Cs137</a:t>
            </a:r>
            <a:r>
              <a:rPr lang="zh-CN" altLang="en-US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889Bq</a:t>
            </a:r>
            <a:r>
              <a:rPr lang="zh-CN" altLang="en-US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en-US" altLang="zh-CN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2013.6.5,</a:t>
            </a:r>
            <a:r>
              <a:rPr lang="zh-CN" altLang="en-US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连续测试</a:t>
            </a:r>
            <a:r>
              <a:rPr lang="en-US" altLang="zh-CN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1.2</a:t>
            </a:r>
            <a:r>
              <a:rPr lang="zh-CN" altLang="en-US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小时：</a:t>
            </a:r>
            <a:endParaRPr lang="en-US" altLang="zh-CN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康普顿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减弱因子</a:t>
            </a:r>
            <a:r>
              <a:rPr lang="zh-CN" altLang="en-US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en-US" altLang="zh-CN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9.8</a:t>
            </a:r>
            <a:r>
              <a:rPr lang="zh-CN" altLang="en-US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；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反康前</a:t>
            </a:r>
            <a:r>
              <a:rPr lang="zh-CN" altLang="en-US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峰康比：</a:t>
            </a:r>
            <a:r>
              <a:rPr lang="en-US" altLang="zh-CN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202:1</a:t>
            </a:r>
            <a:r>
              <a:rPr lang="zh-CN" altLang="en-US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；</a:t>
            </a:r>
            <a:r>
              <a:rPr lang="zh-CN" altLang="en-US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反康后</a:t>
            </a:r>
            <a:r>
              <a:rPr lang="zh-CN" altLang="en-US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峰康比：</a:t>
            </a:r>
            <a:r>
              <a:rPr lang="en-US" altLang="zh-CN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1158:1</a:t>
            </a:r>
            <a:r>
              <a:rPr lang="zh-CN" altLang="en-US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；</a:t>
            </a:r>
            <a:endParaRPr lang="en-US" altLang="zh-CN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15E7DDD9-8D30-471C-A55E-3D565F9B5ABC}"/>
              </a:ext>
            </a:extLst>
          </p:cNvPr>
          <p:cNvSpPr/>
          <p:nvPr/>
        </p:nvSpPr>
        <p:spPr>
          <a:xfrm>
            <a:off x="1800225" y="3608388"/>
            <a:ext cx="215900" cy="23320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dirty="0"/>
          </a:p>
        </p:txBody>
      </p:sp>
      <p:pic>
        <p:nvPicPr>
          <p:cNvPr id="114703" name="图片 16">
            <a:extLst>
              <a:ext uri="{FF2B5EF4-FFF2-40B4-BE49-F238E27FC236}">
                <a16:creationId xmlns:a16="http://schemas.microsoft.com/office/drawing/2014/main" id="{D16E552C-5077-4025-99F5-BCE42C5EE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2498725"/>
            <a:ext cx="6357937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704" name="TextBox 18">
            <a:extLst>
              <a:ext uri="{FF2B5EF4-FFF2-40B4-BE49-F238E27FC236}">
                <a16:creationId xmlns:a16="http://schemas.microsoft.com/office/drawing/2014/main" id="{1401F67D-A854-4987-8FCD-BD36AFB4C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600" y="2794000"/>
            <a:ext cx="3344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低能散射无漏记，导致康普顿边缘的抑制效果达到最佳！</a:t>
            </a:r>
            <a:endParaRPr lang="en-US" altLang="zh-CN" sz="160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8A9C7057-11BE-4E57-80DE-B699C632233B}"/>
              </a:ext>
            </a:extLst>
          </p:cNvPr>
          <p:cNvCxnSpPr>
            <a:cxnSpLocks/>
          </p:cNvCxnSpPr>
          <p:nvPr/>
        </p:nvCxnSpPr>
        <p:spPr>
          <a:xfrm>
            <a:off x="6092825" y="3363913"/>
            <a:ext cx="1014413" cy="85725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847930A7-C131-43D9-A20F-96AC5A15BB47}"/>
              </a:ext>
            </a:extLst>
          </p:cNvPr>
          <p:cNvCxnSpPr>
            <a:cxnSpLocks/>
          </p:cNvCxnSpPr>
          <p:nvPr/>
        </p:nvCxnSpPr>
        <p:spPr>
          <a:xfrm>
            <a:off x="7272338" y="4724400"/>
            <a:ext cx="0" cy="684213"/>
          </a:xfrm>
          <a:prstGeom prst="line">
            <a:avLst/>
          </a:prstGeom>
          <a:ln w="158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707" name="TextBox 18">
            <a:extLst>
              <a:ext uri="{FF2B5EF4-FFF2-40B4-BE49-F238E27FC236}">
                <a16:creationId xmlns:a16="http://schemas.microsoft.com/office/drawing/2014/main" id="{85FCEF61-22E6-4286-B62B-AD0911C9F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0688" y="4897438"/>
            <a:ext cx="573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9.8</a:t>
            </a: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053F4A09-C8E8-43CD-AD82-A7F8BF971C24}"/>
              </a:ext>
            </a:extLst>
          </p:cNvPr>
          <p:cNvCxnSpPr>
            <a:cxnSpLocks/>
            <a:endCxn id="16" idx="7"/>
          </p:cNvCxnSpPr>
          <p:nvPr/>
        </p:nvCxnSpPr>
        <p:spPr>
          <a:xfrm flipH="1">
            <a:off x="1984375" y="3303588"/>
            <a:ext cx="3883025" cy="64770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4930" name="直接连接符 7">
            <a:extLst>
              <a:ext uri="{FF2B5EF4-FFF2-40B4-BE49-F238E27FC236}">
                <a16:creationId xmlns:a16="http://schemas.microsoft.com/office/drawing/2014/main" id="{5CADDEE2-194E-4CDB-8308-4E371301544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3025" y="714375"/>
            <a:ext cx="3778250" cy="0"/>
          </a:xfrm>
          <a:prstGeom prst="line">
            <a:avLst/>
          </a:prstGeom>
          <a:noFill/>
          <a:ln w="9525">
            <a:solidFill>
              <a:srgbClr val="FFB0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4931" name="Rectangle 7">
            <a:extLst>
              <a:ext uri="{FF2B5EF4-FFF2-40B4-BE49-F238E27FC236}">
                <a16:creationId xmlns:a16="http://schemas.microsoft.com/office/drawing/2014/main" id="{654C76A2-9189-46C6-9D37-4D9086BC0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24932" name="燕尾形 9">
            <a:extLst>
              <a:ext uri="{FF2B5EF4-FFF2-40B4-BE49-F238E27FC236}">
                <a16:creationId xmlns:a16="http://schemas.microsoft.com/office/drawing/2014/main" id="{B8CAF818-4C0B-4906-9C0B-75BE89294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97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24933" name="燕尾形 22">
            <a:extLst>
              <a:ext uri="{FF2B5EF4-FFF2-40B4-BE49-F238E27FC236}">
                <a16:creationId xmlns:a16="http://schemas.microsoft.com/office/drawing/2014/main" id="{F60FF411-5496-4A44-8CF1-8C9661D82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355600"/>
            <a:ext cx="2790825" cy="358775"/>
          </a:xfrm>
          <a:prstGeom prst="chevron">
            <a:avLst>
              <a:gd name="adj" fmla="val 49986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124934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B28A80A4-3906-4D12-B651-54C1EA61A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5" name="燕尾形 12">
            <a:extLst>
              <a:ext uri="{FF2B5EF4-FFF2-40B4-BE49-F238E27FC236}">
                <a16:creationId xmlns:a16="http://schemas.microsoft.com/office/drawing/2014/main" id="{91F13A38-87E2-4412-AC5F-1F3A8E443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69912" cy="358775"/>
          </a:xfrm>
          <a:prstGeom prst="chevron">
            <a:avLst>
              <a:gd name="adj" fmla="val 50001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24936" name="燕尾形 13">
            <a:extLst>
              <a:ext uri="{FF2B5EF4-FFF2-40B4-BE49-F238E27FC236}">
                <a16:creationId xmlns:a16="http://schemas.microsoft.com/office/drawing/2014/main" id="{4330B333-E5AA-4D0D-90F3-3FFBA54A7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24937" name="燕尾形 14">
            <a:extLst>
              <a:ext uri="{FF2B5EF4-FFF2-40B4-BE49-F238E27FC236}">
                <a16:creationId xmlns:a16="http://schemas.microsoft.com/office/drawing/2014/main" id="{D1B8B1C4-AF34-4C01-96AC-E851F87AD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24938" name="TextBox 1">
            <a:extLst>
              <a:ext uri="{FF2B5EF4-FFF2-40B4-BE49-F238E27FC236}">
                <a16:creationId xmlns:a16="http://schemas.microsoft.com/office/drawing/2014/main" id="{601FF19E-114D-4053-97A3-C208838FD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3922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8.All In One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全参数数字化测量仪</a:t>
            </a:r>
          </a:p>
        </p:txBody>
      </p:sp>
      <p:sp>
        <p:nvSpPr>
          <p:cNvPr id="124939" name="矩形 5">
            <a:extLst>
              <a:ext uri="{FF2B5EF4-FFF2-40B4-BE49-F238E27FC236}">
                <a16:creationId xmlns:a16="http://schemas.microsoft.com/office/drawing/2014/main" id="{3D4A1DDA-0A02-4024-B906-F6827E3F8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908050"/>
            <a:ext cx="8313737" cy="874713"/>
          </a:xfrm>
          <a:prstGeom prst="rect">
            <a:avLst/>
          </a:prstGeom>
          <a:solidFill>
            <a:schemeClr val="bg1"/>
          </a:solidFill>
          <a:ln w="9525">
            <a:solidFill>
              <a:srgbClr val="ADBCD7"/>
            </a:solidFill>
            <a:miter lim="800000"/>
            <a:headEnd/>
            <a:tailEnd/>
          </a:ln>
          <a:effectLst>
            <a:outerShdw dist="20000" dir="5400000" algn="ctr" rotWithShape="0">
              <a:srgbClr val="000000">
                <a:alpha val="26999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CN" altLang="en-US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从能谱测量升级为粒子测量；从单一参数测量升级为全参数测量；从单探测器测量升级到多探测器测量；从单一组合测量升级到任意组合数字化测量；</a:t>
            </a:r>
            <a:endParaRPr lang="en-US" altLang="zh-CN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4940" name="文本框 18">
            <a:extLst>
              <a:ext uri="{FF2B5EF4-FFF2-40B4-BE49-F238E27FC236}">
                <a16:creationId xmlns:a16="http://schemas.microsoft.com/office/drawing/2014/main" id="{454C2C6A-EDAB-4322-95E7-96519C496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5203825"/>
            <a:ext cx="8750300" cy="147637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u"/>
            </a:pPr>
            <a:r>
              <a:rPr lang="zh-CN" altLang="en-US"/>
              <a:t>每个多通道谱仪内置</a:t>
            </a:r>
            <a:r>
              <a:rPr lang="en-US" altLang="zh-CN"/>
              <a:t>8</a:t>
            </a:r>
            <a:r>
              <a:rPr lang="zh-CN" altLang="en-US"/>
              <a:t>张不同类型的数字化处理器，从</a:t>
            </a:r>
            <a:r>
              <a:rPr lang="en-US" altLang="zh-CN"/>
              <a:t>20MHz</a:t>
            </a:r>
            <a:r>
              <a:rPr lang="zh-CN" altLang="en-US"/>
              <a:t>到</a:t>
            </a:r>
            <a:r>
              <a:rPr lang="en-US" altLang="zh-CN"/>
              <a:t>500MHz</a:t>
            </a:r>
            <a:r>
              <a:rPr lang="zh-CN" altLang="en-US"/>
              <a:t>，不同类型数字化处理器可支持不同类型探测器如高纯锗、闪烁探测器、液闪、塑闪等；</a:t>
            </a:r>
            <a:endParaRPr lang="en-US" altLang="zh-CN"/>
          </a:p>
          <a:p>
            <a:pPr eaLnBrk="1" hangingPunct="1">
              <a:buFont typeface="Wingdings" panose="05000000000000000000" pitchFamily="2" charset="2"/>
              <a:buChar char="u"/>
            </a:pPr>
            <a:r>
              <a:rPr lang="zh-CN" altLang="en-US"/>
              <a:t>多通道谱仪之间，谱仪内部板卡之间全部时间同步；</a:t>
            </a:r>
            <a:endParaRPr lang="en-US" altLang="zh-CN"/>
          </a:p>
          <a:p>
            <a:pPr eaLnBrk="1" hangingPunct="1">
              <a:buFont typeface="Wingdings" panose="05000000000000000000" pitchFamily="2" charset="2"/>
              <a:buChar char="u"/>
            </a:pPr>
            <a:r>
              <a:rPr lang="zh-CN" altLang="en-US"/>
              <a:t>每张板卡将测量的能量、到达时间、上升时间、下降时间等信息以数据包方式上传</a:t>
            </a:r>
            <a:r>
              <a:rPr lang="en-US" altLang="zh-CN"/>
              <a:t>PC</a:t>
            </a:r>
            <a:r>
              <a:rPr lang="zh-CN" altLang="en-US"/>
              <a:t>机，</a:t>
            </a:r>
            <a:r>
              <a:rPr lang="en-US" altLang="zh-CN"/>
              <a:t>PC</a:t>
            </a:r>
            <a:r>
              <a:rPr lang="zh-CN" altLang="en-US"/>
              <a:t>机端对每任意组合的探测器粒子数据包进行处理。</a:t>
            </a:r>
            <a:endParaRPr lang="en-US" altLang="zh-CN"/>
          </a:p>
        </p:txBody>
      </p:sp>
      <p:pic>
        <p:nvPicPr>
          <p:cNvPr id="124941" name="图片 6144">
            <a:extLst>
              <a:ext uri="{FF2B5EF4-FFF2-40B4-BE49-F238E27FC236}">
                <a16:creationId xmlns:a16="http://schemas.microsoft.com/office/drawing/2014/main" id="{64CCBD48-CEB8-4AEF-B45C-5429A3E30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2044700"/>
            <a:ext cx="50292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42" name="图片 6145">
            <a:extLst>
              <a:ext uri="{FF2B5EF4-FFF2-40B4-BE49-F238E27FC236}">
                <a16:creationId xmlns:a16="http://schemas.microsoft.com/office/drawing/2014/main" id="{30ABFDCF-9A87-444D-8D48-B20054F75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1879600"/>
            <a:ext cx="35433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1074" name="直接连接符 7">
            <a:extLst>
              <a:ext uri="{FF2B5EF4-FFF2-40B4-BE49-F238E27FC236}">
                <a16:creationId xmlns:a16="http://schemas.microsoft.com/office/drawing/2014/main" id="{EC696BF3-4402-4224-80B3-3CB8AAAA3D1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73025" y="714375"/>
            <a:ext cx="3778250" cy="0"/>
          </a:xfrm>
          <a:prstGeom prst="line">
            <a:avLst/>
          </a:prstGeom>
          <a:noFill/>
          <a:ln w="9525">
            <a:solidFill>
              <a:srgbClr val="FFB00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1075" name="Rectangle 7">
            <a:extLst>
              <a:ext uri="{FF2B5EF4-FFF2-40B4-BE49-F238E27FC236}">
                <a16:creationId xmlns:a16="http://schemas.microsoft.com/office/drawing/2014/main" id="{A546D86E-18A2-434C-A676-5F58EADC9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31076" name="燕尾形 9">
            <a:extLst>
              <a:ext uri="{FF2B5EF4-FFF2-40B4-BE49-F238E27FC236}">
                <a16:creationId xmlns:a16="http://schemas.microsoft.com/office/drawing/2014/main" id="{2B7DE098-419F-4AB3-93AF-21510400A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97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31077" name="燕尾形 22">
            <a:extLst>
              <a:ext uri="{FF2B5EF4-FFF2-40B4-BE49-F238E27FC236}">
                <a16:creationId xmlns:a16="http://schemas.microsoft.com/office/drawing/2014/main" id="{97E4D976-EA83-4946-ADB2-D3F2BC31F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355600"/>
            <a:ext cx="2790825" cy="358775"/>
          </a:xfrm>
          <a:prstGeom prst="chevron">
            <a:avLst>
              <a:gd name="adj" fmla="val 49986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131078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B01C5C74-34D4-465E-9170-D32427F0C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9" name="燕尾形 12">
            <a:extLst>
              <a:ext uri="{FF2B5EF4-FFF2-40B4-BE49-F238E27FC236}">
                <a16:creationId xmlns:a16="http://schemas.microsoft.com/office/drawing/2014/main" id="{A380CAE9-A420-449F-941F-87CFDFC15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69912" cy="358775"/>
          </a:xfrm>
          <a:prstGeom prst="chevron">
            <a:avLst>
              <a:gd name="adj" fmla="val 50001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31080" name="燕尾形 13">
            <a:extLst>
              <a:ext uri="{FF2B5EF4-FFF2-40B4-BE49-F238E27FC236}">
                <a16:creationId xmlns:a16="http://schemas.microsoft.com/office/drawing/2014/main" id="{6197B8D3-1855-431B-9F1B-00017F040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31081" name="燕尾形 14">
            <a:extLst>
              <a:ext uri="{FF2B5EF4-FFF2-40B4-BE49-F238E27FC236}">
                <a16:creationId xmlns:a16="http://schemas.microsoft.com/office/drawing/2014/main" id="{FD21E37B-FCA5-4A6A-9223-8314B1E77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FFB001"/>
          </a:solidFill>
          <a:ln w="9525">
            <a:solidFill>
              <a:srgbClr val="FFB00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31082" name="TextBox 1">
            <a:extLst>
              <a:ext uri="{FF2B5EF4-FFF2-40B4-BE49-F238E27FC236}">
                <a16:creationId xmlns:a16="http://schemas.microsoft.com/office/drawing/2014/main" id="{0BC1CE47-3E03-426F-B9A5-6E1BDEC48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285750"/>
            <a:ext cx="3922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8.All In One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全参数数字化测量仪</a:t>
            </a:r>
          </a:p>
        </p:txBody>
      </p:sp>
      <p:pic>
        <p:nvPicPr>
          <p:cNvPr id="228356" name="Picture 4">
            <a:extLst>
              <a:ext uri="{FF2B5EF4-FFF2-40B4-BE49-F238E27FC236}">
                <a16:creationId xmlns:a16="http://schemas.microsoft.com/office/drawing/2014/main" id="{2E3CE3FB-AE0A-4AAE-9B0D-28421AACA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172" y="3551196"/>
            <a:ext cx="4537868" cy="30210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8357" name="Picture 5">
            <a:extLst>
              <a:ext uri="{FF2B5EF4-FFF2-40B4-BE49-F238E27FC236}">
                <a16:creationId xmlns:a16="http://schemas.microsoft.com/office/drawing/2014/main" id="{E6895536-DE6E-46CF-A490-0DE6E1F3E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056" y="3565925"/>
            <a:ext cx="3417638" cy="302023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FB7FA4B0-D1EC-45BB-8E89-2B11E6B00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312" y="1270312"/>
            <a:ext cx="2780944" cy="168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222A794E-99F5-49AF-9ACC-D149BE5E1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76430"/>
            <a:ext cx="2696600" cy="168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25">
            <a:extLst>
              <a:ext uri="{FF2B5EF4-FFF2-40B4-BE49-F238E27FC236}">
                <a16:creationId xmlns:a16="http://schemas.microsoft.com/office/drawing/2014/main" id="{E1F6D12F-57D4-430C-89F5-1F2F2A619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268760"/>
            <a:ext cx="2845519" cy="169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8">
            <a:extLst>
              <a:ext uri="{FF2B5EF4-FFF2-40B4-BE49-F238E27FC236}">
                <a16:creationId xmlns:a16="http://schemas.microsoft.com/office/drawing/2014/main" id="{61E8C4F1-EE25-4D3C-B199-DA4B2C68D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88" y="3035506"/>
            <a:ext cx="2932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80MHz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数字化多道板</a:t>
            </a:r>
            <a:r>
              <a:rPr lang="en-US" altLang="zh-CN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-HPGe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14A6BF33-EC3C-46C6-8F00-97D601208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063" y="3032574"/>
            <a:ext cx="32751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250MHz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数字化多道板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-LaBr3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6EF493-0C12-4DC6-AC6B-0B15D2C75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055" y="3042667"/>
            <a:ext cx="2932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500MHz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数字化多道板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-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液闪</a:t>
            </a:r>
            <a:endParaRPr lang="en-US" altLang="zh-CN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平行四边形 3"/>
          <p:cNvSpPr/>
          <p:nvPr/>
        </p:nvSpPr>
        <p:spPr>
          <a:xfrm rot="16200000">
            <a:off x="3664267" y="-235267"/>
            <a:ext cx="1815466" cy="9144000"/>
          </a:xfrm>
          <a:prstGeom prst="parallelogram">
            <a:avLst>
              <a:gd name="adj" fmla="val 0"/>
            </a:avLst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948489" y="2045971"/>
            <a:ext cx="1152525" cy="138303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339752" y="2874646"/>
            <a:ext cx="35702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算法板级实现与实际应用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116543" y="1982450"/>
            <a:ext cx="81304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8800" dirty="0">
                <a:solidFill>
                  <a:schemeClr val="bg1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4</a:t>
            </a:r>
            <a:endParaRPr lang="zh-CN" altLang="en-US" sz="8800" dirty="0">
              <a:solidFill>
                <a:schemeClr val="bg1"/>
              </a:solidFill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9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2462" y="5786454"/>
            <a:ext cx="1027502" cy="1027502"/>
          </a:xfrm>
          <a:prstGeom prst="rect">
            <a:avLst/>
          </a:prstGeom>
          <a:noFill/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339975" y="3620921"/>
            <a:ext cx="2954655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数字成形多道板级实现</a:t>
            </a:r>
            <a:endParaRPr lang="en-US" altLang="zh-CN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ts val="2563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直接采样成谱多道板级实现</a:t>
            </a:r>
            <a:endParaRPr lang="en-US" altLang="zh-CN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ts val="2563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特殊型多道板级实现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476818" y="3619236"/>
            <a:ext cx="319318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ts val="2563"/>
              </a:lnSpc>
            </a:pP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</a:p>
          <a:p>
            <a:pPr eaLnBrk="1" hangingPunct="1">
              <a:lnSpc>
                <a:spcPts val="2563"/>
              </a:lnSpc>
            </a:pP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</a:p>
          <a:p>
            <a:pPr eaLnBrk="1" hangingPunct="1">
              <a:lnSpc>
                <a:spcPts val="2563"/>
              </a:lnSpc>
            </a:pP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8" grpId="0"/>
      <p:bldP spid="10" grpId="0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-32" y="357166"/>
            <a:ext cx="214314" cy="357209"/>
          </a:xfrm>
          <a:prstGeom prst="rect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9512" y="285728"/>
            <a:ext cx="30963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1.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数字成形多道板级实现</a:t>
            </a:r>
          </a:p>
        </p:txBody>
      </p:sp>
      <p:sp>
        <p:nvSpPr>
          <p:cNvPr id="6" name="燕尾形 5"/>
          <p:cNvSpPr>
            <a:spLocks noChangeArrowheads="1"/>
          </p:cNvSpPr>
          <p:nvPr/>
        </p:nvSpPr>
        <p:spPr bwMode="auto">
          <a:xfrm>
            <a:off x="3229610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7" name="燕尾形 22"/>
          <p:cNvSpPr>
            <a:spLocks noChangeArrowheads="1"/>
          </p:cNvSpPr>
          <p:nvPr/>
        </p:nvSpPr>
        <p:spPr bwMode="auto">
          <a:xfrm>
            <a:off x="3563888" y="355593"/>
            <a:ext cx="3508442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 flipH="1" flipV="1">
            <a:off x="-30" y="714357"/>
            <a:ext cx="3131870" cy="1572"/>
          </a:xfrm>
          <a:prstGeom prst="line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</p:cxnSp>
      <p:pic>
        <p:nvPicPr>
          <p:cNvPr id="18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9" name="燕尾形 18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燕尾形 19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1" name="燕尾形 20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pic>
        <p:nvPicPr>
          <p:cNvPr id="2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401524" cy="238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/>
          <p:cNvSpPr/>
          <p:nvPr/>
        </p:nvSpPr>
        <p:spPr>
          <a:xfrm>
            <a:off x="395536" y="836712"/>
            <a:ext cx="4286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20MSPS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～</a:t>
            </a: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60MSPS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数字多道脉冲幅度分析器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4143372" y="1643050"/>
            <a:ext cx="414340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特点：</a:t>
            </a:r>
          </a:p>
          <a:p>
            <a:pPr>
              <a:buFont typeface="Arial" pitchFamily="34" charset="0"/>
              <a:buChar char="•"/>
            </a:pP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尺寸：</a:t>
            </a:r>
            <a:r>
              <a:rPr lang="en-US" altLang="zh-CN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5.9cm*5.9cm</a:t>
            </a:r>
            <a:r>
              <a:rPr lang="en-US" altLang="zh-CN" dirty="0">
                <a:latin typeface="华文中宋" pitchFamily="2" charset="-122"/>
                <a:ea typeface="华文中宋" pitchFamily="2" charset="-122"/>
              </a:rPr>
              <a:t>*0.8cm</a:t>
            </a: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；</a:t>
            </a:r>
          </a:p>
          <a:p>
            <a:pPr>
              <a:buFont typeface="Arial" pitchFamily="34" charset="0"/>
              <a:buChar char="•"/>
            </a:pP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快通道成形时间：</a:t>
            </a:r>
            <a:r>
              <a:rPr lang="en-US" altLang="zh-CN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120ns</a:t>
            </a: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；</a:t>
            </a:r>
          </a:p>
          <a:p>
            <a:pPr>
              <a:buFont typeface="Arial" pitchFamily="34" charset="0"/>
              <a:buChar char="•"/>
            </a:pP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慢通道成形时间：</a:t>
            </a:r>
            <a:r>
              <a:rPr lang="en-US" altLang="zh-CN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0.75us</a:t>
            </a:r>
            <a:r>
              <a:rPr lang="zh-CN" altLang="en-US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至</a:t>
            </a:r>
            <a:r>
              <a:rPr lang="en-US" altLang="zh-CN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18us</a:t>
            </a:r>
          </a:p>
          <a:p>
            <a:pPr>
              <a:buFont typeface="Arial" pitchFamily="34" charset="0"/>
              <a:buChar char="•"/>
            </a:pP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差分非线性：＜</a:t>
            </a:r>
            <a:r>
              <a:rPr lang="en-US" altLang="zh-CN" dirty="0">
                <a:latin typeface="华文中宋" pitchFamily="2" charset="-122"/>
                <a:ea typeface="华文中宋" pitchFamily="2" charset="-122"/>
              </a:rPr>
              <a:t>±0.6%</a:t>
            </a: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；</a:t>
            </a:r>
          </a:p>
          <a:p>
            <a:pPr>
              <a:buFont typeface="Arial" pitchFamily="34" charset="0"/>
              <a:buChar char="•"/>
            </a:pP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积分非线性：＜</a:t>
            </a:r>
            <a:r>
              <a:rPr lang="en-US" altLang="zh-CN" dirty="0">
                <a:latin typeface="华文中宋" pitchFamily="2" charset="-122"/>
                <a:ea typeface="华文中宋" pitchFamily="2" charset="-122"/>
              </a:rPr>
              <a:t>±0.02%</a:t>
            </a: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；</a:t>
            </a:r>
          </a:p>
          <a:p>
            <a:pPr>
              <a:buFont typeface="Arial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14bit</a:t>
            </a:r>
            <a:r>
              <a:rPr lang="zh-CN" altLang="en-US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，</a:t>
            </a:r>
            <a:r>
              <a:rPr lang="en-US" altLang="zh-CN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65MMPS</a:t>
            </a: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采样模数转换器</a:t>
            </a:r>
          </a:p>
        </p:txBody>
      </p:sp>
      <p:sp>
        <p:nvSpPr>
          <p:cNvPr id="25" name="矩形 16"/>
          <p:cNvSpPr>
            <a:spLocks noChangeArrowheads="1"/>
          </p:cNvSpPr>
          <p:nvPr/>
        </p:nvSpPr>
        <p:spPr bwMode="auto">
          <a:xfrm>
            <a:off x="3286084" y="4214818"/>
            <a:ext cx="585791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模拟带宽</a:t>
            </a:r>
            <a:r>
              <a:rPr lang="en-US" altLang="zh-CN" dirty="0">
                <a:latin typeface="华文中宋" pitchFamily="2" charset="-122"/>
                <a:ea typeface="华文中宋" pitchFamily="2" charset="-122"/>
              </a:rPr>
              <a:t>30MHz</a:t>
            </a: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，允许</a:t>
            </a:r>
            <a:r>
              <a:rPr lang="zh-CN" altLang="en-US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最小上升时间</a:t>
            </a:r>
            <a:r>
              <a:rPr lang="en-US" altLang="zh-CN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33ns</a:t>
            </a: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；</a:t>
            </a:r>
          </a:p>
          <a:p>
            <a:pPr>
              <a:buFont typeface="Arial" pitchFamily="34" charset="0"/>
              <a:buChar char="•"/>
            </a:pP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快通道触发阈值可动态配置；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可动态配置输入核脉冲信号的时间常数；</a:t>
            </a:r>
            <a:endParaRPr lang="en-US" altLang="zh-CN" dirty="0">
              <a:latin typeface="华文中宋" pitchFamily="2" charset="-122"/>
              <a:ea typeface="华文中宋" pitchFamily="2" charset="-122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输入信号极性</a:t>
            </a: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：可正可负；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输入阻抗：默认</a:t>
            </a:r>
            <a:r>
              <a:rPr lang="en-US" altLang="zh-CN" dirty="0">
                <a:latin typeface="华文中宋" pitchFamily="2" charset="-122"/>
                <a:ea typeface="华文中宋" pitchFamily="2" charset="-122"/>
              </a:rPr>
              <a:t>1K</a:t>
            </a: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欧姆，其他阻值可选；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硬件增益</a:t>
            </a: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调节范围：</a:t>
            </a:r>
            <a:r>
              <a:rPr lang="en-US" altLang="zh-CN" dirty="0">
                <a:latin typeface="华文中宋" pitchFamily="2" charset="-122"/>
                <a:ea typeface="华文中宋" pitchFamily="2" charset="-122"/>
              </a:rPr>
              <a:t>0</a:t>
            </a: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～</a:t>
            </a:r>
            <a:r>
              <a:rPr lang="en-US" altLang="zh-CN" dirty="0">
                <a:latin typeface="华文中宋" pitchFamily="2" charset="-122"/>
                <a:ea typeface="华文中宋" pitchFamily="2" charset="-122"/>
              </a:rPr>
              <a:t>16</a:t>
            </a: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，增益调节分辨率：</a:t>
            </a:r>
            <a:r>
              <a:rPr lang="en-US" altLang="zh-CN" dirty="0">
                <a:latin typeface="华文中宋" pitchFamily="2" charset="-122"/>
                <a:ea typeface="华文中宋" pitchFamily="2" charset="-122"/>
              </a:rPr>
              <a:t>14bit</a:t>
            </a: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；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zh-CN" altLang="en-US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软件增益</a:t>
            </a: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调节范围：</a:t>
            </a:r>
            <a:r>
              <a:rPr lang="en-US" altLang="zh-CN" dirty="0">
                <a:latin typeface="华文中宋" pitchFamily="2" charset="-122"/>
                <a:ea typeface="华文中宋" pitchFamily="2" charset="-122"/>
              </a:rPr>
              <a:t>0</a:t>
            </a: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～</a:t>
            </a:r>
            <a:r>
              <a:rPr lang="en-US" altLang="zh-CN" dirty="0">
                <a:latin typeface="华文中宋" pitchFamily="2" charset="-122"/>
                <a:ea typeface="华文中宋" pitchFamily="2" charset="-122"/>
              </a:rPr>
              <a:t>65535</a:t>
            </a: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；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谱线分辨率：</a:t>
            </a:r>
            <a:r>
              <a:rPr lang="en-US" altLang="zh-CN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256/512/1024/2048</a:t>
            </a:r>
            <a:r>
              <a:rPr lang="zh-CN" altLang="en-US" dirty="0">
                <a:latin typeface="华文中宋" pitchFamily="2" charset="-122"/>
                <a:ea typeface="华文中宋" pitchFamily="2" charset="-122"/>
              </a:rPr>
              <a:t>；</a:t>
            </a: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4229630" y="345024"/>
            <a:ext cx="22145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梯形成形数字多道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7072"/>
            <a:ext cx="140970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01208"/>
            <a:ext cx="1476375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6706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3995936" y="1316825"/>
            <a:ext cx="273630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测量条件：源与探测器正对，相距</a:t>
            </a:r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5cm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，测量时间</a:t>
            </a:r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30min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，温度</a:t>
            </a:r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23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℃，偏压电源</a:t>
            </a:r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350V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，成形时间</a:t>
            </a:r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9.75μs</a:t>
            </a:r>
            <a:endParaRPr lang="zh-CN" altLang="en-US" sz="1400" dirty="0">
              <a:solidFill>
                <a:schemeClr val="tx2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矩形 34"/>
          <p:cNvSpPr>
            <a:spLocks noChangeArrowheads="1"/>
          </p:cNvSpPr>
          <p:nvPr/>
        </p:nvSpPr>
        <p:spPr bwMode="auto">
          <a:xfrm>
            <a:off x="3995936" y="2449488"/>
            <a:ext cx="263420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采用上升时间甄别后，系统的分辨率得到了明显的提高</a:t>
            </a:r>
          </a:p>
        </p:txBody>
      </p:sp>
      <p:sp>
        <p:nvSpPr>
          <p:cNvPr id="6" name="矩形 34"/>
          <p:cNvSpPr>
            <a:spLocks noChangeArrowheads="1"/>
          </p:cNvSpPr>
          <p:nvPr/>
        </p:nvSpPr>
        <p:spPr bwMode="auto">
          <a:xfrm>
            <a:off x="3995936" y="3176826"/>
            <a:ext cx="2634207" cy="90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5000"/>
              </a:lnSpc>
              <a:buFont typeface="Arial" pitchFamily="34" charset="0"/>
              <a:buNone/>
            </a:pP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实测可知：西工大半球形碲锌镉探测器的分辨率优于美国</a:t>
            </a:r>
            <a:r>
              <a:rPr lang="en-US" altLang="zh-CN" sz="1400" dirty="0" err="1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eV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公司。</a:t>
            </a:r>
          </a:p>
        </p:txBody>
      </p:sp>
      <p:graphicFrame>
        <p:nvGraphicFramePr>
          <p:cNvPr id="7" name="对象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3795108"/>
              </p:ext>
            </p:extLst>
          </p:nvPr>
        </p:nvGraphicFramePr>
        <p:xfrm>
          <a:off x="467544" y="1268760"/>
          <a:ext cx="3432433" cy="2771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7" r:id="rId3" imgW="6803640" imgH="5349960" progId="Visio.Drawing.11">
                  <p:embed/>
                </p:oleObj>
              </mc:Choice>
              <mc:Fallback>
                <p:oleObj r:id="rId3" imgW="6803640" imgH="534996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11" t="4488" r="7057" b="897"/>
                      <a:stretch>
                        <a:fillRect/>
                      </a:stretch>
                    </p:blipFill>
                    <p:spPr bwMode="auto">
                      <a:xfrm>
                        <a:off x="467544" y="1268760"/>
                        <a:ext cx="3432433" cy="27711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32" y="357166"/>
            <a:ext cx="214314" cy="357209"/>
          </a:xfrm>
          <a:prstGeom prst="rect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79512" y="285728"/>
            <a:ext cx="30963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1.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数字成形多道板级实现</a:t>
            </a:r>
          </a:p>
        </p:txBody>
      </p:sp>
      <p:sp>
        <p:nvSpPr>
          <p:cNvPr id="10" name="燕尾形 9"/>
          <p:cNvSpPr>
            <a:spLocks noChangeArrowheads="1"/>
          </p:cNvSpPr>
          <p:nvPr/>
        </p:nvSpPr>
        <p:spPr bwMode="auto">
          <a:xfrm>
            <a:off x="3229610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1" name="燕尾形 22"/>
          <p:cNvSpPr>
            <a:spLocks noChangeArrowheads="1"/>
          </p:cNvSpPr>
          <p:nvPr/>
        </p:nvSpPr>
        <p:spPr bwMode="auto">
          <a:xfrm>
            <a:off x="3563888" y="355593"/>
            <a:ext cx="3508442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 flipH="1" flipV="1">
            <a:off x="-30" y="714357"/>
            <a:ext cx="3131870" cy="1572"/>
          </a:xfrm>
          <a:prstGeom prst="line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</p:cxnSp>
      <p:pic>
        <p:nvPicPr>
          <p:cNvPr id="13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4" name="燕尾形 13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 14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燕尾形 15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395536" y="836712"/>
            <a:ext cx="4286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20MSPS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～</a:t>
            </a: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60MSPS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数字多道脉冲幅度分析器</a:t>
            </a:r>
          </a:p>
        </p:txBody>
      </p:sp>
      <p:pic>
        <p:nvPicPr>
          <p:cNvPr id="18" name="Picture 2" descr="D:\FPCorp\溴化镧类\LaBr2(ce)\圣高邦8192,6w，2.82us，3.0us，40-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4696986" cy="2796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80" y="1901599"/>
            <a:ext cx="1650948" cy="323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>
          <a:xfrm>
            <a:off x="6169868" y="5141158"/>
            <a:ext cx="27226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某国产</a:t>
            </a: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Φ10*10mmLaBr3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配合雪崩光电二极管（</a:t>
            </a: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APD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）读出电路实测谱线，分辨率达</a:t>
            </a: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2.8%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，体积较小，故峰康比较小；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91680" y="5887144"/>
            <a:ext cx="3667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英寸</a:t>
            </a:r>
            <a:r>
              <a:rPr lang="en-US" altLang="zh-CN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LaBr3</a:t>
            </a:r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闪烁体</a:t>
            </a:r>
            <a:r>
              <a:rPr lang="en-US" altLang="zh-CN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+PMT+</a:t>
            </a:r>
            <a:r>
              <a:rPr lang="zh-CN" altLang="en-US" sz="160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数字多道</a:t>
            </a: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4229630" y="345024"/>
            <a:ext cx="22145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梯形成形数字多道</a:t>
            </a:r>
          </a:p>
        </p:txBody>
      </p:sp>
    </p:spTree>
    <p:extLst>
      <p:ext uri="{BB962C8B-B14F-4D97-AF65-F5344CB8AC3E}">
        <p14:creationId xmlns:p14="http://schemas.microsoft.com/office/powerpoint/2010/main" val="189755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0" grpId="0"/>
      <p:bldP spid="2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" y="1286607"/>
            <a:ext cx="2160240" cy="2574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267744" y="1859340"/>
            <a:ext cx="21465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某国产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Φ10*10mm CeBr3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配合雪崩光电二极管（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APD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）及其读出电路实测谱线，分辨率达</a:t>
            </a:r>
            <a:r>
              <a:rPr lang="en-US" altLang="zh-CN" sz="1600" dirty="0">
                <a:solidFill>
                  <a:srgbClr val="FF0000"/>
                </a:solidFill>
                <a:latin typeface="华文仿宋" pitchFamily="2" charset="-122"/>
                <a:ea typeface="华文仿宋" pitchFamily="2" charset="-122"/>
              </a:rPr>
              <a:t>4.4%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，体积较小，故峰康比较差；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-32" y="357166"/>
            <a:ext cx="214314" cy="357209"/>
          </a:xfrm>
          <a:prstGeom prst="rect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79512" y="285728"/>
            <a:ext cx="30963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1.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数字成形多道板级实现</a:t>
            </a:r>
          </a:p>
        </p:txBody>
      </p:sp>
      <p:sp>
        <p:nvSpPr>
          <p:cNvPr id="8" name="燕尾形 7"/>
          <p:cNvSpPr>
            <a:spLocks noChangeArrowheads="1"/>
          </p:cNvSpPr>
          <p:nvPr/>
        </p:nvSpPr>
        <p:spPr bwMode="auto">
          <a:xfrm>
            <a:off x="3229610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9" name="燕尾形 22"/>
          <p:cNvSpPr>
            <a:spLocks noChangeArrowheads="1"/>
          </p:cNvSpPr>
          <p:nvPr/>
        </p:nvSpPr>
        <p:spPr bwMode="auto">
          <a:xfrm>
            <a:off x="3563888" y="355593"/>
            <a:ext cx="3508442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 flipH="1" flipV="1">
            <a:off x="-30" y="714357"/>
            <a:ext cx="3131870" cy="1572"/>
          </a:xfrm>
          <a:prstGeom prst="line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</p:cxnSp>
      <p:pic>
        <p:nvPicPr>
          <p:cNvPr id="11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2" name="燕尾形 11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燕尾形 12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燕尾形 13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pic>
        <p:nvPicPr>
          <p:cNvPr id="15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1512168" cy="3011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>
            <a:off x="1691680" y="4923745"/>
            <a:ext cx="220380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tx2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某国产</a:t>
            </a:r>
            <a:r>
              <a:rPr lang="en-US" altLang="zh-CN" sz="1400" b="1" dirty="0">
                <a:solidFill>
                  <a:schemeClr val="tx2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Φ20*20mmLaBr3</a:t>
            </a:r>
            <a:r>
              <a:rPr lang="zh-CN" altLang="en-US" sz="1400" b="1" dirty="0">
                <a:solidFill>
                  <a:schemeClr val="tx2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配合滨松</a:t>
            </a:r>
            <a:r>
              <a:rPr lang="en-US" altLang="zh-CN" sz="1400" b="1" dirty="0">
                <a:solidFill>
                  <a:srgbClr val="FF0000"/>
                </a:solidFill>
                <a:latin typeface="华文仿宋" pitchFamily="2" charset="-122"/>
                <a:ea typeface="华文仿宋" pitchFamily="2" charset="-122"/>
              </a:rPr>
              <a:t>MPPC</a:t>
            </a:r>
            <a:r>
              <a:rPr lang="zh-CN" altLang="en-US" sz="1400" b="1" dirty="0">
                <a:solidFill>
                  <a:schemeClr val="tx2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硅光电倍增管及其读出电路实测谱线，分辨率达</a:t>
            </a:r>
            <a:r>
              <a:rPr lang="en-US" altLang="zh-CN" sz="1400" b="1" dirty="0">
                <a:solidFill>
                  <a:srgbClr val="FF0000"/>
                </a:solidFill>
                <a:latin typeface="华文仿宋" pitchFamily="2" charset="-122"/>
                <a:ea typeface="华文仿宋" pitchFamily="2" charset="-122"/>
              </a:rPr>
              <a:t>3.2%</a:t>
            </a:r>
            <a:r>
              <a:rPr lang="zh-CN" altLang="en-US" sz="1400" b="1" dirty="0">
                <a:solidFill>
                  <a:schemeClr val="tx2">
                    <a:lumMod val="75000"/>
                  </a:schemeClr>
                </a:solidFill>
                <a:latin typeface="华文仿宋" pitchFamily="2" charset="-122"/>
                <a:ea typeface="华文仿宋" pitchFamily="2" charset="-122"/>
              </a:rPr>
              <a:t>，体积中等，故峰康比一般；</a:t>
            </a:r>
          </a:p>
        </p:txBody>
      </p:sp>
      <p:sp>
        <p:nvSpPr>
          <p:cNvPr id="17" name="矩形 16"/>
          <p:cNvSpPr/>
          <p:nvPr/>
        </p:nvSpPr>
        <p:spPr>
          <a:xfrm>
            <a:off x="395536" y="836712"/>
            <a:ext cx="4286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20MSPS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～</a:t>
            </a: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60MSPS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数字多道脉冲幅度分析器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667" y="1340768"/>
            <a:ext cx="2256894" cy="24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" descr="E:\My own\My project\Project_Mr_Zeng\实验\CsI和CZT探测器实验2014_12_19\整理\谱线截图\APD_Cs137_350V_8000_2000_13.5us_13.5u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598" y="4112123"/>
            <a:ext cx="4590120" cy="25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>
          <a:xfrm>
            <a:off x="6804248" y="1484784"/>
            <a:ext cx="23153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2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*</a:t>
            </a:r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2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*</a:t>
            </a:r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2cm</a:t>
            </a:r>
            <a:r>
              <a:rPr lang="en-US" altLang="zh-CN" sz="1400" baseline="30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3</a:t>
            </a:r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CsI(</a:t>
            </a:r>
            <a:r>
              <a:rPr lang="en-US" altLang="zh-CN" sz="1400" dirty="0" err="1">
                <a:solidFill>
                  <a:schemeClr val="tx2">
                    <a:lumMod val="75000"/>
                  </a:schemeClr>
                </a:solidFill>
                <a:latin typeface="+mn-ea"/>
              </a:rPr>
              <a:t>Tl</a:t>
            </a:r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)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配合</a:t>
            </a:r>
            <a:r>
              <a:rPr lang="en-US" altLang="zh-CN" sz="1400" dirty="0" err="1">
                <a:solidFill>
                  <a:schemeClr val="tx2">
                    <a:lumMod val="75000"/>
                  </a:schemeClr>
                </a:solidFill>
                <a:latin typeface="+mn-ea"/>
              </a:rPr>
              <a:t>SiPin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晶体，自主设计的偏压电源，极低噪声电荷灵敏放大器、全数字式多道脉冲幅度分析器，实测谱线，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对</a:t>
            </a:r>
            <a:r>
              <a:rPr lang="en-US" altLang="zh-CN" sz="1400" dirty="0">
                <a:solidFill>
                  <a:srgbClr val="FF0000"/>
                </a:solidFill>
                <a:latin typeface="+mn-ea"/>
              </a:rPr>
              <a:t>137Cs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的能量分辨率达</a:t>
            </a:r>
            <a:r>
              <a:rPr lang="en-US" altLang="zh-CN" sz="1400" dirty="0">
                <a:solidFill>
                  <a:srgbClr val="FF0000"/>
                </a:solidFill>
                <a:latin typeface="+mn-ea"/>
              </a:rPr>
              <a:t>4.9%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，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相对</a:t>
            </a:r>
            <a:r>
              <a:rPr lang="en-US" altLang="zh-CN" sz="1400" dirty="0" err="1">
                <a:solidFill>
                  <a:schemeClr val="tx2">
                    <a:lumMod val="75000"/>
                  </a:schemeClr>
                </a:solidFill>
                <a:latin typeface="+mn-ea"/>
              </a:rPr>
              <a:t>NaI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（</a:t>
            </a:r>
            <a:r>
              <a:rPr lang="en-US" altLang="zh-CN" sz="1400" dirty="0" err="1">
                <a:solidFill>
                  <a:schemeClr val="tx2">
                    <a:lumMod val="75000"/>
                  </a:schemeClr>
                </a:solidFill>
                <a:latin typeface="+mn-ea"/>
              </a:rPr>
              <a:t>Tl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）晶体对</a:t>
            </a:r>
            <a:r>
              <a:rPr lang="en-US" altLang="zh-CN" sz="1400" baseline="30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40</a:t>
            </a:r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K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的探测效率达</a:t>
            </a:r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130%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，相对</a:t>
            </a:r>
            <a:r>
              <a:rPr lang="en-US" altLang="zh-CN" sz="1400" baseline="30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208</a:t>
            </a:r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Tl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的探测效率达</a:t>
            </a:r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155%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；</a:t>
            </a: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4229630" y="345024"/>
            <a:ext cx="22145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梯形成形数字多道</a:t>
            </a:r>
          </a:p>
        </p:txBody>
      </p:sp>
    </p:spTree>
    <p:extLst>
      <p:ext uri="{BB962C8B-B14F-4D97-AF65-F5344CB8AC3E}">
        <p14:creationId xmlns:p14="http://schemas.microsoft.com/office/powerpoint/2010/main" val="179919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2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53640" y="1850564"/>
            <a:ext cx="2170287" cy="277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382" y="1835090"/>
            <a:ext cx="826569" cy="2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980" y="1840269"/>
            <a:ext cx="832368" cy="279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6"/>
          <p:cNvSpPr txBox="1">
            <a:spLocks noChangeArrowheads="1"/>
          </p:cNvSpPr>
          <p:nvPr/>
        </p:nvSpPr>
        <p:spPr bwMode="auto">
          <a:xfrm>
            <a:off x="5086508" y="1868821"/>
            <a:ext cx="400110" cy="27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</a:rPr>
              <a:t>110kPa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</a:rPr>
              <a:t>常压下</a:t>
            </a:r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</a:rPr>
              <a:t>PIPS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</a:rPr>
              <a:t>测量谱线</a:t>
            </a:r>
          </a:p>
        </p:txBody>
      </p:sp>
      <p:sp>
        <p:nvSpPr>
          <p:cNvPr id="8" name="文本框 17"/>
          <p:cNvSpPr txBox="1">
            <a:spLocks noChangeArrowheads="1"/>
          </p:cNvSpPr>
          <p:nvPr/>
        </p:nvSpPr>
        <p:spPr bwMode="auto">
          <a:xfrm>
            <a:off x="6476146" y="1868821"/>
            <a:ext cx="400110" cy="27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buFont typeface="Arial" pitchFamily="34" charset="0"/>
              <a:buNone/>
            </a:pPr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</a:rPr>
              <a:t>5kPa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</a:rPr>
              <a:t>气压下</a:t>
            </a:r>
            <a:r>
              <a:rPr lang="en-US" altLang="zh-CN" sz="1400" dirty="0">
                <a:solidFill>
                  <a:schemeClr val="tx2">
                    <a:lumMod val="75000"/>
                  </a:schemeClr>
                </a:solidFill>
              </a:rPr>
              <a:t>PIPS</a:t>
            </a:r>
            <a:r>
              <a:rPr lang="zh-CN" altLang="en-US" sz="1400" dirty="0">
                <a:solidFill>
                  <a:schemeClr val="tx2">
                    <a:lumMod val="75000"/>
                  </a:schemeClr>
                </a:solidFill>
              </a:rPr>
              <a:t>测量谱线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712914" y="4778568"/>
            <a:ext cx="49473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采用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ORTEC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的薄窗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PIPS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半导体探测器，配合优化的数字多道脉冲幅度分析器，对</a:t>
            </a:r>
            <a:r>
              <a:rPr lang="en-US" altLang="zh-CN" sz="1600" baseline="300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241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Am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源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a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粒子探测，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10kPa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气压下实测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FWHM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为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18keV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，分辨率为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0.3%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。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-32" y="357166"/>
            <a:ext cx="214314" cy="357209"/>
          </a:xfrm>
          <a:prstGeom prst="rect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79512" y="285728"/>
            <a:ext cx="30963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1.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数字成形多道板级实现</a:t>
            </a:r>
          </a:p>
        </p:txBody>
      </p:sp>
      <p:sp>
        <p:nvSpPr>
          <p:cNvPr id="12" name="燕尾形 11"/>
          <p:cNvSpPr>
            <a:spLocks noChangeArrowheads="1"/>
          </p:cNvSpPr>
          <p:nvPr/>
        </p:nvSpPr>
        <p:spPr bwMode="auto">
          <a:xfrm>
            <a:off x="3229610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3" name="燕尾形 22"/>
          <p:cNvSpPr>
            <a:spLocks noChangeArrowheads="1"/>
          </p:cNvSpPr>
          <p:nvPr/>
        </p:nvSpPr>
        <p:spPr bwMode="auto">
          <a:xfrm>
            <a:off x="3563888" y="355593"/>
            <a:ext cx="3508442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 flipH="1" flipV="1">
            <a:off x="-30" y="714357"/>
            <a:ext cx="3131870" cy="1572"/>
          </a:xfrm>
          <a:prstGeom prst="line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</p:cxnSp>
      <p:pic>
        <p:nvPicPr>
          <p:cNvPr id="15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6" name="燕尾形 15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燕尾形 16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燕尾形 17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95536" y="836712"/>
            <a:ext cx="4286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20MSPS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～</a:t>
            </a: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60MSPS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数字多道脉冲幅度分析器</a:t>
            </a: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4229630" y="345024"/>
            <a:ext cx="22145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梯形成形数字多道</a:t>
            </a:r>
          </a:p>
        </p:txBody>
      </p:sp>
    </p:spTree>
    <p:extLst>
      <p:ext uri="{BB962C8B-B14F-4D97-AF65-F5344CB8AC3E}">
        <p14:creationId xmlns:p14="http://schemas.microsoft.com/office/powerpoint/2010/main" val="165770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-32" y="357166"/>
            <a:ext cx="214314" cy="357209"/>
          </a:xfrm>
          <a:prstGeom prst="rect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9512" y="285728"/>
            <a:ext cx="30963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1.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数字成形多道板级实现</a:t>
            </a:r>
          </a:p>
        </p:txBody>
      </p:sp>
      <p:sp>
        <p:nvSpPr>
          <p:cNvPr id="6" name="燕尾形 5"/>
          <p:cNvSpPr>
            <a:spLocks noChangeArrowheads="1"/>
          </p:cNvSpPr>
          <p:nvPr/>
        </p:nvSpPr>
        <p:spPr bwMode="auto">
          <a:xfrm>
            <a:off x="3229610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7" name="燕尾形 22"/>
          <p:cNvSpPr>
            <a:spLocks noChangeArrowheads="1"/>
          </p:cNvSpPr>
          <p:nvPr/>
        </p:nvSpPr>
        <p:spPr bwMode="auto">
          <a:xfrm>
            <a:off x="3563888" y="355593"/>
            <a:ext cx="3508442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 flipH="1" flipV="1">
            <a:off x="-30" y="714357"/>
            <a:ext cx="3131870" cy="1572"/>
          </a:xfrm>
          <a:prstGeom prst="line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</p:cxnSp>
      <p:pic>
        <p:nvPicPr>
          <p:cNvPr id="9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0" name="燕尾形 9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燕尾形 10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燕尾形 11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4229630" y="345024"/>
            <a:ext cx="22145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梯形成形数字多道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6048672" cy="356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矩形 14"/>
          <p:cNvSpPr/>
          <p:nvPr/>
        </p:nvSpPr>
        <p:spPr>
          <a:xfrm>
            <a:off x="395536" y="836712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16bit 80MSPS </a:t>
            </a:r>
            <a:r>
              <a:rPr lang="en-US" altLang="zh-CN" sz="1600" b="1" dirty="0" err="1">
                <a:solidFill>
                  <a:schemeClr val="tx2">
                    <a:lumMod val="75000"/>
                  </a:schemeClr>
                </a:solidFill>
                <a:latin typeface="+mn-ea"/>
              </a:rPr>
              <a:t>HPGe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专用高速数字多道脉冲幅度分析器</a:t>
            </a:r>
          </a:p>
        </p:txBody>
      </p:sp>
      <p:sp>
        <p:nvSpPr>
          <p:cNvPr id="16" name="矩形 15"/>
          <p:cNvSpPr/>
          <p:nvPr/>
        </p:nvSpPr>
        <p:spPr>
          <a:xfrm>
            <a:off x="539552" y="4690879"/>
            <a:ext cx="803297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b="1" dirty="0">
                <a:solidFill>
                  <a:schemeClr val="tx2"/>
                </a:solidFill>
                <a:latin typeface="+mn-ea"/>
              </a:rPr>
              <a:t>1.16bit</a:t>
            </a:r>
            <a:r>
              <a:rPr lang="zh-CN" altLang="en-US" b="1" dirty="0">
                <a:solidFill>
                  <a:schemeClr val="tx2"/>
                </a:solidFill>
                <a:latin typeface="+mn-ea"/>
              </a:rPr>
              <a:t>，</a:t>
            </a:r>
            <a:r>
              <a:rPr lang="en-US" altLang="zh-CN" b="1" dirty="0">
                <a:solidFill>
                  <a:schemeClr val="tx2"/>
                </a:solidFill>
                <a:latin typeface="+mn-ea"/>
              </a:rPr>
              <a:t>80MSPS </a:t>
            </a:r>
            <a:r>
              <a:rPr lang="zh-CN" altLang="en-US" b="1" dirty="0">
                <a:solidFill>
                  <a:srgbClr val="FF0000"/>
                </a:solidFill>
                <a:latin typeface="+mn-ea"/>
              </a:rPr>
              <a:t>超低功耗</a:t>
            </a:r>
            <a:r>
              <a:rPr lang="zh-CN" altLang="en-US" b="1" dirty="0">
                <a:solidFill>
                  <a:schemeClr val="tx2"/>
                </a:solidFill>
                <a:latin typeface="+mn-ea"/>
              </a:rPr>
              <a:t>、高速高精度</a:t>
            </a:r>
            <a:r>
              <a:rPr lang="en-US" altLang="zh-CN" b="1" dirty="0">
                <a:solidFill>
                  <a:schemeClr val="tx2"/>
                </a:solidFill>
                <a:latin typeface="+mn-ea"/>
              </a:rPr>
              <a:t>ADC</a:t>
            </a:r>
            <a:r>
              <a:rPr lang="zh-CN" altLang="en-US" b="1" dirty="0">
                <a:solidFill>
                  <a:schemeClr val="tx2"/>
                </a:solidFill>
                <a:latin typeface="+mn-ea"/>
              </a:rPr>
              <a:t>，</a:t>
            </a:r>
            <a:r>
              <a:rPr lang="en-US" altLang="zh-CN" b="1" dirty="0">
                <a:solidFill>
                  <a:schemeClr val="tx2"/>
                </a:solidFill>
                <a:latin typeface="+mn-ea"/>
              </a:rPr>
              <a:t>AD9266.</a:t>
            </a:r>
          </a:p>
          <a:p>
            <a:pPr>
              <a:spcBef>
                <a:spcPts val="600"/>
              </a:spcBef>
            </a:pPr>
            <a:r>
              <a:rPr lang="en-US" altLang="zh-CN" b="1" dirty="0">
                <a:solidFill>
                  <a:schemeClr val="tx2"/>
                </a:solidFill>
                <a:latin typeface="+mn-ea"/>
              </a:rPr>
              <a:t>2.</a:t>
            </a:r>
            <a:r>
              <a:rPr lang="zh-CN" altLang="en-US" b="1" dirty="0">
                <a:solidFill>
                  <a:srgbClr val="FF0000"/>
                </a:solidFill>
                <a:latin typeface="+mn-ea"/>
              </a:rPr>
              <a:t>快慢双通道</a:t>
            </a:r>
            <a:r>
              <a:rPr lang="en-US" altLang="zh-CN" b="1" dirty="0">
                <a:solidFill>
                  <a:srgbClr val="FF0000"/>
                </a:solidFill>
                <a:latin typeface="+mn-ea"/>
              </a:rPr>
              <a:t>80MHz</a:t>
            </a:r>
            <a:r>
              <a:rPr lang="zh-CN" altLang="en-US" b="1" dirty="0">
                <a:solidFill>
                  <a:schemeClr val="tx2"/>
                </a:solidFill>
                <a:latin typeface="+mn-ea"/>
              </a:rPr>
              <a:t>实时对称零面积梯形成型算法，</a:t>
            </a:r>
            <a:r>
              <a:rPr lang="zh-CN" altLang="en-US" b="1" dirty="0">
                <a:solidFill>
                  <a:srgbClr val="FF0000"/>
                </a:solidFill>
                <a:latin typeface="+mn-ea"/>
              </a:rPr>
              <a:t>减少数字基线恢复器</a:t>
            </a:r>
            <a:r>
              <a:rPr lang="zh-CN" altLang="en-US" b="1" dirty="0">
                <a:solidFill>
                  <a:schemeClr val="tx2"/>
                </a:solidFill>
                <a:latin typeface="+mn-ea"/>
              </a:rPr>
              <a:t>使用，高计数率下，能量分辨率更高；</a:t>
            </a:r>
            <a:endParaRPr lang="en-US" altLang="zh-CN" b="1" dirty="0">
              <a:solidFill>
                <a:schemeClr val="tx2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en-US" altLang="zh-CN" b="1" dirty="0">
                <a:solidFill>
                  <a:schemeClr val="tx2"/>
                </a:solidFill>
                <a:latin typeface="+mn-ea"/>
              </a:rPr>
              <a:t>3.</a:t>
            </a:r>
            <a:r>
              <a:rPr lang="zh-CN" altLang="en-US" b="1" dirty="0">
                <a:solidFill>
                  <a:schemeClr val="tx2"/>
                </a:solidFill>
                <a:latin typeface="+mn-ea"/>
              </a:rPr>
              <a:t>基于</a:t>
            </a:r>
            <a:r>
              <a:rPr lang="zh-CN" altLang="en-US" b="1" dirty="0">
                <a:solidFill>
                  <a:srgbClr val="FF0000"/>
                </a:solidFill>
                <a:latin typeface="+mn-ea"/>
              </a:rPr>
              <a:t>高速以太网</a:t>
            </a:r>
            <a:r>
              <a:rPr lang="zh-CN" altLang="en-US" b="1" dirty="0">
                <a:solidFill>
                  <a:schemeClr val="tx2"/>
                </a:solidFill>
                <a:latin typeface="+mn-ea"/>
              </a:rPr>
              <a:t>、高速</a:t>
            </a:r>
            <a:r>
              <a:rPr lang="en-US" altLang="zh-CN" b="1" dirty="0">
                <a:solidFill>
                  <a:schemeClr val="tx2"/>
                </a:solidFill>
                <a:latin typeface="+mn-ea"/>
              </a:rPr>
              <a:t>USB</a:t>
            </a:r>
            <a:r>
              <a:rPr lang="zh-CN" altLang="en-US" b="1" dirty="0">
                <a:solidFill>
                  <a:schemeClr val="tx2"/>
                </a:solidFill>
                <a:latin typeface="+mn-ea"/>
              </a:rPr>
              <a:t>、</a:t>
            </a:r>
            <a:r>
              <a:rPr lang="en-US" altLang="zh-CN" b="1" dirty="0" err="1">
                <a:solidFill>
                  <a:schemeClr val="tx2"/>
                </a:solidFill>
                <a:latin typeface="+mn-ea"/>
              </a:rPr>
              <a:t>Wifi</a:t>
            </a:r>
            <a:r>
              <a:rPr lang="zh-CN" altLang="en-US" b="1" dirty="0">
                <a:solidFill>
                  <a:schemeClr val="tx2"/>
                </a:solidFill>
                <a:latin typeface="+mn-ea"/>
              </a:rPr>
              <a:t>等接口，实现</a:t>
            </a:r>
            <a:r>
              <a:rPr lang="en-US" altLang="zh-CN" b="1" dirty="0">
                <a:solidFill>
                  <a:srgbClr val="FF0000"/>
                </a:solidFill>
                <a:latin typeface="+mn-ea"/>
              </a:rPr>
              <a:t>16384</a:t>
            </a:r>
            <a:r>
              <a:rPr lang="zh-CN" altLang="en-US" b="1" dirty="0">
                <a:solidFill>
                  <a:schemeClr val="tx2"/>
                </a:solidFill>
                <a:latin typeface="+mn-ea"/>
              </a:rPr>
              <a:t>道，每道</a:t>
            </a:r>
            <a:r>
              <a:rPr lang="en-US" altLang="zh-CN" b="1" dirty="0">
                <a:solidFill>
                  <a:schemeClr val="tx2"/>
                </a:solidFill>
                <a:latin typeface="+mn-ea"/>
              </a:rPr>
              <a:t>4Byte</a:t>
            </a:r>
            <a:r>
              <a:rPr lang="zh-CN" altLang="en-US" b="1" dirty="0">
                <a:solidFill>
                  <a:schemeClr val="tx2"/>
                </a:solidFill>
                <a:latin typeface="+mn-ea"/>
              </a:rPr>
              <a:t>谱线实时传输。</a:t>
            </a:r>
            <a:endParaRPr lang="en-US" altLang="zh-CN" b="1" dirty="0">
              <a:solidFill>
                <a:schemeClr val="tx2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en-US" altLang="zh-CN" b="1" dirty="0">
                <a:solidFill>
                  <a:schemeClr val="tx2"/>
                </a:solidFill>
                <a:latin typeface="+mn-ea"/>
              </a:rPr>
              <a:t>4.</a:t>
            </a:r>
            <a:r>
              <a:rPr lang="zh-CN" altLang="en-US" b="1" dirty="0">
                <a:solidFill>
                  <a:schemeClr val="tx2"/>
                </a:solidFill>
                <a:latin typeface="+mn-ea"/>
              </a:rPr>
              <a:t>针对</a:t>
            </a:r>
            <a:r>
              <a:rPr lang="en-US" altLang="zh-CN" b="1" dirty="0" err="1">
                <a:solidFill>
                  <a:schemeClr val="tx2"/>
                </a:solidFill>
                <a:latin typeface="+mn-ea"/>
              </a:rPr>
              <a:t>HPGe</a:t>
            </a:r>
            <a:r>
              <a:rPr lang="zh-CN" altLang="en-US" b="1" dirty="0">
                <a:solidFill>
                  <a:schemeClr val="tx2"/>
                </a:solidFill>
                <a:latin typeface="+mn-ea"/>
              </a:rPr>
              <a:t>探测器</a:t>
            </a:r>
            <a:r>
              <a:rPr lang="zh-CN" altLang="en-US" b="1" dirty="0">
                <a:solidFill>
                  <a:srgbClr val="FF0000"/>
                </a:solidFill>
                <a:latin typeface="+mn-ea"/>
              </a:rPr>
              <a:t>优化的模拟前端电路</a:t>
            </a:r>
            <a:r>
              <a:rPr lang="zh-CN" altLang="en-US" b="1" dirty="0">
                <a:solidFill>
                  <a:schemeClr val="tx2"/>
                </a:solidFill>
                <a:latin typeface="+mn-ea"/>
              </a:rPr>
              <a:t>设计；</a:t>
            </a:r>
            <a:endParaRPr lang="en-US" altLang="zh-CN" b="1" dirty="0">
              <a:solidFill>
                <a:schemeClr val="tx2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endParaRPr lang="en-US" altLang="zh-CN" dirty="0">
              <a:solidFill>
                <a:schemeClr val="tx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76256" y="1815877"/>
            <a:ext cx="3965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对称零面积梯形成形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480063"/>
            <a:ext cx="1736822" cy="109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6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0" grpId="0" animBg="1"/>
      <p:bldP spid="11" grpId="0" animBg="1"/>
      <p:bldP spid="12" grpId="0" animBg="1"/>
      <p:bldP spid="13" grpId="0"/>
      <p:bldP spid="15" grpId="0"/>
      <p:bldP spid="16" grpId="0"/>
      <p:bldP spid="1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说明: D:\FPCorp\多道\HPGeDPP\测量数据与谱线\cs137+co60-32us.png">
            <a:extLst>
              <a:ext uri="{FF2B5EF4-FFF2-40B4-BE49-F238E27FC236}">
                <a16:creationId xmlns:a16="http://schemas.microsoft.com/office/drawing/2014/main" id="{B2950472-B121-41A7-8F3E-FFB874A75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76" y="1412776"/>
            <a:ext cx="8064500" cy="48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387728E8-0D99-4D9A-8387-A81AA1891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2" y="357166"/>
            <a:ext cx="214314" cy="357209"/>
          </a:xfrm>
          <a:prstGeom prst="rect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76A69D88-F031-4BC0-B62D-F171A2CC7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285728"/>
            <a:ext cx="30963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1.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数字成形多道板级实现</a:t>
            </a:r>
          </a:p>
        </p:txBody>
      </p:sp>
      <p:sp>
        <p:nvSpPr>
          <p:cNvPr id="7" name="燕尾形 5">
            <a:extLst>
              <a:ext uri="{FF2B5EF4-FFF2-40B4-BE49-F238E27FC236}">
                <a16:creationId xmlns:a16="http://schemas.microsoft.com/office/drawing/2014/main" id="{205F230C-E36F-434F-89D6-548C13AA8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9610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8" name="燕尾形 22">
            <a:extLst>
              <a:ext uri="{FF2B5EF4-FFF2-40B4-BE49-F238E27FC236}">
                <a16:creationId xmlns:a16="http://schemas.microsoft.com/office/drawing/2014/main" id="{2200108E-B330-46D4-A18F-2BDFE5508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888" y="355593"/>
            <a:ext cx="3508442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9B48FCFA-432D-47B2-8473-F4CECB961751}"/>
              </a:ext>
            </a:extLst>
          </p:cNvPr>
          <p:cNvCxnSpPr/>
          <p:nvPr/>
        </p:nvCxnSpPr>
        <p:spPr>
          <a:xfrm flipH="1" flipV="1">
            <a:off x="-30" y="714357"/>
            <a:ext cx="3131870" cy="1572"/>
          </a:xfrm>
          <a:prstGeom prst="line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</p:cxnSp>
      <p:pic>
        <p:nvPicPr>
          <p:cNvPr id="10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344B826D-CEE1-4605-B57A-053D20532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1" name="燕尾形 9">
            <a:extLst>
              <a:ext uri="{FF2B5EF4-FFF2-40B4-BE49-F238E27FC236}">
                <a16:creationId xmlns:a16="http://schemas.microsoft.com/office/drawing/2014/main" id="{61B1F3DB-4D28-4746-B313-A4CFC3DD4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燕尾形 10">
            <a:extLst>
              <a:ext uri="{FF2B5EF4-FFF2-40B4-BE49-F238E27FC236}">
                <a16:creationId xmlns:a16="http://schemas.microsoft.com/office/drawing/2014/main" id="{805DE721-3762-4562-A1EB-BB8077277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燕尾形 11">
            <a:extLst>
              <a:ext uri="{FF2B5EF4-FFF2-40B4-BE49-F238E27FC236}">
                <a16:creationId xmlns:a16="http://schemas.microsoft.com/office/drawing/2014/main" id="{0B90C510-793D-4462-8871-E2790BF79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ABEF2BB4-3DCA-44C5-B51E-5046F9EF5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630" y="345024"/>
            <a:ext cx="22145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梯形成形数字多道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548EEB4-0664-4FAD-A951-08072EE96151}"/>
              </a:ext>
            </a:extLst>
          </p:cNvPr>
          <p:cNvSpPr/>
          <p:nvPr/>
        </p:nvSpPr>
        <p:spPr>
          <a:xfrm>
            <a:off x="395536" y="836712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16bit 80MSPS </a:t>
            </a:r>
            <a:r>
              <a:rPr lang="en-US" altLang="zh-CN" sz="1600" b="1" dirty="0" err="1">
                <a:solidFill>
                  <a:schemeClr val="tx2">
                    <a:lumMod val="75000"/>
                  </a:schemeClr>
                </a:solidFill>
                <a:latin typeface="+mn-ea"/>
              </a:rPr>
              <a:t>HPGe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专用高速数字多道脉冲幅度分析器</a:t>
            </a:r>
          </a:p>
        </p:txBody>
      </p:sp>
    </p:spTree>
    <p:extLst>
      <p:ext uri="{BB962C8B-B14F-4D97-AF65-F5344CB8AC3E}">
        <p14:creationId xmlns:p14="http://schemas.microsoft.com/office/powerpoint/2010/main" val="80059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11" grpId="0" animBg="1"/>
      <p:bldP spid="12" grpId="0" animBg="1"/>
      <p:bldP spid="13" grpId="0" animBg="1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9">
            <a:extLst>
              <a:ext uri="{FF2B5EF4-FFF2-40B4-BE49-F238E27FC236}">
                <a16:creationId xmlns:a16="http://schemas.microsoft.com/office/drawing/2014/main" id="{1ED78A9E-7DBD-4DEC-A135-823CC77C1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1052736"/>
            <a:ext cx="518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前置放大器输出信号类型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0632E07-5D6A-4AEA-9AD2-8A5F174ABB51}"/>
              </a:ext>
            </a:extLst>
          </p:cNvPr>
          <p:cNvSpPr/>
          <p:nvPr/>
        </p:nvSpPr>
        <p:spPr>
          <a:xfrm>
            <a:off x="685800" y="2057400"/>
            <a:ext cx="1600200" cy="9144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0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电阻放电型电荷灵敏放大器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2AB677F-F0CB-4EC4-9B9F-1739348F9284}"/>
              </a:ext>
            </a:extLst>
          </p:cNvPr>
          <p:cNvSpPr/>
          <p:nvPr/>
        </p:nvSpPr>
        <p:spPr>
          <a:xfrm>
            <a:off x="2743200" y="2057400"/>
            <a:ext cx="1600200" cy="9144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0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复位型电荷灵敏放大器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57987AC-877B-4087-8FFE-BD85E4775480}"/>
              </a:ext>
            </a:extLst>
          </p:cNvPr>
          <p:cNvSpPr/>
          <p:nvPr/>
        </p:nvSpPr>
        <p:spPr>
          <a:xfrm>
            <a:off x="4800600" y="2057400"/>
            <a:ext cx="1600200" cy="9144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0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电压灵敏放大器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1970771-20F6-4BA3-A8CC-F4B97A880049}"/>
              </a:ext>
            </a:extLst>
          </p:cNvPr>
          <p:cNvSpPr/>
          <p:nvPr/>
        </p:nvSpPr>
        <p:spPr>
          <a:xfrm>
            <a:off x="6858000" y="2057400"/>
            <a:ext cx="1600200" cy="9144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0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电流灵敏放大器</a:t>
            </a:r>
          </a:p>
        </p:txBody>
      </p:sp>
      <p:grpSp>
        <p:nvGrpSpPr>
          <p:cNvPr id="9" name="组合 44">
            <a:extLst>
              <a:ext uri="{FF2B5EF4-FFF2-40B4-BE49-F238E27FC236}">
                <a16:creationId xmlns:a16="http://schemas.microsoft.com/office/drawing/2014/main" id="{D67205B7-41B1-4B77-B843-9B872BE3DA3D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2590800"/>
            <a:ext cx="1220788" cy="2057400"/>
            <a:chOff x="2361406" y="2133600"/>
            <a:chExt cx="1219994" cy="1219994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47B3638A-5619-4A7C-9910-9DDA3E53A92D}"/>
                </a:ext>
              </a:extLst>
            </p:cNvPr>
            <p:cNvCxnSpPr/>
            <p:nvPr/>
          </p:nvCxnSpPr>
          <p:spPr>
            <a:xfrm rot="5400000" flipH="1" flipV="1">
              <a:off x="2057201" y="3047802"/>
              <a:ext cx="609997" cy="1587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弧形 10">
              <a:extLst>
                <a:ext uri="{FF2B5EF4-FFF2-40B4-BE49-F238E27FC236}">
                  <a16:creationId xmlns:a16="http://schemas.microsoft.com/office/drawing/2014/main" id="{0D5E90AB-596F-4086-860F-BADF8EA22B81}"/>
                </a:ext>
              </a:extLst>
            </p:cNvPr>
            <p:cNvSpPr/>
            <p:nvPr/>
          </p:nvSpPr>
          <p:spPr>
            <a:xfrm rot="10800000">
              <a:off x="2362993" y="2133600"/>
              <a:ext cx="1218407" cy="1219053"/>
            </a:xfrm>
            <a:prstGeom prst="arc">
              <a:avLst>
                <a:gd name="adj1" fmla="val 16208568"/>
                <a:gd name="adj2" fmla="val 170651"/>
              </a:avLst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47">
            <a:extLst>
              <a:ext uri="{FF2B5EF4-FFF2-40B4-BE49-F238E27FC236}">
                <a16:creationId xmlns:a16="http://schemas.microsoft.com/office/drawing/2014/main" id="{03CA31C9-7A9D-49EA-91EC-EB870592659F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3581400"/>
            <a:ext cx="1524000" cy="914400"/>
            <a:chOff x="3048000" y="4114800"/>
            <a:chExt cx="1219200" cy="533400"/>
          </a:xfrm>
        </p:grpSpPr>
        <p:cxnSp>
          <p:nvCxnSpPr>
            <p:cNvPr id="13" name="肘形连接符 48">
              <a:extLst>
                <a:ext uri="{FF2B5EF4-FFF2-40B4-BE49-F238E27FC236}">
                  <a16:creationId xmlns:a16="http://schemas.microsoft.com/office/drawing/2014/main" id="{745167A6-5CF3-4C36-A340-7B87E3D1C851}"/>
                </a:ext>
              </a:extLst>
            </p:cNvPr>
            <p:cNvCxnSpPr/>
            <p:nvPr/>
          </p:nvCxnSpPr>
          <p:spPr>
            <a:xfrm flipV="1">
              <a:off x="3200400" y="4419468"/>
              <a:ext cx="152400" cy="75935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肘形连接符 49">
              <a:extLst>
                <a:ext uri="{FF2B5EF4-FFF2-40B4-BE49-F238E27FC236}">
                  <a16:creationId xmlns:a16="http://schemas.microsoft.com/office/drawing/2014/main" id="{7E31BBB9-C190-4C15-97AD-915C534E1769}"/>
                </a:ext>
              </a:extLst>
            </p:cNvPr>
            <p:cNvCxnSpPr/>
            <p:nvPr/>
          </p:nvCxnSpPr>
          <p:spPr>
            <a:xfrm flipV="1">
              <a:off x="3276600" y="4343533"/>
              <a:ext cx="152400" cy="75935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肘形连接符 50">
              <a:extLst>
                <a:ext uri="{FF2B5EF4-FFF2-40B4-BE49-F238E27FC236}">
                  <a16:creationId xmlns:a16="http://schemas.microsoft.com/office/drawing/2014/main" id="{42240E4C-A5E1-4D9A-8510-3C82A380B315}"/>
                </a:ext>
              </a:extLst>
            </p:cNvPr>
            <p:cNvCxnSpPr/>
            <p:nvPr/>
          </p:nvCxnSpPr>
          <p:spPr>
            <a:xfrm flipV="1">
              <a:off x="3352800" y="4267597"/>
              <a:ext cx="152400" cy="75935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肘形连接符 51">
              <a:extLst>
                <a:ext uri="{FF2B5EF4-FFF2-40B4-BE49-F238E27FC236}">
                  <a16:creationId xmlns:a16="http://schemas.microsoft.com/office/drawing/2014/main" id="{232E1BEB-8A9D-4D7F-8EA7-3D345A5CE137}"/>
                </a:ext>
              </a:extLst>
            </p:cNvPr>
            <p:cNvCxnSpPr/>
            <p:nvPr/>
          </p:nvCxnSpPr>
          <p:spPr>
            <a:xfrm flipV="1">
              <a:off x="3429000" y="4190735"/>
              <a:ext cx="152400" cy="76862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肘形连接符 52">
              <a:extLst>
                <a:ext uri="{FF2B5EF4-FFF2-40B4-BE49-F238E27FC236}">
                  <a16:creationId xmlns:a16="http://schemas.microsoft.com/office/drawing/2014/main" id="{174AC9AD-CC8D-454A-AB4B-989FCA5DA5F7}"/>
                </a:ext>
              </a:extLst>
            </p:cNvPr>
            <p:cNvCxnSpPr/>
            <p:nvPr/>
          </p:nvCxnSpPr>
          <p:spPr>
            <a:xfrm flipV="1">
              <a:off x="3505200" y="4114800"/>
              <a:ext cx="152400" cy="75935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61605914-13C2-4B39-9350-2371737A94CD}"/>
                </a:ext>
              </a:extLst>
            </p:cNvPr>
            <p:cNvCxnSpPr/>
            <p:nvPr/>
          </p:nvCxnSpPr>
          <p:spPr>
            <a:xfrm rot="5400000">
              <a:off x="3391998" y="4381328"/>
              <a:ext cx="532474" cy="127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肘形连接符 54">
              <a:extLst>
                <a:ext uri="{FF2B5EF4-FFF2-40B4-BE49-F238E27FC236}">
                  <a16:creationId xmlns:a16="http://schemas.microsoft.com/office/drawing/2014/main" id="{E933D24B-9B87-4B08-B4D9-8B688CAA7BAE}"/>
                </a:ext>
              </a:extLst>
            </p:cNvPr>
            <p:cNvCxnSpPr/>
            <p:nvPr/>
          </p:nvCxnSpPr>
          <p:spPr>
            <a:xfrm flipV="1">
              <a:off x="3124200" y="4495403"/>
              <a:ext cx="152400" cy="76861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肘形连接符 55">
              <a:extLst>
                <a:ext uri="{FF2B5EF4-FFF2-40B4-BE49-F238E27FC236}">
                  <a16:creationId xmlns:a16="http://schemas.microsoft.com/office/drawing/2014/main" id="{F6EFC892-EF16-4DEC-BB67-A129E6919255}"/>
                </a:ext>
              </a:extLst>
            </p:cNvPr>
            <p:cNvCxnSpPr/>
            <p:nvPr/>
          </p:nvCxnSpPr>
          <p:spPr>
            <a:xfrm flipV="1">
              <a:off x="3048000" y="4572265"/>
              <a:ext cx="152400" cy="75935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肘形连接符 56">
              <a:extLst>
                <a:ext uri="{FF2B5EF4-FFF2-40B4-BE49-F238E27FC236}">
                  <a16:creationId xmlns:a16="http://schemas.microsoft.com/office/drawing/2014/main" id="{4426AD40-4E42-4714-9DE2-6CE3BFBBEBA5}"/>
                </a:ext>
              </a:extLst>
            </p:cNvPr>
            <p:cNvCxnSpPr/>
            <p:nvPr/>
          </p:nvCxnSpPr>
          <p:spPr>
            <a:xfrm flipV="1">
              <a:off x="3657600" y="4572265"/>
              <a:ext cx="152400" cy="75935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肘形连接符 57">
              <a:extLst>
                <a:ext uri="{FF2B5EF4-FFF2-40B4-BE49-F238E27FC236}">
                  <a16:creationId xmlns:a16="http://schemas.microsoft.com/office/drawing/2014/main" id="{DE934AD6-5D8E-4C7A-861B-A4364ED88842}"/>
                </a:ext>
              </a:extLst>
            </p:cNvPr>
            <p:cNvCxnSpPr/>
            <p:nvPr/>
          </p:nvCxnSpPr>
          <p:spPr>
            <a:xfrm flipV="1">
              <a:off x="3733800" y="4495403"/>
              <a:ext cx="152400" cy="76861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肘形连接符 58">
              <a:extLst>
                <a:ext uri="{FF2B5EF4-FFF2-40B4-BE49-F238E27FC236}">
                  <a16:creationId xmlns:a16="http://schemas.microsoft.com/office/drawing/2014/main" id="{57577A4D-D2AE-4FB1-A9D7-9ED0281C9439}"/>
                </a:ext>
              </a:extLst>
            </p:cNvPr>
            <p:cNvCxnSpPr/>
            <p:nvPr/>
          </p:nvCxnSpPr>
          <p:spPr>
            <a:xfrm flipV="1">
              <a:off x="3810000" y="4419468"/>
              <a:ext cx="152400" cy="75935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肘形连接符 59">
              <a:extLst>
                <a:ext uri="{FF2B5EF4-FFF2-40B4-BE49-F238E27FC236}">
                  <a16:creationId xmlns:a16="http://schemas.microsoft.com/office/drawing/2014/main" id="{A24A731F-6988-4F23-B7F8-6B1038D64612}"/>
                </a:ext>
              </a:extLst>
            </p:cNvPr>
            <p:cNvCxnSpPr/>
            <p:nvPr/>
          </p:nvCxnSpPr>
          <p:spPr>
            <a:xfrm flipV="1">
              <a:off x="3886200" y="4343533"/>
              <a:ext cx="152400" cy="75935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肘形连接符 60">
              <a:extLst>
                <a:ext uri="{FF2B5EF4-FFF2-40B4-BE49-F238E27FC236}">
                  <a16:creationId xmlns:a16="http://schemas.microsoft.com/office/drawing/2014/main" id="{EB9FD3BA-2298-4BDB-ACF9-60C854DA1798}"/>
                </a:ext>
              </a:extLst>
            </p:cNvPr>
            <p:cNvCxnSpPr/>
            <p:nvPr/>
          </p:nvCxnSpPr>
          <p:spPr>
            <a:xfrm flipV="1">
              <a:off x="3962400" y="4267597"/>
              <a:ext cx="152400" cy="75935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肘形连接符 61">
              <a:extLst>
                <a:ext uri="{FF2B5EF4-FFF2-40B4-BE49-F238E27FC236}">
                  <a16:creationId xmlns:a16="http://schemas.microsoft.com/office/drawing/2014/main" id="{621D7487-CE54-4BD8-8531-11E22DF312FD}"/>
                </a:ext>
              </a:extLst>
            </p:cNvPr>
            <p:cNvCxnSpPr/>
            <p:nvPr/>
          </p:nvCxnSpPr>
          <p:spPr>
            <a:xfrm flipV="1">
              <a:off x="4038600" y="4190735"/>
              <a:ext cx="152400" cy="76862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肘形连接符 63">
              <a:extLst>
                <a:ext uri="{FF2B5EF4-FFF2-40B4-BE49-F238E27FC236}">
                  <a16:creationId xmlns:a16="http://schemas.microsoft.com/office/drawing/2014/main" id="{1E93F344-D3AB-4C03-8B56-3C6E9F0F2CC4}"/>
                </a:ext>
              </a:extLst>
            </p:cNvPr>
            <p:cNvCxnSpPr/>
            <p:nvPr/>
          </p:nvCxnSpPr>
          <p:spPr>
            <a:xfrm flipV="1">
              <a:off x="4114800" y="4114800"/>
              <a:ext cx="152400" cy="75935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F5B4E1AE-EE9B-49E5-A3B4-8676C76AAE73}"/>
                </a:ext>
              </a:extLst>
            </p:cNvPr>
            <p:cNvCxnSpPr/>
            <p:nvPr/>
          </p:nvCxnSpPr>
          <p:spPr>
            <a:xfrm rot="5400000">
              <a:off x="4000328" y="4380402"/>
              <a:ext cx="532474" cy="1270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65">
            <a:extLst>
              <a:ext uri="{FF2B5EF4-FFF2-40B4-BE49-F238E27FC236}">
                <a16:creationId xmlns:a16="http://schemas.microsoft.com/office/drawing/2014/main" id="{9209B3BD-DF65-4D7B-A7EA-2D13FE99C083}"/>
              </a:ext>
            </a:extLst>
          </p:cNvPr>
          <p:cNvGrpSpPr>
            <a:grpSpLocks/>
          </p:cNvGrpSpPr>
          <p:nvPr/>
        </p:nvGrpSpPr>
        <p:grpSpPr bwMode="auto">
          <a:xfrm>
            <a:off x="5408613" y="2514600"/>
            <a:ext cx="1220787" cy="2057400"/>
            <a:chOff x="2361406" y="2133600"/>
            <a:chExt cx="1219994" cy="1219994"/>
          </a:xfrm>
        </p:grpSpPr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E29C8187-4311-456C-BA3F-1CBEDD567A91}"/>
                </a:ext>
              </a:extLst>
            </p:cNvPr>
            <p:cNvCxnSpPr/>
            <p:nvPr/>
          </p:nvCxnSpPr>
          <p:spPr>
            <a:xfrm rot="5400000" flipH="1" flipV="1">
              <a:off x="2057201" y="3047802"/>
              <a:ext cx="609997" cy="1586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弧形 30">
              <a:extLst>
                <a:ext uri="{FF2B5EF4-FFF2-40B4-BE49-F238E27FC236}">
                  <a16:creationId xmlns:a16="http://schemas.microsoft.com/office/drawing/2014/main" id="{E4108DFB-0734-42C4-B6EA-FC593E781FFA}"/>
                </a:ext>
              </a:extLst>
            </p:cNvPr>
            <p:cNvSpPr/>
            <p:nvPr/>
          </p:nvSpPr>
          <p:spPr>
            <a:xfrm rot="10800000">
              <a:off x="2362992" y="2133600"/>
              <a:ext cx="1218408" cy="1219053"/>
            </a:xfrm>
            <a:prstGeom prst="arc">
              <a:avLst>
                <a:gd name="adj1" fmla="val 16208568"/>
                <a:gd name="adj2" fmla="val 170651"/>
              </a:avLst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78">
            <a:extLst>
              <a:ext uri="{FF2B5EF4-FFF2-40B4-BE49-F238E27FC236}">
                <a16:creationId xmlns:a16="http://schemas.microsoft.com/office/drawing/2014/main" id="{DB52C330-1625-4AF6-B9D3-490F06779A75}"/>
              </a:ext>
            </a:extLst>
          </p:cNvPr>
          <p:cNvGrpSpPr>
            <a:grpSpLocks/>
          </p:cNvGrpSpPr>
          <p:nvPr/>
        </p:nvGrpSpPr>
        <p:grpSpPr bwMode="auto">
          <a:xfrm>
            <a:off x="7466013" y="2438400"/>
            <a:ext cx="1220787" cy="2057400"/>
            <a:chOff x="2361406" y="2133600"/>
            <a:chExt cx="1219994" cy="1219994"/>
          </a:xfrm>
        </p:grpSpPr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7D04C9B4-4596-4E49-906A-D28E88B764F2}"/>
                </a:ext>
              </a:extLst>
            </p:cNvPr>
            <p:cNvCxnSpPr/>
            <p:nvPr/>
          </p:nvCxnSpPr>
          <p:spPr>
            <a:xfrm rot="5400000" flipH="1" flipV="1">
              <a:off x="2057201" y="3047802"/>
              <a:ext cx="609997" cy="1586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弧形 33">
              <a:extLst>
                <a:ext uri="{FF2B5EF4-FFF2-40B4-BE49-F238E27FC236}">
                  <a16:creationId xmlns:a16="http://schemas.microsoft.com/office/drawing/2014/main" id="{FE5A5C2C-1FD5-428E-88E6-D2B49CCCAA8C}"/>
                </a:ext>
              </a:extLst>
            </p:cNvPr>
            <p:cNvSpPr/>
            <p:nvPr/>
          </p:nvSpPr>
          <p:spPr>
            <a:xfrm rot="10800000">
              <a:off x="2362992" y="2133600"/>
              <a:ext cx="1218408" cy="1219053"/>
            </a:xfrm>
            <a:prstGeom prst="arc">
              <a:avLst>
                <a:gd name="adj1" fmla="val 16208568"/>
                <a:gd name="adj2" fmla="val 170651"/>
              </a:avLst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下箭头 81">
            <a:extLst>
              <a:ext uri="{FF2B5EF4-FFF2-40B4-BE49-F238E27FC236}">
                <a16:creationId xmlns:a16="http://schemas.microsoft.com/office/drawing/2014/main" id="{54D9EF89-A2B7-4F37-B176-A20EC6103A01}"/>
              </a:ext>
            </a:extLst>
          </p:cNvPr>
          <p:cNvSpPr/>
          <p:nvPr/>
        </p:nvSpPr>
        <p:spPr>
          <a:xfrm>
            <a:off x="1295400" y="30480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下箭头 82">
            <a:extLst>
              <a:ext uri="{FF2B5EF4-FFF2-40B4-BE49-F238E27FC236}">
                <a16:creationId xmlns:a16="http://schemas.microsoft.com/office/drawing/2014/main" id="{A4AF07AC-0CCD-4C44-B123-5B78445EE98F}"/>
              </a:ext>
            </a:extLst>
          </p:cNvPr>
          <p:cNvSpPr/>
          <p:nvPr/>
        </p:nvSpPr>
        <p:spPr>
          <a:xfrm>
            <a:off x="3429000" y="30480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下箭头 83">
            <a:extLst>
              <a:ext uri="{FF2B5EF4-FFF2-40B4-BE49-F238E27FC236}">
                <a16:creationId xmlns:a16="http://schemas.microsoft.com/office/drawing/2014/main" id="{98D546F2-23E1-43BD-890D-82DDF7E4CBC6}"/>
              </a:ext>
            </a:extLst>
          </p:cNvPr>
          <p:cNvSpPr/>
          <p:nvPr/>
        </p:nvSpPr>
        <p:spPr>
          <a:xfrm>
            <a:off x="5486400" y="30480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下箭头 84">
            <a:extLst>
              <a:ext uri="{FF2B5EF4-FFF2-40B4-BE49-F238E27FC236}">
                <a16:creationId xmlns:a16="http://schemas.microsoft.com/office/drawing/2014/main" id="{51A3F5BD-B10B-46F8-B800-741967606EF6}"/>
              </a:ext>
            </a:extLst>
          </p:cNvPr>
          <p:cNvSpPr/>
          <p:nvPr/>
        </p:nvSpPr>
        <p:spPr>
          <a:xfrm>
            <a:off x="7543800" y="30480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9C4F5B7-C48B-4C2B-B538-6B7099E340AC}"/>
              </a:ext>
            </a:extLst>
          </p:cNvPr>
          <p:cNvSpPr/>
          <p:nvPr/>
        </p:nvSpPr>
        <p:spPr>
          <a:xfrm>
            <a:off x="2895600" y="4876800"/>
            <a:ext cx="1371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000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微分电路</a:t>
            </a:r>
          </a:p>
        </p:txBody>
      </p:sp>
      <p:grpSp>
        <p:nvGrpSpPr>
          <p:cNvPr id="40" name="组合 86">
            <a:extLst>
              <a:ext uri="{FF2B5EF4-FFF2-40B4-BE49-F238E27FC236}">
                <a16:creationId xmlns:a16="http://schemas.microsoft.com/office/drawing/2014/main" id="{5E60D3E4-3795-40BE-A708-EDFEE69B0BB4}"/>
              </a:ext>
            </a:extLst>
          </p:cNvPr>
          <p:cNvGrpSpPr>
            <a:grpSpLocks/>
          </p:cNvGrpSpPr>
          <p:nvPr/>
        </p:nvGrpSpPr>
        <p:grpSpPr bwMode="auto">
          <a:xfrm>
            <a:off x="3351213" y="4953000"/>
            <a:ext cx="992187" cy="1447800"/>
            <a:chOff x="2361406" y="2133600"/>
            <a:chExt cx="1219994" cy="1219994"/>
          </a:xfrm>
        </p:grpSpPr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9622C26D-1C36-418E-AEE9-4C5FF78F123C}"/>
                </a:ext>
              </a:extLst>
            </p:cNvPr>
            <p:cNvCxnSpPr/>
            <p:nvPr/>
          </p:nvCxnSpPr>
          <p:spPr>
            <a:xfrm rot="5400000" flipH="1" flipV="1">
              <a:off x="2056408" y="3048596"/>
              <a:ext cx="609997" cy="0"/>
            </a:xfrm>
            <a:prstGeom prst="lin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弧形 41">
              <a:extLst>
                <a:ext uri="{FF2B5EF4-FFF2-40B4-BE49-F238E27FC236}">
                  <a16:creationId xmlns:a16="http://schemas.microsoft.com/office/drawing/2014/main" id="{0AE4FBC5-0BCB-4DAE-80C0-E870A52EF714}"/>
                </a:ext>
              </a:extLst>
            </p:cNvPr>
            <p:cNvSpPr/>
            <p:nvPr/>
          </p:nvSpPr>
          <p:spPr>
            <a:xfrm rot="10800000">
              <a:off x="2361406" y="2133600"/>
              <a:ext cx="1219994" cy="1218657"/>
            </a:xfrm>
            <a:prstGeom prst="arc">
              <a:avLst>
                <a:gd name="adj1" fmla="val 16208568"/>
                <a:gd name="adj2" fmla="val 170651"/>
              </a:avLst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noProof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3" name="下箭头 89">
            <a:extLst>
              <a:ext uri="{FF2B5EF4-FFF2-40B4-BE49-F238E27FC236}">
                <a16:creationId xmlns:a16="http://schemas.microsoft.com/office/drawing/2014/main" id="{5F3D7555-927C-45A0-AF92-A54E8C10BA9A}"/>
              </a:ext>
            </a:extLst>
          </p:cNvPr>
          <p:cNvSpPr/>
          <p:nvPr/>
        </p:nvSpPr>
        <p:spPr>
          <a:xfrm>
            <a:off x="3429000" y="5334000"/>
            <a:ext cx="228600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下箭头 90">
            <a:extLst>
              <a:ext uri="{FF2B5EF4-FFF2-40B4-BE49-F238E27FC236}">
                <a16:creationId xmlns:a16="http://schemas.microsoft.com/office/drawing/2014/main" id="{C4E0235E-C88E-4288-AA87-1F8A529BDAA6}"/>
              </a:ext>
            </a:extLst>
          </p:cNvPr>
          <p:cNvSpPr/>
          <p:nvPr/>
        </p:nvSpPr>
        <p:spPr>
          <a:xfrm>
            <a:off x="3429000" y="4572000"/>
            <a:ext cx="2286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组合 2">
            <a:extLst>
              <a:ext uri="{FF2B5EF4-FFF2-40B4-BE49-F238E27FC236}">
                <a16:creationId xmlns:a16="http://schemas.microsoft.com/office/drawing/2014/main" id="{0592B67D-99F2-4DBA-8A3D-A125EF8390FA}"/>
              </a:ext>
            </a:extLst>
          </p:cNvPr>
          <p:cNvGrpSpPr>
            <a:grpSpLocks/>
          </p:cNvGrpSpPr>
          <p:nvPr/>
        </p:nvGrpSpPr>
        <p:grpSpPr bwMode="auto">
          <a:xfrm>
            <a:off x="5900738" y="5067301"/>
            <a:ext cx="2952750" cy="1599675"/>
            <a:chOff x="4800600" y="4800600"/>
            <a:chExt cx="3471874" cy="2098823"/>
          </a:xfrm>
        </p:grpSpPr>
        <p:grpSp>
          <p:nvGrpSpPr>
            <p:cNvPr id="46" name="Group 66">
              <a:extLst>
                <a:ext uri="{FF2B5EF4-FFF2-40B4-BE49-F238E27FC236}">
                  <a16:creationId xmlns:a16="http://schemas.microsoft.com/office/drawing/2014/main" id="{D3B2597E-790E-4AD1-A5A3-359C0E75A0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0600" y="4970125"/>
              <a:ext cx="3471874" cy="1211600"/>
              <a:chOff x="3627" y="5346"/>
              <a:chExt cx="1430" cy="648"/>
            </a:xfrm>
          </p:grpSpPr>
          <p:sp>
            <p:nvSpPr>
              <p:cNvPr id="51" name="Freeform 67">
                <a:extLst>
                  <a:ext uri="{FF2B5EF4-FFF2-40B4-BE49-F238E27FC236}">
                    <a16:creationId xmlns:a16="http://schemas.microsoft.com/office/drawing/2014/main" id="{50941D2C-090C-4C4C-8394-B4DA270C1D5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877" y="5346"/>
                <a:ext cx="929" cy="648"/>
              </a:xfrm>
              <a:custGeom>
                <a:avLst/>
                <a:gdLst>
                  <a:gd name="T0" fmla="*/ 0 w 6532"/>
                  <a:gd name="T1" fmla="*/ 0 h 1692"/>
                  <a:gd name="T2" fmla="*/ 0 w 6532"/>
                  <a:gd name="T3" fmla="*/ 0 h 1692"/>
                  <a:gd name="T4" fmla="*/ 0 w 6532"/>
                  <a:gd name="T5" fmla="*/ 0 h 1692"/>
                  <a:gd name="T6" fmla="*/ 0 w 6532"/>
                  <a:gd name="T7" fmla="*/ 0 h 1692"/>
                  <a:gd name="T8" fmla="*/ 0 w 6532"/>
                  <a:gd name="T9" fmla="*/ 0 h 1692"/>
                  <a:gd name="T10" fmla="*/ 0 w 6532"/>
                  <a:gd name="T11" fmla="*/ 0 h 1692"/>
                  <a:gd name="T12" fmla="*/ 0 w 6532"/>
                  <a:gd name="T13" fmla="*/ 0 h 1692"/>
                  <a:gd name="T14" fmla="*/ 0 w 6532"/>
                  <a:gd name="T15" fmla="*/ 0 h 1692"/>
                  <a:gd name="T16" fmla="*/ 0 w 6532"/>
                  <a:gd name="T17" fmla="*/ 0 h 1692"/>
                  <a:gd name="T18" fmla="*/ 0 w 6532"/>
                  <a:gd name="T19" fmla="*/ 0 h 1692"/>
                  <a:gd name="T20" fmla="*/ 0 w 6532"/>
                  <a:gd name="T21" fmla="*/ 0 h 1692"/>
                  <a:gd name="T22" fmla="*/ 0 w 6532"/>
                  <a:gd name="T23" fmla="*/ 0 h 1692"/>
                  <a:gd name="T24" fmla="*/ 0 w 6532"/>
                  <a:gd name="T25" fmla="*/ 0 h 1692"/>
                  <a:gd name="T26" fmla="*/ 0 w 6532"/>
                  <a:gd name="T27" fmla="*/ 0 h 1692"/>
                  <a:gd name="T28" fmla="*/ 0 w 6532"/>
                  <a:gd name="T29" fmla="*/ 0 h 169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532" h="1692">
                    <a:moveTo>
                      <a:pt x="0" y="1649"/>
                    </a:moveTo>
                    <a:cubicBezTo>
                      <a:pt x="41" y="1485"/>
                      <a:pt x="82" y="1322"/>
                      <a:pt x="129" y="1169"/>
                    </a:cubicBezTo>
                    <a:cubicBezTo>
                      <a:pt x="176" y="1016"/>
                      <a:pt x="233" y="856"/>
                      <a:pt x="283" y="732"/>
                    </a:cubicBezTo>
                    <a:cubicBezTo>
                      <a:pt x="333" y="608"/>
                      <a:pt x="376" y="514"/>
                      <a:pt x="429" y="423"/>
                    </a:cubicBezTo>
                    <a:cubicBezTo>
                      <a:pt x="482" y="332"/>
                      <a:pt x="536" y="247"/>
                      <a:pt x="600" y="183"/>
                    </a:cubicBezTo>
                    <a:cubicBezTo>
                      <a:pt x="664" y="119"/>
                      <a:pt x="742" y="68"/>
                      <a:pt x="815" y="38"/>
                    </a:cubicBezTo>
                    <a:cubicBezTo>
                      <a:pt x="888" y="8"/>
                      <a:pt x="950" y="0"/>
                      <a:pt x="1038" y="3"/>
                    </a:cubicBezTo>
                    <a:cubicBezTo>
                      <a:pt x="1126" y="6"/>
                      <a:pt x="1220" y="12"/>
                      <a:pt x="1346" y="55"/>
                    </a:cubicBezTo>
                    <a:cubicBezTo>
                      <a:pt x="1472" y="98"/>
                      <a:pt x="1623" y="177"/>
                      <a:pt x="1792" y="261"/>
                    </a:cubicBezTo>
                    <a:cubicBezTo>
                      <a:pt x="1961" y="345"/>
                      <a:pt x="2125" y="447"/>
                      <a:pt x="2358" y="561"/>
                    </a:cubicBezTo>
                    <a:cubicBezTo>
                      <a:pt x="2591" y="675"/>
                      <a:pt x="2933" y="836"/>
                      <a:pt x="3187" y="946"/>
                    </a:cubicBezTo>
                    <a:cubicBezTo>
                      <a:pt x="3441" y="1056"/>
                      <a:pt x="3651" y="1140"/>
                      <a:pt x="3883" y="1221"/>
                    </a:cubicBezTo>
                    <a:cubicBezTo>
                      <a:pt x="4115" y="1302"/>
                      <a:pt x="4330" y="1374"/>
                      <a:pt x="4578" y="1435"/>
                    </a:cubicBezTo>
                    <a:cubicBezTo>
                      <a:pt x="4826" y="1496"/>
                      <a:pt x="5048" y="1546"/>
                      <a:pt x="5374" y="1589"/>
                    </a:cubicBezTo>
                    <a:cubicBezTo>
                      <a:pt x="5700" y="1632"/>
                      <a:pt x="6292" y="1670"/>
                      <a:pt x="6532" y="169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52" name="AutoShape 68">
                <a:extLst>
                  <a:ext uri="{FF2B5EF4-FFF2-40B4-BE49-F238E27FC236}">
                    <a16:creationId xmlns:a16="http://schemas.microsoft.com/office/drawing/2014/main" id="{3E119C13-32C5-4DDE-A240-1513D00052E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807" y="5994"/>
                <a:ext cx="25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3" name="AutoShape 69">
                <a:extLst>
                  <a:ext uri="{FF2B5EF4-FFF2-40B4-BE49-F238E27FC236}">
                    <a16:creationId xmlns:a16="http://schemas.microsoft.com/office/drawing/2014/main" id="{D29450DA-9857-4548-83EF-872B256A9E3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3627" y="5991"/>
                <a:ext cx="250" cy="0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4F990E1C-9719-432A-BB3E-FCBB0F8ABCF6}"/>
                </a:ext>
              </a:extLst>
            </p:cNvPr>
            <p:cNvCxnSpPr/>
            <p:nvPr/>
          </p:nvCxnSpPr>
          <p:spPr>
            <a:xfrm>
              <a:off x="5410977" y="4800600"/>
              <a:ext cx="0" cy="15996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D1A5E605-2147-44DF-8F7E-303D960F9052}"/>
                </a:ext>
              </a:extLst>
            </p:cNvPr>
            <p:cNvCxnSpPr/>
            <p:nvPr/>
          </p:nvCxnSpPr>
          <p:spPr>
            <a:xfrm>
              <a:off x="5791763" y="4800600"/>
              <a:ext cx="0" cy="15996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97">
              <a:extLst>
                <a:ext uri="{FF2B5EF4-FFF2-40B4-BE49-F238E27FC236}">
                  <a16:creationId xmlns:a16="http://schemas.microsoft.com/office/drawing/2014/main" id="{015BBA73-7783-4E91-BE28-8BE8BE6E37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8312" y="4800848"/>
              <a:ext cx="1813582" cy="44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60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t:</a:t>
              </a:r>
              <a:r>
                <a:rPr lang="zh-CN" altLang="en-US" sz="160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电荷收集时间</a:t>
              </a:r>
            </a:p>
          </p:txBody>
        </p:sp>
        <p:sp>
          <p:nvSpPr>
            <p:cNvPr id="50" name="TextBox 1">
              <a:extLst>
                <a:ext uri="{FF2B5EF4-FFF2-40B4-BE49-F238E27FC236}">
                  <a16:creationId xmlns:a16="http://schemas.microsoft.com/office/drawing/2014/main" id="{2F1DB7CA-331A-477F-BA64-DCFA6DA05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3133" y="6414848"/>
              <a:ext cx="2117038" cy="48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rPr>
                <a:t>双指数电压信号</a:t>
              </a:r>
            </a:p>
          </p:txBody>
        </p:sp>
      </p:grpSp>
      <p:grpSp>
        <p:nvGrpSpPr>
          <p:cNvPr id="54" name="Group 70">
            <a:extLst>
              <a:ext uri="{FF2B5EF4-FFF2-40B4-BE49-F238E27FC236}">
                <a16:creationId xmlns:a16="http://schemas.microsoft.com/office/drawing/2014/main" id="{932DF52C-4D77-452A-8B0B-93F4E0C07491}"/>
              </a:ext>
            </a:extLst>
          </p:cNvPr>
          <p:cNvGrpSpPr>
            <a:grpSpLocks/>
          </p:cNvGrpSpPr>
          <p:nvPr/>
        </p:nvGrpSpPr>
        <p:grpSpPr bwMode="auto">
          <a:xfrm>
            <a:off x="4684713" y="5160963"/>
            <a:ext cx="393700" cy="974725"/>
            <a:chOff x="8678" y="7112"/>
            <a:chExt cx="1520" cy="822"/>
          </a:xfrm>
        </p:grpSpPr>
        <p:cxnSp>
          <p:nvCxnSpPr>
            <p:cNvPr id="55" name="AutoShape 71">
              <a:extLst>
                <a:ext uri="{FF2B5EF4-FFF2-40B4-BE49-F238E27FC236}">
                  <a16:creationId xmlns:a16="http://schemas.microsoft.com/office/drawing/2014/main" id="{D6F0D9FF-FC3D-44DC-A3CC-64DDFFB3C33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928" y="7116"/>
              <a:ext cx="0" cy="807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AutoShape 72">
              <a:extLst>
                <a:ext uri="{FF2B5EF4-FFF2-40B4-BE49-F238E27FC236}">
                  <a16:creationId xmlns:a16="http://schemas.microsoft.com/office/drawing/2014/main" id="{321F31AE-42C7-4719-AB73-DDD399F6DCA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78" y="7932"/>
              <a:ext cx="25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AutoShape 73">
              <a:extLst>
                <a:ext uri="{FF2B5EF4-FFF2-40B4-BE49-F238E27FC236}">
                  <a16:creationId xmlns:a16="http://schemas.microsoft.com/office/drawing/2014/main" id="{DB7CF21D-3182-4B9B-A94F-E9E22FEA307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9948" y="7934"/>
              <a:ext cx="25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8" name="Freeform 74">
              <a:extLst>
                <a:ext uri="{FF2B5EF4-FFF2-40B4-BE49-F238E27FC236}">
                  <a16:creationId xmlns:a16="http://schemas.microsoft.com/office/drawing/2014/main" id="{B22FA575-04DD-4BEC-A475-5307AD1C4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8" y="7112"/>
              <a:ext cx="1014" cy="820"/>
            </a:xfrm>
            <a:custGeom>
              <a:avLst/>
              <a:gdLst>
                <a:gd name="T0" fmla="*/ 0 w 1014"/>
                <a:gd name="T1" fmla="*/ 0 h 820"/>
                <a:gd name="T2" fmla="*/ 142 w 1014"/>
                <a:gd name="T3" fmla="*/ 312 h 820"/>
                <a:gd name="T4" fmla="*/ 282 w 1014"/>
                <a:gd name="T5" fmla="*/ 504 h 820"/>
                <a:gd name="T6" fmla="*/ 480 w 1014"/>
                <a:gd name="T7" fmla="*/ 663 h 820"/>
                <a:gd name="T8" fmla="*/ 694 w 1014"/>
                <a:gd name="T9" fmla="*/ 769 h 820"/>
                <a:gd name="T10" fmla="*/ 1014 w 1014"/>
                <a:gd name="T11" fmla="*/ 820 h 8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14" h="820">
                  <a:moveTo>
                    <a:pt x="0" y="0"/>
                  </a:moveTo>
                  <a:cubicBezTo>
                    <a:pt x="47" y="114"/>
                    <a:pt x="95" y="228"/>
                    <a:pt x="142" y="312"/>
                  </a:cubicBezTo>
                  <a:cubicBezTo>
                    <a:pt x="189" y="396"/>
                    <a:pt x="226" y="446"/>
                    <a:pt x="282" y="504"/>
                  </a:cubicBezTo>
                  <a:cubicBezTo>
                    <a:pt x="338" y="562"/>
                    <a:pt x="411" y="619"/>
                    <a:pt x="480" y="663"/>
                  </a:cubicBezTo>
                  <a:cubicBezTo>
                    <a:pt x="549" y="707"/>
                    <a:pt x="605" y="743"/>
                    <a:pt x="694" y="769"/>
                  </a:cubicBezTo>
                  <a:cubicBezTo>
                    <a:pt x="783" y="795"/>
                    <a:pt x="898" y="807"/>
                    <a:pt x="1014" y="82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9" name="TextBox 103">
            <a:extLst>
              <a:ext uri="{FF2B5EF4-FFF2-40B4-BE49-F238E27FC236}">
                <a16:creationId xmlns:a16="http://schemas.microsoft.com/office/drawing/2014/main" id="{866D164A-DB4C-41ED-9F63-F060EBDBC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6550" y="6350000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单指数电流信号</a:t>
            </a:r>
          </a:p>
        </p:txBody>
      </p:sp>
      <p:sp>
        <p:nvSpPr>
          <p:cNvPr id="60" name="箭头: 右 59">
            <a:extLst>
              <a:ext uri="{FF2B5EF4-FFF2-40B4-BE49-F238E27FC236}">
                <a16:creationId xmlns:a16="http://schemas.microsoft.com/office/drawing/2014/main" id="{F21353E0-5B03-4964-8E88-E1E50272CA59}"/>
              </a:ext>
            </a:extLst>
          </p:cNvPr>
          <p:cNvSpPr/>
          <p:nvPr/>
        </p:nvSpPr>
        <p:spPr>
          <a:xfrm>
            <a:off x="5148263" y="5516563"/>
            <a:ext cx="796925" cy="146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2">
            <a:extLst>
              <a:ext uri="{FF2B5EF4-FFF2-40B4-BE49-F238E27FC236}">
                <a16:creationId xmlns:a16="http://schemas.microsoft.com/office/drawing/2014/main" id="{1C38CE01-56FC-443A-B54D-B2592B2BD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2538" y="5205413"/>
            <a:ext cx="903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电荷积分</a:t>
            </a:r>
          </a:p>
        </p:txBody>
      </p:sp>
      <p:sp>
        <p:nvSpPr>
          <p:cNvPr id="62" name="Rectangle 79">
            <a:extLst>
              <a:ext uri="{FF2B5EF4-FFF2-40B4-BE49-F238E27FC236}">
                <a16:creationId xmlns:a16="http://schemas.microsoft.com/office/drawing/2014/main" id="{03B18759-97CF-494D-8053-E32972EF4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E805FD7D-47CE-4BB7-9FC0-CFD1550BEFC0}"/>
              </a:ext>
            </a:extLst>
          </p:cNvPr>
          <p:cNvCxnSpPr/>
          <p:nvPr/>
        </p:nvCxnSpPr>
        <p:spPr>
          <a:xfrm flipH="1">
            <a:off x="107504" y="702863"/>
            <a:ext cx="25922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7">
            <a:extLst>
              <a:ext uri="{FF2B5EF4-FFF2-40B4-BE49-F238E27FC236}">
                <a16:creationId xmlns:a16="http://schemas.microsoft.com/office/drawing/2014/main" id="{5FAB8B19-2D1D-4C9A-AAB3-9FE237A10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TextBox 1">
            <a:extLst>
              <a:ext uri="{FF2B5EF4-FFF2-40B4-BE49-F238E27FC236}">
                <a16:creationId xmlns:a16="http://schemas.microsoft.com/office/drawing/2014/main" id="{4D75257D-2E14-4F95-9E91-D1333CAC3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02" y="285728"/>
            <a:ext cx="24877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1.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研究背景与意义</a:t>
            </a:r>
          </a:p>
        </p:txBody>
      </p:sp>
      <p:sp>
        <p:nvSpPr>
          <p:cNvPr id="66" name="燕尾形 71">
            <a:extLst>
              <a:ext uri="{FF2B5EF4-FFF2-40B4-BE49-F238E27FC236}">
                <a16:creationId xmlns:a16="http://schemas.microsoft.com/office/drawing/2014/main" id="{212E694B-003C-49FF-86DD-C5F1BF499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578" y="355516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燕尾形 22">
            <a:extLst>
              <a:ext uri="{FF2B5EF4-FFF2-40B4-BE49-F238E27FC236}">
                <a16:creationId xmlns:a16="http://schemas.microsoft.com/office/drawing/2014/main" id="{92780DFC-BBB0-404C-8F40-20C97343A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355593"/>
            <a:ext cx="3796474" cy="358763"/>
          </a:xfrm>
          <a:prstGeom prst="chevron">
            <a:avLst>
              <a:gd name="adj" fmla="val 5000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TextBox 1">
            <a:extLst>
              <a:ext uri="{FF2B5EF4-FFF2-40B4-BE49-F238E27FC236}">
                <a16:creationId xmlns:a16="http://schemas.microsoft.com/office/drawing/2014/main" id="{D1AD096C-C1AA-4B54-8C6A-E999D2C17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20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核脉冲信号类型</a:t>
            </a:r>
          </a:p>
        </p:txBody>
      </p:sp>
      <p:pic>
        <p:nvPicPr>
          <p:cNvPr id="69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DD0F12DA-C907-4B43-B19C-5322FA9E0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70" name="燕尾形 22">
            <a:extLst>
              <a:ext uri="{FF2B5EF4-FFF2-40B4-BE49-F238E27FC236}">
                <a16:creationId xmlns:a16="http://schemas.microsoft.com/office/drawing/2014/main" id="{A767A5A6-C7FF-4DF4-A884-7B8F221D6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燕尾形 76">
            <a:extLst>
              <a:ext uri="{FF2B5EF4-FFF2-40B4-BE49-F238E27FC236}">
                <a16:creationId xmlns:a16="http://schemas.microsoft.com/office/drawing/2014/main" id="{B1309591-96D0-4965-B623-A650DC067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燕尾形 77">
            <a:extLst>
              <a:ext uri="{FF2B5EF4-FFF2-40B4-BE49-F238E27FC236}">
                <a16:creationId xmlns:a16="http://schemas.microsoft.com/office/drawing/2014/main" id="{03C741FF-36B8-47FE-85AA-7E5421575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35791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-32" y="357166"/>
            <a:ext cx="214314" cy="357209"/>
          </a:xfrm>
          <a:prstGeom prst="rect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9512" y="285728"/>
            <a:ext cx="30963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直接采样成谱数字多道</a:t>
            </a:r>
          </a:p>
        </p:txBody>
      </p:sp>
      <p:sp>
        <p:nvSpPr>
          <p:cNvPr id="6" name="燕尾形 5"/>
          <p:cNvSpPr>
            <a:spLocks noChangeArrowheads="1"/>
          </p:cNvSpPr>
          <p:nvPr/>
        </p:nvSpPr>
        <p:spPr bwMode="auto">
          <a:xfrm>
            <a:off x="3229610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7" name="燕尾形 22"/>
          <p:cNvSpPr>
            <a:spLocks noChangeArrowheads="1"/>
          </p:cNvSpPr>
          <p:nvPr/>
        </p:nvSpPr>
        <p:spPr bwMode="auto">
          <a:xfrm>
            <a:off x="3563888" y="355593"/>
            <a:ext cx="3508442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 flipH="1" flipV="1">
            <a:off x="-30" y="714357"/>
            <a:ext cx="3131870" cy="1572"/>
          </a:xfrm>
          <a:prstGeom prst="line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</p:cxnSp>
      <p:pic>
        <p:nvPicPr>
          <p:cNvPr id="9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0" name="燕尾形 9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燕尾形 10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燕尾形 11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4229630" y="345024"/>
            <a:ext cx="22145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直接采样成谱</a:t>
            </a:r>
          </a:p>
        </p:txBody>
      </p:sp>
      <p:sp>
        <p:nvSpPr>
          <p:cNvPr id="14" name="矩形 13"/>
          <p:cNvSpPr/>
          <p:nvPr/>
        </p:nvSpPr>
        <p:spPr>
          <a:xfrm>
            <a:off x="395536" y="836712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500MHz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采样率数字多道脉冲幅度分析器</a:t>
            </a:r>
          </a:p>
        </p:txBody>
      </p:sp>
      <p:sp>
        <p:nvSpPr>
          <p:cNvPr id="18" name="矩形 17"/>
          <p:cNvSpPr/>
          <p:nvPr/>
        </p:nvSpPr>
        <p:spPr>
          <a:xfrm>
            <a:off x="5929322" y="1857364"/>
            <a:ext cx="321467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1.</a:t>
            </a:r>
            <a:r>
              <a:rPr lang="en-US" altLang="zh-CN" sz="2000" dirty="0">
                <a:solidFill>
                  <a:srgbClr val="FF0000"/>
                </a:solidFill>
                <a:latin typeface="+mn-ea"/>
              </a:rPr>
              <a:t>14bit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，</a:t>
            </a:r>
            <a:r>
              <a:rPr lang="en-US" altLang="zh-CN" sz="2000" dirty="0">
                <a:solidFill>
                  <a:srgbClr val="FF0000"/>
                </a:solidFill>
                <a:latin typeface="+mn-ea"/>
              </a:rPr>
              <a:t>500MSPS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采样率</a:t>
            </a: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,AD9434-500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；</a:t>
            </a:r>
            <a:endParaRPr lang="en-US" altLang="zh-CN" sz="20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2.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模拟输入信号范围</a:t>
            </a: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-1.8V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 </a:t>
            </a:r>
            <a:endParaRPr lang="en-US" altLang="zh-CN" sz="20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  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到</a:t>
            </a: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+1.8V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；</a:t>
            </a:r>
            <a:endParaRPr lang="en-US" altLang="zh-CN" sz="20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3.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高速</a:t>
            </a: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USB2.0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接口；</a:t>
            </a:r>
            <a:endParaRPr lang="en-US" altLang="zh-CN" sz="20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4.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供电</a:t>
            </a: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+6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到</a:t>
            </a: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+13.5V,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满速度  </a:t>
            </a:r>
            <a:endParaRPr lang="en-US" altLang="zh-CN" sz="20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  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功耗</a:t>
            </a: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5.8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瓦；</a:t>
            </a:r>
            <a:endParaRPr lang="en-US" altLang="zh-CN" sz="20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en-US" altLang="zh-CN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5.</a:t>
            </a:r>
            <a:r>
              <a:rPr lang="zh-CN" altLang="en-US" sz="2000" dirty="0">
                <a:solidFill>
                  <a:srgbClr val="FF0000"/>
                </a:solidFill>
                <a:latin typeface="+mn-ea"/>
              </a:rPr>
              <a:t>模拟带宽</a:t>
            </a:r>
            <a:r>
              <a:rPr lang="en-US" altLang="zh-CN" sz="2000" dirty="0">
                <a:solidFill>
                  <a:srgbClr val="FF0000"/>
                </a:solidFill>
                <a:latin typeface="+mn-ea"/>
              </a:rPr>
              <a:t>200MHz</a:t>
            </a:r>
            <a:r>
              <a:rPr lang="zh-CN" altLang="en-US" sz="20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；</a:t>
            </a:r>
            <a:endParaRPr lang="en-US" altLang="zh-CN" sz="20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06" y="1643050"/>
            <a:ext cx="5752351" cy="331479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500034" y="5357826"/>
            <a:ext cx="842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可用于核辐射探测器</a:t>
            </a:r>
            <a:r>
              <a:rPr lang="zh-CN" altLang="en-US" b="1" dirty="0">
                <a:solidFill>
                  <a:srgbClr val="FF0000"/>
                </a:solidFill>
                <a:latin typeface="+mn-ea"/>
              </a:rPr>
              <a:t>电流脉冲采样</a:t>
            </a:r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分析、</a:t>
            </a:r>
            <a:r>
              <a:rPr lang="zh-CN" altLang="en-US" b="1" dirty="0">
                <a:solidFill>
                  <a:srgbClr val="FF0000"/>
                </a:solidFill>
                <a:latin typeface="+mn-ea"/>
              </a:rPr>
              <a:t>高计数率</a:t>
            </a:r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能谱分析、</a:t>
            </a:r>
            <a:r>
              <a:rPr lang="zh-CN" altLang="en-US" b="1" dirty="0">
                <a:solidFill>
                  <a:srgbClr val="FF0000"/>
                </a:solidFill>
                <a:latin typeface="+mn-ea"/>
              </a:rPr>
              <a:t>中子伽马甄别</a:t>
            </a:r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等场合，如掺硼塑闪中子探测器，</a:t>
            </a:r>
            <a:r>
              <a:rPr lang="en-US" altLang="zh-CN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CLYC</a:t>
            </a:r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中子伽马探测器，快衰减闪烁体</a:t>
            </a:r>
            <a:r>
              <a:rPr lang="en-US" altLang="zh-CN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(LaBr3)</a:t>
            </a:r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等场合。可对</a:t>
            </a:r>
            <a:r>
              <a:rPr lang="en-US" altLang="zh-CN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CLYZ</a:t>
            </a:r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探测器的中子、伽马信号实现甄别。</a:t>
            </a:r>
            <a:endParaRPr lang="en-US" altLang="zh-CN" b="1" dirty="0">
              <a:solidFill>
                <a:schemeClr val="tx2">
                  <a:lumMod val="7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46008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465" y="1268761"/>
            <a:ext cx="1767402" cy="26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68762"/>
            <a:ext cx="1931033" cy="273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03848" y="4182182"/>
            <a:ext cx="19442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掺硼塑闪探测器实测</a:t>
            </a:r>
            <a:r>
              <a:rPr lang="en-US" altLang="zh-CN" sz="1600" b="1" dirty="0" err="1">
                <a:solidFill>
                  <a:schemeClr val="tx2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AmLi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中子源谱线图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220072" y="4149083"/>
            <a:ext cx="21188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掺硼塑闪探测器实测</a:t>
            </a:r>
            <a:r>
              <a:rPr lang="en-US" altLang="zh-CN" sz="1600" b="1" dirty="0" err="1">
                <a:solidFill>
                  <a:schemeClr val="tx2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AmLi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中子源谱线图（加铅屏蔽伽马后）</a:t>
            </a:r>
          </a:p>
        </p:txBody>
      </p:sp>
      <p:pic>
        <p:nvPicPr>
          <p:cNvPr id="8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273" y="1268760"/>
            <a:ext cx="1835345" cy="26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236296" y="4149083"/>
            <a:ext cx="18399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掺硼塑闪探测器实测</a:t>
            </a: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Cs-137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伽马源谱线图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-32" y="357166"/>
            <a:ext cx="214314" cy="357209"/>
          </a:xfrm>
          <a:prstGeom prst="rect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179512" y="285728"/>
            <a:ext cx="30963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直接采样成谱数字多道</a:t>
            </a:r>
          </a:p>
        </p:txBody>
      </p:sp>
      <p:sp>
        <p:nvSpPr>
          <p:cNvPr id="12" name="燕尾形 11"/>
          <p:cNvSpPr>
            <a:spLocks noChangeArrowheads="1"/>
          </p:cNvSpPr>
          <p:nvPr/>
        </p:nvSpPr>
        <p:spPr bwMode="auto">
          <a:xfrm>
            <a:off x="3229610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3" name="燕尾形 22"/>
          <p:cNvSpPr>
            <a:spLocks noChangeArrowheads="1"/>
          </p:cNvSpPr>
          <p:nvPr/>
        </p:nvSpPr>
        <p:spPr bwMode="auto">
          <a:xfrm>
            <a:off x="3563888" y="355593"/>
            <a:ext cx="3508442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cxnSp>
        <p:nvCxnSpPr>
          <p:cNvPr id="14" name="直接连接符 13"/>
          <p:cNvCxnSpPr/>
          <p:nvPr/>
        </p:nvCxnSpPr>
        <p:spPr>
          <a:xfrm flipH="1" flipV="1">
            <a:off x="-30" y="714357"/>
            <a:ext cx="3131870" cy="1572"/>
          </a:xfrm>
          <a:prstGeom prst="line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</p:cxnSp>
      <p:pic>
        <p:nvPicPr>
          <p:cNvPr id="15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6" name="燕尾形 15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" name="燕尾形 16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燕尾形 17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4229630" y="345024"/>
            <a:ext cx="22145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直接采样成谱</a:t>
            </a:r>
          </a:p>
        </p:txBody>
      </p:sp>
      <p:sp>
        <p:nvSpPr>
          <p:cNvPr id="20" name="矩形 19"/>
          <p:cNvSpPr/>
          <p:nvPr/>
        </p:nvSpPr>
        <p:spPr>
          <a:xfrm>
            <a:off x="395536" y="836712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500MHz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采样率数字多道脉冲幅度分析器</a:t>
            </a:r>
          </a:p>
        </p:txBody>
      </p:sp>
      <p:pic>
        <p:nvPicPr>
          <p:cNvPr id="21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44" y="1268762"/>
            <a:ext cx="2733880" cy="3060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253944" y="4563455"/>
            <a:ext cx="273388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zh-CN" altLang="en-US" sz="14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掺硼塑料闪烁体中子探测系统，采用</a:t>
            </a:r>
            <a:r>
              <a:rPr lang="en-US" altLang="zh-CN" sz="14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EJ</a:t>
            </a:r>
            <a:r>
              <a:rPr lang="zh-CN" altLang="en-US" sz="14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公司</a:t>
            </a:r>
            <a:r>
              <a:rPr lang="en-US" altLang="zh-CN" sz="14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EJ-254</a:t>
            </a:r>
            <a:r>
              <a:rPr lang="zh-CN" altLang="en-US" sz="1400" b="1" dirty="0">
                <a:solidFill>
                  <a:schemeClr val="tx2">
                    <a:lumMod val="75000"/>
                  </a:schemeClr>
                </a:solidFill>
                <a:latin typeface="+mn-ea"/>
                <a:ea typeface="+mn-ea"/>
              </a:rPr>
              <a:t>掺硼塑料闪烁体作为中子探测器，通过配合课题组开发的数字多道脉冲幅度分析器实现中子探测。</a:t>
            </a:r>
          </a:p>
        </p:txBody>
      </p:sp>
      <p:pic>
        <p:nvPicPr>
          <p:cNvPr id="17410" name="图片 25" descr="D:\common_cache\QQ\371939341\Image\C2C\GOKKX4}5){$ZY)WZ89MJ%W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963079"/>
            <a:ext cx="2595736" cy="189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5329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08520" y="1195897"/>
            <a:ext cx="5019590" cy="280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07504" y="4198436"/>
            <a:ext cx="87129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    </a:t>
            </a:r>
            <a:r>
              <a:rPr lang="en-US" altLang="zh-CN" sz="1600" dirty="0">
                <a:solidFill>
                  <a:srgbClr val="FF0000"/>
                </a:solidFill>
                <a:latin typeface="+mn-ea"/>
              </a:rPr>
              <a:t>125MSPS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数字多道分析器：采用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125MSPS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采样率，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14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位分辨率高速模数转换器，设计模拟输入带宽达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100MHz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，可用于中子伽马甄别场合，如掺硼塑闪中子探测器，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CLYC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中子伽马探测器，快衰减闪烁体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(LaBr3)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等场合。技术指标：</a:t>
            </a:r>
            <a:endParaRPr lang="en-US" altLang="zh-CN" sz="16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1.14bit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，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125MHz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采样率，</a:t>
            </a:r>
            <a:r>
              <a:rPr lang="en-US" altLang="zh-CN" sz="1600" dirty="0">
                <a:solidFill>
                  <a:srgbClr val="FF0000"/>
                </a:solidFill>
                <a:latin typeface="+mn-ea"/>
              </a:rPr>
              <a:t>AD9246-125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；</a:t>
            </a:r>
            <a:endParaRPr lang="en-US" altLang="zh-CN" sz="16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2.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模拟输入信号范围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-2V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 到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+2V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；</a:t>
            </a:r>
            <a:endParaRPr lang="en-US" altLang="zh-CN" sz="16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3.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高速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USB2.0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接口；</a:t>
            </a:r>
            <a:endParaRPr lang="en-US" altLang="zh-CN" sz="16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4.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供电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+6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到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+12V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，工作电流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300mA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；</a:t>
            </a:r>
            <a:endParaRPr lang="en-US" altLang="zh-CN" sz="16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5.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模拟带宽</a:t>
            </a:r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100MHz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；</a:t>
            </a:r>
            <a:endParaRPr lang="en-US" altLang="zh-CN" sz="16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r>
              <a:rPr lang="en-US" altLang="zh-CN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6.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幅度提取方式：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直接幅度提取（</a:t>
            </a:r>
            <a:r>
              <a:rPr lang="en-US" altLang="zh-CN" sz="1600" dirty="0">
                <a:solidFill>
                  <a:srgbClr val="FF0000"/>
                </a:solidFill>
                <a:latin typeface="+mn-ea"/>
              </a:rPr>
              <a:t>125MHz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）及梯形成形（最高</a:t>
            </a:r>
            <a:r>
              <a:rPr lang="en-US" altLang="zh-CN" sz="1600" dirty="0">
                <a:solidFill>
                  <a:srgbClr val="FF0000"/>
                </a:solidFill>
                <a:latin typeface="+mn-ea"/>
              </a:rPr>
              <a:t>80MHz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）</a:t>
            </a:r>
            <a:r>
              <a:rPr lang="zh-CN" altLang="en-US" sz="1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；</a:t>
            </a:r>
            <a:endParaRPr lang="en-US" altLang="zh-CN" sz="16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-32" y="357166"/>
            <a:ext cx="214314" cy="357209"/>
          </a:xfrm>
          <a:prstGeom prst="rect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79512" y="285728"/>
            <a:ext cx="30963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直接采样成谱数字多道</a:t>
            </a:r>
          </a:p>
        </p:txBody>
      </p:sp>
      <p:sp>
        <p:nvSpPr>
          <p:cNvPr id="8" name="燕尾形 7"/>
          <p:cNvSpPr>
            <a:spLocks noChangeArrowheads="1"/>
          </p:cNvSpPr>
          <p:nvPr/>
        </p:nvSpPr>
        <p:spPr bwMode="auto">
          <a:xfrm>
            <a:off x="3229610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9" name="燕尾形 22"/>
          <p:cNvSpPr>
            <a:spLocks noChangeArrowheads="1"/>
          </p:cNvSpPr>
          <p:nvPr/>
        </p:nvSpPr>
        <p:spPr bwMode="auto">
          <a:xfrm>
            <a:off x="3563888" y="355593"/>
            <a:ext cx="3508442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cxnSp>
        <p:nvCxnSpPr>
          <p:cNvPr id="10" name="直接连接符 9"/>
          <p:cNvCxnSpPr/>
          <p:nvPr/>
        </p:nvCxnSpPr>
        <p:spPr>
          <a:xfrm flipH="1" flipV="1">
            <a:off x="-30" y="714357"/>
            <a:ext cx="3131870" cy="1572"/>
          </a:xfrm>
          <a:prstGeom prst="line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</p:cxnSp>
      <p:pic>
        <p:nvPicPr>
          <p:cNvPr id="11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2" name="燕尾形 11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燕尾形 12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4" name="燕尾形 13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4229630" y="345024"/>
            <a:ext cx="22145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直接采样成谱</a:t>
            </a:r>
          </a:p>
        </p:txBody>
      </p:sp>
      <p:sp>
        <p:nvSpPr>
          <p:cNvPr id="16" name="矩形 15"/>
          <p:cNvSpPr/>
          <p:nvPr/>
        </p:nvSpPr>
        <p:spPr>
          <a:xfrm>
            <a:off x="395536" y="836712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125MHz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采样率数字多道脉冲幅度分析器</a:t>
            </a:r>
          </a:p>
        </p:txBody>
      </p:sp>
      <p:pic>
        <p:nvPicPr>
          <p:cNvPr id="17" name="图片 16"/>
          <p:cNvPicPr/>
          <p:nvPr/>
        </p:nvPicPr>
        <p:blipFill>
          <a:blip r:embed="rId4"/>
          <a:stretch>
            <a:fillRect/>
          </a:stretch>
        </p:blipFill>
        <p:spPr>
          <a:xfrm>
            <a:off x="4884427" y="1700808"/>
            <a:ext cx="4232929" cy="210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889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16" y="1340769"/>
            <a:ext cx="2745208" cy="246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-32" y="357166"/>
            <a:ext cx="214314" cy="357209"/>
          </a:xfrm>
          <a:prstGeom prst="rect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79512" y="285728"/>
            <a:ext cx="30963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直接采样成谱数字多道</a:t>
            </a:r>
          </a:p>
        </p:txBody>
      </p:sp>
      <p:sp>
        <p:nvSpPr>
          <p:cNvPr id="7" name="燕尾形 6"/>
          <p:cNvSpPr>
            <a:spLocks noChangeArrowheads="1"/>
          </p:cNvSpPr>
          <p:nvPr/>
        </p:nvSpPr>
        <p:spPr bwMode="auto">
          <a:xfrm>
            <a:off x="3229610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8" name="燕尾形 22"/>
          <p:cNvSpPr>
            <a:spLocks noChangeArrowheads="1"/>
          </p:cNvSpPr>
          <p:nvPr/>
        </p:nvSpPr>
        <p:spPr bwMode="auto">
          <a:xfrm>
            <a:off x="3563888" y="355593"/>
            <a:ext cx="3508442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 flipH="1" flipV="1">
            <a:off x="-30" y="714357"/>
            <a:ext cx="3131870" cy="1572"/>
          </a:xfrm>
          <a:prstGeom prst="line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</p:cxnSp>
      <p:pic>
        <p:nvPicPr>
          <p:cNvPr id="10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1" name="燕尾形 10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燕尾形 11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燕尾形 12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4229630" y="345024"/>
            <a:ext cx="22145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直接采样成谱</a:t>
            </a:r>
          </a:p>
        </p:txBody>
      </p:sp>
      <p:sp>
        <p:nvSpPr>
          <p:cNvPr id="15" name="矩形 14"/>
          <p:cNvSpPr/>
          <p:nvPr/>
        </p:nvSpPr>
        <p:spPr>
          <a:xfrm>
            <a:off x="395536" y="836712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16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通道，</a:t>
            </a: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60MHz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采样率数字多道脉冲幅度分析器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371" y="1340769"/>
            <a:ext cx="2536340" cy="246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451" y="1340769"/>
            <a:ext cx="2639883" cy="2460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60" y="3861048"/>
            <a:ext cx="5495388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矩形 18"/>
          <p:cNvSpPr/>
          <p:nvPr/>
        </p:nvSpPr>
        <p:spPr>
          <a:xfrm>
            <a:off x="35496" y="3889624"/>
            <a:ext cx="29583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u"/>
            </a:pP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基于</a:t>
            </a:r>
            <a:r>
              <a:rPr lang="zh-CN" altLang="en-US" dirty="0">
                <a:solidFill>
                  <a:srgbClr val="FF0000"/>
                </a:solidFill>
                <a:latin typeface="+mn-ea"/>
              </a:rPr>
              <a:t>电流加权求和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多路复用的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16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通道数字多道幅度分析器：需配合模拟前端电路才可实现一路电流加权的幅度能量信号与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16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路时间信号的输出到数字多道。</a:t>
            </a:r>
            <a:endParaRPr lang="en-US" altLang="zh-CN" dirty="0">
              <a:solidFill>
                <a:schemeClr val="tx2">
                  <a:lumMod val="7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3908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-32" y="357166"/>
            <a:ext cx="214314" cy="357209"/>
          </a:xfrm>
          <a:prstGeom prst="rect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9512" y="285728"/>
            <a:ext cx="30963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直接采样成谱数字多道</a:t>
            </a:r>
          </a:p>
        </p:txBody>
      </p:sp>
      <p:sp>
        <p:nvSpPr>
          <p:cNvPr id="6" name="燕尾形 5"/>
          <p:cNvSpPr>
            <a:spLocks noChangeArrowheads="1"/>
          </p:cNvSpPr>
          <p:nvPr/>
        </p:nvSpPr>
        <p:spPr bwMode="auto">
          <a:xfrm>
            <a:off x="3229610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7" name="燕尾形 22"/>
          <p:cNvSpPr>
            <a:spLocks noChangeArrowheads="1"/>
          </p:cNvSpPr>
          <p:nvPr/>
        </p:nvSpPr>
        <p:spPr bwMode="auto">
          <a:xfrm>
            <a:off x="3563888" y="355593"/>
            <a:ext cx="3508442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 flipH="1" flipV="1">
            <a:off x="-30" y="714357"/>
            <a:ext cx="3131870" cy="1572"/>
          </a:xfrm>
          <a:prstGeom prst="line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</p:cxnSp>
      <p:pic>
        <p:nvPicPr>
          <p:cNvPr id="9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0" name="燕尾形 9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1" name="燕尾形 10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燕尾形 11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4229630" y="345024"/>
            <a:ext cx="22145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直接采样成谱</a:t>
            </a:r>
          </a:p>
        </p:txBody>
      </p:sp>
      <p:sp>
        <p:nvSpPr>
          <p:cNvPr id="14" name="矩形 13"/>
          <p:cNvSpPr/>
          <p:nvPr/>
        </p:nvSpPr>
        <p:spPr>
          <a:xfrm>
            <a:off x="395536" y="836712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8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通道数字多道脉冲幅度分析器</a:t>
            </a:r>
          </a:p>
        </p:txBody>
      </p:sp>
      <p:pic>
        <p:nvPicPr>
          <p:cNvPr id="1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40" y="1285861"/>
            <a:ext cx="6086120" cy="360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>
            <a:off x="1054962" y="4949868"/>
            <a:ext cx="7128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八通道数字多道分析器：八通道完全独立模拟通道，每通道模拟带宽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40MHz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，每通道独立模数转换器，每通道</a:t>
            </a:r>
            <a:r>
              <a:rPr lang="zh-CN" altLang="en-US" dirty="0">
                <a:solidFill>
                  <a:srgbClr val="FF0000"/>
                </a:solidFill>
                <a:latin typeface="+mn-ea"/>
              </a:rPr>
              <a:t>独立采样率</a:t>
            </a:r>
            <a:r>
              <a:rPr lang="en-US" altLang="zh-CN" dirty="0">
                <a:solidFill>
                  <a:srgbClr val="FF0000"/>
                </a:solidFill>
                <a:latin typeface="+mn-ea"/>
              </a:rPr>
              <a:t>50MHz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，可使用于多探测器，高分辨率的实验室能谱仪系统。板载大容量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FPGA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，内置</a:t>
            </a:r>
            <a:r>
              <a:rPr lang="en-US" altLang="zh-CN" dirty="0" err="1">
                <a:solidFill>
                  <a:srgbClr val="FF0000"/>
                </a:solidFill>
                <a:latin typeface="+mn-ea"/>
              </a:rPr>
              <a:t>NiosII</a:t>
            </a:r>
            <a:r>
              <a:rPr lang="zh-CN" altLang="en-US" dirty="0">
                <a:solidFill>
                  <a:srgbClr val="FF0000"/>
                </a:solidFill>
                <a:latin typeface="+mn-ea"/>
              </a:rPr>
              <a:t>处理器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，实现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8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路独立能谱采集、处理、传输功能，无需额外供电，单路电源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+6V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到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+12V</a:t>
            </a:r>
            <a:r>
              <a:rPr lang="zh-CN" altLang="en-US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；</a:t>
            </a:r>
            <a:endParaRPr lang="en-US" altLang="zh-CN" dirty="0">
              <a:solidFill>
                <a:schemeClr val="tx2">
                  <a:lumMod val="7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83095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ZLS\Documents\Tencent Files\24829500\Image\C2C\K65Y``SS$C8H8OW@@W~AK}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57" y="1412776"/>
            <a:ext cx="8177899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-32" y="357166"/>
            <a:ext cx="214314" cy="357209"/>
          </a:xfrm>
          <a:prstGeom prst="rect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79512" y="285728"/>
            <a:ext cx="30963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直接采样成谱数字多道</a:t>
            </a:r>
          </a:p>
        </p:txBody>
      </p:sp>
      <p:sp>
        <p:nvSpPr>
          <p:cNvPr id="7" name="燕尾形 6"/>
          <p:cNvSpPr>
            <a:spLocks noChangeArrowheads="1"/>
          </p:cNvSpPr>
          <p:nvPr/>
        </p:nvSpPr>
        <p:spPr bwMode="auto">
          <a:xfrm>
            <a:off x="3229610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8" name="燕尾形 22"/>
          <p:cNvSpPr>
            <a:spLocks noChangeArrowheads="1"/>
          </p:cNvSpPr>
          <p:nvPr/>
        </p:nvSpPr>
        <p:spPr bwMode="auto">
          <a:xfrm>
            <a:off x="3563888" y="355593"/>
            <a:ext cx="3508442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 flipH="1" flipV="1">
            <a:off x="-30" y="714357"/>
            <a:ext cx="3131870" cy="1572"/>
          </a:xfrm>
          <a:prstGeom prst="line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</p:cxnSp>
      <p:pic>
        <p:nvPicPr>
          <p:cNvPr id="10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1" name="燕尾形 10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2" name="燕尾形 11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3" name="燕尾形 12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4229630" y="345024"/>
            <a:ext cx="22145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直接采样成谱</a:t>
            </a:r>
          </a:p>
        </p:txBody>
      </p:sp>
      <p:sp>
        <p:nvSpPr>
          <p:cNvPr id="15" name="矩形 14"/>
          <p:cNvSpPr/>
          <p:nvPr/>
        </p:nvSpPr>
        <p:spPr>
          <a:xfrm>
            <a:off x="395536" y="836712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8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通道，单通道</a:t>
            </a: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50MHz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采样率数字多道脉冲幅度分析器</a:t>
            </a:r>
          </a:p>
        </p:txBody>
      </p:sp>
    </p:spTree>
    <p:extLst>
      <p:ext uri="{BB962C8B-B14F-4D97-AF65-F5344CB8AC3E}">
        <p14:creationId xmlns:p14="http://schemas.microsoft.com/office/powerpoint/2010/main" val="5782478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>
            <a:extLst>
              <a:ext uri="{FF2B5EF4-FFF2-40B4-BE49-F238E27FC236}">
                <a16:creationId xmlns:a16="http://schemas.microsoft.com/office/drawing/2014/main" id="{8EB350DB-1C2D-4C5B-866D-2B1A6135A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61795" name="TextBox 1">
            <a:extLst>
              <a:ext uri="{FF2B5EF4-FFF2-40B4-BE49-F238E27FC236}">
                <a16:creationId xmlns:a16="http://schemas.microsoft.com/office/drawing/2014/main" id="{196F643B-C837-4402-BA11-D2908EFD8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85750"/>
            <a:ext cx="3097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其他数字多道分析器</a:t>
            </a:r>
          </a:p>
        </p:txBody>
      </p:sp>
      <p:sp>
        <p:nvSpPr>
          <p:cNvPr id="161796" name="燕尾形 32">
            <a:extLst>
              <a:ext uri="{FF2B5EF4-FFF2-40B4-BE49-F238E27FC236}">
                <a16:creationId xmlns:a16="http://schemas.microsoft.com/office/drawing/2014/main" id="{3B8F1251-DCCC-47DF-9368-9F5B71B9F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9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61797" name="燕尾形 22">
            <a:extLst>
              <a:ext uri="{FF2B5EF4-FFF2-40B4-BE49-F238E27FC236}">
                <a16:creationId xmlns:a16="http://schemas.microsoft.com/office/drawing/2014/main" id="{54AED05C-D8BA-41E3-B4C8-8CE51F076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355600"/>
            <a:ext cx="3508375" cy="358775"/>
          </a:xfrm>
          <a:prstGeom prst="chevron">
            <a:avLst>
              <a:gd name="adj" fmla="val 4998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cxnSp>
        <p:nvCxnSpPr>
          <p:cNvPr id="161798" name="直接连接符 34">
            <a:extLst>
              <a:ext uri="{FF2B5EF4-FFF2-40B4-BE49-F238E27FC236}">
                <a16:creationId xmlns:a16="http://schemas.microsoft.com/office/drawing/2014/main" id="{101AED7E-4856-4E1A-B898-7A9D04B6F6A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0" y="714375"/>
            <a:ext cx="3132138" cy="1588"/>
          </a:xfrm>
          <a:prstGeom prst="line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1799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92787A57-54D1-4706-AC2E-2570615AC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00" name="燕尾形 36">
            <a:extLst>
              <a:ext uri="{FF2B5EF4-FFF2-40B4-BE49-F238E27FC236}">
                <a16:creationId xmlns:a16="http://schemas.microsoft.com/office/drawing/2014/main" id="{C59A2A30-1D57-434D-B580-5E5FE1565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34987" cy="358775"/>
          </a:xfrm>
          <a:prstGeom prst="chevron">
            <a:avLst>
              <a:gd name="adj" fmla="val 4996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61801" name="燕尾形 37">
            <a:extLst>
              <a:ext uri="{FF2B5EF4-FFF2-40B4-BE49-F238E27FC236}">
                <a16:creationId xmlns:a16="http://schemas.microsoft.com/office/drawing/2014/main" id="{C39F3FEF-4709-4A60-9C5B-111402608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61802" name="燕尾形 38">
            <a:extLst>
              <a:ext uri="{FF2B5EF4-FFF2-40B4-BE49-F238E27FC236}">
                <a16:creationId xmlns:a16="http://schemas.microsoft.com/office/drawing/2014/main" id="{E6870172-26D3-4BEA-BD9F-1A6C25238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61803" name="TextBox 1">
            <a:extLst>
              <a:ext uri="{FF2B5EF4-FFF2-40B4-BE49-F238E27FC236}">
                <a16:creationId xmlns:a16="http://schemas.microsoft.com/office/drawing/2014/main" id="{C4A48667-4EB6-46CF-A07B-D596AAA71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44488"/>
            <a:ext cx="2646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高通过率模数混合多道</a:t>
            </a:r>
          </a:p>
        </p:txBody>
      </p:sp>
      <p:sp>
        <p:nvSpPr>
          <p:cNvPr id="2" name="Rectangle 19">
            <a:extLst>
              <a:ext uri="{FF2B5EF4-FFF2-40B4-BE49-F238E27FC236}">
                <a16:creationId xmlns:a16="http://schemas.microsoft.com/office/drawing/2014/main" id="{2EED8562-8E6E-4417-83BF-AC46E5788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/>
          </a:p>
        </p:txBody>
      </p:sp>
      <p:pic>
        <p:nvPicPr>
          <p:cNvPr id="161805" name="Picture 18">
            <a:extLst>
              <a:ext uri="{FF2B5EF4-FFF2-40B4-BE49-F238E27FC236}">
                <a16:creationId xmlns:a16="http://schemas.microsoft.com/office/drawing/2014/main" id="{77F7E085-2338-48B6-A4FC-8D307661F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3114675"/>
            <a:ext cx="73628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06" name="矩形 2">
            <a:extLst>
              <a:ext uri="{FF2B5EF4-FFF2-40B4-BE49-F238E27FC236}">
                <a16:creationId xmlns:a16="http://schemas.microsoft.com/office/drawing/2014/main" id="{09E7C968-7A59-4B5B-86CC-705BDDA1C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863" y="914400"/>
            <a:ext cx="442753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1400"/>
              <a:t>多道采用高达</a:t>
            </a:r>
            <a:r>
              <a:rPr lang="en-US" altLang="zh-CN" sz="1400"/>
              <a:t>8MSPS</a:t>
            </a:r>
            <a:r>
              <a:rPr lang="zh-CN" altLang="zh-CN" sz="1400"/>
              <a:t>采样率的逐次逼近型</a:t>
            </a:r>
            <a:r>
              <a:rPr lang="en-US" altLang="zh-CN" sz="1400"/>
              <a:t>ADC</a:t>
            </a:r>
            <a:r>
              <a:rPr lang="zh-CN" altLang="zh-CN" sz="1400"/>
              <a:t>实现模数变换，可消除流水线型（</a:t>
            </a:r>
            <a:r>
              <a:rPr lang="en-US" altLang="zh-CN" sz="1400"/>
              <a:t>PIPE LINE</a:t>
            </a:r>
            <a:r>
              <a:rPr lang="zh-CN" altLang="zh-CN" sz="1400"/>
              <a:t>）高速</a:t>
            </a:r>
            <a:r>
              <a:rPr lang="en-US" altLang="zh-CN" sz="1400"/>
              <a:t>ADC</a:t>
            </a:r>
            <a:r>
              <a:rPr lang="zh-CN" altLang="zh-CN" sz="1400"/>
              <a:t>的积分非线性差，信噪比差的缺点，还能在保持逐次逼近</a:t>
            </a:r>
            <a:r>
              <a:rPr lang="en-US" altLang="zh-CN" sz="1400"/>
              <a:t>ADC</a:t>
            </a:r>
            <a:r>
              <a:rPr lang="zh-CN" altLang="zh-CN" sz="1400"/>
              <a:t>低噪声的同时，保证较高的采样率，可以大大减小传统模拟多道采样死时间大的缺点。</a:t>
            </a:r>
            <a:r>
              <a:rPr lang="en-US" altLang="zh-CN" sz="1400"/>
              <a:t>8MSPS</a:t>
            </a:r>
            <a:r>
              <a:rPr lang="zh-CN" altLang="zh-CN" sz="1400"/>
              <a:t>采样率的</a:t>
            </a:r>
            <a:r>
              <a:rPr lang="en-US" altLang="zh-CN" sz="1400"/>
              <a:t>SAR</a:t>
            </a:r>
            <a:r>
              <a:rPr lang="zh-CN" altLang="zh-CN" sz="1400"/>
              <a:t>型</a:t>
            </a:r>
            <a:r>
              <a:rPr lang="en-US" altLang="zh-CN" sz="1400"/>
              <a:t>ADC</a:t>
            </a:r>
            <a:r>
              <a:rPr lang="zh-CN" altLang="zh-CN" sz="1400"/>
              <a:t>使得多道能够在脉冲信号间隔的空余时间采样基线值，从而实现基线估计；通过模拟电路实现低噪声窄脉冲的快通道，结合慢通道和</a:t>
            </a:r>
            <a:r>
              <a:rPr lang="en-US" altLang="zh-CN" sz="1400"/>
              <a:t>FPGA</a:t>
            </a:r>
            <a:r>
              <a:rPr lang="zh-CN" altLang="zh-CN" sz="1400"/>
              <a:t>可实现数字化自动堆积判别，从本质上消除了模拟多道死时间的问题，获得与数字多道相同的接近零死时间的优点。</a:t>
            </a:r>
            <a:endParaRPr lang="zh-CN" altLang="en-US" sz="1400"/>
          </a:p>
        </p:txBody>
      </p:sp>
      <p:pic>
        <p:nvPicPr>
          <p:cNvPr id="161807" name="Picture 20" descr="QQ截图20190218091349">
            <a:extLst>
              <a:ext uri="{FF2B5EF4-FFF2-40B4-BE49-F238E27FC236}">
                <a16:creationId xmlns:a16="http://schemas.microsoft.com/office/drawing/2014/main" id="{CD3640ED-ADBE-46E1-A527-1B67D84EA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973138"/>
            <a:ext cx="440055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>
            <a:extLst>
              <a:ext uri="{FF2B5EF4-FFF2-40B4-BE49-F238E27FC236}">
                <a16:creationId xmlns:a16="http://schemas.microsoft.com/office/drawing/2014/main" id="{21819FF4-8F3D-4034-9FE5-4037D88D5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62819" name="TextBox 1">
            <a:extLst>
              <a:ext uri="{FF2B5EF4-FFF2-40B4-BE49-F238E27FC236}">
                <a16:creationId xmlns:a16="http://schemas.microsoft.com/office/drawing/2014/main" id="{322B9E8C-54F3-492A-B84C-D3AB33C8C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85750"/>
            <a:ext cx="3097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其他数字多道分析器</a:t>
            </a:r>
          </a:p>
        </p:txBody>
      </p:sp>
      <p:sp>
        <p:nvSpPr>
          <p:cNvPr id="162820" name="燕尾形 32">
            <a:extLst>
              <a:ext uri="{FF2B5EF4-FFF2-40B4-BE49-F238E27FC236}">
                <a16:creationId xmlns:a16="http://schemas.microsoft.com/office/drawing/2014/main" id="{E14EB188-40BB-499C-8F8C-77024FEF1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9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62821" name="燕尾形 22">
            <a:extLst>
              <a:ext uri="{FF2B5EF4-FFF2-40B4-BE49-F238E27FC236}">
                <a16:creationId xmlns:a16="http://schemas.microsoft.com/office/drawing/2014/main" id="{D0DCBCF9-4028-404F-B5D8-06B1D11E6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355600"/>
            <a:ext cx="3508375" cy="358775"/>
          </a:xfrm>
          <a:prstGeom prst="chevron">
            <a:avLst>
              <a:gd name="adj" fmla="val 4998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cxnSp>
        <p:nvCxnSpPr>
          <p:cNvPr id="162822" name="直接连接符 34">
            <a:extLst>
              <a:ext uri="{FF2B5EF4-FFF2-40B4-BE49-F238E27FC236}">
                <a16:creationId xmlns:a16="http://schemas.microsoft.com/office/drawing/2014/main" id="{B412A2A8-E6E1-483C-B03A-F8A51844D25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0" y="714375"/>
            <a:ext cx="3132138" cy="1588"/>
          </a:xfrm>
          <a:prstGeom prst="line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2823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10A8D4C8-918B-4F36-87A7-2FFC00A3A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24" name="燕尾形 36">
            <a:extLst>
              <a:ext uri="{FF2B5EF4-FFF2-40B4-BE49-F238E27FC236}">
                <a16:creationId xmlns:a16="http://schemas.microsoft.com/office/drawing/2014/main" id="{3955EB57-6420-4A68-B795-E7084AA1A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34987" cy="358775"/>
          </a:xfrm>
          <a:prstGeom prst="chevron">
            <a:avLst>
              <a:gd name="adj" fmla="val 4996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62825" name="燕尾形 37">
            <a:extLst>
              <a:ext uri="{FF2B5EF4-FFF2-40B4-BE49-F238E27FC236}">
                <a16:creationId xmlns:a16="http://schemas.microsoft.com/office/drawing/2014/main" id="{E2245E9E-3F09-4971-961C-F1B117F4E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62826" name="燕尾形 38">
            <a:extLst>
              <a:ext uri="{FF2B5EF4-FFF2-40B4-BE49-F238E27FC236}">
                <a16:creationId xmlns:a16="http://schemas.microsoft.com/office/drawing/2014/main" id="{0F3E1BCD-7426-471A-B5A8-20740A59B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62827" name="TextBox 1">
            <a:extLst>
              <a:ext uri="{FF2B5EF4-FFF2-40B4-BE49-F238E27FC236}">
                <a16:creationId xmlns:a16="http://schemas.microsoft.com/office/drawing/2014/main" id="{DED23157-F50B-4812-9F11-17BBB3E02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44488"/>
            <a:ext cx="2646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高通过率模数混合多道</a:t>
            </a:r>
          </a:p>
        </p:txBody>
      </p:sp>
      <p:sp>
        <p:nvSpPr>
          <p:cNvPr id="2" name="Rectangle 19">
            <a:extLst>
              <a:ext uri="{FF2B5EF4-FFF2-40B4-BE49-F238E27FC236}">
                <a16:creationId xmlns:a16="http://schemas.microsoft.com/office/drawing/2014/main" id="{965233B6-B8A8-4423-9E55-D32C3F210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/>
          </a:p>
        </p:txBody>
      </p:sp>
      <p:pic>
        <p:nvPicPr>
          <p:cNvPr id="162829" name="Picture 2" descr="CS-137-1">
            <a:extLst>
              <a:ext uri="{FF2B5EF4-FFF2-40B4-BE49-F238E27FC236}">
                <a16:creationId xmlns:a16="http://schemas.microsoft.com/office/drawing/2014/main" id="{98F76AF5-2851-49FB-B8E1-18F8F7F3C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715963"/>
            <a:ext cx="7788275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30" name="Picture 3" descr="Co-60-2">
            <a:extLst>
              <a:ext uri="{FF2B5EF4-FFF2-40B4-BE49-F238E27FC236}">
                <a16:creationId xmlns:a16="http://schemas.microsoft.com/office/drawing/2014/main" id="{DF27F848-7541-4D90-AF7E-102C3F826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393950"/>
            <a:ext cx="85090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>
            <a:extLst>
              <a:ext uri="{FF2B5EF4-FFF2-40B4-BE49-F238E27FC236}">
                <a16:creationId xmlns:a16="http://schemas.microsoft.com/office/drawing/2014/main" id="{D5785DD0-40E5-4DE6-8C05-898513C36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63843" name="TextBox 1">
            <a:extLst>
              <a:ext uri="{FF2B5EF4-FFF2-40B4-BE49-F238E27FC236}">
                <a16:creationId xmlns:a16="http://schemas.microsoft.com/office/drawing/2014/main" id="{424E3A78-E93A-4539-B97C-6D13EFE39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85750"/>
            <a:ext cx="3097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其他数字多道分析器</a:t>
            </a:r>
          </a:p>
        </p:txBody>
      </p:sp>
      <p:sp>
        <p:nvSpPr>
          <p:cNvPr id="163844" name="燕尾形 32">
            <a:extLst>
              <a:ext uri="{FF2B5EF4-FFF2-40B4-BE49-F238E27FC236}">
                <a16:creationId xmlns:a16="http://schemas.microsoft.com/office/drawing/2014/main" id="{22AD4DC3-3215-47E4-868B-641C511B9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9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63845" name="燕尾形 22">
            <a:extLst>
              <a:ext uri="{FF2B5EF4-FFF2-40B4-BE49-F238E27FC236}">
                <a16:creationId xmlns:a16="http://schemas.microsoft.com/office/drawing/2014/main" id="{FD8D55BE-BA9E-4671-A12A-43A4F7B3B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355600"/>
            <a:ext cx="3508375" cy="358775"/>
          </a:xfrm>
          <a:prstGeom prst="chevron">
            <a:avLst>
              <a:gd name="adj" fmla="val 4998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cxnSp>
        <p:nvCxnSpPr>
          <p:cNvPr id="163846" name="直接连接符 34">
            <a:extLst>
              <a:ext uri="{FF2B5EF4-FFF2-40B4-BE49-F238E27FC236}">
                <a16:creationId xmlns:a16="http://schemas.microsoft.com/office/drawing/2014/main" id="{85FCE59E-FBD5-47C5-9795-FAEA2FDE6FB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0" y="714375"/>
            <a:ext cx="3132138" cy="1588"/>
          </a:xfrm>
          <a:prstGeom prst="line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3847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F9C4ECBD-770A-4D84-BED4-DF76C4D90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8" name="燕尾形 36">
            <a:extLst>
              <a:ext uri="{FF2B5EF4-FFF2-40B4-BE49-F238E27FC236}">
                <a16:creationId xmlns:a16="http://schemas.microsoft.com/office/drawing/2014/main" id="{E7FC2BC1-DCB8-40F7-B79D-32A9EF23A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34987" cy="358775"/>
          </a:xfrm>
          <a:prstGeom prst="chevron">
            <a:avLst>
              <a:gd name="adj" fmla="val 4996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63849" name="燕尾形 37">
            <a:extLst>
              <a:ext uri="{FF2B5EF4-FFF2-40B4-BE49-F238E27FC236}">
                <a16:creationId xmlns:a16="http://schemas.microsoft.com/office/drawing/2014/main" id="{1F30A35F-636F-448A-B540-D64552F27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63850" name="燕尾形 38">
            <a:extLst>
              <a:ext uri="{FF2B5EF4-FFF2-40B4-BE49-F238E27FC236}">
                <a16:creationId xmlns:a16="http://schemas.microsoft.com/office/drawing/2014/main" id="{F1C7D635-03AC-41E8-AFDA-91342BA7E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63851" name="TextBox 1">
            <a:extLst>
              <a:ext uri="{FF2B5EF4-FFF2-40B4-BE49-F238E27FC236}">
                <a16:creationId xmlns:a16="http://schemas.microsoft.com/office/drawing/2014/main" id="{96FDB29B-375A-4DD6-AA2B-4EB86DFA9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344488"/>
            <a:ext cx="2951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低噪声高速</a:t>
            </a:r>
            <a:r>
              <a:rPr lang="en-US" altLang="zh-CN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USB</a:t>
            </a:r>
            <a:r>
              <a:rPr lang="zh-CN" altLang="en-US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模拟多道</a:t>
            </a:r>
          </a:p>
        </p:txBody>
      </p:sp>
      <p:sp>
        <p:nvSpPr>
          <p:cNvPr id="2" name="Rectangle 19">
            <a:extLst>
              <a:ext uri="{FF2B5EF4-FFF2-40B4-BE49-F238E27FC236}">
                <a16:creationId xmlns:a16="http://schemas.microsoft.com/office/drawing/2014/main" id="{B3CE5E67-F35D-4B82-A175-A2AA6022F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/>
          </a:p>
        </p:txBody>
      </p:sp>
      <p:sp>
        <p:nvSpPr>
          <p:cNvPr id="163853" name="矩形 4">
            <a:extLst>
              <a:ext uri="{FF2B5EF4-FFF2-40B4-BE49-F238E27FC236}">
                <a16:creationId xmlns:a16="http://schemas.microsoft.com/office/drawing/2014/main" id="{E605308D-98F3-4C28-BCC3-FA0A89778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6813" y="1052513"/>
            <a:ext cx="4249737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u"/>
            </a:pP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尺寸：</a:t>
            </a:r>
            <a:r>
              <a:rPr lang="en-US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6cm*10cm*0.8cm</a:t>
            </a: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可接受信号时间常数：</a:t>
            </a:r>
            <a:r>
              <a:rPr lang="en-US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&gt;1.2us</a:t>
            </a: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差分非线性：＜±</a:t>
            </a:r>
            <a:r>
              <a:rPr lang="en-US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0.1%</a:t>
            </a: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积分非线性：＜±</a:t>
            </a:r>
            <a:r>
              <a:rPr lang="en-US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0.015%</a:t>
            </a: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12bit</a:t>
            </a: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500KSPS</a:t>
            </a: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采样模数转换器；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模拟带宽</a:t>
            </a:r>
            <a:r>
              <a:rPr lang="en-US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10MHz</a:t>
            </a: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，允许最小上升时间</a:t>
            </a:r>
            <a:r>
              <a:rPr lang="en-US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120ns</a:t>
            </a: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输入阻抗：出厂</a:t>
            </a:r>
            <a:r>
              <a:rPr lang="en-US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1K</a:t>
            </a: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Ω，其他阻值可选；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谱线分辨率：</a:t>
            </a:r>
            <a:r>
              <a:rPr lang="en-US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1024/2048</a:t>
            </a: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道计数最大容量：</a:t>
            </a:r>
            <a:r>
              <a:rPr lang="en-US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2^32(4</a:t>
            </a: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个字节</a:t>
            </a:r>
            <a:r>
              <a:rPr lang="en-US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脉冲计数率通过率大于</a:t>
            </a:r>
            <a:r>
              <a:rPr lang="en-US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100Kcps</a:t>
            </a: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支持多达三种的硬件接口：高速</a:t>
            </a:r>
            <a:r>
              <a:rPr lang="en-US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USB2.0</a:t>
            </a: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UART</a:t>
            </a: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RS232</a:t>
            </a: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；其他接口可定制；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信号输入电压</a:t>
            </a:r>
            <a:r>
              <a:rPr lang="en-US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0V</a:t>
            </a: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～</a:t>
            </a:r>
            <a:r>
              <a:rPr lang="en-US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+4.096V</a:t>
            </a:r>
            <a:r>
              <a:rPr lang="zh-CN" altLang="zh-CN" sz="1600">
                <a:solidFill>
                  <a:srgbClr val="0041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</a:p>
        </p:txBody>
      </p:sp>
      <p:pic>
        <p:nvPicPr>
          <p:cNvPr id="163854" name="图片 18" descr="F:\_卿松_的文档\论文&amp;期刊\我的文章\528\新建文件夹\QQ截图20161002104332.png">
            <a:extLst>
              <a:ext uri="{FF2B5EF4-FFF2-40B4-BE49-F238E27FC236}">
                <a16:creationId xmlns:a16="http://schemas.microsoft.com/office/drawing/2014/main" id="{2F2A918B-60D7-4834-8AEF-0D80D874F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262313"/>
            <a:ext cx="4870450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5" name="Picture 2" descr="高速模拟多道">
            <a:extLst>
              <a:ext uri="{FF2B5EF4-FFF2-40B4-BE49-F238E27FC236}">
                <a16:creationId xmlns:a16="http://schemas.microsoft.com/office/drawing/2014/main" id="{8C166C15-255F-41E1-966F-6C36F6A86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762000"/>
            <a:ext cx="4433888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7" name="矩形 13">
            <a:extLst>
              <a:ext uri="{FF2B5EF4-FFF2-40B4-BE49-F238E27FC236}">
                <a16:creationId xmlns:a16="http://schemas.microsoft.com/office/drawing/2014/main" id="{7D02CB56-5090-4B58-BD97-268C78E78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36613"/>
            <a:ext cx="53292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CN" sz="1600" b="1">
                <a:solidFill>
                  <a:srgbClr val="17375E"/>
                </a:solidFill>
                <a:latin typeface="宋体" panose="02010600030101010101" pitchFamily="2" charset="-122"/>
              </a:rPr>
              <a:t>PMT BASE</a:t>
            </a:r>
            <a:r>
              <a:rPr lang="zh-CN" altLang="en-US" sz="1600" b="1">
                <a:solidFill>
                  <a:srgbClr val="17375E"/>
                </a:solidFill>
                <a:latin typeface="宋体" panose="02010600030101010101" pitchFamily="2" charset="-122"/>
              </a:rPr>
              <a:t>自稳谱数字化谱仪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D7DEDC1-4B4C-4187-BE68-D7829FC5E27A}"/>
              </a:ext>
            </a:extLst>
          </p:cNvPr>
          <p:cNvGraphicFramePr>
            <a:graphicFrameLocks noGrp="1"/>
          </p:cNvGraphicFramePr>
          <p:nvPr/>
        </p:nvGraphicFramePr>
        <p:xfrm>
          <a:off x="179388" y="1343025"/>
          <a:ext cx="2952750" cy="4587875"/>
        </p:xfrm>
        <a:graphic>
          <a:graphicData uri="http://schemas.openxmlformats.org/drawingml/2006/table">
            <a:tbl>
              <a:tblPr firstRow="1" firstCol="1" bandRow="1"/>
              <a:tblGrid>
                <a:gridCol w="2952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87875"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AutoNum type="arabicPeriod"/>
                      </a:pPr>
                      <a:r>
                        <a:rPr lang="zh-CN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数字化能谱仪具备对</a:t>
                      </a:r>
                      <a:r>
                        <a:rPr lang="zh-CN" sz="14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镅源（</a:t>
                      </a:r>
                      <a:r>
                        <a:rPr lang="en-US" sz="14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59.5keV</a:t>
                      </a:r>
                      <a:r>
                        <a:rPr lang="zh-CN" sz="14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）快速自动稳谱功能</a:t>
                      </a:r>
                      <a:r>
                        <a:rPr lang="zh-CN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；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AutoNum type="arabicPeriod"/>
                      </a:pPr>
                      <a:r>
                        <a:rPr lang="en-US" sz="14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zh-CN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位</a:t>
                      </a: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80MSPS</a:t>
                      </a:r>
                      <a:r>
                        <a:rPr lang="zh-CN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模数转换器，数字成形频率为</a:t>
                      </a: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80MHz</a:t>
                      </a:r>
                      <a:r>
                        <a:rPr lang="zh-CN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；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AutoNum type="arabicPeriod"/>
                      </a:pPr>
                      <a:r>
                        <a:rPr lang="zh-CN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具备快慢成形通道，快通道成形时间：</a:t>
                      </a: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150ns</a:t>
                      </a:r>
                      <a:r>
                        <a:rPr lang="zh-CN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，慢通道成形时间：</a:t>
                      </a: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0.5us</a:t>
                      </a:r>
                      <a:r>
                        <a:rPr lang="zh-CN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至</a:t>
                      </a: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36us</a:t>
                      </a:r>
                      <a:r>
                        <a:rPr lang="zh-CN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</a:t>
                      </a: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0.75us</a:t>
                      </a:r>
                      <a:r>
                        <a:rPr lang="zh-CN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步进可调；</a:t>
                      </a:r>
                    </a:p>
                    <a:p>
                      <a:pPr marL="342900" lvl="0" indent="-342900" algn="just">
                        <a:lnSpc>
                          <a:spcPct val="125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AutoNum type="arabicPeriod"/>
                      </a:pPr>
                      <a:r>
                        <a:rPr lang="zh-CN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模拟带宽：≥</a:t>
                      </a: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50MHz</a:t>
                      </a:r>
                      <a:r>
                        <a:rPr lang="zh-CN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；能谱分辨率：</a:t>
                      </a: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256~16384</a:t>
                      </a:r>
                      <a:r>
                        <a:rPr lang="zh-CN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道可选；</a:t>
                      </a: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AutoNum type="arabicPeriod"/>
                      </a:pPr>
                      <a:r>
                        <a:rPr lang="zh-CN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通信接口：高速</a:t>
                      </a: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USB2.0</a:t>
                      </a:r>
                      <a:r>
                        <a:rPr lang="zh-CN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；</a:t>
                      </a:r>
                    </a:p>
                    <a:p>
                      <a:pPr marL="342900" lvl="0" indent="-342900" algn="just">
                        <a:lnSpc>
                          <a:spcPct val="125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AutoNum type="arabicPeriod"/>
                      </a:pPr>
                      <a:r>
                        <a:rPr lang="zh-CN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最大数据通过率：</a:t>
                      </a: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300kcps</a:t>
                      </a:r>
                      <a:r>
                        <a:rPr lang="zh-CN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；</a:t>
                      </a:r>
                    </a:p>
                    <a:p>
                      <a:pPr marL="342900" lvl="0" indent="-342900" algn="just">
                        <a:lnSpc>
                          <a:spcPct val="125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AutoNum type="arabicPeriod"/>
                      </a:pPr>
                      <a:r>
                        <a:rPr lang="zh-CN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高速程控硬件增益：</a:t>
                      </a: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0.01~10</a:t>
                      </a:r>
                      <a:r>
                        <a:rPr lang="zh-CN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，硬件增益调节分辨率不低于</a:t>
                      </a: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14bit</a:t>
                      </a:r>
                      <a:r>
                        <a:rPr lang="zh-CN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；</a:t>
                      </a:r>
                      <a:endParaRPr lang="en-US" alt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25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AutoNum type="arabicPeriod"/>
                      </a:pPr>
                      <a:r>
                        <a:rPr lang="zh-CN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测量时间：</a:t>
                      </a: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1~65535</a:t>
                      </a:r>
                      <a:r>
                        <a:rPr lang="zh-CN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秒，可任意设定，并且要求可输出差分谱与累加谱</a:t>
                      </a:r>
                      <a:r>
                        <a:rPr lang="zh-CN" alt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；</a:t>
                      </a:r>
                      <a:endParaRPr lang="en-US" alt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25000"/>
                        </a:lnSpc>
                        <a:spcAft>
                          <a:spcPts val="0"/>
                        </a:spcAft>
                        <a:buSzPts val="1050"/>
                        <a:buFont typeface="Times New Roman" panose="02020603050405020304" pitchFamily="18" charset="0"/>
                        <a:buAutoNum type="arabicPeriod"/>
                      </a:pPr>
                      <a:r>
                        <a:rPr lang="zh-CN" altLang="en-US" sz="14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谱线分辨率：</a:t>
                      </a:r>
                      <a:r>
                        <a:rPr lang="en-US" altLang="zh-CN" sz="1400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256-65535</a:t>
                      </a:r>
                      <a:r>
                        <a:rPr lang="zh-CN" altLang="en-US" sz="1400" kern="100" dirty="0"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；</a:t>
                      </a:r>
                      <a:endParaRPr lang="zh-CN" sz="14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73074" name="Picture 20">
            <a:extLst>
              <a:ext uri="{FF2B5EF4-FFF2-40B4-BE49-F238E27FC236}">
                <a16:creationId xmlns:a16="http://schemas.microsoft.com/office/drawing/2014/main" id="{35EF0EC9-DFA5-4296-A8D7-821D7551F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1268413"/>
            <a:ext cx="5805487" cy="196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173075" name="图片 16" descr="C:\Users\ZLS\Desktop\QQ图片20190215123055.jpg">
            <a:extLst>
              <a:ext uri="{FF2B5EF4-FFF2-40B4-BE49-F238E27FC236}">
                <a16:creationId xmlns:a16="http://schemas.microsoft.com/office/drawing/2014/main" id="{41D7137A-DCF7-4828-9EC0-0C0CB8746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3" y="3397250"/>
            <a:ext cx="4186237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2FE0F8B6-34AE-4B0F-859A-018954B9C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845741C0-116A-4989-98B8-67D99F2E3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85750"/>
            <a:ext cx="3097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其他数字多道分析器</a:t>
            </a:r>
          </a:p>
        </p:txBody>
      </p:sp>
      <p:sp>
        <p:nvSpPr>
          <p:cNvPr id="17" name="燕尾形 32">
            <a:extLst>
              <a:ext uri="{FF2B5EF4-FFF2-40B4-BE49-F238E27FC236}">
                <a16:creationId xmlns:a16="http://schemas.microsoft.com/office/drawing/2014/main" id="{7E18D016-749C-452D-B41A-A2734DFA4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9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8" name="燕尾形 22">
            <a:extLst>
              <a:ext uri="{FF2B5EF4-FFF2-40B4-BE49-F238E27FC236}">
                <a16:creationId xmlns:a16="http://schemas.microsoft.com/office/drawing/2014/main" id="{3CD88D5B-3828-4E56-B8BA-A4AD946AC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355600"/>
            <a:ext cx="3508375" cy="358775"/>
          </a:xfrm>
          <a:prstGeom prst="chevron">
            <a:avLst>
              <a:gd name="adj" fmla="val 4998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cxnSp>
        <p:nvCxnSpPr>
          <p:cNvPr id="19" name="直接连接符 34">
            <a:extLst>
              <a:ext uri="{FF2B5EF4-FFF2-40B4-BE49-F238E27FC236}">
                <a16:creationId xmlns:a16="http://schemas.microsoft.com/office/drawing/2014/main" id="{3B851A0E-0111-4551-8218-0B1E87CA2151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0" y="714375"/>
            <a:ext cx="3132138" cy="1588"/>
          </a:xfrm>
          <a:prstGeom prst="line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EF3C1A28-F112-495B-98DE-CF2C05504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燕尾形 36">
            <a:extLst>
              <a:ext uri="{FF2B5EF4-FFF2-40B4-BE49-F238E27FC236}">
                <a16:creationId xmlns:a16="http://schemas.microsoft.com/office/drawing/2014/main" id="{C7CEEDE5-A565-47E6-828C-D04FCBE61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34987" cy="358775"/>
          </a:xfrm>
          <a:prstGeom prst="chevron">
            <a:avLst>
              <a:gd name="adj" fmla="val 4996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2" name="燕尾形 37">
            <a:extLst>
              <a:ext uri="{FF2B5EF4-FFF2-40B4-BE49-F238E27FC236}">
                <a16:creationId xmlns:a16="http://schemas.microsoft.com/office/drawing/2014/main" id="{D9653E89-E5E3-415C-B317-879E238EA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3" name="燕尾形 38">
            <a:extLst>
              <a:ext uri="{FF2B5EF4-FFF2-40B4-BE49-F238E27FC236}">
                <a16:creationId xmlns:a16="http://schemas.microsoft.com/office/drawing/2014/main" id="{FDC9EE3B-490D-483A-BB3E-385926566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45E2866B-671E-45F2-8CBC-8295B6E66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344488"/>
            <a:ext cx="29511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硬件稳谱数字化谱仪</a:t>
            </a:r>
          </a:p>
        </p:txBody>
      </p:sp>
      <p:sp>
        <p:nvSpPr>
          <p:cNvPr id="25" name="Rectangle 19">
            <a:extLst>
              <a:ext uri="{FF2B5EF4-FFF2-40B4-BE49-F238E27FC236}">
                <a16:creationId xmlns:a16="http://schemas.microsoft.com/office/drawing/2014/main" id="{007828B2-2DA5-42DD-8E49-F63BC23A4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9">
            <a:extLst>
              <a:ext uri="{FF2B5EF4-FFF2-40B4-BE49-F238E27FC236}">
                <a16:creationId xmlns:a16="http://schemas.microsoft.com/office/drawing/2014/main" id="{1ED78A9E-7DBD-4DEC-A135-823CC77C1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730" y="928670"/>
            <a:ext cx="518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核脉冲信号数字处理技术优势</a:t>
            </a:r>
          </a:p>
        </p:txBody>
      </p:sp>
      <p:sp>
        <p:nvSpPr>
          <p:cNvPr id="62" name="Rectangle 79">
            <a:extLst>
              <a:ext uri="{FF2B5EF4-FFF2-40B4-BE49-F238E27FC236}">
                <a16:creationId xmlns:a16="http://schemas.microsoft.com/office/drawing/2014/main" id="{03B18759-97CF-494D-8053-E32972EF4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E805FD7D-47CE-4BB7-9FC0-CFD1550BEFC0}"/>
              </a:ext>
            </a:extLst>
          </p:cNvPr>
          <p:cNvCxnSpPr/>
          <p:nvPr/>
        </p:nvCxnSpPr>
        <p:spPr>
          <a:xfrm flipH="1">
            <a:off x="107504" y="702863"/>
            <a:ext cx="25922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7">
            <a:extLst>
              <a:ext uri="{FF2B5EF4-FFF2-40B4-BE49-F238E27FC236}">
                <a16:creationId xmlns:a16="http://schemas.microsoft.com/office/drawing/2014/main" id="{5FAB8B19-2D1D-4C9A-AAB3-9FE237A10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66"/>
            <a:ext cx="214314" cy="357209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TextBox 1">
            <a:extLst>
              <a:ext uri="{FF2B5EF4-FFF2-40B4-BE49-F238E27FC236}">
                <a16:creationId xmlns:a16="http://schemas.microsoft.com/office/drawing/2014/main" id="{4D75257D-2E14-4F95-9E91-D1333CAC3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02" y="285728"/>
            <a:ext cx="24877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1. 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研究背景与意义</a:t>
            </a:r>
          </a:p>
        </p:txBody>
      </p:sp>
      <p:sp>
        <p:nvSpPr>
          <p:cNvPr id="66" name="燕尾形 71">
            <a:extLst>
              <a:ext uri="{FF2B5EF4-FFF2-40B4-BE49-F238E27FC236}">
                <a16:creationId xmlns:a16="http://schemas.microsoft.com/office/drawing/2014/main" id="{212E694B-003C-49FF-86DD-C5F1BF499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578" y="355516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燕尾形 22">
            <a:extLst>
              <a:ext uri="{FF2B5EF4-FFF2-40B4-BE49-F238E27FC236}">
                <a16:creationId xmlns:a16="http://schemas.microsoft.com/office/drawing/2014/main" id="{92780DFC-BBB0-404C-8F40-20C97343A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355593"/>
            <a:ext cx="3796474" cy="358763"/>
          </a:xfrm>
          <a:prstGeom prst="chevron">
            <a:avLst>
              <a:gd name="adj" fmla="val 5000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TextBox 1">
            <a:extLst>
              <a:ext uri="{FF2B5EF4-FFF2-40B4-BE49-F238E27FC236}">
                <a16:creationId xmlns:a16="http://schemas.microsoft.com/office/drawing/2014/main" id="{D1AD096C-C1AA-4B54-8C6A-E999D2C17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920" y="345024"/>
            <a:ext cx="2428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核脉冲信号数字处理</a:t>
            </a:r>
          </a:p>
        </p:txBody>
      </p:sp>
      <p:pic>
        <p:nvPicPr>
          <p:cNvPr id="69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DD0F12DA-C907-4B43-B19C-5322FA9E0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70" name="燕尾形 22">
            <a:extLst>
              <a:ext uri="{FF2B5EF4-FFF2-40B4-BE49-F238E27FC236}">
                <a16:creationId xmlns:a16="http://schemas.microsoft.com/office/drawing/2014/main" id="{A767A5A6-C7FF-4DF4-A884-7B8F221D6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燕尾形 76">
            <a:extLst>
              <a:ext uri="{FF2B5EF4-FFF2-40B4-BE49-F238E27FC236}">
                <a16:creationId xmlns:a16="http://schemas.microsoft.com/office/drawing/2014/main" id="{B1309591-96D0-4965-B623-A650DC067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燕尾形 77">
            <a:extLst>
              <a:ext uri="{FF2B5EF4-FFF2-40B4-BE49-F238E27FC236}">
                <a16:creationId xmlns:a16="http://schemas.microsoft.com/office/drawing/2014/main" id="{03C741FF-36B8-47FE-85AA-7E5421575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矩形 16">
            <a:extLst>
              <a:ext uri="{FF2B5EF4-FFF2-40B4-BE49-F238E27FC236}">
                <a16:creationId xmlns:a16="http://schemas.microsoft.com/office/drawing/2014/main" id="{3E4FF7B5-4C0B-435F-93D6-FF5602BF2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810" y="1340768"/>
            <a:ext cx="8355670" cy="511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华文中宋" pitchFamily="2" charset="-122"/>
                <a:ea typeface="华文中宋" pitchFamily="2" charset="-122"/>
              </a:rPr>
              <a:t>1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、根据模拟电路的传递函数，设计</a:t>
            </a:r>
            <a:r>
              <a:rPr lang="zh-CN" altLang="en-US" sz="20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数字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算法，实现</a:t>
            </a:r>
            <a:r>
              <a:rPr lang="zh-CN" altLang="en-US" sz="20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模拟电路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功能，并可在线</a:t>
            </a:r>
            <a:r>
              <a:rPr lang="zh-CN" altLang="en-US" sz="20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重构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！</a:t>
            </a:r>
            <a:r>
              <a:rPr lang="zh-CN" altLang="en-US" sz="20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减小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模拟电路</a:t>
            </a:r>
            <a:r>
              <a:rPr lang="zh-CN" altLang="en-US" sz="20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复杂度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，缩小系统</a:t>
            </a:r>
            <a:r>
              <a:rPr lang="zh-CN" altLang="en-US" sz="20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体积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，提高可靠性，但增加功耗与设计难度；</a:t>
            </a:r>
            <a:endParaRPr lang="en-US" altLang="zh-CN" sz="2000" dirty="0">
              <a:latin typeface="华文中宋" pitchFamily="2" charset="-122"/>
              <a:ea typeface="华文中宋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华文中宋" pitchFamily="2" charset="-122"/>
                <a:ea typeface="华文中宋" pitchFamily="2" charset="-122"/>
              </a:rPr>
              <a:t>2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、相对于</a:t>
            </a:r>
            <a:r>
              <a:rPr lang="zh-CN" altLang="en-US" sz="20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模拟滤波器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，</a:t>
            </a:r>
            <a:r>
              <a:rPr lang="zh-CN" altLang="en-US" sz="20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数字滤波器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可获得接近理论</a:t>
            </a:r>
            <a:r>
              <a:rPr lang="zh-CN" altLang="en-US" sz="20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最优的滤波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效果，获得优异信噪比，提高能量、时间分辨率；</a:t>
            </a:r>
            <a:endParaRPr lang="en-US" altLang="zh-CN" sz="2000" dirty="0">
              <a:latin typeface="华文中宋" pitchFamily="2" charset="-122"/>
              <a:ea typeface="华文中宋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华文中宋" pitchFamily="2" charset="-122"/>
                <a:ea typeface="华文中宋" pitchFamily="2" charset="-122"/>
              </a:rPr>
              <a:t>3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、根据信号</a:t>
            </a:r>
            <a:r>
              <a:rPr lang="zh-CN" altLang="en-US" sz="20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特征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，设计匹配的数学算法，</a:t>
            </a:r>
            <a:r>
              <a:rPr lang="zh-CN" altLang="en-US" sz="20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还原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射线与探测器作用</a:t>
            </a:r>
            <a:r>
              <a:rPr lang="zh-CN" altLang="en-US" sz="20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物理过程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，从而</a:t>
            </a:r>
            <a:r>
              <a:rPr lang="zh-CN" altLang="en-US" sz="20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消除弹道亏损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、</a:t>
            </a:r>
            <a:r>
              <a:rPr lang="zh-CN" altLang="en-US" sz="20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多点能量沉积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、</a:t>
            </a:r>
            <a:r>
              <a:rPr lang="zh-CN" altLang="en-US" sz="20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空穴捕获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等物理现象带来的探测系统性能下降！</a:t>
            </a:r>
            <a:endParaRPr lang="en-US" altLang="zh-CN" sz="2000" dirty="0">
              <a:latin typeface="华文中宋" pitchFamily="2" charset="-122"/>
              <a:ea typeface="华文中宋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华文中宋" pitchFamily="2" charset="-122"/>
                <a:ea typeface="华文中宋" pitchFamily="2" charset="-122"/>
              </a:rPr>
              <a:t>4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、可实现</a:t>
            </a:r>
            <a:r>
              <a:rPr lang="zh-CN" altLang="en-US" sz="20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数字粒子甄别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，识别不同类型射线！</a:t>
            </a:r>
            <a:endParaRPr lang="en-US" altLang="zh-CN" sz="2000" dirty="0">
              <a:latin typeface="华文中宋" pitchFamily="2" charset="-122"/>
              <a:ea typeface="华文中宋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华文中宋" pitchFamily="2" charset="-122"/>
                <a:ea typeface="华文中宋" pitchFamily="2" charset="-122"/>
              </a:rPr>
              <a:t>5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、可提高脉冲分辨率能力，实现抗堆积，获得</a:t>
            </a:r>
            <a:r>
              <a:rPr lang="zh-CN" altLang="en-US" sz="20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高通过率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能谱测量；</a:t>
            </a:r>
            <a:endParaRPr lang="en-US" altLang="zh-CN" sz="2000" dirty="0">
              <a:latin typeface="华文中宋" pitchFamily="2" charset="-122"/>
              <a:ea typeface="华文中宋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华文中宋" pitchFamily="2" charset="-122"/>
                <a:ea typeface="华文中宋" pitchFamily="2" charset="-122"/>
              </a:rPr>
              <a:t>6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、</a:t>
            </a:r>
            <a:r>
              <a:rPr lang="zh-CN" altLang="en-US" sz="20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数字基线设计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，可实现自动基线估计与恢复，提高</a:t>
            </a:r>
            <a:r>
              <a:rPr lang="zh-CN" altLang="en-US" sz="2000" dirty="0">
                <a:solidFill>
                  <a:srgbClr val="FF0000"/>
                </a:solidFill>
                <a:latin typeface="华文中宋" pitchFamily="2" charset="-122"/>
                <a:ea typeface="华文中宋" pitchFamily="2" charset="-122"/>
              </a:rPr>
              <a:t>触发可靠性</a:t>
            </a:r>
            <a:r>
              <a:rPr lang="zh-CN" altLang="en-US" sz="2000" dirty="0">
                <a:latin typeface="华文中宋" pitchFamily="2" charset="-122"/>
                <a:ea typeface="华文中宋" pitchFamily="2" charset="-122"/>
              </a:rPr>
              <a:t>！</a:t>
            </a:r>
            <a:endParaRPr lang="en-US" altLang="zh-CN" sz="2000" dirty="0">
              <a:latin typeface="华文中宋" pitchFamily="2" charset="-122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51200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735164" cy="219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365104"/>
            <a:ext cx="4588145" cy="210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矩形 16"/>
          <p:cNvSpPr/>
          <p:nvPr/>
        </p:nvSpPr>
        <p:spPr>
          <a:xfrm>
            <a:off x="428596" y="1071546"/>
            <a:ext cx="53605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高分辨</a:t>
            </a:r>
            <a:r>
              <a:rPr lang="en-US" altLang="zh-CN" sz="1600" b="1" dirty="0" err="1">
                <a:solidFill>
                  <a:srgbClr val="FF0000"/>
                </a:solidFill>
                <a:latin typeface="+mn-ea"/>
              </a:rPr>
              <a:t>SiPIN</a:t>
            </a: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 X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射线荧光分析仪</a:t>
            </a:r>
            <a:endParaRPr lang="zh-CN" altLang="en-US" sz="16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21" name="Picture 7" descr="C:\Users\FlashNuk\Desktop\IMAG0912_副本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60848"/>
            <a:ext cx="3741873" cy="143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/>
          <p:cNvSpPr/>
          <p:nvPr/>
        </p:nvSpPr>
        <p:spPr>
          <a:xfrm>
            <a:off x="5214942" y="1090182"/>
            <a:ext cx="53605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高分辨</a:t>
            </a:r>
            <a:r>
              <a:rPr lang="en-US" altLang="zh-CN" sz="1600" b="1" dirty="0">
                <a:solidFill>
                  <a:srgbClr val="FF0000"/>
                </a:solidFill>
                <a:latin typeface="+mn-ea"/>
              </a:rPr>
              <a:t>SDD</a:t>
            </a:r>
            <a:r>
              <a:rPr lang="en-US" altLang="zh-CN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 X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射线荧光分析仪</a:t>
            </a:r>
            <a:endParaRPr lang="zh-CN" altLang="en-US" sz="16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19" name="Picture 2" descr="D:\核技术\DigiXrf863\X光管电源\图片\未标题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2252" y="4653136"/>
            <a:ext cx="3917280" cy="1269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-32" y="357166"/>
            <a:ext cx="214314" cy="357209"/>
          </a:xfrm>
          <a:prstGeom prst="rect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2" name="TextBox 1"/>
          <p:cNvSpPr txBox="1">
            <a:spLocks noChangeArrowheads="1"/>
          </p:cNvSpPr>
          <p:nvPr/>
        </p:nvSpPr>
        <p:spPr bwMode="auto">
          <a:xfrm>
            <a:off x="179512" y="285728"/>
            <a:ext cx="30963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3.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其他数字多道分析器</a:t>
            </a:r>
          </a:p>
        </p:txBody>
      </p:sp>
      <p:sp>
        <p:nvSpPr>
          <p:cNvPr id="33" name="燕尾形 32"/>
          <p:cNvSpPr>
            <a:spLocks noChangeArrowheads="1"/>
          </p:cNvSpPr>
          <p:nvPr/>
        </p:nvSpPr>
        <p:spPr bwMode="auto">
          <a:xfrm>
            <a:off x="3229610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34" name="燕尾形 22"/>
          <p:cNvSpPr>
            <a:spLocks noChangeArrowheads="1"/>
          </p:cNvSpPr>
          <p:nvPr/>
        </p:nvSpPr>
        <p:spPr bwMode="auto">
          <a:xfrm>
            <a:off x="3563888" y="355593"/>
            <a:ext cx="3508442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cxnSp>
        <p:nvCxnSpPr>
          <p:cNvPr id="35" name="直接连接符 34"/>
          <p:cNvCxnSpPr/>
          <p:nvPr/>
        </p:nvCxnSpPr>
        <p:spPr>
          <a:xfrm flipH="1" flipV="1">
            <a:off x="-30" y="714357"/>
            <a:ext cx="3131870" cy="1572"/>
          </a:xfrm>
          <a:prstGeom prst="line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</p:cxnSp>
      <p:pic>
        <p:nvPicPr>
          <p:cNvPr id="36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37" name="燕尾形 36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8" name="燕尾形 37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9" name="燕尾形 38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40" name="TextBox 1"/>
          <p:cNvSpPr txBox="1">
            <a:spLocks noChangeArrowheads="1"/>
          </p:cNvSpPr>
          <p:nvPr/>
        </p:nvSpPr>
        <p:spPr bwMode="auto">
          <a:xfrm>
            <a:off x="4229630" y="345024"/>
            <a:ext cx="22145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X</a:t>
            </a: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射线荧光分析仪</a:t>
            </a:r>
          </a:p>
        </p:txBody>
      </p:sp>
    </p:spTree>
    <p:extLst>
      <p:ext uri="{BB962C8B-B14F-4D97-AF65-F5344CB8AC3E}">
        <p14:creationId xmlns:p14="http://schemas.microsoft.com/office/powerpoint/2010/main" val="1183484198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594" y="1772816"/>
            <a:ext cx="945862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1198954" cy="53458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132856"/>
            <a:ext cx="5832648" cy="2509733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-32" y="357166"/>
            <a:ext cx="214314" cy="357209"/>
          </a:xfrm>
          <a:prstGeom prst="rect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79512" y="285728"/>
            <a:ext cx="30963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3.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其他数字多道分析器</a:t>
            </a:r>
          </a:p>
        </p:txBody>
      </p:sp>
      <p:sp>
        <p:nvSpPr>
          <p:cNvPr id="10" name="燕尾形 32"/>
          <p:cNvSpPr>
            <a:spLocks noChangeArrowheads="1"/>
          </p:cNvSpPr>
          <p:nvPr/>
        </p:nvSpPr>
        <p:spPr bwMode="auto">
          <a:xfrm>
            <a:off x="3229610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1" name="燕尾形 22"/>
          <p:cNvSpPr>
            <a:spLocks noChangeArrowheads="1"/>
          </p:cNvSpPr>
          <p:nvPr/>
        </p:nvSpPr>
        <p:spPr bwMode="auto">
          <a:xfrm>
            <a:off x="3563888" y="355593"/>
            <a:ext cx="3508442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 flipH="1" flipV="1">
            <a:off x="-30" y="714357"/>
            <a:ext cx="3131870" cy="1572"/>
          </a:xfrm>
          <a:prstGeom prst="line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</p:cxnSp>
      <p:pic>
        <p:nvPicPr>
          <p:cNvPr id="13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14" name="燕尾形 36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5" name="燕尾形 37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6" name="燕尾形 38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4007906" y="345024"/>
            <a:ext cx="27072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深孔</a:t>
            </a:r>
            <a:r>
              <a:rPr lang="en-US" altLang="zh-CN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X</a:t>
            </a: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射线荧光分析仪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215273" y="5201816"/>
            <a:ext cx="4660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应用于</a:t>
            </a:r>
            <a:r>
              <a:rPr lang="en-US" altLang="zh-CN" dirty="0"/>
              <a:t>2000</a:t>
            </a:r>
            <a:r>
              <a:rPr lang="zh-CN" altLang="en-US" dirty="0"/>
              <a:t>米以上的深部荧光测井；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 err="1"/>
              <a:t>SiPIN</a:t>
            </a:r>
            <a:r>
              <a:rPr lang="en-US" altLang="zh-CN" dirty="0"/>
              <a:t> X</a:t>
            </a:r>
            <a:r>
              <a:rPr lang="zh-CN" altLang="en-US" dirty="0"/>
              <a:t>射线探测器，通过外部电制冷可在</a:t>
            </a:r>
            <a:r>
              <a:rPr lang="en-US" altLang="zh-CN" dirty="0"/>
              <a:t>120</a:t>
            </a:r>
            <a:r>
              <a:rPr lang="zh-CN" altLang="en-US" dirty="0"/>
              <a:t>度高温下连续工作</a:t>
            </a:r>
            <a:r>
              <a:rPr lang="en-US" altLang="zh-CN" dirty="0"/>
              <a:t>8</a:t>
            </a:r>
            <a:r>
              <a:rPr lang="zh-CN" altLang="en-US" dirty="0"/>
              <a:t>个小时；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耐压</a:t>
            </a:r>
            <a:r>
              <a:rPr lang="en-US" altLang="zh-CN" dirty="0"/>
              <a:t>50MPa</a:t>
            </a:r>
            <a:r>
              <a:rPr lang="zh-CN" altLang="en-US" dirty="0"/>
              <a:t>；</a:t>
            </a:r>
          </a:p>
        </p:txBody>
      </p:sp>
    </p:spTree>
    <p:extLst>
      <p:ext uri="{BB962C8B-B14F-4D97-AF65-F5344CB8AC3E}">
        <p14:creationId xmlns:p14="http://schemas.microsoft.com/office/powerpoint/2010/main" val="33577557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55842"/>
            <a:ext cx="9144000" cy="174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581128"/>
            <a:ext cx="5197475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1781175" y="1772816"/>
            <a:ext cx="6638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None/>
            </a:pPr>
            <a:r>
              <a:rPr lang="zh-CN" altLang="en-US" b="1" dirty="0">
                <a:latin typeface="Arial" pitchFamily="34" charset="0"/>
              </a:rPr>
              <a:t>可工作于</a:t>
            </a:r>
            <a:r>
              <a:rPr lang="en-US" altLang="zh-CN" b="1" dirty="0">
                <a:solidFill>
                  <a:srgbClr val="FF0000"/>
                </a:solidFill>
                <a:latin typeface="Arial" pitchFamily="34" charset="0"/>
              </a:rPr>
              <a:t>-40</a:t>
            </a:r>
            <a:r>
              <a:rPr lang="zh-CN" altLang="en-US" b="1" dirty="0">
                <a:solidFill>
                  <a:srgbClr val="FF0000"/>
                </a:solidFill>
                <a:latin typeface="Arial" pitchFamily="34" charset="0"/>
              </a:rPr>
              <a:t>度</a:t>
            </a:r>
            <a:r>
              <a:rPr lang="zh-CN" altLang="en-US" b="1" dirty="0">
                <a:latin typeface="Arial" pitchFamily="34" charset="0"/>
              </a:rPr>
              <a:t>到</a:t>
            </a:r>
            <a:r>
              <a:rPr lang="en-US" altLang="zh-CN" b="1" dirty="0">
                <a:solidFill>
                  <a:srgbClr val="FF0000"/>
                </a:solidFill>
                <a:latin typeface="Arial" pitchFamily="34" charset="0"/>
              </a:rPr>
              <a:t>+120</a:t>
            </a:r>
            <a:r>
              <a:rPr lang="zh-CN" altLang="en-US" b="1" dirty="0">
                <a:solidFill>
                  <a:srgbClr val="FF0000"/>
                </a:solidFill>
                <a:latin typeface="Arial" pitchFamily="34" charset="0"/>
              </a:rPr>
              <a:t>度</a:t>
            </a:r>
            <a:r>
              <a:rPr lang="zh-CN" altLang="en-US" b="1" dirty="0">
                <a:latin typeface="Arial" pitchFamily="34" charset="0"/>
              </a:rPr>
              <a:t>的测井用数字多道脉冲幅度分析器</a:t>
            </a:r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1979712" y="4221088"/>
            <a:ext cx="6638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CN" altLang="en-US" b="1" dirty="0">
                <a:latin typeface="Arial" pitchFamily="34" charset="0"/>
              </a:rPr>
              <a:t>采用自主设计模块化</a:t>
            </a:r>
            <a:r>
              <a:rPr lang="en-US" altLang="zh-CN" b="1" dirty="0">
                <a:latin typeface="Arial" pitchFamily="34" charset="0"/>
              </a:rPr>
              <a:t>DC-DC</a:t>
            </a:r>
            <a:r>
              <a:rPr lang="zh-CN" altLang="en-US" b="1" dirty="0">
                <a:latin typeface="Arial" pitchFamily="34" charset="0"/>
              </a:rPr>
              <a:t>电源构成的测井用电源板</a:t>
            </a:r>
          </a:p>
        </p:txBody>
      </p:sp>
      <p:sp>
        <p:nvSpPr>
          <p:cNvPr id="26" name="矩形 25"/>
          <p:cNvSpPr/>
          <p:nvPr/>
        </p:nvSpPr>
        <p:spPr>
          <a:xfrm>
            <a:off x="323528" y="1196752"/>
            <a:ext cx="53605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耐高温</a:t>
            </a:r>
            <a:r>
              <a:rPr lang="en-US" altLang="zh-CN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X</a:t>
            </a:r>
            <a:r>
              <a:rPr lang="zh-CN" altLang="en-US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荧光测井分析仪</a:t>
            </a:r>
            <a:endParaRPr lang="zh-CN" altLang="en-US" dirty="0">
              <a:solidFill>
                <a:schemeClr val="tx2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19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437112"/>
            <a:ext cx="197802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-32" y="357166"/>
            <a:ext cx="214314" cy="357209"/>
          </a:xfrm>
          <a:prstGeom prst="rect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5" name="TextBox 1"/>
          <p:cNvSpPr txBox="1">
            <a:spLocks noChangeArrowheads="1"/>
          </p:cNvSpPr>
          <p:nvPr/>
        </p:nvSpPr>
        <p:spPr bwMode="auto">
          <a:xfrm>
            <a:off x="179512" y="285728"/>
            <a:ext cx="30963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3.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其他数字多道分析器</a:t>
            </a:r>
          </a:p>
        </p:txBody>
      </p:sp>
      <p:sp>
        <p:nvSpPr>
          <p:cNvPr id="46" name="燕尾形 45"/>
          <p:cNvSpPr>
            <a:spLocks noChangeArrowheads="1"/>
          </p:cNvSpPr>
          <p:nvPr/>
        </p:nvSpPr>
        <p:spPr bwMode="auto">
          <a:xfrm>
            <a:off x="3229610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47" name="燕尾形 22"/>
          <p:cNvSpPr>
            <a:spLocks noChangeArrowheads="1"/>
          </p:cNvSpPr>
          <p:nvPr/>
        </p:nvSpPr>
        <p:spPr bwMode="auto">
          <a:xfrm>
            <a:off x="3563888" y="355593"/>
            <a:ext cx="3508442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cxnSp>
        <p:nvCxnSpPr>
          <p:cNvPr id="48" name="直接连接符 47"/>
          <p:cNvCxnSpPr/>
          <p:nvPr/>
        </p:nvCxnSpPr>
        <p:spPr>
          <a:xfrm flipH="1" flipV="1">
            <a:off x="-30" y="714357"/>
            <a:ext cx="3131870" cy="1572"/>
          </a:xfrm>
          <a:prstGeom prst="line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</p:cxnSp>
      <p:pic>
        <p:nvPicPr>
          <p:cNvPr id="49" name="Picture 2" descr="http://a.hiphotos.baidu.com/baike/c0%3Dbaike150%2C5%2C5%2C150%2C50/sign=6f9827b50955b31988f48a2722c0e943/4d086e061d950a7bc253257009d162d9f2d3c9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9520" y="142852"/>
            <a:ext cx="785818" cy="785818"/>
          </a:xfrm>
          <a:prstGeom prst="rect">
            <a:avLst/>
          </a:prstGeom>
          <a:noFill/>
        </p:spPr>
      </p:pic>
      <p:sp>
        <p:nvSpPr>
          <p:cNvPr id="50" name="燕尾形 49"/>
          <p:cNvSpPr>
            <a:spLocks noChangeArrowheads="1"/>
          </p:cNvSpPr>
          <p:nvPr/>
        </p:nvSpPr>
        <p:spPr bwMode="auto">
          <a:xfrm>
            <a:off x="8501090" y="357166"/>
            <a:ext cx="857256" cy="358763"/>
          </a:xfrm>
          <a:prstGeom prst="chevron">
            <a:avLst>
              <a:gd name="adj" fmla="val 50003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1" name="燕尾形 50"/>
          <p:cNvSpPr>
            <a:spLocks noChangeArrowheads="1"/>
          </p:cNvSpPr>
          <p:nvPr/>
        </p:nvSpPr>
        <p:spPr bwMode="auto">
          <a:xfrm>
            <a:off x="700089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2" name="燕尾形 51"/>
          <p:cNvSpPr>
            <a:spLocks noChangeArrowheads="1"/>
          </p:cNvSpPr>
          <p:nvPr/>
        </p:nvSpPr>
        <p:spPr bwMode="auto">
          <a:xfrm>
            <a:off x="8166242" y="357166"/>
            <a:ext cx="406286" cy="358763"/>
          </a:xfrm>
          <a:prstGeom prst="chevron">
            <a:avLst>
              <a:gd name="adj" fmla="val 50002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CN" altLang="en-US"/>
          </a:p>
        </p:txBody>
      </p:sp>
      <p:sp>
        <p:nvSpPr>
          <p:cNvPr id="53" name="TextBox 1"/>
          <p:cNvSpPr txBox="1">
            <a:spLocks noChangeArrowheads="1"/>
          </p:cNvSpPr>
          <p:nvPr/>
        </p:nvSpPr>
        <p:spPr bwMode="auto">
          <a:xfrm>
            <a:off x="4229630" y="345024"/>
            <a:ext cx="22145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X</a:t>
            </a:r>
            <a:r>
              <a:rPr lang="zh-CN" altLang="en-US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射线荧光分析仪</a:t>
            </a:r>
          </a:p>
        </p:txBody>
      </p:sp>
    </p:spTree>
    <p:extLst>
      <p:ext uri="{BB962C8B-B14F-4D97-AF65-F5344CB8AC3E}">
        <p14:creationId xmlns:p14="http://schemas.microsoft.com/office/powerpoint/2010/main" val="1531570303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D:\FPCorp\产品发布\产品图片\碲锌镉\转换后\IMG_0165_副本_副本.jpg">
            <a:extLst>
              <a:ext uri="{FF2B5EF4-FFF2-40B4-BE49-F238E27FC236}">
                <a16:creationId xmlns:a16="http://schemas.microsoft.com/office/drawing/2014/main" id="{F2BD57EC-EA93-49F6-920F-0560985F9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471488"/>
            <a:ext cx="1727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6915" name="Rectangle 7">
            <a:extLst>
              <a:ext uri="{FF2B5EF4-FFF2-40B4-BE49-F238E27FC236}">
                <a16:creationId xmlns:a16="http://schemas.microsoft.com/office/drawing/2014/main" id="{F05D4B73-DFCB-4B5F-AC84-A280D6BFD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66916" name="TextBox 1">
            <a:extLst>
              <a:ext uri="{FF2B5EF4-FFF2-40B4-BE49-F238E27FC236}">
                <a16:creationId xmlns:a16="http://schemas.microsoft.com/office/drawing/2014/main" id="{C667CF48-0C63-4335-AE0A-E7263F848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85750"/>
            <a:ext cx="3097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核电子学部件</a:t>
            </a:r>
          </a:p>
        </p:txBody>
      </p:sp>
      <p:sp>
        <p:nvSpPr>
          <p:cNvPr id="166917" name="燕尾形 45">
            <a:extLst>
              <a:ext uri="{FF2B5EF4-FFF2-40B4-BE49-F238E27FC236}">
                <a16:creationId xmlns:a16="http://schemas.microsoft.com/office/drawing/2014/main" id="{B49EF107-DF96-4ECB-A2C2-84476C768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9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66918" name="燕尾形 22">
            <a:extLst>
              <a:ext uri="{FF2B5EF4-FFF2-40B4-BE49-F238E27FC236}">
                <a16:creationId xmlns:a16="http://schemas.microsoft.com/office/drawing/2014/main" id="{FFD0E0A9-B3AE-462A-A239-C5D6286B2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355600"/>
            <a:ext cx="3508375" cy="358775"/>
          </a:xfrm>
          <a:prstGeom prst="chevron">
            <a:avLst>
              <a:gd name="adj" fmla="val 4998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cxnSp>
        <p:nvCxnSpPr>
          <p:cNvPr id="166919" name="直接连接符 47">
            <a:extLst>
              <a:ext uri="{FF2B5EF4-FFF2-40B4-BE49-F238E27FC236}">
                <a16:creationId xmlns:a16="http://schemas.microsoft.com/office/drawing/2014/main" id="{D50D6654-FBC9-4974-8068-9C6C1104AE3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0" y="714375"/>
            <a:ext cx="3132138" cy="1588"/>
          </a:xfrm>
          <a:prstGeom prst="line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6920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ECE8FAC9-979F-42D8-AEA6-A3D639A34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21" name="燕尾形 49">
            <a:extLst>
              <a:ext uri="{FF2B5EF4-FFF2-40B4-BE49-F238E27FC236}">
                <a16:creationId xmlns:a16="http://schemas.microsoft.com/office/drawing/2014/main" id="{31356EA5-09A8-4AB9-8903-B49A111AB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34987" cy="358775"/>
          </a:xfrm>
          <a:prstGeom prst="chevron">
            <a:avLst>
              <a:gd name="adj" fmla="val 4996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66922" name="燕尾形 50">
            <a:extLst>
              <a:ext uri="{FF2B5EF4-FFF2-40B4-BE49-F238E27FC236}">
                <a16:creationId xmlns:a16="http://schemas.microsoft.com/office/drawing/2014/main" id="{55A2FA91-897A-4FA1-9FED-ED8ED1746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66923" name="燕尾形 51">
            <a:extLst>
              <a:ext uri="{FF2B5EF4-FFF2-40B4-BE49-F238E27FC236}">
                <a16:creationId xmlns:a16="http://schemas.microsoft.com/office/drawing/2014/main" id="{22FE3654-D188-4813-B071-38B9F07B3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pic>
        <p:nvPicPr>
          <p:cNvPr id="12" name="图片 1">
            <a:extLst>
              <a:ext uri="{FF2B5EF4-FFF2-40B4-BE49-F238E27FC236}">
                <a16:creationId xmlns:a16="http://schemas.microsoft.com/office/drawing/2014/main" id="{2CFCCE28-2C4B-4E38-BCC7-F9F25F68B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487488"/>
            <a:ext cx="23114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5" name="Picture 2">
            <a:extLst>
              <a:ext uri="{FF2B5EF4-FFF2-40B4-BE49-F238E27FC236}">
                <a16:creationId xmlns:a16="http://schemas.microsoft.com/office/drawing/2014/main" id="{FF09E5A1-71C6-4CE4-9F63-59AB9DD38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025" y="1487488"/>
            <a:ext cx="311785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6" name="图片 2" descr="D:\教学及学校工作\学校工作\四川省地学核技术重点实验室\核技术重点实验室展板\IMAG1236_副本.jpg">
            <a:extLst>
              <a:ext uri="{FF2B5EF4-FFF2-40B4-BE49-F238E27FC236}">
                <a16:creationId xmlns:a16="http://schemas.microsoft.com/office/drawing/2014/main" id="{87AEDCD9-FB0E-4619-8D8A-08AC9353F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3224213"/>
            <a:ext cx="1493837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7" name="图片 1">
            <a:extLst>
              <a:ext uri="{FF2B5EF4-FFF2-40B4-BE49-F238E27FC236}">
                <a16:creationId xmlns:a16="http://schemas.microsoft.com/office/drawing/2014/main" id="{48236519-EF2C-46BE-B9DD-D87A01C0A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489325"/>
            <a:ext cx="2333625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8" name="图片 2">
            <a:extLst>
              <a:ext uri="{FF2B5EF4-FFF2-40B4-BE49-F238E27FC236}">
                <a16:creationId xmlns:a16="http://schemas.microsoft.com/office/drawing/2014/main" id="{1630E9A6-5AEB-4BF9-920A-923676393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725988"/>
            <a:ext cx="2325688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9" name="图片 5" descr="D:\教学及学校工作\学校工作\四川省地学核技术重点实验室\核技术重点实验室展板\TEK0019_副本.jpg">
            <a:extLst>
              <a:ext uri="{FF2B5EF4-FFF2-40B4-BE49-F238E27FC236}">
                <a16:creationId xmlns:a16="http://schemas.microsoft.com/office/drawing/2014/main" id="{B96907BF-790B-44F9-9E0F-08DD2B0FE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3573463"/>
            <a:ext cx="2887663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30" name="Picture 3">
            <a:extLst>
              <a:ext uri="{FF2B5EF4-FFF2-40B4-BE49-F238E27FC236}">
                <a16:creationId xmlns:a16="http://schemas.microsoft.com/office/drawing/2014/main" id="{D438BDEB-4C85-43E1-8C60-7C01A754A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213" y="1366838"/>
            <a:ext cx="12255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31" name="矩形 18">
            <a:extLst>
              <a:ext uri="{FF2B5EF4-FFF2-40B4-BE49-F238E27FC236}">
                <a16:creationId xmlns:a16="http://schemas.microsoft.com/office/drawing/2014/main" id="{83034632-67D5-4FC1-BC1F-27791AC0E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36613"/>
            <a:ext cx="53292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zh-CN" altLang="en-US" sz="1600" b="1">
                <a:solidFill>
                  <a:srgbClr val="17375E"/>
                </a:solidFill>
                <a:latin typeface="宋体" panose="02010600030101010101" pitchFamily="2" charset="-122"/>
              </a:rPr>
              <a:t>连续放电型与复位型电荷灵敏放大器</a:t>
            </a:r>
          </a:p>
        </p:txBody>
      </p:sp>
      <p:sp>
        <p:nvSpPr>
          <p:cNvPr id="166932" name="文本框 1">
            <a:extLst>
              <a:ext uri="{FF2B5EF4-FFF2-40B4-BE49-F238E27FC236}">
                <a16:creationId xmlns:a16="http://schemas.microsoft.com/office/drawing/2014/main" id="{306E66C8-29F4-46CF-ACC9-AEA170CC2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2557463"/>
            <a:ext cx="2160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600">
                <a:solidFill>
                  <a:srgbClr val="FF0000"/>
                </a:solidFill>
              </a:rPr>
              <a:t>CZT</a:t>
            </a:r>
            <a:r>
              <a:rPr lang="zh-CN" altLang="en-US" sz="1600">
                <a:solidFill>
                  <a:srgbClr val="FF0000"/>
                </a:solidFill>
              </a:rPr>
              <a:t>电荷前放</a:t>
            </a:r>
          </a:p>
        </p:txBody>
      </p:sp>
      <p:sp>
        <p:nvSpPr>
          <p:cNvPr id="166933" name="文本框 19">
            <a:extLst>
              <a:ext uri="{FF2B5EF4-FFF2-40B4-BE49-F238E27FC236}">
                <a16:creationId xmlns:a16="http://schemas.microsoft.com/office/drawing/2014/main" id="{6BBE3BE1-586E-4323-8468-B418CBC80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563" y="2540000"/>
            <a:ext cx="21605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600">
                <a:solidFill>
                  <a:srgbClr val="FF0000"/>
                </a:solidFill>
              </a:rPr>
              <a:t>SiPIN</a:t>
            </a:r>
            <a:r>
              <a:rPr lang="zh-CN" altLang="en-US" sz="1600">
                <a:solidFill>
                  <a:srgbClr val="FF0000"/>
                </a:solidFill>
              </a:rPr>
              <a:t>电荷前放</a:t>
            </a:r>
          </a:p>
        </p:txBody>
      </p:sp>
      <p:sp>
        <p:nvSpPr>
          <p:cNvPr id="166934" name="文本框 20">
            <a:extLst>
              <a:ext uri="{FF2B5EF4-FFF2-40B4-BE49-F238E27FC236}">
                <a16:creationId xmlns:a16="http://schemas.microsoft.com/office/drawing/2014/main" id="{567C2BE2-CE4B-4758-BB1B-373CDBAF3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308725"/>
            <a:ext cx="2663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600">
                <a:solidFill>
                  <a:srgbClr val="FF0000"/>
                </a:solidFill>
              </a:rPr>
              <a:t>SiPIN\SDD</a:t>
            </a:r>
            <a:r>
              <a:rPr lang="zh-CN" altLang="en-US" sz="1600">
                <a:solidFill>
                  <a:srgbClr val="FF0000"/>
                </a:solidFill>
              </a:rPr>
              <a:t>复位电荷前放</a:t>
            </a:r>
          </a:p>
        </p:txBody>
      </p:sp>
      <p:sp>
        <p:nvSpPr>
          <p:cNvPr id="166935" name="文本框 21">
            <a:extLst>
              <a:ext uri="{FF2B5EF4-FFF2-40B4-BE49-F238E27FC236}">
                <a16:creationId xmlns:a16="http://schemas.microsoft.com/office/drawing/2014/main" id="{F5480EC1-E20F-4BBB-8896-AAD4FECCD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075" y="6221413"/>
            <a:ext cx="21605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600">
                <a:solidFill>
                  <a:srgbClr val="FF0000"/>
                </a:solidFill>
              </a:rPr>
              <a:t>PIPS</a:t>
            </a:r>
            <a:r>
              <a:rPr lang="zh-CN" altLang="en-US" sz="1600">
                <a:solidFill>
                  <a:srgbClr val="FF0000"/>
                </a:solidFill>
              </a:rPr>
              <a:t>电荷前放</a:t>
            </a:r>
          </a:p>
        </p:txBody>
      </p:sp>
      <p:sp>
        <p:nvSpPr>
          <p:cNvPr id="166936" name="文本框 22">
            <a:extLst>
              <a:ext uri="{FF2B5EF4-FFF2-40B4-BE49-F238E27FC236}">
                <a16:creationId xmlns:a16="http://schemas.microsoft.com/office/drawing/2014/main" id="{07780A15-671F-4E9E-A2C2-7207984E0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813" y="2571750"/>
            <a:ext cx="2159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600">
                <a:solidFill>
                  <a:srgbClr val="FF0000"/>
                </a:solidFill>
              </a:rPr>
              <a:t>CZT</a:t>
            </a:r>
            <a:r>
              <a:rPr lang="zh-CN" altLang="en-US" sz="1600">
                <a:solidFill>
                  <a:srgbClr val="FF0000"/>
                </a:solidFill>
              </a:rPr>
              <a:t>电荷前放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>
            <a:extLst>
              <a:ext uri="{FF2B5EF4-FFF2-40B4-BE49-F238E27FC236}">
                <a16:creationId xmlns:a16="http://schemas.microsoft.com/office/drawing/2014/main" id="{A14A31ED-D581-428C-97E5-BE281BB66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67939" name="TextBox 1">
            <a:extLst>
              <a:ext uri="{FF2B5EF4-FFF2-40B4-BE49-F238E27FC236}">
                <a16:creationId xmlns:a16="http://schemas.microsoft.com/office/drawing/2014/main" id="{BC61ADF7-1271-44CD-8234-B22968E7CC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85750"/>
            <a:ext cx="3097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核电子学部件</a:t>
            </a:r>
          </a:p>
        </p:txBody>
      </p:sp>
      <p:sp>
        <p:nvSpPr>
          <p:cNvPr id="167940" name="燕尾形 45">
            <a:extLst>
              <a:ext uri="{FF2B5EF4-FFF2-40B4-BE49-F238E27FC236}">
                <a16:creationId xmlns:a16="http://schemas.microsoft.com/office/drawing/2014/main" id="{AB59F57F-FFF7-4DD0-B324-D124BDA317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9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67941" name="燕尾形 22">
            <a:extLst>
              <a:ext uri="{FF2B5EF4-FFF2-40B4-BE49-F238E27FC236}">
                <a16:creationId xmlns:a16="http://schemas.microsoft.com/office/drawing/2014/main" id="{DE79D414-21B9-4ABE-B381-01340CEED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355600"/>
            <a:ext cx="3508375" cy="358775"/>
          </a:xfrm>
          <a:prstGeom prst="chevron">
            <a:avLst>
              <a:gd name="adj" fmla="val 4998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cxnSp>
        <p:nvCxnSpPr>
          <p:cNvPr id="167942" name="直接连接符 47">
            <a:extLst>
              <a:ext uri="{FF2B5EF4-FFF2-40B4-BE49-F238E27FC236}">
                <a16:creationId xmlns:a16="http://schemas.microsoft.com/office/drawing/2014/main" id="{92AB34E8-0D54-4AB9-81D8-FEF896F1765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0" y="714375"/>
            <a:ext cx="3132138" cy="1588"/>
          </a:xfrm>
          <a:prstGeom prst="line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7943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2A0539D5-1184-4DA4-8589-660CC9BF8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4" name="燕尾形 49">
            <a:extLst>
              <a:ext uri="{FF2B5EF4-FFF2-40B4-BE49-F238E27FC236}">
                <a16:creationId xmlns:a16="http://schemas.microsoft.com/office/drawing/2014/main" id="{AFC5326F-AD11-4900-97EC-F9DE2DEC2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34987" cy="358775"/>
          </a:xfrm>
          <a:prstGeom prst="chevron">
            <a:avLst>
              <a:gd name="adj" fmla="val 4996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67945" name="燕尾形 50">
            <a:extLst>
              <a:ext uri="{FF2B5EF4-FFF2-40B4-BE49-F238E27FC236}">
                <a16:creationId xmlns:a16="http://schemas.microsoft.com/office/drawing/2014/main" id="{4ED92E84-D984-4418-96C9-3ABFF2531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67946" name="燕尾形 51">
            <a:extLst>
              <a:ext uri="{FF2B5EF4-FFF2-40B4-BE49-F238E27FC236}">
                <a16:creationId xmlns:a16="http://schemas.microsoft.com/office/drawing/2014/main" id="{DCAD1EB2-9B9F-46D3-A609-56AE97C16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pic>
        <p:nvPicPr>
          <p:cNvPr id="167947" name="图片 16">
            <a:extLst>
              <a:ext uri="{FF2B5EF4-FFF2-40B4-BE49-F238E27FC236}">
                <a16:creationId xmlns:a16="http://schemas.microsoft.com/office/drawing/2014/main" id="{3092CD0E-CFBF-4A76-A4EE-85A0D170F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2060575"/>
            <a:ext cx="2592387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8" name="图片 17">
            <a:extLst>
              <a:ext uri="{FF2B5EF4-FFF2-40B4-BE49-F238E27FC236}">
                <a16:creationId xmlns:a16="http://schemas.microsoft.com/office/drawing/2014/main" id="{00ABA293-7DC6-4CA4-A84E-F49E0AB19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074863"/>
            <a:ext cx="3856038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9" name="矩形 18">
            <a:extLst>
              <a:ext uri="{FF2B5EF4-FFF2-40B4-BE49-F238E27FC236}">
                <a16:creationId xmlns:a16="http://schemas.microsoft.com/office/drawing/2014/main" id="{44C687ED-B6A1-404C-BFE6-25ED43890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36613"/>
            <a:ext cx="53292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zh-CN" altLang="en-US" sz="1600" b="1">
                <a:solidFill>
                  <a:srgbClr val="17375E"/>
                </a:solidFill>
                <a:latin typeface="宋体" panose="02010600030101010101" pitchFamily="2" charset="-122"/>
              </a:rPr>
              <a:t>电流型前置放大器</a:t>
            </a:r>
          </a:p>
        </p:txBody>
      </p:sp>
      <p:sp>
        <p:nvSpPr>
          <p:cNvPr id="167950" name="文本框 13">
            <a:extLst>
              <a:ext uri="{FF2B5EF4-FFF2-40B4-BE49-F238E27FC236}">
                <a16:creationId xmlns:a16="http://schemas.microsoft.com/office/drawing/2014/main" id="{A7144C79-2189-43DF-9E45-47C02B80E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683250"/>
            <a:ext cx="2160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rgbClr val="FF0000"/>
                </a:solidFill>
              </a:rPr>
              <a:t>微弱电流前放</a:t>
            </a:r>
            <a:r>
              <a:rPr lang="en-US" altLang="zh-CN" sz="1600">
                <a:solidFill>
                  <a:srgbClr val="FF0000"/>
                </a:solidFill>
              </a:rPr>
              <a:t>&lt;1pA</a:t>
            </a:r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167951" name="文本框 14">
            <a:extLst>
              <a:ext uri="{FF2B5EF4-FFF2-40B4-BE49-F238E27FC236}">
                <a16:creationId xmlns:a16="http://schemas.microsoft.com/office/drawing/2014/main" id="{DF136B4A-B708-4C67-AC6A-B365F6ED6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524500"/>
            <a:ext cx="2159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rgbClr val="FF0000"/>
                </a:solidFill>
              </a:rPr>
              <a:t>快电流前放（</a:t>
            </a:r>
            <a:r>
              <a:rPr lang="en-US" altLang="zh-CN" sz="1600">
                <a:solidFill>
                  <a:srgbClr val="FF0000"/>
                </a:solidFill>
              </a:rPr>
              <a:t>1.2nS</a:t>
            </a:r>
            <a:r>
              <a:rPr lang="zh-CN" altLang="en-US" sz="1600">
                <a:solidFill>
                  <a:srgbClr val="FF0000"/>
                </a:solidFill>
              </a:rPr>
              <a:t>）</a:t>
            </a: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>
            <a:extLst>
              <a:ext uri="{FF2B5EF4-FFF2-40B4-BE49-F238E27FC236}">
                <a16:creationId xmlns:a16="http://schemas.microsoft.com/office/drawing/2014/main" id="{DDACDBE0-864A-4484-8D44-C3C8BC5B0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68963" name="TextBox 1">
            <a:extLst>
              <a:ext uri="{FF2B5EF4-FFF2-40B4-BE49-F238E27FC236}">
                <a16:creationId xmlns:a16="http://schemas.microsoft.com/office/drawing/2014/main" id="{84ABE9EA-3E41-4613-A256-E7EBF7C4C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85750"/>
            <a:ext cx="3097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核电子学部件</a:t>
            </a:r>
          </a:p>
        </p:txBody>
      </p:sp>
      <p:sp>
        <p:nvSpPr>
          <p:cNvPr id="168964" name="燕尾形 45">
            <a:extLst>
              <a:ext uri="{FF2B5EF4-FFF2-40B4-BE49-F238E27FC236}">
                <a16:creationId xmlns:a16="http://schemas.microsoft.com/office/drawing/2014/main" id="{502D2A0D-FC0A-4EE7-884D-1EA44E197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9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168965" name="燕尾形 22">
            <a:extLst>
              <a:ext uri="{FF2B5EF4-FFF2-40B4-BE49-F238E27FC236}">
                <a16:creationId xmlns:a16="http://schemas.microsoft.com/office/drawing/2014/main" id="{7A85782D-397F-44A1-87E5-64DA11EA5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355600"/>
            <a:ext cx="3508375" cy="358775"/>
          </a:xfrm>
          <a:prstGeom prst="chevron">
            <a:avLst>
              <a:gd name="adj" fmla="val 4998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cxnSp>
        <p:nvCxnSpPr>
          <p:cNvPr id="168966" name="直接连接符 47">
            <a:extLst>
              <a:ext uri="{FF2B5EF4-FFF2-40B4-BE49-F238E27FC236}">
                <a16:creationId xmlns:a16="http://schemas.microsoft.com/office/drawing/2014/main" id="{DFD2DE23-8B71-4DC2-810D-34709F66F7F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0" y="714375"/>
            <a:ext cx="3132138" cy="1588"/>
          </a:xfrm>
          <a:prstGeom prst="line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8967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66317468-8EDD-41BC-BCBD-2A17C33BD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8" name="燕尾形 49">
            <a:extLst>
              <a:ext uri="{FF2B5EF4-FFF2-40B4-BE49-F238E27FC236}">
                <a16:creationId xmlns:a16="http://schemas.microsoft.com/office/drawing/2014/main" id="{9C2911FB-90E8-4BD9-89C2-1774E0D80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34987" cy="358775"/>
          </a:xfrm>
          <a:prstGeom prst="chevron">
            <a:avLst>
              <a:gd name="adj" fmla="val 4996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68969" name="燕尾形 50">
            <a:extLst>
              <a:ext uri="{FF2B5EF4-FFF2-40B4-BE49-F238E27FC236}">
                <a16:creationId xmlns:a16="http://schemas.microsoft.com/office/drawing/2014/main" id="{5D6EBA30-1E11-42FF-A226-84A3C4090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68970" name="燕尾形 51">
            <a:extLst>
              <a:ext uri="{FF2B5EF4-FFF2-40B4-BE49-F238E27FC236}">
                <a16:creationId xmlns:a16="http://schemas.microsoft.com/office/drawing/2014/main" id="{D34D1955-8785-4C2A-8CF6-BBE4792FF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pic>
        <p:nvPicPr>
          <p:cNvPr id="168971" name="图片 1">
            <a:extLst>
              <a:ext uri="{FF2B5EF4-FFF2-40B4-BE49-F238E27FC236}">
                <a16:creationId xmlns:a16="http://schemas.microsoft.com/office/drawing/2014/main" id="{D80EEC39-D4FB-4E5B-8C30-E901FA243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690938"/>
            <a:ext cx="4860925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2" name="图片 2">
            <a:extLst>
              <a:ext uri="{FF2B5EF4-FFF2-40B4-BE49-F238E27FC236}">
                <a16:creationId xmlns:a16="http://schemas.microsoft.com/office/drawing/2014/main" id="{DF6CBFC3-D043-40C8-AA0D-24C9ABF7B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268413"/>
            <a:ext cx="2239963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3" name="Picture 2">
            <a:extLst>
              <a:ext uri="{FF2B5EF4-FFF2-40B4-BE49-F238E27FC236}">
                <a16:creationId xmlns:a16="http://schemas.microsoft.com/office/drawing/2014/main" id="{5BA753C7-B4ED-465A-AA7E-3554F0A46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1436688"/>
            <a:ext cx="2843213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4" name="Picture 18" descr="D:\FPCorp\NormalHV\高压电源 生产与公开文件\2015-7高压模块资料\高压模块资料\新核泰科新版图片\高压电源.jpg">
            <a:extLst>
              <a:ext uri="{FF2B5EF4-FFF2-40B4-BE49-F238E27FC236}">
                <a16:creationId xmlns:a16="http://schemas.microsoft.com/office/drawing/2014/main" id="{8E57A35D-528D-45D8-9B13-818B7C3E6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4051300"/>
            <a:ext cx="291623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">
            <a:extLst>
              <a:ext uri="{FF2B5EF4-FFF2-40B4-BE49-F238E27FC236}">
                <a16:creationId xmlns:a16="http://schemas.microsoft.com/office/drawing/2014/main" id="{42116C8C-5E4A-483B-81C1-5E91EB110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1844675"/>
            <a:ext cx="2555875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76" name="矩形 16">
            <a:extLst>
              <a:ext uri="{FF2B5EF4-FFF2-40B4-BE49-F238E27FC236}">
                <a16:creationId xmlns:a16="http://schemas.microsoft.com/office/drawing/2014/main" id="{AAFAA436-DAD1-4665-B0ED-363E0F1E5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836613"/>
            <a:ext cx="53292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zh-CN" altLang="en-US" sz="1600" b="1">
                <a:solidFill>
                  <a:srgbClr val="17375E"/>
                </a:solidFill>
                <a:latin typeface="宋体" panose="02010600030101010101" pitchFamily="2" charset="-122"/>
              </a:rPr>
              <a:t>高压电源系列</a:t>
            </a:r>
          </a:p>
        </p:txBody>
      </p:sp>
      <p:sp>
        <p:nvSpPr>
          <p:cNvPr id="168977" name="文本框 16">
            <a:extLst>
              <a:ext uri="{FF2B5EF4-FFF2-40B4-BE49-F238E27FC236}">
                <a16:creationId xmlns:a16="http://schemas.microsoft.com/office/drawing/2014/main" id="{3CD4AB1A-7554-405D-8F34-1AD6E2FE5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3344863"/>
            <a:ext cx="24780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rgbClr val="FF0000"/>
                </a:solidFill>
              </a:rPr>
              <a:t>低噪声高纯锗高压电源</a:t>
            </a:r>
          </a:p>
        </p:txBody>
      </p:sp>
      <p:sp>
        <p:nvSpPr>
          <p:cNvPr id="168978" name="文本框 17">
            <a:extLst>
              <a:ext uri="{FF2B5EF4-FFF2-40B4-BE49-F238E27FC236}">
                <a16:creationId xmlns:a16="http://schemas.microsoft.com/office/drawing/2014/main" id="{75F6E82F-F9FE-465A-B2C3-86E724B68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4400" y="3092450"/>
            <a:ext cx="21605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600">
                <a:solidFill>
                  <a:srgbClr val="FF0000"/>
                </a:solidFill>
              </a:rPr>
              <a:t>3</a:t>
            </a:r>
            <a:r>
              <a:rPr lang="zh-CN" altLang="en-US" sz="1600">
                <a:solidFill>
                  <a:srgbClr val="FF0000"/>
                </a:solidFill>
              </a:rPr>
              <a:t>路混合高压电源</a:t>
            </a:r>
          </a:p>
        </p:txBody>
      </p:sp>
      <p:sp>
        <p:nvSpPr>
          <p:cNvPr id="168979" name="文本框 18">
            <a:extLst>
              <a:ext uri="{FF2B5EF4-FFF2-40B4-BE49-F238E27FC236}">
                <a16:creationId xmlns:a16="http://schemas.microsoft.com/office/drawing/2014/main" id="{A49CEEE2-70AB-4D56-938E-C20D12443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9538" y="3043238"/>
            <a:ext cx="21605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rgbClr val="FF0000"/>
                </a:solidFill>
              </a:rPr>
              <a:t>极低功耗高压电源</a:t>
            </a:r>
          </a:p>
        </p:txBody>
      </p:sp>
      <p:sp>
        <p:nvSpPr>
          <p:cNvPr id="168980" name="文本框 19">
            <a:extLst>
              <a:ext uri="{FF2B5EF4-FFF2-40B4-BE49-F238E27FC236}">
                <a16:creationId xmlns:a16="http://schemas.microsoft.com/office/drawing/2014/main" id="{53D49673-DFF8-4F90-A210-E42140291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100" y="6496050"/>
            <a:ext cx="3048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rgbClr val="FF0000"/>
                </a:solidFill>
              </a:rPr>
              <a:t>反康专用</a:t>
            </a:r>
            <a:r>
              <a:rPr lang="en-US" altLang="zh-CN" sz="1600">
                <a:solidFill>
                  <a:srgbClr val="FF0000"/>
                </a:solidFill>
              </a:rPr>
              <a:t>8</a:t>
            </a:r>
            <a:r>
              <a:rPr lang="zh-CN" altLang="en-US" sz="1600">
                <a:solidFill>
                  <a:srgbClr val="FF0000"/>
                </a:solidFill>
              </a:rPr>
              <a:t>路隔离独立高压电源</a:t>
            </a:r>
          </a:p>
        </p:txBody>
      </p:sp>
      <p:sp>
        <p:nvSpPr>
          <p:cNvPr id="168981" name="文本框 20">
            <a:extLst>
              <a:ext uri="{FF2B5EF4-FFF2-40B4-BE49-F238E27FC236}">
                <a16:creationId xmlns:a16="http://schemas.microsoft.com/office/drawing/2014/main" id="{4204E101-A23E-4EDB-99B3-2A8908E13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775" y="6230938"/>
            <a:ext cx="215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rgbClr val="FF0000"/>
                </a:solidFill>
              </a:rPr>
              <a:t>谐振型低噪声高压电源模块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C:\Users\YangJian\Desktop\基地合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267" y="411504"/>
            <a:ext cx="9401175" cy="6446520"/>
          </a:xfrm>
          <a:prstGeom prst="rect">
            <a:avLst/>
          </a:prstGeom>
          <a:noFill/>
        </p:spPr>
      </p:pic>
      <p:sp>
        <p:nvSpPr>
          <p:cNvPr id="17" name="矩形 16"/>
          <p:cNvSpPr/>
          <p:nvPr/>
        </p:nvSpPr>
        <p:spPr>
          <a:xfrm rot="20648237">
            <a:off x="-843672" y="5629535"/>
            <a:ext cx="11444711" cy="3423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0637595">
            <a:off x="2518529" y="5147318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谢谢</a:t>
            </a:r>
          </a:p>
        </p:txBody>
      </p:sp>
      <p:sp>
        <p:nvSpPr>
          <p:cNvPr id="19" name="TextBox 18"/>
          <p:cNvSpPr txBox="1"/>
          <p:nvPr/>
        </p:nvSpPr>
        <p:spPr>
          <a:xfrm rot="20613971">
            <a:off x="4048537" y="4260985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敬请批评指正！</a:t>
            </a:r>
          </a:p>
        </p:txBody>
      </p:sp>
      <p:sp>
        <p:nvSpPr>
          <p:cNvPr id="10" name="矩形 9"/>
          <p:cNvSpPr/>
          <p:nvPr/>
        </p:nvSpPr>
        <p:spPr>
          <a:xfrm>
            <a:off x="1428728" y="285728"/>
            <a:ext cx="63401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zh-CN" altLang="en-US" sz="4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成都理工大学</a:t>
            </a:r>
            <a:endParaRPr lang="en-US" altLang="zh-CN" sz="40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/>
            <a:r>
              <a:rPr lang="zh-CN" altLang="en-US" sz="4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核辐射探测与电子学课题组</a:t>
            </a:r>
          </a:p>
        </p:txBody>
      </p:sp>
    </p:spTree>
    <p:extLst>
      <p:ext uri="{BB962C8B-B14F-4D97-AF65-F5344CB8AC3E}">
        <p14:creationId xmlns:p14="http://schemas.microsoft.com/office/powerpoint/2010/main" val="3072244408"/>
      </p:ext>
    </p:extLst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96296E-6 L -0.0757 0.0381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18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59259E-6 L 0.08299 -0.0384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9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9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7 0.03842 L -0.1 -0.06389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-511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9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99 -0.03843 L 0.0592 -0.14051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-511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9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22222E-6 L -0.02466 -0.10222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3" y="-5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9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06389 L 0.15 0.1861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2 -0.14051 L 0.3092 0.1094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5 -0.10222 L 0.22535 0.14778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30000" y="23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30000" y="23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8" grpId="0"/>
      <p:bldP spid="18" grpId="1"/>
      <p:bldP spid="18" grpId="2"/>
      <p:bldP spid="18" grpId="3"/>
      <p:bldP spid="18" grpId="4"/>
      <p:bldP spid="19" grpId="0"/>
      <p:bldP spid="19" grpId="1"/>
      <p:bldP spid="19" grpId="2"/>
      <p:bldP spid="19" grpId="3"/>
      <p:bldP spid="19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4FAB3DA8-9AD9-4427-AD3E-DB1CA3036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7188"/>
            <a:ext cx="214313" cy="357187"/>
          </a:xfrm>
          <a:prstGeom prst="rect">
            <a:avLst/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43011" name="燕尾形 55">
            <a:extLst>
              <a:ext uri="{FF2B5EF4-FFF2-40B4-BE49-F238E27FC236}">
                <a16:creationId xmlns:a16="http://schemas.microsoft.com/office/drawing/2014/main" id="{CF09BD3E-E630-4DC6-90F5-66248E96E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638" y="355600"/>
            <a:ext cx="406400" cy="358775"/>
          </a:xfrm>
          <a:prstGeom prst="chevron">
            <a:avLst>
              <a:gd name="adj" fmla="val 50014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43012" name="燕尾形 22">
            <a:extLst>
              <a:ext uri="{FF2B5EF4-FFF2-40B4-BE49-F238E27FC236}">
                <a16:creationId xmlns:a16="http://schemas.microsoft.com/office/drawing/2014/main" id="{B03B4272-6FE4-4428-AD2E-1A4B4C3C0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55600"/>
            <a:ext cx="3795713" cy="358775"/>
          </a:xfrm>
          <a:prstGeom prst="chevron">
            <a:avLst>
              <a:gd name="adj" fmla="val 49959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43013" name="Picture 2" descr="http://a.hiphotos.baidu.com/baike/c0%3Dbaike150%2C5%2C5%2C150%2C50/sign=6f9827b50955b31988f48a2722c0e943/4d086e061d950a7bc253257009d162d9f2d3c924.jpg">
            <a:extLst>
              <a:ext uri="{FF2B5EF4-FFF2-40B4-BE49-F238E27FC236}">
                <a16:creationId xmlns:a16="http://schemas.microsoft.com/office/drawing/2014/main" id="{2A68C12F-A6C6-4F88-B402-D8FBEB4A3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42875"/>
            <a:ext cx="78581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燕尾形 22">
            <a:extLst>
              <a:ext uri="{FF2B5EF4-FFF2-40B4-BE49-F238E27FC236}">
                <a16:creationId xmlns:a16="http://schemas.microsoft.com/office/drawing/2014/main" id="{1FF2A444-1C32-4E27-9BD5-377EA7F78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1063" y="357188"/>
            <a:ext cx="566737" cy="358775"/>
          </a:xfrm>
          <a:prstGeom prst="chevron">
            <a:avLst>
              <a:gd name="adj" fmla="val 49934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43015" name="燕尾形 60">
            <a:extLst>
              <a:ext uri="{FF2B5EF4-FFF2-40B4-BE49-F238E27FC236}">
                <a16:creationId xmlns:a16="http://schemas.microsoft.com/office/drawing/2014/main" id="{873F0C38-7922-4403-A2A9-3C9BD9E5E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75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43016" name="燕尾形 61">
            <a:extLst>
              <a:ext uri="{FF2B5EF4-FFF2-40B4-BE49-F238E27FC236}">
                <a16:creationId xmlns:a16="http://schemas.microsoft.com/office/drawing/2014/main" id="{D6B73D5F-50BA-4E93-9D44-5A35C5876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357188"/>
            <a:ext cx="406400" cy="358775"/>
          </a:xfrm>
          <a:prstGeom prst="chevron">
            <a:avLst>
              <a:gd name="adj" fmla="val 50014"/>
            </a:avLst>
          </a:prstGeom>
          <a:solidFill>
            <a:srgbClr val="C0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/>
          </a:p>
        </p:txBody>
      </p:sp>
      <p:sp>
        <p:nvSpPr>
          <p:cNvPr id="43017" name="Rectangle 79">
            <a:extLst>
              <a:ext uri="{FF2B5EF4-FFF2-40B4-BE49-F238E27FC236}">
                <a16:creationId xmlns:a16="http://schemas.microsoft.com/office/drawing/2014/main" id="{00B736B7-8960-40B7-9651-0039F5CA8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43018" name="TextBox 1">
            <a:extLst>
              <a:ext uri="{FF2B5EF4-FFF2-40B4-BE49-F238E27FC236}">
                <a16:creationId xmlns:a16="http://schemas.microsoft.com/office/drawing/2014/main" id="{C09D6A8B-7D02-49CC-8800-B4700B5C4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285750"/>
            <a:ext cx="24876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>
                <a:latin typeface="微软雅黑" panose="020B0503020204020204" pitchFamily="34" charset="-122"/>
                <a:ea typeface="微软雅黑" panose="020B0503020204020204" pitchFamily="34" charset="-122"/>
              </a:rPr>
              <a:t>1. 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研究背景与意义</a:t>
            </a:r>
          </a:p>
        </p:txBody>
      </p:sp>
      <p:sp>
        <p:nvSpPr>
          <p:cNvPr id="43019" name="TextBox 1">
            <a:extLst>
              <a:ext uri="{FF2B5EF4-FFF2-40B4-BE49-F238E27FC236}">
                <a16:creationId xmlns:a16="http://schemas.microsoft.com/office/drawing/2014/main" id="{90270186-9645-4FAC-AF3E-6F9435D6A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344488"/>
            <a:ext cx="3240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核脉冲信号滤波器理论</a:t>
            </a:r>
          </a:p>
        </p:txBody>
      </p:sp>
      <p:sp>
        <p:nvSpPr>
          <p:cNvPr id="43020" name="矩形 1">
            <a:extLst>
              <a:ext uri="{FF2B5EF4-FFF2-40B4-BE49-F238E27FC236}">
                <a16:creationId xmlns:a16="http://schemas.microsoft.com/office/drawing/2014/main" id="{8D1BCAF6-9EFE-4ABA-886A-E93E5C2FB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9338" y="1058863"/>
            <a:ext cx="1724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数字滤波器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BF07240-C123-43B7-A80F-B1A83EC74CBE}"/>
              </a:ext>
            </a:extLst>
          </p:cNvPr>
          <p:cNvSpPr/>
          <p:nvPr/>
        </p:nvSpPr>
        <p:spPr>
          <a:xfrm>
            <a:off x="2241550" y="2751138"/>
            <a:ext cx="1600200" cy="4572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400" b="1" noProof="1">
                <a:solidFill>
                  <a:srgbClr val="FFFF00"/>
                </a:solidFill>
              </a:rPr>
              <a:t>匹配滤波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294D744-AFE8-405E-824C-AF6D37E74E1F}"/>
              </a:ext>
            </a:extLst>
          </p:cNvPr>
          <p:cNvSpPr/>
          <p:nvPr/>
        </p:nvSpPr>
        <p:spPr>
          <a:xfrm>
            <a:off x="6203950" y="1989138"/>
            <a:ext cx="1600200" cy="4540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000" b="1" noProof="1">
                <a:solidFill>
                  <a:srgbClr val="002060"/>
                </a:solidFill>
              </a:rPr>
              <a:t>均方差最小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2F69D64-97C4-4B25-9C8F-5A622348F5C5}"/>
              </a:ext>
            </a:extLst>
          </p:cNvPr>
          <p:cNvSpPr/>
          <p:nvPr/>
        </p:nvSpPr>
        <p:spPr>
          <a:xfrm>
            <a:off x="2241550" y="1989138"/>
            <a:ext cx="1600200" cy="45402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000" b="1" noProof="1">
                <a:solidFill>
                  <a:srgbClr val="FFFF00"/>
                </a:solidFill>
              </a:rPr>
              <a:t>信噪比最大</a:t>
            </a:r>
          </a:p>
        </p:txBody>
      </p:sp>
      <p:sp>
        <p:nvSpPr>
          <p:cNvPr id="16" name="下箭头 8">
            <a:extLst>
              <a:ext uri="{FF2B5EF4-FFF2-40B4-BE49-F238E27FC236}">
                <a16:creationId xmlns:a16="http://schemas.microsoft.com/office/drawing/2014/main" id="{7BA25D0B-4742-4044-917F-A74291ECB55F}"/>
              </a:ext>
            </a:extLst>
          </p:cNvPr>
          <p:cNvSpPr/>
          <p:nvPr/>
        </p:nvSpPr>
        <p:spPr>
          <a:xfrm>
            <a:off x="2927350" y="2446338"/>
            <a:ext cx="2286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sp>
        <p:nvSpPr>
          <p:cNvPr id="43025" name="TextBox 10">
            <a:extLst>
              <a:ext uri="{FF2B5EF4-FFF2-40B4-BE49-F238E27FC236}">
                <a16:creationId xmlns:a16="http://schemas.microsoft.com/office/drawing/2014/main" id="{A7862141-169C-48B7-9EA0-5033AB097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494338"/>
            <a:ext cx="1570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最佳滤波方法</a:t>
            </a:r>
          </a:p>
        </p:txBody>
      </p:sp>
      <p:sp>
        <p:nvSpPr>
          <p:cNvPr id="43026" name="TextBox 11">
            <a:extLst>
              <a:ext uri="{FF2B5EF4-FFF2-40B4-BE49-F238E27FC236}">
                <a16:creationId xmlns:a16="http://schemas.microsoft.com/office/drawing/2014/main" id="{8626BFEA-89DE-4E80-BD19-9078BF561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1350" y="3055938"/>
            <a:ext cx="8064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latin typeface="黑体" panose="02010609060101010101" pitchFamily="49" charset="-122"/>
                <a:ea typeface="黑体" panose="02010609060101010101" pitchFamily="49" charset="-122"/>
              </a:rPr>
              <a:t>最佳滤波方法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89A10AD-3ACC-4188-96D2-75A624ABD295}"/>
              </a:ext>
            </a:extLst>
          </p:cNvPr>
          <p:cNvSpPr/>
          <p:nvPr/>
        </p:nvSpPr>
        <p:spPr>
          <a:xfrm>
            <a:off x="1936750" y="3513138"/>
            <a:ext cx="381000" cy="1828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noProof="1">
                <a:solidFill>
                  <a:srgbClr val="C00000"/>
                </a:solidFill>
              </a:rPr>
              <a:t>离散高斯褶积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6CC99A2-0DA8-491C-9C22-4B52089086C2}"/>
              </a:ext>
            </a:extLst>
          </p:cNvPr>
          <p:cNvSpPr/>
          <p:nvPr/>
        </p:nvSpPr>
        <p:spPr>
          <a:xfrm>
            <a:off x="2546350" y="3513138"/>
            <a:ext cx="381000" cy="1828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noProof="1">
                <a:solidFill>
                  <a:srgbClr val="C00000"/>
                </a:solidFill>
              </a:rPr>
              <a:t>离散指数褶积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EF63868-7F4E-4630-A62E-2598D477535C}"/>
              </a:ext>
            </a:extLst>
          </p:cNvPr>
          <p:cNvSpPr/>
          <p:nvPr/>
        </p:nvSpPr>
        <p:spPr>
          <a:xfrm>
            <a:off x="3232150" y="3513138"/>
            <a:ext cx="381000" cy="1828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noProof="1">
                <a:solidFill>
                  <a:srgbClr val="C00000"/>
                </a:solidFill>
              </a:rPr>
              <a:t>数字梯形成形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A95949D-3F17-4B66-B8F2-15D17369DE0F}"/>
              </a:ext>
            </a:extLst>
          </p:cNvPr>
          <p:cNvSpPr/>
          <p:nvPr/>
        </p:nvSpPr>
        <p:spPr>
          <a:xfrm>
            <a:off x="3841750" y="3513138"/>
            <a:ext cx="381000" cy="1828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noProof="1">
                <a:solidFill>
                  <a:srgbClr val="C00000"/>
                </a:solidFill>
              </a:rPr>
              <a:t>数字尖顶成形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340CC70-9A59-48B6-A36E-18F756D4F62E}"/>
              </a:ext>
            </a:extLst>
          </p:cNvPr>
          <p:cNvSpPr/>
          <p:nvPr/>
        </p:nvSpPr>
        <p:spPr>
          <a:xfrm>
            <a:off x="6127750" y="2751138"/>
            <a:ext cx="381000" cy="1828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noProof="1">
                <a:solidFill>
                  <a:srgbClr val="C00000"/>
                </a:solidFill>
              </a:rPr>
              <a:t>卡尔曼滤波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EECBBBA-C6CD-4FD7-A8F8-48E90CE3B7D5}"/>
              </a:ext>
            </a:extLst>
          </p:cNvPr>
          <p:cNvSpPr/>
          <p:nvPr/>
        </p:nvSpPr>
        <p:spPr>
          <a:xfrm>
            <a:off x="6813550" y="2751138"/>
            <a:ext cx="381000" cy="1828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noProof="1">
                <a:solidFill>
                  <a:srgbClr val="C00000"/>
                </a:solidFill>
              </a:rPr>
              <a:t>最小二乘拟合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2949731-5483-422A-9F3A-8C8C485895A6}"/>
              </a:ext>
            </a:extLst>
          </p:cNvPr>
          <p:cNvSpPr/>
          <p:nvPr/>
        </p:nvSpPr>
        <p:spPr>
          <a:xfrm>
            <a:off x="7499350" y="2751138"/>
            <a:ext cx="381000" cy="1828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b="1" noProof="1">
                <a:solidFill>
                  <a:srgbClr val="C00000"/>
                </a:solidFill>
              </a:rPr>
              <a:t>维纳滤波</a:t>
            </a:r>
          </a:p>
        </p:txBody>
      </p:sp>
      <p:sp>
        <p:nvSpPr>
          <p:cNvPr id="27" name="左大括号 26">
            <a:extLst>
              <a:ext uri="{FF2B5EF4-FFF2-40B4-BE49-F238E27FC236}">
                <a16:creationId xmlns:a16="http://schemas.microsoft.com/office/drawing/2014/main" id="{D529E815-CC12-40D2-851D-A887F4C67A46}"/>
              </a:ext>
            </a:extLst>
          </p:cNvPr>
          <p:cNvSpPr/>
          <p:nvPr/>
        </p:nvSpPr>
        <p:spPr>
          <a:xfrm rot="5400000">
            <a:off x="2889250" y="2408238"/>
            <a:ext cx="304800" cy="19050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sp>
        <p:nvSpPr>
          <p:cNvPr id="28" name="左大括号 27">
            <a:extLst>
              <a:ext uri="{FF2B5EF4-FFF2-40B4-BE49-F238E27FC236}">
                <a16:creationId xmlns:a16="http://schemas.microsoft.com/office/drawing/2014/main" id="{67351F8F-D6C9-43EC-920F-5366DF6FAABC}"/>
              </a:ext>
            </a:extLst>
          </p:cNvPr>
          <p:cNvSpPr/>
          <p:nvPr/>
        </p:nvSpPr>
        <p:spPr>
          <a:xfrm rot="5400000">
            <a:off x="6851650" y="1874838"/>
            <a:ext cx="304800" cy="14478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noProof="1"/>
          </a:p>
        </p:txBody>
      </p: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4B806EF5-FAB1-4D70-9A69-1AA217BF13ED}"/>
              </a:ext>
            </a:extLst>
          </p:cNvPr>
          <p:cNvCxnSpPr/>
          <p:nvPr/>
        </p:nvCxnSpPr>
        <p:spPr>
          <a:xfrm rot="16200000" flipH="1">
            <a:off x="4054475" y="5129213"/>
            <a:ext cx="533400" cy="196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C139EAEC-1252-4E77-81B0-D85E4929ED8A}"/>
              </a:ext>
            </a:extLst>
          </p:cNvPr>
          <p:cNvCxnSpPr/>
          <p:nvPr/>
        </p:nvCxnSpPr>
        <p:spPr>
          <a:xfrm rot="16200000" flipV="1">
            <a:off x="5937250" y="2560638"/>
            <a:ext cx="457200" cy="228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71F05E73-C078-4365-AD91-93C5240C6251}"/>
              </a:ext>
            </a:extLst>
          </p:cNvPr>
          <p:cNvCxnSpPr/>
          <p:nvPr/>
        </p:nvCxnSpPr>
        <p:spPr>
          <a:xfrm rot="16200000" flipV="1">
            <a:off x="1136650" y="3017838"/>
            <a:ext cx="914400" cy="685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39" name="TextBox 70">
            <a:extLst>
              <a:ext uri="{FF2B5EF4-FFF2-40B4-BE49-F238E27FC236}">
                <a16:creationId xmlns:a16="http://schemas.microsoft.com/office/drawing/2014/main" id="{84B6BC53-01B4-4FAD-B333-AB0678EC7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2522538"/>
            <a:ext cx="1568450" cy="368300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谱线光滑降噪</a:t>
            </a:r>
          </a:p>
        </p:txBody>
      </p:sp>
      <p:sp>
        <p:nvSpPr>
          <p:cNvPr id="43040" name="TextBox 72">
            <a:extLst>
              <a:ext uri="{FF2B5EF4-FFF2-40B4-BE49-F238E27FC236}">
                <a16:creationId xmlns:a16="http://schemas.microsoft.com/office/drawing/2014/main" id="{724132B7-CA62-48F4-9045-529E65D99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055938"/>
            <a:ext cx="1371600" cy="922337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指数运算量大、耗费</a:t>
            </a:r>
            <a:r>
              <a:rPr lang="en-US" altLang="zh-CN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ROM</a:t>
            </a: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单元多</a:t>
            </a: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EA238FF9-1F1A-492F-8469-A5013A6F9ED6}"/>
              </a:ext>
            </a:extLst>
          </p:cNvPr>
          <p:cNvCxnSpPr>
            <a:endCxn id="43040" idx="3"/>
          </p:cNvCxnSpPr>
          <p:nvPr/>
        </p:nvCxnSpPr>
        <p:spPr>
          <a:xfrm rot="10800000">
            <a:off x="1479550" y="3517900"/>
            <a:ext cx="1066800" cy="9096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42" name="TextBox 76">
            <a:extLst>
              <a:ext uri="{FF2B5EF4-FFF2-40B4-BE49-F238E27FC236}">
                <a16:creationId xmlns:a16="http://schemas.microsoft.com/office/drawing/2014/main" id="{0BD04684-EB45-4BC7-8571-D12496E62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4046538"/>
            <a:ext cx="1371600" cy="646112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有限冲激响应离散褶积</a:t>
            </a:r>
          </a:p>
        </p:txBody>
      </p:sp>
      <p:sp>
        <p:nvSpPr>
          <p:cNvPr id="43043" name="TextBox 78">
            <a:extLst>
              <a:ext uri="{FF2B5EF4-FFF2-40B4-BE49-F238E27FC236}">
                <a16:creationId xmlns:a16="http://schemas.microsoft.com/office/drawing/2014/main" id="{9325C4F0-7795-49C1-8964-09F815DB3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4772025"/>
            <a:ext cx="1371600" cy="646113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无限冲激响应离散褶积</a:t>
            </a:r>
          </a:p>
        </p:txBody>
      </p: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AE4E14FE-344D-4CC4-B9DC-1366AC2D6A6F}"/>
              </a:ext>
            </a:extLst>
          </p:cNvPr>
          <p:cNvCxnSpPr>
            <a:endCxn id="43042" idx="3"/>
          </p:cNvCxnSpPr>
          <p:nvPr/>
        </p:nvCxnSpPr>
        <p:spPr>
          <a:xfrm rot="10800000">
            <a:off x="1555750" y="4368800"/>
            <a:ext cx="1676400" cy="3635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A3F78DFE-8B72-4198-B8AA-85DC586B4B58}"/>
              </a:ext>
            </a:extLst>
          </p:cNvPr>
          <p:cNvCxnSpPr>
            <a:endCxn id="43043" idx="3"/>
          </p:cNvCxnSpPr>
          <p:nvPr/>
        </p:nvCxnSpPr>
        <p:spPr>
          <a:xfrm rot="10800000" flipV="1">
            <a:off x="1555750" y="4960938"/>
            <a:ext cx="2286000" cy="1333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46" name="TextBox 87">
            <a:extLst>
              <a:ext uri="{FF2B5EF4-FFF2-40B4-BE49-F238E27FC236}">
                <a16:creationId xmlns:a16="http://schemas.microsoft.com/office/drawing/2014/main" id="{2D3EF99C-E9AC-4173-BE1C-D2138E073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0350" y="2065338"/>
            <a:ext cx="1905000" cy="368300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最佳系数难确定</a:t>
            </a:r>
          </a:p>
        </p:txBody>
      </p:sp>
      <p:sp>
        <p:nvSpPr>
          <p:cNvPr id="43047" name="TextBox 89">
            <a:extLst>
              <a:ext uri="{FF2B5EF4-FFF2-40B4-BE49-F238E27FC236}">
                <a16:creationId xmlns:a16="http://schemas.microsoft.com/office/drawing/2014/main" id="{782663E7-BBF8-4A08-BE68-CA0670608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8950" y="2751138"/>
            <a:ext cx="1600200" cy="922337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非线性拟合，</a:t>
            </a:r>
            <a:r>
              <a:rPr lang="en-US" altLang="zh-CN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大运算量大，</a:t>
            </a:r>
            <a:r>
              <a:rPr lang="en-US" altLang="zh-CN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n</a:t>
            </a:r>
            <a:r>
              <a:rPr lang="zh-CN" altLang="en-US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小精度差</a:t>
            </a:r>
          </a:p>
        </p:txBody>
      </p: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56780F04-9FB3-430C-B9F9-7E8CCD7A0F45}"/>
              </a:ext>
            </a:extLst>
          </p:cNvPr>
          <p:cNvCxnSpPr>
            <a:endCxn id="43043" idx="3"/>
          </p:cNvCxnSpPr>
          <p:nvPr/>
        </p:nvCxnSpPr>
        <p:spPr>
          <a:xfrm rot="10800000">
            <a:off x="5899150" y="3208338"/>
            <a:ext cx="88265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49" name="TextBox 92">
            <a:extLst>
              <a:ext uri="{FF2B5EF4-FFF2-40B4-BE49-F238E27FC236}">
                <a16:creationId xmlns:a16="http://schemas.microsoft.com/office/drawing/2014/main" id="{5B5B0265-2FB9-4E8A-BFBD-E464C0B3A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5150" y="3817938"/>
            <a:ext cx="1600200" cy="1200150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信号必须是平稳过程，已知信号与噪声的相关函数</a:t>
            </a:r>
          </a:p>
        </p:txBody>
      </p: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1FB99A75-F2E2-4FB7-B39E-21F4F9DB472C}"/>
              </a:ext>
            </a:extLst>
          </p:cNvPr>
          <p:cNvCxnSpPr>
            <a:endCxn id="43026" idx="1"/>
          </p:cNvCxnSpPr>
          <p:nvPr/>
        </p:nvCxnSpPr>
        <p:spPr>
          <a:xfrm>
            <a:off x="7924800" y="3208338"/>
            <a:ext cx="336550" cy="3095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9BB4E16D-0733-4AE1-BFB8-E79EEB6C587D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6280150" y="4579938"/>
            <a:ext cx="38100" cy="6477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52" name="TextBox 108">
            <a:extLst>
              <a:ext uri="{FF2B5EF4-FFF2-40B4-BE49-F238E27FC236}">
                <a16:creationId xmlns:a16="http://schemas.microsoft.com/office/drawing/2014/main" id="{650A0A4D-31B1-4A0A-A151-CE33C8F6D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5153025"/>
            <a:ext cx="1828800" cy="646113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全部过去观测值及当前观测值</a:t>
            </a:r>
          </a:p>
        </p:txBody>
      </p:sp>
      <p:cxnSp>
        <p:nvCxnSpPr>
          <p:cNvPr id="46" name="直接箭头连接符 45">
            <a:extLst>
              <a:ext uri="{FF2B5EF4-FFF2-40B4-BE49-F238E27FC236}">
                <a16:creationId xmlns:a16="http://schemas.microsoft.com/office/drawing/2014/main" id="{A6032645-4DFE-445E-8F05-E71C1BE8E9F5}"/>
              </a:ext>
            </a:extLst>
          </p:cNvPr>
          <p:cNvCxnSpPr>
            <a:stCxn id="24" idx="2"/>
            <a:endCxn id="43052" idx="0"/>
          </p:cNvCxnSpPr>
          <p:nvPr/>
        </p:nvCxnSpPr>
        <p:spPr>
          <a:xfrm rot="16200000" flipH="1">
            <a:off x="7406481" y="4863307"/>
            <a:ext cx="573087" cy="63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1CD95E03-8361-4774-8BAF-26CB5D896C34}"/>
              </a:ext>
            </a:extLst>
          </p:cNvPr>
          <p:cNvCxnSpPr>
            <a:stCxn id="24" idx="2"/>
            <a:endCxn id="43052" idx="0"/>
          </p:cNvCxnSpPr>
          <p:nvPr/>
        </p:nvCxnSpPr>
        <p:spPr>
          <a:xfrm rot="10800000" flipV="1">
            <a:off x="5943600" y="4122738"/>
            <a:ext cx="15240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2AAC313E-C87C-4A11-8526-7F380E52A9CF}"/>
              </a:ext>
            </a:extLst>
          </p:cNvPr>
          <p:cNvCxnSpPr>
            <a:stCxn id="24" idx="2"/>
            <a:endCxn id="43052" idx="0"/>
          </p:cNvCxnSpPr>
          <p:nvPr/>
        </p:nvCxnSpPr>
        <p:spPr>
          <a:xfrm>
            <a:off x="6318250" y="4579938"/>
            <a:ext cx="1377950" cy="57308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100">
            <a:extLst>
              <a:ext uri="{FF2B5EF4-FFF2-40B4-BE49-F238E27FC236}">
                <a16:creationId xmlns:a16="http://schemas.microsoft.com/office/drawing/2014/main" id="{C7645A84-BF09-42A1-9856-A22024B8C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825" y="5227638"/>
            <a:ext cx="1676400" cy="9223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当前估计值与最近观测值（计算量较小）</a:t>
            </a:r>
          </a:p>
        </p:txBody>
      </p: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1838A8EE-4ED2-47B8-A8DA-BA4A01B2F044}"/>
              </a:ext>
            </a:extLst>
          </p:cNvPr>
          <p:cNvCxnSpPr/>
          <p:nvPr/>
        </p:nvCxnSpPr>
        <p:spPr>
          <a:xfrm flipH="1">
            <a:off x="107504" y="702863"/>
            <a:ext cx="25922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2_Office 主题 1">
    <a:dk1>
      <a:srgbClr val="000000"/>
    </a:dk1>
    <a:lt1>
      <a:srgbClr val="FFFFFF"/>
    </a:lt1>
    <a:dk2>
      <a:srgbClr val="003399"/>
    </a:dk2>
    <a:lt2>
      <a:srgbClr val="C0C0C0"/>
    </a:lt2>
    <a:accent1>
      <a:srgbClr val="5E9CDA"/>
    </a:accent1>
    <a:accent2>
      <a:srgbClr val="93C052"/>
    </a:accent2>
    <a:accent3>
      <a:srgbClr val="FFFFFF"/>
    </a:accent3>
    <a:accent4>
      <a:srgbClr val="000000"/>
    </a:accent4>
    <a:accent5>
      <a:srgbClr val="B6CBEA"/>
    </a:accent5>
    <a:accent6>
      <a:srgbClr val="85AE49"/>
    </a:accent6>
    <a:hlink>
      <a:srgbClr val="FF9933"/>
    </a:hlink>
    <a:folHlink>
      <a:srgbClr val="855ADA"/>
    </a:folHlink>
  </a:clrScheme>
  <a:fontScheme name="2_Office 主题">
    <a:majorFont>
      <a:latin typeface="Calibri"/>
      <a:ea typeface="宋体"/>
      <a:cs typeface=""/>
    </a:majorFont>
    <a:minorFont>
      <a:latin typeface="Calibri"/>
      <a:ea typeface="宋体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6203</TotalTime>
  <Words>5490</Words>
  <Application>Microsoft Office PowerPoint</Application>
  <PresentationFormat>全屏显示(4:3)</PresentationFormat>
  <Paragraphs>764</Paragraphs>
  <Slides>86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86</vt:i4>
      </vt:variant>
    </vt:vector>
  </HeadingPairs>
  <TitlesOfParts>
    <vt:vector size="105" baseType="lpstr">
      <vt:lpstr>华文仿宋</vt:lpstr>
      <vt:lpstr>Arial Unicode MS</vt:lpstr>
      <vt:lpstr>Times New Roman</vt:lpstr>
      <vt:lpstr>华文中宋</vt:lpstr>
      <vt:lpstr>幼圆</vt:lpstr>
      <vt:lpstr>黑体</vt:lpstr>
      <vt:lpstr>Wingdings</vt:lpstr>
      <vt:lpstr>Calibri</vt:lpstr>
      <vt:lpstr>Cambria Math</vt:lpstr>
      <vt:lpstr>华文楷体</vt:lpstr>
      <vt:lpstr>微软雅黑</vt:lpstr>
      <vt:lpstr>方正粗宋简体</vt:lpstr>
      <vt:lpstr>Arial</vt:lpstr>
      <vt:lpstr>宋体</vt:lpstr>
      <vt:lpstr>Office 主题</vt:lpstr>
      <vt:lpstr>Equation.DSMT4</vt:lpstr>
      <vt:lpstr>Microsoft Visio 绘图</vt:lpstr>
      <vt:lpstr>Visio</vt:lpstr>
      <vt:lpstr>Origin50.Graph</vt:lpstr>
      <vt:lpstr>PowerPoint 演示文稿</vt:lpstr>
      <vt:lpstr>目录  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曾国强(24829500@qq.com)</dc:creator>
  <cp:lastModifiedBy>F</cp:lastModifiedBy>
  <cp:revision>618</cp:revision>
  <dcterms:modified xsi:type="dcterms:W3CDTF">2019-04-14T06:01:27Z</dcterms:modified>
</cp:coreProperties>
</file>