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5" r:id="rId2"/>
    <p:sldId id="305" r:id="rId3"/>
    <p:sldId id="306" r:id="rId4"/>
    <p:sldId id="303" r:id="rId5"/>
    <p:sldId id="261" r:id="rId6"/>
    <p:sldId id="300" r:id="rId7"/>
    <p:sldId id="295" r:id="rId8"/>
    <p:sldId id="291" r:id="rId9"/>
    <p:sldId id="296" r:id="rId10"/>
    <p:sldId id="290" r:id="rId11"/>
    <p:sldId id="298" r:id="rId12"/>
    <p:sldId id="299" r:id="rId13"/>
    <p:sldId id="277" r:id="rId14"/>
    <p:sldId id="301" r:id="rId15"/>
    <p:sldId id="283" r:id="rId16"/>
    <p:sldId id="280" r:id="rId17"/>
    <p:sldId id="278" r:id="rId18"/>
    <p:sldId id="284" r:id="rId19"/>
    <p:sldId id="285" r:id="rId20"/>
    <p:sldId id="279" r:id="rId21"/>
    <p:sldId id="281" r:id="rId22"/>
    <p:sldId id="273" r:id="rId23"/>
    <p:sldId id="302" r:id="rId24"/>
    <p:sldId id="307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 chen" initials="jc" lastIdx="2" clrIdx="0">
    <p:extLst>
      <p:ext uri="{19B8F6BF-5375-455C-9EA6-DF929625EA0E}">
        <p15:presenceInfo xmlns:p15="http://schemas.microsoft.com/office/powerpoint/2012/main" userId="ee54b39333613d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6B341-B885-4239-A81E-9F94B208E082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B6212-D801-4752-82B4-CB98066EE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5231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ECE91-9002-460E-88DE-D4EF1511FEA2}" type="datetimeFigureOut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D0B73-47F2-426E-BF73-969D7419E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5329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D0B73-47F2-426E-BF73-969D7419EB0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24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33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90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461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47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0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02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3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3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19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73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659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66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2BC0C-15FC-442E-8683-014210725F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31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48235" y="450480"/>
            <a:ext cx="12134946" cy="5580820"/>
            <a:chOff x="-172114" y="461253"/>
            <a:chExt cx="12134946" cy="5580820"/>
          </a:xfrm>
        </p:grpSpPr>
        <p:grpSp>
          <p:nvGrpSpPr>
            <p:cNvPr id="15" name="组合 14"/>
            <p:cNvGrpSpPr/>
            <p:nvPr/>
          </p:nvGrpSpPr>
          <p:grpSpPr>
            <a:xfrm>
              <a:off x="-172114" y="461253"/>
              <a:ext cx="12134946" cy="5580820"/>
              <a:chOff x="-47804" y="339635"/>
              <a:chExt cx="11996568" cy="6410851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46283" y="417009"/>
                <a:ext cx="11902481" cy="6333477"/>
              </a:xfrm>
              <a:prstGeom prst="roundRect">
                <a:avLst>
                  <a:gd name="adj" fmla="val 1483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-47804" y="339635"/>
                <a:ext cx="11902481" cy="6333477"/>
              </a:xfrm>
              <a:prstGeom prst="roundRect">
                <a:avLst>
                  <a:gd name="adj" fmla="val 1483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64973" y="2039666"/>
              <a:ext cx="11032586" cy="3103622"/>
              <a:chOff x="685872" y="2396812"/>
              <a:chExt cx="11032586" cy="3103622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998468" y="2396812"/>
                <a:ext cx="1071999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Progress of LHAASO-WCDA++ electronics </a:t>
                </a:r>
                <a:endParaRPr lang="en-US" altLang="zh-CN" sz="40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85872" y="3379985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8387092" y="5038769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533815D9-7F19-411D-B96E-A2506B3D434E}"/>
              </a:ext>
            </a:extLst>
          </p:cNvPr>
          <p:cNvSpPr txBox="1"/>
          <p:nvPr/>
        </p:nvSpPr>
        <p:spPr>
          <a:xfrm>
            <a:off x="4122071" y="2916524"/>
            <a:ext cx="44824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陈建，申丰兆</a:t>
            </a:r>
            <a:endParaRPr lang="en-US" altLang="zh-CN" sz="2400" dirty="0"/>
          </a:p>
          <a:p>
            <a:pPr algn="ctr"/>
            <a:r>
              <a:rPr lang="zh-CN" altLang="en-US" sz="2400" dirty="0"/>
              <a:t>指导师：周荣，刘成</a:t>
            </a:r>
            <a:endParaRPr lang="en-US" altLang="zh-CN" sz="2400" dirty="0"/>
          </a:p>
          <a:p>
            <a:pPr algn="ctr"/>
            <a:r>
              <a:rPr lang="en-US" altLang="zh-CN" sz="2400" dirty="0" err="1"/>
              <a:t>SiChuan</a:t>
            </a:r>
            <a:r>
              <a:rPr lang="en-US" altLang="zh-CN" sz="2400" dirty="0"/>
              <a:t> University </a:t>
            </a:r>
          </a:p>
          <a:p>
            <a:pPr algn="ctr"/>
            <a:r>
              <a:rPr lang="zh-CN" altLang="en-US" sz="2400" dirty="0"/>
              <a:t>四川大学</a:t>
            </a:r>
            <a:endParaRPr lang="en-US" altLang="zh-CN" sz="2400" dirty="0"/>
          </a:p>
          <a:p>
            <a:endParaRPr lang="en-US" altLang="zh-CN" sz="2400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28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"/>
    </mc:Choice>
    <mc:Fallback xmlns="">
      <p:transition spd="slow" advTm="145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622819"/>
            <a:ext cx="10515600" cy="798657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Data Flow</a:t>
            </a:r>
            <a:endParaRPr lang="zh-CN" altLang="en-US" sz="3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23455" y="1421476"/>
            <a:ext cx="10399222" cy="5101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tabLst>
                <a:tab pos="612140" algn="l"/>
              </a:tabLst>
            </a:pP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event rate is estimated according to 10 kHz. According to the current design, FEE will record a </a:t>
            </a:r>
            <a:r>
              <a:rPr lang="en-US" altLang="zh-CN" b="1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 </a:t>
            </a: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bit data frame every time the photomultiplier tube is on fire, plus the communication protocol 9 bit, so a valid trigger for a PMT channel will generate 201 bits of data. The data rate is:</a:t>
            </a:r>
          </a:p>
          <a:p>
            <a:pPr indent="3048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tabLst>
                <a:tab pos="612140" algn="l"/>
              </a:tabLst>
            </a:pP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 bit × 1 0kHz = 2.01 Mbps</a:t>
            </a:r>
            <a:endParaRPr lang="zh-CN" altLang="zh-CN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tabLst>
                <a:tab pos="612140" algn="l"/>
              </a:tabLst>
            </a:pP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DB processes up to 12 PMT signals:</a:t>
            </a:r>
          </a:p>
          <a:p>
            <a:pPr indent="3048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tabLst>
                <a:tab pos="612140" algn="l"/>
              </a:tabLst>
            </a:pP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2.01 Mbps × 12 = 24.12 Mbps</a:t>
            </a:r>
            <a:endParaRPr lang="zh-CN" altLang="zh-CN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tabLst>
                <a:tab pos="612140" algn="l"/>
              </a:tabLst>
            </a:pP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 to BDB transfer rate of 50Mbps, with sufficient redundancy</a:t>
            </a:r>
          </a:p>
          <a:p>
            <a:pPr indent="304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tabLst>
                <a:tab pos="612140" algn="l"/>
              </a:tabLst>
            </a:pP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BDB has three DBs, and estimating the actual transmission rate is:</a:t>
            </a:r>
          </a:p>
          <a:p>
            <a:pPr indent="3048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tabLst>
                <a:tab pos="612140" algn="l"/>
              </a:tabLst>
            </a:pP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24.12 Mbps × 3 = 72.36 Mbps</a:t>
            </a:r>
          </a:p>
          <a:p>
            <a:pPr indent="3048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tabLst>
                <a:tab pos="612140" algn="l"/>
              </a:tabLst>
            </a:pP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72.36 Mbps*10s</a:t>
            </a:r>
            <a:r>
              <a:rPr lang="zh-CN" altLang="en-US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723.6Mbit</a:t>
            </a:r>
            <a:endParaRPr lang="zh-CN" altLang="zh-CN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723.6Mbit&lt;1Gbit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Meet the requirements of the case cache greater than 10s.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93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51F512-4088-4D85-B9A8-5CEBF3AFE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10kHz Sampling Rate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A667AC2-DF60-4077-A6B2-03085D704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621" y="1759636"/>
            <a:ext cx="5019764" cy="317058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7695F-B5F8-48B7-8AC0-BAFAF644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CB9EAC-4E7A-41EB-A16A-2B19F92DB471}"/>
              </a:ext>
            </a:extLst>
          </p:cNvPr>
          <p:cNvSpPr txBox="1"/>
          <p:nvPr/>
        </p:nvSpPr>
        <p:spPr>
          <a:xfrm>
            <a:off x="2067640" y="500212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flow chart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73BA72C-57A0-4213-A291-9EF724DC36B0}"/>
              </a:ext>
            </a:extLst>
          </p:cNvPr>
          <p:cNvSpPr txBox="1"/>
          <p:nvPr/>
        </p:nvSpPr>
        <p:spPr>
          <a:xfrm>
            <a:off x="7805393" y="4999163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amount of data in fact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04325D-3FD0-4C55-8037-26D259A3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399" y="1759635"/>
            <a:ext cx="6162529" cy="317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00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4CCF0-B636-463E-A443-F7BFBBE4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10kHz Sampling Rate</a:t>
            </a:r>
            <a:endParaRPr lang="zh-CN" altLang="en-US" sz="32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84507D-FFC0-4B5D-A694-F7701957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5B1FEF-398A-47C3-856E-1BDE04EFE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897" y="1245695"/>
            <a:ext cx="5084112" cy="2591014"/>
          </a:xfrm>
          <a:prstGeom prst="rect">
            <a:avLst/>
          </a:prstGeom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A6A00DDE-6624-4E1F-BD7A-FF99CC4D5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174" y="1245695"/>
            <a:ext cx="5084112" cy="26758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CC79423-FE48-46E2-98BB-CF39396EF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068" y="3943943"/>
            <a:ext cx="4945864" cy="253815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FAD3819-7CFF-4D64-A3A9-F4128539A126}"/>
              </a:ext>
            </a:extLst>
          </p:cNvPr>
          <p:cNvSpPr txBox="1"/>
          <p:nvPr/>
        </p:nvSpPr>
        <p:spPr>
          <a:xfrm>
            <a:off x="1545996" y="403467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DB1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19C23F-0B78-473E-BF24-4A944E8A2DDC}"/>
              </a:ext>
            </a:extLst>
          </p:cNvPr>
          <p:cNvSpPr txBox="1"/>
          <p:nvPr/>
        </p:nvSpPr>
        <p:spPr>
          <a:xfrm>
            <a:off x="9398524" y="421933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DB2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926ECB-F31C-45A8-9548-19594D17B4FD}"/>
              </a:ext>
            </a:extLst>
          </p:cNvPr>
          <p:cNvSpPr txBox="1"/>
          <p:nvPr/>
        </p:nvSpPr>
        <p:spPr>
          <a:xfrm>
            <a:off x="8618566" y="611277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DB3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2104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structure of WCDA++ Electronics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707453" y="1459230"/>
            <a:ext cx="6132259" cy="307619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56232" y="4954524"/>
            <a:ext cx="6207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set of Electronics structure is shown in the figure. Each set of electronics is responsible for measuring the time and charge information of 36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PMTs.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097013" y="1459230"/>
            <a:ext cx="4387533" cy="326821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8063345" y="2980059"/>
            <a:ext cx="606829" cy="423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DB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742138" y="2979263"/>
            <a:ext cx="606829" cy="423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DB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9852915" y="2980059"/>
            <a:ext cx="606829" cy="423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DB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下弧形箭头 8"/>
          <p:cNvSpPr/>
          <p:nvPr/>
        </p:nvSpPr>
        <p:spPr>
          <a:xfrm>
            <a:off x="8480286" y="3473814"/>
            <a:ext cx="1062725" cy="283539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上弧形箭头 9"/>
          <p:cNvSpPr/>
          <p:nvPr/>
        </p:nvSpPr>
        <p:spPr>
          <a:xfrm>
            <a:off x="8994372" y="2585597"/>
            <a:ext cx="649698" cy="393665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下弧形箭头 10"/>
          <p:cNvSpPr/>
          <p:nvPr/>
        </p:nvSpPr>
        <p:spPr>
          <a:xfrm>
            <a:off x="9606268" y="3473018"/>
            <a:ext cx="708164" cy="284335"/>
          </a:xfrm>
          <a:prstGeom prst="curvedUpArrow">
            <a:avLst/>
          </a:prstGeom>
          <a:solidFill>
            <a:srgbClr val="FF000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710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839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gain inconsistency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35629" y="5336770"/>
            <a:ext cx="756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Anode:2.20%</a:t>
            </a:r>
            <a:r>
              <a:rPr lang="en-US" altLang="zh-CN" sz="2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, 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ynode:2.46%, </a:t>
            </a:r>
            <a:r>
              <a:rPr lang="en-US" altLang="zh-CN" sz="2400" dirty="0"/>
              <a:t>indicator</a:t>
            </a:r>
            <a:r>
              <a:rPr lang="en-US" altLang="zh-CN" sz="2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: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3%</a:t>
            </a:r>
            <a:r>
              <a:rPr lang="en-US" altLang="zh-CN" sz="2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69128" y="1246909"/>
            <a:ext cx="717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inconsistency  =  </a:t>
            </a:r>
            <a:r>
              <a:rPr lang="en-US" altLang="zh-CN" sz="2000" dirty="0">
                <a:solidFill>
                  <a:prstClr val="black"/>
                </a:solidFill>
              </a:rPr>
              <a:t>Sigma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/ mean;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2BC0C-15FC-442E-8683-014210725F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2F23973-001F-44A0-B5C5-11FEC94D5F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18913" y="2364425"/>
            <a:ext cx="5504575" cy="281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66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333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Range of Charge Measurement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4243" y="1458866"/>
            <a:ext cx="7824989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signal</a:t>
            </a:r>
          </a:p>
          <a:p>
            <a:pPr marL="0" indent="0"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Dynode:72.54pC(peak 3200LSB)800LSB redundancy ,72.54pC+20pC</a:t>
            </a:r>
          </a:p>
          <a:p>
            <a:pPr marL="0" indent="0">
              <a:buNone/>
            </a:pP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Anode:72.54pC(peak3000LSB)1000LSBredundancy ,72.54pC+29pC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8EEB907-2511-40CE-AC1E-81548E0A8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43" y="1795462"/>
            <a:ext cx="28956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27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839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of Time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79419" y="4505499"/>
            <a:ext cx="408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Sigma:10.0047ns;resolution of time is 7.1ns.</a:t>
            </a:r>
            <a:endParaRPr lang="zh-C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564411" y="1680335"/>
                <a:ext cx="4347556" cy="1227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  = sigma 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Sigma is the standard deviation of the time difference (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)between the arrival and departure cases.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411" y="1680335"/>
                <a:ext cx="4347556" cy="1227324"/>
              </a:xfrm>
              <a:prstGeom prst="rect">
                <a:avLst/>
              </a:prstGeom>
              <a:blipFill>
                <a:blip r:embed="rId2"/>
                <a:stretch>
                  <a:fillRect l="-1262" t="-498" b="-7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F5AA921-D54F-4457-AADB-6F0ED09EF41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1338606"/>
            <a:ext cx="5630944" cy="40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32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839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of electronic baseline and gain with temperature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2952" y="2113380"/>
            <a:ext cx="34844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Temperature:</a:t>
            </a: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0℃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2LSB = 1mV</a:t>
            </a: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Anode:0.14mV/</a:t>
            </a: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&lt;0.2mV/</a:t>
            </a: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Dynode:0.09mV/</a:t>
            </a: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&lt;0.2mV/</a:t>
            </a: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BAB9CDD-5EFB-4103-9E29-FDDF1818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946" y="1028125"/>
            <a:ext cx="6184668" cy="27920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446C47B-9636-4FD3-BB0A-D6B0DDD4E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52" y="3922811"/>
            <a:ext cx="6101056" cy="26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37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signal resolution varies with temperature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B7FB20-D0C6-42E3-A8A0-F5BC715CF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080814"/>
            <a:ext cx="10515601" cy="545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22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07094" y="407063"/>
            <a:ext cx="10517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signal relative deviation varies with temperature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7AF955-C9F4-4F29-9521-7AA482F2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72" y="1104959"/>
            <a:ext cx="10721419" cy="542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97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721F4-9DA8-4429-BD32-5CDBB9B3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2BC0C-15FC-442E-8683-014210725F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 descr="电子学安装图">
            <a:extLst>
              <a:ext uri="{FF2B5EF4-FFF2-40B4-BE49-F238E27FC236}">
                <a16:creationId xmlns:a16="http://schemas.microsoft.com/office/drawing/2014/main" id="{E444FC37-8D9C-4574-B41A-F2D625A1C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113" y="707617"/>
            <a:ext cx="4441825" cy="2248535"/>
          </a:xfrm>
          <a:prstGeom prst="rect">
            <a:avLst/>
          </a:prstGeom>
        </p:spPr>
      </p:pic>
      <p:pic>
        <p:nvPicPr>
          <p:cNvPr id="6" name="图片 5" descr="电子学安装流程图">
            <a:extLst>
              <a:ext uri="{FF2B5EF4-FFF2-40B4-BE49-F238E27FC236}">
                <a16:creationId xmlns:a16="http://schemas.microsoft.com/office/drawing/2014/main" id="{DD387669-FF9B-4FB8-B80D-5371B0900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114" y="3162300"/>
            <a:ext cx="4441825" cy="309874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37233A0-0833-464E-8791-EB2D798ECE1E}"/>
              </a:ext>
            </a:extLst>
          </p:cNvPr>
          <p:cNvSpPr txBox="1"/>
          <p:nvPr/>
        </p:nvSpPr>
        <p:spPr>
          <a:xfrm>
            <a:off x="6753127" y="834390"/>
            <a:ext cx="45015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/>
              <a:t>Electronics Installation Process：</a:t>
            </a:r>
          </a:p>
          <a:p>
            <a:endParaRPr lang="zh-CN" altLang="zh-CN" sz="2000" dirty="0"/>
          </a:p>
          <a:p>
            <a:r>
              <a:rPr lang="en-US" altLang="zh-CN" sz="2000" dirty="0"/>
              <a:t>1.Pre-installation testing</a:t>
            </a:r>
          </a:p>
          <a:p>
            <a:r>
              <a:rPr lang="en-US" altLang="zh-CN" sz="2000" dirty="0"/>
              <a:t>2.Testing after mechanical installation</a:t>
            </a:r>
          </a:p>
          <a:p>
            <a:r>
              <a:rPr lang="zh-CN" altLang="en-US" sz="2000" dirty="0"/>
              <a:t>（No signal line twisted）</a:t>
            </a:r>
            <a:endParaRPr lang="en-US" altLang="zh-CN" sz="2000" dirty="0"/>
          </a:p>
          <a:p>
            <a:r>
              <a:rPr lang="en-US" altLang="zh-CN" sz="2000" dirty="0"/>
              <a:t>3.Testing after Twisting Signal Line</a:t>
            </a:r>
          </a:p>
          <a:p>
            <a:endParaRPr lang="zh-CN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8EBE50F-8242-4FF4-8F84-E8140244ECBC}"/>
              </a:ext>
            </a:extLst>
          </p:cNvPr>
          <p:cNvSpPr txBox="1"/>
          <p:nvPr/>
        </p:nvSpPr>
        <p:spPr>
          <a:xfrm>
            <a:off x="6852285" y="3162300"/>
            <a:ext cx="45015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/>
              <a:t>Test </a:t>
            </a:r>
            <a:r>
              <a:rPr lang="en-US" altLang="zh-CN" sz="2000" dirty="0"/>
              <a:t>C</a:t>
            </a:r>
            <a:r>
              <a:rPr lang="zh-CN" altLang="zh-CN" sz="2000" dirty="0"/>
              <a:t>ontent：</a:t>
            </a:r>
          </a:p>
          <a:p>
            <a:endParaRPr lang="zh-CN" altLang="zh-CN" sz="2000" dirty="0"/>
          </a:p>
          <a:p>
            <a:r>
              <a:rPr lang="en-US" altLang="zh-CN" sz="2000" dirty="0"/>
              <a:t>1.Temperature data</a:t>
            </a:r>
          </a:p>
          <a:p>
            <a:r>
              <a:rPr lang="en-US" altLang="zh-CN" sz="2000" dirty="0"/>
              <a:t>2.Baseline data</a:t>
            </a:r>
          </a:p>
          <a:p>
            <a:r>
              <a:rPr lang="en-US" altLang="zh-CN" sz="2000" dirty="0"/>
              <a:t>3.Read data for remote update</a:t>
            </a:r>
          </a:p>
          <a:p>
            <a:endParaRPr lang="en-US" altLang="zh-CN" sz="2000" dirty="0"/>
          </a:p>
          <a:p>
            <a:r>
              <a:rPr lang="en-US" altLang="zh-CN" sz="2000" dirty="0"/>
              <a:t>Such testing covers the normal operation of electronic components and the quality of circuit.</a:t>
            </a:r>
          </a:p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018563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839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of Electronics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DC9E4E2-CD21-4604-800A-AA30843CB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08" y="1601936"/>
            <a:ext cx="5940241" cy="13975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80DB2E2-9DE0-433A-897D-C715B002F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08" y="4423462"/>
            <a:ext cx="5940241" cy="139752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4FF4240-580E-420D-89A9-A93B7EEE28CC}"/>
              </a:ext>
            </a:extLst>
          </p:cNvPr>
          <p:cNvSpPr txBox="1"/>
          <p:nvPr/>
        </p:nvSpPr>
        <p:spPr>
          <a:xfrm>
            <a:off x="7598004" y="2347274"/>
            <a:ext cx="3450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of a DB +AB: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5.5V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(1.74 A+ 1.016A) =15.16W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C4F978-B37D-4C8B-9EBF-E3DE72AEBD47}"/>
              </a:ext>
            </a:extLst>
          </p:cNvPr>
          <p:cNvSpPr txBox="1"/>
          <p:nvPr/>
        </p:nvSpPr>
        <p:spPr>
          <a:xfrm>
            <a:off x="7211505" y="4423462"/>
            <a:ext cx="45480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of two DB +ABs: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5.5V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(3.618 A+ 2.040A) =31.12W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of a BDB: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5V*1.098A = 5.49W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= 15.16W + 31.12W + 5.49W = 51.77W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than 70W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6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文本框 1"/>
          <p:cNvSpPr txBox="1">
            <a:spLocks noChangeArrowheads="1"/>
          </p:cNvSpPr>
          <p:nvPr/>
        </p:nvSpPr>
        <p:spPr bwMode="auto">
          <a:xfrm>
            <a:off x="3742751" y="399607"/>
            <a:ext cx="41873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refactoring</a:t>
            </a:r>
            <a:endParaRPr lang="zh-CN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" name="文本框 2"/>
          <p:cNvSpPr txBox="1">
            <a:spLocks noChangeArrowheads="1"/>
          </p:cNvSpPr>
          <p:nvPr/>
        </p:nvSpPr>
        <p:spPr bwMode="auto">
          <a:xfrm>
            <a:off x="2616200" y="1871923"/>
            <a:ext cx="64404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/>
              <a:t>Download two different programs to Flash through the network cable. Compare the success of the readback status of each of the two programs.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86845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731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Noise trigger rate And Crosstalk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4075095" y="1169599"/>
            <a:ext cx="3868547" cy="214634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1520" y="3349197"/>
            <a:ext cx="10707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Noise trigger rate: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indicator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&lt;1Hz @0.48pC Single channel threshold =0.16pC;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@0.468pC,The peak after electronics quantification is about 17LSB . Therefore, the single channel threshold of 0.16 </a:t>
            </a:r>
            <a:r>
              <a:rPr lang="en-US" altLang="zh-CN" sz="20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pC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corresponds to the threshold of 6 LSB.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Experimental value: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@1min, Noise trigger rate is 0;</a:t>
            </a:r>
            <a:endParaRPr lang="zh-CN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 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Crosstalk: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 crosstalk found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41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435877-7524-4A1B-9509-99382C54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561"/>
            <a:ext cx="10515600" cy="1184322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Summary: Comparison of electronic indicators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C31F9C2F-F116-4D73-A385-3AE7386F3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049887"/>
              </p:ext>
            </p:extLst>
          </p:nvPr>
        </p:nvGraphicFramePr>
        <p:xfrm>
          <a:off x="990198" y="1206631"/>
          <a:ext cx="10478276" cy="5332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6792">
                  <a:extLst>
                    <a:ext uri="{9D8B030D-6E8A-4147-A177-3AD203B41FA5}">
                      <a16:colId xmlns:a16="http://schemas.microsoft.com/office/drawing/2014/main" val="3930407764"/>
                    </a:ext>
                  </a:extLst>
                </a:gridCol>
                <a:gridCol w="3064104">
                  <a:extLst>
                    <a:ext uri="{9D8B030D-6E8A-4147-A177-3AD203B41FA5}">
                      <a16:colId xmlns:a16="http://schemas.microsoft.com/office/drawing/2014/main" val="1372764708"/>
                    </a:ext>
                  </a:extLst>
                </a:gridCol>
                <a:gridCol w="3587380">
                  <a:extLst>
                    <a:ext uri="{9D8B030D-6E8A-4147-A177-3AD203B41FA5}">
                      <a16:colId xmlns:a16="http://schemas.microsoft.com/office/drawing/2014/main" val="2385173154"/>
                    </a:ext>
                  </a:extLst>
                </a:gridCol>
              </a:tblGrid>
              <a:tr h="30383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key parameter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indicator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Results of Testing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817610"/>
                  </a:ext>
                </a:extLst>
              </a:tr>
              <a:tr h="30383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Anode charge measurement range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0.48pC-72pC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0.468pC-72.54pC</a:t>
                      </a:r>
                      <a:endParaRPr lang="zh-CN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694993"/>
                  </a:ext>
                </a:extLst>
              </a:tr>
              <a:tr h="30383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Dynode charge measurement range</a:t>
                      </a:r>
                      <a:endParaRPr lang="zh-CN" alt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0.48pC-72pC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0.468pC-72.54pC</a:t>
                      </a:r>
                      <a:endParaRPr lang="zh-CN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493290"/>
                  </a:ext>
                </a:extLst>
              </a:tr>
              <a:tr h="63138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&lt;30%@0.48pC, &lt;3% @72pC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&lt;5% </a:t>
                      </a:r>
                      <a:endParaRPr lang="zh-CN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380508"/>
                  </a:ext>
                </a:extLst>
              </a:tr>
              <a:tr h="63138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Relative deviation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&lt;5% @0.48pC, &lt;2% @72pC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&lt;3% @0.48pC, &lt;2% @2pC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430359"/>
                  </a:ext>
                </a:extLst>
              </a:tr>
              <a:tr h="30383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Baseline temperature drift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&lt;0.2mV/</a:t>
                      </a:r>
                      <a:r>
                        <a:rPr 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0.14mV/</a:t>
                      </a:r>
                      <a:r>
                        <a:rPr 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(Max)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492301"/>
                  </a:ext>
                </a:extLst>
              </a:tr>
              <a:tr h="30383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 gain inconsistency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&lt;3%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2.46%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80161"/>
                  </a:ext>
                </a:extLst>
              </a:tr>
              <a:tr h="1041652"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Noise trigger rate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Anode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&lt;1Hz @=0.16pC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the single channel threshold of 0.16 </a:t>
                      </a:r>
                      <a:r>
                        <a:rPr lang="en-US" altLang="zh-CN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pC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oise found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72842"/>
                  </a:ext>
                </a:extLst>
              </a:tr>
              <a:tr h="30383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小于</a:t>
                      </a: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70W</a:t>
                      </a:r>
                      <a:endParaRPr lang="zh-CN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55.58W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233527"/>
                  </a:ext>
                </a:extLst>
              </a:tr>
              <a:tr h="30383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 of Time 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20ns</a:t>
                      </a:r>
                      <a:endParaRPr lang="zh-CN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7.2ns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2491787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Sample rate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10kHz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10kHz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841691"/>
                  </a:ext>
                </a:extLst>
              </a:tr>
              <a:tr h="300806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of working temperature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℃－</a:t>
                      </a: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+60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</a:t>
                      </a:r>
                      <a:endParaRPr lang="zh-CN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℃－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+60</a:t>
                      </a:r>
                      <a:r>
                        <a:rPr 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8941278"/>
                  </a:ext>
                </a:extLst>
              </a:tr>
              <a:tr h="30383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Crosstalk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&lt;0.03%</a:t>
                      </a:r>
                      <a:endParaRPr lang="zh-CN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No crosstalk found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990964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CADF70-804A-41BB-96A6-A07F3C96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719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39E2A5-669D-48DC-80E6-981F648C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A8F970C-3A99-4E2A-B828-4BC38D2C1914}"/>
              </a:ext>
            </a:extLst>
          </p:cNvPr>
          <p:cNvSpPr txBox="1"/>
          <p:nvPr/>
        </p:nvSpPr>
        <p:spPr>
          <a:xfrm>
            <a:off x="4176074" y="2564090"/>
            <a:ext cx="54109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i="1" dirty="0"/>
              <a:t>Thanks!</a:t>
            </a:r>
            <a:endParaRPr lang="zh-CN" altLang="en-US" sz="8800" b="1" i="1" dirty="0"/>
          </a:p>
        </p:txBody>
      </p:sp>
    </p:spTree>
    <p:extLst>
      <p:ext uri="{BB962C8B-B14F-4D97-AF65-F5344CB8AC3E}">
        <p14:creationId xmlns:p14="http://schemas.microsoft.com/office/powerpoint/2010/main" val="3974318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721F4-9DA8-4429-BD32-5CDBB9B3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2BC0C-15FC-442E-8683-014210725F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 descr="打拿极基线">
            <a:extLst>
              <a:ext uri="{FF2B5EF4-FFF2-40B4-BE49-F238E27FC236}">
                <a16:creationId xmlns:a16="http://schemas.microsoft.com/office/drawing/2014/main" id="{31144C0D-2898-44A5-A723-1C3F0736B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45" y="1095688"/>
            <a:ext cx="6510020" cy="2280285"/>
          </a:xfrm>
          <a:prstGeom prst="rect">
            <a:avLst/>
          </a:prstGeom>
        </p:spPr>
      </p:pic>
      <p:pic>
        <p:nvPicPr>
          <p:cNvPr id="11" name="图片 10" descr="阳极基线">
            <a:extLst>
              <a:ext uri="{FF2B5EF4-FFF2-40B4-BE49-F238E27FC236}">
                <a16:creationId xmlns:a16="http://schemas.microsoft.com/office/drawing/2014/main" id="{20A0A85C-93C6-4C92-BDCE-DCAE52310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50" y="3714428"/>
            <a:ext cx="6531610" cy="22745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AB1041F-07C7-4F0A-93DF-250EEF9E2148}"/>
              </a:ext>
            </a:extLst>
          </p:cNvPr>
          <p:cNvSpPr txBox="1"/>
          <p:nvPr/>
        </p:nvSpPr>
        <p:spPr>
          <a:xfrm>
            <a:off x="6986865" y="4861873"/>
            <a:ext cx="4651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/>
              <a:t>Test </a:t>
            </a:r>
            <a:r>
              <a:rPr lang="en-US" altLang="zh-CN" sz="2000" dirty="0"/>
              <a:t>Results</a:t>
            </a:r>
            <a:r>
              <a:rPr lang="zh-CN" altLang="zh-CN" sz="2000" dirty="0"/>
              <a:t>：</a:t>
            </a:r>
          </a:p>
          <a:p>
            <a:endParaRPr lang="zh-CN" altLang="zh-CN" sz="2000" dirty="0"/>
          </a:p>
          <a:p>
            <a:r>
              <a:rPr lang="en-US" altLang="zh-CN" sz="2000" dirty="0"/>
              <a:t>1800 electronic channels are working normally</a:t>
            </a:r>
          </a:p>
        </p:txBody>
      </p:sp>
    </p:spTree>
    <p:extLst>
      <p:ext uri="{BB962C8B-B14F-4D97-AF65-F5344CB8AC3E}">
        <p14:creationId xmlns:p14="http://schemas.microsoft.com/office/powerpoint/2010/main" val="346796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CB1E1-4A0D-4073-BDA6-A90AB1B2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296" y="248829"/>
            <a:ext cx="10515600" cy="157679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Electronics Comparing with the First Pool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DF75F0-B234-43BC-BA10-8EF2A4342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Adjust the gain to fit the new PMT output charge range;</a:t>
            </a:r>
          </a:p>
          <a:p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Raise the baseline to avoid a baseline with zero baseline when the first pool baseline is too low;</a:t>
            </a:r>
          </a:p>
          <a:p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spacing of the interfaces at the input of the analog board for easy chassis installation;</a:t>
            </a:r>
          </a:p>
          <a:p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Increase the data transfer upper limit of the communication board to meet the 10 kHz s</a:t>
            </a:r>
            <a:r>
              <a:rPr lang="en-US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ampling rate;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09166B6-7EB5-44BF-9880-B8430D7EB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44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912" y="182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+mn-lt"/>
              </a:rPr>
              <a:t>WCDA++ Technical agreement indicator</a:t>
            </a:r>
            <a:endParaRPr lang="zh-CN" altLang="en-US" sz="3200" dirty="0"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5</a:t>
            </a:fld>
            <a:endParaRPr lang="zh-CN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FF52620-E8B3-48F3-A4FC-08A911CCE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094966"/>
              </p:ext>
            </p:extLst>
          </p:nvPr>
        </p:nvGraphicFramePr>
        <p:xfrm>
          <a:off x="875524" y="1024069"/>
          <a:ext cx="6890896" cy="5433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6792">
                  <a:extLst>
                    <a:ext uri="{9D8B030D-6E8A-4147-A177-3AD203B41FA5}">
                      <a16:colId xmlns:a16="http://schemas.microsoft.com/office/drawing/2014/main" val="2552617573"/>
                    </a:ext>
                  </a:extLst>
                </a:gridCol>
                <a:gridCol w="3064104">
                  <a:extLst>
                    <a:ext uri="{9D8B030D-6E8A-4147-A177-3AD203B41FA5}">
                      <a16:colId xmlns:a16="http://schemas.microsoft.com/office/drawing/2014/main" val="1143302850"/>
                    </a:ext>
                  </a:extLst>
                </a:gridCol>
              </a:tblGrid>
              <a:tr h="30933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key parameter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indicator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166519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Anode charge measurement range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0.48pC-72pC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600737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Dynode charge measurement range</a:t>
                      </a:r>
                      <a:endParaRPr lang="zh-CN" alt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0.48pC-72pC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050484"/>
                  </a:ext>
                </a:extLst>
              </a:tr>
              <a:tr h="64281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&lt;30%@0.48pC, &lt;3% @72pC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313562"/>
                  </a:ext>
                </a:extLst>
              </a:tr>
              <a:tr h="64281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Relative deviation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&lt;5% @0.48pC, &lt;2% @72pC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318183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Baseline temperature drift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&lt;0.2mV/</a:t>
                      </a:r>
                      <a:r>
                        <a:rPr 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078875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 gain inconsistency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&lt;3%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231553"/>
                  </a:ext>
                </a:extLst>
              </a:tr>
              <a:tr h="1060496"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Noise trigger rate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Anode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&lt;1Hz @=0.16pC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the single channel threshold of 0.16 </a:t>
                      </a:r>
                      <a:r>
                        <a:rPr lang="en-US" altLang="zh-CN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pC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321135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小于</a:t>
                      </a: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70W</a:t>
                      </a:r>
                      <a:endParaRPr lang="zh-CN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8006972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 of Time 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20ns</a:t>
                      </a:r>
                      <a:endParaRPr lang="zh-CN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008902"/>
                  </a:ext>
                </a:extLst>
              </a:tr>
              <a:tr h="306240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Sample rate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10kHz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013572"/>
                  </a:ext>
                </a:extLst>
              </a:tr>
              <a:tr h="306248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of working temperature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℃－</a:t>
                      </a: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+60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</a:t>
                      </a:r>
                      <a:endParaRPr lang="zh-CN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542701"/>
                  </a:ext>
                </a:extLst>
              </a:tr>
              <a:tr h="309335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Crosstalk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&lt;0.03%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237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2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"/>
    </mc:Choice>
    <mc:Fallback xmlns="">
      <p:transition spd="slow" advTm="51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764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CN" altLang="en-US" sz="3200" b="1" dirty="0"/>
              <a:t>电荷测试平台以及测试方法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4888" y="1326174"/>
            <a:ext cx="6867525" cy="19335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46166" y="3452190"/>
            <a:ext cx="823885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Q=CU</a:t>
            </a:r>
            <a:endParaRPr kumimoji="0" lang="zh-CN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lvl="0"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generator output voltage: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12mV-1.86V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anode selection capacitor value can meet the dynamic range measurement of 0.468pC-72.54pC at 39pF; similarly, the dynode is connected in series with 39pF, which satisfies the dynamic range measurement of 0.468pC-72.54pC.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2BC0C-15FC-442E-8683-014210725F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0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ECC3AE-A3F9-413B-B556-01AC7B68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Calibration of Fan-out board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888094D-282B-480D-B1E4-8327E1E9B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2788"/>
            <a:ext cx="4473591" cy="258445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403F8D-742B-4F92-B948-0579623A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DC3223A-2889-4941-8B1A-AC945AACE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201" y="1982788"/>
            <a:ext cx="6236726" cy="25844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259C4AE-6685-408B-941A-239BE29F85E1}"/>
              </a:ext>
            </a:extLst>
          </p:cNvPr>
          <p:cNvSpPr txBox="1"/>
          <p:nvPr/>
        </p:nvSpPr>
        <p:spPr>
          <a:xfrm>
            <a:off x="1547272" y="4674672"/>
            <a:ext cx="3356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system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 Fan-out board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D931FD-E821-4E8C-820F-C24E2BBA9570}"/>
              </a:ext>
            </a:extLst>
          </p:cNvPr>
          <p:cNvSpPr txBox="1"/>
          <p:nvPr/>
        </p:nvSpPr>
        <p:spPr>
          <a:xfrm>
            <a:off x="7713252" y="4674672"/>
            <a:ext cx="364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Output waveform of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Fan-out board</a:t>
            </a:r>
            <a:r>
              <a:rPr lang="en-US" altLang="zh-CN" b="1" dirty="0"/>
              <a:t>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43347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09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/>
              <a:t>Resolution of Electronics 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14E175-8EE7-4CBE-ADFD-52F3C54B1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57" y="1136273"/>
            <a:ext cx="4198611" cy="31337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51D43A-BF44-4365-AD35-10B4108B25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5795" y="1123471"/>
            <a:ext cx="5628005" cy="31337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E213A6B-6801-4204-B909-8EB1D318A222}"/>
              </a:ext>
            </a:extLst>
          </p:cNvPr>
          <p:cNvSpPr txBox="1"/>
          <p:nvPr/>
        </p:nvSpPr>
        <p:spPr>
          <a:xfrm>
            <a:off x="2092224" y="4408600"/>
            <a:ext cx="154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Testing system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8FFA794-A1AD-48DB-98CA-C7E15B28E20C}"/>
              </a:ext>
            </a:extLst>
          </p:cNvPr>
          <p:cNvSpPr txBox="1"/>
          <p:nvPr/>
        </p:nvSpPr>
        <p:spPr>
          <a:xfrm>
            <a:off x="6665139" y="4404299"/>
            <a:ext cx="447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Resolution of 36 Anode and Dynode Channels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D71A405-48F3-4191-BC12-67177C33DC4F}"/>
                  </a:ext>
                </a:extLst>
              </p:cNvPr>
              <p:cNvSpPr/>
              <p:nvPr/>
            </p:nvSpPr>
            <p:spPr>
              <a:xfrm>
                <a:off x="2092223" y="5655199"/>
                <a:ext cx="1857608" cy="487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𝑅𝑀𝑆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𝑀𝑒𝑎𝑛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∗100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D71A405-48F3-4191-BC12-67177C33D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223" y="5655199"/>
                <a:ext cx="1857608" cy="487249"/>
              </a:xfrm>
              <a:prstGeom prst="rect">
                <a:avLst/>
              </a:prstGeom>
              <a:blipFill>
                <a:blip r:embed="rId4"/>
                <a:stretch>
                  <a:fillRect l="-2623" b="-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C8DFF254-2BA8-40B0-920A-029496091D90}"/>
              </a:ext>
            </a:extLst>
          </p:cNvPr>
          <p:cNvSpPr/>
          <p:nvPr/>
        </p:nvSpPr>
        <p:spPr>
          <a:xfrm>
            <a:off x="5526862" y="4773631"/>
            <a:ext cx="50471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ts val="0"/>
              </a:spcAft>
            </a:pPr>
            <a:r>
              <a:rPr lang="en-US" altLang="zh-CN" sz="2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Indicator requirements of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Resolution: </a:t>
            </a:r>
            <a:r>
              <a:rPr lang="en-US" altLang="zh-CN" sz="2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&lt;30%@0.48pC,&lt;3%@72pC;Relative deviation:&lt;5% @0.48pC,&lt;2% @72pC</a:t>
            </a:r>
            <a:r>
              <a:rPr lang="zh-CN" altLang="zh-CN" sz="2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values: 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Resolution:</a:t>
            </a:r>
            <a:r>
              <a:rPr lang="en-US" altLang="zh-CN" sz="2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&lt;5% @0.48pC, &lt;2% @72pC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57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57F1EB-F0B6-4F7E-B0F0-B7100B929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deviation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Electronics 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CBAE27-CDBE-4062-AE92-E83EB71C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BC0C-15FC-442E-8683-014210725F77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8E4D689-FEA8-4F90-835A-AAF0A2B478F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11300"/>
            <a:ext cx="5279008" cy="34607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CFBAFDF-8768-4B20-B866-0E5FA324C10A}"/>
              </a:ext>
            </a:extLst>
          </p:cNvPr>
          <p:cNvSpPr/>
          <p:nvPr/>
        </p:nvSpPr>
        <p:spPr>
          <a:xfrm>
            <a:off x="6493889" y="3292910"/>
            <a:ext cx="5067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ts val="0"/>
              </a:spcAft>
            </a:pPr>
            <a:r>
              <a:rPr lang="en-US" altLang="zh-CN" sz="2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Indicator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&lt;5%@0.48pC, &lt;2% @72pC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values: </a:t>
            </a:r>
          </a:p>
          <a:p>
            <a:r>
              <a:rPr lang="en-US" altLang="zh-CN" sz="2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deviation:&lt;3% @0.48pC, &lt;2% @72pC</a:t>
            </a:r>
            <a:endParaRPr lang="zh-CN" altLang="zh-CN" sz="20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A704708-278C-47E4-8269-A80078133753}"/>
                  </a:ext>
                </a:extLst>
              </p:cNvPr>
              <p:cNvSpPr/>
              <p:nvPr/>
            </p:nvSpPr>
            <p:spPr>
              <a:xfrm>
                <a:off x="7424084" y="2443052"/>
                <a:ext cx="1953932" cy="521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304800" algn="ctr"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altLang="zh-CN" b="1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𝛔</m:t>
                    </m:r>
                    <m:r>
                      <a:rPr lang="en-US" altLang="zh-CN" b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b="1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b="1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b="1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altLang="zh-CN" b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b="1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en-US" altLang="zh-CN" b="1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b="1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b="1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b="1" kern="100" dirty="0">
                    <a:solidFill>
                      <a:srgbClr val="000000"/>
                    </a:solidFill>
                    <a:latin typeface="宋体" panose="02010600030101010101" pitchFamily="2" charset="-122"/>
                  </a:rPr>
                  <a:t>*100%</a:t>
                </a:r>
                <a:endParaRPr lang="zh-CN" altLang="zh-CN" sz="1400" b="1" kern="1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A704708-278C-47E4-8269-A80078133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084" y="2443052"/>
                <a:ext cx="1953932" cy="521874"/>
              </a:xfrm>
              <a:prstGeom prst="rect">
                <a:avLst/>
              </a:prstGeom>
              <a:blipFill>
                <a:blip r:embed="rId3"/>
                <a:stretch>
                  <a:fillRect r="-3125" b="-47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2419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3610</TotalTime>
  <Words>1009</Words>
  <Application>Microsoft Office PowerPoint</Application>
  <PresentationFormat>宽屏</PresentationFormat>
  <Paragraphs>203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黑体</vt:lpstr>
      <vt:lpstr>宋体</vt:lpstr>
      <vt:lpstr>Arial</vt:lpstr>
      <vt:lpstr>Calibri</vt:lpstr>
      <vt:lpstr>Calibri Light</vt:lpstr>
      <vt:lpstr>Cambria Math</vt:lpstr>
      <vt:lpstr>Times New Roman</vt:lpstr>
      <vt:lpstr>Office 主题</vt:lpstr>
      <vt:lpstr>PowerPoint 演示文稿</vt:lpstr>
      <vt:lpstr>PowerPoint 演示文稿</vt:lpstr>
      <vt:lpstr>PowerPoint 演示文稿</vt:lpstr>
      <vt:lpstr>Changes in Electronics Comparing with the First Pool</vt:lpstr>
      <vt:lpstr>WCDA++ Technical agreement indicator</vt:lpstr>
      <vt:lpstr>电荷测试平台以及测试方法</vt:lpstr>
      <vt:lpstr>Calibration of Fan-out board</vt:lpstr>
      <vt:lpstr>Resolution of Electronics </vt:lpstr>
      <vt:lpstr>Relative deviation of Electronics </vt:lpstr>
      <vt:lpstr>Data Flow</vt:lpstr>
      <vt:lpstr>10kHz Sampling Rate</vt:lpstr>
      <vt:lpstr>10kHz Sampling Rate</vt:lpstr>
      <vt:lpstr>The structure of WCDA++ Electronics</vt:lpstr>
      <vt:lpstr>Channel gain inconsistency</vt:lpstr>
      <vt:lpstr>The Range of Charge Measurement</vt:lpstr>
      <vt:lpstr>Resolution of Time </vt:lpstr>
      <vt:lpstr>Stability of electronic baseline and gain with temperature</vt:lpstr>
      <vt:lpstr>Minimum signal resolution varies with temperature</vt:lpstr>
      <vt:lpstr>PowerPoint 演示文稿</vt:lpstr>
      <vt:lpstr>Power of Electronics</vt:lpstr>
      <vt:lpstr>PowerPoint 演示文稿</vt:lpstr>
      <vt:lpstr>Noise trigger rate And Crosstalk</vt:lpstr>
      <vt:lpstr>Summary: Comparison of electronic indicators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SIMON</dc:creator>
  <cp:lastModifiedBy>jian chen</cp:lastModifiedBy>
  <cp:revision>721</cp:revision>
  <dcterms:created xsi:type="dcterms:W3CDTF">2018-05-17T11:31:33Z</dcterms:created>
  <dcterms:modified xsi:type="dcterms:W3CDTF">2019-04-14T04:05:50Z</dcterms:modified>
</cp:coreProperties>
</file>