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757" r:id="rId2"/>
    <p:sldMasterId id="2147483769" r:id="rId3"/>
    <p:sldMasterId id="2147483793" r:id="rId4"/>
  </p:sldMasterIdLst>
  <p:notesMasterIdLst>
    <p:notesMasterId r:id="rId26"/>
  </p:notesMasterIdLst>
  <p:sldIdLst>
    <p:sldId id="562" r:id="rId5"/>
    <p:sldId id="520" r:id="rId6"/>
    <p:sldId id="710" r:id="rId7"/>
    <p:sldId id="629" r:id="rId8"/>
    <p:sldId id="754" r:id="rId9"/>
    <p:sldId id="734" r:id="rId10"/>
    <p:sldId id="744" r:id="rId11"/>
    <p:sldId id="745" r:id="rId12"/>
    <p:sldId id="741" r:id="rId13"/>
    <p:sldId id="731" r:id="rId14"/>
    <p:sldId id="736" r:id="rId15"/>
    <p:sldId id="752" r:id="rId16"/>
    <p:sldId id="751" r:id="rId17"/>
    <p:sldId id="749" r:id="rId18"/>
    <p:sldId id="748" r:id="rId19"/>
    <p:sldId id="753" r:id="rId20"/>
    <p:sldId id="737" r:id="rId21"/>
    <p:sldId id="743" r:id="rId22"/>
    <p:sldId id="290" r:id="rId23"/>
    <p:sldId id="709" r:id="rId24"/>
    <p:sldId id="702" r:id="rId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2545" autoAdjust="0"/>
  </p:normalViewPr>
  <p:slideViewPr>
    <p:cSldViewPr>
      <p:cViewPr varScale="1">
        <p:scale>
          <a:sx n="65" d="100"/>
          <a:sy n="65" d="100"/>
        </p:scale>
        <p:origin x="1268" y="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4BB6A-867C-4D5C-86AF-859812E5FCA3}" type="datetimeFigureOut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F084C-BEB3-48D0-B6D1-FD39215CF5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87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F6B46-484E-4D36-B605-6ECF15890B3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7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09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zh-CN" altLang="en-US">
              <a:solidFill>
                <a:prstClr val="black"/>
              </a:solidFill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440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1" b="49608"/>
          <a:stretch>
            <a:fillRect/>
          </a:stretch>
        </p:blipFill>
        <p:spPr>
          <a:xfrm>
            <a:off x="8512" y="28061"/>
            <a:ext cx="1545071" cy="66169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485435" y="169844"/>
            <a:ext cx="7660153" cy="480210"/>
            <a:chOff x="1483847" y="895350"/>
            <a:chExt cx="7660153" cy="480210"/>
          </a:xfrm>
        </p:grpSpPr>
        <p:sp>
          <p:nvSpPr>
            <p:cNvPr id="10" name="矩形 9"/>
            <p:cNvSpPr/>
            <p:nvPr userDrawn="1"/>
          </p:nvSpPr>
          <p:spPr>
            <a:xfrm>
              <a:off x="1545071" y="11658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1545071" y="12251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10800000">
              <a:off x="6363760" y="1092667"/>
              <a:ext cx="234318" cy="111332"/>
            </a:xfrm>
            <a:prstGeom prst="triangle">
              <a:avLst>
                <a:gd name="adj" fmla="val 1485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等腰三角形 11"/>
            <p:cNvSpPr/>
            <p:nvPr userDrawn="1"/>
          </p:nvSpPr>
          <p:spPr>
            <a:xfrm rot="10800000" flipV="1">
              <a:off x="8515350" y="895350"/>
              <a:ext cx="314325" cy="318174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" name="等腰三角形 1"/>
            <p:cNvSpPr/>
            <p:nvPr userDrawn="1"/>
          </p:nvSpPr>
          <p:spPr>
            <a:xfrm rot="10800000" flipH="1" flipV="1">
              <a:off x="1483847" y="11282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flipV="1">
            <a:off x="2686050" y="6562723"/>
            <a:ext cx="6457951" cy="229287"/>
            <a:chOff x="1483847" y="442406"/>
            <a:chExt cx="7660153" cy="247354"/>
          </a:xfrm>
        </p:grpSpPr>
        <p:sp>
          <p:nvSpPr>
            <p:cNvPr id="17" name="矩形 16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等腰三角形 20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" y="6454812"/>
            <a:ext cx="2409975" cy="3532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50497" r="13831" b="42118"/>
          <a:stretch>
            <a:fillRect/>
          </a:stretch>
        </p:blipFill>
        <p:spPr>
          <a:xfrm>
            <a:off x="6561565" y="185073"/>
            <a:ext cx="2163335" cy="30335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412668" y="449862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 smtClean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4410</a:t>
            </a:r>
            <a:endParaRPr lang="zh-CN" altLang="en-US" sz="1100" dirty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5089361"/>
      </p:ext>
    </p:extLst>
  </p:cSld>
  <p:clrMapOvr>
    <a:masterClrMapping/>
  </p:clrMapOvr>
  <p:transition/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FDC4-A3FD-402B-B09A-0A754FB0EC4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08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C157-6492-450A-B601-9D312E36E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02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A00C-F280-4B76-80B7-671846DDB06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69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39AD-B217-4A60-931F-6DB3E2B248B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65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C863-FB96-4336-A9B8-FE4F6C54981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37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05F-E1BB-4077-8848-9513E42722D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3E2-9319-41F9-85E2-D0D63C89841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1B054-0CC0-437F-8945-9231409EED2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70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76690-2A3D-4081-AFDE-82EA820747D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51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A0E4-701F-4681-91C8-BC8366B9826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80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879D-CFE7-45C7-8371-B2ABAFE4ABB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95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673558"/>
      </p:ext>
    </p:extLst>
  </p:cSld>
  <p:clrMapOvr>
    <a:masterClrMapping/>
  </p:clrMapOvr>
  <p:transition/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3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58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17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86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7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28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70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54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23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09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8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996709"/>
      </p:ext>
    </p:extLst>
  </p:cSld>
  <p:clrMapOvr>
    <a:masterClrMapping/>
  </p:clrMapOvr>
  <p:transition/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96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61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6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80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84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33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33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69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54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436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91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BD04A-3422-468F-A886-1D859FC628D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805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1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80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2019-04-13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6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5515" y="620688"/>
            <a:ext cx="8712968" cy="1614041"/>
          </a:xfrm>
        </p:spPr>
        <p:txBody>
          <a:bodyPr>
            <a:noAutofit/>
          </a:bodyPr>
          <a:lstStyle/>
          <a:p>
            <a:r>
              <a:rPr lang="en-US" altLang="zh-CN" sz="4000" i="1" dirty="0" smtClean="0"/>
              <a:t>Progress of LHAASO-WFCTA</a:t>
            </a:r>
            <a:endParaRPr lang="zh-CN" altLang="en-US" sz="4000" i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3568" y="2924944"/>
            <a:ext cx="7704856" cy="1752600"/>
          </a:xfrm>
        </p:spPr>
        <p:txBody>
          <a:bodyPr>
            <a:noAutofit/>
          </a:bodyPr>
          <a:lstStyle/>
          <a:p>
            <a:r>
              <a:rPr lang="en-US" altLang="zh-CN" b="1" dirty="0" err="1" smtClean="0">
                <a:solidFill>
                  <a:srgbClr val="FFFF00"/>
                </a:solidFill>
              </a:rPr>
              <a:t>Shoushan</a:t>
            </a:r>
            <a:r>
              <a:rPr lang="en-US" altLang="zh-CN" b="1" dirty="0" smtClean="0">
                <a:solidFill>
                  <a:srgbClr val="FFFF00"/>
                </a:solidFill>
              </a:rPr>
              <a:t> Zhang</a:t>
            </a:r>
          </a:p>
          <a:p>
            <a:endParaRPr lang="en-US" altLang="zh-CN" sz="2400" dirty="0" smtClean="0">
              <a:solidFill>
                <a:srgbClr val="54DC24"/>
              </a:solidFill>
            </a:endParaRPr>
          </a:p>
          <a:p>
            <a:pPr algn="ctr"/>
            <a:r>
              <a:rPr lang="en-US" altLang="zh-CN" sz="2400" b="1" dirty="0" smtClean="0">
                <a:solidFill>
                  <a:srgbClr val="FFFF00"/>
                </a:solidFill>
              </a:rPr>
              <a:t>Institute of High Energy Physics</a:t>
            </a:r>
          </a:p>
          <a:p>
            <a:pPr algn="ctr"/>
            <a:endParaRPr lang="en-US" altLang="zh-CN" sz="2400" b="1" dirty="0">
              <a:solidFill>
                <a:srgbClr val="FFFF00"/>
              </a:solidFill>
            </a:endParaRPr>
          </a:p>
          <a:p>
            <a:r>
              <a:rPr lang="en-US" altLang="zh-CN" sz="2400" b="1" dirty="0">
                <a:solidFill>
                  <a:srgbClr val="FF0000"/>
                </a:solidFill>
              </a:rPr>
              <a:t>LHAASO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collaboration  meeting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，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Nanjing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，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2019/4/13-15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17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5312"/>
          <a:stretch/>
        </p:blipFill>
        <p:spPr>
          <a:xfrm>
            <a:off x="5768488" y="-27384"/>
            <a:ext cx="3376427" cy="481324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2685198"/>
            <a:ext cx="54815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prstClr val="black"/>
                </a:solidFill>
              </a:rPr>
              <a:t>Telescope pointing</a:t>
            </a:r>
            <a:r>
              <a:rPr lang="zh-CN" altLang="en-US" sz="2400" dirty="0" smtClean="0">
                <a:solidFill>
                  <a:prstClr val="black"/>
                </a:solidFill>
              </a:rPr>
              <a:t>： </a:t>
            </a:r>
            <a:r>
              <a:rPr lang="en-US" altLang="zh-CN" sz="2400" dirty="0" smtClean="0">
                <a:solidFill>
                  <a:prstClr val="black"/>
                </a:solidFill>
              </a:rPr>
              <a:t>zenith angle 0 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prstClr val="black"/>
                </a:solidFill>
              </a:rPr>
              <a:t>Running time</a:t>
            </a:r>
            <a:r>
              <a:rPr lang="zh-CN" altLang="en-US" sz="2400" dirty="0" smtClean="0">
                <a:solidFill>
                  <a:prstClr val="black"/>
                </a:solidFill>
              </a:rPr>
              <a:t>：</a:t>
            </a:r>
            <a:r>
              <a:rPr lang="en-US" altLang="zh-CN" sz="2400" dirty="0" smtClean="0">
                <a:solidFill>
                  <a:prstClr val="black"/>
                </a:solidFill>
              </a:rPr>
              <a:t>from 2019-01-29</a:t>
            </a:r>
            <a:r>
              <a:rPr lang="en-US" altLang="zh-CN" sz="2400" dirty="0">
                <a:solidFill>
                  <a:prstClr val="black"/>
                </a:solidFill>
              </a:rPr>
              <a:t>.</a:t>
            </a:r>
            <a:endParaRPr lang="en-US" altLang="zh-CN" sz="2400" dirty="0" smtClean="0">
              <a:solidFill>
                <a:prstClr val="black"/>
              </a:solidFill>
            </a:endParaRPr>
          </a:p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99992" y="443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18" name="图片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91" y="198548"/>
            <a:ext cx="2454930" cy="20796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007" y="4077072"/>
            <a:ext cx="4234021" cy="24481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82" y="241063"/>
            <a:ext cx="2703275" cy="2037146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6"/>
          <a:stretch>
            <a:fillRect/>
          </a:stretch>
        </p:blipFill>
        <p:spPr>
          <a:xfrm>
            <a:off x="288882" y="4077072"/>
            <a:ext cx="2842958" cy="259228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950651" y="6440007"/>
            <a:ext cx="4988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prstClr val="black"/>
                </a:solidFill>
                <a:latin typeface="AdvOT483a8203"/>
              </a:rPr>
              <a:t>A coincidence event of WFCTA and WCDA</a:t>
            </a:r>
            <a:endParaRPr lang="en-US" altLang="zh-CN" sz="2000" b="1" dirty="0">
              <a:solidFill>
                <a:prstClr val="black"/>
              </a:solidFill>
              <a:latin typeface="AdvOT483a8203"/>
            </a:endParaRPr>
          </a:p>
        </p:txBody>
      </p:sp>
    </p:spTree>
    <p:extLst>
      <p:ext uri="{BB962C8B-B14F-4D97-AF65-F5344CB8AC3E}">
        <p14:creationId xmlns:p14="http://schemas.microsoft.com/office/powerpoint/2010/main" val="33273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30493"/>
            <a:ext cx="8244555" cy="239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105" y="3228512"/>
            <a:ext cx="4085095" cy="321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09055" y="1484784"/>
            <a:ext cx="3928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Event </a:t>
            </a:r>
            <a:r>
              <a:rPr lang="en-US" altLang="zh-CN" dirty="0" smtClean="0">
                <a:solidFill>
                  <a:prstClr val="black"/>
                </a:solidFill>
              </a:rPr>
              <a:t>Rate with time: 50Hz – 100 Hz 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8138" y="3042104"/>
            <a:ext cx="2956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</a:rPr>
              <a:t>Total size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distribution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0" y="3356992"/>
            <a:ext cx="3667261" cy="313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55576" y="5157192"/>
            <a:ext cx="1618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Delta time between two arriving events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19416" y="6453336"/>
            <a:ext cx="1716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</a:t>
            </a:r>
            <a:r>
              <a:rPr lang="en-US" altLang="zh-CN" dirty="0" smtClean="0"/>
              <a:t>og10(total </a:t>
            </a:r>
            <a:r>
              <a:rPr lang="en-US" altLang="zh-CN" dirty="0" err="1" smtClean="0"/>
              <a:t>Npe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858468" y="6165304"/>
            <a:ext cx="3313932" cy="3782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3      3.5      4       4.5      5       5.5 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27584" y="3711318"/>
            <a:ext cx="2092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Exponential fitting</a:t>
            </a:r>
            <a:endParaRPr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796136" y="108875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2019/04/06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319417" y="165761"/>
            <a:ext cx="7964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Trigger condition: single pixel threshold = 30pe </a:t>
            </a:r>
            <a:r>
              <a:rPr lang="en-US" altLang="zh-CN" sz="2000" dirty="0"/>
              <a:t>&amp; pattern=3 </a:t>
            </a:r>
            <a:r>
              <a:rPr lang="en-US" altLang="zh-CN" sz="2000" dirty="0" smtClean="0"/>
              <a:t>adjacent pixels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584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188640"/>
            <a:ext cx="7992669" cy="36004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94" y="3645025"/>
            <a:ext cx="4245434" cy="3184076"/>
          </a:xfrm>
          <a:prstGeom prst="rect">
            <a:avLst/>
          </a:prstGeom>
        </p:spPr>
      </p:pic>
      <p:sp>
        <p:nvSpPr>
          <p:cNvPr id="3" name="左箭头 2"/>
          <p:cNvSpPr/>
          <p:nvPr/>
        </p:nvSpPr>
        <p:spPr>
          <a:xfrm>
            <a:off x="3779912" y="1894275"/>
            <a:ext cx="485894" cy="18912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245830" y="180417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Air in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607894" y="4424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℃</a:t>
            </a:r>
            <a:endParaRPr lang="zh-CN" altLang="en-US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5220072" y="1813798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220072" y="2449762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220072" y="3068959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220072" y="1196751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5220072" y="548679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8404010" y="36401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8404010" y="101208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15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8420610" y="161486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10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8427069" y="2265096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8431970" y="2884293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0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22" name="左箭头 21"/>
          <p:cNvSpPr/>
          <p:nvPr/>
        </p:nvSpPr>
        <p:spPr>
          <a:xfrm>
            <a:off x="398355" y="1984194"/>
            <a:ext cx="485894" cy="18912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62242" y="2190755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Air out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670265" y="37323"/>
            <a:ext cx="33843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Temperature distribution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4636044" y="401447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℃</a:t>
            </a:r>
            <a:endParaRPr lang="zh-CN" altLang="en-US" dirty="0"/>
          </a:p>
        </p:txBody>
      </p:sp>
      <p:cxnSp>
        <p:nvCxnSpPr>
          <p:cNvPr id="27" name="直接连接符 26"/>
          <p:cNvCxnSpPr/>
          <p:nvPr/>
        </p:nvCxnSpPr>
        <p:spPr>
          <a:xfrm>
            <a:off x="5220072" y="4383811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220072" y="4941168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5252258" y="5949280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5220072" y="5445224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8429958" y="373661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8453017" y="4180627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15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8420609" y="475598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10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8453017" y="5260560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8462519" y="5786490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0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5595019" y="908720"/>
            <a:ext cx="172891" cy="1471186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6004046" y="1803991"/>
            <a:ext cx="69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Night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7806751" y="1383880"/>
            <a:ext cx="53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Day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3763888" y="7307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8.9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45" name="文本框 44"/>
          <p:cNvSpPr txBox="1"/>
          <p:nvPr/>
        </p:nvSpPr>
        <p:spPr>
          <a:xfrm>
            <a:off x="3768442" y="339349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-1.1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46" name="文本框 45"/>
          <p:cNvSpPr txBox="1"/>
          <p:nvPr/>
        </p:nvSpPr>
        <p:spPr>
          <a:xfrm>
            <a:off x="6350198" y="6084525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Air in</a:t>
            </a:r>
            <a:endParaRPr lang="zh-CN" altLang="en-US" dirty="0"/>
          </a:p>
        </p:txBody>
      </p:sp>
      <p:sp>
        <p:nvSpPr>
          <p:cNvPr id="47" name="文本框 46"/>
          <p:cNvSpPr txBox="1"/>
          <p:nvPr/>
        </p:nvSpPr>
        <p:spPr>
          <a:xfrm>
            <a:off x="7184323" y="4464027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Air out</a:t>
            </a:r>
            <a:endParaRPr lang="zh-CN" altLang="en-US" dirty="0"/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957423"/>
            <a:ext cx="3569393" cy="26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68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:\Work\WFCTA\Matlab_Script\camera_Evaluate\开门增益不稳定性汇总结果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5" y="3940357"/>
            <a:ext cx="3867451" cy="297420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文本框 35"/>
          <p:cNvSpPr txBox="1"/>
          <p:nvPr/>
        </p:nvSpPr>
        <p:spPr>
          <a:xfrm>
            <a:off x="2487511" y="4187028"/>
            <a:ext cx="159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Gain instability is </a:t>
            </a:r>
            <a:r>
              <a:rPr lang="en-US" altLang="zh-CN" dirty="0"/>
              <a:t>within ±1</a:t>
            </a:r>
            <a:r>
              <a:rPr lang="en-US" altLang="zh-CN" dirty="0" smtClean="0"/>
              <a:t>% in the </a:t>
            </a:r>
            <a:r>
              <a:rPr lang="en-US" altLang="zh-CN" dirty="0"/>
              <a:t>whole night </a:t>
            </a:r>
            <a:endParaRPr lang="zh-CN" altLang="en-US" dirty="0"/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9040"/>
            <a:ext cx="3917673" cy="2938255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6948264" y="4077072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Gain u</a:t>
            </a:r>
            <a:r>
              <a:rPr lang="zh-CN" altLang="en-US" dirty="0" smtClean="0"/>
              <a:t>nuniform </a:t>
            </a:r>
            <a:r>
              <a:rPr lang="en-US" altLang="zh-CN" dirty="0" smtClean="0"/>
              <a:t>is less than ±2% in </a:t>
            </a:r>
            <a:r>
              <a:rPr lang="en-US" altLang="zh-CN" dirty="0"/>
              <a:t>the camera</a:t>
            </a:r>
            <a:endParaRPr lang="zh-CN" altLang="en-US" dirty="0"/>
          </a:p>
        </p:txBody>
      </p:sp>
      <p:sp>
        <p:nvSpPr>
          <p:cNvPr id="322" name="Freeform 20"/>
          <p:cNvSpPr>
            <a:spLocks/>
          </p:cNvSpPr>
          <p:nvPr/>
        </p:nvSpPr>
        <p:spPr bwMode="auto">
          <a:xfrm>
            <a:off x="618947" y="753137"/>
            <a:ext cx="264619" cy="2372472"/>
          </a:xfrm>
          <a:custGeom>
            <a:avLst/>
            <a:gdLst>
              <a:gd name="T0" fmla="*/ 174 w 504"/>
              <a:gd name="T1" fmla="*/ 0 h 2064"/>
              <a:gd name="T2" fmla="*/ 8 w 504"/>
              <a:gd name="T3" fmla="*/ 734 h 2064"/>
              <a:gd name="T4" fmla="*/ 124 w 504"/>
              <a:gd name="T5" fmla="*/ 1503 h 20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04" h="2064">
                <a:moveTo>
                  <a:pt x="504" y="0"/>
                </a:moveTo>
                <a:cubicBezTo>
                  <a:pt x="276" y="332"/>
                  <a:pt x="48" y="664"/>
                  <a:pt x="24" y="1008"/>
                </a:cubicBezTo>
                <a:cubicBezTo>
                  <a:pt x="0" y="1352"/>
                  <a:pt x="304" y="1880"/>
                  <a:pt x="360" y="2064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323" name="Text Box 21"/>
          <p:cNvSpPr txBox="1">
            <a:spLocks noChangeArrowheads="1"/>
          </p:cNvSpPr>
          <p:nvPr/>
        </p:nvSpPr>
        <p:spPr bwMode="auto">
          <a:xfrm>
            <a:off x="871399" y="692696"/>
            <a:ext cx="748232" cy="36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orbel" panose="020B0503020204020204"/>
              </a:rPr>
              <a:t>Mirror</a:t>
            </a:r>
          </a:p>
        </p:txBody>
      </p:sp>
      <p:grpSp>
        <p:nvGrpSpPr>
          <p:cNvPr id="324" name="组合 323"/>
          <p:cNvGrpSpPr/>
          <p:nvPr/>
        </p:nvGrpSpPr>
        <p:grpSpPr>
          <a:xfrm>
            <a:off x="2816974" y="1276553"/>
            <a:ext cx="1406523" cy="1188662"/>
            <a:chOff x="7482025" y="5157192"/>
            <a:chExt cx="1105619" cy="858699"/>
          </a:xfrm>
        </p:grpSpPr>
        <p:sp>
          <p:nvSpPr>
            <p:cNvPr id="325" name="Rectangle 22"/>
            <p:cNvSpPr>
              <a:spLocks noChangeArrowheads="1"/>
            </p:cNvSpPr>
            <p:nvPr/>
          </p:nvSpPr>
          <p:spPr bwMode="auto">
            <a:xfrm>
              <a:off x="7482025" y="5157192"/>
              <a:ext cx="1105619" cy="85869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</a:endParaRPr>
            </a:p>
          </p:txBody>
        </p:sp>
        <p:grpSp>
          <p:nvGrpSpPr>
            <p:cNvPr id="326" name="Group 23"/>
            <p:cNvGrpSpPr>
              <a:grpSpLocks/>
            </p:cNvGrpSpPr>
            <p:nvPr/>
          </p:nvGrpSpPr>
          <p:grpSpPr bwMode="auto">
            <a:xfrm>
              <a:off x="7529170" y="5221910"/>
              <a:ext cx="1025016" cy="746626"/>
              <a:chOff x="271" y="231"/>
              <a:chExt cx="5217" cy="3698"/>
            </a:xfrm>
          </p:grpSpPr>
          <p:sp>
            <p:nvSpPr>
              <p:cNvPr id="327" name="AutoShape 24"/>
              <p:cNvSpPr>
                <a:spLocks noChangeArrowheads="1"/>
              </p:cNvSpPr>
              <p:nvPr/>
            </p:nvSpPr>
            <p:spPr bwMode="auto">
              <a:xfrm rot="5400000">
                <a:off x="29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28" name="AutoShape 25"/>
              <p:cNvSpPr>
                <a:spLocks noChangeArrowheads="1"/>
              </p:cNvSpPr>
              <p:nvPr/>
            </p:nvSpPr>
            <p:spPr bwMode="auto">
              <a:xfrm rot="5400000">
                <a:off x="61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29" name="AutoShape 26"/>
              <p:cNvSpPr>
                <a:spLocks noChangeArrowheads="1"/>
              </p:cNvSpPr>
              <p:nvPr/>
            </p:nvSpPr>
            <p:spPr bwMode="auto">
              <a:xfrm rot="5400000">
                <a:off x="92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330" name="AutoShape 27"/>
              <p:cNvSpPr>
                <a:spLocks noChangeArrowheads="1"/>
              </p:cNvSpPr>
              <p:nvPr/>
            </p:nvSpPr>
            <p:spPr bwMode="auto">
              <a:xfrm rot="5400000">
                <a:off x="124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31" name="AutoShape 28"/>
              <p:cNvSpPr>
                <a:spLocks noChangeArrowheads="1"/>
              </p:cNvSpPr>
              <p:nvPr/>
            </p:nvSpPr>
            <p:spPr bwMode="auto">
              <a:xfrm rot="5400000">
                <a:off x="156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32" name="AutoShape 29"/>
              <p:cNvSpPr>
                <a:spLocks noChangeArrowheads="1"/>
              </p:cNvSpPr>
              <p:nvPr/>
            </p:nvSpPr>
            <p:spPr bwMode="auto">
              <a:xfrm rot="5400000">
                <a:off x="188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33" name="AutoShape 30"/>
              <p:cNvSpPr>
                <a:spLocks noChangeArrowheads="1"/>
              </p:cNvSpPr>
              <p:nvPr/>
            </p:nvSpPr>
            <p:spPr bwMode="auto">
              <a:xfrm rot="5400000">
                <a:off x="219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34" name="AutoShape 31"/>
              <p:cNvSpPr>
                <a:spLocks noChangeArrowheads="1"/>
              </p:cNvSpPr>
              <p:nvPr/>
            </p:nvSpPr>
            <p:spPr bwMode="auto">
              <a:xfrm rot="5400000">
                <a:off x="251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35" name="AutoShape 32"/>
              <p:cNvSpPr>
                <a:spLocks noChangeArrowheads="1"/>
              </p:cNvSpPr>
              <p:nvPr/>
            </p:nvSpPr>
            <p:spPr bwMode="auto">
              <a:xfrm rot="5400000">
                <a:off x="283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36" name="AutoShape 33"/>
              <p:cNvSpPr>
                <a:spLocks noChangeArrowheads="1"/>
              </p:cNvSpPr>
              <p:nvPr/>
            </p:nvSpPr>
            <p:spPr bwMode="auto">
              <a:xfrm rot="5400000">
                <a:off x="315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37" name="AutoShape 34"/>
              <p:cNvSpPr>
                <a:spLocks noChangeArrowheads="1"/>
              </p:cNvSpPr>
              <p:nvPr/>
            </p:nvSpPr>
            <p:spPr bwMode="auto">
              <a:xfrm rot="5400000">
                <a:off x="346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38" name="AutoShape 35"/>
              <p:cNvSpPr>
                <a:spLocks noChangeArrowheads="1"/>
              </p:cNvSpPr>
              <p:nvPr/>
            </p:nvSpPr>
            <p:spPr bwMode="auto">
              <a:xfrm rot="5400000">
                <a:off x="378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39" name="AutoShape 36"/>
              <p:cNvSpPr>
                <a:spLocks noChangeArrowheads="1"/>
              </p:cNvSpPr>
              <p:nvPr/>
            </p:nvSpPr>
            <p:spPr bwMode="auto">
              <a:xfrm rot="5400000">
                <a:off x="410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40" name="AutoShape 37"/>
              <p:cNvSpPr>
                <a:spLocks noChangeArrowheads="1"/>
              </p:cNvSpPr>
              <p:nvPr/>
            </p:nvSpPr>
            <p:spPr bwMode="auto">
              <a:xfrm rot="5400000">
                <a:off x="442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41" name="AutoShape 38"/>
              <p:cNvSpPr>
                <a:spLocks noChangeArrowheads="1"/>
              </p:cNvSpPr>
              <p:nvPr/>
            </p:nvSpPr>
            <p:spPr bwMode="auto">
              <a:xfrm rot="5400000">
                <a:off x="473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42" name="AutoShape 39"/>
              <p:cNvSpPr>
                <a:spLocks noChangeArrowheads="1"/>
              </p:cNvSpPr>
              <p:nvPr/>
            </p:nvSpPr>
            <p:spPr bwMode="auto">
              <a:xfrm rot="5400000">
                <a:off x="505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43" name="AutoShape 40"/>
              <p:cNvSpPr>
                <a:spLocks noChangeArrowheads="1"/>
              </p:cNvSpPr>
              <p:nvPr/>
            </p:nvSpPr>
            <p:spPr bwMode="auto">
              <a:xfrm rot="5400000">
                <a:off x="43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44" name="AutoShape 41"/>
              <p:cNvSpPr>
                <a:spLocks noChangeArrowheads="1"/>
              </p:cNvSpPr>
              <p:nvPr/>
            </p:nvSpPr>
            <p:spPr bwMode="auto">
              <a:xfrm rot="5400000">
                <a:off x="74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45" name="AutoShape 42"/>
              <p:cNvSpPr>
                <a:spLocks noChangeArrowheads="1"/>
              </p:cNvSpPr>
              <p:nvPr/>
            </p:nvSpPr>
            <p:spPr bwMode="auto">
              <a:xfrm rot="5400000">
                <a:off x="106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346" name="AutoShape 43"/>
              <p:cNvSpPr>
                <a:spLocks noChangeArrowheads="1"/>
              </p:cNvSpPr>
              <p:nvPr/>
            </p:nvSpPr>
            <p:spPr bwMode="auto">
              <a:xfrm rot="5400000">
                <a:off x="138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47" name="AutoShape 44"/>
              <p:cNvSpPr>
                <a:spLocks noChangeArrowheads="1"/>
              </p:cNvSpPr>
              <p:nvPr/>
            </p:nvSpPr>
            <p:spPr bwMode="auto">
              <a:xfrm rot="5400000">
                <a:off x="170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48" name="AutoShape 45"/>
              <p:cNvSpPr>
                <a:spLocks noChangeArrowheads="1"/>
              </p:cNvSpPr>
              <p:nvPr/>
            </p:nvSpPr>
            <p:spPr bwMode="auto">
              <a:xfrm rot="5400000">
                <a:off x="201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49" name="AutoShape 46"/>
              <p:cNvSpPr>
                <a:spLocks noChangeArrowheads="1"/>
              </p:cNvSpPr>
              <p:nvPr/>
            </p:nvSpPr>
            <p:spPr bwMode="auto">
              <a:xfrm rot="5400000">
                <a:off x="233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50" name="AutoShape 47"/>
              <p:cNvSpPr>
                <a:spLocks noChangeArrowheads="1"/>
              </p:cNvSpPr>
              <p:nvPr/>
            </p:nvSpPr>
            <p:spPr bwMode="auto">
              <a:xfrm rot="5400000">
                <a:off x="265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51" name="AutoShape 48"/>
              <p:cNvSpPr>
                <a:spLocks noChangeArrowheads="1"/>
              </p:cNvSpPr>
              <p:nvPr/>
            </p:nvSpPr>
            <p:spPr bwMode="auto">
              <a:xfrm rot="5400000">
                <a:off x="297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52" name="AutoShape 49"/>
              <p:cNvSpPr>
                <a:spLocks noChangeArrowheads="1"/>
              </p:cNvSpPr>
              <p:nvPr/>
            </p:nvSpPr>
            <p:spPr bwMode="auto">
              <a:xfrm rot="5400000">
                <a:off x="328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53" name="AutoShape 50"/>
              <p:cNvSpPr>
                <a:spLocks noChangeArrowheads="1"/>
              </p:cNvSpPr>
              <p:nvPr/>
            </p:nvSpPr>
            <p:spPr bwMode="auto">
              <a:xfrm rot="5400000">
                <a:off x="360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54" name="AutoShape 51"/>
              <p:cNvSpPr>
                <a:spLocks noChangeArrowheads="1"/>
              </p:cNvSpPr>
              <p:nvPr/>
            </p:nvSpPr>
            <p:spPr bwMode="auto">
              <a:xfrm rot="5400000">
                <a:off x="392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55" name="AutoShape 52"/>
              <p:cNvSpPr>
                <a:spLocks noChangeArrowheads="1"/>
              </p:cNvSpPr>
              <p:nvPr/>
            </p:nvSpPr>
            <p:spPr bwMode="auto">
              <a:xfrm rot="5400000">
                <a:off x="424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56" name="AutoShape 53"/>
              <p:cNvSpPr>
                <a:spLocks noChangeArrowheads="1"/>
              </p:cNvSpPr>
              <p:nvPr/>
            </p:nvSpPr>
            <p:spPr bwMode="auto">
              <a:xfrm rot="5400000">
                <a:off x="455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57" name="AutoShape 54"/>
              <p:cNvSpPr>
                <a:spLocks noChangeArrowheads="1"/>
              </p:cNvSpPr>
              <p:nvPr/>
            </p:nvSpPr>
            <p:spPr bwMode="auto">
              <a:xfrm rot="5400000">
                <a:off x="487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58" name="AutoShape 55"/>
              <p:cNvSpPr>
                <a:spLocks noChangeArrowheads="1"/>
              </p:cNvSpPr>
              <p:nvPr/>
            </p:nvSpPr>
            <p:spPr bwMode="auto">
              <a:xfrm rot="5400000">
                <a:off x="519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59" name="AutoShape 56"/>
              <p:cNvSpPr>
                <a:spLocks noChangeArrowheads="1"/>
              </p:cNvSpPr>
              <p:nvPr/>
            </p:nvSpPr>
            <p:spPr bwMode="auto">
              <a:xfrm rot="5400000">
                <a:off x="29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60" name="AutoShape 57"/>
              <p:cNvSpPr>
                <a:spLocks noChangeArrowheads="1"/>
              </p:cNvSpPr>
              <p:nvPr/>
            </p:nvSpPr>
            <p:spPr bwMode="auto">
              <a:xfrm rot="5400000">
                <a:off x="61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61" name="AutoShape 58"/>
              <p:cNvSpPr>
                <a:spLocks noChangeArrowheads="1"/>
              </p:cNvSpPr>
              <p:nvPr/>
            </p:nvSpPr>
            <p:spPr bwMode="auto">
              <a:xfrm rot="5400000">
                <a:off x="92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362" name="AutoShape 59"/>
              <p:cNvSpPr>
                <a:spLocks noChangeArrowheads="1"/>
              </p:cNvSpPr>
              <p:nvPr/>
            </p:nvSpPr>
            <p:spPr bwMode="auto">
              <a:xfrm rot="5400000">
                <a:off x="124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63" name="AutoShape 60"/>
              <p:cNvSpPr>
                <a:spLocks noChangeArrowheads="1"/>
              </p:cNvSpPr>
              <p:nvPr/>
            </p:nvSpPr>
            <p:spPr bwMode="auto">
              <a:xfrm rot="5400000">
                <a:off x="156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64" name="AutoShape 61"/>
              <p:cNvSpPr>
                <a:spLocks noChangeArrowheads="1"/>
              </p:cNvSpPr>
              <p:nvPr/>
            </p:nvSpPr>
            <p:spPr bwMode="auto">
              <a:xfrm rot="5400000">
                <a:off x="188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65" name="AutoShape 62"/>
              <p:cNvSpPr>
                <a:spLocks noChangeArrowheads="1"/>
              </p:cNvSpPr>
              <p:nvPr/>
            </p:nvSpPr>
            <p:spPr bwMode="auto">
              <a:xfrm rot="5400000">
                <a:off x="219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66" name="AutoShape 63"/>
              <p:cNvSpPr>
                <a:spLocks noChangeArrowheads="1"/>
              </p:cNvSpPr>
              <p:nvPr/>
            </p:nvSpPr>
            <p:spPr bwMode="auto">
              <a:xfrm rot="5400000">
                <a:off x="251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67" name="AutoShape 64"/>
              <p:cNvSpPr>
                <a:spLocks noChangeArrowheads="1"/>
              </p:cNvSpPr>
              <p:nvPr/>
            </p:nvSpPr>
            <p:spPr bwMode="auto">
              <a:xfrm rot="5400000">
                <a:off x="283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68" name="AutoShape 65"/>
              <p:cNvSpPr>
                <a:spLocks noChangeArrowheads="1"/>
              </p:cNvSpPr>
              <p:nvPr/>
            </p:nvSpPr>
            <p:spPr bwMode="auto">
              <a:xfrm rot="5400000">
                <a:off x="315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69" name="AutoShape 66"/>
              <p:cNvSpPr>
                <a:spLocks noChangeArrowheads="1"/>
              </p:cNvSpPr>
              <p:nvPr/>
            </p:nvSpPr>
            <p:spPr bwMode="auto">
              <a:xfrm rot="5400000">
                <a:off x="346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70" name="AutoShape 67"/>
              <p:cNvSpPr>
                <a:spLocks noChangeArrowheads="1"/>
              </p:cNvSpPr>
              <p:nvPr/>
            </p:nvSpPr>
            <p:spPr bwMode="auto">
              <a:xfrm rot="5400000">
                <a:off x="378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71" name="AutoShape 68"/>
              <p:cNvSpPr>
                <a:spLocks noChangeArrowheads="1"/>
              </p:cNvSpPr>
              <p:nvPr/>
            </p:nvSpPr>
            <p:spPr bwMode="auto">
              <a:xfrm rot="5400000">
                <a:off x="410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72" name="AutoShape 69"/>
              <p:cNvSpPr>
                <a:spLocks noChangeArrowheads="1"/>
              </p:cNvSpPr>
              <p:nvPr/>
            </p:nvSpPr>
            <p:spPr bwMode="auto">
              <a:xfrm rot="5400000">
                <a:off x="442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73" name="AutoShape 70"/>
              <p:cNvSpPr>
                <a:spLocks noChangeArrowheads="1"/>
              </p:cNvSpPr>
              <p:nvPr/>
            </p:nvSpPr>
            <p:spPr bwMode="auto">
              <a:xfrm rot="5400000">
                <a:off x="473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74" name="AutoShape 71"/>
              <p:cNvSpPr>
                <a:spLocks noChangeArrowheads="1"/>
              </p:cNvSpPr>
              <p:nvPr/>
            </p:nvSpPr>
            <p:spPr bwMode="auto">
              <a:xfrm rot="5400000">
                <a:off x="505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75" name="AutoShape 72"/>
              <p:cNvSpPr>
                <a:spLocks noChangeArrowheads="1"/>
              </p:cNvSpPr>
              <p:nvPr/>
            </p:nvSpPr>
            <p:spPr bwMode="auto">
              <a:xfrm rot="5400000">
                <a:off x="138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76" name="AutoShape 73"/>
              <p:cNvSpPr>
                <a:spLocks noChangeArrowheads="1"/>
              </p:cNvSpPr>
              <p:nvPr/>
            </p:nvSpPr>
            <p:spPr bwMode="auto">
              <a:xfrm rot="5400000">
                <a:off x="1700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77" name="AutoShape 74"/>
              <p:cNvSpPr>
                <a:spLocks noChangeArrowheads="1"/>
              </p:cNvSpPr>
              <p:nvPr/>
            </p:nvSpPr>
            <p:spPr bwMode="auto">
              <a:xfrm rot="5400000">
                <a:off x="2018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78" name="AutoShape 75"/>
              <p:cNvSpPr>
                <a:spLocks noChangeArrowheads="1"/>
              </p:cNvSpPr>
              <p:nvPr/>
            </p:nvSpPr>
            <p:spPr bwMode="auto">
              <a:xfrm rot="5400000">
                <a:off x="2335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79" name="AutoShape 76"/>
              <p:cNvSpPr>
                <a:spLocks noChangeArrowheads="1"/>
              </p:cNvSpPr>
              <p:nvPr/>
            </p:nvSpPr>
            <p:spPr bwMode="auto">
              <a:xfrm rot="5400000">
                <a:off x="265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80" name="AutoShape 77"/>
              <p:cNvSpPr>
                <a:spLocks noChangeArrowheads="1"/>
              </p:cNvSpPr>
              <p:nvPr/>
            </p:nvSpPr>
            <p:spPr bwMode="auto">
              <a:xfrm rot="5400000">
                <a:off x="2970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81" name="AutoShape 78"/>
              <p:cNvSpPr>
                <a:spLocks noChangeArrowheads="1"/>
              </p:cNvSpPr>
              <p:nvPr/>
            </p:nvSpPr>
            <p:spPr bwMode="auto">
              <a:xfrm rot="5400000">
                <a:off x="3288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82" name="AutoShape 79"/>
              <p:cNvSpPr>
                <a:spLocks noChangeArrowheads="1"/>
              </p:cNvSpPr>
              <p:nvPr/>
            </p:nvSpPr>
            <p:spPr bwMode="auto">
              <a:xfrm rot="5400000">
                <a:off x="3605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83" name="AutoShape 80"/>
              <p:cNvSpPr>
                <a:spLocks noChangeArrowheads="1"/>
              </p:cNvSpPr>
              <p:nvPr/>
            </p:nvSpPr>
            <p:spPr bwMode="auto">
              <a:xfrm rot="5400000">
                <a:off x="392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84" name="AutoShape 81"/>
              <p:cNvSpPr>
                <a:spLocks noChangeArrowheads="1"/>
              </p:cNvSpPr>
              <p:nvPr/>
            </p:nvSpPr>
            <p:spPr bwMode="auto">
              <a:xfrm rot="5400000">
                <a:off x="4240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85" name="AutoShape 82"/>
              <p:cNvSpPr>
                <a:spLocks noChangeArrowheads="1"/>
              </p:cNvSpPr>
              <p:nvPr/>
            </p:nvSpPr>
            <p:spPr bwMode="auto">
              <a:xfrm rot="5400000">
                <a:off x="4558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86" name="AutoShape 83"/>
              <p:cNvSpPr>
                <a:spLocks noChangeArrowheads="1"/>
              </p:cNvSpPr>
              <p:nvPr/>
            </p:nvSpPr>
            <p:spPr bwMode="auto">
              <a:xfrm rot="5400000">
                <a:off x="4875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87" name="AutoShape 84"/>
              <p:cNvSpPr>
                <a:spLocks noChangeArrowheads="1"/>
              </p:cNvSpPr>
              <p:nvPr/>
            </p:nvSpPr>
            <p:spPr bwMode="auto">
              <a:xfrm rot="5400000">
                <a:off x="519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88" name="AutoShape 85"/>
              <p:cNvSpPr>
                <a:spLocks noChangeArrowheads="1"/>
              </p:cNvSpPr>
              <p:nvPr/>
            </p:nvSpPr>
            <p:spPr bwMode="auto">
              <a:xfrm rot="5400000">
                <a:off x="124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89" name="AutoShape 86"/>
              <p:cNvSpPr>
                <a:spLocks noChangeArrowheads="1"/>
              </p:cNvSpPr>
              <p:nvPr/>
            </p:nvSpPr>
            <p:spPr bwMode="auto">
              <a:xfrm rot="5400000">
                <a:off x="1564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90" name="AutoShape 87"/>
              <p:cNvSpPr>
                <a:spLocks noChangeArrowheads="1"/>
              </p:cNvSpPr>
              <p:nvPr/>
            </p:nvSpPr>
            <p:spPr bwMode="auto">
              <a:xfrm rot="5400000">
                <a:off x="1882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91" name="AutoShape 88"/>
              <p:cNvSpPr>
                <a:spLocks noChangeArrowheads="1"/>
              </p:cNvSpPr>
              <p:nvPr/>
            </p:nvSpPr>
            <p:spPr bwMode="auto">
              <a:xfrm rot="5400000">
                <a:off x="2199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92" name="AutoShape 89"/>
              <p:cNvSpPr>
                <a:spLocks noChangeArrowheads="1"/>
              </p:cNvSpPr>
              <p:nvPr/>
            </p:nvSpPr>
            <p:spPr bwMode="auto">
              <a:xfrm rot="5400000">
                <a:off x="251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93" name="AutoShape 90"/>
              <p:cNvSpPr>
                <a:spLocks noChangeArrowheads="1"/>
              </p:cNvSpPr>
              <p:nvPr/>
            </p:nvSpPr>
            <p:spPr bwMode="auto">
              <a:xfrm rot="5400000">
                <a:off x="2834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94" name="AutoShape 91"/>
              <p:cNvSpPr>
                <a:spLocks noChangeArrowheads="1"/>
              </p:cNvSpPr>
              <p:nvPr/>
            </p:nvSpPr>
            <p:spPr bwMode="auto">
              <a:xfrm rot="5400000">
                <a:off x="3152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95" name="AutoShape 92"/>
              <p:cNvSpPr>
                <a:spLocks noChangeArrowheads="1"/>
              </p:cNvSpPr>
              <p:nvPr/>
            </p:nvSpPr>
            <p:spPr bwMode="auto">
              <a:xfrm rot="5400000">
                <a:off x="3469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96" name="AutoShape 93"/>
              <p:cNvSpPr>
                <a:spLocks noChangeArrowheads="1"/>
              </p:cNvSpPr>
              <p:nvPr/>
            </p:nvSpPr>
            <p:spPr bwMode="auto">
              <a:xfrm rot="5400000">
                <a:off x="378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97" name="AutoShape 94"/>
              <p:cNvSpPr>
                <a:spLocks noChangeArrowheads="1"/>
              </p:cNvSpPr>
              <p:nvPr/>
            </p:nvSpPr>
            <p:spPr bwMode="auto">
              <a:xfrm rot="5400000">
                <a:off x="4104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98" name="AutoShape 95"/>
              <p:cNvSpPr>
                <a:spLocks noChangeArrowheads="1"/>
              </p:cNvSpPr>
              <p:nvPr/>
            </p:nvSpPr>
            <p:spPr bwMode="auto">
              <a:xfrm rot="5400000">
                <a:off x="4422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399" name="AutoShape 96"/>
              <p:cNvSpPr>
                <a:spLocks noChangeArrowheads="1"/>
              </p:cNvSpPr>
              <p:nvPr/>
            </p:nvSpPr>
            <p:spPr bwMode="auto">
              <a:xfrm rot="5400000">
                <a:off x="4739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00" name="AutoShape 97"/>
              <p:cNvSpPr>
                <a:spLocks noChangeArrowheads="1"/>
              </p:cNvSpPr>
              <p:nvPr/>
            </p:nvSpPr>
            <p:spPr bwMode="auto">
              <a:xfrm rot="5400000">
                <a:off x="505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01" name="AutoShape 98"/>
              <p:cNvSpPr>
                <a:spLocks noChangeArrowheads="1"/>
              </p:cNvSpPr>
              <p:nvPr/>
            </p:nvSpPr>
            <p:spPr bwMode="auto">
              <a:xfrm rot="5400000">
                <a:off x="106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402" name="AutoShape 99"/>
              <p:cNvSpPr>
                <a:spLocks noChangeArrowheads="1"/>
              </p:cNvSpPr>
              <p:nvPr/>
            </p:nvSpPr>
            <p:spPr bwMode="auto">
              <a:xfrm rot="5400000">
                <a:off x="138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03" name="AutoShape 100"/>
              <p:cNvSpPr>
                <a:spLocks noChangeArrowheads="1"/>
              </p:cNvSpPr>
              <p:nvPr/>
            </p:nvSpPr>
            <p:spPr bwMode="auto">
              <a:xfrm rot="5400000">
                <a:off x="1700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04" name="AutoShape 101"/>
              <p:cNvSpPr>
                <a:spLocks noChangeArrowheads="1"/>
              </p:cNvSpPr>
              <p:nvPr/>
            </p:nvSpPr>
            <p:spPr bwMode="auto">
              <a:xfrm rot="5400000">
                <a:off x="2018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05" name="AutoShape 102"/>
              <p:cNvSpPr>
                <a:spLocks noChangeArrowheads="1"/>
              </p:cNvSpPr>
              <p:nvPr/>
            </p:nvSpPr>
            <p:spPr bwMode="auto">
              <a:xfrm rot="5400000">
                <a:off x="233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06" name="AutoShape 103"/>
              <p:cNvSpPr>
                <a:spLocks noChangeArrowheads="1"/>
              </p:cNvSpPr>
              <p:nvPr/>
            </p:nvSpPr>
            <p:spPr bwMode="auto">
              <a:xfrm rot="5400000">
                <a:off x="265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07" name="AutoShape 104"/>
              <p:cNvSpPr>
                <a:spLocks noChangeArrowheads="1"/>
              </p:cNvSpPr>
              <p:nvPr/>
            </p:nvSpPr>
            <p:spPr bwMode="auto">
              <a:xfrm rot="5400000">
                <a:off x="2970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08" name="AutoShape 105"/>
              <p:cNvSpPr>
                <a:spLocks noChangeArrowheads="1"/>
              </p:cNvSpPr>
              <p:nvPr/>
            </p:nvSpPr>
            <p:spPr bwMode="auto">
              <a:xfrm rot="5400000">
                <a:off x="3288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09" name="AutoShape 106"/>
              <p:cNvSpPr>
                <a:spLocks noChangeArrowheads="1"/>
              </p:cNvSpPr>
              <p:nvPr/>
            </p:nvSpPr>
            <p:spPr bwMode="auto">
              <a:xfrm rot="5400000">
                <a:off x="360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10" name="AutoShape 107"/>
              <p:cNvSpPr>
                <a:spLocks noChangeArrowheads="1"/>
              </p:cNvSpPr>
              <p:nvPr/>
            </p:nvSpPr>
            <p:spPr bwMode="auto">
              <a:xfrm rot="5400000">
                <a:off x="392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11" name="AutoShape 108"/>
              <p:cNvSpPr>
                <a:spLocks noChangeArrowheads="1"/>
              </p:cNvSpPr>
              <p:nvPr/>
            </p:nvSpPr>
            <p:spPr bwMode="auto">
              <a:xfrm rot="5400000">
                <a:off x="4240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12" name="AutoShape 109"/>
              <p:cNvSpPr>
                <a:spLocks noChangeArrowheads="1"/>
              </p:cNvSpPr>
              <p:nvPr/>
            </p:nvSpPr>
            <p:spPr bwMode="auto">
              <a:xfrm rot="5400000">
                <a:off x="4558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13" name="AutoShape 110"/>
              <p:cNvSpPr>
                <a:spLocks noChangeArrowheads="1"/>
              </p:cNvSpPr>
              <p:nvPr/>
            </p:nvSpPr>
            <p:spPr bwMode="auto">
              <a:xfrm rot="5400000">
                <a:off x="487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14" name="AutoShape 111"/>
              <p:cNvSpPr>
                <a:spLocks noChangeArrowheads="1"/>
              </p:cNvSpPr>
              <p:nvPr/>
            </p:nvSpPr>
            <p:spPr bwMode="auto">
              <a:xfrm rot="5400000">
                <a:off x="519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15" name="AutoShape 112"/>
              <p:cNvSpPr>
                <a:spLocks noChangeArrowheads="1"/>
              </p:cNvSpPr>
              <p:nvPr/>
            </p:nvSpPr>
            <p:spPr bwMode="auto">
              <a:xfrm rot="5400000">
                <a:off x="29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16" name="AutoShape 113"/>
              <p:cNvSpPr>
                <a:spLocks noChangeArrowheads="1"/>
              </p:cNvSpPr>
              <p:nvPr/>
            </p:nvSpPr>
            <p:spPr bwMode="auto">
              <a:xfrm rot="5400000">
                <a:off x="61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17" name="AutoShape 114"/>
              <p:cNvSpPr>
                <a:spLocks noChangeArrowheads="1"/>
              </p:cNvSpPr>
              <p:nvPr/>
            </p:nvSpPr>
            <p:spPr bwMode="auto">
              <a:xfrm rot="5400000">
                <a:off x="92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418" name="AutoShape 115"/>
              <p:cNvSpPr>
                <a:spLocks noChangeArrowheads="1"/>
              </p:cNvSpPr>
              <p:nvPr/>
            </p:nvSpPr>
            <p:spPr bwMode="auto">
              <a:xfrm rot="5400000">
                <a:off x="124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19" name="AutoShape 116"/>
              <p:cNvSpPr>
                <a:spLocks noChangeArrowheads="1"/>
              </p:cNvSpPr>
              <p:nvPr/>
            </p:nvSpPr>
            <p:spPr bwMode="auto">
              <a:xfrm rot="5400000">
                <a:off x="156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20" name="AutoShape 117"/>
              <p:cNvSpPr>
                <a:spLocks noChangeArrowheads="1"/>
              </p:cNvSpPr>
              <p:nvPr/>
            </p:nvSpPr>
            <p:spPr bwMode="auto">
              <a:xfrm rot="5400000">
                <a:off x="188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21" name="AutoShape 118"/>
              <p:cNvSpPr>
                <a:spLocks noChangeArrowheads="1"/>
              </p:cNvSpPr>
              <p:nvPr/>
            </p:nvSpPr>
            <p:spPr bwMode="auto">
              <a:xfrm rot="5400000">
                <a:off x="219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22" name="AutoShape 119"/>
              <p:cNvSpPr>
                <a:spLocks noChangeArrowheads="1"/>
              </p:cNvSpPr>
              <p:nvPr/>
            </p:nvSpPr>
            <p:spPr bwMode="auto">
              <a:xfrm rot="5400000">
                <a:off x="251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23" name="AutoShape 120"/>
              <p:cNvSpPr>
                <a:spLocks noChangeArrowheads="1"/>
              </p:cNvSpPr>
              <p:nvPr/>
            </p:nvSpPr>
            <p:spPr bwMode="auto">
              <a:xfrm rot="5400000">
                <a:off x="283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24" name="AutoShape 121"/>
              <p:cNvSpPr>
                <a:spLocks noChangeArrowheads="1"/>
              </p:cNvSpPr>
              <p:nvPr/>
            </p:nvSpPr>
            <p:spPr bwMode="auto">
              <a:xfrm rot="5400000">
                <a:off x="315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25" name="AutoShape 122"/>
              <p:cNvSpPr>
                <a:spLocks noChangeArrowheads="1"/>
              </p:cNvSpPr>
              <p:nvPr/>
            </p:nvSpPr>
            <p:spPr bwMode="auto">
              <a:xfrm rot="5400000">
                <a:off x="346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26" name="AutoShape 123"/>
              <p:cNvSpPr>
                <a:spLocks noChangeArrowheads="1"/>
              </p:cNvSpPr>
              <p:nvPr/>
            </p:nvSpPr>
            <p:spPr bwMode="auto">
              <a:xfrm rot="5400000">
                <a:off x="378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27" name="AutoShape 124"/>
              <p:cNvSpPr>
                <a:spLocks noChangeArrowheads="1"/>
              </p:cNvSpPr>
              <p:nvPr/>
            </p:nvSpPr>
            <p:spPr bwMode="auto">
              <a:xfrm rot="5400000">
                <a:off x="410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28" name="AutoShape 125"/>
              <p:cNvSpPr>
                <a:spLocks noChangeArrowheads="1"/>
              </p:cNvSpPr>
              <p:nvPr/>
            </p:nvSpPr>
            <p:spPr bwMode="auto">
              <a:xfrm rot="5400000">
                <a:off x="442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29" name="AutoShape 126"/>
              <p:cNvSpPr>
                <a:spLocks noChangeArrowheads="1"/>
              </p:cNvSpPr>
              <p:nvPr/>
            </p:nvSpPr>
            <p:spPr bwMode="auto">
              <a:xfrm rot="5400000">
                <a:off x="473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30" name="AutoShape 127"/>
              <p:cNvSpPr>
                <a:spLocks noChangeArrowheads="1"/>
              </p:cNvSpPr>
              <p:nvPr/>
            </p:nvSpPr>
            <p:spPr bwMode="auto">
              <a:xfrm rot="5400000">
                <a:off x="505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31" name="AutoShape 128"/>
              <p:cNvSpPr>
                <a:spLocks noChangeArrowheads="1"/>
              </p:cNvSpPr>
              <p:nvPr/>
            </p:nvSpPr>
            <p:spPr bwMode="auto">
              <a:xfrm rot="5400000">
                <a:off x="43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32" name="AutoShape 129"/>
              <p:cNvSpPr>
                <a:spLocks noChangeArrowheads="1"/>
              </p:cNvSpPr>
              <p:nvPr/>
            </p:nvSpPr>
            <p:spPr bwMode="auto">
              <a:xfrm rot="5400000">
                <a:off x="74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33" name="AutoShape 130"/>
              <p:cNvSpPr>
                <a:spLocks noChangeArrowheads="1"/>
              </p:cNvSpPr>
              <p:nvPr/>
            </p:nvSpPr>
            <p:spPr bwMode="auto">
              <a:xfrm rot="5400000">
                <a:off x="106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434" name="AutoShape 131"/>
              <p:cNvSpPr>
                <a:spLocks noChangeArrowheads="1"/>
              </p:cNvSpPr>
              <p:nvPr/>
            </p:nvSpPr>
            <p:spPr bwMode="auto">
              <a:xfrm rot="5400000">
                <a:off x="138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35" name="AutoShape 132"/>
              <p:cNvSpPr>
                <a:spLocks noChangeArrowheads="1"/>
              </p:cNvSpPr>
              <p:nvPr/>
            </p:nvSpPr>
            <p:spPr bwMode="auto">
              <a:xfrm rot="5400000">
                <a:off x="170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36" name="AutoShape 133"/>
              <p:cNvSpPr>
                <a:spLocks noChangeArrowheads="1"/>
              </p:cNvSpPr>
              <p:nvPr/>
            </p:nvSpPr>
            <p:spPr bwMode="auto">
              <a:xfrm rot="5400000">
                <a:off x="201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37" name="AutoShape 134"/>
              <p:cNvSpPr>
                <a:spLocks noChangeArrowheads="1"/>
              </p:cNvSpPr>
              <p:nvPr/>
            </p:nvSpPr>
            <p:spPr bwMode="auto">
              <a:xfrm rot="5400000">
                <a:off x="233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38" name="AutoShape 135"/>
              <p:cNvSpPr>
                <a:spLocks noChangeArrowheads="1"/>
              </p:cNvSpPr>
              <p:nvPr/>
            </p:nvSpPr>
            <p:spPr bwMode="auto">
              <a:xfrm rot="5400000">
                <a:off x="265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39" name="AutoShape 136"/>
              <p:cNvSpPr>
                <a:spLocks noChangeArrowheads="1"/>
              </p:cNvSpPr>
              <p:nvPr/>
            </p:nvSpPr>
            <p:spPr bwMode="auto">
              <a:xfrm rot="5400000">
                <a:off x="297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40" name="AutoShape 137"/>
              <p:cNvSpPr>
                <a:spLocks noChangeArrowheads="1"/>
              </p:cNvSpPr>
              <p:nvPr/>
            </p:nvSpPr>
            <p:spPr bwMode="auto">
              <a:xfrm rot="5400000">
                <a:off x="328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41" name="AutoShape 138"/>
              <p:cNvSpPr>
                <a:spLocks noChangeArrowheads="1"/>
              </p:cNvSpPr>
              <p:nvPr/>
            </p:nvSpPr>
            <p:spPr bwMode="auto">
              <a:xfrm rot="5400000">
                <a:off x="360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42" name="AutoShape 139"/>
              <p:cNvSpPr>
                <a:spLocks noChangeArrowheads="1"/>
              </p:cNvSpPr>
              <p:nvPr/>
            </p:nvSpPr>
            <p:spPr bwMode="auto">
              <a:xfrm rot="5400000">
                <a:off x="392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43" name="AutoShape 140"/>
              <p:cNvSpPr>
                <a:spLocks noChangeArrowheads="1"/>
              </p:cNvSpPr>
              <p:nvPr/>
            </p:nvSpPr>
            <p:spPr bwMode="auto">
              <a:xfrm rot="5400000">
                <a:off x="424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44" name="AutoShape 141"/>
              <p:cNvSpPr>
                <a:spLocks noChangeArrowheads="1"/>
              </p:cNvSpPr>
              <p:nvPr/>
            </p:nvSpPr>
            <p:spPr bwMode="auto">
              <a:xfrm rot="5400000">
                <a:off x="455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45" name="AutoShape 142"/>
              <p:cNvSpPr>
                <a:spLocks noChangeArrowheads="1"/>
              </p:cNvSpPr>
              <p:nvPr/>
            </p:nvSpPr>
            <p:spPr bwMode="auto">
              <a:xfrm rot="5400000">
                <a:off x="487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46" name="AutoShape 143"/>
              <p:cNvSpPr>
                <a:spLocks noChangeArrowheads="1"/>
              </p:cNvSpPr>
              <p:nvPr/>
            </p:nvSpPr>
            <p:spPr bwMode="auto">
              <a:xfrm rot="5400000">
                <a:off x="519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47" name="AutoShape 144"/>
              <p:cNvSpPr>
                <a:spLocks noChangeArrowheads="1"/>
              </p:cNvSpPr>
              <p:nvPr/>
            </p:nvSpPr>
            <p:spPr bwMode="auto">
              <a:xfrm rot="5400000">
                <a:off x="27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48" name="AutoShape 145"/>
              <p:cNvSpPr>
                <a:spLocks noChangeArrowheads="1"/>
              </p:cNvSpPr>
              <p:nvPr/>
            </p:nvSpPr>
            <p:spPr bwMode="auto">
              <a:xfrm rot="16200000" flipV="1">
                <a:off x="58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49" name="AutoShape 146"/>
              <p:cNvSpPr>
                <a:spLocks noChangeArrowheads="1"/>
              </p:cNvSpPr>
              <p:nvPr/>
            </p:nvSpPr>
            <p:spPr bwMode="auto">
              <a:xfrm rot="5400000">
                <a:off x="90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450" name="AutoShape 147"/>
              <p:cNvSpPr>
                <a:spLocks noChangeArrowheads="1"/>
              </p:cNvSpPr>
              <p:nvPr/>
            </p:nvSpPr>
            <p:spPr bwMode="auto">
              <a:xfrm rot="5400000">
                <a:off x="122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51" name="AutoShape 148"/>
              <p:cNvSpPr>
                <a:spLocks noChangeArrowheads="1"/>
              </p:cNvSpPr>
              <p:nvPr/>
            </p:nvSpPr>
            <p:spPr bwMode="auto">
              <a:xfrm rot="5400000">
                <a:off x="154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52" name="AutoShape 149"/>
              <p:cNvSpPr>
                <a:spLocks noChangeArrowheads="1"/>
              </p:cNvSpPr>
              <p:nvPr/>
            </p:nvSpPr>
            <p:spPr bwMode="auto">
              <a:xfrm rot="5400000">
                <a:off x="185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53" name="AutoShape 150"/>
              <p:cNvSpPr>
                <a:spLocks noChangeArrowheads="1"/>
              </p:cNvSpPr>
              <p:nvPr/>
            </p:nvSpPr>
            <p:spPr bwMode="auto">
              <a:xfrm rot="5400000">
                <a:off x="217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54" name="AutoShape 151"/>
              <p:cNvSpPr>
                <a:spLocks noChangeArrowheads="1"/>
              </p:cNvSpPr>
              <p:nvPr/>
            </p:nvSpPr>
            <p:spPr bwMode="auto">
              <a:xfrm rot="5400000">
                <a:off x="249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55" name="AutoShape 152"/>
              <p:cNvSpPr>
                <a:spLocks noChangeArrowheads="1"/>
              </p:cNvSpPr>
              <p:nvPr/>
            </p:nvSpPr>
            <p:spPr bwMode="auto">
              <a:xfrm rot="5400000">
                <a:off x="281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56" name="AutoShape 153"/>
              <p:cNvSpPr>
                <a:spLocks noChangeArrowheads="1"/>
              </p:cNvSpPr>
              <p:nvPr/>
            </p:nvSpPr>
            <p:spPr bwMode="auto">
              <a:xfrm rot="5400000">
                <a:off x="312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57" name="AutoShape 154"/>
              <p:cNvSpPr>
                <a:spLocks noChangeArrowheads="1"/>
              </p:cNvSpPr>
              <p:nvPr/>
            </p:nvSpPr>
            <p:spPr bwMode="auto">
              <a:xfrm rot="5400000">
                <a:off x="344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58" name="AutoShape 155"/>
              <p:cNvSpPr>
                <a:spLocks noChangeArrowheads="1"/>
              </p:cNvSpPr>
              <p:nvPr/>
            </p:nvSpPr>
            <p:spPr bwMode="auto">
              <a:xfrm rot="5400000">
                <a:off x="376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59" name="AutoShape 156"/>
              <p:cNvSpPr>
                <a:spLocks noChangeArrowheads="1"/>
              </p:cNvSpPr>
              <p:nvPr/>
            </p:nvSpPr>
            <p:spPr bwMode="auto">
              <a:xfrm rot="5400000">
                <a:off x="408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60" name="AutoShape 157"/>
              <p:cNvSpPr>
                <a:spLocks noChangeArrowheads="1"/>
              </p:cNvSpPr>
              <p:nvPr/>
            </p:nvSpPr>
            <p:spPr bwMode="auto">
              <a:xfrm rot="5400000">
                <a:off x="439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61" name="AutoShape 158"/>
              <p:cNvSpPr>
                <a:spLocks noChangeArrowheads="1"/>
              </p:cNvSpPr>
              <p:nvPr/>
            </p:nvSpPr>
            <p:spPr bwMode="auto">
              <a:xfrm rot="5400000">
                <a:off x="471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62" name="AutoShape 159"/>
              <p:cNvSpPr>
                <a:spLocks noChangeArrowheads="1"/>
              </p:cNvSpPr>
              <p:nvPr/>
            </p:nvSpPr>
            <p:spPr bwMode="auto">
              <a:xfrm rot="5400000">
                <a:off x="503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63" name="AutoShape 160"/>
              <p:cNvSpPr>
                <a:spLocks noChangeArrowheads="1"/>
              </p:cNvSpPr>
              <p:nvPr/>
            </p:nvSpPr>
            <p:spPr bwMode="auto">
              <a:xfrm rot="5400000">
                <a:off x="40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64" name="AutoShape 161"/>
              <p:cNvSpPr>
                <a:spLocks noChangeArrowheads="1"/>
              </p:cNvSpPr>
              <p:nvPr/>
            </p:nvSpPr>
            <p:spPr bwMode="auto">
              <a:xfrm rot="5400000">
                <a:off x="72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65" name="AutoShape 162"/>
              <p:cNvSpPr>
                <a:spLocks noChangeArrowheads="1"/>
              </p:cNvSpPr>
              <p:nvPr/>
            </p:nvSpPr>
            <p:spPr bwMode="auto">
              <a:xfrm rot="5400000">
                <a:off x="104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466" name="AutoShape 163"/>
              <p:cNvSpPr>
                <a:spLocks noChangeArrowheads="1"/>
              </p:cNvSpPr>
              <p:nvPr/>
            </p:nvSpPr>
            <p:spPr bwMode="auto">
              <a:xfrm rot="5400000">
                <a:off x="136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67" name="AutoShape 164"/>
              <p:cNvSpPr>
                <a:spLocks noChangeArrowheads="1"/>
              </p:cNvSpPr>
              <p:nvPr/>
            </p:nvSpPr>
            <p:spPr bwMode="auto">
              <a:xfrm rot="5400000">
                <a:off x="167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68" name="AutoShape 165"/>
              <p:cNvSpPr>
                <a:spLocks noChangeArrowheads="1"/>
              </p:cNvSpPr>
              <p:nvPr/>
            </p:nvSpPr>
            <p:spPr bwMode="auto">
              <a:xfrm rot="5400000">
                <a:off x="199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69" name="AutoShape 166"/>
              <p:cNvSpPr>
                <a:spLocks noChangeArrowheads="1"/>
              </p:cNvSpPr>
              <p:nvPr/>
            </p:nvSpPr>
            <p:spPr bwMode="auto">
              <a:xfrm rot="5400000">
                <a:off x="231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70" name="AutoShape 167"/>
              <p:cNvSpPr>
                <a:spLocks noChangeArrowheads="1"/>
              </p:cNvSpPr>
              <p:nvPr/>
            </p:nvSpPr>
            <p:spPr bwMode="auto">
              <a:xfrm rot="5400000">
                <a:off x="263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71" name="AutoShape 168"/>
              <p:cNvSpPr>
                <a:spLocks noChangeArrowheads="1"/>
              </p:cNvSpPr>
              <p:nvPr/>
            </p:nvSpPr>
            <p:spPr bwMode="auto">
              <a:xfrm rot="5400000">
                <a:off x="294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72" name="AutoShape 169"/>
              <p:cNvSpPr>
                <a:spLocks noChangeArrowheads="1"/>
              </p:cNvSpPr>
              <p:nvPr/>
            </p:nvSpPr>
            <p:spPr bwMode="auto">
              <a:xfrm rot="5400000">
                <a:off x="326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73" name="AutoShape 170"/>
              <p:cNvSpPr>
                <a:spLocks noChangeArrowheads="1"/>
              </p:cNvSpPr>
              <p:nvPr/>
            </p:nvSpPr>
            <p:spPr bwMode="auto">
              <a:xfrm rot="5400000">
                <a:off x="358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74" name="AutoShape 171"/>
              <p:cNvSpPr>
                <a:spLocks noChangeArrowheads="1"/>
              </p:cNvSpPr>
              <p:nvPr/>
            </p:nvSpPr>
            <p:spPr bwMode="auto">
              <a:xfrm rot="5400000">
                <a:off x="390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75" name="AutoShape 172"/>
              <p:cNvSpPr>
                <a:spLocks noChangeArrowheads="1"/>
              </p:cNvSpPr>
              <p:nvPr/>
            </p:nvSpPr>
            <p:spPr bwMode="auto">
              <a:xfrm rot="5400000">
                <a:off x="421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76" name="AutoShape 173"/>
              <p:cNvSpPr>
                <a:spLocks noChangeArrowheads="1"/>
              </p:cNvSpPr>
              <p:nvPr/>
            </p:nvSpPr>
            <p:spPr bwMode="auto">
              <a:xfrm rot="5400000">
                <a:off x="453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77" name="AutoShape 174"/>
              <p:cNvSpPr>
                <a:spLocks noChangeArrowheads="1"/>
              </p:cNvSpPr>
              <p:nvPr/>
            </p:nvSpPr>
            <p:spPr bwMode="auto">
              <a:xfrm rot="5400000">
                <a:off x="485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78" name="AutoShape 175"/>
              <p:cNvSpPr>
                <a:spLocks noChangeArrowheads="1"/>
              </p:cNvSpPr>
              <p:nvPr/>
            </p:nvSpPr>
            <p:spPr bwMode="auto">
              <a:xfrm rot="5400000">
                <a:off x="517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79" name="AutoShape 176"/>
              <p:cNvSpPr>
                <a:spLocks noChangeArrowheads="1"/>
              </p:cNvSpPr>
              <p:nvPr/>
            </p:nvSpPr>
            <p:spPr bwMode="auto">
              <a:xfrm rot="5400000">
                <a:off x="27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80" name="AutoShape 177"/>
              <p:cNvSpPr>
                <a:spLocks noChangeArrowheads="1"/>
              </p:cNvSpPr>
              <p:nvPr/>
            </p:nvSpPr>
            <p:spPr bwMode="auto">
              <a:xfrm rot="5400000">
                <a:off x="58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81" name="AutoShape 178"/>
              <p:cNvSpPr>
                <a:spLocks noChangeArrowheads="1"/>
              </p:cNvSpPr>
              <p:nvPr/>
            </p:nvSpPr>
            <p:spPr bwMode="auto">
              <a:xfrm rot="5400000">
                <a:off x="90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482" name="AutoShape 179"/>
              <p:cNvSpPr>
                <a:spLocks noChangeArrowheads="1"/>
              </p:cNvSpPr>
              <p:nvPr/>
            </p:nvSpPr>
            <p:spPr bwMode="auto">
              <a:xfrm rot="5400000">
                <a:off x="122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83" name="AutoShape 180"/>
              <p:cNvSpPr>
                <a:spLocks noChangeArrowheads="1"/>
              </p:cNvSpPr>
              <p:nvPr/>
            </p:nvSpPr>
            <p:spPr bwMode="auto">
              <a:xfrm rot="5400000">
                <a:off x="154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84" name="AutoShape 181"/>
              <p:cNvSpPr>
                <a:spLocks noChangeArrowheads="1"/>
              </p:cNvSpPr>
              <p:nvPr/>
            </p:nvSpPr>
            <p:spPr bwMode="auto">
              <a:xfrm rot="5400000">
                <a:off x="185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85" name="AutoShape 182"/>
              <p:cNvSpPr>
                <a:spLocks noChangeArrowheads="1"/>
              </p:cNvSpPr>
              <p:nvPr/>
            </p:nvSpPr>
            <p:spPr bwMode="auto">
              <a:xfrm rot="5400000">
                <a:off x="217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86" name="AutoShape 183"/>
              <p:cNvSpPr>
                <a:spLocks noChangeArrowheads="1"/>
              </p:cNvSpPr>
              <p:nvPr/>
            </p:nvSpPr>
            <p:spPr bwMode="auto">
              <a:xfrm rot="5400000">
                <a:off x="249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87" name="AutoShape 184"/>
              <p:cNvSpPr>
                <a:spLocks noChangeArrowheads="1"/>
              </p:cNvSpPr>
              <p:nvPr/>
            </p:nvSpPr>
            <p:spPr bwMode="auto">
              <a:xfrm rot="5400000">
                <a:off x="281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88" name="AutoShape 185"/>
              <p:cNvSpPr>
                <a:spLocks noChangeArrowheads="1"/>
              </p:cNvSpPr>
              <p:nvPr/>
            </p:nvSpPr>
            <p:spPr bwMode="auto">
              <a:xfrm rot="5400000">
                <a:off x="312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89" name="AutoShape 186"/>
              <p:cNvSpPr>
                <a:spLocks noChangeArrowheads="1"/>
              </p:cNvSpPr>
              <p:nvPr/>
            </p:nvSpPr>
            <p:spPr bwMode="auto">
              <a:xfrm rot="5400000">
                <a:off x="344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90" name="AutoShape 187"/>
              <p:cNvSpPr>
                <a:spLocks noChangeArrowheads="1"/>
              </p:cNvSpPr>
              <p:nvPr/>
            </p:nvSpPr>
            <p:spPr bwMode="auto">
              <a:xfrm rot="5400000">
                <a:off x="376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91" name="AutoShape 188"/>
              <p:cNvSpPr>
                <a:spLocks noChangeArrowheads="1"/>
              </p:cNvSpPr>
              <p:nvPr/>
            </p:nvSpPr>
            <p:spPr bwMode="auto">
              <a:xfrm rot="5400000">
                <a:off x="408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92" name="AutoShape 189"/>
              <p:cNvSpPr>
                <a:spLocks noChangeArrowheads="1"/>
              </p:cNvSpPr>
              <p:nvPr/>
            </p:nvSpPr>
            <p:spPr bwMode="auto">
              <a:xfrm rot="5400000">
                <a:off x="439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93" name="AutoShape 190"/>
              <p:cNvSpPr>
                <a:spLocks noChangeArrowheads="1"/>
              </p:cNvSpPr>
              <p:nvPr/>
            </p:nvSpPr>
            <p:spPr bwMode="auto">
              <a:xfrm rot="5400000">
                <a:off x="471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94" name="AutoShape 191"/>
              <p:cNvSpPr>
                <a:spLocks noChangeArrowheads="1"/>
              </p:cNvSpPr>
              <p:nvPr/>
            </p:nvSpPr>
            <p:spPr bwMode="auto">
              <a:xfrm rot="5400000">
                <a:off x="503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95" name="AutoShape 192"/>
              <p:cNvSpPr>
                <a:spLocks noChangeArrowheads="1"/>
              </p:cNvSpPr>
              <p:nvPr/>
            </p:nvSpPr>
            <p:spPr bwMode="auto">
              <a:xfrm rot="5400000">
                <a:off x="40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96" name="AutoShape 193"/>
              <p:cNvSpPr>
                <a:spLocks noChangeArrowheads="1"/>
              </p:cNvSpPr>
              <p:nvPr/>
            </p:nvSpPr>
            <p:spPr bwMode="auto">
              <a:xfrm rot="5400000">
                <a:off x="72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97" name="AutoShape 194"/>
              <p:cNvSpPr>
                <a:spLocks noChangeArrowheads="1"/>
              </p:cNvSpPr>
              <p:nvPr/>
            </p:nvSpPr>
            <p:spPr bwMode="auto">
              <a:xfrm rot="5400000">
                <a:off x="104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498" name="AutoShape 195"/>
              <p:cNvSpPr>
                <a:spLocks noChangeArrowheads="1"/>
              </p:cNvSpPr>
              <p:nvPr/>
            </p:nvSpPr>
            <p:spPr bwMode="auto">
              <a:xfrm rot="5400000">
                <a:off x="136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499" name="AutoShape 196"/>
              <p:cNvSpPr>
                <a:spLocks noChangeArrowheads="1"/>
              </p:cNvSpPr>
              <p:nvPr/>
            </p:nvSpPr>
            <p:spPr bwMode="auto">
              <a:xfrm rot="5400000">
                <a:off x="167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00" name="AutoShape 197"/>
              <p:cNvSpPr>
                <a:spLocks noChangeArrowheads="1"/>
              </p:cNvSpPr>
              <p:nvPr/>
            </p:nvSpPr>
            <p:spPr bwMode="auto">
              <a:xfrm rot="5400000">
                <a:off x="199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01" name="AutoShape 198"/>
              <p:cNvSpPr>
                <a:spLocks noChangeArrowheads="1"/>
              </p:cNvSpPr>
              <p:nvPr/>
            </p:nvSpPr>
            <p:spPr bwMode="auto">
              <a:xfrm rot="5400000">
                <a:off x="231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02" name="AutoShape 199"/>
              <p:cNvSpPr>
                <a:spLocks noChangeArrowheads="1"/>
              </p:cNvSpPr>
              <p:nvPr/>
            </p:nvSpPr>
            <p:spPr bwMode="auto">
              <a:xfrm rot="5400000">
                <a:off x="263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03" name="AutoShape 200"/>
              <p:cNvSpPr>
                <a:spLocks noChangeArrowheads="1"/>
              </p:cNvSpPr>
              <p:nvPr/>
            </p:nvSpPr>
            <p:spPr bwMode="auto">
              <a:xfrm rot="5400000">
                <a:off x="294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04" name="AutoShape 201"/>
              <p:cNvSpPr>
                <a:spLocks noChangeArrowheads="1"/>
              </p:cNvSpPr>
              <p:nvPr/>
            </p:nvSpPr>
            <p:spPr bwMode="auto">
              <a:xfrm rot="5400000">
                <a:off x="326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05" name="AutoShape 202"/>
              <p:cNvSpPr>
                <a:spLocks noChangeArrowheads="1"/>
              </p:cNvSpPr>
              <p:nvPr/>
            </p:nvSpPr>
            <p:spPr bwMode="auto">
              <a:xfrm rot="5400000">
                <a:off x="358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06" name="AutoShape 203"/>
              <p:cNvSpPr>
                <a:spLocks noChangeArrowheads="1"/>
              </p:cNvSpPr>
              <p:nvPr/>
            </p:nvSpPr>
            <p:spPr bwMode="auto">
              <a:xfrm rot="5400000">
                <a:off x="390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07" name="AutoShape 204"/>
              <p:cNvSpPr>
                <a:spLocks noChangeArrowheads="1"/>
              </p:cNvSpPr>
              <p:nvPr/>
            </p:nvSpPr>
            <p:spPr bwMode="auto">
              <a:xfrm rot="5400000">
                <a:off x="421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08" name="AutoShape 205"/>
              <p:cNvSpPr>
                <a:spLocks noChangeArrowheads="1"/>
              </p:cNvSpPr>
              <p:nvPr/>
            </p:nvSpPr>
            <p:spPr bwMode="auto">
              <a:xfrm rot="5400000">
                <a:off x="453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09" name="AutoShape 206"/>
              <p:cNvSpPr>
                <a:spLocks noChangeArrowheads="1"/>
              </p:cNvSpPr>
              <p:nvPr/>
            </p:nvSpPr>
            <p:spPr bwMode="auto">
              <a:xfrm rot="5400000">
                <a:off x="485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10" name="AutoShape 207"/>
              <p:cNvSpPr>
                <a:spLocks noChangeArrowheads="1"/>
              </p:cNvSpPr>
              <p:nvPr/>
            </p:nvSpPr>
            <p:spPr bwMode="auto">
              <a:xfrm rot="5400000">
                <a:off x="517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11" name="AutoShape 208"/>
              <p:cNvSpPr>
                <a:spLocks noChangeArrowheads="1"/>
              </p:cNvSpPr>
              <p:nvPr/>
            </p:nvSpPr>
            <p:spPr bwMode="auto">
              <a:xfrm rot="5400000">
                <a:off x="27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12" name="AutoShape 209"/>
              <p:cNvSpPr>
                <a:spLocks noChangeArrowheads="1"/>
              </p:cNvSpPr>
              <p:nvPr/>
            </p:nvSpPr>
            <p:spPr bwMode="auto">
              <a:xfrm rot="5400000">
                <a:off x="58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13" name="AutoShape 210"/>
              <p:cNvSpPr>
                <a:spLocks noChangeArrowheads="1"/>
              </p:cNvSpPr>
              <p:nvPr/>
            </p:nvSpPr>
            <p:spPr bwMode="auto">
              <a:xfrm rot="5400000">
                <a:off x="90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514" name="AutoShape 211"/>
              <p:cNvSpPr>
                <a:spLocks noChangeArrowheads="1"/>
              </p:cNvSpPr>
              <p:nvPr/>
            </p:nvSpPr>
            <p:spPr bwMode="auto">
              <a:xfrm rot="5400000">
                <a:off x="122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15" name="AutoShape 212"/>
              <p:cNvSpPr>
                <a:spLocks noChangeArrowheads="1"/>
              </p:cNvSpPr>
              <p:nvPr/>
            </p:nvSpPr>
            <p:spPr bwMode="auto">
              <a:xfrm rot="5400000">
                <a:off x="154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16" name="AutoShape 213"/>
              <p:cNvSpPr>
                <a:spLocks noChangeArrowheads="1"/>
              </p:cNvSpPr>
              <p:nvPr/>
            </p:nvSpPr>
            <p:spPr bwMode="auto">
              <a:xfrm rot="5400000">
                <a:off x="185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17" name="AutoShape 214"/>
              <p:cNvSpPr>
                <a:spLocks noChangeArrowheads="1"/>
              </p:cNvSpPr>
              <p:nvPr/>
            </p:nvSpPr>
            <p:spPr bwMode="auto">
              <a:xfrm rot="5400000">
                <a:off x="217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18" name="AutoShape 215"/>
              <p:cNvSpPr>
                <a:spLocks noChangeArrowheads="1"/>
              </p:cNvSpPr>
              <p:nvPr/>
            </p:nvSpPr>
            <p:spPr bwMode="auto">
              <a:xfrm rot="5400000">
                <a:off x="249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19" name="AutoShape 216"/>
              <p:cNvSpPr>
                <a:spLocks noChangeArrowheads="1"/>
              </p:cNvSpPr>
              <p:nvPr/>
            </p:nvSpPr>
            <p:spPr bwMode="auto">
              <a:xfrm rot="5400000">
                <a:off x="281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20" name="AutoShape 217"/>
              <p:cNvSpPr>
                <a:spLocks noChangeArrowheads="1"/>
              </p:cNvSpPr>
              <p:nvPr/>
            </p:nvSpPr>
            <p:spPr bwMode="auto">
              <a:xfrm rot="5400000">
                <a:off x="312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21" name="AutoShape 218"/>
              <p:cNvSpPr>
                <a:spLocks noChangeArrowheads="1"/>
              </p:cNvSpPr>
              <p:nvPr/>
            </p:nvSpPr>
            <p:spPr bwMode="auto">
              <a:xfrm rot="5400000">
                <a:off x="344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22" name="AutoShape 219"/>
              <p:cNvSpPr>
                <a:spLocks noChangeArrowheads="1"/>
              </p:cNvSpPr>
              <p:nvPr/>
            </p:nvSpPr>
            <p:spPr bwMode="auto">
              <a:xfrm rot="5400000">
                <a:off x="376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23" name="AutoShape 220"/>
              <p:cNvSpPr>
                <a:spLocks noChangeArrowheads="1"/>
              </p:cNvSpPr>
              <p:nvPr/>
            </p:nvSpPr>
            <p:spPr bwMode="auto">
              <a:xfrm rot="5400000">
                <a:off x="408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24" name="AutoShape 221"/>
              <p:cNvSpPr>
                <a:spLocks noChangeArrowheads="1"/>
              </p:cNvSpPr>
              <p:nvPr/>
            </p:nvSpPr>
            <p:spPr bwMode="auto">
              <a:xfrm rot="5400000">
                <a:off x="439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25" name="AutoShape 222"/>
              <p:cNvSpPr>
                <a:spLocks noChangeArrowheads="1"/>
              </p:cNvSpPr>
              <p:nvPr/>
            </p:nvSpPr>
            <p:spPr bwMode="auto">
              <a:xfrm rot="5400000">
                <a:off x="471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26" name="AutoShape 223"/>
              <p:cNvSpPr>
                <a:spLocks noChangeArrowheads="1"/>
              </p:cNvSpPr>
              <p:nvPr/>
            </p:nvSpPr>
            <p:spPr bwMode="auto">
              <a:xfrm rot="5400000">
                <a:off x="503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27" name="AutoShape 224"/>
              <p:cNvSpPr>
                <a:spLocks noChangeArrowheads="1"/>
              </p:cNvSpPr>
              <p:nvPr/>
            </p:nvSpPr>
            <p:spPr bwMode="auto">
              <a:xfrm rot="5400000">
                <a:off x="40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28" name="AutoShape 225"/>
              <p:cNvSpPr>
                <a:spLocks noChangeArrowheads="1"/>
              </p:cNvSpPr>
              <p:nvPr/>
            </p:nvSpPr>
            <p:spPr bwMode="auto">
              <a:xfrm rot="5400000">
                <a:off x="72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29" name="AutoShape 226"/>
              <p:cNvSpPr>
                <a:spLocks noChangeArrowheads="1"/>
              </p:cNvSpPr>
              <p:nvPr/>
            </p:nvSpPr>
            <p:spPr bwMode="auto">
              <a:xfrm rot="5400000">
                <a:off x="104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530" name="AutoShape 227"/>
              <p:cNvSpPr>
                <a:spLocks noChangeArrowheads="1"/>
              </p:cNvSpPr>
              <p:nvPr/>
            </p:nvSpPr>
            <p:spPr bwMode="auto">
              <a:xfrm rot="5400000">
                <a:off x="136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31" name="AutoShape 228"/>
              <p:cNvSpPr>
                <a:spLocks noChangeArrowheads="1"/>
              </p:cNvSpPr>
              <p:nvPr/>
            </p:nvSpPr>
            <p:spPr bwMode="auto">
              <a:xfrm rot="5400000">
                <a:off x="167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32" name="AutoShape 229"/>
              <p:cNvSpPr>
                <a:spLocks noChangeArrowheads="1"/>
              </p:cNvSpPr>
              <p:nvPr/>
            </p:nvSpPr>
            <p:spPr bwMode="auto">
              <a:xfrm rot="5400000">
                <a:off x="199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33" name="AutoShape 230"/>
              <p:cNvSpPr>
                <a:spLocks noChangeArrowheads="1"/>
              </p:cNvSpPr>
              <p:nvPr/>
            </p:nvSpPr>
            <p:spPr bwMode="auto">
              <a:xfrm rot="5400000">
                <a:off x="231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34" name="AutoShape 231"/>
              <p:cNvSpPr>
                <a:spLocks noChangeArrowheads="1"/>
              </p:cNvSpPr>
              <p:nvPr/>
            </p:nvSpPr>
            <p:spPr bwMode="auto">
              <a:xfrm rot="5400000">
                <a:off x="263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35" name="AutoShape 232"/>
              <p:cNvSpPr>
                <a:spLocks noChangeArrowheads="1"/>
              </p:cNvSpPr>
              <p:nvPr/>
            </p:nvSpPr>
            <p:spPr bwMode="auto">
              <a:xfrm rot="5400000">
                <a:off x="294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36" name="AutoShape 233"/>
              <p:cNvSpPr>
                <a:spLocks noChangeArrowheads="1"/>
              </p:cNvSpPr>
              <p:nvPr/>
            </p:nvSpPr>
            <p:spPr bwMode="auto">
              <a:xfrm rot="5400000">
                <a:off x="326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37" name="AutoShape 234"/>
              <p:cNvSpPr>
                <a:spLocks noChangeArrowheads="1"/>
              </p:cNvSpPr>
              <p:nvPr/>
            </p:nvSpPr>
            <p:spPr bwMode="auto">
              <a:xfrm rot="5400000">
                <a:off x="358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38" name="AutoShape 235"/>
              <p:cNvSpPr>
                <a:spLocks noChangeArrowheads="1"/>
              </p:cNvSpPr>
              <p:nvPr/>
            </p:nvSpPr>
            <p:spPr bwMode="auto">
              <a:xfrm rot="5400000">
                <a:off x="390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39" name="AutoShape 236"/>
              <p:cNvSpPr>
                <a:spLocks noChangeArrowheads="1"/>
              </p:cNvSpPr>
              <p:nvPr/>
            </p:nvSpPr>
            <p:spPr bwMode="auto">
              <a:xfrm rot="5400000">
                <a:off x="421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40" name="AutoShape 237"/>
              <p:cNvSpPr>
                <a:spLocks noChangeArrowheads="1"/>
              </p:cNvSpPr>
              <p:nvPr/>
            </p:nvSpPr>
            <p:spPr bwMode="auto">
              <a:xfrm rot="5400000">
                <a:off x="453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41" name="AutoShape 238"/>
              <p:cNvSpPr>
                <a:spLocks noChangeArrowheads="1"/>
              </p:cNvSpPr>
              <p:nvPr/>
            </p:nvSpPr>
            <p:spPr bwMode="auto">
              <a:xfrm rot="5400000">
                <a:off x="485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42" name="AutoShape 239"/>
              <p:cNvSpPr>
                <a:spLocks noChangeArrowheads="1"/>
              </p:cNvSpPr>
              <p:nvPr/>
            </p:nvSpPr>
            <p:spPr bwMode="auto">
              <a:xfrm rot="5400000">
                <a:off x="517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43" name="AutoShape 240"/>
              <p:cNvSpPr>
                <a:spLocks noChangeArrowheads="1"/>
              </p:cNvSpPr>
              <p:nvPr/>
            </p:nvSpPr>
            <p:spPr bwMode="auto">
              <a:xfrm rot="5400000">
                <a:off x="27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44" name="AutoShape 241"/>
              <p:cNvSpPr>
                <a:spLocks noChangeArrowheads="1"/>
              </p:cNvSpPr>
              <p:nvPr/>
            </p:nvSpPr>
            <p:spPr bwMode="auto">
              <a:xfrm rot="5400000">
                <a:off x="58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45" name="AutoShape 242"/>
              <p:cNvSpPr>
                <a:spLocks noChangeArrowheads="1"/>
              </p:cNvSpPr>
              <p:nvPr/>
            </p:nvSpPr>
            <p:spPr bwMode="auto">
              <a:xfrm rot="5400000">
                <a:off x="90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546" name="AutoShape 243"/>
              <p:cNvSpPr>
                <a:spLocks noChangeArrowheads="1"/>
              </p:cNvSpPr>
              <p:nvPr/>
            </p:nvSpPr>
            <p:spPr bwMode="auto">
              <a:xfrm rot="5400000">
                <a:off x="122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47" name="AutoShape 244"/>
              <p:cNvSpPr>
                <a:spLocks noChangeArrowheads="1"/>
              </p:cNvSpPr>
              <p:nvPr/>
            </p:nvSpPr>
            <p:spPr bwMode="auto">
              <a:xfrm rot="5400000">
                <a:off x="154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48" name="AutoShape 245"/>
              <p:cNvSpPr>
                <a:spLocks noChangeArrowheads="1"/>
              </p:cNvSpPr>
              <p:nvPr/>
            </p:nvSpPr>
            <p:spPr bwMode="auto">
              <a:xfrm rot="5400000">
                <a:off x="185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49" name="AutoShape 246"/>
              <p:cNvSpPr>
                <a:spLocks noChangeArrowheads="1"/>
              </p:cNvSpPr>
              <p:nvPr/>
            </p:nvSpPr>
            <p:spPr bwMode="auto">
              <a:xfrm rot="5400000">
                <a:off x="217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50" name="AutoShape 247"/>
              <p:cNvSpPr>
                <a:spLocks noChangeArrowheads="1"/>
              </p:cNvSpPr>
              <p:nvPr/>
            </p:nvSpPr>
            <p:spPr bwMode="auto">
              <a:xfrm rot="5400000">
                <a:off x="249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51" name="AutoShape 248"/>
              <p:cNvSpPr>
                <a:spLocks noChangeArrowheads="1"/>
              </p:cNvSpPr>
              <p:nvPr/>
            </p:nvSpPr>
            <p:spPr bwMode="auto">
              <a:xfrm rot="5400000">
                <a:off x="281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52" name="AutoShape 249"/>
              <p:cNvSpPr>
                <a:spLocks noChangeArrowheads="1"/>
              </p:cNvSpPr>
              <p:nvPr/>
            </p:nvSpPr>
            <p:spPr bwMode="auto">
              <a:xfrm rot="5400000">
                <a:off x="312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53" name="AutoShape 250"/>
              <p:cNvSpPr>
                <a:spLocks noChangeArrowheads="1"/>
              </p:cNvSpPr>
              <p:nvPr/>
            </p:nvSpPr>
            <p:spPr bwMode="auto">
              <a:xfrm rot="5400000">
                <a:off x="344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54" name="AutoShape 251"/>
              <p:cNvSpPr>
                <a:spLocks noChangeArrowheads="1"/>
              </p:cNvSpPr>
              <p:nvPr/>
            </p:nvSpPr>
            <p:spPr bwMode="auto">
              <a:xfrm rot="5400000">
                <a:off x="376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55" name="AutoShape 252"/>
              <p:cNvSpPr>
                <a:spLocks noChangeArrowheads="1"/>
              </p:cNvSpPr>
              <p:nvPr/>
            </p:nvSpPr>
            <p:spPr bwMode="auto">
              <a:xfrm rot="5400000">
                <a:off x="408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56" name="AutoShape 253"/>
              <p:cNvSpPr>
                <a:spLocks noChangeArrowheads="1"/>
              </p:cNvSpPr>
              <p:nvPr/>
            </p:nvSpPr>
            <p:spPr bwMode="auto">
              <a:xfrm rot="5400000">
                <a:off x="439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57" name="AutoShape 254"/>
              <p:cNvSpPr>
                <a:spLocks noChangeArrowheads="1"/>
              </p:cNvSpPr>
              <p:nvPr/>
            </p:nvSpPr>
            <p:spPr bwMode="auto">
              <a:xfrm rot="5400000">
                <a:off x="471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58" name="AutoShape 255"/>
              <p:cNvSpPr>
                <a:spLocks noChangeArrowheads="1"/>
              </p:cNvSpPr>
              <p:nvPr/>
            </p:nvSpPr>
            <p:spPr bwMode="auto">
              <a:xfrm rot="5400000">
                <a:off x="503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59" name="AutoShape 256"/>
              <p:cNvSpPr>
                <a:spLocks noChangeArrowheads="1"/>
              </p:cNvSpPr>
              <p:nvPr/>
            </p:nvSpPr>
            <p:spPr bwMode="auto">
              <a:xfrm rot="5400000">
                <a:off x="40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60" name="AutoShape 257"/>
              <p:cNvSpPr>
                <a:spLocks noChangeArrowheads="1"/>
              </p:cNvSpPr>
              <p:nvPr/>
            </p:nvSpPr>
            <p:spPr bwMode="auto">
              <a:xfrm rot="5400000">
                <a:off x="72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61" name="AutoShape 258"/>
              <p:cNvSpPr>
                <a:spLocks noChangeArrowheads="1"/>
              </p:cNvSpPr>
              <p:nvPr/>
            </p:nvSpPr>
            <p:spPr bwMode="auto">
              <a:xfrm rot="5400000">
                <a:off x="104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562" name="AutoShape 259"/>
              <p:cNvSpPr>
                <a:spLocks noChangeArrowheads="1"/>
              </p:cNvSpPr>
              <p:nvPr/>
            </p:nvSpPr>
            <p:spPr bwMode="auto">
              <a:xfrm rot="5400000">
                <a:off x="136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63" name="AutoShape 260"/>
              <p:cNvSpPr>
                <a:spLocks noChangeArrowheads="1"/>
              </p:cNvSpPr>
              <p:nvPr/>
            </p:nvSpPr>
            <p:spPr bwMode="auto">
              <a:xfrm rot="5400000">
                <a:off x="167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64" name="AutoShape 261"/>
              <p:cNvSpPr>
                <a:spLocks noChangeArrowheads="1"/>
              </p:cNvSpPr>
              <p:nvPr/>
            </p:nvSpPr>
            <p:spPr bwMode="auto">
              <a:xfrm rot="5400000">
                <a:off x="199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65" name="AutoShape 262"/>
              <p:cNvSpPr>
                <a:spLocks noChangeArrowheads="1"/>
              </p:cNvSpPr>
              <p:nvPr/>
            </p:nvSpPr>
            <p:spPr bwMode="auto">
              <a:xfrm rot="5400000">
                <a:off x="231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66" name="AutoShape 263"/>
              <p:cNvSpPr>
                <a:spLocks noChangeArrowheads="1"/>
              </p:cNvSpPr>
              <p:nvPr/>
            </p:nvSpPr>
            <p:spPr bwMode="auto">
              <a:xfrm rot="5400000">
                <a:off x="263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67" name="AutoShape 264"/>
              <p:cNvSpPr>
                <a:spLocks noChangeArrowheads="1"/>
              </p:cNvSpPr>
              <p:nvPr/>
            </p:nvSpPr>
            <p:spPr bwMode="auto">
              <a:xfrm rot="5400000">
                <a:off x="294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68" name="AutoShape 265"/>
              <p:cNvSpPr>
                <a:spLocks noChangeArrowheads="1"/>
              </p:cNvSpPr>
              <p:nvPr/>
            </p:nvSpPr>
            <p:spPr bwMode="auto">
              <a:xfrm rot="5400000">
                <a:off x="326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69" name="AutoShape 266"/>
              <p:cNvSpPr>
                <a:spLocks noChangeArrowheads="1"/>
              </p:cNvSpPr>
              <p:nvPr/>
            </p:nvSpPr>
            <p:spPr bwMode="auto">
              <a:xfrm rot="5400000">
                <a:off x="358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70" name="AutoShape 267"/>
              <p:cNvSpPr>
                <a:spLocks noChangeArrowheads="1"/>
              </p:cNvSpPr>
              <p:nvPr/>
            </p:nvSpPr>
            <p:spPr bwMode="auto">
              <a:xfrm rot="5400000">
                <a:off x="390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71" name="AutoShape 268"/>
              <p:cNvSpPr>
                <a:spLocks noChangeArrowheads="1"/>
              </p:cNvSpPr>
              <p:nvPr/>
            </p:nvSpPr>
            <p:spPr bwMode="auto">
              <a:xfrm rot="5400000">
                <a:off x="421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72" name="AutoShape 269"/>
              <p:cNvSpPr>
                <a:spLocks noChangeArrowheads="1"/>
              </p:cNvSpPr>
              <p:nvPr/>
            </p:nvSpPr>
            <p:spPr bwMode="auto">
              <a:xfrm rot="5400000">
                <a:off x="453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73" name="AutoShape 270"/>
              <p:cNvSpPr>
                <a:spLocks noChangeArrowheads="1"/>
              </p:cNvSpPr>
              <p:nvPr/>
            </p:nvSpPr>
            <p:spPr bwMode="auto">
              <a:xfrm rot="5400000">
                <a:off x="485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74" name="AutoShape 271"/>
              <p:cNvSpPr>
                <a:spLocks noChangeArrowheads="1"/>
              </p:cNvSpPr>
              <p:nvPr/>
            </p:nvSpPr>
            <p:spPr bwMode="auto">
              <a:xfrm rot="5400000">
                <a:off x="517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75" name="AutoShape 272"/>
              <p:cNvSpPr>
                <a:spLocks noChangeArrowheads="1"/>
              </p:cNvSpPr>
              <p:nvPr/>
            </p:nvSpPr>
            <p:spPr bwMode="auto">
              <a:xfrm rot="5400000">
                <a:off x="1100" y="916"/>
                <a:ext cx="295" cy="288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76" name="AutoShape 273"/>
              <p:cNvSpPr>
                <a:spLocks noChangeArrowheads="1"/>
              </p:cNvSpPr>
              <p:nvPr/>
            </p:nvSpPr>
            <p:spPr bwMode="auto">
              <a:xfrm rot="5400000">
                <a:off x="462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77" name="AutoShape 274"/>
              <p:cNvSpPr>
                <a:spLocks noChangeArrowheads="1"/>
              </p:cNvSpPr>
              <p:nvPr/>
            </p:nvSpPr>
            <p:spPr bwMode="auto">
              <a:xfrm rot="5400000">
                <a:off x="779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578" name="AutoShape 275"/>
              <p:cNvSpPr>
                <a:spLocks noChangeArrowheads="1"/>
              </p:cNvSpPr>
              <p:nvPr/>
            </p:nvSpPr>
            <p:spPr bwMode="auto">
              <a:xfrm rot="5400000">
                <a:off x="280" y="113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79" name="AutoShape 276"/>
              <p:cNvSpPr>
                <a:spLocks noChangeArrowheads="1"/>
              </p:cNvSpPr>
              <p:nvPr/>
            </p:nvSpPr>
            <p:spPr bwMode="auto">
              <a:xfrm rot="5400000">
                <a:off x="598" y="113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80" name="AutoShape 277"/>
              <p:cNvSpPr>
                <a:spLocks noChangeArrowheads="1"/>
              </p:cNvSpPr>
              <p:nvPr/>
            </p:nvSpPr>
            <p:spPr bwMode="auto">
              <a:xfrm rot="5400000">
                <a:off x="915" y="113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  <p:sp>
            <p:nvSpPr>
              <p:cNvPr id="581" name="AutoShape 278"/>
              <p:cNvSpPr>
                <a:spLocks noChangeArrowheads="1"/>
              </p:cNvSpPr>
              <p:nvPr/>
            </p:nvSpPr>
            <p:spPr bwMode="auto">
              <a:xfrm rot="5400000">
                <a:off x="462" y="136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endParaRPr>
              </a:p>
            </p:txBody>
          </p:sp>
          <p:sp>
            <p:nvSpPr>
              <p:cNvPr id="582" name="AutoShape 279"/>
              <p:cNvSpPr>
                <a:spLocks noChangeArrowheads="1"/>
              </p:cNvSpPr>
              <p:nvPr/>
            </p:nvSpPr>
            <p:spPr bwMode="auto">
              <a:xfrm rot="5400000">
                <a:off x="779" y="136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</a:rPr>
                  <a:t> </a:t>
                </a:r>
              </a:p>
            </p:txBody>
          </p:sp>
        </p:grpSp>
      </p:grpSp>
      <p:sp>
        <p:nvSpPr>
          <p:cNvPr id="583" name="Line 280"/>
          <p:cNvSpPr>
            <a:spLocks noChangeShapeType="1"/>
          </p:cNvSpPr>
          <p:nvPr/>
        </p:nvSpPr>
        <p:spPr bwMode="auto">
          <a:xfrm flipV="1">
            <a:off x="1316992" y="1559746"/>
            <a:ext cx="1347425" cy="30307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584" name="Line 281"/>
          <p:cNvSpPr>
            <a:spLocks noChangeShapeType="1"/>
          </p:cNvSpPr>
          <p:nvPr/>
        </p:nvSpPr>
        <p:spPr bwMode="auto">
          <a:xfrm>
            <a:off x="1316992" y="1914906"/>
            <a:ext cx="1347425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585" name="Line 282"/>
          <p:cNvSpPr>
            <a:spLocks noChangeShapeType="1"/>
          </p:cNvSpPr>
          <p:nvPr/>
        </p:nvSpPr>
        <p:spPr bwMode="auto">
          <a:xfrm>
            <a:off x="1316992" y="1963840"/>
            <a:ext cx="1347425" cy="20204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586" name="Rectangle 283"/>
          <p:cNvSpPr>
            <a:spLocks noChangeArrowheads="1"/>
          </p:cNvSpPr>
          <p:nvPr/>
        </p:nvSpPr>
        <p:spPr bwMode="auto">
          <a:xfrm>
            <a:off x="1096607" y="1283397"/>
            <a:ext cx="1105619" cy="30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Corbel" panose="020B0503020204020204"/>
              </a:rPr>
              <a:t>UV light 400 nm</a:t>
            </a:r>
          </a:p>
        </p:txBody>
      </p:sp>
      <p:sp>
        <p:nvSpPr>
          <p:cNvPr id="587" name="Text Box 284"/>
          <p:cNvSpPr txBox="1">
            <a:spLocks noChangeArrowheads="1"/>
          </p:cNvSpPr>
          <p:nvPr/>
        </p:nvSpPr>
        <p:spPr bwMode="auto">
          <a:xfrm>
            <a:off x="2811252" y="2573112"/>
            <a:ext cx="1484297" cy="36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orbel" panose="020B0503020204020204"/>
              </a:rPr>
              <a:t>SiPM camera</a:t>
            </a:r>
            <a:endParaRPr lang="zh-CN" altLang="en-US" dirty="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588" name="Rectangle 19"/>
          <p:cNvSpPr>
            <a:spLocks noChangeArrowheads="1"/>
          </p:cNvSpPr>
          <p:nvPr/>
        </p:nvSpPr>
        <p:spPr bwMode="auto">
          <a:xfrm>
            <a:off x="643280" y="1786869"/>
            <a:ext cx="778647" cy="268945"/>
          </a:xfrm>
          <a:prstGeom prst="rect">
            <a:avLst/>
          </a:prstGeom>
          <a:solidFill>
            <a:srgbClr val="DF532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</a:rPr>
              <a:t>UV LED</a:t>
            </a:r>
          </a:p>
        </p:txBody>
      </p:sp>
      <p:sp>
        <p:nvSpPr>
          <p:cNvPr id="592" name="矩形 591"/>
          <p:cNvSpPr/>
          <p:nvPr/>
        </p:nvSpPr>
        <p:spPr>
          <a:xfrm>
            <a:off x="4448106" y="343793"/>
            <a:ext cx="44677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latin typeface="+mj-lt"/>
              </a:rPr>
              <a:t> </a:t>
            </a:r>
            <a:r>
              <a:rPr lang="en-US" altLang="zh-CN" sz="2000" dirty="0" smtClean="0">
                <a:latin typeface="+mj-lt"/>
              </a:rPr>
              <a:t>UV-LEDs are mounted at the center of the mirror to monitor and </a:t>
            </a:r>
            <a:r>
              <a:rPr lang="en-US" altLang="zh-CN" sz="2000" dirty="0">
                <a:latin typeface="+mj-lt"/>
              </a:rPr>
              <a:t>calibrate the gain </a:t>
            </a:r>
            <a:r>
              <a:rPr lang="en-US" altLang="zh-CN" sz="2000" dirty="0" smtClean="0">
                <a:latin typeface="+mj-lt"/>
              </a:rPr>
              <a:t>of the </a:t>
            </a:r>
            <a:r>
              <a:rPr lang="en-US" altLang="zh-CN" sz="2000" dirty="0" err="1" smtClean="0">
                <a:latin typeface="+mj-lt"/>
              </a:rPr>
              <a:t>SiPM</a:t>
            </a:r>
            <a:r>
              <a:rPr lang="en-US" altLang="zh-CN" sz="2000" dirty="0" smtClean="0">
                <a:latin typeface="+mj-lt"/>
              </a:rPr>
              <a:t> camera.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Gain instability is within ±1% in the whole night </a:t>
            </a:r>
            <a:r>
              <a:rPr lang="en-US" altLang="zh-CN" sz="2000" dirty="0" smtClean="0"/>
              <a:t>after the </a:t>
            </a:r>
            <a:r>
              <a:rPr lang="en-US" altLang="zh-CN" sz="2000" dirty="0" smtClean="0">
                <a:solidFill>
                  <a:prstClr val="black"/>
                </a:solidFill>
              </a:rPr>
              <a:t>temperature </a:t>
            </a:r>
            <a:r>
              <a:rPr lang="en-US" altLang="zh-CN" sz="2000" dirty="0">
                <a:solidFill>
                  <a:prstClr val="black"/>
                </a:solidFill>
              </a:rPr>
              <a:t>and high voltage compensation </a:t>
            </a:r>
            <a:r>
              <a:rPr lang="en-US" altLang="zh-CN" sz="2000" dirty="0" smtClean="0">
                <a:solidFill>
                  <a:prstClr val="black"/>
                </a:solidFill>
              </a:rPr>
              <a:t>loops.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</a:rPr>
              <a:t> The temperature distribution on camera is within the adjustable range of high voltage and temperature compensation loops.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45669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3974231" cy="52989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43" y="44624"/>
            <a:ext cx="5678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The telescope can be run in the moon night </a:t>
            </a:r>
            <a:endParaRPr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737" y="1551785"/>
            <a:ext cx="4680520" cy="313070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00716" y="827984"/>
            <a:ext cx="4214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Stars passing through the field of view of the telescope</a:t>
            </a:r>
            <a:endParaRPr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4391737" y="5705906"/>
            <a:ext cx="4702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See Dr.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Lingling</a:t>
            </a:r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Ma’s talk in 15 April  </a:t>
            </a:r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46484" y="4682493"/>
            <a:ext cx="4397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dirty="0"/>
              <a:t>S</a:t>
            </a:r>
            <a:r>
              <a:rPr lang="en-US" altLang="zh-CN" dirty="0" smtClean="0"/>
              <a:t>tars can </a:t>
            </a:r>
            <a:r>
              <a:rPr lang="en-US" altLang="zh-CN" dirty="0"/>
              <a:t>be used </a:t>
            </a:r>
            <a:r>
              <a:rPr lang="en-US" altLang="zh-CN" dirty="0" smtClean="0"/>
              <a:t>to calibration the direction of the telescope and study </a:t>
            </a:r>
            <a:r>
              <a:rPr lang="en-US" altLang="zh-CN" dirty="0"/>
              <a:t>the spot </a:t>
            </a:r>
            <a:r>
              <a:rPr lang="en-US" altLang="zh-CN" dirty="0" smtClean="0"/>
              <a:t>shape</a:t>
            </a:r>
            <a:r>
              <a:rPr lang="en-US" altLang="zh-CN" dirty="0"/>
              <a:t> </a:t>
            </a:r>
            <a:r>
              <a:rPr lang="en-US" altLang="zh-CN" dirty="0" smtClean="0"/>
              <a:t>etc.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29052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3913" y="424868"/>
            <a:ext cx="424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Filter window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：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AR + cutoff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05017"/>
            <a:ext cx="4253978" cy="34583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4942" y="1171439"/>
            <a:ext cx="4721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To improve signal to noise ratio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5718192" y="4365104"/>
            <a:ext cx="3513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Sky background light spectrum </a:t>
            </a:r>
          </a:p>
          <a:p>
            <a:r>
              <a:rPr lang="en-US" altLang="zh-CN" sz="2000" b="1" dirty="0" smtClean="0">
                <a:solidFill>
                  <a:srgbClr val="C00000"/>
                </a:solidFill>
              </a:rPr>
              <a:t>in the moon less night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5364088" y="1556792"/>
            <a:ext cx="216024" cy="196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604255" y="1527175"/>
            <a:ext cx="911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</a:rPr>
              <a:t>F</a:t>
            </a:r>
            <a:r>
              <a:rPr lang="en-US" altLang="zh-CN" sz="2400" dirty="0" smtClean="0">
                <a:solidFill>
                  <a:prstClr val="black"/>
                </a:solidFill>
              </a:rPr>
              <a:t>ilter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3501008"/>
            <a:ext cx="4384604" cy="309634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28298" y="3645024"/>
            <a:ext cx="170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Moon less night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27798" y="4751856"/>
            <a:ext cx="129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Moon night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 rot="5400000">
            <a:off x="-1447954" y="4989488"/>
            <a:ext cx="34802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</a:rPr>
              <a:t>NSB(without filter)/NSB</a:t>
            </a:r>
            <a:r>
              <a:rPr lang="zh-CN" altLang="en-US" sz="1600" b="1" dirty="0" smtClean="0">
                <a:solidFill>
                  <a:prstClr val="black"/>
                </a:solidFill>
              </a:rPr>
              <a:t>（</a:t>
            </a:r>
            <a:r>
              <a:rPr lang="en-US" altLang="zh-CN" sz="1600" b="1" dirty="0" smtClean="0">
                <a:solidFill>
                  <a:prstClr val="black"/>
                </a:solidFill>
              </a:rPr>
              <a:t>with filter</a:t>
            </a:r>
            <a:r>
              <a:rPr lang="zh-CN" altLang="en-US" sz="1600" b="1" dirty="0" smtClean="0">
                <a:solidFill>
                  <a:prstClr val="black"/>
                </a:solidFill>
              </a:rPr>
              <a:t>）</a:t>
            </a:r>
            <a:endParaRPr lang="zh-CN" altLang="en-US" sz="1600" b="1" dirty="0">
              <a:solidFill>
                <a:prstClr val="black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3645024"/>
            <a:ext cx="4947621" cy="307813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060235" y="6453336"/>
            <a:ext cx="21103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λ </a:t>
            </a:r>
            <a:r>
              <a:rPr lang="zh-CN" altLang="en-US" dirty="0" smtClean="0">
                <a:solidFill>
                  <a:prstClr val="black"/>
                </a:solidFill>
              </a:rPr>
              <a:t>（</a:t>
            </a:r>
            <a:r>
              <a:rPr lang="en-US" altLang="zh-CN" dirty="0" smtClean="0">
                <a:solidFill>
                  <a:prstClr val="black"/>
                </a:solidFill>
              </a:rPr>
              <a:t>nm</a:t>
            </a:r>
            <a:r>
              <a:rPr lang="zh-CN" altLang="en-US" dirty="0" smtClean="0">
                <a:solidFill>
                  <a:prstClr val="black"/>
                </a:solidFill>
              </a:rPr>
              <a:t>）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30753" y="4265593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550 nm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767" y="1700808"/>
            <a:ext cx="248440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7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" y="4374149"/>
            <a:ext cx="9144000" cy="391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42"/>
            <a:ext cx="9144000" cy="43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6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479" y="3451161"/>
            <a:ext cx="4172428" cy="33735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50563"/>
            <a:ext cx="2895428" cy="3860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030466"/>
            <a:ext cx="4117310" cy="27000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5786" y="476567"/>
            <a:ext cx="2402721" cy="1802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51093"/>
              </p:ext>
            </p:extLst>
          </p:nvPr>
        </p:nvGraphicFramePr>
        <p:xfrm>
          <a:off x="3050965" y="1112937"/>
          <a:ext cx="385129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3"/>
                <a:gridCol w="2843178"/>
              </a:tblGrid>
              <a:tr h="2533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+mn-lt"/>
                          <a:ea typeface="+mn-ea"/>
                        </a:rPr>
                        <a:t>Device</a:t>
                      </a:r>
                      <a:endParaRPr lang="zh-CN" altLang="en-US" sz="24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Parameters</a:t>
                      </a:r>
                      <a:endParaRPr lang="zh-CN" altLang="en-US" sz="24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</a:tr>
              <a:tr h="2432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 N</a:t>
                      </a:r>
                      <a:r>
                        <a:rPr lang="en-US" altLang="zh-CN" sz="2400" baseline="-25000" dirty="0" smtClean="0"/>
                        <a:t>2</a:t>
                      </a:r>
                      <a:r>
                        <a:rPr lang="en-US" altLang="zh-CN" sz="2400" baseline="0" dirty="0" smtClean="0"/>
                        <a:t> laser</a:t>
                      </a:r>
                      <a:endParaRPr lang="zh-CN" altLang="zh-CN" sz="2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Wave</a:t>
                      </a:r>
                      <a:r>
                        <a:rPr lang="en-US" altLang="zh-CN" sz="2400" baseline="0" dirty="0" smtClean="0"/>
                        <a:t> length=</a:t>
                      </a:r>
                      <a:r>
                        <a:rPr lang="en-US" altLang="zh-CN" sz="2400" dirty="0" smtClean="0"/>
                        <a:t>337nm Energy</a:t>
                      </a:r>
                      <a:r>
                        <a:rPr lang="zh-CN" altLang="en-US" sz="2400" dirty="0" smtClean="0"/>
                        <a:t>≥</a:t>
                      </a:r>
                      <a:r>
                        <a:rPr lang="en-US" altLang="zh-CN" sz="2400" dirty="0" smtClean="0"/>
                        <a:t>170μJ</a:t>
                      </a:r>
                      <a:endParaRPr lang="en-US" altLang="zh-CN" sz="2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</a:tr>
              <a:tr h="2432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YAG</a:t>
                      </a:r>
                      <a:r>
                        <a:rPr lang="en-US" altLang="zh-CN" sz="2400" baseline="0" dirty="0" smtClean="0"/>
                        <a:t> laser</a:t>
                      </a:r>
                      <a:endParaRPr lang="zh-CN" altLang="zh-CN" sz="2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/>
                        <a:t>Wave</a:t>
                      </a:r>
                      <a:r>
                        <a:rPr lang="en-US" altLang="zh-CN" sz="2400" baseline="0" dirty="0" smtClean="0"/>
                        <a:t> length=</a:t>
                      </a:r>
                      <a:r>
                        <a:rPr lang="en-US" altLang="zh-CN" sz="2400" dirty="0" smtClean="0"/>
                        <a:t>337nm Energy</a:t>
                      </a:r>
                      <a:r>
                        <a:rPr lang="zh-CN" altLang="en-US" sz="2400" dirty="0" smtClean="0"/>
                        <a:t>≥</a:t>
                      </a:r>
                      <a:r>
                        <a:rPr lang="en-US" altLang="zh-CN" sz="2400" dirty="0" smtClean="0"/>
                        <a:t>2mJ</a:t>
                      </a:r>
                      <a:endParaRPr lang="en-US" altLang="zh-CN" sz="2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7055226" y="2632555"/>
            <a:ext cx="2041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3-D Rotary Platform</a:t>
            </a:r>
          </a:p>
        </p:txBody>
      </p:sp>
      <p:sp>
        <p:nvSpPr>
          <p:cNvPr id="7" name="矩形 6"/>
          <p:cNvSpPr/>
          <p:nvPr/>
        </p:nvSpPr>
        <p:spPr>
          <a:xfrm>
            <a:off x="3289175" y="75727"/>
            <a:ext cx="3879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Calibration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and Atmosphere Monitoring </a:t>
            </a:r>
          </a:p>
        </p:txBody>
      </p:sp>
      <p:sp>
        <p:nvSpPr>
          <p:cNvPr id="9" name="矩形 8"/>
          <p:cNvSpPr/>
          <p:nvPr/>
        </p:nvSpPr>
        <p:spPr>
          <a:xfrm>
            <a:off x="2972694" y="3001887"/>
            <a:ext cx="4322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444444"/>
                </a:solidFill>
                <a:latin typeface="Arial" panose="020B0604020202020204" pitchFamily="34" charset="0"/>
              </a:rPr>
              <a:t>See Dr</a:t>
            </a:r>
            <a:r>
              <a:rPr lang="en-US" altLang="zh-CN" dirty="0">
                <a:solidFill>
                  <a:srgbClr val="444444"/>
                </a:solidFill>
                <a:latin typeface="Arial" panose="020B0604020202020204" pitchFamily="34" charset="0"/>
              </a:rPr>
              <a:t>. </a:t>
            </a:r>
            <a:r>
              <a:rPr lang="en-US" altLang="zh-CN" dirty="0" err="1" smtClean="0">
                <a:solidFill>
                  <a:srgbClr val="444444"/>
                </a:solidFill>
                <a:latin typeface="Arial" panose="020B0604020202020204" pitchFamily="34" charset="0"/>
              </a:rPr>
              <a:t>Fengrong</a:t>
            </a:r>
            <a:r>
              <a:rPr lang="en-US" altLang="zh-CN" dirty="0" smtClean="0">
                <a:solidFill>
                  <a:srgbClr val="444444"/>
                </a:solidFill>
                <a:latin typeface="Arial" panose="020B0604020202020204" pitchFamily="34" charset="0"/>
              </a:rPr>
              <a:t> Zhu’s talk in 15 April  </a:t>
            </a:r>
            <a:endParaRPr lang="en-US" altLang="zh-CN" dirty="0">
              <a:solidFill>
                <a:srgbClr val="44444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7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11760" y="107921"/>
            <a:ext cx="4678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Conclusion and future plan</a:t>
            </a:r>
            <a:endParaRPr lang="zh-CN" altLang="en-US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323528" y="764704"/>
            <a:ext cx="871296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 First Cherenkov telescope has been successfully run in January 2019.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/>
              <a:t> </a:t>
            </a:r>
            <a:r>
              <a:rPr lang="en-US" altLang="zh-CN" sz="2400" kern="100" dirty="0" smtClean="0">
                <a:cs typeface="Times New Roman" panose="02020603050405020304" pitchFamily="18" charset="0"/>
              </a:rPr>
              <a:t>Six </a:t>
            </a:r>
            <a:r>
              <a:rPr lang="en-US" altLang="zh-CN" sz="2400" kern="0" dirty="0"/>
              <a:t>movable/adjustable containers, and </a:t>
            </a:r>
            <a:r>
              <a:rPr lang="en-US" altLang="zh-CN" sz="2400" dirty="0"/>
              <a:t>spherical mirrors</a:t>
            </a:r>
            <a:r>
              <a:rPr lang="zh-CN" altLang="en-US" sz="2400" dirty="0"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400" dirty="0">
                <a:cs typeface="微软雅黑" panose="020B0503020204020204" charset="-122"/>
                <a:sym typeface="+mn-ea"/>
              </a:rPr>
              <a:t>have been installed at LHAASO site</a:t>
            </a:r>
            <a:r>
              <a:rPr lang="en-US" altLang="zh-CN" sz="2400" dirty="0" smtClean="0">
                <a:cs typeface="微软雅黑" panose="020B0503020204020204" charset="-122"/>
                <a:sym typeface="+mn-ea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600" dirty="0" smtClean="0">
              <a:cs typeface="微软雅黑" panose="020B050302020402020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C00000"/>
                </a:solidFill>
                <a:cs typeface="微软雅黑" panose="020B0503020204020204" charset="-122"/>
                <a:sym typeface="+mn-ea"/>
              </a:rPr>
              <a:t>More stable version online FPGA program would be finished in May 2019.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C00000"/>
                </a:solidFill>
                <a:cs typeface="微软雅黑" panose="020B0503020204020204" charset="-122"/>
                <a:sym typeface="+mn-ea"/>
              </a:rPr>
              <a:t>Dynamic threshold and more function FPGA program would be finished in </a:t>
            </a:r>
            <a:r>
              <a:rPr lang="en-US" altLang="zh-CN" sz="2400" dirty="0" smtClean="0">
                <a:solidFill>
                  <a:srgbClr val="C00000"/>
                </a:solidFill>
                <a:sym typeface="+mn-ea"/>
              </a:rPr>
              <a:t>July. (</a:t>
            </a:r>
            <a:r>
              <a:rPr lang="en-US" altLang="zh-CN" sz="2400" dirty="0">
                <a:solidFill>
                  <a:srgbClr val="C00000"/>
                </a:solidFill>
                <a:sym typeface="+mn-ea"/>
              </a:rPr>
              <a:t>see </a:t>
            </a:r>
            <a:r>
              <a:rPr lang="en-US" altLang="zh-CN" sz="2400" dirty="0">
                <a:solidFill>
                  <a:srgbClr val="C00000"/>
                </a:solidFill>
              </a:rPr>
              <a:t>Prof. </a:t>
            </a:r>
            <a:r>
              <a:rPr lang="en-US" altLang="zh-CN" sz="2400" dirty="0" err="1" smtClean="0">
                <a:solidFill>
                  <a:srgbClr val="C00000"/>
                </a:solidFill>
              </a:rPr>
              <a:t>Guoqiang</a:t>
            </a:r>
            <a:r>
              <a:rPr lang="en-US" altLang="zh-CN" sz="2400" dirty="0" smtClean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Z</a:t>
            </a:r>
            <a:r>
              <a:rPr lang="en-US" altLang="zh-CN" sz="2400" dirty="0" smtClean="0">
                <a:solidFill>
                  <a:srgbClr val="C00000"/>
                </a:solidFill>
              </a:rPr>
              <a:t>eng’s </a:t>
            </a:r>
            <a:r>
              <a:rPr lang="en-US" altLang="zh-CN" sz="2400" dirty="0">
                <a:solidFill>
                  <a:srgbClr val="C00000"/>
                </a:solidFill>
              </a:rPr>
              <a:t>talk </a:t>
            </a:r>
            <a:r>
              <a:rPr lang="en-US" altLang="zh-CN" sz="2400" dirty="0" smtClean="0">
                <a:solidFill>
                  <a:srgbClr val="C00000"/>
                </a:solidFill>
              </a:rPr>
              <a:t>in tomorrow</a:t>
            </a:r>
            <a:r>
              <a:rPr lang="en-US" altLang="zh-CN" sz="2400" dirty="0" smtClean="0">
                <a:solidFill>
                  <a:srgbClr val="C00000"/>
                </a:solidFill>
                <a:sym typeface="+mn-ea"/>
              </a:rPr>
              <a:t>)</a:t>
            </a:r>
            <a:endParaRPr lang="en-US" altLang="zh-CN" sz="2400" dirty="0">
              <a:solidFill>
                <a:srgbClr val="C00000"/>
              </a:solidFill>
              <a:sym typeface="+mn-ea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000" dirty="0" smtClean="0">
                <a:solidFill>
                  <a:srgbClr val="C00000"/>
                </a:solidFill>
                <a:cs typeface="微软雅黑" panose="020B0503020204020204" charset="-122"/>
                <a:sym typeface="+mn-ea"/>
              </a:rPr>
              <a:t>Single pixel threshold: using </a:t>
            </a:r>
            <a:r>
              <a:rPr lang="en-US" altLang="zh-CN" sz="2000" dirty="0" smtClean="0">
                <a:solidFill>
                  <a:srgbClr val="C00000"/>
                </a:solidFill>
                <a:sym typeface="+mn-ea"/>
              </a:rPr>
              <a:t>s</a:t>
            </a:r>
            <a:r>
              <a:rPr lang="en-US" altLang="zh-CN" sz="2000" dirty="0" smtClean="0">
                <a:solidFill>
                  <a:srgbClr val="C00000"/>
                </a:solidFill>
              </a:rPr>
              <a:t>ignal </a:t>
            </a:r>
            <a:r>
              <a:rPr lang="en-US" altLang="zh-CN" sz="2000" dirty="0">
                <a:solidFill>
                  <a:srgbClr val="C00000"/>
                </a:solidFill>
              </a:rPr>
              <a:t>to noise </a:t>
            </a:r>
            <a:r>
              <a:rPr lang="en-US" altLang="zh-CN" sz="2000" dirty="0" smtClean="0">
                <a:solidFill>
                  <a:srgbClr val="C00000"/>
                </a:solidFill>
              </a:rPr>
              <a:t>ratio</a:t>
            </a:r>
            <a:r>
              <a:rPr lang="en-US" altLang="zh-CN" sz="2000" dirty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</a:rPr>
              <a:t>(S/N&gt;n), threshold </a:t>
            </a:r>
            <a:r>
              <a:rPr lang="en-US" altLang="zh-CN" sz="2000" dirty="0">
                <a:solidFill>
                  <a:srgbClr val="C00000"/>
                </a:solidFill>
              </a:rPr>
              <a:t>varies with the intensity of the sky background light.   </a:t>
            </a:r>
            <a:endParaRPr lang="en-US" altLang="zh-CN" sz="2000" dirty="0" smtClean="0">
              <a:solidFill>
                <a:srgbClr val="C00000"/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000" dirty="0">
                <a:solidFill>
                  <a:srgbClr val="C00000"/>
                </a:solidFill>
              </a:rPr>
              <a:t>More functions:  </a:t>
            </a:r>
            <a:r>
              <a:rPr lang="en-US" altLang="zh-CN" sz="2000" dirty="0" smtClean="0">
                <a:solidFill>
                  <a:srgbClr val="C00000"/>
                </a:solidFill>
              </a:rPr>
              <a:t>e.g. </a:t>
            </a:r>
            <a:r>
              <a:rPr lang="en-US" altLang="zh-CN" sz="2000" dirty="0">
                <a:solidFill>
                  <a:srgbClr val="C00000"/>
                </a:solidFill>
              </a:rPr>
              <a:t>recording more longer pulse </a:t>
            </a:r>
            <a:r>
              <a:rPr lang="en-US" altLang="zh-CN" sz="2000" dirty="0" smtClean="0">
                <a:solidFill>
                  <a:srgbClr val="C00000"/>
                </a:solidFill>
              </a:rPr>
              <a:t>width for laser event</a:t>
            </a:r>
            <a:endParaRPr lang="en-US" altLang="zh-CN" sz="2000" dirty="0">
              <a:solidFill>
                <a:srgbClr val="C00000"/>
              </a:solidFill>
            </a:endParaRPr>
          </a:p>
          <a:p>
            <a:endParaRPr lang="en-US" altLang="zh-CN" sz="1600" dirty="0" smtClean="0">
              <a:cs typeface="微软雅黑" panose="020B050302020402020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ym typeface="+mn-ea"/>
              </a:rPr>
              <a:t>Second camera will be installed </a:t>
            </a:r>
            <a:r>
              <a:rPr lang="en-US" altLang="zh-CN" sz="2400" dirty="0">
                <a:sym typeface="+mn-ea"/>
              </a:rPr>
              <a:t>at LHAASO site before </a:t>
            </a:r>
            <a:r>
              <a:rPr lang="en-US" altLang="zh-CN" sz="2400" dirty="0" smtClean="0">
                <a:sym typeface="+mn-ea"/>
              </a:rPr>
              <a:t>26 April.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ym typeface="+mn-ea"/>
              </a:rPr>
              <a:t>Total 6 cameras will be installed at LHAASO site in August.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ym typeface="+mn-ea"/>
              </a:rPr>
              <a:t> </a:t>
            </a:r>
            <a:r>
              <a:rPr lang="en-US" altLang="zh-CN" sz="2400" dirty="0" smtClean="0">
                <a:sym typeface="+mn-ea"/>
              </a:rPr>
              <a:t>Total 10 telescopes  </a:t>
            </a:r>
            <a:r>
              <a:rPr lang="en-US" altLang="zh-CN" sz="2400" dirty="0">
                <a:sym typeface="+mn-ea"/>
              </a:rPr>
              <a:t>will be </a:t>
            </a:r>
            <a:r>
              <a:rPr lang="en-US" altLang="zh-CN" sz="2400" dirty="0" smtClean="0">
                <a:sym typeface="+mn-ea"/>
              </a:rPr>
              <a:t>installed </a:t>
            </a:r>
            <a:r>
              <a:rPr lang="en-US" altLang="zh-CN" sz="2400" dirty="0">
                <a:sym typeface="+mn-ea"/>
              </a:rPr>
              <a:t>at LHAASO site</a:t>
            </a:r>
            <a:r>
              <a:rPr lang="en-US" altLang="zh-CN" sz="2400" dirty="0" smtClean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in </a:t>
            </a:r>
            <a:r>
              <a:rPr lang="en-US" altLang="zh-CN" sz="2400" dirty="0" smtClean="0">
                <a:sym typeface="+mn-ea"/>
              </a:rPr>
              <a:t>the end of 2019.</a:t>
            </a:r>
            <a:endParaRPr lang="en-US" altLang="zh-CN" sz="2400" dirty="0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966386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994718"/>
            <a:ext cx="8507288" cy="4162474"/>
          </a:xfrm>
        </p:spPr>
        <p:txBody>
          <a:bodyPr>
            <a:noAutofit/>
          </a:bodyPr>
          <a:lstStyle/>
          <a:p>
            <a:r>
              <a:rPr lang="en-US" altLang="zh-CN" sz="7200" i="1" dirty="0" smtClean="0">
                <a:solidFill>
                  <a:srgbClr val="FF0000"/>
                </a:solidFill>
              </a:rPr>
              <a:t>Thank you for</a:t>
            </a:r>
            <a:br>
              <a:rPr lang="en-US" altLang="zh-CN" sz="7200" i="1" dirty="0" smtClean="0">
                <a:solidFill>
                  <a:srgbClr val="FF0000"/>
                </a:solidFill>
              </a:rPr>
            </a:br>
            <a:r>
              <a:rPr lang="en-US" altLang="zh-CN" sz="7200" i="1" dirty="0" smtClean="0">
                <a:solidFill>
                  <a:srgbClr val="FF0000"/>
                </a:solidFill>
              </a:rPr>
              <a:t> your attention!</a:t>
            </a:r>
            <a:endParaRPr lang="zh-CN" altLang="en-US" sz="7200" i="1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9998" y="837100"/>
            <a:ext cx="3600403" cy="475175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7504" y="3789040"/>
            <a:ext cx="206682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78,000 m</a:t>
            </a:r>
            <a:r>
              <a:rPr lang="en-US" altLang="zh-CN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cells (25m</a:t>
            </a:r>
            <a:r>
              <a:rPr lang="en-US" altLang="zh-CN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/cell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055603" y="2245548"/>
            <a:ext cx="194421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Cherenkov telescopes (1024 pixels/telescope)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91880" y="908720"/>
            <a:ext cx="244827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LHAASO</a:t>
            </a:r>
            <a:endParaRPr lang="en-US" sz="3600" b="1" i="1" dirty="0">
              <a:latin typeface="Cooper Std Black" panose="0208090304030B020404" pitchFamily="18" charset="0"/>
              <a:ea typeface="华文琥珀" panose="02010800040101010101" pitchFamily="2" charset="-122"/>
            </a:endParaRPr>
          </a:p>
        </p:txBody>
      </p:sp>
      <p:sp>
        <p:nvSpPr>
          <p:cNvPr id="4" name="矩形标注 3"/>
          <p:cNvSpPr>
            <a:spLocks/>
          </p:cNvSpPr>
          <p:nvPr/>
        </p:nvSpPr>
        <p:spPr>
          <a:xfrm>
            <a:off x="6400619" y="113302"/>
            <a:ext cx="2599200" cy="1764000"/>
          </a:xfrm>
          <a:prstGeom prst="wedgeRectCallout">
            <a:avLst>
              <a:gd name="adj1" fmla="val -97927"/>
              <a:gd name="adj2" fmla="val 12298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组合 24"/>
          <p:cNvGrpSpPr/>
          <p:nvPr/>
        </p:nvGrpSpPr>
        <p:grpSpPr>
          <a:xfrm>
            <a:off x="251520" y="165600"/>
            <a:ext cx="3081600" cy="1764000"/>
            <a:chOff x="251520" y="165600"/>
            <a:chExt cx="3081600" cy="1764000"/>
          </a:xfrm>
        </p:grpSpPr>
        <p:sp>
          <p:nvSpPr>
            <p:cNvPr id="18" name="矩形标注 17"/>
            <p:cNvSpPr/>
            <p:nvPr/>
          </p:nvSpPr>
          <p:spPr>
            <a:xfrm>
              <a:off x="251520" y="165600"/>
              <a:ext cx="3081600" cy="1764000"/>
            </a:xfrm>
            <a:prstGeom prst="wedgeRectCallout">
              <a:avLst>
                <a:gd name="adj1" fmla="val 45996"/>
                <a:gd name="adj2" fmla="val 116971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208164"/>
              <a:ext cx="3008000" cy="1692000"/>
            </a:xfrm>
            <a:prstGeom prst="rect">
              <a:avLst/>
            </a:prstGeom>
          </p:spPr>
        </p:pic>
      </p:grpSp>
      <p:sp>
        <p:nvSpPr>
          <p:cNvPr id="21" name="矩形标注 20"/>
          <p:cNvSpPr/>
          <p:nvPr/>
        </p:nvSpPr>
        <p:spPr>
          <a:xfrm>
            <a:off x="251520" y="4905360"/>
            <a:ext cx="2822400" cy="1764000"/>
          </a:xfrm>
          <a:prstGeom prst="wedgeRectCallout">
            <a:avLst>
              <a:gd name="adj1" fmla="val 90504"/>
              <a:gd name="adj2" fmla="val -13384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14"/>
          <p:cNvGrpSpPr>
            <a:grpSpLocks/>
          </p:cNvGrpSpPr>
          <p:nvPr/>
        </p:nvGrpSpPr>
        <p:grpSpPr bwMode="auto">
          <a:xfrm>
            <a:off x="3979380" y="5023838"/>
            <a:ext cx="4896766" cy="1789538"/>
            <a:chOff x="179512" y="1052736"/>
            <a:chExt cx="8027362" cy="2376599"/>
          </a:xfrm>
        </p:grpSpPr>
        <p:pic>
          <p:nvPicPr>
            <p:cNvPr id="24" name="图片 15"/>
            <p:cNvPicPr>
              <a:picLocks noChangeAspect="1"/>
            </p:cNvPicPr>
            <p:nvPr/>
          </p:nvPicPr>
          <p:blipFill>
            <a:blip r:embed="rId4" cstate="print"/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图片 17"/>
            <p:cNvPicPr>
              <a:picLocks noChangeAspect="1"/>
            </p:cNvPicPr>
            <p:nvPr/>
          </p:nvPicPr>
          <p:blipFill>
            <a:blip r:embed="rId5" cstate="print"/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文本框 10"/>
          <p:cNvSpPr txBox="1"/>
          <p:nvPr/>
        </p:nvSpPr>
        <p:spPr>
          <a:xfrm>
            <a:off x="179512" y="2145630"/>
            <a:ext cx="172819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5195 EDs 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1171 MDs</a:t>
            </a:r>
          </a:p>
          <a:p>
            <a:endParaRPr lang="en-U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日期占位符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4CC9-28E1-4DDA-9B88-3F9E0F54C139}" type="datetime1">
              <a:rPr lang="zh-CN" altLang="en-US" smtClean="0"/>
              <a:pPr/>
              <a:t>2019-04-13</a:t>
            </a:fld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139952" y="50253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 err="1" smtClean="0"/>
              <a:t>Daochen</a:t>
            </a:r>
            <a:r>
              <a:rPr lang="en-US" altLang="zh-CN" sz="2000" b="1" dirty="0" smtClean="0"/>
              <a:t>, Sichuan (29</a:t>
            </a:r>
            <a:r>
              <a:rPr lang="en-US" altLang="zh-CN" sz="2000" b="1" baseline="30000" dirty="0" smtClean="0"/>
              <a:t>o</a:t>
            </a:r>
            <a:r>
              <a:rPr lang="en-US" altLang="zh-CN" sz="2000" b="1" dirty="0" smtClean="0"/>
              <a:t>21’ 31” N, 100</a:t>
            </a:r>
            <a:r>
              <a:rPr lang="en-US" altLang="zh-CN" sz="2000" b="1" baseline="30000" dirty="0" smtClean="0"/>
              <a:t>o</a:t>
            </a:r>
            <a:r>
              <a:rPr lang="en-US" altLang="zh-CN" sz="2000" b="1" dirty="0" smtClean="0"/>
              <a:t>08’15” E, 4410 m </a:t>
            </a:r>
            <a:r>
              <a:rPr lang="en-US" altLang="zh-CN" sz="2000" b="1" dirty="0" err="1" smtClean="0"/>
              <a:t>a.s.l</a:t>
            </a:r>
            <a:r>
              <a:rPr lang="en-US" altLang="zh-CN" sz="2000" b="1" dirty="0" smtClean="0"/>
              <a:t>., 600 g/cm)</a:t>
            </a:r>
            <a:endParaRPr lang="zh-CN" altLang="en-US" sz="2000" b="1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6" y="4955124"/>
            <a:ext cx="2791263" cy="190809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4624"/>
            <a:ext cx="2736304" cy="19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8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4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711200"/>
            <a:ext cx="9144000" cy="446405"/>
            <a:chOff x="508" y="1288"/>
            <a:chExt cx="13559" cy="755"/>
          </a:xfrm>
          <a:solidFill>
            <a:srgbClr val="0070C0"/>
          </a:solidFill>
        </p:grpSpPr>
        <p:sp>
          <p:nvSpPr>
            <p:cNvPr id="2" name="矩形 1"/>
            <p:cNvSpPr/>
            <p:nvPr/>
          </p:nvSpPr>
          <p:spPr>
            <a:xfrm>
              <a:off x="508" y="1288"/>
              <a:ext cx="13559" cy="7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523" y="1324"/>
              <a:ext cx="7783" cy="6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Task and collaboration of WFCTA</a:t>
              </a: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4503420" y="2284469"/>
            <a:ext cx="3929281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Institute of High Energy Physics</a:t>
            </a:r>
            <a:endParaRPr lang="zh-CN" altLang="en-US" b="1" dirty="0" smtClean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506703" y="4686414"/>
            <a:ext cx="3929281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b="1" dirty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Institute of High Energy Physics</a:t>
            </a:r>
            <a:endParaRPr lang="zh-CN" altLang="en-US" b="1" dirty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06670" y="3437766"/>
            <a:ext cx="147187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b="1" dirty="0" err="1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SiPM</a:t>
            </a:r>
            <a:r>
              <a:rPr lang="en-US" altLang="zh-CN" b="1" dirty="0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 camera</a:t>
            </a:r>
            <a:endParaRPr lang="zh-CN" altLang="en-US" b="1" dirty="0" smtClean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99515" y="1345049"/>
            <a:ext cx="2771775" cy="369332"/>
          </a:xfrm>
          <a:prstGeom prst="rect">
            <a:avLst/>
          </a:prstGeom>
          <a:solidFill>
            <a:srgbClr val="3BC6B6">
              <a:alpha val="74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Task</a:t>
            </a:r>
          </a:p>
        </p:txBody>
      </p:sp>
      <p:sp>
        <p:nvSpPr>
          <p:cNvPr id="45" name="文本框 33"/>
          <p:cNvSpPr txBox="1"/>
          <p:nvPr/>
        </p:nvSpPr>
        <p:spPr>
          <a:xfrm>
            <a:off x="5163186" y="1344930"/>
            <a:ext cx="2068830" cy="369332"/>
          </a:xfrm>
          <a:prstGeom prst="rect">
            <a:avLst/>
          </a:prstGeom>
          <a:solidFill>
            <a:srgbClr val="DA3126">
              <a:alpha val="45000"/>
            </a:srgb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en-US" altLang="zh-CN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Collaboration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26504" y="2132615"/>
            <a:ext cx="2639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kern="0" dirty="0">
                <a:latin typeface="+mn-ea"/>
              </a:rPr>
              <a:t>M</a:t>
            </a:r>
            <a:r>
              <a:rPr lang="en-US" altLang="zh-CN" b="1" kern="0" dirty="0" smtClean="0">
                <a:latin typeface="+mn-ea"/>
              </a:rPr>
              <a:t>ovable </a:t>
            </a:r>
            <a:r>
              <a:rPr lang="en-US" altLang="zh-CN" b="1" kern="0" dirty="0">
                <a:latin typeface="+mn-ea"/>
              </a:rPr>
              <a:t>and adjustable container</a:t>
            </a:r>
            <a:endParaRPr lang="zh-CN" altLang="en-US" b="1" dirty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34522" y="3444775"/>
            <a:ext cx="22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Yunnan University</a:t>
            </a:r>
            <a:endParaRPr lang="zh-CN" altLang="en-US" b="1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89876" y="3839538"/>
            <a:ext cx="2635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b="1" dirty="0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Geneva University</a:t>
            </a:r>
            <a:endParaRPr lang="zh-CN" altLang="en-US" b="1" dirty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03420" y="4222842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Institute of High Energy Physics</a:t>
            </a:r>
            <a:endParaRPr lang="zh-CN" altLang="en-US" b="1" dirty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34670" y="4667284"/>
            <a:ext cx="2173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+mn-ea"/>
              </a:rPr>
              <a:t>S</a:t>
            </a:r>
            <a:r>
              <a:rPr lang="en-US" altLang="zh-CN" b="1" dirty="0" smtClean="0">
                <a:latin typeface="+mn-ea"/>
              </a:rPr>
              <a:t>pherical mirror</a:t>
            </a:r>
            <a:r>
              <a:rPr lang="zh-CN" altLang="en-US" b="1" dirty="0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 </a:t>
            </a:r>
            <a:endParaRPr lang="zh-CN" altLang="en-US" b="1" dirty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88666" y="5161241"/>
            <a:ext cx="22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zh-CN" b="1" dirty="0">
                <a:latin typeface="+mn-ea"/>
              </a:rPr>
              <a:t>Calibration system</a:t>
            </a:r>
            <a:endParaRPr lang="zh-CN" altLang="en-US" b="1" dirty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51" name="文本框 49"/>
          <p:cNvSpPr txBox="1"/>
          <p:nvPr/>
        </p:nvSpPr>
        <p:spPr>
          <a:xfrm>
            <a:off x="4560325" y="5180161"/>
            <a:ext cx="357822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zh-CN" b="1" dirty="0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Southwest </a:t>
            </a:r>
            <a:r>
              <a:rPr lang="en-US" altLang="zh-CN" b="1" dirty="0" err="1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Jiaotong</a:t>
            </a:r>
            <a:r>
              <a:rPr lang="en-US" altLang="zh-CN" b="1" dirty="0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 University</a:t>
            </a:r>
            <a:endParaRPr lang="zh-CN" altLang="en-US" b="1" dirty="0" smtClean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69531" y="2888585"/>
            <a:ext cx="3110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b="1" dirty="0">
                <a:latin typeface="+mn-ea"/>
              </a:rPr>
              <a:t>Readout electronic system</a:t>
            </a:r>
            <a:endParaRPr lang="zh-CN" altLang="en-US" b="1" dirty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56" name="文本框 35"/>
          <p:cNvSpPr txBox="1"/>
          <p:nvPr/>
        </p:nvSpPr>
        <p:spPr>
          <a:xfrm>
            <a:off x="4535913" y="2891000"/>
            <a:ext cx="229101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zh-CN" b="1" dirty="0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Sichuan University</a:t>
            </a:r>
            <a:endParaRPr lang="zh-CN" altLang="en-US" b="1" dirty="0" smtClean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57" name="三角"/>
          <p:cNvSpPr/>
          <p:nvPr/>
        </p:nvSpPr>
        <p:spPr>
          <a:xfrm rot="5400000">
            <a:off x="4229660" y="2324443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62" name="直接连接符 61"/>
          <p:cNvCxnSpPr/>
          <p:nvPr/>
        </p:nvCxnSpPr>
        <p:spPr>
          <a:xfrm>
            <a:off x="1168481" y="4640409"/>
            <a:ext cx="603250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三角"/>
          <p:cNvSpPr/>
          <p:nvPr/>
        </p:nvSpPr>
        <p:spPr>
          <a:xfrm rot="5400000">
            <a:off x="4229660" y="3550611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65" name="直接连接符 64"/>
          <p:cNvCxnSpPr/>
          <p:nvPr/>
        </p:nvCxnSpPr>
        <p:spPr>
          <a:xfrm>
            <a:off x="1163427" y="5055746"/>
            <a:ext cx="603250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1201528" y="2852993"/>
            <a:ext cx="603250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1331640" y="6165304"/>
            <a:ext cx="6032501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1212215" y="2057640"/>
            <a:ext cx="6032501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三角"/>
          <p:cNvSpPr/>
          <p:nvPr/>
        </p:nvSpPr>
        <p:spPr>
          <a:xfrm rot="5400000">
            <a:off x="4228465" y="4737653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latin typeface="+mn-ea"/>
            </a:endParaRPr>
          </a:p>
        </p:txBody>
      </p:sp>
      <p:sp>
        <p:nvSpPr>
          <p:cNvPr id="82" name="三角"/>
          <p:cNvSpPr/>
          <p:nvPr/>
        </p:nvSpPr>
        <p:spPr>
          <a:xfrm rot="5400000">
            <a:off x="4261628" y="5218910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latin typeface="+mn-ea"/>
            </a:endParaRPr>
          </a:p>
        </p:txBody>
      </p:sp>
      <p:sp>
        <p:nvSpPr>
          <p:cNvPr id="83" name="三角"/>
          <p:cNvSpPr/>
          <p:nvPr/>
        </p:nvSpPr>
        <p:spPr>
          <a:xfrm rot="5400000">
            <a:off x="4260958" y="2935774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latin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585500" y="5641480"/>
            <a:ext cx="357822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National Space Science Center</a:t>
            </a:r>
            <a:endParaRPr lang="zh-CN" altLang="en-US" b="1" dirty="0" smtClean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798430" y="5653570"/>
            <a:ext cx="2408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Slow control system</a:t>
            </a:r>
            <a:endParaRPr lang="zh-CN" altLang="en-US" b="1" dirty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212215" y="5549493"/>
            <a:ext cx="603250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1199515" y="3356992"/>
            <a:ext cx="603250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三角"/>
          <p:cNvSpPr/>
          <p:nvPr/>
        </p:nvSpPr>
        <p:spPr>
          <a:xfrm rot="5400000">
            <a:off x="4294648" y="5712656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0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293096"/>
            <a:ext cx="5184576" cy="258265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005064"/>
            <a:ext cx="3697416" cy="282555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5496" y="1268760"/>
            <a:ext cx="5760640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0.1-10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(Cherenkov mode) </a:t>
            </a:r>
          </a:p>
          <a:p>
            <a:pPr marL="800100" lvl="1" indent="-342900">
              <a:spcBef>
                <a:spcPts val="300"/>
              </a:spcBef>
              <a:buClr>
                <a:srgbClr val="477AB1"/>
              </a:buClr>
              <a:buSzPct val="50000"/>
              <a:buFont typeface="Wingdings 2"/>
              <a:buChar char=""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pure proton and light nuclei (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P+He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) spectra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6 telescopes (30°in zenith) + ¼ WCDA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1- 100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(Cherenkov mode)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Pure iron or heavy nuclei  spectra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18 telescopes (45 °in zenith) + 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scintillator detectors 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+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muon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detectors 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&gt;100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(fluorescence mode)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2</a:t>
            </a:r>
            <a:r>
              <a:rPr kumimoji="0" lang="en-US" altLang="zh-CN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nd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knee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20 telescopes + 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muon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detectors array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1108699" y="568218"/>
            <a:ext cx="8431853" cy="844558"/>
          </a:xfrm>
        </p:spPr>
        <p:txBody>
          <a:bodyPr>
            <a:normAutofit/>
          </a:bodyPr>
          <a:lstStyle/>
          <a:p>
            <a:pPr lvl="1"/>
            <a:r>
              <a:rPr lang="en-US" altLang="zh-CN" sz="2000" b="1" dirty="0" smtClean="0">
                <a:solidFill>
                  <a:schemeClr val="tx2"/>
                </a:solidFill>
              </a:rPr>
              <a:t>Measure </a:t>
            </a:r>
            <a:r>
              <a:rPr lang="en-US" altLang="zh-CN" sz="2000" b="1" dirty="0">
                <a:solidFill>
                  <a:schemeClr val="tx2"/>
                </a:solidFill>
              </a:rPr>
              <a:t>individual cosmic ray spectra from 10TeV to </a:t>
            </a:r>
            <a:r>
              <a:rPr lang="en-US" altLang="zh-CN" sz="2000" b="1" dirty="0" err="1" smtClean="0">
                <a:solidFill>
                  <a:schemeClr val="tx2"/>
                </a:solidFill>
              </a:rPr>
              <a:t>EeV</a:t>
            </a:r>
            <a:endParaRPr lang="en-US" altLang="zh-CN" sz="2000" b="1" dirty="0" smtClean="0">
              <a:solidFill>
                <a:schemeClr val="tx2"/>
              </a:solidFill>
            </a:endParaRPr>
          </a:p>
          <a:p>
            <a:pPr lvl="1"/>
            <a:r>
              <a:rPr lang="en-US" altLang="zh-CN" sz="2000" b="1" dirty="0" smtClean="0">
                <a:solidFill>
                  <a:schemeClr val="tx2"/>
                </a:solidFill>
              </a:rPr>
              <a:t>Multi-parameters, Multi-stages </a:t>
            </a:r>
          </a:p>
          <a:p>
            <a:pPr marL="457200" lvl="1" indent="0">
              <a:buNone/>
            </a:pPr>
            <a:endParaRPr lang="zh-CN" altLang="en-US" sz="2000" dirty="0"/>
          </a:p>
        </p:txBody>
      </p:sp>
      <p:sp>
        <p:nvSpPr>
          <p:cNvPr id="18" name="标题 2"/>
          <p:cNvSpPr>
            <a:spLocks noGrp="1"/>
          </p:cNvSpPr>
          <p:nvPr>
            <p:ph type="title"/>
          </p:nvPr>
        </p:nvSpPr>
        <p:spPr>
          <a:xfrm>
            <a:off x="673224" y="63874"/>
            <a:ext cx="7211144" cy="576064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LHAASO science in cosmic ray measurement 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447181" y="990497"/>
            <a:ext cx="3013251" cy="2870552"/>
            <a:chOff x="5447181" y="990497"/>
            <a:chExt cx="3013251" cy="2870552"/>
          </a:xfrm>
        </p:grpSpPr>
        <p:grpSp>
          <p:nvGrpSpPr>
            <p:cNvPr id="29" name="组合 28"/>
            <p:cNvGrpSpPr/>
            <p:nvPr/>
          </p:nvGrpSpPr>
          <p:grpSpPr>
            <a:xfrm>
              <a:off x="5447181" y="990497"/>
              <a:ext cx="3013251" cy="2870552"/>
              <a:chOff x="2231740" y="783954"/>
              <a:chExt cx="6264696" cy="5472608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2231740" y="783954"/>
                <a:ext cx="6264696" cy="5472608"/>
                <a:chOff x="2915816" y="1043426"/>
                <a:chExt cx="5616624" cy="5451198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600000">
                  <a:off x="2915816" y="1043426"/>
                  <a:ext cx="5616624" cy="5451198"/>
                </a:xfrm>
                <a:prstGeom prst="rect">
                  <a:avLst/>
                </a:prstGeom>
              </p:spPr>
            </p:pic>
            <p:sp>
              <p:nvSpPr>
                <p:cNvPr id="4" name="文本框 3"/>
                <p:cNvSpPr txBox="1"/>
                <p:nvPr/>
              </p:nvSpPr>
              <p:spPr>
                <a:xfrm rot="19906441">
                  <a:off x="5495599" y="4327625"/>
                  <a:ext cx="457056" cy="107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zh-CN" altLang="en-US" sz="100" dirty="0"/>
                </a:p>
              </p:txBody>
            </p:sp>
          </p:grpSp>
          <p:cxnSp>
            <p:nvCxnSpPr>
              <p:cNvPr id="24" name="直接连接符 23"/>
              <p:cNvCxnSpPr/>
              <p:nvPr/>
            </p:nvCxnSpPr>
            <p:spPr>
              <a:xfrm flipH="1" flipV="1">
                <a:off x="4831154" y="4077072"/>
                <a:ext cx="91262" cy="187751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椭圆 29"/>
            <p:cNvSpPr/>
            <p:nvPr/>
          </p:nvSpPr>
          <p:spPr>
            <a:xfrm rot="-1800000">
              <a:off x="7045635" y="2677867"/>
              <a:ext cx="184083" cy="75636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779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107504" y="620688"/>
            <a:ext cx="4587621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2400" b="1" kern="0" dirty="0" smtClean="0">
              <a:latin typeface="Times New Roman" pitchFamily="18" charset="0"/>
            </a:endParaRP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5m</a:t>
            </a:r>
            <a:r>
              <a:rPr lang="en-US" altLang="zh-CN" sz="2400" b="1" kern="0" baseline="30000" dirty="0" smtClean="0">
                <a:latin typeface="Times New Roman" pitchFamily="18" charset="0"/>
              </a:rPr>
              <a:t>2</a:t>
            </a:r>
            <a:r>
              <a:rPr lang="en-US" altLang="zh-CN" sz="2400" b="1" kern="0" dirty="0" smtClean="0">
                <a:latin typeface="Times New Roman" pitchFamily="18" charset="0"/>
              </a:rPr>
              <a:t> spherical mirror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32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×32 </a:t>
            </a: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SiPMs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altLang="zh-CN" sz="2400" b="1" kern="0" dirty="0">
                <a:latin typeface="Times New Roman" pitchFamily="18" charset="0"/>
              </a:rPr>
              <a:t>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>
                <a:latin typeface="Times New Roman" pitchFamily="18" charset="0"/>
              </a:rPr>
              <a:t>Pixel size 0.5°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>
                <a:latin typeface="Times New Roman" pitchFamily="18" charset="0"/>
              </a:rPr>
              <a:t>FOV: </a:t>
            </a:r>
            <a:r>
              <a:rPr lang="en-US" altLang="zh-CN" sz="2400" b="1" kern="0" dirty="0" smtClean="0">
                <a:latin typeface="Times New Roman" pitchFamily="18" charset="0"/>
              </a:rPr>
              <a:t>16°× </a:t>
            </a:r>
            <a:r>
              <a:rPr lang="en-US" altLang="zh-CN" sz="2400" b="1" kern="0" dirty="0">
                <a:latin typeface="Times New Roman" pitchFamily="18" charset="0"/>
              </a:rPr>
              <a:t>16°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>
                <a:latin typeface="Times New Roman" pitchFamily="18" charset="0"/>
              </a:rPr>
              <a:t>Portable design: easy to switch the array </a:t>
            </a:r>
            <a:r>
              <a:rPr lang="en-US" altLang="zh-CN" sz="2400" b="1" kern="0" dirty="0" smtClean="0">
                <a:latin typeface="Times New Roman" pitchFamily="18" charset="0"/>
              </a:rPr>
              <a:t>configurations</a:t>
            </a:r>
            <a:endParaRPr lang="en-US" altLang="zh-CN" sz="2400" b="1" kern="0" dirty="0">
              <a:latin typeface="Times New Roman" pitchFamily="18" charset="0"/>
            </a:endParaRPr>
          </a:p>
        </p:txBody>
      </p:sp>
      <p:sp>
        <p:nvSpPr>
          <p:cNvPr id="28" name="标题 1"/>
          <p:cNvSpPr>
            <a:spLocks noGrp="1"/>
          </p:cNvSpPr>
          <p:nvPr>
            <p:ph type="title"/>
          </p:nvPr>
        </p:nvSpPr>
        <p:spPr>
          <a:xfrm>
            <a:off x="544009" y="-1842"/>
            <a:ext cx="8229600" cy="1313384"/>
          </a:xfrm>
        </p:spPr>
        <p:txBody>
          <a:bodyPr>
            <a:noAutofit/>
          </a:bodyPr>
          <a:lstStyle/>
          <a:p>
            <a:pPr lvl="0" algn="ctr"/>
            <a:r>
              <a:rPr lang="en-US" altLang="zh-CN" sz="3200" b="1" kern="0" dirty="0" smtClean="0">
                <a:solidFill>
                  <a:srgbClr val="C00000"/>
                </a:solidFill>
                <a:latin typeface="Times New Roman" pitchFamily="18" charset="0"/>
              </a:rPr>
              <a:t>Wide Field of View Cherenkov Telescope (WFCTA)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34" name="图片 33" descr="装配板21.JPG"/>
          <p:cNvPicPr>
            <a:picLocks noChangeAspect="1"/>
          </p:cNvPicPr>
          <p:nvPr/>
        </p:nvPicPr>
        <p:blipFill>
          <a:blip r:embed="rId2" cstate="print"/>
          <a:srcRect l="22438" t="6751" r="31100"/>
          <a:stretch>
            <a:fillRect/>
          </a:stretch>
        </p:blipFill>
        <p:spPr>
          <a:xfrm rot="5400000">
            <a:off x="1670881" y="4171642"/>
            <a:ext cx="1601140" cy="2223448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1331640" y="6021288"/>
            <a:ext cx="185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</a:t>
            </a:r>
            <a:endParaRPr lang="zh-CN" altLang="en-US" sz="2400" dirty="0"/>
          </a:p>
        </p:txBody>
      </p:sp>
      <p:sp>
        <p:nvSpPr>
          <p:cNvPr id="37" name="TextBox 13"/>
          <p:cNvSpPr txBox="1"/>
          <p:nvPr/>
        </p:nvSpPr>
        <p:spPr>
          <a:xfrm>
            <a:off x="3434398" y="6464977"/>
            <a:ext cx="295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A prototype of WFCTA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127" y="3915657"/>
            <a:ext cx="2531273" cy="25900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428136" y="5522480"/>
            <a:ext cx="779817" cy="714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" y="3952597"/>
            <a:ext cx="1492627" cy="14926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/>
          <a:stretch/>
        </p:blipFill>
        <p:spPr>
          <a:xfrm rot="5400000">
            <a:off x="6214457" y="4136658"/>
            <a:ext cx="2732594" cy="238571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7" cstate="print"/>
          <a:srcRect r="2129"/>
          <a:stretch>
            <a:fillRect/>
          </a:stretch>
        </p:blipFill>
        <p:spPr>
          <a:xfrm>
            <a:off x="4695124" y="1124744"/>
            <a:ext cx="4341371" cy="260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2" name="Picture 2" descr="7111623261935412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117"/>
            <a:ext cx="4209172" cy="315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4646"/>
            <a:ext cx="6228184" cy="35033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4371" y="611684"/>
            <a:ext cx="4893476" cy="36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4316477" y="3356992"/>
            <a:ext cx="4215963" cy="35403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7504" y="4581128"/>
            <a:ext cx="41369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kern="1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</a:t>
            </a:r>
            <a:r>
              <a:rPr lang="en-US" altLang="zh-CN" sz="2400" kern="1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Six </a:t>
            </a:r>
            <a:r>
              <a:rPr lang="en-US" altLang="zh-CN" sz="2400" b="1" kern="0" dirty="0" smtClean="0">
                <a:latin typeface="+mn-ea"/>
              </a:rPr>
              <a:t>movable/adjustable containers, and </a:t>
            </a:r>
            <a:r>
              <a:rPr lang="en-US" altLang="zh-CN" sz="2400" b="1" dirty="0" smtClean="0">
                <a:latin typeface="+mn-ea"/>
              </a:rPr>
              <a:t>spherical mirrors</a:t>
            </a:r>
            <a:r>
              <a:rPr lang="zh-CN" altLang="en-US" sz="2400" b="1" dirty="0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400" b="1" dirty="0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have been installed at LHAASO site.</a:t>
            </a:r>
            <a:endParaRPr lang="zh-CN" altLang="en-US" sz="2400" b="1" dirty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17932" r="19309" b="8092"/>
          <a:stretch/>
        </p:blipFill>
        <p:spPr>
          <a:xfrm>
            <a:off x="4476747" y="84426"/>
            <a:ext cx="3895422" cy="32461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3147814" cy="419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6"/>
    </mc:Choice>
    <mc:Fallback xmlns="">
      <p:transition spd="slow" advTm="1703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69269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FF3300"/>
                </a:solidFill>
                <a:latin typeface="Times New Roman" pitchFamily="18" charset="0"/>
              </a:rPr>
              <a:t>Schematic diagram of SiPM camera assembly</a:t>
            </a:r>
            <a:endParaRPr lang="zh-CN" altLang="en-US" sz="32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76528" y="5728198"/>
            <a:ext cx="2133600" cy="365125"/>
          </a:xfrm>
        </p:spPr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组合 12"/>
          <p:cNvGrpSpPr/>
          <p:nvPr/>
        </p:nvGrpSpPr>
        <p:grpSpPr>
          <a:xfrm>
            <a:off x="4978078" y="3025351"/>
            <a:ext cx="1800200" cy="1285692"/>
            <a:chOff x="5430814" y="3140968"/>
            <a:chExt cx="1800200" cy="1285692"/>
          </a:xfrm>
        </p:grpSpPr>
        <p:sp>
          <p:nvSpPr>
            <p:cNvPr id="16" name="TextBox 15"/>
            <p:cNvSpPr txBox="1"/>
            <p:nvPr/>
          </p:nvSpPr>
          <p:spPr>
            <a:xfrm>
              <a:off x="6366918" y="3306470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6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AB1</a:t>
              </a:r>
              <a:endParaRPr lang="zh-CN" altLang="en-US" sz="16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30814" y="3140968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6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AB2</a:t>
              </a:r>
              <a:endParaRPr lang="zh-CN" altLang="en-US" sz="16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2862" y="4026550"/>
              <a:ext cx="864096" cy="400110"/>
            </a:xfrm>
            <a:prstGeom prst="rect">
              <a:avLst/>
            </a:prstGeom>
            <a:noFill/>
            <a:scene3d>
              <a:camera prst="isometricOffAxis2Top">
                <a:rot lat="18664796" lon="2041231" rev="18789303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20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DB</a:t>
              </a:r>
              <a:endParaRPr lang="zh-CN" altLang="en-US" sz="20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6550677" y="3431392"/>
            <a:ext cx="953787" cy="369332"/>
          </a:xfrm>
          <a:prstGeom prst="rect">
            <a:avLst/>
          </a:prstGeom>
          <a:scene3d>
            <a:camera prst="isometricOffAxis1Top">
              <a:rot lat="19870902" lon="19477353" rev="2251746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Cluster</a:t>
            </a: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9" name="图片 18" descr="装配板.JPG"/>
          <p:cNvPicPr>
            <a:picLocks noChangeAspect="1"/>
          </p:cNvPicPr>
          <p:nvPr/>
        </p:nvPicPr>
        <p:blipFill>
          <a:blip r:embed="rId2" cstate="print"/>
          <a:srcRect l="23288" t="14444" r="24856"/>
          <a:stretch>
            <a:fillRect/>
          </a:stretch>
        </p:blipFill>
        <p:spPr>
          <a:xfrm rot="5400000">
            <a:off x="6096370" y="940492"/>
            <a:ext cx="2160240" cy="2466053"/>
          </a:xfrm>
          <a:prstGeom prst="rect">
            <a:avLst/>
          </a:prstGeom>
        </p:spPr>
      </p:pic>
      <p:pic>
        <p:nvPicPr>
          <p:cNvPr id="20" name="图片 19" descr="装配板21.JPG"/>
          <p:cNvPicPr>
            <a:picLocks noChangeAspect="1"/>
          </p:cNvPicPr>
          <p:nvPr/>
        </p:nvPicPr>
        <p:blipFill>
          <a:blip r:embed="rId3" cstate="print"/>
          <a:srcRect l="22438" t="6751" r="31100"/>
          <a:stretch>
            <a:fillRect/>
          </a:stretch>
        </p:blipFill>
        <p:spPr>
          <a:xfrm rot="5400000">
            <a:off x="2148021" y="3285389"/>
            <a:ext cx="1826488" cy="253638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903195" y="3155623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prstClr val="black"/>
                </a:solidFill>
                <a:latin typeface="Times New Roman" pitchFamily="18" charset="0"/>
              </a:rPr>
              <a:t>SiPM camera box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3938" y="5423181"/>
            <a:ext cx="4239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prstClr val="black"/>
                </a:solidFill>
                <a:latin typeface="Times New Roman" pitchFamily="18" charset="0"/>
              </a:rPr>
              <a:t>SiPM camera</a:t>
            </a:r>
            <a:r>
              <a:rPr lang="zh-CN" altLang="en-US" sz="2400" dirty="0">
                <a:solidFill>
                  <a:prstClr val="black"/>
                </a:solidFill>
                <a:latin typeface="Times New Roman" pitchFamily="18" charset="0"/>
              </a:rPr>
              <a:t>：</a:t>
            </a:r>
            <a:r>
              <a:rPr lang="en-US" altLang="zh-CN" sz="2400" dirty="0">
                <a:solidFill>
                  <a:prstClr val="black"/>
                </a:solidFill>
                <a:latin typeface="Times New Roman" pitchFamily="18" charset="0"/>
              </a:rPr>
              <a:t>32×32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itchFamily="18" charset="0"/>
              </a:rPr>
              <a:t>SiPMs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5383195" y="2347161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6465" y="1249269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</a:rPr>
              <a:t>64 ×</a:t>
            </a:r>
            <a:endParaRPr lang="zh-CN" altLang="en-US" sz="32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1798" y="3140968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prstClr val="black"/>
                </a:solidFill>
              </a:rPr>
              <a:t>A module has 4×4 </a:t>
            </a:r>
            <a:r>
              <a:rPr lang="en-US" altLang="zh-CN" sz="2000" b="1" dirty="0" err="1">
                <a:solidFill>
                  <a:prstClr val="black"/>
                </a:solidFill>
              </a:rPr>
              <a:t>SiPMs</a:t>
            </a:r>
            <a:r>
              <a:rPr lang="en-US" altLang="zh-CN" sz="2000" b="1" dirty="0">
                <a:solidFill>
                  <a:prstClr val="black"/>
                </a:solidFill>
              </a:rPr>
              <a:t>.</a:t>
            </a:r>
            <a:endParaRPr lang="zh-CN" altLang="en-US" sz="2000" b="1" dirty="0">
              <a:solidFill>
                <a:prstClr val="black"/>
              </a:solidFill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4642385" y="4261742"/>
            <a:ext cx="921702" cy="42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32948" y="5420319"/>
            <a:ext cx="173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prstClr val="black"/>
                </a:solidFill>
              </a:rPr>
              <a:t>Optical filter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pic>
        <p:nvPicPr>
          <p:cNvPr id="30" name="图片 29" descr="装配板-2.JPG"/>
          <p:cNvPicPr>
            <a:picLocks noChangeAspect="1"/>
          </p:cNvPicPr>
          <p:nvPr/>
        </p:nvPicPr>
        <p:blipFill>
          <a:blip r:embed="rId4" cstate="print"/>
          <a:srcRect l="30313" t="4589" r="27163" b="8271"/>
          <a:stretch>
            <a:fillRect/>
          </a:stretch>
        </p:blipFill>
        <p:spPr>
          <a:xfrm rot="5566625">
            <a:off x="6260484" y="3429755"/>
            <a:ext cx="1731128" cy="2276113"/>
          </a:xfrm>
          <a:prstGeom prst="rect">
            <a:avLst/>
          </a:prstGeom>
        </p:spPr>
      </p:pic>
      <p:sp>
        <p:nvSpPr>
          <p:cNvPr id="26" name="右箭头 25"/>
          <p:cNvSpPr/>
          <p:nvPr/>
        </p:nvSpPr>
        <p:spPr>
          <a:xfrm>
            <a:off x="623408" y="4409400"/>
            <a:ext cx="921702" cy="42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9" name="图片 5"/>
          <p:cNvPicPr>
            <a:picLocks noChangeAspect="1" noChangeArrowheads="1"/>
          </p:cNvPicPr>
          <p:nvPr/>
        </p:nvPicPr>
        <p:blipFill>
          <a:blip r:embed="rId5" cstate="print"/>
          <a:srcRect l="32986" t="21297" r="34549" b="41975"/>
          <a:stretch>
            <a:fillRect/>
          </a:stretch>
        </p:blipFill>
        <p:spPr bwMode="auto">
          <a:xfrm>
            <a:off x="218977" y="980728"/>
            <a:ext cx="597257" cy="379292"/>
          </a:xfrm>
          <a:prstGeom prst="rect">
            <a:avLst/>
          </a:prstGeom>
          <a:noFill/>
        </p:spPr>
      </p:pic>
      <p:pic>
        <p:nvPicPr>
          <p:cNvPr id="31" name="图片 6"/>
          <p:cNvPicPr>
            <a:picLocks noChangeAspect="1" noChangeArrowheads="1"/>
          </p:cNvPicPr>
          <p:nvPr/>
        </p:nvPicPr>
        <p:blipFill>
          <a:blip r:embed="rId6" cstate="print"/>
          <a:srcRect l="26736" t="10802" r="27257" b="24074"/>
          <a:stretch>
            <a:fillRect/>
          </a:stretch>
        </p:blipFill>
        <p:spPr bwMode="auto">
          <a:xfrm>
            <a:off x="123328" y="1466761"/>
            <a:ext cx="717564" cy="573019"/>
          </a:xfrm>
          <a:prstGeom prst="rect">
            <a:avLst/>
          </a:prstGeom>
          <a:noFill/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4933" r="34250" b="18158"/>
          <a:stretch/>
        </p:blipFill>
        <p:spPr>
          <a:xfrm>
            <a:off x="1147767" y="2944389"/>
            <a:ext cx="645308" cy="1161554"/>
          </a:xfrm>
          <a:prstGeom prst="rect">
            <a:avLst/>
          </a:prstGeom>
        </p:spPr>
      </p:pic>
      <p:sp>
        <p:nvSpPr>
          <p:cNvPr id="36" name="右箭头 35"/>
          <p:cNvSpPr/>
          <p:nvPr/>
        </p:nvSpPr>
        <p:spPr>
          <a:xfrm>
            <a:off x="2396845" y="2297420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0" name="内容占位符 3" descr="电子组件装配图2.pn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rcRect l="14514" t="6996" r="24272" b="5499"/>
          <a:stretch>
            <a:fillRect/>
          </a:stretch>
        </p:blipFill>
        <p:spPr>
          <a:xfrm>
            <a:off x="3230292" y="1844825"/>
            <a:ext cx="1596214" cy="1272344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51050" r="38800" b="23750"/>
          <a:stretch/>
        </p:blipFill>
        <p:spPr>
          <a:xfrm>
            <a:off x="199859" y="2174489"/>
            <a:ext cx="659849" cy="688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172723" y="2935900"/>
            <a:ext cx="755320" cy="6923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3076" r="6833" b="13425"/>
          <a:stretch/>
        </p:blipFill>
        <p:spPr>
          <a:xfrm>
            <a:off x="1043165" y="1895701"/>
            <a:ext cx="906645" cy="9916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16051" b="26200"/>
          <a:stretch/>
        </p:blipFill>
        <p:spPr>
          <a:xfrm>
            <a:off x="986887" y="1059039"/>
            <a:ext cx="997936" cy="794913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="" xmlns:a16="http://schemas.microsoft.com/office/drawing/2014/main" id="{01FE744F-F52E-466C-9958-9EB838F60BCB}"/>
              </a:ext>
            </a:extLst>
          </p:cNvPr>
          <p:cNvSpPr txBox="1"/>
          <p:nvPr/>
        </p:nvSpPr>
        <p:spPr>
          <a:xfrm>
            <a:off x="1027228" y="6057436"/>
            <a:ext cx="7782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 smtClean="0">
                <a:solidFill>
                  <a:srgbClr val="FF0000"/>
                </a:solidFill>
              </a:rPr>
              <a:t>In the cleaning room (Yunnan university lab)</a:t>
            </a:r>
            <a:endParaRPr lang="en-US" altLang="zh-CN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44" y="1244146"/>
            <a:ext cx="6721836" cy="3168109"/>
          </a:xfrm>
          <a:prstGeom prst="rect">
            <a:avLst/>
          </a:prstGeom>
        </p:spPr>
      </p:pic>
      <p:grpSp>
        <p:nvGrpSpPr>
          <p:cNvPr id="2" name="组合 25"/>
          <p:cNvGrpSpPr/>
          <p:nvPr/>
        </p:nvGrpSpPr>
        <p:grpSpPr>
          <a:xfrm>
            <a:off x="1283503" y="971222"/>
            <a:ext cx="7464961" cy="2832815"/>
            <a:chOff x="1553089" y="1723240"/>
            <a:chExt cx="7464961" cy="2832815"/>
          </a:xfrm>
        </p:grpSpPr>
        <p:cxnSp>
          <p:nvCxnSpPr>
            <p:cNvPr id="9" name="直接箭头连接符 8"/>
            <p:cNvCxnSpPr/>
            <p:nvPr/>
          </p:nvCxnSpPr>
          <p:spPr>
            <a:xfrm flipH="1">
              <a:off x="7550409" y="2045159"/>
              <a:ext cx="272170" cy="143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972080" y="1723240"/>
              <a:ext cx="1522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Digital Board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H="1">
              <a:off x="5939148" y="2254709"/>
              <a:ext cx="116933" cy="4141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264999" y="1875656"/>
              <a:ext cx="15821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Analog Board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7" name="直接箭头连接符 16"/>
            <p:cNvCxnSpPr/>
            <p:nvPr/>
          </p:nvCxnSpPr>
          <p:spPr>
            <a:xfrm flipH="1" flipV="1">
              <a:off x="6857810" y="3338314"/>
              <a:ext cx="1008112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861991" y="3848169"/>
              <a:ext cx="2156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V&amp;T compensation loop board</a:t>
              </a: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4310939" y="2262033"/>
              <a:ext cx="249403" cy="4025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654839" y="1958292"/>
              <a:ext cx="14749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Metal frame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>
              <a:off x="3115589" y="2646502"/>
              <a:ext cx="309493" cy="1748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471341" y="2308810"/>
              <a:ext cx="1386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SiPM board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24" name="直接箭头连接符 23"/>
            <p:cNvCxnSpPr/>
            <p:nvPr/>
          </p:nvCxnSpPr>
          <p:spPr>
            <a:xfrm>
              <a:off x="2229215" y="3058276"/>
              <a:ext cx="267613" cy="1846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553089" y="2667107"/>
              <a:ext cx="161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Winston cone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7504" y="4125848"/>
            <a:ext cx="9001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Light concentrator (</a:t>
            </a:r>
            <a:r>
              <a:rPr lang="en-US" altLang="zh-CN" sz="2000" dirty="0">
                <a:solidFill>
                  <a:prstClr val="black"/>
                </a:solidFill>
              </a:rPr>
              <a:t>Winston </a:t>
            </a:r>
            <a:r>
              <a:rPr lang="en-US" altLang="zh-CN" sz="2000" dirty="0" smtClean="0">
                <a:solidFill>
                  <a:prstClr val="black"/>
                </a:solidFill>
              </a:rPr>
              <a:t>cone): is to increase the effective area of the SiPM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SiPM board: </a:t>
            </a:r>
            <a:r>
              <a:rPr lang="en-US" altLang="zh-CN" sz="2000" dirty="0">
                <a:solidFill>
                  <a:prstClr val="black"/>
                </a:solidFill>
              </a:rPr>
              <a:t>16 </a:t>
            </a:r>
            <a:r>
              <a:rPr lang="en-US" altLang="zh-CN" sz="2000" dirty="0" err="1">
                <a:solidFill>
                  <a:prstClr val="black"/>
                </a:solidFill>
              </a:rPr>
              <a:t>SiPMs</a:t>
            </a:r>
            <a:r>
              <a:rPr lang="en-US" altLang="zh-CN" sz="2000" dirty="0">
                <a:solidFill>
                  <a:prstClr val="black"/>
                </a:solidFill>
              </a:rPr>
              <a:t>, 16 temperature sensors (embedded in the SiPM chip ), and 16 pre-amplifiers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Voltage and temperature compensation loop: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</a:rPr>
              <a:t>16 temperature and high voltage compensation loops;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</a:rPr>
              <a:t>16 channels of high voltage power supply.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 Analogue board:  16 channels of amplifier and shaping circuit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 Digital board: 50 MHz FADC and FPGA </a:t>
            </a:r>
          </a:p>
          <a:p>
            <a:pPr marL="342900" indent="-342900">
              <a:buFontTx/>
              <a:buAutoNum type="arabicPeriod"/>
            </a:pP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584" y="46365"/>
            <a:ext cx="6636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3600" b="1" dirty="0" smtClean="0">
                <a:solidFill>
                  <a:prstClr val="black"/>
                </a:solidFill>
              </a:rPr>
              <a:t>Square SiPM</a:t>
            </a:r>
            <a:r>
              <a:rPr lang="zh-CN" altLang="en-US" sz="3600" b="1" dirty="0" smtClean="0">
                <a:solidFill>
                  <a:prstClr val="black"/>
                </a:solidFill>
              </a:rPr>
              <a:t>：</a:t>
            </a:r>
            <a:r>
              <a:rPr lang="en-US" altLang="zh-CN" sz="3600" b="1" dirty="0" smtClean="0">
                <a:solidFill>
                  <a:prstClr val="black"/>
                </a:solidFill>
              </a:rPr>
              <a:t>15 mm×15 mm</a:t>
            </a:r>
          </a:p>
        </p:txBody>
      </p:sp>
      <p:sp>
        <p:nvSpPr>
          <p:cNvPr id="28" name="左大括号 27"/>
          <p:cNvSpPr/>
          <p:nvPr/>
        </p:nvSpPr>
        <p:spPr>
          <a:xfrm rot="15000000" flipH="1">
            <a:off x="3107276" y="1810013"/>
            <a:ext cx="135184" cy="72665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3750" r="50773" b="20601"/>
          <a:stretch/>
        </p:blipFill>
        <p:spPr>
          <a:xfrm>
            <a:off x="7267288" y="4887179"/>
            <a:ext cx="1656184" cy="190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1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404810" y="3548473"/>
            <a:ext cx="4739466" cy="3214120"/>
            <a:chOff x="4404534" y="2303112"/>
            <a:chExt cx="4739466" cy="3214120"/>
          </a:xfrm>
        </p:grpSpPr>
        <p:pic>
          <p:nvPicPr>
            <p:cNvPr id="7" name="Picture 3" descr="C:\Users\WFCTA\Desktop\20180318-yinlq\ele+sl-1_plots\Res_ele+sl-1.png">
              <a:extLst>
                <a:ext uri="{FF2B5EF4-FFF2-40B4-BE49-F238E27FC236}">
                  <a16:creationId xmlns="" xmlns:a16="http://schemas.microsoft.com/office/drawing/2014/main" id="{58865944-4288-4C9C-A3E8-C0DCDCA35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534" y="2303112"/>
              <a:ext cx="4739466" cy="321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="" xmlns:a16="http://schemas.microsoft.com/office/drawing/2014/main" id="{88E27374-23A3-42BB-AC54-6CD05CD309C4}"/>
                </a:ext>
              </a:extLst>
            </p:cNvPr>
            <p:cNvCxnSpPr>
              <a:cxnSpLocks/>
            </p:cNvCxnSpPr>
            <p:nvPr/>
          </p:nvCxnSpPr>
          <p:spPr>
            <a:xfrm>
              <a:off x="5004048" y="3861048"/>
              <a:ext cx="36724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="" xmlns:a16="http://schemas.microsoft.com/office/drawing/2014/main" id="{815C6A23-8C5C-4B55-B5F0-506D16F52020}"/>
                </a:ext>
              </a:extLst>
            </p:cNvPr>
            <p:cNvCxnSpPr>
              <a:cxnSpLocks/>
            </p:cNvCxnSpPr>
            <p:nvPr/>
          </p:nvCxnSpPr>
          <p:spPr>
            <a:xfrm>
              <a:off x="5004048" y="4723979"/>
              <a:ext cx="36724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="" xmlns:a16="http://schemas.microsoft.com/office/drawing/2014/main" id="{EF7EDF52-B9A9-4AE0-8B5D-0903F3A715CC}"/>
                </a:ext>
              </a:extLst>
            </p:cNvPr>
            <p:cNvCxnSpPr/>
            <p:nvPr/>
          </p:nvCxnSpPr>
          <p:spPr>
            <a:xfrm>
              <a:off x="5765314" y="2677099"/>
              <a:ext cx="0" cy="24482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="" xmlns:a16="http://schemas.microsoft.com/office/drawing/2014/main" id="{6D6AB829-5750-43DC-A4C3-6F6E2B874A99}"/>
                </a:ext>
              </a:extLst>
            </p:cNvPr>
            <p:cNvCxnSpPr/>
            <p:nvPr/>
          </p:nvCxnSpPr>
          <p:spPr>
            <a:xfrm>
              <a:off x="6833120" y="2677099"/>
              <a:ext cx="0" cy="24482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3BFFE879-41F6-482C-A030-C4D5B7C10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" y="3471133"/>
            <a:ext cx="4780753" cy="32421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52120" y="3428616"/>
            <a:ext cx="1664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resolution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55299" y="3210383"/>
            <a:ext cx="2434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</a:rPr>
              <a:t>Dynamic range 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32" y="110948"/>
            <a:ext cx="4373885" cy="32298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403" y="97841"/>
            <a:ext cx="2520280" cy="336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14430</TotalTime>
  <Words>875</Words>
  <Application>Microsoft Office PowerPoint</Application>
  <PresentationFormat>全屏显示(4:3)</PresentationFormat>
  <Paragraphs>180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AdvOT483a8203</vt:lpstr>
      <vt:lpstr>Cooper Std Black</vt:lpstr>
      <vt:lpstr>黑体</vt:lpstr>
      <vt:lpstr>华文琥珀</vt:lpstr>
      <vt:lpstr>华文楷体</vt:lpstr>
      <vt:lpstr>华文中宋</vt:lpstr>
      <vt:lpstr>宋体</vt:lpstr>
      <vt:lpstr>微软雅黑</vt:lpstr>
      <vt:lpstr>Arial</vt:lpstr>
      <vt:lpstr>Calibri</vt:lpstr>
      <vt:lpstr>Calibri Light</vt:lpstr>
      <vt:lpstr>Cambria</vt:lpstr>
      <vt:lpstr>Corbel</vt:lpstr>
      <vt:lpstr>Times New Roman</vt:lpstr>
      <vt:lpstr>Wingdings</vt:lpstr>
      <vt:lpstr>Wingdings 2</vt:lpstr>
      <vt:lpstr>Office 主题</vt:lpstr>
      <vt:lpstr>1_Office 主题</vt:lpstr>
      <vt:lpstr>4_Office 主题</vt:lpstr>
      <vt:lpstr>3_Office 主题</vt:lpstr>
      <vt:lpstr>Progress of LHAASO-WFCTA</vt:lpstr>
      <vt:lpstr>PowerPoint 演示文稿</vt:lpstr>
      <vt:lpstr>LHAASO science in cosmic ray measurement </vt:lpstr>
      <vt:lpstr>Wide Field of View Cherenkov Telescope (WFCTA)</vt:lpstr>
      <vt:lpstr>PowerPoint 演示文稿</vt:lpstr>
      <vt:lpstr>PowerPoint 演示文稿</vt:lpstr>
      <vt:lpstr>Schematic diagram of SiPM camera assembly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for  your attention!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WFCTA-SiPM阵列设计</dc:title>
  <dc:creator>menghun</dc:creator>
  <cp:lastModifiedBy>menghun</cp:lastModifiedBy>
  <cp:revision>1634</cp:revision>
  <dcterms:created xsi:type="dcterms:W3CDTF">2016-04-08T08:10:20Z</dcterms:created>
  <dcterms:modified xsi:type="dcterms:W3CDTF">2019-04-13T02:21:42Z</dcterms:modified>
</cp:coreProperties>
</file>