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25" r:id="rId2"/>
  </p:sldMasterIdLst>
  <p:notesMasterIdLst>
    <p:notesMasterId r:id="rId42"/>
  </p:notesMasterIdLst>
  <p:sldIdLst>
    <p:sldId id="256" r:id="rId3"/>
    <p:sldId id="257" r:id="rId4"/>
    <p:sldId id="331" r:id="rId5"/>
    <p:sldId id="374" r:id="rId6"/>
    <p:sldId id="370" r:id="rId7"/>
    <p:sldId id="360" r:id="rId8"/>
    <p:sldId id="371" r:id="rId9"/>
    <p:sldId id="362" r:id="rId10"/>
    <p:sldId id="380" r:id="rId11"/>
    <p:sldId id="372" r:id="rId12"/>
    <p:sldId id="363" r:id="rId13"/>
    <p:sldId id="339" r:id="rId14"/>
    <p:sldId id="365" r:id="rId15"/>
    <p:sldId id="366" r:id="rId16"/>
    <p:sldId id="391" r:id="rId17"/>
    <p:sldId id="393" r:id="rId18"/>
    <p:sldId id="392" r:id="rId19"/>
    <p:sldId id="394" r:id="rId20"/>
    <p:sldId id="367" r:id="rId21"/>
    <p:sldId id="368" r:id="rId22"/>
    <p:sldId id="369" r:id="rId23"/>
    <p:sldId id="386" r:id="rId24"/>
    <p:sldId id="323" r:id="rId25"/>
    <p:sldId id="328" r:id="rId26"/>
    <p:sldId id="324" r:id="rId27"/>
    <p:sldId id="327" r:id="rId28"/>
    <p:sldId id="387" r:id="rId29"/>
    <p:sldId id="376" r:id="rId30"/>
    <p:sldId id="377" r:id="rId31"/>
    <p:sldId id="379" r:id="rId32"/>
    <p:sldId id="375" r:id="rId33"/>
    <p:sldId id="389" r:id="rId34"/>
    <p:sldId id="347" r:id="rId35"/>
    <p:sldId id="390" r:id="rId36"/>
    <p:sldId id="318" r:id="rId37"/>
    <p:sldId id="315" r:id="rId38"/>
    <p:sldId id="282" r:id="rId39"/>
    <p:sldId id="340" r:id="rId40"/>
    <p:sldId id="316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DF7E1-0D9A-4CF6-8574-C0A355EA2410}" type="datetimeFigureOut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5FD6C-3422-4F92-A78C-4F4C3C9AD7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58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5FD6C-3422-4F92-A78C-4F4C3C9AD7A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93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5FD6C-3422-4F92-A78C-4F4C3C9AD7A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908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7A697-5275-4970-9FB3-B71CC4EB309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14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给出了采用不同谱指数时在积分显著性方面的提高。可以看到从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-2.62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变化到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-4.12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，显著性提高比例从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倍变化到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倍。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5FD6C-3422-4F92-A78C-4F4C3C9AD7A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425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5FD6C-3422-4F92-A78C-4F4C3C9AD7A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809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5FD6C-3422-4F92-A78C-4F4C3C9AD7A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406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5FD6C-3422-4F92-A78C-4F4C3C9AD7A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7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511C-27E7-43A9-8871-6B318A438882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71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4467E-0483-4478-9698-B46E159A114D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872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7090-0DE6-4F2A-B39C-3F13B74D16BF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3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52092-0756-4ED0-821F-77FD82410BA3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69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6480-B040-44D8-8932-594B7EF8F3E0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695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385D1-AB04-4946-8BBA-A1BCFD7CA2FB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53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961D-CA98-40A4-8798-7B0570A15884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166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A5045-057A-4553-A439-D62F8C16E16A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433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C3233-F3A2-45E7-A88F-44062A20373E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7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8D16-F787-464F-B494-F3B315B93D34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929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44281-BD72-452D-A883-09717F73D44C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99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90CE-6F25-4895-BE72-BBCF346D522E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415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C6402-65A2-4854-BE7D-D329D119406A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46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62B8B-924F-4D0F-BC31-828CE299CA99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477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84FC-3983-46AC-9FB9-DBBC68AA6B3E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593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64F31-9B5E-48C9-8A38-BE2291F50915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52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A91B-12F6-4EC3-975A-BBFDA5708C53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8271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9EAD0-135C-43FD-879A-8D9F4A9C269E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696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E4DB9-2B9B-429F-B4A5-40B5DF8FC199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244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F5AE-DD7D-4170-88BB-ED7B94E40863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485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2D35-7F5A-4ABE-8F1C-BCC38FAA5B06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15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EB27-5277-4CE5-84FC-6F1C90B0AA92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20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FBC9-46ED-4B4A-9DE1-8B5C05CC2713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30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B409-B371-4346-A0D5-171B71FEA535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1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CEBD1-B98A-44E9-B9B8-F9F23EC1F8E6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68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0BCFB-707C-4B94-8753-D4CB32EB8FAB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81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8D125-22B5-4ACB-A983-83AA3F9AD0FA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45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7FC4EA-0018-4052-999F-6718872D7302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0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BCB9E-40B9-4B31-B7D7-04A4562E0F07}" type="datetime1">
              <a:rPr lang="zh-CN" altLang="en-US" smtClean="0"/>
              <a:t>2019-4-13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613B1F1-3F26-494A-B9FE-BC63AB732F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72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tmp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4.emf"/><Relationship Id="rId4" Type="http://schemas.openxmlformats.org/officeDocument/2006/relationships/package" Target="../embeddings/Microsoft_Visio___11111111111.vsd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4.jpeg"/><Relationship Id="rId7" Type="http://schemas.openxmlformats.org/officeDocument/2006/relationships/image" Target="../media/image77.em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emf"/><Relationship Id="rId5" Type="http://schemas.microsoft.com/office/2007/relationships/hdphoto" Target="../media/hdphoto2.wdp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19300" y="427419"/>
            <a:ext cx="10018776" cy="2387600"/>
          </a:xfrm>
        </p:spPr>
        <p:txBody>
          <a:bodyPr/>
          <a:lstStyle/>
          <a:p>
            <a:r>
              <a:rPr lang="en-US" altLang="zh-CN" dirty="0" smtClean="0"/>
              <a:t>Progress on </a:t>
            </a:r>
            <a:r>
              <a:rPr lang="en-US" altLang="zh-CN" dirty="0" err="1" smtClean="0"/>
              <a:t>LHAASO-WCDA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73224" y="3327718"/>
            <a:ext cx="9144000" cy="1655762"/>
          </a:xfrm>
        </p:spPr>
        <p:txBody>
          <a:bodyPr>
            <a:normAutofit/>
          </a:bodyPr>
          <a:lstStyle/>
          <a:p>
            <a:endParaRPr lang="en-US" altLang="zh-CN" dirty="0" smtClean="0"/>
          </a:p>
          <a:p>
            <a:r>
              <a:rPr lang="en-US" altLang="zh-CN" dirty="0" smtClean="0"/>
              <a:t>Chen Mingjun for WCDA Group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2019-4-13</a:t>
            </a:r>
            <a:r>
              <a:rPr lang="zh-CN" altLang="en-US" dirty="0" smtClean="0"/>
              <a:t>，</a:t>
            </a:r>
            <a:r>
              <a:rPr lang="en-US" altLang="zh-CN" dirty="0" smtClean="0"/>
              <a:t>Nanjing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136" y="3393508"/>
            <a:ext cx="2516304" cy="158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 txBox="1">
            <a:spLocks noChangeArrowheads="1"/>
          </p:cNvSpPr>
          <p:nvPr/>
        </p:nvSpPr>
        <p:spPr bwMode="auto">
          <a:xfrm>
            <a:off x="493776" y="34925"/>
            <a:ext cx="723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8in PMT </a:t>
            </a:r>
            <a:r>
              <a:rPr lang="zh-CN" altLang="en-US" b="1" smtClean="0">
                <a:solidFill>
                  <a:schemeClr val="tx2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测试工作</a:t>
            </a:r>
            <a:endParaRPr lang="en-US" altLang="en-US" b="1" dirty="0">
              <a:solidFill>
                <a:schemeClr val="tx2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62" name="Slide Number Placeholder 5"/>
          <p:cNvSpPr txBox="1">
            <a:spLocks noGrp="1" noChangeArrowheads="1"/>
          </p:cNvSpPr>
          <p:nvPr/>
        </p:nvSpPr>
        <p:spPr bwMode="auto">
          <a:xfrm>
            <a:off x="8991600" y="6553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C16B395-F6F9-480B-BC6E-9F379B535444}" type="slidenum">
              <a:rPr lang="zh-CN" altLang="en-US" sz="1400">
                <a:latin typeface="Times New Roman" panose="02020603050405020304" pitchFamily="18" charset="0"/>
                <a:ea typeface="SimSun" panose="02010600030101010101" pitchFamily="2" charset="-12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1530350" y="976313"/>
            <a:ext cx="3817938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zh-CN" sz="2000" dirty="0" smtClean="0"/>
              <a:t>9</a:t>
            </a:r>
            <a:r>
              <a:rPr lang="zh-CN" altLang="en-US" sz="2000" dirty="0" smtClean="0"/>
              <a:t>月底已</a:t>
            </a:r>
            <a:r>
              <a:rPr lang="zh-CN" altLang="en-US" sz="2000" dirty="0"/>
              <a:t>供货：</a:t>
            </a:r>
            <a:r>
              <a:rPr lang="en-US" altLang="zh-CN" sz="2000" dirty="0"/>
              <a:t>1000</a:t>
            </a:r>
          </a:p>
          <a:p>
            <a:pPr>
              <a:buFontTx/>
              <a:buNone/>
            </a:pPr>
            <a:r>
              <a:rPr lang="zh-CN" altLang="en-US" sz="2000" dirty="0"/>
              <a:t>已测量：</a:t>
            </a:r>
            <a:r>
              <a:rPr lang="en-US" altLang="zh-CN" sz="2000" dirty="0"/>
              <a:t>1000</a:t>
            </a:r>
            <a:r>
              <a:rPr lang="zh-CN" altLang="en-US" sz="2000" dirty="0"/>
              <a:t>，合格</a:t>
            </a:r>
            <a:r>
              <a:rPr lang="en-US" altLang="zh-CN" sz="2000" dirty="0"/>
              <a:t>953</a:t>
            </a:r>
          </a:p>
          <a:p>
            <a:pPr>
              <a:buFontTx/>
              <a:buNone/>
            </a:pPr>
            <a:r>
              <a:rPr lang="zh-CN" altLang="en-US" sz="2000" dirty="0"/>
              <a:t>运往稻城： </a:t>
            </a:r>
            <a:r>
              <a:rPr lang="en-US" altLang="zh-CN" sz="2000" dirty="0"/>
              <a:t>948</a:t>
            </a:r>
            <a:r>
              <a:rPr lang="zh-CN" altLang="en-US" sz="2000" dirty="0"/>
              <a:t>只</a:t>
            </a:r>
            <a:endParaRPr lang="en-US" altLang="zh-CN" sz="2000" dirty="0"/>
          </a:p>
          <a:p>
            <a:pPr>
              <a:buFontTx/>
              <a:buNone/>
            </a:pPr>
            <a:r>
              <a:rPr lang="zh-CN" altLang="en-US" sz="2000" dirty="0"/>
              <a:t>合格率：</a:t>
            </a:r>
            <a:r>
              <a:rPr lang="en-US" altLang="zh-CN" sz="2000" dirty="0"/>
              <a:t>95.3%</a:t>
            </a:r>
          </a:p>
          <a:p>
            <a:pPr>
              <a:buFontTx/>
              <a:buNone/>
            </a:pPr>
            <a:r>
              <a:rPr lang="zh-CN" altLang="en-US" sz="2000" dirty="0"/>
              <a:t>分项合格率：</a:t>
            </a:r>
            <a:endParaRPr lang="en-US" altLang="zh-CN" sz="2000" dirty="0"/>
          </a:p>
          <a:p>
            <a:pPr>
              <a:buFontTx/>
              <a:buNone/>
            </a:pPr>
            <a:r>
              <a:rPr lang="en-US" altLang="zh-CN" sz="2000" dirty="0"/>
              <a:t>Beta</a:t>
            </a:r>
          </a:p>
          <a:p>
            <a:pPr>
              <a:buFontTx/>
              <a:buNone/>
            </a:pPr>
            <a:r>
              <a:rPr lang="en-US" altLang="zh-CN" sz="2000" dirty="0"/>
              <a:t>Working</a:t>
            </a:r>
            <a:r>
              <a:rPr lang="zh-CN" altLang="en-US" sz="2000" dirty="0"/>
              <a:t> </a:t>
            </a:r>
            <a:r>
              <a:rPr lang="en-US" altLang="zh-CN" sz="2000" dirty="0" err="1"/>
              <a:t>HV</a:t>
            </a:r>
            <a:r>
              <a:rPr lang="zh-CN" altLang="en-US" sz="2000" dirty="0"/>
              <a:t>   </a:t>
            </a:r>
            <a:r>
              <a:rPr lang="en-US" altLang="zh-CN" sz="2000" dirty="0"/>
              <a:t> </a:t>
            </a:r>
          </a:p>
          <a:p>
            <a:pPr>
              <a:buFontTx/>
              <a:buNone/>
            </a:pPr>
            <a:r>
              <a:rPr lang="en-US" altLang="zh-CN" sz="2000" dirty="0"/>
              <a:t>P/V	</a:t>
            </a:r>
          </a:p>
          <a:p>
            <a:pPr>
              <a:buFontTx/>
              <a:buNone/>
            </a:pPr>
            <a:r>
              <a:rPr lang="en-US" altLang="zh-CN" sz="2000" dirty="0"/>
              <a:t>TTS</a:t>
            </a:r>
            <a:r>
              <a:rPr lang="zh-CN" altLang="en-US" sz="2000" dirty="0"/>
              <a:t> </a:t>
            </a:r>
            <a:r>
              <a:rPr lang="en-US" altLang="zh-CN" sz="2000" dirty="0"/>
              <a:t>	</a:t>
            </a:r>
            <a:r>
              <a:rPr lang="zh-CN" altLang="en-US" sz="2000" dirty="0"/>
              <a:t>        </a:t>
            </a:r>
            <a:endParaRPr lang="en-US" altLang="zh-CN" sz="2000" dirty="0"/>
          </a:p>
          <a:p>
            <a:pPr>
              <a:buFontTx/>
              <a:buNone/>
            </a:pPr>
            <a:r>
              <a:rPr lang="en-US" altLang="zh-CN" sz="2000" dirty="0" err="1"/>
              <a:t>DNR</a:t>
            </a:r>
            <a:r>
              <a:rPr lang="zh-CN" altLang="en-US" sz="2000" dirty="0"/>
              <a:t>             </a:t>
            </a:r>
            <a:endParaRPr lang="en-US" altLang="zh-CN" sz="2000" dirty="0"/>
          </a:p>
          <a:p>
            <a:pPr>
              <a:buFontTx/>
              <a:buNone/>
            </a:pPr>
            <a:r>
              <a:rPr lang="en-US" altLang="zh-CN" sz="2000" dirty="0"/>
              <a:t>APR</a:t>
            </a:r>
            <a:r>
              <a:rPr lang="zh-CN" altLang="en-US" sz="2000" dirty="0"/>
              <a:t>              </a:t>
            </a:r>
            <a:endParaRPr lang="en-US" altLang="zh-CN" sz="2000" dirty="0"/>
          </a:p>
          <a:p>
            <a:pPr>
              <a:buFontTx/>
              <a:buNone/>
            </a:pPr>
            <a:r>
              <a:rPr lang="en-US" altLang="zh-CN" sz="2000" dirty="0" err="1"/>
              <a:t>RQE</a:t>
            </a:r>
            <a:r>
              <a:rPr lang="zh-CN" altLang="en-US" sz="2000" dirty="0"/>
              <a:t>              </a:t>
            </a:r>
            <a:endParaRPr lang="en-US" altLang="zh-CN" sz="2000" dirty="0"/>
          </a:p>
          <a:p>
            <a:pPr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A/D</a:t>
            </a:r>
            <a:r>
              <a:rPr lang="zh-CN" altLang="en-US" sz="2000" dirty="0">
                <a:solidFill>
                  <a:srgbClr val="FF0000"/>
                </a:solidFill>
              </a:rPr>
              <a:t>  </a:t>
            </a:r>
            <a:r>
              <a:rPr lang="zh-CN" altLang="en-US" sz="2000" dirty="0"/>
              <a:t>              </a:t>
            </a:r>
            <a:endParaRPr lang="en-US" altLang="zh-CN" sz="2000" dirty="0"/>
          </a:p>
          <a:p>
            <a:pPr>
              <a:buFontTx/>
              <a:buNone/>
            </a:pPr>
            <a:r>
              <a:rPr lang="en-US" altLang="zh-CN" sz="2000" dirty="0"/>
              <a:t>Anode NL      </a:t>
            </a:r>
          </a:p>
          <a:p>
            <a:pPr>
              <a:buFontTx/>
              <a:buNone/>
            </a:pPr>
            <a:r>
              <a:rPr lang="en-US" altLang="zh-CN" sz="2000" dirty="0"/>
              <a:t>Dynode NL     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3038476" y="2822576"/>
            <a:ext cx="3973513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None/>
            </a:pPr>
            <a:r>
              <a:rPr lang="en-US" altLang="zh-CN" sz="2000"/>
              <a:t>99.9%</a:t>
            </a:r>
          </a:p>
          <a:p>
            <a:pPr>
              <a:buFontTx/>
              <a:buNone/>
            </a:pPr>
            <a:r>
              <a:rPr lang="en-US" altLang="zh-CN" sz="2000"/>
              <a:t>98.3%</a:t>
            </a:r>
          </a:p>
          <a:p>
            <a:pPr>
              <a:buFontTx/>
              <a:buNone/>
            </a:pPr>
            <a:r>
              <a:rPr lang="en-US" altLang="zh-CN" sz="2000"/>
              <a:t>100%</a:t>
            </a:r>
          </a:p>
          <a:p>
            <a:pPr>
              <a:buFontTx/>
              <a:buNone/>
            </a:pPr>
            <a:r>
              <a:rPr lang="en-US" altLang="zh-CN" sz="2000"/>
              <a:t>100%</a:t>
            </a:r>
          </a:p>
          <a:p>
            <a:pPr>
              <a:buFontTx/>
              <a:buNone/>
            </a:pPr>
            <a:r>
              <a:rPr lang="en-US" altLang="zh-CN" sz="2000"/>
              <a:t>100%</a:t>
            </a:r>
          </a:p>
          <a:p>
            <a:pPr>
              <a:buFontTx/>
              <a:buNone/>
            </a:pPr>
            <a:r>
              <a:rPr lang="en-US" altLang="zh-CN" sz="2000"/>
              <a:t>100%</a:t>
            </a:r>
          </a:p>
          <a:p>
            <a:pPr>
              <a:buFontTx/>
              <a:buNone/>
            </a:pPr>
            <a:r>
              <a:rPr lang="en-US" altLang="zh-CN" sz="2000"/>
              <a:t>100%</a:t>
            </a:r>
          </a:p>
          <a:p>
            <a:pPr>
              <a:buFontTx/>
              <a:buNone/>
            </a:pPr>
            <a:r>
              <a:rPr lang="en-US" altLang="zh-CN" sz="2000"/>
              <a:t>96.7%</a:t>
            </a:r>
          </a:p>
          <a:p>
            <a:pPr>
              <a:buFontTx/>
              <a:buNone/>
            </a:pPr>
            <a:r>
              <a:rPr lang="en-US" altLang="zh-CN" sz="2000"/>
              <a:t>100%</a:t>
            </a:r>
          </a:p>
          <a:p>
            <a:pPr>
              <a:buFontTx/>
              <a:buNone/>
            </a:pPr>
            <a:r>
              <a:rPr lang="en-US" altLang="zh-CN" sz="2000"/>
              <a:t>100%</a:t>
            </a:r>
          </a:p>
        </p:txBody>
      </p:sp>
      <p:pic>
        <p:nvPicPr>
          <p:cNvPr id="1536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388" y="1016000"/>
            <a:ext cx="2209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189" y="1016001"/>
            <a:ext cx="220503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226" y="1016001"/>
            <a:ext cx="22066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388" y="2809876"/>
            <a:ext cx="223996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189" y="2784475"/>
            <a:ext cx="2205037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388" y="4645026"/>
            <a:ext cx="2239962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189" y="4645026"/>
            <a:ext cx="220503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8225" y="2759075"/>
            <a:ext cx="2236788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82779" y="4799597"/>
            <a:ext cx="1922368" cy="1441776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90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15685" y="642398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大</a:t>
            </a:r>
            <a:r>
              <a:rPr lang="en-US" altLang="zh-CN" dirty="0" smtClean="0"/>
              <a:t>PMT</a:t>
            </a:r>
            <a:r>
              <a:rPr lang="zh-CN" altLang="en-US" dirty="0" smtClean="0"/>
              <a:t>现场测试工作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17612" y="1840992"/>
            <a:ext cx="8915400" cy="3777622"/>
          </a:xfrm>
        </p:spPr>
        <p:txBody>
          <a:bodyPr/>
          <a:lstStyle/>
          <a:p>
            <a:r>
              <a:rPr lang="zh-CN" altLang="en-US" dirty="0" smtClean="0"/>
              <a:t>解决地磁效应和一致性确认问题。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pPr/>
              <a:t>11</a:t>
            </a:fld>
            <a:endParaRPr lang="zh-CN" altLang="en-US"/>
          </a:p>
        </p:txBody>
      </p:sp>
      <p:pic>
        <p:nvPicPr>
          <p:cNvPr id="5" name="Picture 1" descr="pilla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030" y="2611373"/>
            <a:ext cx="5946775" cy="32061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64992" y="581748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7%</a:t>
            </a:r>
            <a:r>
              <a:rPr lang="zh-CN" altLang="en-US" dirty="0" smtClean="0">
                <a:solidFill>
                  <a:prstClr val="black"/>
                </a:solidFill>
              </a:rPr>
              <a:t>增益变化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10127" y="6209451"/>
            <a:ext cx="7160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池内柱对</a:t>
            </a:r>
            <a:r>
              <a:rPr lang="zh-CN" altLang="en-US" dirty="0">
                <a:solidFill>
                  <a:prstClr val="black"/>
                </a:solidFill>
              </a:rPr>
              <a:t>PMT增益变化趋势基本不影响</a:t>
            </a:r>
            <a:r>
              <a:rPr lang="zh-CN" altLang="en-US" dirty="0" smtClean="0">
                <a:solidFill>
                  <a:prstClr val="black"/>
                </a:solidFill>
              </a:rPr>
              <a:t>；池壁个别</a:t>
            </a:r>
            <a:r>
              <a:rPr lang="en-US" altLang="zh-CN" dirty="0" smtClean="0">
                <a:solidFill>
                  <a:prstClr val="black"/>
                </a:solidFill>
              </a:rPr>
              <a:t>PMT</a:t>
            </a:r>
            <a:r>
              <a:rPr lang="zh-CN" altLang="en-US" dirty="0" smtClean="0">
                <a:solidFill>
                  <a:prstClr val="black"/>
                </a:solidFill>
              </a:rPr>
              <a:t>需小角度调节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9" name="Picture 12" descr="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030" y="429396"/>
            <a:ext cx="3273696" cy="2455871"/>
          </a:xfrm>
          <a:prstGeom prst="rect">
            <a:avLst/>
          </a:prstGeom>
          <a:effectLst>
            <a:glow rad="127000">
              <a:schemeClr val="accent1">
                <a:alpha val="58000"/>
              </a:schemeClr>
            </a:glo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965" y="2216025"/>
            <a:ext cx="3450887" cy="460118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808893" y="6002154"/>
            <a:ext cx="205697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安装第一个大</a:t>
            </a:r>
            <a:r>
              <a:rPr lang="en-US" altLang="zh-CN" dirty="0" smtClean="0">
                <a:solidFill>
                  <a:prstClr val="black"/>
                </a:solidFill>
              </a:rPr>
              <a:t>PMT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6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0156" y="685600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小尺寸光敏探头的工作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1812" y="1326045"/>
            <a:ext cx="10683241" cy="2318196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在池内搭建</a:t>
            </a:r>
            <a:r>
              <a:rPr lang="zh-CN" altLang="en-US" dirty="0"/>
              <a:t>了一套批量测试平台</a:t>
            </a:r>
            <a:r>
              <a:rPr lang="zh-CN" altLang="en-US" dirty="0" smtClean="0"/>
              <a:t>；每天</a:t>
            </a:r>
            <a:r>
              <a:rPr lang="en-US" altLang="zh-CN" dirty="0"/>
              <a:t>36</a:t>
            </a:r>
            <a:r>
              <a:rPr lang="zh-CN" altLang="en-US" dirty="0"/>
              <a:t>个以上，完成了所有</a:t>
            </a:r>
            <a:r>
              <a:rPr lang="en-US" altLang="zh-CN" dirty="0" err="1"/>
              <a:t>PMT</a:t>
            </a:r>
            <a:r>
              <a:rPr lang="zh-CN" altLang="en-US" dirty="0"/>
              <a:t>的测试任务；</a:t>
            </a:r>
            <a:endParaRPr lang="en-US" altLang="zh-CN" dirty="0"/>
          </a:p>
          <a:p>
            <a:pPr>
              <a:lnSpc>
                <a:spcPct val="120000"/>
              </a:lnSpc>
            </a:pPr>
            <a:endParaRPr lang="en-US" altLang="zh-CN" dirty="0" smtClean="0"/>
          </a:p>
          <a:p>
            <a:pPr>
              <a:lnSpc>
                <a:spcPct val="120000"/>
              </a:lnSpc>
            </a:pPr>
            <a:r>
              <a:rPr lang="zh-CN" altLang="en-US" dirty="0" smtClean="0"/>
              <a:t>其中防水封装，自行设计承担。</a:t>
            </a:r>
            <a:endParaRPr lang="en-US" altLang="zh-CN" dirty="0" smtClean="0"/>
          </a:p>
          <a:p>
            <a:pPr>
              <a:lnSpc>
                <a:spcPct val="120000"/>
              </a:lnSpc>
            </a:pPr>
            <a:r>
              <a:rPr lang="en-US" altLang="zh-CN" dirty="0" smtClean="0"/>
              <a:t>2018.5</a:t>
            </a:r>
            <a:r>
              <a:rPr lang="zh-CN" altLang="en-US" dirty="0" smtClean="0"/>
              <a:t>，</a:t>
            </a:r>
            <a:r>
              <a:rPr lang="zh-CN" altLang="en-US" b="1" dirty="0" smtClean="0"/>
              <a:t>航天</a:t>
            </a:r>
            <a:r>
              <a:rPr lang="zh-CN" altLang="en-US" b="1" dirty="0"/>
              <a:t>材料及工艺</a:t>
            </a:r>
            <a:r>
              <a:rPr lang="zh-CN" altLang="en-US" b="1" dirty="0" smtClean="0"/>
              <a:t>研究所（一院</a:t>
            </a:r>
            <a:r>
              <a:rPr lang="en-US" altLang="zh-CN" b="1" dirty="0" smtClean="0"/>
              <a:t>703</a:t>
            </a:r>
            <a:r>
              <a:rPr lang="zh-CN" altLang="en-US" b="1" dirty="0" smtClean="0"/>
              <a:t>所）</a:t>
            </a:r>
            <a:r>
              <a:rPr lang="zh-CN" altLang="en-US" dirty="0" smtClean="0"/>
              <a:t>中标；</a:t>
            </a:r>
            <a:endParaRPr lang="en-US" altLang="zh-CN" dirty="0" smtClean="0"/>
          </a:p>
          <a:p>
            <a:pPr>
              <a:lnSpc>
                <a:spcPct val="120000"/>
              </a:lnSpc>
            </a:pPr>
            <a:r>
              <a:rPr lang="en-US" altLang="zh-CN" dirty="0" smtClean="0"/>
              <a:t>2018.9</a:t>
            </a:r>
            <a:r>
              <a:rPr lang="zh-CN" altLang="en-US" dirty="0" smtClean="0"/>
              <a:t>，交付</a:t>
            </a:r>
            <a:r>
              <a:rPr lang="en-US" altLang="zh-CN" dirty="0" smtClean="0"/>
              <a:t>559</a:t>
            </a:r>
            <a:r>
              <a:rPr lang="zh-CN" altLang="en-US" dirty="0" smtClean="0"/>
              <a:t>支产品；</a:t>
            </a:r>
            <a:r>
              <a:rPr lang="en-US" altLang="zh-CN" dirty="0" smtClean="0"/>
              <a:t>10</a:t>
            </a:r>
            <a:r>
              <a:rPr lang="zh-CN" altLang="en-US" dirty="0" smtClean="0"/>
              <a:t>月，交付剩余产品。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8" y="3694314"/>
            <a:ext cx="2737505" cy="316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796" y="4032138"/>
            <a:ext cx="3317384" cy="2488038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998" y="2054428"/>
            <a:ext cx="3916680" cy="26596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0398" y="4113224"/>
            <a:ext cx="1952141" cy="23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2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703513" y="54291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</a:rPr>
              <a:t>池内工作环境温度</a:t>
            </a:r>
            <a:r>
              <a:rPr lang="zh-CN" altLang="en-US" dirty="0" smtClean="0">
                <a:solidFill>
                  <a:prstClr val="black"/>
                </a:solidFill>
              </a:rPr>
              <a:t>，</a:t>
            </a:r>
            <a:r>
              <a:rPr lang="zh-CN" altLang="en-US" dirty="0">
                <a:solidFill>
                  <a:prstClr val="black"/>
                </a:solidFill>
              </a:rPr>
              <a:t>约</a:t>
            </a:r>
            <a:r>
              <a:rPr lang="en-US" altLang="zh-CN" dirty="0" smtClean="0">
                <a:solidFill>
                  <a:prstClr val="black"/>
                </a:solidFill>
              </a:rPr>
              <a:t>-</a:t>
            </a:r>
            <a:r>
              <a:rPr lang="en-US" altLang="zh-CN" dirty="0">
                <a:solidFill>
                  <a:prstClr val="black"/>
                </a:solidFill>
              </a:rPr>
              <a:t>3</a:t>
            </a:r>
            <a:r>
              <a:rPr lang="zh-CN" altLang="en-US" dirty="0">
                <a:solidFill>
                  <a:prstClr val="black"/>
                </a:solidFill>
              </a:rPr>
              <a:t>℃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092" y="2166076"/>
            <a:ext cx="4091947" cy="3068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015" y="4668890"/>
            <a:ext cx="3129481" cy="21587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5055959"/>
            <a:ext cx="3059832" cy="1724980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 rot="20629449">
            <a:off x="4679364" y="2744624"/>
            <a:ext cx="2079589" cy="67971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C00000"/>
                </a:solidFill>
              </a:rPr>
              <a:t>三个月</a:t>
            </a:r>
            <a:r>
              <a:rPr lang="zh-CN" altLang="en-US" b="1" dirty="0">
                <a:solidFill>
                  <a:srgbClr val="C00000"/>
                </a:solidFill>
              </a:rPr>
              <a:t>的安装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665645" y="6181343"/>
            <a:ext cx="318298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</a:rPr>
              <a:t>第一块电子学板上电测试一次通过。      </a:t>
            </a:r>
            <a:r>
              <a:rPr lang="en-US" altLang="zh-CN" dirty="0">
                <a:solidFill>
                  <a:prstClr val="black"/>
                </a:solidFill>
              </a:rPr>
              <a:t>2018-11-20</a:t>
            </a:r>
            <a:r>
              <a:rPr lang="zh-CN" altLang="en-US" dirty="0">
                <a:solidFill>
                  <a:prstClr val="black"/>
                </a:solidFill>
              </a:rPr>
              <a:t>晚</a:t>
            </a:r>
            <a:r>
              <a:rPr lang="en-US" altLang="zh-CN" dirty="0">
                <a:solidFill>
                  <a:prstClr val="black"/>
                </a:solidFill>
              </a:rPr>
              <a:t>11</a:t>
            </a:r>
            <a:r>
              <a:rPr lang="zh-CN" altLang="en-US" dirty="0">
                <a:solidFill>
                  <a:prstClr val="black"/>
                </a:solidFill>
              </a:rPr>
              <a:t>点</a:t>
            </a:r>
          </a:p>
        </p:txBody>
      </p:sp>
      <p:sp>
        <p:nvSpPr>
          <p:cNvPr id="17" name="矩形 16"/>
          <p:cNvSpPr/>
          <p:nvPr/>
        </p:nvSpPr>
        <p:spPr>
          <a:xfrm>
            <a:off x="2102369" y="6405773"/>
            <a:ext cx="226211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 smtClean="0"/>
              <a:t>探测器</a:t>
            </a:r>
            <a:r>
              <a:rPr lang="zh-CN" altLang="en-US" dirty="0"/>
              <a:t>安装人员</a:t>
            </a:r>
            <a:r>
              <a:rPr lang="zh-CN" altLang="en-US" dirty="0" smtClean="0"/>
              <a:t>团队</a:t>
            </a:r>
            <a:r>
              <a:rPr lang="zh-CN" altLang="en-US" dirty="0" smtClean="0">
                <a:solidFill>
                  <a:prstClr val="black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。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16" name="图片 15" descr="屏幕快照 2019-03-27 12.10.01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1579" y="612354"/>
            <a:ext cx="5270500" cy="16554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570" y="624230"/>
            <a:ext cx="5240870" cy="3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7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2"/>
    </mc:Choice>
    <mc:Fallback xmlns="">
      <p:transition spd="slow" advTm="3718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1" y="164592"/>
            <a:ext cx="9072308" cy="1712976"/>
          </a:xfrm>
        </p:spPr>
        <p:txBody>
          <a:bodyPr/>
          <a:lstStyle/>
          <a:p>
            <a:r>
              <a:rPr lang="zh-CN" altLang="en-US" dirty="0" smtClean="0"/>
              <a:t>一号水池探测器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36" y="1877568"/>
            <a:ext cx="3637512" cy="485001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88003" y="6358252"/>
            <a:ext cx="180049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操作间控制机箱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723" y="888492"/>
            <a:ext cx="4053078" cy="54041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035" y="1877568"/>
            <a:ext cx="4608576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3" y="638451"/>
            <a:ext cx="4670416" cy="2529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15384"/>
            <a:ext cx="4737370" cy="27535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441" y="147543"/>
            <a:ext cx="4653773" cy="36560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3893" y="3935651"/>
            <a:ext cx="3549650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1541" y="3689588"/>
            <a:ext cx="3811587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00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339" y="3768577"/>
            <a:ext cx="4573876" cy="331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339" y="42982"/>
            <a:ext cx="4274732" cy="358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606" y="3655865"/>
            <a:ext cx="3971671" cy="320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2599397" y="542598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事例时间差的分布</a:t>
            </a:r>
          </a:p>
        </p:txBody>
      </p:sp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05" y="122688"/>
            <a:ext cx="4105275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 descr="屏幕剪辑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60" y="860934"/>
            <a:ext cx="5361154" cy="5529909"/>
          </a:xfr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7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539" y="3439031"/>
            <a:ext cx="6624308" cy="28394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488" y="229998"/>
            <a:ext cx="4341242" cy="299017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1812" y="164592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 smtClean="0"/>
              <a:t>WCDA</a:t>
            </a:r>
            <a:r>
              <a:rPr lang="en-US" altLang="zh-CN" sz="2800" b="1" dirty="0" smtClean="0"/>
              <a:t>++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302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5373" y="640478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存在的部分硬件问题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05373" y="1511808"/>
            <a:ext cx="8915400" cy="3777622"/>
          </a:xfrm>
        </p:spPr>
        <p:txBody>
          <a:bodyPr/>
          <a:lstStyle/>
          <a:p>
            <a:r>
              <a:rPr lang="zh-CN" altLang="en-US" dirty="0" smtClean="0"/>
              <a:t>池水水质尚未达标，需进一步循环</a:t>
            </a:r>
            <a:endParaRPr lang="en-US" altLang="zh-CN" dirty="0" smtClean="0"/>
          </a:p>
          <a:p>
            <a:r>
              <a:rPr lang="zh-CN" altLang="en-US" dirty="0"/>
              <a:t>两</a:t>
            </a:r>
            <a:r>
              <a:rPr lang="zh-CN" altLang="en-US" dirty="0" smtClean="0"/>
              <a:t>个大管子打拿级信号不正常，需检查</a:t>
            </a:r>
            <a:endParaRPr lang="en-US" altLang="zh-CN" dirty="0" smtClean="0"/>
          </a:p>
          <a:p>
            <a:r>
              <a:rPr lang="zh-CN" altLang="en-US" dirty="0" smtClean="0"/>
              <a:t>个别小管子可能漏水，未能正常工作，需维修</a:t>
            </a:r>
            <a:endParaRPr lang="en-US" altLang="zh-CN" dirty="0" smtClean="0"/>
          </a:p>
          <a:p>
            <a:r>
              <a:rPr lang="zh-CN" altLang="en-US" dirty="0"/>
              <a:t>一</a:t>
            </a:r>
            <a:r>
              <a:rPr lang="zh-CN" altLang="en-US" dirty="0" smtClean="0"/>
              <a:t>个机箱的低压电源不正常工作，需替换</a:t>
            </a:r>
            <a:endParaRPr lang="en-US" altLang="zh-CN" dirty="0" smtClean="0"/>
          </a:p>
          <a:p>
            <a:r>
              <a:rPr lang="zh-CN" altLang="en-US" dirty="0" smtClean="0"/>
              <a:t>大管子的时间刻度系统尚未达标，需进一步数据分析</a:t>
            </a:r>
            <a:endParaRPr lang="en-US" altLang="zh-CN" dirty="0" smtClean="0"/>
          </a:p>
          <a:p>
            <a:r>
              <a:rPr lang="en-US" altLang="zh-CN" dirty="0" err="1" smtClean="0"/>
              <a:t>DAQ</a:t>
            </a:r>
            <a:r>
              <a:rPr lang="zh-CN" altLang="en-US" dirty="0" smtClean="0"/>
              <a:t>取数程序和触发模式，尚未完备更新中。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0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3956" y="578390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一号水池安装工程的小结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58070" y="1334370"/>
            <a:ext cx="8915400" cy="377762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zh-CN" altLang="en-US" b="1" dirty="0" smtClean="0"/>
              <a:t>例会工作</a:t>
            </a:r>
            <a:r>
              <a:rPr lang="zh-CN" altLang="en-US" dirty="0" smtClean="0"/>
              <a:t>：前期一年多，每周一次的安装讨论。准备出近</a:t>
            </a:r>
            <a:r>
              <a:rPr lang="en-US" altLang="zh-CN" dirty="0" smtClean="0"/>
              <a:t>300</a:t>
            </a:r>
            <a:r>
              <a:rPr lang="zh-CN" altLang="en-US" dirty="0" smtClean="0"/>
              <a:t>项小件或工具购物清单。现场工作，则有每日工作小结会。</a:t>
            </a:r>
            <a:endParaRPr lang="en-US" altLang="zh-CN" dirty="0" smtClean="0"/>
          </a:p>
          <a:p>
            <a:pPr>
              <a:buFont typeface="+mj-lt"/>
              <a:buAutoNum type="arabicPeriod"/>
            </a:pPr>
            <a:r>
              <a:rPr lang="zh-CN" altLang="en-US" b="1" dirty="0" smtClean="0"/>
              <a:t>任务细化分解，工作流水线化，责任到人。</a:t>
            </a:r>
            <a:endParaRPr lang="en-US" altLang="zh-CN" b="1" dirty="0" smtClean="0"/>
          </a:p>
          <a:p>
            <a:pPr marL="457200" lvl="1" indent="0">
              <a:buNone/>
            </a:pPr>
            <a:r>
              <a:rPr lang="zh-CN" altLang="en-US" dirty="0" smtClean="0"/>
              <a:t>成立机箱封装小组，</a:t>
            </a:r>
            <a:r>
              <a:rPr lang="en-US" altLang="zh-CN" dirty="0" smtClean="0"/>
              <a:t>PMT</a:t>
            </a:r>
            <a:r>
              <a:rPr lang="zh-CN" altLang="en-US" dirty="0" smtClean="0"/>
              <a:t>布线小组，大小</a:t>
            </a:r>
            <a:r>
              <a:rPr lang="en-US" altLang="zh-CN" dirty="0" smtClean="0"/>
              <a:t>PMT</a:t>
            </a:r>
            <a:r>
              <a:rPr lang="zh-CN" altLang="en-US" dirty="0" smtClean="0"/>
              <a:t>现场测试小组，电子学板安装小组等等。</a:t>
            </a:r>
            <a:endParaRPr lang="en-US" altLang="zh-CN" dirty="0" smtClean="0"/>
          </a:p>
          <a:p>
            <a:pPr>
              <a:buFont typeface="+mj-lt"/>
              <a:buAutoNum type="arabicPeriod"/>
            </a:pPr>
            <a:r>
              <a:rPr lang="zh-CN" altLang="en-US" b="1" dirty="0" smtClean="0"/>
              <a:t>进度管理</a:t>
            </a:r>
            <a:r>
              <a:rPr lang="zh-CN" altLang="en-US" dirty="0" smtClean="0"/>
              <a:t>：水池分为</a:t>
            </a:r>
            <a:r>
              <a:rPr lang="en-US" altLang="zh-CN" dirty="0" smtClean="0"/>
              <a:t>25</a:t>
            </a:r>
            <a:r>
              <a:rPr lang="zh-CN" altLang="en-US" dirty="0" smtClean="0"/>
              <a:t>块区域</a:t>
            </a:r>
            <a:r>
              <a:rPr lang="en-US" altLang="zh-CN" dirty="0" smtClean="0"/>
              <a:t>(Cluster)</a:t>
            </a:r>
            <a:r>
              <a:rPr lang="zh-CN" altLang="en-US" dirty="0" smtClean="0"/>
              <a:t>，按区域盯每个小组工作进度。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17" y="3657601"/>
            <a:ext cx="4116022" cy="31230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527" y="3276750"/>
            <a:ext cx="5489704" cy="3254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464" y="5004181"/>
            <a:ext cx="6812536" cy="168381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07008" y="5413248"/>
            <a:ext cx="13388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现场进度表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66801" y="4604313"/>
            <a:ext cx="15696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每日工作日志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11312" y="6162028"/>
            <a:ext cx="226215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每小组工作细化进度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95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29968" y="999014"/>
            <a:ext cx="8911687" cy="1280890"/>
          </a:xfrm>
        </p:spPr>
        <p:txBody>
          <a:bodyPr>
            <a:normAutofit/>
          </a:bodyPr>
          <a:lstStyle/>
          <a:p>
            <a:r>
              <a:rPr lang="zh-CN" altLang="en-US" sz="5400" dirty="0" smtClean="0"/>
              <a:t>报告内容</a:t>
            </a:r>
            <a:endParaRPr lang="zh-CN" altLang="en-US" sz="5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9968" y="2057400"/>
            <a:ext cx="9474644" cy="3853822"/>
          </a:xfrm>
        </p:spPr>
        <p:txBody>
          <a:bodyPr>
            <a:normAutofit/>
          </a:bodyPr>
          <a:lstStyle/>
          <a:p>
            <a:r>
              <a:rPr lang="zh-CN" altLang="en-US" sz="3600" dirty="0" smtClean="0"/>
              <a:t>一号水池工作进展</a:t>
            </a:r>
            <a:endParaRPr lang="en-US" altLang="zh-CN" sz="3600" dirty="0" smtClean="0"/>
          </a:p>
          <a:p>
            <a:r>
              <a:rPr lang="zh-CN" altLang="en-US" sz="3600" dirty="0" smtClean="0"/>
              <a:t>二、三水池工作进展</a:t>
            </a:r>
            <a:endParaRPr lang="en-US" altLang="zh-CN" sz="3600" dirty="0" smtClean="0"/>
          </a:p>
          <a:p>
            <a:r>
              <a:rPr lang="zh-CN" altLang="en-US" sz="3600" dirty="0"/>
              <a:t>小结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77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60512" y="1152907"/>
            <a:ext cx="10346258" cy="1899868"/>
          </a:xfrm>
        </p:spPr>
        <p:txBody>
          <a:bodyPr/>
          <a:lstStyle/>
          <a:p>
            <a:pPr marL="0" indent="0">
              <a:buNone/>
            </a:pPr>
            <a:r>
              <a:rPr lang="en-US" altLang="zh-CN" b="1" dirty="0" smtClean="0"/>
              <a:t>4</a:t>
            </a:r>
            <a:r>
              <a:rPr lang="zh-CN" altLang="en-US" b="1" dirty="0" smtClean="0"/>
              <a:t>，态</a:t>
            </a:r>
            <a:r>
              <a:rPr lang="zh-CN" altLang="en-US" b="1" dirty="0"/>
              <a:t>人员管理</a:t>
            </a:r>
            <a:r>
              <a:rPr lang="zh-CN" altLang="en-US" dirty="0"/>
              <a:t>：按工作内容强度，每天调整各组人员分配，并及时调整不适合现场</a:t>
            </a:r>
            <a:r>
              <a:rPr lang="zh-CN" altLang="en-US" dirty="0" smtClean="0"/>
              <a:t>工作人员下山。</a:t>
            </a:r>
            <a:r>
              <a:rPr lang="zh-CN" altLang="en-US" dirty="0"/>
              <a:t>保证现场工作人员的均处于较为饱和的工作强度。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b="1" dirty="0" smtClean="0"/>
              <a:t>5</a:t>
            </a:r>
            <a:r>
              <a:rPr lang="zh-CN" altLang="en-US" b="1" dirty="0" smtClean="0"/>
              <a:t>，安装方案及时优化</a:t>
            </a:r>
            <a:r>
              <a:rPr lang="zh-CN" altLang="en-US" dirty="0"/>
              <a:t>：现场及时组织人员开会，比如优化布线等。发挥个人能动性。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b="1" dirty="0" smtClean="0"/>
              <a:t>6</a:t>
            </a:r>
            <a:r>
              <a:rPr lang="zh-CN" altLang="en-US" b="1" dirty="0" smtClean="0"/>
              <a:t>，团队</a:t>
            </a:r>
            <a:r>
              <a:rPr lang="zh-CN" altLang="en-US" b="1" dirty="0"/>
              <a:t>建设</a:t>
            </a:r>
            <a:r>
              <a:rPr lang="zh-CN" altLang="en-US" dirty="0" smtClean="0"/>
              <a:t>：</a:t>
            </a:r>
            <a:r>
              <a:rPr lang="en-US" altLang="zh-CN" dirty="0" smtClean="0"/>
              <a:t>15-20</a:t>
            </a:r>
            <a:r>
              <a:rPr lang="zh-CN" altLang="en-US" dirty="0" smtClean="0"/>
              <a:t>人团队。照顾</a:t>
            </a:r>
            <a:r>
              <a:rPr lang="zh-CN" altLang="en-US" dirty="0"/>
              <a:t>每个人的</a:t>
            </a:r>
            <a:r>
              <a:rPr lang="zh-CN" altLang="en-US" dirty="0" smtClean="0"/>
              <a:t>情绪。每</a:t>
            </a:r>
            <a:r>
              <a:rPr lang="zh-CN" altLang="en-US" dirty="0"/>
              <a:t>周一次的聚餐，每周日休息</a:t>
            </a:r>
            <a:r>
              <a:rPr lang="zh-CN" altLang="en-US" dirty="0" smtClean="0"/>
              <a:t>一天。</a:t>
            </a:r>
            <a:r>
              <a:rPr lang="zh-CN" altLang="en-US" dirty="0"/>
              <a:t>基本上工作两个月，下山休整一次。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336" y="3435372"/>
            <a:ext cx="2566971" cy="34226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950" y="3435372"/>
            <a:ext cx="4531691" cy="339876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877645" y="6355815"/>
            <a:ext cx="321113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晚上，自发集体加班整理</a:t>
            </a:r>
            <a:r>
              <a:rPr lang="en-US" altLang="zh-CN" dirty="0" smtClean="0">
                <a:solidFill>
                  <a:prstClr val="black"/>
                </a:solidFill>
              </a:rPr>
              <a:t>PMT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7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1949" y="459518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一些经验教训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275771" y="5294102"/>
            <a:ext cx="9002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C00000"/>
                </a:solidFill>
              </a:rPr>
              <a:t>计划在</a:t>
            </a:r>
            <a:r>
              <a:rPr lang="en-US" altLang="zh-CN" sz="2800" dirty="0" smtClean="0">
                <a:solidFill>
                  <a:srgbClr val="C00000"/>
                </a:solidFill>
              </a:rPr>
              <a:t>5</a:t>
            </a:r>
            <a:r>
              <a:rPr lang="zh-CN" altLang="en-US" sz="2800" dirty="0" smtClean="0">
                <a:solidFill>
                  <a:srgbClr val="C00000"/>
                </a:solidFill>
              </a:rPr>
              <a:t>月中下旬，进行一号水池的安装工作的小结会！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pic>
        <p:nvPicPr>
          <p:cNvPr id="9" name="内容占位符 8" descr="屏幕剪辑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793" y="1237123"/>
            <a:ext cx="6154950" cy="29142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1756" y="2243693"/>
            <a:ext cx="5651362" cy="28706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58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930844" y="1789176"/>
            <a:ext cx="8915399" cy="3117040"/>
          </a:xfrm>
        </p:spPr>
        <p:txBody>
          <a:bodyPr/>
          <a:lstStyle/>
          <a:p>
            <a:r>
              <a:rPr lang="zh-CN" altLang="en-US" dirty="0" smtClean="0"/>
              <a:t>二号、三号水池的工作进展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9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3914" y="671900"/>
            <a:ext cx="8911687" cy="1280890"/>
          </a:xfrm>
        </p:spPr>
        <p:txBody>
          <a:bodyPr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3</a:t>
            </a:r>
            <a:r>
              <a:rPr lang="zh-CN" altLang="en-US" dirty="0" smtClean="0"/>
              <a:t>号水池的探测器方案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23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1062164" y="1447800"/>
            <a:ext cx="6682804" cy="5181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zh-CN" altLang="en-US" dirty="0" smtClean="0"/>
              <a:t>采用</a:t>
            </a:r>
            <a:r>
              <a:rPr lang="en-US" altLang="zh-CN" dirty="0" smtClean="0"/>
              <a:t>20in MCP-PMT</a:t>
            </a:r>
            <a:r>
              <a:rPr lang="zh-CN" altLang="en-US" dirty="0" smtClean="0"/>
              <a:t>替代现有的</a:t>
            </a:r>
            <a:r>
              <a:rPr lang="en-US" altLang="zh-CN" dirty="0" smtClean="0"/>
              <a:t>8-in PMT</a:t>
            </a:r>
            <a:r>
              <a:rPr lang="zh-CN" altLang="en-US" dirty="0"/>
              <a:t>；</a:t>
            </a:r>
            <a:endParaRPr lang="en-US" altLang="zh-CN" dirty="0" smtClean="0"/>
          </a:p>
          <a:p>
            <a:r>
              <a:rPr lang="zh-CN" altLang="en-US" dirty="0"/>
              <a:t>增加一个</a:t>
            </a:r>
            <a:r>
              <a:rPr lang="en-US" altLang="zh-CN" dirty="0"/>
              <a:t>3in </a:t>
            </a:r>
            <a:r>
              <a:rPr lang="en-US" altLang="zh-CN" dirty="0" err="1"/>
              <a:t>PMT</a:t>
            </a:r>
            <a:r>
              <a:rPr lang="zh-CN" altLang="en-US" dirty="0" smtClean="0"/>
              <a:t>，以保证</a:t>
            </a:r>
            <a:r>
              <a:rPr lang="zh-CN" altLang="en-US" dirty="0"/>
              <a:t>探测器原有的</a:t>
            </a:r>
            <a:r>
              <a:rPr lang="zh-CN" altLang="en-US" dirty="0" smtClean="0"/>
              <a:t>动态范围。</a:t>
            </a:r>
            <a:endParaRPr lang="en-US" altLang="zh-CN" dirty="0"/>
          </a:p>
          <a:p>
            <a:pPr lvl="1"/>
            <a:endParaRPr lang="en-US" altLang="zh-CN" sz="1500" b="1" dirty="0"/>
          </a:p>
          <a:p>
            <a:pPr marL="150876" lvl="1" indent="0">
              <a:buNone/>
            </a:pPr>
            <a:endParaRPr lang="en-US" altLang="zh-CN" sz="1800" b="1" dirty="0" smtClean="0">
              <a:solidFill>
                <a:srgbClr val="FF0000"/>
              </a:solidFill>
            </a:endParaRPr>
          </a:p>
          <a:p>
            <a:pPr marL="150876" lvl="1" indent="0">
              <a:buNone/>
            </a:pPr>
            <a:endParaRPr lang="en-US" altLang="zh-CN" sz="1800" b="1" dirty="0">
              <a:solidFill>
                <a:srgbClr val="FF0000"/>
              </a:solidFill>
            </a:endParaRPr>
          </a:p>
          <a:p>
            <a:pPr marL="150876" lvl="1" indent="0">
              <a:buNone/>
            </a:pPr>
            <a:endParaRPr lang="en-US" altLang="zh-CN" sz="1800" b="1" dirty="0" smtClean="0">
              <a:solidFill>
                <a:srgbClr val="FF0000"/>
              </a:solidFill>
            </a:endParaRPr>
          </a:p>
          <a:p>
            <a:pPr marL="150876" lvl="1" indent="0">
              <a:buNone/>
            </a:pPr>
            <a:r>
              <a:rPr lang="zh-CN" altLang="en-US" sz="1800" b="1" dirty="0" smtClean="0">
                <a:solidFill>
                  <a:srgbClr val="FF0000"/>
                </a:solidFill>
              </a:rPr>
              <a:t>方案提升的两方面主要动力：</a:t>
            </a:r>
            <a:endParaRPr lang="en-US" altLang="zh-CN" sz="1800" b="1" dirty="0">
              <a:solidFill>
                <a:srgbClr val="FF0000"/>
              </a:solidFill>
            </a:endParaRPr>
          </a:p>
          <a:p>
            <a:pPr marL="150876" lvl="1" indent="0">
              <a:buNone/>
            </a:pPr>
            <a:r>
              <a:rPr lang="en-US" altLang="zh-CN" sz="2000" b="1" dirty="0" smtClean="0">
                <a:solidFill>
                  <a:schemeClr val="tx1"/>
                </a:solidFill>
              </a:rPr>
              <a:t>1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，性能</a:t>
            </a:r>
            <a:r>
              <a:rPr lang="zh-CN" altLang="en-US" sz="2000" b="1" dirty="0">
                <a:solidFill>
                  <a:schemeClr val="tx1"/>
                </a:solidFill>
              </a:rPr>
              <a:t>提高：</a:t>
            </a:r>
            <a:endParaRPr lang="en-US" altLang="zh-CN" sz="2000" b="1" dirty="0">
              <a:solidFill>
                <a:schemeClr val="tx1"/>
              </a:solidFill>
            </a:endParaRPr>
          </a:p>
          <a:p>
            <a:pPr lvl="1"/>
            <a:r>
              <a:rPr lang="zh-CN" altLang="en-US" dirty="0" smtClean="0"/>
              <a:t>有效面积：</a:t>
            </a:r>
            <a:r>
              <a:rPr lang="en-US" altLang="zh-CN" dirty="0" err="1" smtClean="0"/>
              <a:t>50GeV</a:t>
            </a:r>
            <a:r>
              <a:rPr lang="en-US" altLang="zh-CN" dirty="0" err="1" smtClean="0">
                <a:sym typeface="Wingdings" panose="05000000000000000000" pitchFamily="2" charset="2"/>
              </a:rPr>
              <a:t>7.9X,100GeV5.4X</a:t>
            </a:r>
            <a:endParaRPr lang="en-US" altLang="zh-CN" dirty="0" smtClean="0"/>
          </a:p>
          <a:p>
            <a:pPr lvl="1"/>
            <a:r>
              <a:rPr lang="zh-CN" altLang="en-US" dirty="0"/>
              <a:t>积分显著</a:t>
            </a:r>
            <a:r>
              <a:rPr lang="zh-CN" altLang="en-US" dirty="0" smtClean="0"/>
              <a:t>性：</a:t>
            </a:r>
            <a:r>
              <a:rPr lang="zh-CN" altLang="en-US" dirty="0"/>
              <a:t>能量谱指数为</a:t>
            </a:r>
            <a:r>
              <a:rPr lang="en-US" altLang="zh-CN" dirty="0"/>
              <a:t>-2.62</a:t>
            </a:r>
            <a:r>
              <a:rPr lang="zh-CN" altLang="en-US" dirty="0"/>
              <a:t>的</a:t>
            </a:r>
            <a:r>
              <a:rPr lang="zh-CN" altLang="en-US" dirty="0" smtClean="0"/>
              <a:t>源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err="1" smtClean="0">
                <a:sym typeface="Wingdings" panose="05000000000000000000" pitchFamily="2" charset="2"/>
              </a:rPr>
              <a:t>1.5X</a:t>
            </a:r>
            <a:r>
              <a:rPr lang="zh-CN" altLang="en-US" dirty="0" smtClean="0">
                <a:sym typeface="Wingdings" panose="05000000000000000000" pitchFamily="2" charset="2"/>
              </a:rPr>
              <a:t>，</a:t>
            </a:r>
            <a:r>
              <a:rPr lang="en-US" altLang="zh-CN" dirty="0" smtClean="0">
                <a:sym typeface="Wingdings" panose="05000000000000000000" pitchFamily="2" charset="2"/>
              </a:rPr>
              <a:t>-</a:t>
            </a:r>
            <a:r>
              <a:rPr lang="en-US" altLang="zh-CN" dirty="0" err="1" smtClean="0">
                <a:sym typeface="Wingdings" panose="05000000000000000000" pitchFamily="2" charset="2"/>
              </a:rPr>
              <a:t>3.623X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可</a:t>
            </a:r>
            <a:r>
              <a:rPr lang="zh-CN" altLang="en-US" dirty="0"/>
              <a:t>将原先设计方案的阈能从百</a:t>
            </a:r>
            <a:r>
              <a:rPr lang="en-US" altLang="zh-CN" dirty="0"/>
              <a:t>GeV</a:t>
            </a:r>
            <a:r>
              <a:rPr lang="zh-CN" altLang="en-US" dirty="0"/>
              <a:t>降低到</a:t>
            </a:r>
            <a:r>
              <a:rPr lang="en-US" altLang="zh-CN" dirty="0"/>
              <a:t>50GeV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大幅</a:t>
            </a:r>
            <a:r>
              <a:rPr lang="zh-CN" altLang="en-US" dirty="0"/>
              <a:t>提升对于</a:t>
            </a:r>
            <a:r>
              <a:rPr lang="en-US" altLang="zh-CN" dirty="0"/>
              <a:t>GRB</a:t>
            </a:r>
            <a:r>
              <a:rPr lang="zh-CN" altLang="en-US" dirty="0"/>
              <a:t>等的探测</a:t>
            </a:r>
            <a:r>
              <a:rPr lang="zh-CN" altLang="en-US" dirty="0" smtClean="0"/>
              <a:t>能力，</a:t>
            </a:r>
            <a:r>
              <a:rPr lang="zh-CN" altLang="en-US" dirty="0" smtClean="0">
                <a:sym typeface="Comic Sans MS" panose="030F0702030302020204" pitchFamily="66" charset="0"/>
              </a:rPr>
              <a:t>明显增加与</a:t>
            </a:r>
            <a:r>
              <a:rPr lang="en-US" altLang="zh-CN" dirty="0" smtClean="0">
                <a:sym typeface="Comic Sans MS" panose="030F0702030302020204" pitchFamily="66" charset="0"/>
              </a:rPr>
              <a:t>HAWC</a:t>
            </a:r>
            <a:r>
              <a:rPr lang="zh-CN" altLang="en-US" dirty="0" smtClean="0">
                <a:sym typeface="Comic Sans MS" panose="030F0702030302020204" pitchFamily="66" charset="0"/>
              </a:rPr>
              <a:t>的竞争优势。</a:t>
            </a:r>
            <a:endParaRPr lang="en-US" altLang="zh-CN" dirty="0" smtClean="0">
              <a:sym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zh-CN" altLang="en-US" sz="2000" b="1" dirty="0" smtClean="0">
                <a:solidFill>
                  <a:schemeClr val="tx1"/>
                </a:solidFill>
                <a:latin typeface="+mn-ea"/>
                <a:sym typeface="Comic Sans MS" panose="030F0702030302020204" pitchFamily="66" charset="0"/>
              </a:rPr>
              <a:t> </a:t>
            </a:r>
            <a:r>
              <a:rPr lang="en-US" altLang="zh-CN" sz="2000" b="1" dirty="0" smtClean="0">
                <a:solidFill>
                  <a:schemeClr val="tx1"/>
                </a:solidFill>
                <a:latin typeface="+mn-ea"/>
                <a:sym typeface="Comic Sans MS" panose="030F0702030302020204" pitchFamily="66" charset="0"/>
              </a:rPr>
              <a:t>2</a:t>
            </a:r>
            <a:r>
              <a:rPr lang="zh-CN" altLang="en-US" sz="2000" b="1" dirty="0" smtClean="0">
                <a:solidFill>
                  <a:schemeClr val="tx1"/>
                </a:solidFill>
                <a:latin typeface="+mn-ea"/>
                <a:sym typeface="Comic Sans MS" panose="030F0702030302020204" pitchFamily="66" charset="0"/>
              </a:rPr>
              <a:t>，国产化成功：</a:t>
            </a:r>
            <a:endParaRPr lang="en-US" altLang="zh-CN" sz="2000" b="1" dirty="0" smtClean="0">
              <a:solidFill>
                <a:schemeClr val="tx1"/>
              </a:solidFill>
              <a:latin typeface="+mn-ea"/>
              <a:sym typeface="Comic Sans MS" panose="030F0702030302020204" pitchFamily="66" charset="0"/>
            </a:endParaRPr>
          </a:p>
          <a:p>
            <a:pPr lvl="1"/>
            <a:r>
              <a:rPr lang="zh-CN" altLang="en-US" dirty="0" smtClean="0">
                <a:sym typeface="Comic Sans MS" panose="030F0702030302020204" pitchFamily="66" charset="0"/>
              </a:rPr>
              <a:t>价格相对性非常便宜，超出预算在可接收范围内。</a:t>
            </a:r>
            <a:endParaRPr lang="en-US" altLang="zh-CN" dirty="0" smtClean="0">
              <a:sym typeface="Comic Sans MS" panose="030F0702030302020204" pitchFamily="66" charset="0"/>
            </a:endParaRPr>
          </a:p>
          <a:p>
            <a:pPr lvl="1"/>
            <a:r>
              <a:rPr lang="zh-CN" altLang="en-US" dirty="0" smtClean="0">
                <a:sym typeface="Comic Sans MS" panose="030F0702030302020204" pitchFamily="66" charset="0"/>
              </a:rPr>
              <a:t>产品可靠，满足探测器性能需求。</a:t>
            </a:r>
            <a:endParaRPr lang="zh-CN" altLang="en-US" dirty="0">
              <a:sym typeface="Comic Sans MS" panose="030F0702030302020204" pitchFamily="66" charset="0"/>
            </a:endParaRPr>
          </a:p>
        </p:txBody>
      </p:sp>
      <p:pic>
        <p:nvPicPr>
          <p:cNvPr id="7" name="图片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169" y="4454119"/>
            <a:ext cx="3475990" cy="24091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169" y="1152907"/>
            <a:ext cx="3746240" cy="328498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44169" y="3193134"/>
            <a:ext cx="73609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1.5</a:t>
            </a:r>
            <a:r>
              <a:rPr lang="zh-CN" altLang="en-US" dirty="0"/>
              <a:t>吋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396776" y="1786190"/>
            <a:ext cx="67197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20</a:t>
            </a:r>
            <a:r>
              <a:rPr lang="zh-CN" altLang="en-US" dirty="0"/>
              <a:t>吋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816519" y="2359358"/>
            <a:ext cx="54373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8</a:t>
            </a:r>
            <a:r>
              <a:rPr lang="zh-CN" altLang="en-US" dirty="0"/>
              <a:t>吋</a:t>
            </a:r>
          </a:p>
        </p:txBody>
      </p:sp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64" y="2155522"/>
            <a:ext cx="6422334" cy="11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0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24"/>
    </mc:Choice>
    <mc:Fallback xmlns="">
      <p:transition spd="slow" advTm="86624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预期的性能改善</a:t>
            </a:r>
          </a:p>
        </p:txBody>
      </p:sp>
      <p:pic>
        <p:nvPicPr>
          <p:cNvPr id="6" name="内容占位符 2" descr="gatx5tz4theta8in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464" y="1658499"/>
            <a:ext cx="4788512" cy="2704837"/>
          </a:xfrm>
          <a:ln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24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553" y="1655110"/>
            <a:ext cx="4693491" cy="274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2190562" y="5245952"/>
            <a:ext cx="5888736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探测效率对比：</a:t>
            </a:r>
            <a:endParaRPr lang="en-US" altLang="zh-CN" dirty="0">
              <a:solidFill>
                <a:schemeClr val="tx2"/>
              </a:solidFill>
              <a:latin typeface="Comic Sans MS" panose="030F0702030302020204" pitchFamily="66" charset="0"/>
              <a:sym typeface="Arial" panose="020B0604020202020204" pitchFamily="34" charset="0"/>
            </a:endParaRPr>
          </a:p>
          <a:p>
            <a:r>
              <a:rPr lang="en-US" altLang="zh-CN" dirty="0" smtClean="0">
                <a:solidFill>
                  <a:schemeClr val="tx2"/>
                </a:solidFill>
              </a:rPr>
              <a:t>γ  </a:t>
            </a:r>
            <a:r>
              <a:rPr lang="en-US" altLang="zh-CN" dirty="0" smtClean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100GeV</a:t>
            </a:r>
            <a:r>
              <a:rPr lang="en-US" altLang="zh-CN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时</a:t>
            </a:r>
            <a:r>
              <a:rPr lang="zh-CN" altLang="en-US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8inch  </a:t>
            </a:r>
            <a:r>
              <a:rPr lang="en-US" altLang="zh-CN" dirty="0" err="1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eff</a:t>
            </a:r>
            <a:r>
              <a:rPr lang="en-US" altLang="zh-CN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=1.7% ；20inch  </a:t>
            </a:r>
            <a:r>
              <a:rPr lang="en-US" altLang="zh-CN" dirty="0" err="1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eff</a:t>
            </a:r>
            <a:r>
              <a:rPr lang="en-US" altLang="zh-CN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=10.</a:t>
            </a:r>
            <a:r>
              <a:rPr lang="zh-CN" altLang="en-US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5</a:t>
            </a:r>
            <a:r>
              <a:rPr lang="en-US" altLang="zh-CN" dirty="0" smtClean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% </a:t>
            </a:r>
            <a:endParaRPr lang="en-US" altLang="zh-CN" dirty="0">
              <a:solidFill>
                <a:schemeClr val="tx2"/>
              </a:solidFill>
              <a:latin typeface="Comic Sans MS" panose="030F0702030302020204" pitchFamily="66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23614" y="447165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8-in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691560" y="447165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20-in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644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87"/>
    </mc:Choice>
    <mc:Fallback xmlns="">
      <p:transition spd="slow" advTm="51387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20in PMT</a:t>
            </a:r>
            <a:r>
              <a:rPr lang="zh-CN" altLang="en-US" dirty="0" smtClean="0"/>
              <a:t>针对</a:t>
            </a:r>
            <a:r>
              <a:rPr lang="en-US" altLang="zh-CN" dirty="0" smtClean="0"/>
              <a:t>WCDA</a:t>
            </a:r>
            <a:r>
              <a:rPr lang="zh-CN" altLang="en-US" dirty="0" smtClean="0"/>
              <a:t>的探测器改进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460661" y="1502664"/>
            <a:ext cx="5265484" cy="327964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zh-CN" dirty="0"/>
              <a:t>20</a:t>
            </a:r>
            <a:r>
              <a:rPr lang="zh-CN" altLang="en-US" dirty="0"/>
              <a:t>吋</a:t>
            </a:r>
            <a:r>
              <a:rPr lang="en-US" altLang="zh-CN" dirty="0"/>
              <a:t>MCP-PMT</a:t>
            </a:r>
            <a:r>
              <a:rPr lang="zh-CN" altLang="en-US" dirty="0"/>
              <a:t>区别于</a:t>
            </a:r>
            <a:r>
              <a:rPr lang="en-US" altLang="zh-CN" dirty="0"/>
              <a:t>JUNO</a:t>
            </a:r>
            <a:r>
              <a:rPr lang="zh-CN" altLang="en-US" dirty="0"/>
              <a:t>的需求：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高时间性能：</a:t>
            </a:r>
            <a:r>
              <a:rPr lang="en-US" altLang="zh-CN" dirty="0"/>
              <a:t>TTS&lt;7ns</a:t>
            </a:r>
            <a:r>
              <a:rPr lang="zh-CN" altLang="en-US" dirty="0"/>
              <a:t>，</a:t>
            </a:r>
            <a:r>
              <a:rPr lang="en-US" altLang="zh-CN" dirty="0"/>
              <a:t>CTTD&lt;2ns</a:t>
            </a:r>
            <a:r>
              <a:rPr lang="zh-CN" altLang="en-US" dirty="0"/>
              <a:t>。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低噪声：</a:t>
            </a:r>
            <a:endParaRPr lang="en-US" altLang="zh-CN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zh-CN" altLang="en-US" dirty="0"/>
              <a:t>要求</a:t>
            </a:r>
            <a:r>
              <a:rPr lang="en-US" altLang="zh-CN" dirty="0"/>
              <a:t>PMT</a:t>
            </a:r>
            <a:r>
              <a:rPr lang="zh-CN" altLang="en-US" dirty="0"/>
              <a:t>本身暗噪声率低于</a:t>
            </a:r>
            <a:r>
              <a:rPr lang="en-US" altLang="zh-CN" dirty="0"/>
              <a:t>10KHz</a:t>
            </a:r>
            <a:r>
              <a:rPr lang="zh-CN" altLang="en-US" dirty="0"/>
              <a:t>以下。</a:t>
            </a:r>
            <a:endParaRPr lang="en-US" altLang="zh-CN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zh-CN" altLang="en-US" dirty="0"/>
              <a:t>探测器环境温度：小于</a:t>
            </a:r>
            <a:r>
              <a:rPr lang="en-US" altLang="zh-CN" dirty="0"/>
              <a:t>10</a:t>
            </a:r>
            <a:r>
              <a:rPr lang="zh-CN" altLang="en-US" dirty="0"/>
              <a:t>摄氏度。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长期稳定性：</a:t>
            </a:r>
            <a:endParaRPr lang="en-US" altLang="zh-CN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zh-CN" altLang="en-US" dirty="0"/>
              <a:t>预期曝光量为</a:t>
            </a:r>
            <a:r>
              <a:rPr lang="en-US" altLang="zh-CN" dirty="0"/>
              <a:t>50</a:t>
            </a:r>
            <a:r>
              <a:rPr lang="zh-CN" altLang="en-US" dirty="0"/>
              <a:t>库伦，</a:t>
            </a:r>
            <a:r>
              <a:rPr lang="en-US" altLang="zh-CN" dirty="0"/>
              <a:t>JUNO</a:t>
            </a:r>
            <a:r>
              <a:rPr lang="zh-CN" altLang="en-US" dirty="0"/>
              <a:t>为</a:t>
            </a:r>
            <a:r>
              <a:rPr lang="en-US" altLang="zh-CN" dirty="0"/>
              <a:t>5</a:t>
            </a:r>
            <a:r>
              <a:rPr lang="zh-CN" altLang="en-US" dirty="0"/>
              <a:t>库伦。</a:t>
            </a:r>
            <a:endParaRPr lang="en-US" altLang="zh-CN" dirty="0"/>
          </a:p>
          <a:p>
            <a:pPr lvl="2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/>
              <a:t>降低电源成本：</a:t>
            </a:r>
            <a:r>
              <a:rPr lang="en-US" altLang="zh-CN" dirty="0"/>
              <a:t>200uA</a:t>
            </a:r>
            <a:r>
              <a:rPr lang="zh-CN" altLang="en-US" dirty="0"/>
              <a:t>的工作电流，降低体电阻。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25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418" y="1592436"/>
            <a:ext cx="5250635" cy="2583404"/>
          </a:xfrm>
          <a:prstGeom prst="rect">
            <a:avLst/>
          </a:prstGeom>
        </p:spPr>
      </p:pic>
      <p:pic>
        <p:nvPicPr>
          <p:cNvPr id="8" name="内容占位符 4" descr="屏幕剪辑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496" y="4882896"/>
            <a:ext cx="5929686" cy="20751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>
            <a:lum bright="2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592" y="4183979"/>
            <a:ext cx="1872461" cy="249661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878048" y="6109772"/>
            <a:ext cx="2789696" cy="3872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无干涉有缝莲花座聚焦极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57600" y="590326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增益稳定性测试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15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6"/>
    </mc:Choice>
    <mc:Fallback xmlns="">
      <p:transition spd="slow" advTm="62476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1056" y="708734"/>
            <a:ext cx="8911687" cy="1280890"/>
          </a:xfrm>
        </p:spPr>
        <p:txBody>
          <a:bodyPr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3</a:t>
            </a:r>
            <a:r>
              <a:rPr lang="zh-CN" altLang="en-US" dirty="0" smtClean="0"/>
              <a:t>号水池的采购工作进展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1098740" y="1429512"/>
            <a:ext cx="9974644" cy="5053584"/>
          </a:xfrm>
        </p:spPr>
        <p:txBody>
          <a:bodyPr>
            <a:normAutofit lnSpcReduction="10000"/>
          </a:bodyPr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在</a:t>
            </a:r>
            <a:r>
              <a:rPr lang="en-US" altLang="zh-CN" dirty="0" smtClean="0">
                <a:solidFill>
                  <a:srgbClr val="C00000"/>
                </a:solidFill>
              </a:rPr>
              <a:t>2018</a:t>
            </a:r>
            <a:r>
              <a:rPr lang="zh-CN" altLang="en-US" dirty="0" smtClean="0">
                <a:solidFill>
                  <a:srgbClr val="C00000"/>
                </a:solidFill>
              </a:rPr>
              <a:t>年</a:t>
            </a:r>
            <a:r>
              <a:rPr lang="en-US" altLang="zh-CN" dirty="0" smtClean="0">
                <a:solidFill>
                  <a:srgbClr val="C00000"/>
                </a:solidFill>
              </a:rPr>
              <a:t>8</a:t>
            </a:r>
            <a:r>
              <a:rPr lang="zh-CN" altLang="en-US" dirty="0" smtClean="0">
                <a:solidFill>
                  <a:srgbClr val="C00000"/>
                </a:solidFill>
              </a:rPr>
              <a:t>月中旬，组织完成可研报告，通过了项目的科技委评审。预计经费增加</a:t>
            </a:r>
            <a:r>
              <a:rPr lang="en-US" altLang="zh-CN" dirty="0" smtClean="0">
                <a:solidFill>
                  <a:srgbClr val="C00000"/>
                </a:solidFill>
              </a:rPr>
              <a:t>2000</a:t>
            </a:r>
            <a:r>
              <a:rPr lang="zh-CN" altLang="en-US" dirty="0" smtClean="0">
                <a:solidFill>
                  <a:srgbClr val="C00000"/>
                </a:solidFill>
              </a:rPr>
              <a:t>万。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目前，已经完成签订的采购合同：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dirty="0" smtClean="0">
                <a:solidFill>
                  <a:schemeClr val="tx1"/>
                </a:solidFill>
              </a:rPr>
              <a:t>20</a:t>
            </a:r>
            <a:r>
              <a:rPr lang="zh-CN" altLang="en-US" dirty="0" smtClean="0">
                <a:solidFill>
                  <a:schemeClr val="tx1"/>
                </a:solidFill>
              </a:rPr>
              <a:t>吋</a:t>
            </a:r>
            <a:r>
              <a:rPr lang="en-US" altLang="zh-CN" dirty="0" err="1" smtClean="0">
                <a:solidFill>
                  <a:schemeClr val="tx1"/>
                </a:solidFill>
              </a:rPr>
              <a:t>PMT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zh-CN" altLang="en-US" dirty="0" smtClean="0">
                <a:solidFill>
                  <a:schemeClr val="tx1"/>
                </a:solidFill>
              </a:rPr>
              <a:t>   北方夜视南京分公司，</a:t>
            </a:r>
            <a:r>
              <a:rPr lang="en-US" altLang="zh-CN" dirty="0" err="1" smtClean="0">
                <a:solidFill>
                  <a:schemeClr val="tx1"/>
                </a:solidFill>
              </a:rPr>
              <a:t>MCP-PMT</a:t>
            </a:r>
            <a:r>
              <a:rPr lang="zh-CN" altLang="en-US" dirty="0" smtClean="0">
                <a:solidFill>
                  <a:schemeClr val="tx1"/>
                </a:solidFill>
              </a:rPr>
              <a:t>， </a:t>
            </a:r>
            <a:r>
              <a:rPr lang="en-US" altLang="zh-CN" dirty="0" smtClean="0">
                <a:solidFill>
                  <a:schemeClr val="tx1"/>
                </a:solidFill>
              </a:rPr>
              <a:t>2270</a:t>
            </a:r>
            <a:r>
              <a:rPr lang="zh-CN" altLang="en-US" dirty="0" smtClean="0">
                <a:solidFill>
                  <a:schemeClr val="tx1"/>
                </a:solidFill>
              </a:rPr>
              <a:t>只。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dirty="0" smtClean="0">
                <a:solidFill>
                  <a:schemeClr val="tx1"/>
                </a:solidFill>
              </a:rPr>
              <a:t>3</a:t>
            </a:r>
            <a:r>
              <a:rPr lang="zh-CN" altLang="en-US" dirty="0" smtClean="0">
                <a:solidFill>
                  <a:schemeClr val="tx1"/>
                </a:solidFill>
              </a:rPr>
              <a:t>吋</a:t>
            </a:r>
            <a:r>
              <a:rPr lang="en-US" altLang="zh-CN" dirty="0" err="1" smtClean="0">
                <a:solidFill>
                  <a:schemeClr val="tx1"/>
                </a:solidFill>
              </a:rPr>
              <a:t>PMT</a:t>
            </a:r>
            <a:r>
              <a:rPr lang="en-US" altLang="zh-CN" dirty="0" smtClean="0">
                <a:solidFill>
                  <a:schemeClr val="tx1"/>
                </a:solidFill>
              </a:rPr>
              <a:t>   </a:t>
            </a:r>
            <a:r>
              <a:rPr lang="zh-CN" altLang="en-US" dirty="0" smtClean="0">
                <a:solidFill>
                  <a:schemeClr val="tx1"/>
                </a:solidFill>
              </a:rPr>
              <a:t>海南展创公司，</a:t>
            </a:r>
            <a:r>
              <a:rPr lang="en-US" altLang="zh-CN" dirty="0" err="1" smtClean="0">
                <a:solidFill>
                  <a:schemeClr val="tx1"/>
                </a:solidFill>
              </a:rPr>
              <a:t>XP72B22</a:t>
            </a:r>
            <a:r>
              <a:rPr lang="en-US" altLang="zh-CN" dirty="0" smtClean="0">
                <a:solidFill>
                  <a:schemeClr val="tx1"/>
                </a:solidFill>
              </a:rPr>
              <a:t> 2270</a:t>
            </a:r>
            <a:r>
              <a:rPr lang="zh-CN" altLang="en-US" dirty="0" smtClean="0">
                <a:solidFill>
                  <a:schemeClr val="tx1"/>
                </a:solidFill>
              </a:rPr>
              <a:t>只（带防水封装）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>
                <a:solidFill>
                  <a:schemeClr val="tx1"/>
                </a:solidFill>
              </a:rPr>
              <a:t>线</a:t>
            </a:r>
            <a:r>
              <a:rPr lang="zh-CN" altLang="en-US" dirty="0" smtClean="0">
                <a:solidFill>
                  <a:schemeClr val="tx1"/>
                </a:solidFill>
              </a:rPr>
              <a:t>缆等    中山泛亚公司</a:t>
            </a:r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已完成开标和变更合同的工作：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dirty="0" smtClean="0">
                <a:solidFill>
                  <a:schemeClr val="tx1"/>
                </a:solidFill>
              </a:rPr>
              <a:t>20</a:t>
            </a:r>
            <a:r>
              <a:rPr lang="zh-CN" altLang="en-US" dirty="0" smtClean="0">
                <a:solidFill>
                  <a:schemeClr val="tx1"/>
                </a:solidFill>
              </a:rPr>
              <a:t>吋</a:t>
            </a:r>
            <a:r>
              <a:rPr lang="en-US" altLang="zh-CN" dirty="0" err="1" smtClean="0">
                <a:solidFill>
                  <a:schemeClr val="tx1"/>
                </a:solidFill>
              </a:rPr>
              <a:t>PMT</a:t>
            </a:r>
            <a:r>
              <a:rPr lang="zh-CN" altLang="en-US" dirty="0" smtClean="0">
                <a:solidFill>
                  <a:schemeClr val="tx1"/>
                </a:solidFill>
              </a:rPr>
              <a:t>的电子学系统 已达成一致。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dirty="0" smtClean="0">
                <a:solidFill>
                  <a:schemeClr val="tx1"/>
                </a:solidFill>
              </a:rPr>
              <a:t>3</a:t>
            </a:r>
            <a:r>
              <a:rPr lang="zh-CN" altLang="en-US" dirty="0" smtClean="0">
                <a:solidFill>
                  <a:schemeClr val="tx1"/>
                </a:solidFill>
              </a:rPr>
              <a:t>吋</a:t>
            </a:r>
            <a:r>
              <a:rPr lang="en-US" altLang="zh-CN" dirty="0" err="1" smtClean="0">
                <a:solidFill>
                  <a:schemeClr val="tx1"/>
                </a:solidFill>
              </a:rPr>
              <a:t>PMT</a:t>
            </a:r>
            <a:r>
              <a:rPr lang="zh-CN" altLang="en-US" dirty="0" smtClean="0">
                <a:solidFill>
                  <a:schemeClr val="tx1"/>
                </a:solidFill>
              </a:rPr>
              <a:t>电子学系统  四川大学，已开标，待签订合同。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电子学机箱，已经完成合同变更。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PMT</a:t>
            </a:r>
            <a:r>
              <a:rPr lang="zh-CN" altLang="en-US" dirty="0" smtClean="0">
                <a:solidFill>
                  <a:schemeClr val="tx1"/>
                </a:solidFill>
              </a:rPr>
              <a:t>安装支架，已开标，待签订合同。</a:t>
            </a:r>
            <a:endParaRPr lang="en-US" altLang="zh-CN" dirty="0" smtClean="0">
              <a:solidFill>
                <a:schemeClr val="tx1"/>
              </a:solidFill>
            </a:endParaRPr>
          </a:p>
          <a:p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zh-CN" altLang="en-US" dirty="0" smtClean="0">
                <a:solidFill>
                  <a:schemeClr val="tx1"/>
                </a:solidFill>
              </a:rPr>
              <a:t>剩余变更合同工作：运输合同和</a:t>
            </a:r>
            <a:r>
              <a:rPr lang="en-US" altLang="zh-CN" dirty="0" smtClean="0">
                <a:solidFill>
                  <a:schemeClr val="tx1"/>
                </a:solidFill>
              </a:rPr>
              <a:t>3</a:t>
            </a:r>
            <a:r>
              <a:rPr lang="zh-CN" altLang="en-US" dirty="0" smtClean="0">
                <a:solidFill>
                  <a:schemeClr val="tx1"/>
                </a:solidFill>
              </a:rPr>
              <a:t>吋</a:t>
            </a:r>
            <a:r>
              <a:rPr lang="en-US" altLang="zh-CN" dirty="0" err="1" smtClean="0">
                <a:solidFill>
                  <a:schemeClr val="tx1"/>
                </a:solidFill>
              </a:rPr>
              <a:t>PMT</a:t>
            </a:r>
            <a:r>
              <a:rPr lang="zh-CN" altLang="en-US" dirty="0" smtClean="0">
                <a:solidFill>
                  <a:schemeClr val="tx1"/>
                </a:solidFill>
              </a:rPr>
              <a:t>测试合同。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26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0"/>
    </mc:Choice>
    <mc:Fallback xmlns="">
      <p:transition spd="slow" advTm="2731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3661" y="651542"/>
            <a:ext cx="8911687" cy="1280890"/>
          </a:xfrm>
        </p:spPr>
        <p:txBody>
          <a:bodyPr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号、</a:t>
            </a:r>
            <a:r>
              <a:rPr lang="en-US" altLang="zh-CN" dirty="0" smtClean="0"/>
              <a:t>3</a:t>
            </a:r>
            <a:r>
              <a:rPr lang="zh-CN" altLang="en-US" dirty="0" smtClean="0"/>
              <a:t>号水池工程进展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21695" y="1374648"/>
            <a:ext cx="9697797" cy="4852416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20</a:t>
            </a:r>
            <a:r>
              <a:rPr lang="zh-CN" altLang="en-US" dirty="0" smtClean="0"/>
              <a:t>吋</a:t>
            </a:r>
            <a:r>
              <a:rPr lang="en-US" altLang="zh-CN" dirty="0" err="1" smtClean="0"/>
              <a:t>PMT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厂家生产已近</a:t>
            </a:r>
            <a:r>
              <a:rPr lang="en-US" altLang="zh-CN" dirty="0" smtClean="0"/>
              <a:t>800</a:t>
            </a:r>
            <a:r>
              <a:rPr lang="zh-CN" altLang="en-US" dirty="0" smtClean="0"/>
              <a:t>只裸管，已交付近</a:t>
            </a:r>
            <a:r>
              <a:rPr lang="en-US" altLang="zh-CN" dirty="0" smtClean="0"/>
              <a:t>50</a:t>
            </a:r>
            <a:r>
              <a:rPr lang="zh-CN" altLang="en-US" dirty="0" smtClean="0"/>
              <a:t>只。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自行承担防水封装，设备和人员就位，开始防水封装（详见：游晓浩报告）</a:t>
            </a:r>
            <a:endParaRPr lang="en-US" altLang="zh-CN" dirty="0" smtClean="0"/>
          </a:p>
          <a:p>
            <a:r>
              <a:rPr lang="en-US" altLang="zh-CN" dirty="0" smtClean="0"/>
              <a:t>3</a:t>
            </a:r>
            <a:r>
              <a:rPr lang="zh-CN" altLang="en-US" dirty="0" smtClean="0"/>
              <a:t>吋</a:t>
            </a:r>
            <a:r>
              <a:rPr lang="en-US" altLang="zh-CN" dirty="0" err="1" smtClean="0"/>
              <a:t>PMT</a:t>
            </a:r>
            <a:r>
              <a:rPr lang="zh-CN" altLang="en-US" dirty="0" smtClean="0"/>
              <a:t>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厂家已生产出大量裸管，待筛选。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厂家负责防水封装，月底设备和材料到齐，</a:t>
            </a:r>
            <a:r>
              <a:rPr lang="en-US" altLang="zh-CN" dirty="0" smtClean="0"/>
              <a:t>5</a:t>
            </a:r>
            <a:r>
              <a:rPr lang="zh-CN" altLang="en-US" dirty="0" smtClean="0"/>
              <a:t>月初，启动防水封装工作。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批量性能测试有中科大承担，已建立好设备。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20</a:t>
            </a:r>
            <a:r>
              <a:rPr lang="zh-CN" altLang="en-US" dirty="0" smtClean="0"/>
              <a:t>吋</a:t>
            </a:r>
            <a:r>
              <a:rPr lang="en-US" altLang="zh-CN" dirty="0" err="1" smtClean="0"/>
              <a:t>PMT</a:t>
            </a:r>
            <a:r>
              <a:rPr lang="zh-CN" altLang="en-US" dirty="0" smtClean="0"/>
              <a:t>的电子学系统：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已有工程样板，已进行过系统联调。</a:t>
            </a:r>
            <a:endParaRPr lang="en-US" altLang="zh-CN" dirty="0" smtClean="0"/>
          </a:p>
          <a:p>
            <a:r>
              <a:rPr lang="en-US" altLang="zh-CN" dirty="0" smtClean="0"/>
              <a:t>3</a:t>
            </a:r>
            <a:r>
              <a:rPr lang="zh-CN" altLang="en-US" dirty="0" smtClean="0"/>
              <a:t>吋</a:t>
            </a:r>
            <a:r>
              <a:rPr lang="en-US" altLang="zh-CN" dirty="0" err="1" smtClean="0"/>
              <a:t>PMT</a:t>
            </a:r>
            <a:r>
              <a:rPr lang="zh-CN" altLang="en-US" dirty="0" smtClean="0"/>
              <a:t>的电子学系统：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模拟板和数字板，已生产，正在调试，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等待验收，等待批量生产。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504" y="3889629"/>
            <a:ext cx="5283835" cy="26422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6680" y="888428"/>
            <a:ext cx="3375320" cy="25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5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88063" y="616371"/>
            <a:ext cx="8911687" cy="1280890"/>
          </a:xfrm>
        </p:spPr>
        <p:txBody>
          <a:bodyPr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号水池的电子学研制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313590" y="6394691"/>
            <a:ext cx="3250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cs typeface="Arial" panose="020B0604020202020204" pitchFamily="34" charset="0"/>
              </a:rPr>
              <a:t>20</a:t>
            </a:r>
            <a:r>
              <a:rPr lang="zh-CN" altLang="en-US" sz="1600" dirty="0">
                <a:cs typeface="Arial" panose="020B0604020202020204" pitchFamily="34" charset="0"/>
              </a:rPr>
              <a:t>英寸</a:t>
            </a:r>
            <a:r>
              <a:rPr lang="en-US" altLang="zh-CN" sz="1600" dirty="0">
                <a:cs typeface="Arial" panose="020B0604020202020204" pitchFamily="34" charset="0"/>
              </a:rPr>
              <a:t>PMT</a:t>
            </a:r>
            <a:r>
              <a:rPr lang="zh-CN" altLang="en-US" sz="1600" dirty="0">
                <a:cs typeface="Arial" panose="020B0604020202020204" pitchFamily="34" charset="0"/>
              </a:rPr>
              <a:t> </a:t>
            </a:r>
            <a:r>
              <a:rPr lang="en-US" altLang="zh-CN" sz="1600" dirty="0">
                <a:cs typeface="Arial" panose="020B0604020202020204" pitchFamily="34" charset="0"/>
              </a:rPr>
              <a:t>2000 P.E.</a:t>
            </a:r>
            <a:r>
              <a:rPr lang="zh-CN" altLang="en-US" sz="1600" dirty="0">
                <a:cs typeface="Arial" panose="020B0604020202020204" pitchFamily="34" charset="0"/>
              </a:rPr>
              <a:t>信号波形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518256" y="3591297"/>
            <a:ext cx="3046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cs typeface="Arial" panose="020B0604020202020204" pitchFamily="34" charset="0"/>
              </a:rPr>
              <a:t>20</a:t>
            </a:r>
            <a:r>
              <a:rPr lang="zh-CN" altLang="en-US" sz="1600" dirty="0">
                <a:cs typeface="Arial" panose="020B0604020202020204" pitchFamily="34" charset="0"/>
              </a:rPr>
              <a:t>英寸</a:t>
            </a:r>
            <a:r>
              <a:rPr lang="en-US" altLang="zh-CN" sz="1600" dirty="0">
                <a:cs typeface="Arial" panose="020B0604020202020204" pitchFamily="34" charset="0"/>
              </a:rPr>
              <a:t>PMT</a:t>
            </a:r>
            <a:r>
              <a:rPr lang="zh-CN" altLang="en-US" sz="1600" dirty="0">
                <a:cs typeface="Arial" panose="020B0604020202020204" pitchFamily="34" charset="0"/>
              </a:rPr>
              <a:t> </a:t>
            </a:r>
            <a:r>
              <a:rPr lang="en-US" altLang="zh-CN" sz="1600" dirty="0">
                <a:cs typeface="Arial" panose="020B0604020202020204" pitchFamily="34" charset="0"/>
              </a:rPr>
              <a:t>S.P.E.</a:t>
            </a:r>
            <a:r>
              <a:rPr lang="zh-CN" altLang="en-US" sz="1600" dirty="0">
                <a:cs typeface="Arial" panose="020B0604020202020204" pitchFamily="34" charset="0"/>
              </a:rPr>
              <a:t>信号波形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943590"/>
              </p:ext>
            </p:extLst>
          </p:nvPr>
        </p:nvGraphicFramePr>
        <p:xfrm>
          <a:off x="1498075" y="4643728"/>
          <a:ext cx="3703736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1868"/>
                <a:gridCol w="1851868"/>
              </a:tblGrid>
              <a:tr h="2745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设计需求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电子学指标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45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电荷测量动态范围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S.P.E.~1800 P.E.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742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电荷测量精度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&lt;30%@S.P.E.</a:t>
                      </a:r>
                      <a:r>
                        <a:rPr lang="zh-CN" alt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，</a:t>
                      </a:r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&lt;3%@1800</a:t>
                      </a:r>
                      <a:r>
                        <a:rPr lang="en-US" altLang="zh-CN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P.E.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45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时间分辨率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 ns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7455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时间测量精度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&lt;500</a:t>
                      </a:r>
                      <a:r>
                        <a:rPr lang="en-US" altLang="zh-CN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</a:t>
                      </a: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921695" y="1256816"/>
            <a:ext cx="5961888" cy="3595349"/>
          </a:xfrm>
        </p:spPr>
        <p:txBody>
          <a:bodyPr/>
          <a:lstStyle/>
          <a:p>
            <a:pPr algn="just">
              <a:spcBef>
                <a:spcPts val="0"/>
              </a:spcBef>
            </a:pPr>
            <a:r>
              <a:rPr lang="zh-CN" altLang="en-US" sz="2000" dirty="0" smtClean="0"/>
              <a:t>采用</a:t>
            </a:r>
            <a:r>
              <a:rPr lang="zh-CN" altLang="en-US" sz="2000" dirty="0"/>
              <a:t>其阳极信号作为电子学单通道</a:t>
            </a:r>
            <a:r>
              <a:rPr lang="zh-CN" altLang="en-US" sz="2000" dirty="0" smtClean="0"/>
              <a:t>输入；</a:t>
            </a:r>
            <a:endParaRPr lang="en-US" altLang="zh-CN" sz="2000" dirty="0"/>
          </a:p>
          <a:p>
            <a:pPr algn="just">
              <a:spcBef>
                <a:spcPts val="0"/>
              </a:spcBef>
            </a:pPr>
            <a:r>
              <a:rPr lang="zh-CN" altLang="en-US" sz="2000" dirty="0"/>
              <a:t>采用</a:t>
            </a:r>
            <a:r>
              <a:rPr lang="zh-CN" altLang="en-US" sz="2000" dirty="0" smtClean="0"/>
              <a:t>高压</a:t>
            </a:r>
            <a:r>
              <a:rPr lang="zh-CN" altLang="en-US" sz="2000" dirty="0"/>
              <a:t>和信号采用双线缆传输的</a:t>
            </a:r>
            <a:r>
              <a:rPr lang="zh-CN" altLang="en-US" sz="2000" dirty="0" smtClean="0"/>
              <a:t>模式。</a:t>
            </a:r>
            <a:endParaRPr lang="en-US" altLang="zh-CN" sz="2000" dirty="0"/>
          </a:p>
          <a:p>
            <a:pPr algn="just">
              <a:spcBef>
                <a:spcPts val="0"/>
              </a:spcBef>
            </a:pPr>
            <a:endParaRPr lang="en-US" altLang="zh-CN" sz="2000" dirty="0" smtClean="0"/>
          </a:p>
          <a:p>
            <a:pPr algn="just">
              <a:spcBef>
                <a:spcPts val="0"/>
              </a:spcBef>
            </a:pPr>
            <a:r>
              <a:rPr lang="en-US" altLang="zh-CN" sz="2000" dirty="0" smtClean="0"/>
              <a:t>2019</a:t>
            </a:r>
            <a:r>
              <a:rPr lang="zh-CN" altLang="en-US" sz="2000" dirty="0"/>
              <a:t>年</a:t>
            </a:r>
            <a:r>
              <a:rPr lang="en-US" altLang="zh-CN" sz="2000" dirty="0"/>
              <a:t>2</a:t>
            </a:r>
            <a:r>
              <a:rPr lang="zh-CN" altLang="en-US" sz="2000" dirty="0"/>
              <a:t>月于北方夜视最终确认了波形特征：</a:t>
            </a:r>
            <a:endParaRPr lang="en-US" altLang="zh-CN" sz="2000" dirty="0"/>
          </a:p>
          <a:p>
            <a:pPr lvl="1" algn="just">
              <a:spcBef>
                <a:spcPts val="0"/>
              </a:spcBef>
            </a:pPr>
            <a:r>
              <a:rPr lang="zh-CN" altLang="en-US" sz="1800" dirty="0"/>
              <a:t>信号极性为负向，</a:t>
            </a:r>
            <a:r>
              <a:rPr lang="en-US" altLang="zh-CN" sz="1800" dirty="0"/>
              <a:t>PMT</a:t>
            </a:r>
            <a:r>
              <a:rPr lang="zh-CN" altLang="en-US" sz="1800" dirty="0"/>
              <a:t>增益</a:t>
            </a:r>
            <a:r>
              <a:rPr lang="en-US" altLang="zh-CN" sz="1800" dirty="0"/>
              <a:t>~ 5×10</a:t>
            </a:r>
            <a:r>
              <a:rPr lang="en-US" altLang="zh-CN" sz="1800" baseline="30000" dirty="0"/>
              <a:t>6</a:t>
            </a:r>
            <a:endParaRPr lang="en-US" altLang="zh-CN" sz="1800" dirty="0"/>
          </a:p>
          <a:p>
            <a:pPr lvl="1" algn="just">
              <a:spcBef>
                <a:spcPts val="0"/>
              </a:spcBef>
            </a:pPr>
            <a:r>
              <a:rPr lang="en-US" altLang="zh-CN" sz="1800" dirty="0"/>
              <a:t>S.P.E.</a:t>
            </a:r>
            <a:r>
              <a:rPr lang="zh-CN" altLang="en-US" sz="1800" dirty="0"/>
              <a:t>信号前沿</a:t>
            </a:r>
            <a:r>
              <a:rPr lang="en-US" altLang="zh-CN" sz="1800" dirty="0"/>
              <a:t>~4 ns</a:t>
            </a:r>
            <a:r>
              <a:rPr lang="zh-CN" altLang="en-US" sz="1800" dirty="0"/>
              <a:t>，后沿</a:t>
            </a:r>
            <a:r>
              <a:rPr lang="en-US" altLang="zh-CN" sz="1800" dirty="0"/>
              <a:t>~21 ns</a:t>
            </a:r>
            <a:r>
              <a:rPr lang="zh-CN" altLang="en-US" sz="1800" dirty="0"/>
              <a:t>，幅度</a:t>
            </a:r>
            <a:r>
              <a:rPr lang="en-US" altLang="zh-CN" sz="1800" dirty="0"/>
              <a:t>~4 mV</a:t>
            </a:r>
          </a:p>
          <a:p>
            <a:pPr lvl="1" algn="just">
              <a:spcBef>
                <a:spcPts val="0"/>
              </a:spcBef>
            </a:pPr>
            <a:r>
              <a:rPr lang="en-US" altLang="zh-CN" sz="1800" dirty="0"/>
              <a:t>10~2000 P.E.</a:t>
            </a:r>
            <a:r>
              <a:rPr lang="zh-CN" altLang="en-US" sz="1800" dirty="0"/>
              <a:t>信号特征基本一致，前沿</a:t>
            </a:r>
            <a:r>
              <a:rPr lang="en-US" altLang="zh-CN" sz="1800" dirty="0"/>
              <a:t>~8 ns</a:t>
            </a:r>
            <a:r>
              <a:rPr lang="zh-CN" altLang="en-US" sz="1800" dirty="0"/>
              <a:t>，后沿</a:t>
            </a:r>
            <a:r>
              <a:rPr lang="en-US" altLang="zh-CN" sz="1800" dirty="0"/>
              <a:t>~24 ns</a:t>
            </a:r>
            <a:r>
              <a:rPr lang="zh-CN" altLang="en-US" sz="1800" dirty="0"/>
              <a:t>，</a:t>
            </a:r>
            <a:r>
              <a:rPr lang="en-US" altLang="zh-CN" sz="1800" dirty="0"/>
              <a:t>2000 P.E.</a:t>
            </a:r>
            <a:r>
              <a:rPr lang="zh-CN" altLang="en-US" sz="1800" dirty="0"/>
              <a:t>下幅度</a:t>
            </a:r>
            <a:r>
              <a:rPr lang="en-US" altLang="zh-CN" sz="1800" dirty="0"/>
              <a:t>~4.8 V</a:t>
            </a:r>
          </a:p>
          <a:p>
            <a:endParaRPr lang="en-US" altLang="zh-CN" sz="2200" dirty="0" smtClean="0"/>
          </a:p>
          <a:p>
            <a:r>
              <a:rPr lang="zh-CN" altLang="en-US" sz="2200" dirty="0" smtClean="0"/>
              <a:t>电子学</a:t>
            </a:r>
            <a:r>
              <a:rPr lang="zh-CN" altLang="en-US" sz="2200" dirty="0"/>
              <a:t>性能指标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88"/>
          <a:stretch/>
        </p:blipFill>
        <p:spPr>
          <a:xfrm>
            <a:off x="7098409" y="933792"/>
            <a:ext cx="3429959" cy="28822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3406" y="3976345"/>
            <a:ext cx="3096344" cy="2325358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8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977454" y="1264555"/>
            <a:ext cx="10873170" cy="4725231"/>
          </a:xfrm>
        </p:spPr>
        <p:txBody>
          <a:bodyPr/>
          <a:lstStyle/>
          <a:p>
            <a:pPr algn="just"/>
            <a:r>
              <a:rPr lang="zh-CN" altLang="en-US" sz="2400" dirty="0" smtClean="0"/>
              <a:t>二号水池的读出</a:t>
            </a:r>
            <a:r>
              <a:rPr lang="zh-CN" altLang="en-US" sz="2400" dirty="0"/>
              <a:t>电子学总体</a:t>
            </a:r>
            <a:r>
              <a:rPr lang="zh-CN" altLang="en-US" sz="2400" dirty="0" smtClean="0"/>
              <a:t>结构：</a:t>
            </a:r>
            <a:endParaRPr lang="en-US" altLang="zh-CN" sz="2400" dirty="0"/>
          </a:p>
          <a:p>
            <a:pPr lvl="1" algn="just"/>
            <a:r>
              <a:rPr lang="en-US" altLang="zh-CN" sz="2000" dirty="0"/>
              <a:t>FEE</a:t>
            </a:r>
            <a:r>
              <a:rPr lang="zh-CN" altLang="en-US" sz="2000" dirty="0"/>
              <a:t>前端子板</a:t>
            </a:r>
            <a:endParaRPr lang="en-US" altLang="zh-CN" sz="2000" dirty="0"/>
          </a:p>
          <a:p>
            <a:pPr lvl="2" algn="just"/>
            <a:r>
              <a:rPr lang="zh-CN" altLang="en-US" sz="1800" dirty="0"/>
              <a:t>将输入信号分为增益不同的</a:t>
            </a:r>
            <a:r>
              <a:rPr lang="en-US" altLang="zh-CN" sz="1800" dirty="0"/>
              <a:t>2</a:t>
            </a:r>
            <a:r>
              <a:rPr lang="zh-CN" altLang="en-US" sz="1800" dirty="0"/>
              <a:t>路，分别为</a:t>
            </a:r>
            <a:r>
              <a:rPr lang="en-US" altLang="zh-CN" sz="1800" dirty="0"/>
              <a:t>HG</a:t>
            </a:r>
            <a:r>
              <a:rPr lang="zh-CN" altLang="en-US" sz="1800" dirty="0"/>
              <a:t>和</a:t>
            </a:r>
            <a:r>
              <a:rPr lang="en-US" altLang="zh-CN" sz="1800" dirty="0"/>
              <a:t>LG</a:t>
            </a:r>
            <a:r>
              <a:rPr lang="zh-CN" altLang="en-US" sz="1800" dirty="0"/>
              <a:t>通道</a:t>
            </a:r>
            <a:endParaRPr lang="en-US" altLang="zh-CN" sz="1800" dirty="0"/>
          </a:p>
          <a:p>
            <a:pPr lvl="1" algn="just"/>
            <a:r>
              <a:rPr lang="en-US" altLang="zh-CN" sz="2000" dirty="0"/>
              <a:t>FEE</a:t>
            </a:r>
            <a:r>
              <a:rPr lang="zh-CN" altLang="en-US" sz="2000" dirty="0"/>
              <a:t>母板</a:t>
            </a:r>
            <a:endParaRPr lang="en-US" altLang="zh-CN" sz="2000" dirty="0"/>
          </a:p>
          <a:p>
            <a:pPr lvl="2" algn="just"/>
            <a:r>
              <a:rPr lang="zh-CN" altLang="en-US" sz="1800" dirty="0"/>
              <a:t>母板设计基于第一水池</a:t>
            </a:r>
            <a:r>
              <a:rPr lang="en-US" altLang="zh-CN" sz="1800" dirty="0"/>
              <a:t>FEE</a:t>
            </a:r>
            <a:r>
              <a:rPr lang="zh-CN" altLang="en-US" sz="1800" dirty="0"/>
              <a:t>电子学，实现信号成形、电荷测量、时间测量、时钟同步、数据打包、传输、监控等功能</a:t>
            </a:r>
            <a:endParaRPr lang="en-US" altLang="zh-CN" sz="1800" dirty="0"/>
          </a:p>
          <a:p>
            <a:pPr lvl="2" algn="just"/>
            <a:r>
              <a:rPr lang="zh-CN" altLang="en-US" sz="1800" dirty="0"/>
              <a:t>每块</a:t>
            </a:r>
            <a:r>
              <a:rPr lang="en-US" altLang="zh-CN" sz="1800" dirty="0"/>
              <a:t>FEE</a:t>
            </a:r>
            <a:r>
              <a:rPr lang="zh-CN" altLang="en-US" sz="1800" dirty="0"/>
              <a:t>母板与</a:t>
            </a:r>
            <a:r>
              <a:rPr lang="en-US" altLang="zh-CN" sz="1800" dirty="0"/>
              <a:t>3</a:t>
            </a:r>
            <a:r>
              <a:rPr lang="zh-CN" altLang="en-US" sz="1800" dirty="0"/>
              <a:t>个前端子板对应，通过接插件相连接，子板供电由母板提供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38318" y="624110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二号水池的电子学</a:t>
            </a:r>
            <a:r>
              <a:rPr lang="zh-CN" altLang="en-US" dirty="0"/>
              <a:t>研制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396887"/>
              </p:ext>
            </p:extLst>
          </p:nvPr>
        </p:nvGraphicFramePr>
        <p:xfrm>
          <a:off x="1879693" y="4136512"/>
          <a:ext cx="6678137" cy="2584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r:id="rId4" imgW="14373104" imgH="5562520" progId="Visio.Drawing.15">
                  <p:embed/>
                </p:oleObj>
              </mc:Choice>
              <mc:Fallback>
                <p:oleObj r:id="rId4" imgW="14373104" imgH="556252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693" y="4136512"/>
                        <a:ext cx="6678137" cy="2584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7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9487" y="582356"/>
            <a:ext cx="7543800" cy="1088068"/>
          </a:xfrm>
        </p:spPr>
        <p:txBody>
          <a:bodyPr>
            <a:noAutofit/>
          </a:bodyPr>
          <a:lstStyle/>
          <a:p>
            <a:r>
              <a:rPr lang="en-US" altLang="zh-CN" dirty="0"/>
              <a:t>WCDA(</a:t>
            </a:r>
            <a:r>
              <a:rPr lang="zh-CN" altLang="en-US" dirty="0"/>
              <a:t>水切伦科夫探测器阵列</a:t>
            </a:r>
            <a:r>
              <a:rPr lang="en-US" altLang="zh-CN" dirty="0" smtClean="0"/>
              <a:t>)</a:t>
            </a:r>
            <a:endParaRPr lang="zh-CN" altLang="en-US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778" y="3816740"/>
            <a:ext cx="3158831" cy="289824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7325" y="3021664"/>
            <a:ext cx="6663555" cy="36933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lvl="2" defTabSz="685800">
              <a:defRPr/>
            </a:pPr>
            <a:r>
              <a:rPr lang="zh-CN" altLang="en-US" b="1" kern="0" dirty="0">
                <a:solidFill>
                  <a:srgbClr val="C00000"/>
                </a:solidFill>
                <a:latin typeface="宋体" pitchFamily="2" charset="-122"/>
                <a:ea typeface="宋体" panose="02010600030101010101" pitchFamily="2" charset="-122"/>
                <a:sym typeface="Wingdings" pitchFamily="2" charset="2"/>
              </a:rPr>
              <a:t>探测器原理：</a:t>
            </a:r>
            <a:r>
              <a:rPr lang="zh-CN" altLang="en-US" kern="0" dirty="0">
                <a:solidFill>
                  <a:prstClr val="black"/>
                </a:solidFill>
                <a:latin typeface="宋体" pitchFamily="2" charset="-122"/>
                <a:ea typeface="宋体" panose="02010600030101010101" pitchFamily="2" charset="-122"/>
                <a:sym typeface="Wingdings" pitchFamily="2" charset="2"/>
              </a:rPr>
              <a:t>利用光电倍增管</a:t>
            </a:r>
            <a:r>
              <a:rPr lang="en-US" altLang="zh-CN" kern="0" dirty="0">
                <a:solidFill>
                  <a:prstClr val="black"/>
                </a:solidFill>
                <a:latin typeface="宋体" pitchFamily="2" charset="-122"/>
                <a:ea typeface="宋体" panose="02010600030101010101" pitchFamily="2" charset="-122"/>
                <a:sym typeface="Wingdings" pitchFamily="2" charset="2"/>
              </a:rPr>
              <a:t>(PMT)</a:t>
            </a:r>
            <a:r>
              <a:rPr lang="zh-CN" altLang="en-US" kern="0" dirty="0">
                <a:solidFill>
                  <a:prstClr val="black"/>
                </a:solidFill>
                <a:latin typeface="宋体" pitchFamily="2" charset="-122"/>
                <a:ea typeface="宋体" panose="02010600030101010101" pitchFamily="2" charset="-122"/>
                <a:sym typeface="Wingdings" pitchFamily="2" charset="2"/>
              </a:rPr>
              <a:t>，</a:t>
            </a:r>
            <a:r>
              <a:rPr lang="zh-CN" altLang="zh-CN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对进入</a:t>
            </a: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水中</a:t>
            </a:r>
            <a:r>
              <a:rPr lang="zh-CN" altLang="zh-CN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的宇宙线</a:t>
            </a: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、</a:t>
            </a:r>
            <a:r>
              <a:rPr lang="el-GR" altLang="zh-CN" kern="0" dirty="0">
                <a:solidFill>
                  <a:prstClr val="black"/>
                </a:solidFill>
                <a:latin typeface="宋体" pitchFamily="2" charset="-122"/>
                <a:ea typeface="宋体" panose="02010600030101010101" pitchFamily="2" charset="-122"/>
              </a:rPr>
              <a:t>γ</a:t>
            </a:r>
            <a:r>
              <a:rPr lang="zh-CN" altLang="en-US" kern="0" dirty="0">
                <a:solidFill>
                  <a:prstClr val="black"/>
                </a:solidFill>
                <a:latin typeface="宋体" pitchFamily="2" charset="-122"/>
                <a:ea typeface="宋体" panose="02010600030101010101" pitchFamily="2" charset="-122"/>
              </a:rPr>
              <a:t>射线</a:t>
            </a: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簇射的</a:t>
            </a:r>
            <a:r>
              <a:rPr lang="zh-CN" altLang="zh-CN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次级粒子产生的</a:t>
            </a: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切</a:t>
            </a:r>
            <a:r>
              <a:rPr lang="zh-CN" altLang="zh-CN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伦科夫光</a:t>
            </a: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进行测量。</a:t>
            </a:r>
            <a:endParaRPr lang="en-US" altLang="zh-CN" kern="0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685800">
              <a:defRPr/>
            </a:pPr>
            <a:endParaRPr lang="en-US" altLang="zh-CN" b="1" kern="0" dirty="0" smtClean="0">
              <a:solidFill>
                <a:srgbClr val="C0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685800">
              <a:defRPr/>
            </a:pPr>
            <a:r>
              <a:rPr lang="zh-CN" altLang="en-US" b="1" kern="0" dirty="0" smtClean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科学</a:t>
            </a:r>
            <a:r>
              <a:rPr lang="zh-CN" altLang="en-US" b="1" kern="0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</a:rPr>
              <a:t>目标：</a:t>
            </a:r>
            <a:endParaRPr lang="en-US" altLang="zh-CN" b="1" kern="0" dirty="0">
              <a:solidFill>
                <a:srgbClr val="C00000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marL="257175" indent="-257175" defTabSz="685800">
              <a:buFont typeface="+mj-ea"/>
              <a:buAutoNum type="circleNumDbPlain"/>
              <a:defRPr/>
            </a:pP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甚高能伽马射线巡天扫描 </a:t>
            </a:r>
            <a:r>
              <a:rPr lang="en-US" altLang="zh-CN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(100GeV~30TeV)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河外源以及耀变源；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  <a:defRPr/>
            </a:pP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伽马暴甚高能辐射；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  <a:defRPr/>
            </a:pP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河内源， 弥散源等。</a:t>
            </a:r>
          </a:p>
          <a:p>
            <a:pPr marL="257175" indent="-257175" defTabSz="685800">
              <a:buFont typeface="+mj-ea"/>
              <a:buAutoNum type="circleNumDbPlain"/>
              <a:defRPr/>
            </a:pP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宇宙线物理 </a:t>
            </a:r>
            <a:r>
              <a:rPr lang="en-US" altLang="zh-CN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(1TeV~10PeV)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宇宙线各向异性；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  <a:defRPr/>
            </a:pP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能谱测量；</a:t>
            </a:r>
          </a:p>
          <a:p>
            <a:pPr marL="600075" lvl="1" indent="-257175" defTabSz="685800">
              <a:buFont typeface="Arial" panose="020B0604020202020204" pitchFamily="34" charset="0"/>
              <a:buChar char="•"/>
              <a:defRPr/>
            </a:pP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强相互作用模型</a:t>
            </a:r>
            <a:r>
              <a:rPr lang="en-US" altLang="zh-CN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.</a:t>
            </a:r>
          </a:p>
          <a:p>
            <a:pPr marL="257175" indent="-257175" defTabSz="685800">
              <a:buFont typeface="+mj-ea"/>
              <a:buAutoNum type="circleNumDbPlain"/>
              <a:defRPr/>
            </a:pPr>
            <a:r>
              <a:rPr lang="en-US" altLang="zh-CN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r>
              <a:rPr lang="zh-CN" altLang="en-US" kern="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其他： 暗物质伽马辐射、 太阳风暴。</a:t>
            </a:r>
            <a:endParaRPr lang="en-US" altLang="zh-CN" b="1" kern="0" dirty="0">
              <a:solidFill>
                <a:srgbClr val="C00000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7325" y="1372903"/>
            <a:ext cx="6663555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C00000"/>
                </a:solidFill>
              </a:rPr>
              <a:t>探测器基本情况：</a:t>
            </a:r>
            <a:endParaRPr lang="en-US" altLang="zh-CN" sz="2400" dirty="0">
              <a:solidFill>
                <a:srgbClr val="C00000"/>
              </a:solidFill>
            </a:endParaRPr>
          </a:p>
          <a:p>
            <a:pPr marL="214313" indent="-214313">
              <a:buFont typeface="Arial" pitchFamily="34" charset="0"/>
              <a:buChar char="•"/>
            </a:pPr>
            <a:r>
              <a:rPr lang="zh-CN" altLang="en-US" dirty="0" smtClean="0"/>
              <a:t>三</a:t>
            </a:r>
            <a:r>
              <a:rPr lang="zh-CN" altLang="en-US" dirty="0"/>
              <a:t>个水池，占地：</a:t>
            </a:r>
            <a:r>
              <a:rPr lang="en-US" altLang="zh-CN" dirty="0"/>
              <a:t>78,000</a:t>
            </a:r>
            <a:r>
              <a:rPr lang="zh-CN" altLang="en-US" dirty="0"/>
              <a:t>平米。</a:t>
            </a:r>
            <a:endParaRPr lang="en-US" altLang="zh-CN" dirty="0"/>
          </a:p>
          <a:p>
            <a:pPr marL="214313" indent="-214313">
              <a:buFont typeface="Arial" pitchFamily="34" charset="0"/>
              <a:buChar char="•"/>
            </a:pPr>
            <a:r>
              <a:rPr lang="zh-CN" altLang="en-US" dirty="0"/>
              <a:t>有效水深为</a:t>
            </a:r>
            <a:r>
              <a:rPr lang="en-US" altLang="zh-CN" dirty="0"/>
              <a:t>4m</a:t>
            </a:r>
            <a:r>
              <a:rPr lang="zh-CN" altLang="en-US" dirty="0"/>
              <a:t>，总蓄水量</a:t>
            </a:r>
            <a:r>
              <a:rPr lang="en-US" altLang="zh-CN" dirty="0"/>
              <a:t>35</a:t>
            </a:r>
            <a:r>
              <a:rPr lang="zh-CN" altLang="en-US" dirty="0"/>
              <a:t>万吨。</a:t>
            </a:r>
            <a:endParaRPr lang="en-US" altLang="zh-CN" dirty="0"/>
          </a:p>
          <a:p>
            <a:pPr marL="214313" indent="-214313">
              <a:buFont typeface="Arial" pitchFamily="34" charset="0"/>
              <a:buChar char="•"/>
            </a:pPr>
            <a:r>
              <a:rPr lang="zh-CN" altLang="en-US" dirty="0"/>
              <a:t>单元面积为</a:t>
            </a:r>
            <a:r>
              <a:rPr lang="en-US" altLang="zh-CN" dirty="0"/>
              <a:t>5m</a:t>
            </a:r>
            <a:r>
              <a:rPr lang="zh-CN" altLang="en-US" dirty="0"/>
              <a:t>*</a:t>
            </a:r>
            <a:r>
              <a:rPr lang="en-US" altLang="zh-CN" dirty="0"/>
              <a:t>5m</a:t>
            </a:r>
            <a:r>
              <a:rPr lang="zh-CN" altLang="en-US" dirty="0"/>
              <a:t>，共</a:t>
            </a:r>
            <a:r>
              <a:rPr lang="en-US" altLang="zh-CN" dirty="0"/>
              <a:t>3,120</a:t>
            </a:r>
            <a:r>
              <a:rPr lang="zh-CN" altLang="en-US" dirty="0"/>
              <a:t>个。</a:t>
            </a:r>
            <a:endParaRPr lang="en-US" altLang="zh-CN" dirty="0"/>
          </a:p>
          <a:p>
            <a:pPr marL="214313" indent="-214313">
              <a:buFont typeface="Arial" pitchFamily="34" charset="0"/>
              <a:buChar char="•"/>
            </a:pPr>
            <a:r>
              <a:rPr lang="zh-CN" altLang="en-US" dirty="0"/>
              <a:t>每单元</a:t>
            </a:r>
            <a:r>
              <a:rPr lang="zh-CN" altLang="en-US" dirty="0" smtClean="0"/>
              <a:t>中心各放置</a:t>
            </a:r>
            <a:r>
              <a:rPr lang="zh-CN" altLang="en-US" dirty="0"/>
              <a:t>一</a:t>
            </a:r>
            <a:r>
              <a:rPr lang="zh-CN" altLang="en-US" dirty="0" smtClean="0"/>
              <a:t>个大</a:t>
            </a:r>
            <a:r>
              <a:rPr lang="en-US" altLang="zh-CN" dirty="0" smtClean="0"/>
              <a:t>/</a:t>
            </a:r>
            <a:r>
              <a:rPr lang="zh-CN" altLang="en-US" dirty="0" smtClean="0"/>
              <a:t>小</a:t>
            </a:r>
            <a:r>
              <a:rPr lang="en-US" altLang="zh-CN" dirty="0" smtClean="0"/>
              <a:t>PMT</a:t>
            </a:r>
            <a:r>
              <a:rPr lang="zh-CN" altLang="en-US" dirty="0"/>
              <a:t>。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616" y="1372903"/>
            <a:ext cx="3235153" cy="2224405"/>
          </a:xfrm>
        </p:spPr>
      </p:pic>
    </p:spTree>
    <p:extLst>
      <p:ext uri="{BB962C8B-B14F-4D97-AF65-F5344CB8AC3E}">
        <p14:creationId xmlns:p14="http://schemas.microsoft.com/office/powerpoint/2010/main" val="183816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1"/>
          <p:cNvSpPr txBox="1">
            <a:spLocks/>
          </p:cNvSpPr>
          <p:nvPr/>
        </p:nvSpPr>
        <p:spPr bwMode="auto">
          <a:xfrm>
            <a:off x="1595149" y="646308"/>
            <a:ext cx="9804073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2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lnSpc>
                <a:spcPct val="120000"/>
              </a:lnSpc>
            </a:pPr>
            <a:r>
              <a:rPr lang="zh-CN" altLang="en-US" sz="2000" dirty="0"/>
              <a:t>目前已完成</a:t>
            </a:r>
            <a:r>
              <a:rPr lang="en-US" altLang="zh-CN" sz="2000" dirty="0"/>
              <a:t>FEE</a:t>
            </a:r>
            <a:r>
              <a:rPr lang="zh-CN" altLang="en-US" sz="2000" dirty="0"/>
              <a:t>与北方夜视</a:t>
            </a:r>
            <a:r>
              <a:rPr lang="en-US" altLang="zh-CN" sz="2000" dirty="0"/>
              <a:t>20” PMT </a:t>
            </a:r>
            <a:r>
              <a:rPr lang="zh-CN" altLang="en-US" sz="2000" dirty="0"/>
              <a:t>联调测试，完成了工程化前的准备工作</a:t>
            </a:r>
            <a:r>
              <a:rPr lang="zh-CN" altLang="en-US" sz="2000" dirty="0" smtClean="0"/>
              <a:t>。</a:t>
            </a:r>
            <a:endParaRPr lang="en-US" altLang="zh-CN" sz="2000" dirty="0" smtClean="0"/>
          </a:p>
          <a:p>
            <a:pPr algn="just">
              <a:lnSpc>
                <a:spcPct val="120000"/>
              </a:lnSpc>
            </a:pPr>
            <a:r>
              <a:rPr lang="zh-CN" altLang="en-US" sz="2000" dirty="0" smtClean="0"/>
              <a:t>第二</a:t>
            </a:r>
            <a:r>
              <a:rPr lang="zh-CN" altLang="en-US" sz="2000" dirty="0"/>
              <a:t>水池</a:t>
            </a:r>
            <a:r>
              <a:rPr lang="en-US" altLang="zh-CN" sz="2000" dirty="0"/>
              <a:t>FEE</a:t>
            </a:r>
            <a:r>
              <a:rPr lang="zh-CN" altLang="en-US" sz="2000" dirty="0"/>
              <a:t>工程化已展开，正在工程制作中，预计</a:t>
            </a:r>
            <a:r>
              <a:rPr lang="en-US" altLang="zh-CN" sz="2000" dirty="0"/>
              <a:t>9</a:t>
            </a:r>
            <a:r>
              <a:rPr lang="zh-CN" altLang="en-US" sz="2000" dirty="0"/>
              <a:t>月份完成制作。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FAD2AF-2960-4702-AC8F-C1C75B32F792}" type="slidenum">
              <a:rPr lang="en-US" altLang="zh-CN" smtClean="0"/>
              <a:pPr>
                <a:defRPr/>
              </a:pPr>
              <a:t>30</a:t>
            </a:fld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326" y="4139934"/>
            <a:ext cx="4184860" cy="25667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816" y="4129846"/>
            <a:ext cx="4200210" cy="25761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6557" y="1916833"/>
            <a:ext cx="4276028" cy="24787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952" y="1916833"/>
            <a:ext cx="4293521" cy="247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 txBox="1">
            <a:spLocks noChangeArrowheads="1"/>
          </p:cNvSpPr>
          <p:nvPr/>
        </p:nvSpPr>
        <p:spPr bwMode="auto">
          <a:xfrm>
            <a:off x="1530096" y="618112"/>
            <a:ext cx="723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 dirty="0" err="1" smtClean="0">
                <a:latin typeface="+mn-ea"/>
                <a:ea typeface="+mn-ea"/>
                <a:cs typeface="Times New Roman" panose="02020603050405020304" pitchFamily="18" charset="0"/>
              </a:rPr>
              <a:t>3</a:t>
            </a:r>
            <a:r>
              <a:rPr lang="en-US" altLang="en-US" b="1" dirty="0" err="1" smtClean="0">
                <a:latin typeface="+mn-ea"/>
                <a:ea typeface="+mn-ea"/>
                <a:cs typeface="Times New Roman" panose="02020603050405020304" pitchFamily="18" charset="0"/>
              </a:rPr>
              <a:t>in</a:t>
            </a:r>
            <a:r>
              <a:rPr lang="en-US" altLang="en-US" b="1" dirty="0" smtClean="0"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+mn-ea"/>
                <a:ea typeface="+mn-ea"/>
                <a:cs typeface="Times New Roman" panose="02020603050405020304" pitchFamily="18" charset="0"/>
              </a:rPr>
              <a:t>PMT</a:t>
            </a:r>
            <a:r>
              <a:rPr lang="zh-CN" altLang="en-US" b="1" dirty="0">
                <a:latin typeface="+mn-ea"/>
                <a:ea typeface="+mn-ea"/>
                <a:cs typeface="Times New Roman" panose="02020603050405020304" pitchFamily="18" charset="0"/>
              </a:rPr>
              <a:t>批量</a:t>
            </a:r>
            <a:r>
              <a:rPr lang="zh-CN" altLang="en-US" b="1" dirty="0" smtClean="0">
                <a:latin typeface="+mn-ea"/>
                <a:ea typeface="+mn-ea"/>
                <a:cs typeface="Times New Roman" panose="02020603050405020304" pitchFamily="18" charset="0"/>
              </a:rPr>
              <a:t>测试系统</a:t>
            </a:r>
            <a:endParaRPr lang="en-US" altLang="en-US" b="1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386" name="Slide Number Placeholder 5"/>
          <p:cNvSpPr txBox="1">
            <a:spLocks noGrp="1" noChangeArrowheads="1"/>
          </p:cNvSpPr>
          <p:nvPr/>
        </p:nvSpPr>
        <p:spPr bwMode="auto">
          <a:xfrm>
            <a:off x="8991600" y="6553200"/>
            <a:ext cx="106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8EDA18-4AC1-4E62-AAD7-BE8BFC4CFB99}" type="slidenum">
              <a:rPr lang="zh-CN" altLang="en-US" sz="1400">
                <a:latin typeface="Times New Roman" panose="02020603050405020304" pitchFamily="18" charset="0"/>
                <a:ea typeface="SimSun" panose="02010600030101010101" pitchFamily="2" charset="-122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530096" y="1541654"/>
            <a:ext cx="967130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+mn-ea"/>
                <a:ea typeface="+mn-ea"/>
              </a:rPr>
              <a:t>批量测试系统搭建</a:t>
            </a:r>
            <a:r>
              <a:rPr lang="zh-CN" altLang="en-US" sz="2000" dirty="0" smtClean="0">
                <a:latin typeface="+mn-ea"/>
                <a:ea typeface="+mn-ea"/>
              </a:rPr>
              <a:t>完成，包含</a:t>
            </a:r>
            <a:r>
              <a:rPr lang="en-US" altLang="zh-CN" sz="2000" dirty="0" err="1" smtClean="0">
                <a:latin typeface="+mn-ea"/>
                <a:ea typeface="+mn-ea"/>
              </a:rPr>
              <a:t>DAQ</a:t>
            </a:r>
            <a:r>
              <a:rPr lang="zh-CN" altLang="en-US" sz="2000" dirty="0">
                <a:latin typeface="+mn-ea"/>
                <a:ea typeface="+mn-ea"/>
              </a:rPr>
              <a:t>，分析程序，固定</a:t>
            </a:r>
            <a:r>
              <a:rPr lang="zh-CN" altLang="en-US" sz="2000" dirty="0" smtClean="0">
                <a:latin typeface="+mn-ea"/>
                <a:ea typeface="+mn-ea"/>
              </a:rPr>
              <a:t>支架等。</a:t>
            </a:r>
            <a:endParaRPr lang="en-US" altLang="zh-CN" sz="2000" dirty="0"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+mn-ea"/>
                <a:ea typeface="+mn-ea"/>
              </a:rPr>
              <a:t>测量了</a:t>
            </a:r>
            <a:r>
              <a:rPr lang="en-US" altLang="zh-CN" sz="2000" dirty="0">
                <a:latin typeface="+mn-ea"/>
                <a:ea typeface="+mn-ea"/>
              </a:rPr>
              <a:t>20</a:t>
            </a:r>
            <a:r>
              <a:rPr lang="zh-CN" altLang="en-US" sz="2000" dirty="0">
                <a:latin typeface="+mn-ea"/>
                <a:ea typeface="+mn-ea"/>
              </a:rPr>
              <a:t>只海南展</a:t>
            </a:r>
            <a:r>
              <a:rPr lang="zh-CN" altLang="en-US" sz="2000" dirty="0" smtClean="0">
                <a:latin typeface="+mn-ea"/>
                <a:ea typeface="+mn-ea"/>
              </a:rPr>
              <a:t>创</a:t>
            </a:r>
            <a:r>
              <a:rPr lang="en-US" altLang="zh-CN" sz="2000" dirty="0">
                <a:latin typeface="+mn-ea"/>
                <a:ea typeface="+mn-ea"/>
              </a:rPr>
              <a:t>XP</a:t>
            </a:r>
            <a:r>
              <a:rPr lang="is-IS" altLang="zh-CN" sz="2000" dirty="0" smtClean="0">
                <a:latin typeface="+mn-ea"/>
                <a:ea typeface="+mn-ea"/>
              </a:rPr>
              <a:t>72B22</a:t>
            </a:r>
            <a:r>
              <a:rPr lang="zh-CN" altLang="en-US" sz="2000" dirty="0">
                <a:latin typeface="+mn-ea"/>
                <a:ea typeface="+mn-ea"/>
              </a:rPr>
              <a:t>样管，测试结果与海南展创测试结果一致性</a:t>
            </a:r>
            <a:r>
              <a:rPr lang="zh-CN" altLang="en-US" sz="2000" dirty="0" smtClean="0">
                <a:latin typeface="+mn-ea"/>
                <a:ea typeface="+mn-ea"/>
              </a:rPr>
              <a:t>较好。</a:t>
            </a:r>
            <a:endParaRPr lang="en-US" altLang="zh-CN" sz="2000" dirty="0">
              <a:latin typeface="+mn-ea"/>
              <a:ea typeface="+mn-ea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latin typeface="+mn-ea"/>
                <a:ea typeface="+mn-ea"/>
              </a:rPr>
              <a:t>分压器设计和线缆，已经定型。</a:t>
            </a:r>
            <a:endParaRPr lang="en-US" altLang="zh-CN" sz="2000" dirty="0">
              <a:latin typeface="+mn-ea"/>
              <a:ea typeface="+mn-ea"/>
            </a:endParaRPr>
          </a:p>
        </p:txBody>
      </p:sp>
      <p:pic>
        <p:nvPicPr>
          <p:cNvPr id="16388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095234" y="3349194"/>
            <a:ext cx="3379788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247238"/>
              </p:ext>
            </p:extLst>
          </p:nvPr>
        </p:nvGraphicFramePr>
        <p:xfrm>
          <a:off x="1530096" y="3115565"/>
          <a:ext cx="6096000" cy="1944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167"/>
                <a:gridCol w="1034233"/>
                <a:gridCol w="1219200"/>
                <a:gridCol w="1219200"/>
                <a:gridCol w="1219200"/>
              </a:tblGrid>
              <a:tr h="371018">
                <a:tc>
                  <a:txBody>
                    <a:bodyPr/>
                    <a:lstStyle/>
                    <a:p>
                      <a:r>
                        <a:rPr lang="zh-CN" altLang="en-US" sz="1800" dirty="0" smtClean="0"/>
                        <a:t>管号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r>
                        <a:rPr lang="is-IS" altLang="zh-CN" sz="1800" dirty="0" smtClean="0"/>
                        <a:t>70332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r>
                        <a:rPr lang="is-IS" altLang="zh-CN" sz="1800" dirty="0" smtClean="0"/>
                        <a:t>78117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70744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79331</a:t>
                      </a:r>
                      <a:endParaRPr lang="zh-CN" altLang="en-US" sz="1800" dirty="0" smtClean="0"/>
                    </a:p>
                  </a:txBody>
                  <a:tcPr marT="45742" marB="45742"/>
                </a:tc>
              </a:tr>
              <a:tr h="371018">
                <a:tc>
                  <a:txBody>
                    <a:bodyPr/>
                    <a:lstStyle/>
                    <a:p>
                      <a:r>
                        <a:rPr lang="is-IS" altLang="zh-CN" sz="1800" dirty="0" smtClean="0"/>
                        <a:t>A/D (HZC)  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47.1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26.9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28.3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49.4</a:t>
                      </a:r>
                      <a:endParaRPr lang="zh-CN" altLang="en-US" sz="1800" dirty="0" smtClean="0"/>
                    </a:p>
                  </a:txBody>
                  <a:tcPr marT="45742" marB="45742"/>
                </a:tc>
              </a:tr>
              <a:tr h="460614">
                <a:tc>
                  <a:txBody>
                    <a:bodyPr/>
                    <a:lstStyle/>
                    <a:p>
                      <a:r>
                        <a:rPr lang="is-IS" altLang="zh-CN" sz="1800" dirty="0" smtClean="0"/>
                        <a:t>A/D</a:t>
                      </a:r>
                      <a:r>
                        <a:rPr lang="zh-CN" altLang="en-US" sz="1800" baseline="0" dirty="0" smtClean="0"/>
                        <a:t> </a:t>
                      </a:r>
                      <a:r>
                        <a:rPr lang="is-IS" altLang="zh-CN" sz="1800" dirty="0" smtClean="0"/>
                        <a:t>(USTC)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45.8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28.3</a:t>
                      </a:r>
                      <a:endParaRPr lang="zh-CN" altLang="en-US" sz="1800" dirty="0" smtClean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r>
                        <a:rPr lang="is-IS" altLang="zh-CN" sz="1800" dirty="0" smtClean="0"/>
                        <a:t>29.6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49.9</a:t>
                      </a:r>
                      <a:endParaRPr lang="zh-CN" altLang="en-US" sz="1800" dirty="0" smtClean="0"/>
                    </a:p>
                  </a:txBody>
                  <a:tcPr marT="45742" marB="45742"/>
                </a:tc>
              </a:tr>
              <a:tr h="371018">
                <a:tc>
                  <a:txBody>
                    <a:bodyPr/>
                    <a:lstStyle/>
                    <a:p>
                      <a:r>
                        <a:rPr lang="is-IS" altLang="zh-CN" sz="1800" dirty="0" smtClean="0"/>
                        <a:t>HV  (HZC)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1546V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1320</a:t>
                      </a:r>
                      <a:r>
                        <a:rPr lang="en-US" altLang="zh-CN" sz="1800" dirty="0" smtClean="0"/>
                        <a:t>V</a:t>
                      </a:r>
                      <a:r>
                        <a:rPr lang="is-IS" altLang="zh-CN" sz="1800" dirty="0" smtClean="0"/>
                        <a:t>     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1638</a:t>
                      </a:r>
                      <a:r>
                        <a:rPr lang="en-US" altLang="zh-CN" sz="1800" dirty="0" smtClean="0"/>
                        <a:t>V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1528</a:t>
                      </a:r>
                      <a:r>
                        <a:rPr lang="en-US" altLang="zh-CN" sz="1800" dirty="0" smtClean="0"/>
                        <a:t>V</a:t>
                      </a:r>
                      <a:endParaRPr lang="zh-CN" altLang="en-US" sz="1800" dirty="0" smtClean="0"/>
                    </a:p>
                  </a:txBody>
                  <a:tcPr marT="45742" marB="45742"/>
                </a:tc>
              </a:tr>
              <a:tr h="371018">
                <a:tc>
                  <a:txBody>
                    <a:bodyPr/>
                    <a:lstStyle/>
                    <a:p>
                      <a:r>
                        <a:rPr lang="is-IS" altLang="zh-CN" sz="1800" dirty="0" smtClean="0"/>
                        <a:t>HV  (USTC)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1542V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1319</a:t>
                      </a:r>
                      <a:r>
                        <a:rPr lang="en-US" altLang="zh-CN" sz="1800" dirty="0" smtClean="0"/>
                        <a:t>V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1630</a:t>
                      </a:r>
                      <a:r>
                        <a:rPr lang="en-US" altLang="zh-CN" sz="1800" dirty="0" smtClean="0"/>
                        <a:t>V</a:t>
                      </a:r>
                      <a:endParaRPr lang="zh-CN" altLang="en-US" sz="1800" dirty="0"/>
                    </a:p>
                  </a:txBody>
                  <a:tcPr marT="45742" marB="4574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800" dirty="0" smtClean="0"/>
                        <a:t>1525</a:t>
                      </a:r>
                      <a:r>
                        <a:rPr lang="en-US" altLang="zh-CN" sz="1800" dirty="0" smtClean="0"/>
                        <a:t>V</a:t>
                      </a:r>
                      <a:endParaRPr lang="zh-CN" altLang="en-US" sz="1800" dirty="0" smtClean="0"/>
                    </a:p>
                  </a:txBody>
                  <a:tcPr marT="45742" marB="45742"/>
                </a:tc>
              </a:tr>
            </a:tbl>
          </a:graphicData>
        </a:graphic>
      </p:graphicFrame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7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60237" y="678974"/>
            <a:ext cx="8911687" cy="1280890"/>
          </a:xfrm>
        </p:spPr>
        <p:txBody>
          <a:bodyPr/>
          <a:lstStyle/>
          <a:p>
            <a:r>
              <a:rPr lang="zh-CN" altLang="en-US" dirty="0"/>
              <a:t>二</a:t>
            </a:r>
            <a:r>
              <a:rPr lang="zh-CN" altLang="en-US" dirty="0" smtClean="0"/>
              <a:t>号水池的现场工作安排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656524" y="1411224"/>
            <a:ext cx="8915400" cy="3777622"/>
          </a:xfrm>
        </p:spPr>
        <p:txBody>
          <a:bodyPr/>
          <a:lstStyle/>
          <a:p>
            <a:r>
              <a:rPr lang="en-US" altLang="zh-CN" dirty="0" smtClean="0"/>
              <a:t>5</a:t>
            </a:r>
            <a:r>
              <a:rPr lang="zh-CN" altLang="en-US" dirty="0" smtClean="0"/>
              <a:t>月初，进行</a:t>
            </a:r>
            <a:r>
              <a:rPr lang="en-US" altLang="zh-CN" dirty="0" err="1" smtClean="0"/>
              <a:t>PMT</a:t>
            </a:r>
            <a:r>
              <a:rPr lang="zh-CN" altLang="en-US" dirty="0" smtClean="0"/>
              <a:t>在现场单元的试装；</a:t>
            </a:r>
            <a:endParaRPr lang="en-US" altLang="zh-CN" dirty="0" smtClean="0"/>
          </a:p>
          <a:p>
            <a:r>
              <a:rPr lang="en-US" altLang="zh-CN" dirty="0" smtClean="0"/>
              <a:t>6</a:t>
            </a:r>
            <a:r>
              <a:rPr lang="zh-CN" altLang="en-US" dirty="0" smtClean="0"/>
              <a:t>月初，开始</a:t>
            </a:r>
            <a:r>
              <a:rPr lang="en-US" altLang="zh-CN" dirty="0" smtClean="0"/>
              <a:t>20</a:t>
            </a:r>
            <a:r>
              <a:rPr lang="zh-CN" altLang="en-US" dirty="0" smtClean="0"/>
              <a:t>吋</a:t>
            </a:r>
            <a:r>
              <a:rPr lang="en-US" altLang="zh-CN" dirty="0" err="1" smtClean="0"/>
              <a:t>PMT</a:t>
            </a:r>
            <a:r>
              <a:rPr lang="zh-CN" altLang="en-US" dirty="0" smtClean="0"/>
              <a:t>的防水封装检查；</a:t>
            </a:r>
            <a:endParaRPr lang="en-US" altLang="zh-CN" dirty="0" smtClean="0"/>
          </a:p>
          <a:p>
            <a:r>
              <a:rPr lang="en-US" altLang="zh-CN" dirty="0" smtClean="0"/>
              <a:t>6</a:t>
            </a:r>
            <a:r>
              <a:rPr lang="zh-CN" altLang="en-US" dirty="0" smtClean="0"/>
              <a:t>月底，开始</a:t>
            </a:r>
            <a:r>
              <a:rPr lang="en-US" altLang="zh-CN" dirty="0" smtClean="0"/>
              <a:t>3</a:t>
            </a:r>
            <a:r>
              <a:rPr lang="zh-CN" altLang="en-US" dirty="0" smtClean="0"/>
              <a:t>吋</a:t>
            </a:r>
            <a:r>
              <a:rPr lang="en-US" altLang="zh-CN" dirty="0" err="1" smtClean="0"/>
              <a:t>PMT</a:t>
            </a:r>
            <a:r>
              <a:rPr lang="zh-CN" altLang="en-US" dirty="0" smtClean="0"/>
              <a:t>的防水封装检查和现场性能质量检查；</a:t>
            </a:r>
            <a:endParaRPr lang="en-US" altLang="zh-CN" dirty="0" smtClean="0"/>
          </a:p>
          <a:p>
            <a:r>
              <a:rPr lang="en-US" altLang="zh-CN" dirty="0" smtClean="0"/>
              <a:t>7</a:t>
            </a:r>
            <a:r>
              <a:rPr lang="zh-CN" altLang="en-US" dirty="0" smtClean="0"/>
              <a:t>月初，在稻城基地，机箱封装物料准备；</a:t>
            </a:r>
            <a:endParaRPr lang="en-US" altLang="zh-CN" dirty="0" smtClean="0"/>
          </a:p>
          <a:p>
            <a:r>
              <a:rPr lang="en-US" altLang="zh-CN" dirty="0" smtClean="0"/>
              <a:t>7</a:t>
            </a:r>
            <a:r>
              <a:rPr lang="zh-CN" altLang="en-US" dirty="0" smtClean="0"/>
              <a:t>月初，在池内，展开</a:t>
            </a:r>
            <a:r>
              <a:rPr lang="en-US" altLang="zh-CN" dirty="0" smtClean="0"/>
              <a:t>20</a:t>
            </a:r>
            <a:r>
              <a:rPr lang="zh-CN" altLang="en-US" dirty="0" smtClean="0"/>
              <a:t>吋</a:t>
            </a:r>
            <a:r>
              <a:rPr lang="en-US" altLang="zh-CN" dirty="0" err="1" smtClean="0"/>
              <a:t>PMT</a:t>
            </a:r>
            <a:r>
              <a:rPr lang="zh-CN" altLang="en-US" dirty="0" smtClean="0"/>
              <a:t>性能质量检查</a:t>
            </a:r>
            <a:endParaRPr lang="en-US" altLang="zh-CN" dirty="0" smtClean="0"/>
          </a:p>
          <a:p>
            <a:r>
              <a:rPr lang="en-US" altLang="zh-CN" dirty="0" smtClean="0"/>
              <a:t>8</a:t>
            </a:r>
            <a:r>
              <a:rPr lang="zh-CN" altLang="en-US" dirty="0" smtClean="0"/>
              <a:t>月初，在水池内，开始探测器组装；</a:t>
            </a:r>
            <a:endParaRPr lang="en-US" altLang="zh-CN" dirty="0" smtClean="0"/>
          </a:p>
          <a:p>
            <a:r>
              <a:rPr lang="en-US" altLang="zh-CN" dirty="0" smtClean="0"/>
              <a:t>10</a:t>
            </a:r>
            <a:r>
              <a:rPr lang="zh-CN" altLang="en-US" dirty="0" smtClean="0"/>
              <a:t>月初，完成组装工作；</a:t>
            </a:r>
            <a:endParaRPr lang="en-US" altLang="zh-CN" dirty="0" smtClean="0"/>
          </a:p>
          <a:p>
            <a:r>
              <a:rPr lang="en-US" altLang="zh-CN" dirty="0" smtClean="0"/>
              <a:t>10</a:t>
            </a:r>
            <a:r>
              <a:rPr lang="zh-CN" altLang="en-US" dirty="0" smtClean="0"/>
              <a:t>月中，开始池内注水。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5101" y="660686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小结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10804" y="1621536"/>
            <a:ext cx="8915400" cy="3777622"/>
          </a:xfrm>
        </p:spPr>
        <p:txBody>
          <a:bodyPr/>
          <a:lstStyle/>
          <a:p>
            <a:r>
              <a:rPr lang="zh-CN" altLang="en-US" dirty="0" smtClean="0"/>
              <a:t>经过一号水池探测器安装工作，</a:t>
            </a:r>
            <a:r>
              <a:rPr lang="en-US" altLang="zh-CN" dirty="0" err="1" smtClean="0"/>
              <a:t>WCDA</a:t>
            </a:r>
            <a:r>
              <a:rPr lang="zh-CN" altLang="en-US" dirty="0" smtClean="0"/>
              <a:t>工作将逐步更加踏实，条理。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err="1" smtClean="0"/>
              <a:t>WCDA</a:t>
            </a:r>
            <a:r>
              <a:rPr lang="zh-CN" altLang="en-US" dirty="0" smtClean="0"/>
              <a:t>探测器，面临新的挑战：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一号水池的注水完毕，数据及时分析处理；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工程中期，更改的探测器方案，缺乏预研时间。面临</a:t>
            </a:r>
            <a:r>
              <a:rPr lang="en-US" altLang="zh-CN" dirty="0" err="1" smtClean="0"/>
              <a:t>20in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PMT</a:t>
            </a:r>
            <a:r>
              <a:rPr lang="zh-CN" altLang="en-US" dirty="0" smtClean="0"/>
              <a:t>安装，团队建设等新困难。</a:t>
            </a:r>
            <a:endParaRPr lang="en-US" altLang="zh-CN" dirty="0" smtClean="0"/>
          </a:p>
          <a:p>
            <a:pPr lvl="1"/>
            <a:endParaRPr lang="en-US" altLang="zh-CN" dirty="0"/>
          </a:p>
          <a:p>
            <a:r>
              <a:rPr lang="zh-CN" altLang="en-US" dirty="0" smtClean="0"/>
              <a:t>及时总结</a:t>
            </a:r>
            <a:r>
              <a:rPr lang="zh-CN" altLang="en-US" dirty="0"/>
              <a:t>号</a:t>
            </a:r>
            <a:r>
              <a:rPr lang="en-US" altLang="zh-CN" dirty="0" smtClean="0"/>
              <a:t>1</a:t>
            </a:r>
            <a:r>
              <a:rPr lang="zh-CN" altLang="en-US" dirty="0" smtClean="0"/>
              <a:t>号水池的探测器工作，吸取好经验教训。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感谢科大、川大、山大和空间中心等合作单位的支持。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9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63806" cy="4425696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379" y="2602262"/>
            <a:ext cx="6839621" cy="40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2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2680652" y="2183864"/>
            <a:ext cx="8915399" cy="3117040"/>
          </a:xfrm>
        </p:spPr>
        <p:txBody>
          <a:bodyPr/>
          <a:lstStyle/>
          <a:p>
            <a:r>
              <a:rPr lang="zh-CN" altLang="en-US" dirty="0" smtClean="0"/>
              <a:t>感谢各位同事！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45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88253" y="678974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二、质量控制的一些工作和考虑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18780" y="1639824"/>
            <a:ext cx="8915400" cy="3777622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zh-CN" altLang="en-US" dirty="0" smtClean="0"/>
              <a:t>按项目工程指挥部要求，进行各项合同或系统的签订评审会。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900" y="2386425"/>
            <a:ext cx="8199831" cy="36579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498848" y="619363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已完成的鉴定工作表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285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72" y="3608662"/>
            <a:ext cx="22479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977" y="2762699"/>
            <a:ext cx="2436812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85218" y="603495"/>
            <a:ext cx="3814956" cy="1074706"/>
          </a:xfrm>
        </p:spPr>
        <p:txBody>
          <a:bodyPr/>
          <a:lstStyle/>
          <a:p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电子学系统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4946" y="1292322"/>
            <a:ext cx="5003101" cy="143228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1600" dirty="0" smtClean="0"/>
              <a:t>2017</a:t>
            </a:r>
            <a:r>
              <a:rPr lang="zh-CN" altLang="en-US" sz="1600" dirty="0" smtClean="0"/>
              <a:t>年</a:t>
            </a:r>
            <a:r>
              <a:rPr lang="en-US" altLang="zh-CN" sz="1600" dirty="0" smtClean="0"/>
              <a:t>10</a:t>
            </a:r>
            <a:r>
              <a:rPr lang="zh-CN" altLang="en-US" sz="1600" dirty="0" smtClean="0"/>
              <a:t>月，完成与科大商务条款谈判。</a:t>
            </a:r>
            <a:endParaRPr lang="en-US" altLang="zh-CN" sz="1600" dirty="0" smtClean="0"/>
          </a:p>
          <a:p>
            <a:pPr marL="0" indent="0">
              <a:buNone/>
            </a:pPr>
            <a:r>
              <a:rPr lang="en-US" altLang="zh-CN" sz="1600" dirty="0" smtClean="0"/>
              <a:t>2018</a:t>
            </a:r>
            <a:r>
              <a:rPr lang="zh-CN" altLang="en-US" sz="1600" dirty="0" smtClean="0"/>
              <a:t>年</a:t>
            </a:r>
            <a:r>
              <a:rPr lang="en-US" altLang="zh-CN" sz="1600" dirty="0"/>
              <a:t>1</a:t>
            </a:r>
            <a:r>
              <a:rPr lang="zh-CN" altLang="en-US" sz="1600" dirty="0" smtClean="0"/>
              <a:t>月，已完成工程样机鉴定件的验收，</a:t>
            </a:r>
            <a:endParaRPr lang="en-US" altLang="zh-CN" sz="1600" dirty="0" smtClean="0"/>
          </a:p>
          <a:p>
            <a:pPr marL="0" indent="0">
              <a:buNone/>
            </a:pPr>
            <a:r>
              <a:rPr lang="zh-CN" altLang="en-US" sz="1600" dirty="0" smtClean="0"/>
              <a:t>并开始批量生产。</a:t>
            </a:r>
            <a:endParaRPr lang="en-US" altLang="zh-CN" sz="1600" dirty="0" smtClean="0"/>
          </a:p>
          <a:p>
            <a:pPr marL="0" indent="0">
              <a:buNone/>
            </a:pPr>
            <a:r>
              <a:rPr lang="en-US" altLang="zh-CN" sz="1600" dirty="0" smtClean="0"/>
              <a:t>2018</a:t>
            </a:r>
            <a:r>
              <a:rPr lang="zh-CN" altLang="en-US" sz="1600" dirty="0" smtClean="0"/>
              <a:t>年</a:t>
            </a:r>
            <a:r>
              <a:rPr lang="en-US" altLang="zh-CN" sz="1600" dirty="0" smtClean="0"/>
              <a:t>9</a:t>
            </a:r>
            <a:r>
              <a:rPr lang="zh-CN" altLang="en-US" sz="1600" dirty="0" smtClean="0"/>
              <a:t>月，一号水池</a:t>
            </a:r>
            <a:r>
              <a:rPr lang="en-US" altLang="zh-CN" sz="1600" dirty="0" smtClean="0"/>
              <a:t>FEE</a:t>
            </a:r>
            <a:r>
              <a:rPr lang="zh-CN" altLang="en-US" sz="1600" dirty="0" smtClean="0"/>
              <a:t>板生产完毕。</a:t>
            </a:r>
            <a:endParaRPr lang="zh-CN" altLang="en-US" sz="1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/>
              <a:t>37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21153" y="5713823"/>
            <a:ext cx="15696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前端电子学板</a:t>
            </a:r>
            <a:endParaRPr lang="zh-CN" altLang="en-US" dirty="0"/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3880" y="270226"/>
            <a:ext cx="3026711" cy="22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807" y="467524"/>
            <a:ext cx="3070894" cy="246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942" y="3278609"/>
            <a:ext cx="3769982" cy="30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2934" y="3278609"/>
            <a:ext cx="3493317" cy="280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内容占位符 1"/>
          <p:cNvSpPr txBox="1">
            <a:spLocks/>
          </p:cNvSpPr>
          <p:nvPr/>
        </p:nvSpPr>
        <p:spPr>
          <a:xfrm>
            <a:off x="5250426" y="6306343"/>
            <a:ext cx="6434275" cy="4090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500" dirty="0" smtClean="0">
                <a:solidFill>
                  <a:schemeClr val="accent5">
                    <a:lumMod val="75000"/>
                  </a:schemeClr>
                </a:solidFill>
              </a:rPr>
              <a:t>S.PE</a:t>
            </a:r>
            <a:r>
              <a:rPr lang="zh-CN" altLang="en-US" sz="2500" dirty="0" smtClean="0">
                <a:solidFill>
                  <a:schemeClr val="accent5">
                    <a:lumMod val="75000"/>
                  </a:schemeClr>
                </a:solidFill>
              </a:rPr>
              <a:t>分辨率：</a:t>
            </a:r>
            <a:r>
              <a:rPr lang="en-US" altLang="zh-CN" sz="2500" dirty="0" smtClean="0">
                <a:solidFill>
                  <a:schemeClr val="accent5">
                    <a:lumMod val="75000"/>
                  </a:schemeClr>
                </a:solidFill>
              </a:rPr>
              <a:t>&lt;50%  4000 PE</a:t>
            </a:r>
            <a:r>
              <a:rPr lang="zh-CN" altLang="en-US" sz="2500" dirty="0" smtClean="0">
                <a:solidFill>
                  <a:schemeClr val="accent5">
                    <a:lumMod val="75000"/>
                  </a:schemeClr>
                </a:solidFill>
              </a:rPr>
              <a:t>分辨率：</a:t>
            </a:r>
            <a:r>
              <a:rPr lang="en-US" altLang="zh-CN" sz="2500" dirty="0" smtClean="0">
                <a:solidFill>
                  <a:schemeClr val="accent5">
                    <a:lumMod val="75000"/>
                  </a:schemeClr>
                </a:solidFill>
              </a:rPr>
              <a:t>&lt;5%</a:t>
            </a:r>
          </a:p>
        </p:txBody>
      </p:sp>
      <p:sp>
        <p:nvSpPr>
          <p:cNvPr id="15" name="矩形 14"/>
          <p:cNvSpPr/>
          <p:nvPr/>
        </p:nvSpPr>
        <p:spPr>
          <a:xfrm>
            <a:off x="8286424" y="212350"/>
            <a:ext cx="372566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/>
              <a:t>0.5 PE</a:t>
            </a:r>
            <a:r>
              <a:rPr lang="zh-CN" altLang="en-US" sz="1600" dirty="0"/>
              <a:t>处时间分辨率好于：</a:t>
            </a:r>
            <a:r>
              <a:rPr lang="en-US" altLang="zh-CN" sz="1600" dirty="0"/>
              <a:t>0.5 ns RMS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799189" y="2909277"/>
            <a:ext cx="28055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电子学板</a:t>
            </a:r>
            <a:r>
              <a:rPr lang="en-US" altLang="zh-CN" dirty="0" smtClean="0"/>
              <a:t>+PMT</a:t>
            </a:r>
            <a:r>
              <a:rPr lang="zh-CN" altLang="en-US" dirty="0" smtClean="0"/>
              <a:t>，联合调试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9479840" y="118514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时间分辨率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813791" y="2724611"/>
            <a:ext cx="133882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高低温测试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110845" y="6429080"/>
            <a:ext cx="165942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*</a:t>
            </a:r>
            <a:r>
              <a:rPr lang="zh-CN" altLang="en-US" b="1" dirty="0" smtClean="0">
                <a:solidFill>
                  <a:srgbClr val="FF0000"/>
                </a:solidFill>
              </a:rPr>
              <a:t>详见赵雷报告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40156" y="626410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动态范围扩展系统的电子学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1468990"/>
            <a:ext cx="10515600" cy="2019146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月底，进行单板的性能测试；</a:t>
            </a:r>
            <a:endParaRPr lang="en-US" altLang="zh-CN" dirty="0" smtClean="0"/>
          </a:p>
          <a:p>
            <a:r>
              <a:rPr lang="en-US" altLang="zh-CN" dirty="0" smtClean="0"/>
              <a:t>4</a:t>
            </a:r>
            <a:r>
              <a:rPr lang="zh-CN" altLang="en-US" dirty="0" smtClean="0"/>
              <a:t>月中旬，进行单套（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块模拟数字板），联合调试；</a:t>
            </a:r>
            <a:endParaRPr lang="en-US" altLang="zh-CN" dirty="0"/>
          </a:p>
          <a:p>
            <a:r>
              <a:rPr lang="en-US" altLang="zh-CN" dirty="0" smtClean="0"/>
              <a:t>6</a:t>
            </a:r>
            <a:r>
              <a:rPr lang="zh-CN" altLang="en-US" dirty="0" smtClean="0"/>
              <a:t>月</a:t>
            </a:r>
            <a:r>
              <a:rPr lang="en-US" altLang="zh-CN" dirty="0" smtClean="0"/>
              <a:t>15</a:t>
            </a:r>
            <a:r>
              <a:rPr lang="zh-CN" altLang="en-US" dirty="0" smtClean="0"/>
              <a:t>日，通过鉴定件评审；</a:t>
            </a:r>
            <a:endParaRPr lang="en-US" altLang="zh-CN" dirty="0" smtClean="0"/>
          </a:p>
          <a:p>
            <a:r>
              <a:rPr lang="en-US" altLang="zh-CN" dirty="0" smtClean="0"/>
              <a:t>7</a:t>
            </a:r>
            <a:r>
              <a:rPr lang="zh-CN" altLang="en-US" dirty="0" smtClean="0"/>
              <a:t>月底，与大管子电子学进行联调；</a:t>
            </a:r>
            <a:endParaRPr lang="en-US" altLang="zh-CN" dirty="0" smtClean="0"/>
          </a:p>
          <a:p>
            <a:r>
              <a:rPr lang="en-US" altLang="zh-CN" dirty="0" smtClean="0"/>
              <a:t>11</a:t>
            </a:r>
            <a:r>
              <a:rPr lang="zh-CN" altLang="en-US" dirty="0" smtClean="0"/>
              <a:t>月，供货完成。</a:t>
            </a:r>
            <a:endParaRPr lang="en-US" altLang="zh-CN" dirty="0" smtClean="0"/>
          </a:p>
          <a:p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314853" y="3728376"/>
            <a:ext cx="3962402" cy="2854594"/>
            <a:chOff x="6979162" y="365125"/>
            <a:chExt cx="4374638" cy="334037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0349" y="365125"/>
              <a:ext cx="4373451" cy="328008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979162" y="3273315"/>
              <a:ext cx="4374637" cy="43218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2018</a:t>
              </a:r>
              <a:r>
                <a:rPr lang="zh-CN" altLang="en-US" dirty="0" smtClean="0"/>
                <a:t>年</a:t>
              </a:r>
              <a:r>
                <a:rPr lang="en-US" altLang="zh-CN" dirty="0" smtClean="0"/>
                <a:t>1</a:t>
              </a:r>
              <a:r>
                <a:rPr lang="zh-CN" altLang="en-US" dirty="0" smtClean="0"/>
                <a:t>月</a:t>
              </a:r>
              <a:r>
                <a:rPr lang="en-US" altLang="zh-CN" dirty="0" smtClean="0"/>
                <a:t>21</a:t>
              </a:r>
              <a:r>
                <a:rPr lang="zh-CN" altLang="en-US" dirty="0" smtClean="0"/>
                <a:t>日，单板电子学调试</a:t>
              </a:r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30595" y="3761351"/>
            <a:ext cx="3598574" cy="2849982"/>
            <a:chOff x="5090372" y="3781062"/>
            <a:chExt cx="3598574" cy="284998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1447" y="3781062"/>
              <a:ext cx="3597499" cy="253083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5090372" y="6261712"/>
              <a:ext cx="359749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2018</a:t>
              </a:r>
              <a:r>
                <a:rPr lang="zh-CN" altLang="en-US" dirty="0" smtClean="0"/>
                <a:t>年</a:t>
              </a:r>
              <a:r>
                <a:rPr lang="en-US" altLang="zh-CN" dirty="0"/>
                <a:t>4</a:t>
              </a:r>
              <a:r>
                <a:rPr lang="zh-CN" altLang="en-US" dirty="0" smtClean="0"/>
                <a:t>月</a:t>
              </a:r>
              <a:r>
                <a:rPr lang="en-US" altLang="zh-CN" dirty="0" smtClean="0"/>
                <a:t>15</a:t>
              </a:r>
              <a:r>
                <a:rPr lang="zh-CN" altLang="en-US" dirty="0" smtClean="0"/>
                <a:t>日，单套电子学调试</a:t>
              </a:r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334773" y="3761351"/>
            <a:ext cx="3597499" cy="2821619"/>
            <a:chOff x="8566593" y="3761351"/>
            <a:chExt cx="3597499" cy="282161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7670" y="3761351"/>
              <a:ext cx="3596422" cy="248065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8566593" y="6213638"/>
              <a:ext cx="359749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2018</a:t>
              </a:r>
              <a:r>
                <a:rPr lang="zh-CN" altLang="en-US" dirty="0" smtClean="0"/>
                <a:t>年</a:t>
              </a:r>
              <a:r>
                <a:rPr lang="en-US" altLang="zh-CN" dirty="0" smtClean="0"/>
                <a:t>7</a:t>
              </a:r>
              <a:r>
                <a:rPr lang="zh-CN" altLang="en-US" dirty="0" smtClean="0"/>
                <a:t>月</a:t>
              </a:r>
              <a:r>
                <a:rPr lang="en-US" altLang="zh-CN" dirty="0" smtClean="0"/>
                <a:t>15</a:t>
              </a:r>
              <a:r>
                <a:rPr lang="zh-CN" altLang="en-US" dirty="0" smtClean="0"/>
                <a:t>日，整套联和调试</a:t>
              </a:r>
              <a:endParaRPr lang="zh-CN" altLang="en-US" dirty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7908977" y="1080116"/>
            <a:ext cx="2345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Times New Roman" panose="02020603050405020304" pitchFamily="18" charset="0"/>
              </a:rPr>
              <a:t>由</a:t>
            </a:r>
            <a:r>
              <a:rPr lang="zh-CN" altLang="en-US" sz="2400" b="1" dirty="0">
                <a:latin typeface="Times New Roman" panose="02020603050405020304" pitchFamily="18" charset="0"/>
              </a:rPr>
              <a:t>四川大</a:t>
            </a:r>
            <a:r>
              <a:rPr lang="zh-CN" altLang="en-US" sz="2400" b="1" dirty="0" smtClean="0">
                <a:latin typeface="Times New Roman" panose="02020603050405020304" pitchFamily="18" charset="0"/>
              </a:rPr>
              <a:t>学</a:t>
            </a:r>
            <a:r>
              <a:rPr lang="zh-CN" altLang="en-US" sz="2400" dirty="0" smtClean="0">
                <a:latin typeface="Times New Roman" panose="02020603050405020304" pitchFamily="18" charset="0"/>
              </a:rPr>
              <a:t>承担</a:t>
            </a:r>
            <a:endParaRPr lang="en-US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19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70549" y="651542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三、后续工作安排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36893" y="1722120"/>
            <a:ext cx="5654963" cy="3535680"/>
          </a:xfrm>
        </p:spPr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 smtClean="0"/>
              <a:t>号水池的探测器工作基本进入收尾和调试阶段。接下来，主要集中在</a:t>
            </a:r>
            <a:r>
              <a:rPr lang="en-US" altLang="zh-CN" dirty="0" smtClean="0"/>
              <a:t>2</a:t>
            </a:r>
            <a:r>
              <a:rPr lang="zh-CN" altLang="en-US" dirty="0" smtClean="0"/>
              <a:t>、</a:t>
            </a:r>
            <a:r>
              <a:rPr lang="en-US" altLang="zh-CN" dirty="0" smtClean="0"/>
              <a:t>3</a:t>
            </a:r>
            <a:r>
              <a:rPr lang="zh-CN" altLang="en-US" dirty="0" smtClean="0"/>
              <a:t>号水池的探测器工作。探测器方面，主要难点有以下几条：</a:t>
            </a:r>
            <a:endParaRPr lang="en-US" altLang="zh-CN" dirty="0" smtClean="0"/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20</a:t>
            </a:r>
            <a:r>
              <a:rPr lang="zh-CN" altLang="en-US" dirty="0" smtClean="0">
                <a:solidFill>
                  <a:srgbClr val="FF0000"/>
                </a:solidFill>
              </a:rPr>
              <a:t>吋和</a:t>
            </a:r>
            <a:r>
              <a:rPr lang="en-US" altLang="zh-CN" dirty="0" smtClean="0">
                <a:solidFill>
                  <a:srgbClr val="FF0000"/>
                </a:solidFill>
              </a:rPr>
              <a:t>3</a:t>
            </a:r>
            <a:r>
              <a:rPr lang="zh-CN" altLang="en-US" dirty="0" smtClean="0">
                <a:solidFill>
                  <a:srgbClr val="FF0000"/>
                </a:solidFill>
              </a:rPr>
              <a:t>吋</a:t>
            </a:r>
            <a:r>
              <a:rPr lang="en-US" altLang="zh-CN" dirty="0" smtClean="0">
                <a:solidFill>
                  <a:srgbClr val="FF0000"/>
                </a:solidFill>
              </a:rPr>
              <a:t>PMT</a:t>
            </a:r>
            <a:r>
              <a:rPr lang="zh-CN" altLang="en-US" dirty="0" smtClean="0">
                <a:solidFill>
                  <a:srgbClr val="FF0000"/>
                </a:solidFill>
              </a:rPr>
              <a:t>的工作（厂家供货、测试、防水封装）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pPr lvl="1"/>
            <a:r>
              <a:rPr lang="zh-CN" altLang="en-US" dirty="0" smtClean="0"/>
              <a:t>大小</a:t>
            </a:r>
            <a:r>
              <a:rPr lang="en-US" altLang="zh-CN" dirty="0" smtClean="0"/>
              <a:t>PMT</a:t>
            </a:r>
            <a:r>
              <a:rPr lang="zh-CN" altLang="en-US" dirty="0" smtClean="0"/>
              <a:t>的电子学工作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PMT</a:t>
            </a:r>
            <a:r>
              <a:rPr lang="zh-CN" altLang="en-US" dirty="0" smtClean="0"/>
              <a:t>安装支架工作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现场工作安排方面</a:t>
            </a:r>
            <a:endParaRPr lang="en-US" altLang="zh-CN" dirty="0" smtClean="0"/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67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4</a:t>
            </a:fld>
            <a:endParaRPr lang="zh-CN" altLang="en-US"/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157302"/>
              </p:ext>
            </p:extLst>
          </p:nvPr>
        </p:nvGraphicFramePr>
        <p:xfrm>
          <a:off x="398364" y="1362459"/>
          <a:ext cx="5782980" cy="5179623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913470"/>
                <a:gridCol w="2869510"/>
              </a:tblGrid>
              <a:tr h="264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indent="304800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00" dirty="0">
                          <a:solidFill>
                            <a:schemeClr val="tx1"/>
                          </a:solidFill>
                          <a:effectLst/>
                        </a:rPr>
                        <a:t>条目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1600" b="1" kern="100" dirty="0">
                          <a:solidFill>
                            <a:schemeClr val="tx1"/>
                          </a:solidFill>
                          <a:effectLst/>
                        </a:rPr>
                        <a:t>指标</a:t>
                      </a:r>
                      <a:endParaRPr lang="zh-CN" sz="16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</a:tr>
              <a:tr h="264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探测器面积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kern="100">
                          <a:solidFill>
                            <a:schemeClr val="tx1"/>
                          </a:solidFill>
                          <a:effectLst/>
                        </a:rPr>
                        <a:t>78,000</a:t>
                      </a: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</a:rPr>
                        <a:t>平米</a:t>
                      </a:r>
                      <a:endParaRPr lang="zh-CN" sz="2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</a:tr>
              <a:tr h="264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探测器单元个数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3,120</a:t>
                      </a:r>
                      <a:r>
                        <a:rPr lang="zh-CN" sz="24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个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</a:tr>
              <a:tr h="264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阵列指向精度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</a:rPr>
                        <a:t>&lt;0.1°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</a:tr>
              <a:tr h="528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单元</a:t>
                      </a:r>
                      <a:r>
                        <a:rPr lang="zh-CN" sz="24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探测器</a:t>
                      </a:r>
                      <a:endParaRPr lang="en-US" altLang="zh-CN" sz="2400" b="1" kern="1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4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单元</a:t>
                      </a: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时间分辨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</a:rPr>
                        <a:t>&lt;2 ns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</a:tr>
              <a:tr h="264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角分辨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</a:rPr>
                        <a:t>&lt;0.4°</a:t>
                      </a: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</a:rPr>
                        <a:t>2 </a:t>
                      </a:r>
                      <a:r>
                        <a:rPr lang="en-US" sz="2400" b="1" kern="100" dirty="0" err="1">
                          <a:solidFill>
                            <a:schemeClr val="tx1"/>
                          </a:solidFill>
                          <a:effectLst/>
                        </a:rPr>
                        <a:t>TeV</a:t>
                      </a: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</a:tr>
              <a:tr h="291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水衰减长度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</a:rPr>
                        <a:t>&gt;15 m</a:t>
                      </a:r>
                      <a:r>
                        <a:rPr lang="zh-CN" sz="24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（</a:t>
                      </a:r>
                      <a:r>
                        <a:rPr lang="en-US" sz="24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400 </a:t>
                      </a: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</a:rPr>
                        <a:t> nm</a:t>
                      </a: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</a:tr>
              <a:tr h="2849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时间标定</a:t>
                      </a:r>
                      <a:r>
                        <a:rPr lang="zh-CN" sz="24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系统的</a:t>
                      </a: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精度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</a:rPr>
                        <a:t>&lt;0.2 ns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</a:tr>
              <a:tr h="264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400" b="1" kern="100">
                          <a:solidFill>
                            <a:schemeClr val="tx1"/>
                          </a:solidFill>
                          <a:effectLst/>
                        </a:rPr>
                        <a:t>电荷标定精度</a:t>
                      </a:r>
                      <a:endParaRPr lang="zh-CN" sz="2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</a:rPr>
                        <a:t>&lt;2%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</a:tr>
              <a:tr h="528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400" b="1" kern="100" dirty="0">
                          <a:solidFill>
                            <a:schemeClr val="tx1"/>
                          </a:solidFill>
                          <a:effectLst/>
                        </a:rPr>
                        <a:t>单光子</a:t>
                      </a:r>
                      <a:r>
                        <a:rPr lang="zh-CN" sz="2400" b="1" kern="100" dirty="0" smtClean="0">
                          <a:solidFill>
                            <a:schemeClr val="tx1"/>
                          </a:solidFill>
                          <a:effectLst/>
                        </a:rPr>
                        <a:t>电荷测量精度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</a:rPr>
                        <a:t>&lt;50%</a:t>
                      </a:r>
                      <a:endParaRPr lang="zh-CN" sz="2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8100" marR="38100" marT="38100" marB="38100"/>
                </a:tc>
              </a:tr>
            </a:tbl>
          </a:graphicData>
        </a:graphic>
      </p:graphicFrame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2007709" y="708734"/>
            <a:ext cx="4994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 smtClean="0"/>
              <a:t>WCDA</a:t>
            </a:r>
            <a:r>
              <a:rPr lang="en-US" altLang="zh-CN" sz="2800" b="1" dirty="0" smtClean="0"/>
              <a:t> </a:t>
            </a:r>
            <a:r>
              <a:rPr lang="zh-CN" altLang="en-US" sz="2800" b="1" dirty="0"/>
              <a:t>探测器性能的验收指标</a:t>
            </a:r>
            <a:endParaRPr lang="zh-CN" altLang="en-US" sz="2800" dirty="0"/>
          </a:p>
        </p:txBody>
      </p:sp>
      <p:pic>
        <p:nvPicPr>
          <p:cNvPr id="7" name="图片 6"/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576" y="1362459"/>
            <a:ext cx="5542387" cy="450289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585482" y="5811191"/>
            <a:ext cx="1970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0.013crab@2TeV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231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88253" y="624110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总体工作进展和安排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21695" y="2106168"/>
            <a:ext cx="4820737" cy="30784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zh-CN" dirty="0" smtClean="0"/>
              <a:t>2018.7.27</a:t>
            </a:r>
            <a:r>
              <a:rPr lang="zh-CN" altLang="en-US" dirty="0" smtClean="0"/>
              <a:t>，一号水池开始做闭水试验</a:t>
            </a:r>
            <a:endParaRPr lang="en-US" altLang="zh-CN" dirty="0" smtClean="0"/>
          </a:p>
          <a:p>
            <a:r>
              <a:rPr lang="en-US" altLang="zh-CN" dirty="0" smtClean="0"/>
              <a:t>2018.10.13</a:t>
            </a:r>
            <a:r>
              <a:rPr lang="zh-CN" altLang="en-US" dirty="0" smtClean="0"/>
              <a:t>，探测器组进展开始场地清理</a:t>
            </a:r>
            <a:endParaRPr lang="en-US" altLang="zh-CN" dirty="0" smtClean="0"/>
          </a:p>
          <a:p>
            <a:r>
              <a:rPr lang="en-US" altLang="zh-CN" dirty="0" smtClean="0"/>
              <a:t>2018.10.22</a:t>
            </a:r>
            <a:r>
              <a:rPr lang="zh-CN" altLang="en-US" dirty="0" smtClean="0"/>
              <a:t>，探测安装正式开始</a:t>
            </a:r>
            <a:endParaRPr lang="en-US" altLang="zh-CN" dirty="0" smtClean="0"/>
          </a:p>
          <a:p>
            <a:r>
              <a:rPr lang="en-US" altLang="zh-CN" dirty="0" smtClean="0"/>
              <a:t>2019.1.10</a:t>
            </a:r>
            <a:r>
              <a:rPr lang="zh-CN" altLang="en-US" dirty="0" smtClean="0"/>
              <a:t>，探测器组装完成</a:t>
            </a:r>
            <a:endParaRPr lang="en-US" altLang="zh-CN" dirty="0" smtClean="0"/>
          </a:p>
          <a:p>
            <a:r>
              <a:rPr lang="en-US" altLang="zh-CN" dirty="0" smtClean="0"/>
              <a:t>2019.2.22</a:t>
            </a:r>
            <a:r>
              <a:rPr lang="zh-CN" altLang="en-US" dirty="0" smtClean="0"/>
              <a:t>，一号水池探测器安装正式完成</a:t>
            </a:r>
            <a:endParaRPr lang="en-US" altLang="zh-CN" dirty="0" smtClean="0"/>
          </a:p>
          <a:p>
            <a:r>
              <a:rPr lang="en-US" altLang="zh-CN" dirty="0" smtClean="0"/>
              <a:t>2019.2.25</a:t>
            </a:r>
            <a:r>
              <a:rPr lang="zh-CN" altLang="en-US" dirty="0" smtClean="0"/>
              <a:t>，一号水池正式注水</a:t>
            </a:r>
            <a:endParaRPr lang="en-US" altLang="zh-CN" dirty="0" smtClean="0"/>
          </a:p>
          <a:p>
            <a:r>
              <a:rPr lang="en-US" altLang="zh-CN" dirty="0" smtClean="0"/>
              <a:t>2019.4.7</a:t>
            </a:r>
            <a:r>
              <a:rPr lang="zh-CN" altLang="en-US" dirty="0" smtClean="0"/>
              <a:t>，一号水池注水完成。</a:t>
            </a:r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224067" y="15356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一号水池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867144" y="1535668"/>
            <a:ext cx="260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二号、</a:t>
            </a:r>
            <a:r>
              <a:rPr lang="zh-CN" altLang="en-US" dirty="0"/>
              <a:t>三</a:t>
            </a:r>
            <a:r>
              <a:rPr lang="zh-CN" altLang="en-US" dirty="0" smtClean="0"/>
              <a:t>号水池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380993" y="2106168"/>
            <a:ext cx="4480714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 smtClean="0"/>
              <a:t>2019.5</a:t>
            </a:r>
            <a:r>
              <a:rPr lang="zh-CN" altLang="en-US" dirty="0" smtClean="0"/>
              <a:t>月初，开始二号水池闭水试验</a:t>
            </a:r>
            <a:endParaRPr lang="en-US" altLang="zh-CN" dirty="0" smtClean="0"/>
          </a:p>
          <a:p>
            <a:r>
              <a:rPr lang="en-US" altLang="zh-CN" dirty="0" smtClean="0"/>
              <a:t>2019.6</a:t>
            </a:r>
            <a:r>
              <a:rPr lang="zh-CN" altLang="en-US" dirty="0" smtClean="0"/>
              <a:t>月底，探测器组进场</a:t>
            </a:r>
            <a:endParaRPr lang="en-US" altLang="zh-CN" dirty="0" smtClean="0"/>
          </a:p>
          <a:p>
            <a:r>
              <a:rPr lang="en-US" altLang="zh-CN" dirty="0" smtClean="0"/>
              <a:t>2019.10</a:t>
            </a:r>
            <a:r>
              <a:rPr lang="zh-CN" altLang="en-US" dirty="0" smtClean="0"/>
              <a:t>月，完成二号水池探测器安装工作</a:t>
            </a:r>
            <a:endParaRPr lang="en-US" altLang="zh-CN" dirty="0" smtClean="0"/>
          </a:p>
          <a:p>
            <a:r>
              <a:rPr lang="en-US" altLang="zh-CN" dirty="0" smtClean="0"/>
              <a:t>2019.11</a:t>
            </a:r>
            <a:r>
              <a:rPr lang="zh-CN" altLang="en-US" dirty="0" smtClean="0"/>
              <a:t>月底，完成二号水池注水工作。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2020.5</a:t>
            </a:r>
            <a:r>
              <a:rPr lang="zh-CN" altLang="en-US" dirty="0" smtClean="0"/>
              <a:t>月，开始三号水池安装工作。</a:t>
            </a:r>
            <a:endParaRPr lang="en-US" altLang="zh-CN" dirty="0" smtClean="0"/>
          </a:p>
          <a:p>
            <a:r>
              <a:rPr lang="en-US" altLang="zh-CN" dirty="0" smtClean="0"/>
              <a:t>2020.11</a:t>
            </a:r>
            <a:r>
              <a:rPr lang="zh-CN" altLang="en-US" dirty="0" smtClean="0"/>
              <a:t>月，完成三号水池工作。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093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75980" y="2232486"/>
            <a:ext cx="8915399" cy="1468800"/>
          </a:xfrm>
        </p:spPr>
        <p:txBody>
          <a:bodyPr/>
          <a:lstStyle/>
          <a:p>
            <a:r>
              <a:rPr lang="zh-CN" altLang="en-US" dirty="0" smtClean="0"/>
              <a:t>一号水池的安装工程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11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7"/>
          <p:cNvSpPr>
            <a:spLocks noGrp="1"/>
          </p:cNvSpPr>
          <p:nvPr>
            <p:ph sz="half" idx="1"/>
          </p:nvPr>
        </p:nvSpPr>
        <p:spPr>
          <a:xfrm>
            <a:off x="1543742" y="970344"/>
            <a:ext cx="5802453" cy="4542934"/>
          </a:xfrm>
        </p:spPr>
        <p:txBody>
          <a:bodyPr>
            <a:noAutofit/>
          </a:bodyPr>
          <a:lstStyle/>
          <a:p>
            <a:pPr marL="457200" lvl="0" indent="-457200">
              <a:buFont typeface="+mj-ea"/>
              <a:buAutoNum type="circleNumDbPlain"/>
            </a:pPr>
            <a:r>
              <a:rPr lang="zh-CN" altLang="en-US" dirty="0" smtClean="0"/>
              <a:t>陈明君：</a:t>
            </a:r>
            <a:endParaRPr lang="en-US" altLang="zh-CN" dirty="0" smtClean="0"/>
          </a:p>
          <a:p>
            <a:pPr marL="457200" lvl="0" indent="-457200">
              <a:buFont typeface="+mj-ea"/>
              <a:buAutoNum type="circleNumDbPlain"/>
            </a:pPr>
            <a:r>
              <a:rPr lang="zh-CN" altLang="zh-CN" dirty="0" smtClean="0"/>
              <a:t>李</a:t>
            </a:r>
            <a:r>
              <a:rPr lang="zh-CN" altLang="zh-CN" dirty="0"/>
              <a:t>会财：现场工作负责人，现场场地管理，工人管理，慢控制系统协调等</a:t>
            </a:r>
          </a:p>
          <a:p>
            <a:pPr marL="457200" lvl="0" indent="-457200">
              <a:buFont typeface="+mj-ea"/>
              <a:buAutoNum type="circleNumDbPlain"/>
            </a:pPr>
            <a:r>
              <a:rPr lang="zh-CN" altLang="zh-CN" dirty="0"/>
              <a:t>刘成：小</a:t>
            </a:r>
            <a:r>
              <a:rPr lang="en-US" altLang="zh-CN" dirty="0"/>
              <a:t>PMT</a:t>
            </a:r>
            <a:r>
              <a:rPr lang="zh-CN" altLang="zh-CN" dirty="0"/>
              <a:t>工作负责人，操作间设备，干运行总协调</a:t>
            </a:r>
          </a:p>
          <a:p>
            <a:pPr marL="457200" lvl="0" indent="-457200">
              <a:buFont typeface="+mj-ea"/>
              <a:buAutoNum type="circleNumDbPlain"/>
            </a:pPr>
            <a:r>
              <a:rPr lang="zh-CN" altLang="zh-CN" dirty="0"/>
              <a:t>高博：大</a:t>
            </a:r>
            <a:r>
              <a:rPr lang="en-US" altLang="zh-CN" dirty="0"/>
              <a:t>PMT</a:t>
            </a:r>
            <a:r>
              <a:rPr lang="zh-CN" altLang="zh-CN" dirty="0"/>
              <a:t>现场负责人，刻度光纤负责人</a:t>
            </a:r>
          </a:p>
          <a:p>
            <a:pPr marL="457200" lvl="0" indent="-457200">
              <a:buFont typeface="+mj-ea"/>
              <a:buAutoNum type="circleNumDbPlain"/>
            </a:pPr>
            <a:r>
              <a:rPr lang="zh-CN" altLang="zh-CN" dirty="0"/>
              <a:t>李凯：探测器机械负责人，机箱安装封装和</a:t>
            </a:r>
            <a:r>
              <a:rPr lang="en-US" altLang="zh-CN" dirty="0"/>
              <a:t>PMT</a:t>
            </a:r>
            <a:r>
              <a:rPr lang="zh-CN" altLang="zh-CN" dirty="0"/>
              <a:t>结构，并对接中电二公司工作</a:t>
            </a:r>
          </a:p>
          <a:p>
            <a:pPr marL="457200" lvl="0" indent="-457200">
              <a:buFont typeface="+mj-ea"/>
              <a:buAutoNum type="circleNumDbPlain"/>
            </a:pPr>
            <a:r>
              <a:rPr lang="zh-CN" altLang="zh-CN" dirty="0"/>
              <a:t>游晓浩：机箱封装一队负责人</a:t>
            </a:r>
          </a:p>
          <a:p>
            <a:pPr marL="457200" lvl="0" indent="-457200">
              <a:buFont typeface="+mj-ea"/>
              <a:buAutoNum type="circleNumDbPlain"/>
            </a:pPr>
            <a:r>
              <a:rPr lang="zh-CN" altLang="zh-CN" dirty="0"/>
              <a:t>李秀荣：小</a:t>
            </a:r>
            <a:r>
              <a:rPr lang="en-US" altLang="zh-CN" dirty="0"/>
              <a:t>PMT</a:t>
            </a:r>
            <a:r>
              <a:rPr lang="zh-CN" altLang="zh-CN" dirty="0"/>
              <a:t>现场测试负责人，参与</a:t>
            </a:r>
            <a:r>
              <a:rPr lang="en-US" altLang="zh-CN" dirty="0"/>
              <a:t>PMT</a:t>
            </a:r>
            <a:r>
              <a:rPr lang="zh-CN" altLang="zh-CN" dirty="0"/>
              <a:t>的安装，小</a:t>
            </a:r>
            <a:r>
              <a:rPr lang="en-US" altLang="zh-CN" dirty="0"/>
              <a:t>PMT</a:t>
            </a:r>
            <a:r>
              <a:rPr lang="zh-CN" altLang="zh-CN" dirty="0"/>
              <a:t>现场测试和干运行数据分析</a:t>
            </a:r>
          </a:p>
          <a:p>
            <a:pPr marL="457200" lvl="0" indent="-457200">
              <a:buFont typeface="+mj-ea"/>
              <a:buAutoNum type="circleNumDbPlain"/>
            </a:pPr>
            <a:r>
              <a:rPr lang="zh-CN" altLang="zh-CN" dirty="0"/>
              <a:t>陈良：水池避光检漏，高压线路检修负责人，水池清洁，现场自由人</a:t>
            </a:r>
          </a:p>
          <a:p>
            <a:pPr marL="457200" lvl="0" indent="-457200">
              <a:buFont typeface="+mj-ea"/>
              <a:buAutoNum type="circleNumDbPlain"/>
            </a:pPr>
            <a:r>
              <a:rPr lang="zh-CN" altLang="zh-CN" dirty="0"/>
              <a:t>纪方：机箱封装二队负责人，慢控制系统，</a:t>
            </a:r>
            <a:r>
              <a:rPr lang="en-US" altLang="zh-CN" dirty="0"/>
              <a:t>LED</a:t>
            </a:r>
            <a:r>
              <a:rPr lang="zh-CN" altLang="zh-CN" dirty="0"/>
              <a:t>修复等</a:t>
            </a:r>
          </a:p>
          <a:p>
            <a:pPr marL="457200" lvl="0" indent="-457200">
              <a:buFont typeface="+mj-ea"/>
              <a:buAutoNum type="circleNumDbPlain"/>
            </a:pPr>
            <a:r>
              <a:rPr lang="zh-CN" altLang="zh-CN" dirty="0"/>
              <a:t>陈宝民：大</a:t>
            </a:r>
            <a:r>
              <a:rPr lang="en-US" altLang="zh-CN" dirty="0"/>
              <a:t>PMT</a:t>
            </a:r>
            <a:r>
              <a:rPr lang="zh-CN" altLang="zh-CN" dirty="0"/>
              <a:t>现场测试，刻度光纤</a:t>
            </a:r>
            <a:r>
              <a:rPr lang="zh-CN" altLang="zh-CN" dirty="0" smtClean="0"/>
              <a:t>布线</a:t>
            </a:r>
            <a:endParaRPr lang="zh-CN" altLang="zh-CN" dirty="0"/>
          </a:p>
        </p:txBody>
      </p:sp>
      <p:sp>
        <p:nvSpPr>
          <p:cNvPr id="9" name="内容占位符 8"/>
          <p:cNvSpPr>
            <a:spLocks noGrp="1"/>
          </p:cNvSpPr>
          <p:nvPr>
            <p:ph sz="half" idx="2"/>
          </p:nvPr>
        </p:nvSpPr>
        <p:spPr>
          <a:xfrm>
            <a:off x="7267461" y="787782"/>
            <a:ext cx="4848339" cy="5923914"/>
          </a:xfrm>
        </p:spPr>
        <p:txBody>
          <a:bodyPr>
            <a:normAutofit fontScale="92500"/>
          </a:bodyPr>
          <a:lstStyle/>
          <a:p>
            <a:pPr>
              <a:buFont typeface="+mj-ea"/>
              <a:buAutoNum type="circleNumDbPlain"/>
            </a:pPr>
            <a:r>
              <a:rPr lang="zh-CN" altLang="zh-CN" dirty="0"/>
              <a:t>曾宗康：小</a:t>
            </a:r>
            <a:r>
              <a:rPr lang="en-US" altLang="zh-CN" dirty="0"/>
              <a:t>PMT</a:t>
            </a:r>
            <a:r>
              <a:rPr lang="zh-CN" altLang="zh-CN" dirty="0"/>
              <a:t>现场测试具体工作，</a:t>
            </a:r>
            <a:r>
              <a:rPr lang="en-US" altLang="zh-CN" dirty="0"/>
              <a:t>LED</a:t>
            </a:r>
            <a:r>
              <a:rPr lang="zh-CN" altLang="zh-CN" dirty="0"/>
              <a:t>触发系统</a:t>
            </a:r>
          </a:p>
          <a:p>
            <a:pPr lvl="0">
              <a:buFont typeface="+mj-ea"/>
              <a:buAutoNum type="circleNumDbPlain"/>
            </a:pPr>
            <a:r>
              <a:rPr lang="zh-CN" altLang="zh-CN" dirty="0" smtClean="0"/>
              <a:t>乔</a:t>
            </a:r>
            <a:r>
              <a:rPr lang="zh-CN" altLang="zh-CN" dirty="0"/>
              <a:t>冰强：机箱内相关电子学板安装，后期参与高压线路检修等；</a:t>
            </a:r>
          </a:p>
          <a:p>
            <a:pPr lvl="0">
              <a:buFont typeface="+mj-ea"/>
              <a:buAutoNum type="circleNumDbPlain"/>
            </a:pPr>
            <a:r>
              <a:rPr lang="zh-CN" altLang="zh-CN" dirty="0"/>
              <a:t>刘金艳：</a:t>
            </a:r>
            <a:r>
              <a:rPr lang="en-US" altLang="zh-CN" dirty="0"/>
              <a:t>PMT</a:t>
            </a:r>
            <a:r>
              <a:rPr lang="zh-CN" altLang="zh-CN" dirty="0"/>
              <a:t>底板安装，</a:t>
            </a:r>
            <a:r>
              <a:rPr lang="en-US" altLang="zh-CN" dirty="0"/>
              <a:t>PMT</a:t>
            </a:r>
            <a:r>
              <a:rPr lang="zh-CN" altLang="zh-CN" dirty="0"/>
              <a:t>线缆理线，地面清理等</a:t>
            </a:r>
          </a:p>
          <a:p>
            <a:pPr lvl="0">
              <a:buFont typeface="+mj-ea"/>
              <a:buAutoNum type="circleNumDbPlain"/>
            </a:pPr>
            <a:r>
              <a:rPr lang="zh-CN" altLang="zh-CN" dirty="0" smtClean="0"/>
              <a:t>刘海</a:t>
            </a:r>
            <a:r>
              <a:rPr lang="zh-CN" altLang="zh-CN" dirty="0"/>
              <a:t>东：</a:t>
            </a:r>
            <a:r>
              <a:rPr lang="en-US" altLang="zh-CN" dirty="0"/>
              <a:t>PMT</a:t>
            </a:r>
            <a:r>
              <a:rPr lang="zh-CN" altLang="zh-CN" dirty="0"/>
              <a:t>底板安装，</a:t>
            </a:r>
            <a:r>
              <a:rPr lang="en-US" altLang="zh-CN" dirty="0"/>
              <a:t>PMT</a:t>
            </a:r>
            <a:r>
              <a:rPr lang="zh-CN" altLang="zh-CN" dirty="0"/>
              <a:t>线缆理线等</a:t>
            </a:r>
          </a:p>
          <a:p>
            <a:pPr lvl="0">
              <a:buFont typeface="+mj-ea"/>
              <a:buAutoNum type="circleNumDbPlain"/>
            </a:pPr>
            <a:r>
              <a:rPr lang="zh-CN" altLang="zh-CN" dirty="0"/>
              <a:t>王岩瑾：</a:t>
            </a:r>
            <a:r>
              <a:rPr lang="en-US" altLang="zh-CN" dirty="0"/>
              <a:t>PMT</a:t>
            </a:r>
            <a:r>
              <a:rPr lang="zh-CN" altLang="zh-CN" dirty="0"/>
              <a:t>位置摆放，现场信息记录整理</a:t>
            </a:r>
          </a:p>
          <a:p>
            <a:pPr lvl="0">
              <a:buFont typeface="+mj-ea"/>
              <a:buAutoNum type="circleNumDbPlain"/>
            </a:pPr>
            <a:r>
              <a:rPr lang="zh-CN" altLang="zh-CN" dirty="0"/>
              <a:t>项光漫：</a:t>
            </a:r>
            <a:r>
              <a:rPr lang="en-US" altLang="zh-CN" dirty="0"/>
              <a:t>PMT</a:t>
            </a:r>
            <a:r>
              <a:rPr lang="zh-CN" altLang="zh-CN" dirty="0"/>
              <a:t>线缆理线，负责光纤安装等</a:t>
            </a:r>
          </a:p>
          <a:p>
            <a:pPr lvl="0">
              <a:buFont typeface="+mj-ea"/>
              <a:buAutoNum type="circleNumDbPlain"/>
            </a:pPr>
            <a:r>
              <a:rPr lang="zh-CN" altLang="zh-CN" dirty="0"/>
              <a:t>查敏：小</a:t>
            </a:r>
            <a:r>
              <a:rPr lang="en-US" altLang="zh-CN" dirty="0"/>
              <a:t>PMT</a:t>
            </a:r>
            <a:r>
              <a:rPr lang="zh-CN" altLang="zh-CN" dirty="0"/>
              <a:t>现场安装和记录等；</a:t>
            </a:r>
          </a:p>
          <a:p>
            <a:pPr lvl="0">
              <a:buFont typeface="+mj-ea"/>
              <a:buAutoNum type="circleNumDbPlain"/>
            </a:pPr>
            <a:r>
              <a:rPr lang="zh-CN" altLang="zh-CN" dirty="0"/>
              <a:t>郭义庆、郭莹莹、李海博等：线缆加粗、理线，现场整理等</a:t>
            </a:r>
          </a:p>
          <a:p>
            <a:pPr lvl="0">
              <a:buFont typeface="+mj-ea"/>
              <a:buAutoNum type="circleNumDbPlain"/>
            </a:pPr>
            <a:r>
              <a:rPr lang="zh-CN" altLang="zh-CN" dirty="0"/>
              <a:t>科大：董若石，宋晨博，范怡淳，田丰收，蓝松富</a:t>
            </a:r>
          </a:p>
          <a:p>
            <a:pPr lvl="0">
              <a:buFont typeface="+mj-ea"/>
              <a:buAutoNum type="circleNumDbPlain"/>
            </a:pPr>
            <a:r>
              <a:rPr lang="zh-CN" altLang="zh-CN" dirty="0"/>
              <a:t>川大：申丰兆、陈建</a:t>
            </a:r>
          </a:p>
          <a:p>
            <a:pPr lvl="0">
              <a:buFont typeface="+mj-ea"/>
              <a:buAutoNum type="circleNumDbPlain"/>
            </a:pPr>
            <a:r>
              <a:rPr lang="zh-CN" altLang="zh-CN" dirty="0"/>
              <a:t>空间中心：郑福，王超等</a:t>
            </a:r>
          </a:p>
          <a:p>
            <a:pPr lvl="0">
              <a:buFont typeface="+mj-ea"/>
              <a:buAutoNum type="circleNumDbPlain"/>
            </a:pPr>
            <a:r>
              <a:rPr lang="en-US" altLang="zh-CN" dirty="0"/>
              <a:t>DAQ</a:t>
            </a:r>
            <a:r>
              <a:rPr lang="zh-CN" altLang="zh-CN" dirty="0"/>
              <a:t>：卢晓旭、朱诗迪、顾旻</a:t>
            </a:r>
            <a:r>
              <a:rPr lang="zh-CN" altLang="zh-CN" dirty="0" smtClean="0"/>
              <a:t>皓</a:t>
            </a:r>
            <a:r>
              <a:rPr lang="zh-CN" altLang="en-US" dirty="0" smtClean="0"/>
              <a:t>等</a:t>
            </a:r>
            <a:endParaRPr lang="zh-CN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388294" y="8229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现场安装团队成员：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6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96813" y="614966"/>
            <a:ext cx="8911687" cy="1280890"/>
          </a:xfrm>
        </p:spPr>
        <p:txBody>
          <a:bodyPr/>
          <a:lstStyle/>
          <a:p>
            <a:r>
              <a:rPr lang="zh-CN" altLang="en-US" dirty="0" smtClean="0"/>
              <a:t>一号水池探测器流程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3B1F1-3F26-494A-B9FE-BC63AB732FF9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2799038" y="1557528"/>
            <a:ext cx="1106424" cy="563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</a:rPr>
              <a:t>现场底板组装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31121" y="161267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大</a:t>
            </a:r>
            <a:r>
              <a:rPr lang="en-US" altLang="zh-CN" dirty="0" smtClean="0">
                <a:solidFill>
                  <a:prstClr val="black"/>
                </a:solidFill>
              </a:rPr>
              <a:t>PMT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280366" y="1557528"/>
            <a:ext cx="1143000" cy="563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</a:rPr>
              <a:t>现场上电检测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81343" y="287981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prstClr val="black"/>
                </a:solidFill>
              </a:rPr>
              <a:t>小</a:t>
            </a:r>
            <a:r>
              <a:rPr lang="en-US" altLang="zh-CN" dirty="0" smtClean="0">
                <a:solidFill>
                  <a:prstClr val="black"/>
                </a:solidFill>
              </a:rPr>
              <a:t>PMT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2799038" y="2775812"/>
            <a:ext cx="1106424" cy="5766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</a:rPr>
              <a:t>现场上电检测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898854" y="1537100"/>
            <a:ext cx="1152144" cy="563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</a:rPr>
              <a:t>摆放到位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335230" y="2759975"/>
            <a:ext cx="1078992" cy="592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</a:rPr>
              <a:t>摆放到位组装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843990" y="2644432"/>
            <a:ext cx="1261872" cy="708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</a:rPr>
              <a:t>理线到区域中间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7636214" y="2644432"/>
            <a:ext cx="1344168" cy="708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black"/>
                </a:solidFill>
              </a:rPr>
              <a:t>机箱线缆连接封装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9510734" y="2644432"/>
            <a:ext cx="1399032" cy="68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</a:rPr>
              <a:t>电子学板等安装检查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9492446" y="1496428"/>
            <a:ext cx="1344168" cy="70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LED</a:t>
            </a:r>
            <a:r>
              <a:rPr lang="zh-CN" altLang="en-US" dirty="0" smtClean="0">
                <a:solidFill>
                  <a:prstClr val="white"/>
                </a:solidFill>
              </a:rPr>
              <a:t>板安装连接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9529022" y="3913632"/>
            <a:ext cx="1307592" cy="7589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</a:rPr>
              <a:t>机箱、</a:t>
            </a:r>
            <a:r>
              <a:rPr lang="en-US" altLang="zh-CN" dirty="0" smtClean="0">
                <a:solidFill>
                  <a:prstClr val="white"/>
                </a:solidFill>
              </a:rPr>
              <a:t>PMT</a:t>
            </a:r>
            <a:r>
              <a:rPr lang="zh-CN" altLang="en-US" dirty="0" smtClean="0">
                <a:solidFill>
                  <a:prstClr val="white"/>
                </a:solidFill>
              </a:rPr>
              <a:t>上电检查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9510734" y="5020056"/>
            <a:ext cx="1399032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</a:rPr>
              <a:t>刻度光纤布置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3942038" y="1797732"/>
            <a:ext cx="301752" cy="89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5478230" y="1751076"/>
            <a:ext cx="301752" cy="89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3942038" y="3011271"/>
            <a:ext cx="301752" cy="89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右箭头 23"/>
          <p:cNvSpPr/>
          <p:nvPr/>
        </p:nvSpPr>
        <p:spPr>
          <a:xfrm>
            <a:off x="5478230" y="3038954"/>
            <a:ext cx="301752" cy="899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下箭头 24"/>
          <p:cNvSpPr/>
          <p:nvPr/>
        </p:nvSpPr>
        <p:spPr>
          <a:xfrm>
            <a:off x="6365198" y="2180682"/>
            <a:ext cx="109728" cy="384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右箭头 25"/>
          <p:cNvSpPr/>
          <p:nvPr/>
        </p:nvSpPr>
        <p:spPr>
          <a:xfrm>
            <a:off x="7197302" y="2988088"/>
            <a:ext cx="338328" cy="140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9071822" y="2988088"/>
            <a:ext cx="338328" cy="140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圆角右箭头 27"/>
          <p:cNvSpPr/>
          <p:nvPr/>
        </p:nvSpPr>
        <p:spPr>
          <a:xfrm>
            <a:off x="8692346" y="1970547"/>
            <a:ext cx="576072" cy="26086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下箭头 28"/>
          <p:cNvSpPr/>
          <p:nvPr/>
        </p:nvSpPr>
        <p:spPr>
          <a:xfrm>
            <a:off x="10178847" y="2230450"/>
            <a:ext cx="109728" cy="384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下箭头 29"/>
          <p:cNvSpPr/>
          <p:nvPr/>
        </p:nvSpPr>
        <p:spPr>
          <a:xfrm>
            <a:off x="10155386" y="3418262"/>
            <a:ext cx="109728" cy="384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7599638" y="4498848"/>
            <a:ext cx="1042416" cy="7406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black"/>
                </a:solidFill>
              </a:rPr>
              <a:t>平稳干运行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5775410" y="4469130"/>
            <a:ext cx="1179576" cy="800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</a:rPr>
              <a:t>机箱上位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3" name="左箭头 32"/>
          <p:cNvSpPr/>
          <p:nvPr/>
        </p:nvSpPr>
        <p:spPr>
          <a:xfrm>
            <a:off x="7050998" y="4783044"/>
            <a:ext cx="315468" cy="1143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左箭头 33"/>
          <p:cNvSpPr/>
          <p:nvPr/>
        </p:nvSpPr>
        <p:spPr>
          <a:xfrm>
            <a:off x="8822648" y="4838322"/>
            <a:ext cx="315468" cy="1143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左大括号 34"/>
          <p:cNvSpPr/>
          <p:nvPr/>
        </p:nvSpPr>
        <p:spPr>
          <a:xfrm>
            <a:off x="9268418" y="4293108"/>
            <a:ext cx="77724" cy="1175004"/>
          </a:xfrm>
          <a:prstGeom prst="lef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060910" y="4529712"/>
            <a:ext cx="1225296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</a:rPr>
              <a:t>PMT</a:t>
            </a:r>
            <a:r>
              <a:rPr lang="zh-CN" altLang="en-US" dirty="0" smtClean="0">
                <a:solidFill>
                  <a:prstClr val="white"/>
                </a:solidFill>
              </a:rPr>
              <a:t>位置调节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左箭头 35"/>
          <p:cNvSpPr/>
          <p:nvPr/>
        </p:nvSpPr>
        <p:spPr>
          <a:xfrm>
            <a:off x="5363930" y="4816602"/>
            <a:ext cx="315468" cy="1143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2347384" y="5852139"/>
            <a:ext cx="1225296" cy="7315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black"/>
                </a:solidFill>
              </a:rPr>
              <a:t>等待注水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2383960" y="4498848"/>
            <a:ext cx="1225296" cy="731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solidFill>
                  <a:prstClr val="white"/>
                </a:solidFill>
              </a:rPr>
              <a:t>场地清理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9" name="下箭头 38"/>
          <p:cNvSpPr/>
          <p:nvPr/>
        </p:nvSpPr>
        <p:spPr>
          <a:xfrm>
            <a:off x="2960032" y="5357230"/>
            <a:ext cx="109728" cy="384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左箭头 39"/>
          <p:cNvSpPr/>
          <p:nvPr/>
        </p:nvSpPr>
        <p:spPr>
          <a:xfrm>
            <a:off x="3686980" y="4797552"/>
            <a:ext cx="315468" cy="1143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75521" y="1196752"/>
            <a:ext cx="8656637" cy="5211986"/>
          </a:xfrm>
        </p:spPr>
        <p:txBody>
          <a:bodyPr/>
          <a:lstStyle/>
          <a:p>
            <a:pPr algn="just">
              <a:lnSpc>
                <a:spcPct val="120000"/>
              </a:lnSpc>
            </a:pPr>
            <a:endParaRPr lang="en-US" altLang="zh-CN" dirty="0" smtClean="0"/>
          </a:p>
          <a:p>
            <a:pPr algn="just"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647995" y="568955"/>
            <a:ext cx="8911687" cy="1280890"/>
          </a:xfrm>
        </p:spPr>
        <p:txBody>
          <a:bodyPr/>
          <a:lstStyle/>
          <a:p>
            <a:r>
              <a:rPr lang="zh-CN" altLang="en-US" sz="4000" dirty="0" smtClean="0"/>
              <a:t>大</a:t>
            </a:r>
            <a:r>
              <a:rPr lang="en-US" altLang="zh-CN" sz="4000" dirty="0" err="1" smtClean="0"/>
              <a:t>PMT</a:t>
            </a:r>
            <a:r>
              <a:rPr lang="zh-CN" altLang="en-US" sz="4000" dirty="0" smtClean="0"/>
              <a:t>的电子学板安装</a:t>
            </a:r>
            <a:endParaRPr lang="zh-CN" altLang="en-US" sz="4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4FF0-5E72-4B05-8317-861D4184A370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349" y="4598085"/>
            <a:ext cx="2958992" cy="2219244"/>
          </a:xfrm>
          <a:prstGeom prst="rect">
            <a:avLst/>
          </a:prstGeom>
        </p:spPr>
      </p:pic>
      <p:sp>
        <p:nvSpPr>
          <p:cNvPr id="6" name="内容占位符 1"/>
          <p:cNvSpPr txBox="1">
            <a:spLocks/>
          </p:cNvSpPr>
          <p:nvPr/>
        </p:nvSpPr>
        <p:spPr bwMode="auto">
          <a:xfrm>
            <a:off x="1435447" y="1180858"/>
            <a:ext cx="8342758" cy="91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宋体" pitchFamily="2" charset="-122"/>
              <a:buChar char="◇"/>
              <a:defRPr lang="zh-CN" altLang="en-US" sz="23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1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lnSpc>
                <a:spcPct val="120000"/>
              </a:lnSpc>
            </a:pPr>
            <a:r>
              <a:rPr lang="en-US" altLang="zh-CN" sz="2000" dirty="0"/>
              <a:t>2018</a:t>
            </a:r>
            <a:r>
              <a:rPr lang="zh-CN" altLang="en-US" sz="2000" dirty="0"/>
              <a:t>年</a:t>
            </a:r>
            <a:r>
              <a:rPr lang="en-US" altLang="zh-CN" sz="2000" dirty="0"/>
              <a:t>9</a:t>
            </a:r>
            <a:r>
              <a:rPr lang="zh-CN" altLang="en-US" sz="2000" dirty="0"/>
              <a:t>月，一号水池</a:t>
            </a:r>
            <a:r>
              <a:rPr lang="en-US" altLang="zh-CN" sz="2000" dirty="0"/>
              <a:t>FEE</a:t>
            </a:r>
            <a:r>
              <a:rPr lang="zh-CN" altLang="en-US" sz="2000" dirty="0"/>
              <a:t>板生产完毕</a:t>
            </a:r>
            <a:r>
              <a:rPr lang="zh-CN" altLang="en-US" sz="2000" dirty="0" smtClean="0"/>
              <a:t>。</a:t>
            </a:r>
            <a:endParaRPr lang="en-US" altLang="zh-CN" sz="2000" b="1" dirty="0" smtClean="0"/>
          </a:p>
          <a:p>
            <a:pPr algn="just">
              <a:lnSpc>
                <a:spcPct val="120000"/>
              </a:lnSpc>
            </a:pPr>
            <a:r>
              <a:rPr lang="zh-CN" altLang="en-US" sz="2000" dirty="0" smtClean="0"/>
              <a:t>截至</a:t>
            </a:r>
            <a:r>
              <a:rPr lang="en-US" altLang="zh-CN" sz="2000" dirty="0"/>
              <a:t>2019</a:t>
            </a:r>
            <a:r>
              <a:rPr lang="zh-CN" altLang="en-US" sz="2000" dirty="0"/>
              <a:t>年</a:t>
            </a:r>
            <a:r>
              <a:rPr lang="en-US" altLang="zh-CN" sz="2000" dirty="0"/>
              <a:t>1</a:t>
            </a:r>
            <a:r>
              <a:rPr lang="zh-CN" altLang="en-US" sz="2000" dirty="0" smtClean="0"/>
              <a:t>月</a:t>
            </a:r>
            <a:r>
              <a:rPr lang="en-US" altLang="zh-CN" sz="2000" dirty="0" smtClean="0"/>
              <a:t>10</a:t>
            </a:r>
            <a:r>
              <a:rPr lang="zh-CN" altLang="en-US" sz="2000" dirty="0" smtClean="0"/>
              <a:t>日</a:t>
            </a:r>
            <a:r>
              <a:rPr lang="zh-CN" altLang="en-US" sz="2000" dirty="0"/>
              <a:t>：第一水池</a:t>
            </a:r>
            <a:r>
              <a:rPr lang="en-US" altLang="zh-CN" sz="2000" dirty="0"/>
              <a:t>25</a:t>
            </a:r>
            <a:r>
              <a:rPr lang="zh-CN" altLang="en-US" sz="2000" dirty="0"/>
              <a:t>个机箱的电子学全部安装完成，共计</a:t>
            </a:r>
            <a:r>
              <a:rPr lang="en-US" altLang="zh-CN" sz="2000" dirty="0"/>
              <a:t>100</a:t>
            </a:r>
            <a:r>
              <a:rPr lang="zh-CN" altLang="en-US" sz="2000" dirty="0"/>
              <a:t>块</a:t>
            </a:r>
            <a:r>
              <a:rPr lang="en-US" altLang="zh-CN" sz="2000" dirty="0"/>
              <a:t>FEE</a:t>
            </a:r>
            <a:r>
              <a:rPr lang="zh-CN" altLang="en-US" sz="2000" dirty="0"/>
              <a:t>以及相应的低压电源、光纤。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63752" y="2323414"/>
            <a:ext cx="3486150" cy="3486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49140" y="2363997"/>
            <a:ext cx="3445568" cy="344556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922240" y="5767259"/>
            <a:ext cx="2393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ea typeface="黑体" panose="02010609060101010101" pitchFamily="49" charset="-122"/>
                <a:cs typeface="Arial" pitchFamily="34" charset="0"/>
              </a:rPr>
              <a:t>WCDA FEE </a:t>
            </a:r>
            <a:r>
              <a:rPr lang="zh-CN" altLang="en-US" sz="1400" dirty="0">
                <a:ea typeface="黑体" panose="02010609060101010101" pitchFamily="49" charset="-122"/>
                <a:cs typeface="Arial" pitchFamily="34" charset="0"/>
              </a:rPr>
              <a:t>正面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315396" y="5767258"/>
            <a:ext cx="23931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ea typeface="黑体" panose="02010609060101010101" pitchFamily="49" charset="-122"/>
                <a:cs typeface="Arial" pitchFamily="34" charset="0"/>
              </a:rPr>
              <a:t>WCDA FEE </a:t>
            </a:r>
            <a:r>
              <a:rPr lang="zh-CN" altLang="en-US" sz="1400" dirty="0">
                <a:ea typeface="黑体" panose="02010609060101010101" pitchFamily="49" charset="-122"/>
                <a:cs typeface="Arial" pitchFamily="34" charset="0"/>
              </a:rPr>
              <a:t>背面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3906" y="2310349"/>
            <a:ext cx="2958993" cy="22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黄橙色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丝状">
  <a:themeElements>
    <a:clrScheme name="蓝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丝状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TM02900722[[fn=离子会议室]]</Template>
  <TotalTime>3949</TotalTime>
  <Words>2766</Words>
  <Application>Microsoft Office PowerPoint</Application>
  <PresentationFormat>宽屏</PresentationFormat>
  <Paragraphs>405</Paragraphs>
  <Slides>39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5" baseType="lpstr">
      <vt:lpstr>MS PGothic</vt:lpstr>
      <vt:lpstr>黑体</vt:lpstr>
      <vt:lpstr>宋体</vt:lpstr>
      <vt:lpstr>宋体</vt:lpstr>
      <vt:lpstr>微软雅黑</vt:lpstr>
      <vt:lpstr>Arial</vt:lpstr>
      <vt:lpstr>Calibri</vt:lpstr>
      <vt:lpstr>Calibri Light</vt:lpstr>
      <vt:lpstr>Comic Sans MS</vt:lpstr>
      <vt:lpstr>Times New Roman</vt:lpstr>
      <vt:lpstr>Wingdings</vt:lpstr>
      <vt:lpstr>Wingdings 2</vt:lpstr>
      <vt:lpstr>Wingdings 3</vt:lpstr>
      <vt:lpstr>HDOfficeLightV0</vt:lpstr>
      <vt:lpstr>丝状</vt:lpstr>
      <vt:lpstr>Visio.Drawing.15</vt:lpstr>
      <vt:lpstr>Progress on LHAASO-WCDA</vt:lpstr>
      <vt:lpstr>报告内容</vt:lpstr>
      <vt:lpstr>WCDA(水切伦科夫探测器阵列)</vt:lpstr>
      <vt:lpstr>WCDA 探测器性能的验收指标</vt:lpstr>
      <vt:lpstr>总体工作进展和安排</vt:lpstr>
      <vt:lpstr>一号水池的安装工程</vt:lpstr>
      <vt:lpstr>PowerPoint 演示文稿</vt:lpstr>
      <vt:lpstr>一号水池探测器流程</vt:lpstr>
      <vt:lpstr>大PMT的电子学板安装</vt:lpstr>
      <vt:lpstr>PowerPoint 演示文稿</vt:lpstr>
      <vt:lpstr>大PMT现场测试工作</vt:lpstr>
      <vt:lpstr>小尺寸光敏探头的工作</vt:lpstr>
      <vt:lpstr>PowerPoint 演示文稿</vt:lpstr>
      <vt:lpstr>一号水池探测器</vt:lpstr>
      <vt:lpstr>PowerPoint 演示文稿</vt:lpstr>
      <vt:lpstr>PowerPoint 演示文稿</vt:lpstr>
      <vt:lpstr>PowerPoint 演示文稿</vt:lpstr>
      <vt:lpstr>存在的部分硬件问题</vt:lpstr>
      <vt:lpstr>一号水池安装工程的小结</vt:lpstr>
      <vt:lpstr>PowerPoint 演示文稿</vt:lpstr>
      <vt:lpstr>一些经验教训</vt:lpstr>
      <vt:lpstr>二号、三号水池的工作进展</vt:lpstr>
      <vt:lpstr>2、3号水池的探测器方案</vt:lpstr>
      <vt:lpstr>预期的性能改善</vt:lpstr>
      <vt:lpstr>20in PMT针对WCDA的探测器改进</vt:lpstr>
      <vt:lpstr>2、3号水池的采购工作进展</vt:lpstr>
      <vt:lpstr>2号、3号水池工程进展</vt:lpstr>
      <vt:lpstr>2号水池的电子学研制</vt:lpstr>
      <vt:lpstr>二号水池的电子学研制</vt:lpstr>
      <vt:lpstr>PowerPoint 演示文稿</vt:lpstr>
      <vt:lpstr>PowerPoint 演示文稿</vt:lpstr>
      <vt:lpstr>二号水池的现场工作安排</vt:lpstr>
      <vt:lpstr>小结</vt:lpstr>
      <vt:lpstr>PowerPoint 演示文稿</vt:lpstr>
      <vt:lpstr>感谢各位同事！ </vt:lpstr>
      <vt:lpstr>二、质量控制的一些工作和考虑</vt:lpstr>
      <vt:lpstr>电子学系统</vt:lpstr>
      <vt:lpstr>动态范围扩展系统的电子学</vt:lpstr>
      <vt:lpstr>三、后续工作安排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WCDA status &amp; plan</dc:title>
  <dc:creator>Mingjun</dc:creator>
  <cp:lastModifiedBy>Chen Mingjun</cp:lastModifiedBy>
  <cp:revision>174</cp:revision>
  <dcterms:created xsi:type="dcterms:W3CDTF">2018-12-26T11:28:08Z</dcterms:created>
  <dcterms:modified xsi:type="dcterms:W3CDTF">2019-04-13T01:20:37Z</dcterms:modified>
</cp:coreProperties>
</file>