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0" r:id="rId13"/>
    <p:sldId id="267" r:id="rId14"/>
    <p:sldId id="279" r:id="rId15"/>
    <p:sldId id="268" r:id="rId16"/>
    <p:sldId id="269" r:id="rId17"/>
    <p:sldId id="270" r:id="rId18"/>
    <p:sldId id="271" r:id="rId19"/>
    <p:sldId id="277" r:id="rId20"/>
    <p:sldId id="272" r:id="rId21"/>
    <p:sldId id="273" r:id="rId22"/>
    <p:sldId id="274" r:id="rId23"/>
    <p:sldId id="275" r:id="rId24"/>
    <p:sldId id="278" r:id="rId25"/>
    <p:sldId id="276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44"/>
  </p:normalViewPr>
  <p:slideViewPr>
    <p:cSldViewPr snapToGrid="0" snapToObjects="1">
      <p:cViewPr varScale="1">
        <p:scale>
          <a:sx n="63" d="100"/>
          <a:sy n="63" d="100"/>
        </p:scale>
        <p:origin x="17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18951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在此键入引文。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16400"/>
            <a:ext cx="10464800" cy="711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“在此键入引文。”</a:t>
            </a:r>
          </a:p>
        </p:txBody>
      </p:sp>
      <p:sp>
        <p:nvSpPr>
          <p:cNvPr id="9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图像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18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1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图像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7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28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2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3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像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标题文本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2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文本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像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标题文本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40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像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文级别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图像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图像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图像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em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7.png"/><Relationship Id="rId3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4.png"/><Relationship Id="rId12" Type="http://schemas.openxmlformats.org/officeDocument/2006/relationships/image" Target="../media/image85.png"/><Relationship Id="rId13" Type="http://schemas.openxmlformats.org/officeDocument/2006/relationships/image" Target="../media/image86.png"/><Relationship Id="rId14" Type="http://schemas.openxmlformats.org/officeDocument/2006/relationships/image" Target="../media/image87.png"/><Relationship Id="rId15" Type="http://schemas.openxmlformats.org/officeDocument/2006/relationships/image" Target="../media/image88.png"/><Relationship Id="rId16" Type="http://schemas.openxmlformats.org/officeDocument/2006/relationships/image" Target="../media/image89.png"/><Relationship Id="rId17" Type="http://schemas.openxmlformats.org/officeDocument/2006/relationships/image" Target="../media/image90.png"/><Relationship Id="rId18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7" Type="http://schemas.openxmlformats.org/officeDocument/2006/relationships/image" Target="../media/image80.png"/><Relationship Id="rId8" Type="http://schemas.openxmlformats.org/officeDocument/2006/relationships/image" Target="../media/image81.png"/><Relationship Id="rId9" Type="http://schemas.openxmlformats.org/officeDocument/2006/relationships/image" Target="../media/image82.png"/><Relationship Id="rId10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6" Type="http://schemas.openxmlformats.org/officeDocument/2006/relationships/image" Target="../media/image9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4" Type="http://schemas.openxmlformats.org/officeDocument/2006/relationships/image" Target="../media/image93.png"/><Relationship Id="rId5" Type="http://schemas.openxmlformats.org/officeDocument/2006/relationships/image" Target="../media/image100.png"/><Relationship Id="rId6" Type="http://schemas.openxmlformats.org/officeDocument/2006/relationships/image" Target="../media/image53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6" Type="http://schemas.openxmlformats.org/officeDocument/2006/relationships/image" Target="../media/image9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4" Type="http://schemas.openxmlformats.org/officeDocument/2006/relationships/image" Target="../media/image94.png"/><Relationship Id="rId5" Type="http://schemas.openxmlformats.org/officeDocument/2006/relationships/image" Target="../media/image35.png"/><Relationship Id="rId6" Type="http://schemas.openxmlformats.org/officeDocument/2006/relationships/image" Target="../media/image51.png"/><Relationship Id="rId7" Type="http://schemas.openxmlformats.org/officeDocument/2006/relationships/image" Target="../media/image48.png"/><Relationship Id="rId8" Type="http://schemas.openxmlformats.org/officeDocument/2006/relationships/image" Target="../media/image50.png"/><Relationship Id="rId9" Type="http://schemas.openxmlformats.org/officeDocument/2006/relationships/image" Target="../media/image49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20" Type="http://schemas.openxmlformats.org/officeDocument/2006/relationships/image" Target="../media/image17.emf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7" Type="http://schemas.openxmlformats.org/officeDocument/2006/relationships/image" Target="../media/image32.png"/><Relationship Id="rId18" Type="http://schemas.openxmlformats.org/officeDocument/2006/relationships/image" Target="../media/image33.png"/><Relationship Id="rId19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7.png"/><Relationship Id="rId1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3.png"/><Relationship Id="rId8" Type="http://schemas.openxmlformats.org/officeDocument/2006/relationships/image" Target="../media/image54.em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MC simulation of the cascades in B field:…"/>
          <p:cNvSpPr txBox="1">
            <a:spLocks noGrp="1"/>
          </p:cNvSpPr>
          <p:nvPr>
            <p:ph type="ctrTitle"/>
          </p:nvPr>
        </p:nvSpPr>
        <p:spPr>
          <a:xfrm>
            <a:off x="833120" y="508164"/>
            <a:ext cx="11541760" cy="3302001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502412">
              <a:defRPr sz="6880"/>
            </a:pPr>
            <a:r>
              <a:rPr dirty="0"/>
              <a:t>MC simulation of the </a:t>
            </a:r>
            <a:r>
              <a:rPr lang="en-US" dirty="0" smtClean="0"/>
              <a:t>EM </a:t>
            </a:r>
            <a:r>
              <a:rPr dirty="0" smtClean="0"/>
              <a:t>cascades: analytical SED</a:t>
            </a:r>
            <a:r>
              <a:rPr lang="en-US" dirty="0" smtClean="0"/>
              <a:t>s</a:t>
            </a:r>
            <a:endParaRPr dirty="0"/>
          </a:p>
        </p:txBody>
      </p:sp>
      <p:sp>
        <p:nvSpPr>
          <p:cNvPr id="147" name="Jie-Shuang Wang…"/>
          <p:cNvSpPr txBox="1">
            <a:spLocks noGrp="1"/>
          </p:cNvSpPr>
          <p:nvPr>
            <p:ph type="subTitle" sz="half" idx="1"/>
          </p:nvPr>
        </p:nvSpPr>
        <p:spPr>
          <a:xfrm>
            <a:off x="152084" y="4540470"/>
            <a:ext cx="12700632" cy="3479738"/>
          </a:xfrm>
          <a:prstGeom prst="rect">
            <a:avLst/>
          </a:prstGeom>
        </p:spPr>
        <p:txBody>
          <a:bodyPr/>
          <a:lstStyle/>
          <a:p>
            <a:pPr>
              <a:defRPr sz="4700"/>
            </a:pPr>
            <a:r>
              <a:t>Jie-Shuang Wang</a:t>
            </a:r>
          </a:p>
          <a:p>
            <a:pPr>
              <a:defRPr sz="4700"/>
            </a:pPr>
            <a:r>
              <a:t>Tsung-Dao Lee Institute</a:t>
            </a:r>
          </a:p>
          <a:p>
            <a:pPr>
              <a:defRPr sz="4700"/>
            </a:pPr>
            <a:endParaRPr/>
          </a:p>
          <a:p>
            <a:pPr>
              <a:defRPr sz="3900"/>
            </a:pPr>
            <a:r>
              <a:t>Collaborators: Ruo-Yu Liu (DESY), Felix Aharonian (MPIK,DIAS), Zi-Gao Dai (NJU)</a:t>
            </a:r>
          </a:p>
        </p:txBody>
      </p:sp>
      <p:sp>
        <p:nvSpPr>
          <p:cNvPr id="148" name="15 Apr. @ LHAASO Meeting"/>
          <p:cNvSpPr txBox="1"/>
          <p:nvPr/>
        </p:nvSpPr>
        <p:spPr>
          <a:xfrm>
            <a:off x="3723594" y="8364433"/>
            <a:ext cx="5557612" cy="705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4700"/>
              </a:lnSpc>
              <a:spcBef>
                <a:spcPts val="1200"/>
              </a:spcBef>
              <a:defRPr sz="2000" b="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15 Apr. @ LHAASO </a:t>
            </a:r>
            <a:r>
              <a:rPr dirty="0" smtClean="0"/>
              <a:t>Meeting</a:t>
            </a:r>
            <a:r>
              <a:rPr lang="en-US" dirty="0" smtClean="0"/>
              <a:t>, Sci Park, NJU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t-off of the SED"/>
          <p:cNvSpPr txBox="1">
            <a:spLocks noGrp="1"/>
          </p:cNvSpPr>
          <p:nvPr>
            <p:ph type="title"/>
          </p:nvPr>
        </p:nvSpPr>
        <p:spPr>
          <a:xfrm>
            <a:off x="1378644" y="139700"/>
            <a:ext cx="10457756" cy="1513334"/>
          </a:xfrm>
          <a:prstGeom prst="rect">
            <a:avLst/>
          </a:prstGeom>
        </p:spPr>
        <p:txBody>
          <a:bodyPr/>
          <a:lstStyle/>
          <a:p>
            <a:r>
              <a:t>Cut-off of the SED</a:t>
            </a:r>
          </a:p>
        </p:txBody>
      </p:sp>
      <p:sp>
        <p:nvSpPr>
          <p:cNvPr id="290" name="Assuming particle injected…"/>
          <p:cNvSpPr txBox="1"/>
          <p:nvPr/>
        </p:nvSpPr>
        <p:spPr>
          <a:xfrm>
            <a:off x="884829" y="2093570"/>
            <a:ext cx="4353460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Assuming particle injected </a:t>
            </a:r>
          </a:p>
          <a:p>
            <a:pPr algn="l"/>
            <a:r>
              <a:t>along the cascade trajectory </a:t>
            </a:r>
          </a:p>
        </p:txBody>
      </p:sp>
      <p:pic>
        <p:nvPicPr>
          <p:cNvPr id="291" name="Screen Shot 2018-03-28 at 16.17.52.png" descr="Screen Shot 2018-03-28 at 16.17.5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4584" y="7123347"/>
            <a:ext cx="4283237" cy="724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Screen Shot 2018-03-28 at 16.18.58.png" descr="Screen Shot 2018-03-28 at 16.18.5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40944" y="2185749"/>
            <a:ext cx="4085007" cy="645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Screen Shot 2018-03-28 at 16.18.43.png" descr="Screen Shot 2018-03-28 at 16.18.4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7989" y="2973986"/>
            <a:ext cx="9080222" cy="1208099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Without injection"/>
          <p:cNvSpPr txBox="1"/>
          <p:nvPr/>
        </p:nvSpPr>
        <p:spPr>
          <a:xfrm>
            <a:off x="1176477" y="6513601"/>
            <a:ext cx="257464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Without injection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6768" y="3782001"/>
            <a:ext cx="7442200" cy="58801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ase study of HE radiation in Binary NS inspiral"/>
          <p:cNvSpPr txBox="1">
            <a:spLocks noGrp="1"/>
          </p:cNvSpPr>
          <p:nvPr>
            <p:ph type="title"/>
          </p:nvPr>
        </p:nvSpPr>
        <p:spPr>
          <a:xfrm>
            <a:off x="205600" y="3225799"/>
            <a:ext cx="12426730" cy="3302001"/>
          </a:xfrm>
          <a:prstGeom prst="rect">
            <a:avLst/>
          </a:prstGeom>
        </p:spPr>
        <p:txBody>
          <a:bodyPr>
            <a:normAutofit/>
          </a:bodyPr>
          <a:lstStyle>
            <a:lvl1pPr defTabSz="572516">
              <a:defRPr sz="7840"/>
            </a:lvl1pPr>
          </a:lstStyle>
          <a:p>
            <a:r>
              <a:rPr lang="en-US" altLang="zh-CN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dirty="0" smtClean="0"/>
              <a:t>Example </a:t>
            </a:r>
            <a:br>
              <a:rPr lang="en-US" altLang="zh-CN" dirty="0" smtClean="0"/>
            </a:br>
            <a:r>
              <a:rPr dirty="0" smtClean="0"/>
              <a:t>in </a:t>
            </a:r>
            <a:r>
              <a:rPr dirty="0"/>
              <a:t>Binary NS </a:t>
            </a:r>
            <a:r>
              <a:rPr dirty="0" err="1"/>
              <a:t>inspiral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2559050"/>
            <a:ext cx="3543300" cy="133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730250"/>
            <a:ext cx="11912600" cy="82931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732094" y="9023350"/>
            <a:ext cx="82205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altLang="zh-CN" dirty="0">
                <a:solidFill>
                  <a:srgbClr val="FD8008"/>
                </a:solidFill>
                <a:latin typeface="HelveticaNeue-Bold" charset="0"/>
              </a:rPr>
              <a:t>Lai, 2012, ApJ, 757, L3; </a:t>
            </a:r>
            <a:r>
              <a:rPr lang="is-IS" altLang="zh-CN" dirty="0" smtClean="0">
                <a:solidFill>
                  <a:srgbClr val="FD8008"/>
                </a:solidFill>
                <a:latin typeface="HelveticaNeue-Bold" charset="0"/>
              </a:rPr>
              <a:t> </a:t>
            </a:r>
            <a:r>
              <a:rPr lang="nb-NO" altLang="zh-CN" dirty="0" smtClean="0">
                <a:solidFill>
                  <a:srgbClr val="FD8008"/>
                </a:solidFill>
                <a:latin typeface="HelveticaNeue-Bold" charset="0"/>
              </a:rPr>
              <a:t>Wang </a:t>
            </a:r>
            <a:r>
              <a:rPr lang="nb-NO" altLang="zh-CN" dirty="0">
                <a:solidFill>
                  <a:srgbClr val="FD8008"/>
                </a:solidFill>
                <a:latin typeface="HelveticaNeue-Bold" charset="0"/>
              </a:rPr>
              <a:t>et al. 2016, </a:t>
            </a:r>
            <a:r>
              <a:rPr lang="nb-NO" altLang="zh-CN" dirty="0" err="1">
                <a:solidFill>
                  <a:srgbClr val="FD8008"/>
                </a:solidFill>
                <a:latin typeface="HelveticaNeue-Bold" charset="0"/>
              </a:rPr>
              <a:t>ApJL</a:t>
            </a:r>
            <a:r>
              <a:rPr lang="nb-NO" altLang="zh-CN" dirty="0">
                <a:solidFill>
                  <a:srgbClr val="FD8008"/>
                </a:solidFill>
                <a:latin typeface="HelveticaNeue-Bold" charset="0"/>
              </a:rPr>
              <a:t>, 822, </a:t>
            </a:r>
            <a:r>
              <a:rPr lang="nb-NO" altLang="zh-CN" dirty="0" smtClean="0">
                <a:solidFill>
                  <a:srgbClr val="FD8008"/>
                </a:solidFill>
                <a:latin typeface="HelveticaNeue-Bold" charset="0"/>
              </a:rPr>
              <a:t>L7</a:t>
            </a:r>
            <a:endParaRPr lang="is-IS" altLang="zh-CN" dirty="0">
              <a:solidFill>
                <a:srgbClr val="FD8008"/>
              </a:solidFill>
              <a:latin typeface="HelveticaNeue-Bold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6359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Binary NS inspiral: HE radi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900"/>
            </a:lvl1pPr>
          </a:lstStyle>
          <a:p>
            <a:r>
              <a:t>Binary NS inspiral: HE radiation</a:t>
            </a:r>
          </a:p>
        </p:txBody>
      </p:sp>
      <p:pic>
        <p:nvPicPr>
          <p:cNvPr id="300" name="fig1.pdf" descr="fig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3523" y="2154954"/>
            <a:ext cx="9362176" cy="7015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Screen Shot 2018-04-01 at 12.06.31.png" descr="Screen Shot 2018-04-01 at 12.06.3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12642" y="8574234"/>
            <a:ext cx="2063938" cy="864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Screen Shot 2018-04-01 at 12.06.25.png" descr="Screen Shot 2018-04-01 at 12.06.2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10182110" y="3486218"/>
            <a:ext cx="536726" cy="12045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Screen Shot 2018-04-01 at 12.08.18.png" descr="Screen Shot 2018-04-01 at 12.08.1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68202" y="3791055"/>
            <a:ext cx="809842" cy="59484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Synchrotron"/>
          <p:cNvSpPr txBox="1"/>
          <p:nvPr/>
        </p:nvSpPr>
        <p:spPr>
          <a:xfrm>
            <a:off x="8898441" y="2886026"/>
            <a:ext cx="189341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r>
              <a:t>Synchrotron</a:t>
            </a:r>
          </a:p>
        </p:txBody>
      </p:sp>
      <p:sp>
        <p:nvSpPr>
          <p:cNvPr id="305" name="Curvature"/>
          <p:cNvSpPr txBox="1"/>
          <p:nvPr/>
        </p:nvSpPr>
        <p:spPr>
          <a:xfrm>
            <a:off x="5370114" y="1932893"/>
            <a:ext cx="154899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r>
              <a:t>Curvature</a:t>
            </a:r>
          </a:p>
        </p:txBody>
      </p:sp>
      <p:sp>
        <p:nvSpPr>
          <p:cNvPr id="306" name="Thermal"/>
          <p:cNvSpPr txBox="1"/>
          <p:nvPr/>
        </p:nvSpPr>
        <p:spPr>
          <a:xfrm>
            <a:off x="1727267" y="2886026"/>
            <a:ext cx="130454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r>
              <a:t>Thermal</a:t>
            </a:r>
          </a:p>
        </p:txBody>
      </p:sp>
      <p:sp>
        <p:nvSpPr>
          <p:cNvPr id="307" name="Wang et al. 2018, ApJ, 868, 19"/>
          <p:cNvSpPr txBox="1"/>
          <p:nvPr/>
        </p:nvSpPr>
        <p:spPr>
          <a:xfrm>
            <a:off x="176749" y="9115924"/>
            <a:ext cx="440558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t>Wang et al. 2018, ApJ, 868, 19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1" animBg="1" advAuto="0"/>
      <p:bldP spid="305" grpId="2" animBg="1" advAuto="0"/>
      <p:bldP spid="306" grpId="3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149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ummary of the basic featur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t>Summary of the basic features</a:t>
            </a:r>
          </a:p>
        </p:txBody>
      </p:sp>
      <p:pic>
        <p:nvPicPr>
          <p:cNvPr id="310" name="Screen Shot 2018-04-01 at 12.16.57.png" descr="Screen Shot 2018-04-01 at 12.16.5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8744" y="3438367"/>
            <a:ext cx="13004801" cy="4604065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Acceleration=cooling…"/>
          <p:cNvSpPr txBox="1"/>
          <p:nvPr/>
        </p:nvSpPr>
        <p:spPr>
          <a:xfrm>
            <a:off x="2738653" y="2853815"/>
            <a:ext cx="3287269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Acceleration=cooling</a:t>
            </a:r>
          </a:p>
          <a:p>
            <a:r>
              <a:t>Hillas criterion </a:t>
            </a:r>
          </a:p>
        </p:txBody>
      </p:sp>
      <p:sp>
        <p:nvSpPr>
          <p:cNvPr id="312" name="Wang et al. 2018, ApJ, 868, 19"/>
          <p:cNvSpPr txBox="1"/>
          <p:nvPr/>
        </p:nvSpPr>
        <p:spPr>
          <a:xfrm>
            <a:off x="4190866" y="8592014"/>
            <a:ext cx="4405580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t>Wang et al. 2018, ApJ, 868, 19</a:t>
            </a:r>
          </a:p>
        </p:txBody>
      </p:sp>
      <p:sp>
        <p:nvSpPr>
          <p:cNvPr id="313" name="Absorption"/>
          <p:cNvSpPr txBox="1"/>
          <p:nvPr/>
        </p:nvSpPr>
        <p:spPr>
          <a:xfrm>
            <a:off x="6442689" y="3037965"/>
            <a:ext cx="171694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Absorption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High energy spectrum from binary neutron sta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t>High energy spectrum from binary neutron stars</a:t>
            </a:r>
          </a:p>
        </p:txBody>
      </p:sp>
      <p:pic>
        <p:nvPicPr>
          <p:cNvPr id="316" name="屏幕快照 2018-12-18 下午10.51.48.png" descr="屏幕快照 2018-12-18 下午10.51.4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0492" y="2380589"/>
            <a:ext cx="9513944" cy="7149270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7" name="方程"/>
              <p:cNvSpPr txBox="1"/>
              <p:nvPr/>
            </p:nvSpPr>
            <p:spPr>
              <a:xfrm>
                <a:off x="10320008" y="5222464"/>
                <a:ext cx="2102536" cy="33786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r>
                        <m:rPr>
                          <m:sty m:val="p"/>
                        </m:rP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317" name="方程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008" y="5222464"/>
                <a:ext cx="2102536" cy="337865"/>
              </a:xfrm>
              <a:prstGeom prst="rect">
                <a:avLst/>
              </a:prstGeom>
              <a:blipFill rotWithShape="0">
                <a:blip r:embed="rId3"/>
                <a:stretch>
                  <a:fillRect l="-4928" r="-8696" b="-2727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8" name="Wang et al. 2018, ApJ, 868, 19"/>
          <p:cNvSpPr txBox="1"/>
          <p:nvPr/>
        </p:nvSpPr>
        <p:spPr>
          <a:xfrm>
            <a:off x="340201" y="9083574"/>
            <a:ext cx="4405580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t>Wang et al. 2018, ApJ, 868, 19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Neutron star - White dwarf"/>
          <p:cNvSpPr txBox="1"/>
          <p:nvPr/>
        </p:nvSpPr>
        <p:spPr>
          <a:xfrm>
            <a:off x="8412659" y="1218259"/>
            <a:ext cx="396941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Neutron star - White dwarf</a:t>
            </a:r>
          </a:p>
        </p:txBody>
      </p:sp>
      <p:sp>
        <p:nvSpPr>
          <p:cNvPr id="321" name="箭头"/>
          <p:cNvSpPr/>
          <p:nvPr/>
        </p:nvSpPr>
        <p:spPr>
          <a:xfrm>
            <a:off x="7055115" y="1487760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2" name="Binary White Dwarf"/>
          <p:cNvSpPr txBox="1"/>
          <p:nvPr/>
        </p:nvSpPr>
        <p:spPr>
          <a:xfrm>
            <a:off x="923317" y="6132170"/>
            <a:ext cx="290779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Binary White Dwarf</a:t>
            </a:r>
          </a:p>
        </p:txBody>
      </p:sp>
      <p:sp>
        <p:nvSpPr>
          <p:cNvPr id="323" name="箭头"/>
          <p:cNvSpPr/>
          <p:nvPr/>
        </p:nvSpPr>
        <p:spPr>
          <a:xfrm>
            <a:off x="4077048" y="6248400"/>
            <a:ext cx="1512045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11" y="14256"/>
                </a:moveTo>
                <a:lnTo>
                  <a:pt x="11611" y="21600"/>
                </a:lnTo>
                <a:lnTo>
                  <a:pt x="0" y="10800"/>
                </a:lnTo>
                <a:lnTo>
                  <a:pt x="11611" y="0"/>
                </a:lnTo>
                <a:lnTo>
                  <a:pt x="11611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4" name="Wang et al. 2018, ApJ, 868, 19"/>
          <p:cNvSpPr txBox="1"/>
          <p:nvPr/>
        </p:nvSpPr>
        <p:spPr>
          <a:xfrm>
            <a:off x="1084257" y="9051224"/>
            <a:ext cx="4405580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t>Wang et al. 2018, ApJ, 868, 19</a:t>
            </a:r>
          </a:p>
        </p:txBody>
      </p:sp>
      <p:pic>
        <p:nvPicPr>
          <p:cNvPr id="325" name="屏幕快照 2018-12-18 下午10.52.14.png" descr="屏幕快照 2018-12-18 下午10.52.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85226" y="4043206"/>
            <a:ext cx="7577725" cy="5739342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6" name="方程"/>
              <p:cNvSpPr txBox="1"/>
              <p:nvPr/>
            </p:nvSpPr>
            <p:spPr>
              <a:xfrm>
                <a:off x="9045143" y="2123596"/>
                <a:ext cx="2336581" cy="317490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sSubSup>
                        <m:sSubSup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sup>
                      </m:sSup>
                      <m:sSup>
                        <m:sSup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Gcm</m:t>
                          </m:r>
                        </m:e>
                        <m:sup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326" name="方程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5143" y="2123596"/>
                <a:ext cx="2336581" cy="317490"/>
              </a:xfrm>
              <a:prstGeom prst="rect">
                <a:avLst/>
              </a:prstGeom>
              <a:blipFill rotWithShape="0">
                <a:blip r:embed="rId3"/>
                <a:stretch>
                  <a:fillRect l="-4439" r="-3655" b="-3076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7" name="方程"/>
              <p:cNvSpPr txBox="1"/>
              <p:nvPr/>
            </p:nvSpPr>
            <p:spPr>
              <a:xfrm>
                <a:off x="722531" y="7416079"/>
                <a:ext cx="3309365" cy="35539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sSubSup>
                        <m:sSubSup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Sup>
                        <m:sSubSup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p>
                      </m:sSup>
                      <m:sSup>
                        <m:sSup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Gcm</m:t>
                          </m:r>
                        </m:e>
                        <m:sup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327" name="方程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31" y="7416079"/>
                <a:ext cx="3309365" cy="355392"/>
              </a:xfrm>
              <a:prstGeom prst="rect">
                <a:avLst/>
              </a:prstGeom>
              <a:blipFill rotWithShape="0">
                <a:blip r:embed="rId4"/>
                <a:stretch>
                  <a:fillRect l="-3137" r="-4982" b="-2069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8" name="方程"/>
              <p:cNvSpPr txBox="1"/>
              <p:nvPr/>
            </p:nvSpPr>
            <p:spPr>
              <a:xfrm>
                <a:off x="9046009" y="2683567"/>
                <a:ext cx="2334850" cy="35539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Sup>
                        <m:sSubSup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p>
                      </m:sSup>
                      <m:sSup>
                        <m:sSup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Gcm</m:t>
                          </m:r>
                        </m:e>
                        <m:sup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328" name="方程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6009" y="2683567"/>
                <a:ext cx="2334850" cy="355391"/>
              </a:xfrm>
              <a:prstGeom prst="rect">
                <a:avLst/>
              </a:prstGeom>
              <a:blipFill rotWithShape="0">
                <a:blip r:embed="rId5"/>
                <a:stretch>
                  <a:fillRect l="-4439" r="-4178" b="-1864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9" name="屏幕快照 2018-12-18 下午10.52.06.png" descr="屏幕快照 2018-12-18 下午10.52.06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717" y="1923"/>
            <a:ext cx="6912721" cy="53073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ascade in photon field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/>
            </a:lvl1pPr>
          </a:lstStyle>
          <a:p>
            <a:r>
              <a:t>Cascade in photon fields</a:t>
            </a:r>
          </a:p>
        </p:txBody>
      </p:sp>
      <p:sp>
        <p:nvSpPr>
          <p:cNvPr id="332" name="Very important for CR sources:…"/>
          <p:cNvSpPr txBox="1">
            <a:spLocks noGrp="1"/>
          </p:cNvSpPr>
          <p:nvPr>
            <p:ph type="body" sz="half" idx="1"/>
          </p:nvPr>
        </p:nvSpPr>
        <p:spPr>
          <a:xfrm>
            <a:off x="6117040" y="2597150"/>
            <a:ext cx="5782229" cy="62865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100"/>
            </a:pPr>
            <a:r>
              <a:rPr dirty="0"/>
              <a:t>Very important for CR sources:</a:t>
            </a:r>
          </a:p>
          <a:p>
            <a:pPr marL="0" lvl="1" indent="0">
              <a:buSzTx/>
              <a:buNone/>
              <a:defRPr sz="3100"/>
            </a:pPr>
            <a:r>
              <a:rPr dirty="0"/>
              <a:t>TeV radiation and absorption</a:t>
            </a:r>
          </a:p>
          <a:p>
            <a:pPr marL="0" indent="0">
              <a:buSzTx/>
              <a:buNone/>
              <a:defRPr sz="3100"/>
            </a:pPr>
            <a:r>
              <a:rPr dirty="0"/>
              <a:t>E.g. </a:t>
            </a:r>
            <a:r>
              <a:rPr smtClean="0"/>
              <a:t>TeV </a:t>
            </a:r>
            <a:r>
              <a:rPr dirty="0"/>
              <a:t>photon in EBL</a:t>
            </a:r>
          </a:p>
        </p:txBody>
      </p:sp>
      <p:grpSp>
        <p:nvGrpSpPr>
          <p:cNvPr id="408" name="成组"/>
          <p:cNvGrpSpPr/>
          <p:nvPr/>
        </p:nvGrpSpPr>
        <p:grpSpPr>
          <a:xfrm>
            <a:off x="1419478" y="2599519"/>
            <a:ext cx="4197770" cy="5759322"/>
            <a:chOff x="0" y="0"/>
            <a:chExt cx="4197769" cy="5759320"/>
          </a:xfrm>
        </p:grpSpPr>
        <p:sp>
          <p:nvSpPr>
            <p:cNvPr id="333" name="线条"/>
            <p:cNvSpPr/>
            <p:nvPr/>
          </p:nvSpPr>
          <p:spPr>
            <a:xfrm>
              <a:off x="1668733" y="0"/>
              <a:ext cx="1" cy="819817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ysDot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4" name="方程"/>
                <p:cNvSpPr txBox="1"/>
                <p:nvPr/>
              </p:nvSpPr>
              <p:spPr>
                <a:xfrm>
                  <a:off x="1713518" y="188896"/>
                  <a:ext cx="501310" cy="44202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sz="43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sz="4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sz="4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</m:oMath>
                    </m:oMathPara>
                  </a14:m>
                  <a:endParaRPr sz="4300"/>
                </a:p>
              </p:txBody>
            </p:sp>
          </mc:Choice>
          <mc:Fallback xmlns="">
            <p:sp>
              <p:nvSpPr>
                <p:cNvPr id="334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3518" y="188896"/>
                  <a:ext cx="501310" cy="44202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r="-15854" b="-24658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5" name="线条"/>
            <p:cNvSpPr/>
            <p:nvPr/>
          </p:nvSpPr>
          <p:spPr>
            <a:xfrm flipH="1">
              <a:off x="1427666" y="1068065"/>
              <a:ext cx="194054" cy="124059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custDash>
                <a:ds d="600000" sp="600000"/>
              </a:custDash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6" name="方程"/>
                <p:cNvSpPr txBox="1"/>
                <p:nvPr/>
              </p:nvSpPr>
              <p:spPr>
                <a:xfrm>
                  <a:off x="1248865" y="1745236"/>
                  <a:ext cx="229363" cy="3505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sz="4300"/>
                </a:p>
              </p:txBody>
            </p:sp>
          </mc:Choice>
          <mc:Fallback xmlns="">
            <p:sp>
              <p:nvSpPr>
                <p:cNvPr id="336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8865" y="1745236"/>
                  <a:ext cx="229363" cy="35059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27027" b="-8596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7" name="线条"/>
            <p:cNvSpPr/>
            <p:nvPr/>
          </p:nvSpPr>
          <p:spPr>
            <a:xfrm flipH="1">
              <a:off x="1676306" y="1037499"/>
              <a:ext cx="1" cy="126195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ysDot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8" name="方程"/>
                <p:cNvSpPr txBox="1"/>
                <p:nvPr/>
              </p:nvSpPr>
              <p:spPr>
                <a:xfrm>
                  <a:off x="695020" y="2619007"/>
                  <a:ext cx="501310" cy="44202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sz="43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sz="4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sz="4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</m:oMath>
                    </m:oMathPara>
                  </a14:m>
                  <a:endParaRPr sz="4300"/>
                </a:p>
              </p:txBody>
            </p:sp>
          </mc:Choice>
          <mc:Fallback xmlns="">
            <p:sp>
              <p:nvSpPr>
                <p:cNvPr id="338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020" y="2619007"/>
                  <a:ext cx="501310" cy="44202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15854" b="-23288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9" name="线条"/>
            <p:cNvSpPr/>
            <p:nvPr/>
          </p:nvSpPr>
          <p:spPr>
            <a:xfrm flipH="1">
              <a:off x="1394407" y="2484319"/>
              <a:ext cx="1" cy="149503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ysDot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40" name="线条"/>
            <p:cNvSpPr/>
            <p:nvPr/>
          </p:nvSpPr>
          <p:spPr>
            <a:xfrm flipH="1">
              <a:off x="1076996" y="2484319"/>
              <a:ext cx="286551" cy="149858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ysDot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41" name="线条"/>
            <p:cNvSpPr/>
            <p:nvPr/>
          </p:nvSpPr>
          <p:spPr>
            <a:xfrm>
              <a:off x="1649036" y="2523024"/>
              <a:ext cx="451766" cy="1388937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custDash>
                <a:ds d="600000" sp="600000"/>
              </a:custDash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42" name="线条"/>
            <p:cNvSpPr/>
            <p:nvPr/>
          </p:nvSpPr>
          <p:spPr>
            <a:xfrm flipH="1">
              <a:off x="1676306" y="2553758"/>
              <a:ext cx="1" cy="149503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ysDot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3" name="方程"/>
                <p:cNvSpPr txBox="1"/>
                <p:nvPr/>
              </p:nvSpPr>
              <p:spPr>
                <a:xfrm>
                  <a:off x="2156284" y="3633302"/>
                  <a:ext cx="229363" cy="3505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sz="4300"/>
                </a:p>
              </p:txBody>
            </p:sp>
          </mc:Choice>
          <mc:Fallback xmlns="">
            <p:sp>
              <p:nvSpPr>
                <p:cNvPr id="343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6284" y="3633302"/>
                  <a:ext cx="229363" cy="35059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27027" b="-8448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4" name="椭圆形"/>
            <p:cNvSpPr/>
            <p:nvPr/>
          </p:nvSpPr>
          <p:spPr>
            <a:xfrm>
              <a:off x="665061" y="843522"/>
              <a:ext cx="167641" cy="20075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45" name="椭圆形"/>
            <p:cNvSpPr/>
            <p:nvPr/>
          </p:nvSpPr>
          <p:spPr>
            <a:xfrm>
              <a:off x="2187145" y="969297"/>
              <a:ext cx="167641" cy="20075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46" name="椭圆形"/>
            <p:cNvSpPr/>
            <p:nvPr/>
          </p:nvSpPr>
          <p:spPr>
            <a:xfrm>
              <a:off x="825928" y="1427722"/>
              <a:ext cx="167641" cy="20075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47" name="椭圆形"/>
            <p:cNvSpPr/>
            <p:nvPr/>
          </p:nvSpPr>
          <p:spPr>
            <a:xfrm>
              <a:off x="1584914" y="843522"/>
              <a:ext cx="167641" cy="20075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48" name="椭圆形"/>
            <p:cNvSpPr/>
            <p:nvPr/>
          </p:nvSpPr>
          <p:spPr>
            <a:xfrm>
              <a:off x="1319732" y="2307031"/>
              <a:ext cx="167641" cy="20075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49" name="椭圆形"/>
            <p:cNvSpPr/>
            <p:nvPr/>
          </p:nvSpPr>
          <p:spPr>
            <a:xfrm>
              <a:off x="1598441" y="2330831"/>
              <a:ext cx="167641" cy="20075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0" name="椭圆形"/>
            <p:cNvSpPr/>
            <p:nvPr/>
          </p:nvSpPr>
          <p:spPr>
            <a:xfrm>
              <a:off x="436461" y="2307031"/>
              <a:ext cx="167641" cy="20075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1" name="椭圆形"/>
            <p:cNvSpPr/>
            <p:nvPr/>
          </p:nvSpPr>
          <p:spPr>
            <a:xfrm>
              <a:off x="2825379" y="2307031"/>
              <a:ext cx="167641" cy="20075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2" name="椭圆形"/>
            <p:cNvSpPr/>
            <p:nvPr/>
          </p:nvSpPr>
          <p:spPr>
            <a:xfrm>
              <a:off x="2062626" y="1934497"/>
              <a:ext cx="167641" cy="20075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3" name="椭圆形"/>
            <p:cNvSpPr/>
            <p:nvPr/>
          </p:nvSpPr>
          <p:spPr>
            <a:xfrm>
              <a:off x="774661" y="3359555"/>
              <a:ext cx="167641" cy="200750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4" name="椭圆形"/>
            <p:cNvSpPr/>
            <p:nvPr/>
          </p:nvSpPr>
          <p:spPr>
            <a:xfrm>
              <a:off x="2149157" y="2517472"/>
              <a:ext cx="167641" cy="20075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5" name="椭圆形"/>
            <p:cNvSpPr/>
            <p:nvPr/>
          </p:nvSpPr>
          <p:spPr>
            <a:xfrm>
              <a:off x="59370" y="1443431"/>
              <a:ext cx="167641" cy="20075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6" name="椭圆形"/>
            <p:cNvSpPr/>
            <p:nvPr/>
          </p:nvSpPr>
          <p:spPr>
            <a:xfrm>
              <a:off x="2695628" y="1685004"/>
              <a:ext cx="167641" cy="20075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7" name="椭圆形"/>
            <p:cNvSpPr/>
            <p:nvPr/>
          </p:nvSpPr>
          <p:spPr>
            <a:xfrm>
              <a:off x="2825379" y="3527456"/>
              <a:ext cx="167641" cy="20075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8" name="椭圆形"/>
            <p:cNvSpPr/>
            <p:nvPr/>
          </p:nvSpPr>
          <p:spPr>
            <a:xfrm>
              <a:off x="3269626" y="2933706"/>
              <a:ext cx="167641" cy="20075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9" name="椭圆形"/>
            <p:cNvSpPr/>
            <p:nvPr/>
          </p:nvSpPr>
          <p:spPr>
            <a:xfrm>
              <a:off x="1866440" y="1419568"/>
              <a:ext cx="167641" cy="217060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60" name="椭圆形"/>
            <p:cNvSpPr/>
            <p:nvPr/>
          </p:nvSpPr>
          <p:spPr>
            <a:xfrm>
              <a:off x="2709298" y="2933706"/>
              <a:ext cx="167641" cy="20075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61" name="椭圆形"/>
            <p:cNvSpPr/>
            <p:nvPr/>
          </p:nvSpPr>
          <p:spPr>
            <a:xfrm>
              <a:off x="2825379" y="1220704"/>
              <a:ext cx="167641" cy="20075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62" name="椭圆形"/>
            <p:cNvSpPr/>
            <p:nvPr/>
          </p:nvSpPr>
          <p:spPr>
            <a:xfrm>
              <a:off x="605691" y="1809439"/>
              <a:ext cx="167641" cy="20075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63" name="椭圆形"/>
            <p:cNvSpPr/>
            <p:nvPr/>
          </p:nvSpPr>
          <p:spPr>
            <a:xfrm>
              <a:off x="766558" y="2393639"/>
              <a:ext cx="167641" cy="20075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64" name="椭圆形"/>
            <p:cNvSpPr/>
            <p:nvPr/>
          </p:nvSpPr>
          <p:spPr>
            <a:xfrm>
              <a:off x="0" y="2409347"/>
              <a:ext cx="167640" cy="20075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65" name="椭圆形"/>
            <p:cNvSpPr/>
            <p:nvPr/>
          </p:nvSpPr>
          <p:spPr>
            <a:xfrm>
              <a:off x="71095" y="3058168"/>
              <a:ext cx="167641" cy="20075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66" name="椭圆形"/>
            <p:cNvSpPr/>
            <p:nvPr/>
          </p:nvSpPr>
          <p:spPr>
            <a:xfrm>
              <a:off x="231962" y="3642368"/>
              <a:ext cx="167641" cy="20075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67" name="椭圆形"/>
            <p:cNvSpPr/>
            <p:nvPr/>
          </p:nvSpPr>
          <p:spPr>
            <a:xfrm>
              <a:off x="1422768" y="3200900"/>
              <a:ext cx="167641" cy="20075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68" name="椭圆形"/>
            <p:cNvSpPr/>
            <p:nvPr/>
          </p:nvSpPr>
          <p:spPr>
            <a:xfrm>
              <a:off x="2142470" y="3114171"/>
              <a:ext cx="167641" cy="20075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9" name="方程"/>
                <p:cNvSpPr txBox="1"/>
                <p:nvPr/>
              </p:nvSpPr>
              <p:spPr>
                <a:xfrm>
                  <a:off x="292994" y="5408724"/>
                  <a:ext cx="229363" cy="3505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sz="4300"/>
                </a:p>
              </p:txBody>
            </p:sp>
          </mc:Choice>
          <mc:Fallback xmlns="">
            <p:sp>
              <p:nvSpPr>
                <p:cNvPr id="369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994" y="5408724"/>
                  <a:ext cx="229363" cy="35059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23684" b="-8596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0" name="方程"/>
                <p:cNvSpPr txBox="1"/>
                <p:nvPr/>
              </p:nvSpPr>
              <p:spPr>
                <a:xfrm>
                  <a:off x="505431" y="5408724"/>
                  <a:ext cx="229363" cy="3505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sz="4300"/>
                </a:p>
              </p:txBody>
            </p:sp>
          </mc:Choice>
          <mc:Fallback xmlns="">
            <p:sp>
              <p:nvSpPr>
                <p:cNvPr id="370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431" y="5408724"/>
                  <a:ext cx="229363" cy="35059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27027" b="-8596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1" name="方程"/>
                <p:cNvSpPr txBox="1"/>
                <p:nvPr/>
              </p:nvSpPr>
              <p:spPr>
                <a:xfrm>
                  <a:off x="763962" y="5408724"/>
                  <a:ext cx="229363" cy="3505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sz="4300"/>
                </a:p>
              </p:txBody>
            </p:sp>
          </mc:Choice>
          <mc:Fallback xmlns="">
            <p:sp>
              <p:nvSpPr>
                <p:cNvPr id="371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962" y="5408724"/>
                  <a:ext cx="229363" cy="35059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23684" b="-8596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2" name="方程"/>
                <p:cNvSpPr txBox="1"/>
                <p:nvPr/>
              </p:nvSpPr>
              <p:spPr>
                <a:xfrm>
                  <a:off x="1000580" y="5408724"/>
                  <a:ext cx="229363" cy="3505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sz="4300"/>
                </a:p>
              </p:txBody>
            </p:sp>
          </mc:Choice>
          <mc:Fallback xmlns="">
            <p:sp>
              <p:nvSpPr>
                <p:cNvPr id="372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580" y="5408724"/>
                  <a:ext cx="229363" cy="35059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23684" b="-8596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3" name="方程"/>
                <p:cNvSpPr txBox="1"/>
                <p:nvPr/>
              </p:nvSpPr>
              <p:spPr>
                <a:xfrm>
                  <a:off x="1213017" y="5408724"/>
                  <a:ext cx="229363" cy="3505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sz="4300"/>
                </a:p>
              </p:txBody>
            </p:sp>
          </mc:Choice>
          <mc:Fallback xmlns="">
            <p:sp>
              <p:nvSpPr>
                <p:cNvPr id="373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3017" y="5408724"/>
                  <a:ext cx="229363" cy="35059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27027" b="-8596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4" name="方程"/>
                <p:cNvSpPr txBox="1"/>
                <p:nvPr/>
              </p:nvSpPr>
              <p:spPr>
                <a:xfrm>
                  <a:off x="1425455" y="5408724"/>
                  <a:ext cx="229363" cy="3505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sz="4300"/>
                </a:p>
              </p:txBody>
            </p:sp>
          </mc:Choice>
          <mc:Fallback xmlns="">
            <p:sp>
              <p:nvSpPr>
                <p:cNvPr id="374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5455" y="5408724"/>
                  <a:ext cx="229363" cy="35059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r="-27027" b="-8596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5" name="方程"/>
                <p:cNvSpPr txBox="1"/>
                <p:nvPr/>
              </p:nvSpPr>
              <p:spPr>
                <a:xfrm>
                  <a:off x="1710409" y="5408724"/>
                  <a:ext cx="229363" cy="3505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sz="4300"/>
                </a:p>
              </p:txBody>
            </p:sp>
          </mc:Choice>
          <mc:Fallback xmlns="">
            <p:sp>
              <p:nvSpPr>
                <p:cNvPr id="375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0409" y="5408724"/>
                  <a:ext cx="229363" cy="35059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26316" b="-8596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6" name="方程"/>
                <p:cNvSpPr txBox="1"/>
                <p:nvPr/>
              </p:nvSpPr>
              <p:spPr>
                <a:xfrm>
                  <a:off x="1922847" y="5408724"/>
                  <a:ext cx="229363" cy="3505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sz="4300"/>
                </a:p>
              </p:txBody>
            </p:sp>
          </mc:Choice>
          <mc:Fallback xmlns="">
            <p:sp>
              <p:nvSpPr>
                <p:cNvPr id="376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2847" y="5408724"/>
                  <a:ext cx="229363" cy="35059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r="-23684" b="-8596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7" name="方程"/>
                <p:cNvSpPr txBox="1"/>
                <p:nvPr/>
              </p:nvSpPr>
              <p:spPr>
                <a:xfrm>
                  <a:off x="2181377" y="5408724"/>
                  <a:ext cx="229363" cy="3505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sz="4300"/>
                </a:p>
              </p:txBody>
            </p:sp>
          </mc:Choice>
          <mc:Fallback xmlns="">
            <p:sp>
              <p:nvSpPr>
                <p:cNvPr id="377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1377" y="5408724"/>
                  <a:ext cx="229363" cy="35059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r="-27027" b="-8596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8" name="方程"/>
                <p:cNvSpPr txBox="1"/>
                <p:nvPr/>
              </p:nvSpPr>
              <p:spPr>
                <a:xfrm>
                  <a:off x="2417995" y="5408724"/>
                  <a:ext cx="229363" cy="3505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sz="4300"/>
                </a:p>
              </p:txBody>
            </p:sp>
          </mc:Choice>
          <mc:Fallback xmlns="">
            <p:sp>
              <p:nvSpPr>
                <p:cNvPr id="378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7995" y="5408724"/>
                  <a:ext cx="229363" cy="35059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r="-27027" b="-8596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9" name="方程"/>
                <p:cNvSpPr txBox="1"/>
                <p:nvPr/>
              </p:nvSpPr>
              <p:spPr>
                <a:xfrm>
                  <a:off x="2630433" y="5408724"/>
                  <a:ext cx="229363" cy="3505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sz="4300"/>
                </a:p>
              </p:txBody>
            </p:sp>
          </mc:Choice>
          <mc:Fallback xmlns="">
            <p:sp>
              <p:nvSpPr>
                <p:cNvPr id="379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0433" y="5408724"/>
                  <a:ext cx="229363" cy="35059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r="-23684" b="-8596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0" name="方程"/>
                <p:cNvSpPr txBox="1"/>
                <p:nvPr/>
              </p:nvSpPr>
              <p:spPr>
                <a:xfrm>
                  <a:off x="2888963" y="5408724"/>
                  <a:ext cx="229363" cy="3505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sz="4300"/>
                </a:p>
              </p:txBody>
            </p:sp>
          </mc:Choice>
          <mc:Fallback xmlns="">
            <p:sp>
              <p:nvSpPr>
                <p:cNvPr id="380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8963" y="5408724"/>
                  <a:ext cx="229363" cy="35059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r="-27027" b="-8596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1" name="线条"/>
            <p:cNvSpPr/>
            <p:nvPr/>
          </p:nvSpPr>
          <p:spPr>
            <a:xfrm flipV="1">
              <a:off x="510442" y="4367816"/>
              <a:ext cx="1" cy="100473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82" name="线条"/>
            <p:cNvSpPr/>
            <p:nvPr/>
          </p:nvSpPr>
          <p:spPr>
            <a:xfrm flipV="1">
              <a:off x="878643" y="4367816"/>
              <a:ext cx="1" cy="100473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83" name="线条"/>
            <p:cNvSpPr/>
            <p:nvPr/>
          </p:nvSpPr>
          <p:spPr>
            <a:xfrm flipV="1">
              <a:off x="1115261" y="4375804"/>
              <a:ext cx="1" cy="100473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84" name="线条"/>
            <p:cNvSpPr/>
            <p:nvPr/>
          </p:nvSpPr>
          <p:spPr>
            <a:xfrm flipV="1">
              <a:off x="694542" y="4367816"/>
              <a:ext cx="1" cy="100473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85" name="线条"/>
            <p:cNvSpPr/>
            <p:nvPr/>
          </p:nvSpPr>
          <p:spPr>
            <a:xfrm flipV="1">
              <a:off x="1306318" y="4377916"/>
              <a:ext cx="1" cy="100473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86" name="线条"/>
            <p:cNvSpPr/>
            <p:nvPr/>
          </p:nvSpPr>
          <p:spPr>
            <a:xfrm flipV="1">
              <a:off x="1674520" y="4377916"/>
              <a:ext cx="1" cy="100473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87" name="线条"/>
            <p:cNvSpPr/>
            <p:nvPr/>
          </p:nvSpPr>
          <p:spPr>
            <a:xfrm flipV="1">
              <a:off x="1911137" y="4385904"/>
              <a:ext cx="1" cy="100473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88" name="线条"/>
            <p:cNvSpPr/>
            <p:nvPr/>
          </p:nvSpPr>
          <p:spPr>
            <a:xfrm flipV="1">
              <a:off x="1490419" y="4377916"/>
              <a:ext cx="1" cy="100473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89" name="线条"/>
            <p:cNvSpPr/>
            <p:nvPr/>
          </p:nvSpPr>
          <p:spPr>
            <a:xfrm flipV="1">
              <a:off x="2066892" y="4377916"/>
              <a:ext cx="1" cy="100473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90" name="线条"/>
            <p:cNvSpPr/>
            <p:nvPr/>
          </p:nvSpPr>
          <p:spPr>
            <a:xfrm flipV="1">
              <a:off x="2435093" y="4377916"/>
              <a:ext cx="1" cy="100473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91" name="线条"/>
            <p:cNvSpPr/>
            <p:nvPr/>
          </p:nvSpPr>
          <p:spPr>
            <a:xfrm flipV="1">
              <a:off x="2671711" y="4385904"/>
              <a:ext cx="1" cy="100473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92" name="线条"/>
            <p:cNvSpPr/>
            <p:nvPr/>
          </p:nvSpPr>
          <p:spPr>
            <a:xfrm flipV="1">
              <a:off x="2250993" y="4377916"/>
              <a:ext cx="1" cy="100473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93" name="椭圆形"/>
            <p:cNvSpPr/>
            <p:nvPr/>
          </p:nvSpPr>
          <p:spPr>
            <a:xfrm>
              <a:off x="763698" y="4409106"/>
              <a:ext cx="167641" cy="20075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94" name="椭圆形"/>
            <p:cNvSpPr/>
            <p:nvPr/>
          </p:nvSpPr>
          <p:spPr>
            <a:xfrm>
              <a:off x="2814416" y="4577007"/>
              <a:ext cx="167641" cy="20075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95" name="椭圆形"/>
            <p:cNvSpPr/>
            <p:nvPr/>
          </p:nvSpPr>
          <p:spPr>
            <a:xfrm>
              <a:off x="3258663" y="3983257"/>
              <a:ext cx="167641" cy="20075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96" name="椭圆形"/>
            <p:cNvSpPr/>
            <p:nvPr/>
          </p:nvSpPr>
          <p:spPr>
            <a:xfrm>
              <a:off x="2698336" y="3983257"/>
              <a:ext cx="167641" cy="20075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97" name="椭圆形"/>
            <p:cNvSpPr/>
            <p:nvPr/>
          </p:nvSpPr>
          <p:spPr>
            <a:xfrm>
              <a:off x="60132" y="4107720"/>
              <a:ext cx="167641" cy="20075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98" name="椭圆形"/>
            <p:cNvSpPr/>
            <p:nvPr/>
          </p:nvSpPr>
          <p:spPr>
            <a:xfrm>
              <a:off x="219142" y="5050082"/>
              <a:ext cx="167641" cy="20075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99" name="椭圆形"/>
            <p:cNvSpPr/>
            <p:nvPr/>
          </p:nvSpPr>
          <p:spPr>
            <a:xfrm>
              <a:off x="1411806" y="4250451"/>
              <a:ext cx="167641" cy="20075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00" name="椭圆形"/>
            <p:cNvSpPr/>
            <p:nvPr/>
          </p:nvSpPr>
          <p:spPr>
            <a:xfrm>
              <a:off x="2131507" y="4163722"/>
              <a:ext cx="167641" cy="20075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01" name="椭圆形"/>
            <p:cNvSpPr/>
            <p:nvPr/>
          </p:nvSpPr>
          <p:spPr>
            <a:xfrm>
              <a:off x="1041551" y="4409106"/>
              <a:ext cx="167641" cy="20075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02" name="椭圆形"/>
            <p:cNvSpPr/>
            <p:nvPr/>
          </p:nvSpPr>
          <p:spPr>
            <a:xfrm>
              <a:off x="2162019" y="4825339"/>
              <a:ext cx="167641" cy="20075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03" name="椭圆形"/>
            <p:cNvSpPr/>
            <p:nvPr/>
          </p:nvSpPr>
          <p:spPr>
            <a:xfrm>
              <a:off x="1601692" y="4825339"/>
              <a:ext cx="167641" cy="20075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04" name="椭圆形"/>
            <p:cNvSpPr/>
            <p:nvPr/>
          </p:nvSpPr>
          <p:spPr>
            <a:xfrm>
              <a:off x="1034863" y="5005804"/>
              <a:ext cx="167641" cy="20075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05" name="线条"/>
            <p:cNvSpPr/>
            <p:nvPr/>
          </p:nvSpPr>
          <p:spPr>
            <a:xfrm flipV="1">
              <a:off x="3994851" y="385925"/>
              <a:ext cx="1" cy="2448072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  <a:tailEnd type="triangle" w="med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6" name="方程"/>
                <p:cNvSpPr txBox="1"/>
                <p:nvPr/>
              </p:nvSpPr>
              <p:spPr>
                <a:xfrm>
                  <a:off x="3807853" y="2917065"/>
                  <a:ext cx="389917" cy="4235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sz="5100"/>
                </a:p>
              </p:txBody>
            </p:sp>
          </mc:Choice>
          <mc:Fallback xmlns="">
            <p:sp>
              <p:nvSpPr>
                <p:cNvPr id="406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7853" y="2917065"/>
                  <a:ext cx="389917" cy="423597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b="-5072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7" name="线条"/>
            <p:cNvSpPr/>
            <p:nvPr/>
          </p:nvSpPr>
          <p:spPr>
            <a:xfrm flipH="1">
              <a:off x="4005599" y="3423010"/>
              <a:ext cx="1" cy="2259227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  <a:tailEnd type="triangle" w="med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Empirical fitting of cascade SED in black-body photon field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0624">
              <a:defRPr sz="5760"/>
            </a:lvl1pPr>
          </a:lstStyle>
          <a:p>
            <a:r>
              <a:t>Empirical fitting of cascade SED in black-body photon fields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855" y="2321473"/>
            <a:ext cx="9050866" cy="743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58043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osmic ray sourc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Cosmic ray sources</a:t>
            </a:r>
          </a:p>
        </p:txBody>
      </p:sp>
      <p:sp>
        <p:nvSpPr>
          <p:cNvPr id="151" name="Critical B field：…"/>
          <p:cNvSpPr txBox="1">
            <a:spLocks noGrp="1"/>
          </p:cNvSpPr>
          <p:nvPr>
            <p:ph type="body" sz="half" idx="1"/>
          </p:nvPr>
        </p:nvSpPr>
        <p:spPr>
          <a:xfrm>
            <a:off x="8359506" y="2917729"/>
            <a:ext cx="4605931" cy="6286501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4200"/>
              </a:spcBef>
              <a:buSzTx/>
              <a:buNone/>
              <a:defRPr sz="3200"/>
            </a:pPr>
            <a:r>
              <a:t>Critical B field：</a:t>
            </a:r>
          </a:p>
          <a:p>
            <a:pPr marL="0" indent="0">
              <a:spcBef>
                <a:spcPts val="4200"/>
              </a:spcBef>
              <a:buSzTx/>
              <a:buNone/>
              <a:defRPr sz="3200"/>
            </a:pPr>
            <a:r>
              <a:t>                                      Dimensionless：  </a:t>
            </a:r>
          </a:p>
          <a:p>
            <a:pPr marL="0" indent="0">
              <a:spcBef>
                <a:spcPts val="4200"/>
              </a:spcBef>
              <a:buSzTx/>
              <a:buNone/>
              <a:defRPr sz="3200"/>
            </a:pPr>
            <a:r>
              <a:t>                                               Mean photon energy of classical synchrotron: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方程"/>
              <p:cNvSpPr txBox="1"/>
              <p:nvPr/>
            </p:nvSpPr>
            <p:spPr>
              <a:xfrm>
                <a:off x="8789765" y="3853507"/>
                <a:ext cx="3412329" cy="50647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36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cr</m:t>
                          </m:r>
                        </m:sub>
                      </m:sSub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=4.4×</m:t>
                      </m:r>
                      <m:sSup>
                        <m:sSupPr>
                          <m:ctrlPr>
                            <a:rPr sz="36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</m:sSup>
                      <m:r>
                        <m:rPr>
                          <m:sty m:val="p"/>
                        </m:rP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oMath>
                  </m:oMathPara>
                </a14:m>
                <a:endParaRPr sz="3600"/>
              </a:p>
            </p:txBody>
          </p:sp>
        </mc:Choice>
        <mc:Fallback xmlns="">
          <p:sp>
            <p:nvSpPr>
              <p:cNvPr id="155" name="方程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9765" y="3853507"/>
                <a:ext cx="3412329" cy="506474"/>
              </a:xfrm>
              <a:prstGeom prst="rect">
                <a:avLst/>
              </a:prstGeom>
              <a:blipFill rotWithShape="0">
                <a:blip r:embed="rId2"/>
                <a:stretch>
                  <a:fillRect b="-722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方程"/>
              <p:cNvSpPr txBox="1"/>
              <p:nvPr/>
            </p:nvSpPr>
            <p:spPr>
              <a:xfrm>
                <a:off x="8747487" y="5370136"/>
                <a:ext cx="3085913" cy="50679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sSub>
                        <m:sSubPr>
                          <m:ctrlPr>
                            <a:rPr sz="36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sz="36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sz="36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sz="36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cr</m:t>
                          </m:r>
                        </m:sub>
                      </m:sSub>
                    </m:oMath>
                  </m:oMathPara>
                </a14:m>
                <a:endParaRPr sz="3600"/>
              </a:p>
            </p:txBody>
          </p:sp>
        </mc:Choice>
        <mc:Fallback xmlns="">
          <p:sp>
            <p:nvSpPr>
              <p:cNvPr id="156" name="方程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487" y="5370136"/>
                <a:ext cx="3085913" cy="506798"/>
              </a:xfrm>
              <a:prstGeom prst="rect">
                <a:avLst/>
              </a:prstGeom>
              <a:blipFill rotWithShape="0">
                <a:blip r:embed="rId3"/>
                <a:stretch>
                  <a:fillRect l="-395" r="-12451" b="-722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方程"/>
              <p:cNvSpPr txBox="1"/>
              <p:nvPr/>
            </p:nvSpPr>
            <p:spPr>
              <a:xfrm>
                <a:off x="8292183" y="7211700"/>
                <a:ext cx="3092831" cy="50679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sz="36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=1.5</m:t>
                      </m:r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𝜒𝛾</m:t>
                      </m:r>
                      <m:sSub>
                        <m:sSubPr>
                          <m:ctrlPr>
                            <a:rPr sz="36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sz="36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sz="3600"/>
              </a:p>
            </p:txBody>
          </p:sp>
        </mc:Choice>
        <mc:Fallback xmlns="">
          <p:sp>
            <p:nvSpPr>
              <p:cNvPr id="157" name="方程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83" y="7211700"/>
                <a:ext cx="3092831" cy="506798"/>
              </a:xfrm>
              <a:prstGeom prst="rect">
                <a:avLst/>
              </a:prstGeom>
              <a:blipFill rotWithShape="0">
                <a:blip r:embed="rId4"/>
                <a:stretch>
                  <a:fillRect r="-12598" b="-722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方程"/>
              <p:cNvSpPr txBox="1"/>
              <p:nvPr/>
            </p:nvSpPr>
            <p:spPr>
              <a:xfrm>
                <a:off x="9151994" y="7790794"/>
                <a:ext cx="3020955" cy="50679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sz="36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sz="36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sz="3600"/>
              </a:p>
            </p:txBody>
          </p:sp>
        </mc:Choice>
        <mc:Fallback xmlns="">
          <p:sp>
            <p:nvSpPr>
              <p:cNvPr id="162" name="方程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1994" y="7790794"/>
                <a:ext cx="3020955" cy="506798"/>
              </a:xfrm>
              <a:prstGeom prst="rect">
                <a:avLst/>
              </a:prstGeom>
              <a:blipFill rotWithShape="0">
                <a:blip r:embed="rId5"/>
                <a:stretch>
                  <a:fillRect r="-2823" b="-722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016" y="2289079"/>
            <a:ext cx="7810500" cy="7543800"/>
          </a:xfrm>
          <a:prstGeom prst="rect">
            <a:avLst/>
          </a:prstGeom>
        </p:spPr>
      </p:pic>
      <p:grpSp>
        <p:nvGrpSpPr>
          <p:cNvPr id="15" name="成组"/>
          <p:cNvGrpSpPr/>
          <p:nvPr/>
        </p:nvGrpSpPr>
        <p:grpSpPr>
          <a:xfrm>
            <a:off x="1296748" y="2317810"/>
            <a:ext cx="6500941" cy="3056452"/>
            <a:chOff x="-80822" y="-80822"/>
            <a:chExt cx="6500939" cy="3056450"/>
          </a:xfrm>
        </p:grpSpPr>
        <p:pic>
          <p:nvPicPr>
            <p:cNvPr id="16" name="圆角矩形" descr="圆角矩形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80823" y="-80823"/>
              <a:ext cx="3553110" cy="3056451"/>
            </a:xfrm>
            <a:prstGeom prst="rect">
              <a:avLst/>
            </a:prstGeom>
            <a:effectLst/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方程"/>
                <p:cNvSpPr txBox="1"/>
                <p:nvPr/>
              </p:nvSpPr>
              <p:spPr>
                <a:xfrm>
                  <a:off x="3408507" y="795886"/>
                  <a:ext cx="3011611" cy="501899"/>
                </a:xfrm>
                <a:prstGeom prst="rect">
                  <a:avLst/>
                </a:prstGeom>
                <a:noFill/>
                <a:ln w="92075">
                  <a:solidFill>
                    <a:schemeClr val="accent1">
                      <a:alpha val="79000"/>
                    </a:schemeClr>
                  </a:solidFill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∼100</m:t>
                        </m:r>
                        <m:sSub>
                          <m:sSubPr>
                            <m:ctrlPr>
                              <a:rPr sz="3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sSubSup>
                          <m:sSubSupPr>
                            <m:ctrlPr>
                              <a:rPr sz="3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>
                          <m:sSubPr>
                            <m:ctrlPr>
                              <a:rPr sz="3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sz="3400" dirty="0"/>
                </a:p>
              </p:txBody>
            </p:sp>
          </mc:Choice>
          <mc:Fallback xmlns="">
            <p:sp>
              <p:nvSpPr>
                <p:cNvPr id="17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8507" y="795886"/>
                  <a:ext cx="3011611" cy="5018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8055"/>
                  </a:stretch>
                </a:blipFill>
                <a:ln w="92075">
                  <a:solidFill>
                    <a:schemeClr val="accent1">
                      <a:alpha val="79000"/>
                    </a:schemeClr>
                  </a:solidFill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Empirical fitting of cascade SED in black-body photon field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0624">
              <a:defRPr sz="5760"/>
            </a:lvl1pPr>
          </a:lstStyle>
          <a:p>
            <a:r>
              <a:t>Empirical fitting of cascade SED in black-body photon fields</a:t>
            </a:r>
          </a:p>
        </p:txBody>
      </p:sp>
      <p:pic>
        <p:nvPicPr>
          <p:cNvPr id="412" name="Screen Shot 2018-03-28 at 16.40.44.png" descr="Screen Shot 2018-03-28 at 16.40.4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0876" y="3922596"/>
            <a:ext cx="10842444" cy="12536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Screen Shot 2018-03-28 at 16.40.51.png" descr="Screen Shot 2018-03-28 at 16.40.5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58882" y="5694942"/>
            <a:ext cx="5542457" cy="86073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Screen Shot 2018-03-28 at 16.41.08.png" descr="Screen Shot 2018-03-28 at 16.41.0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79159" y="6704882"/>
            <a:ext cx="2563596" cy="586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15" name="Screen Shot 2018-03-28 at 16.40.57.png" descr="Screen Shot 2018-03-28 at 16.40.5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70281" y="6716812"/>
            <a:ext cx="5901907" cy="831754"/>
          </a:xfrm>
          <a:prstGeom prst="rect">
            <a:avLst/>
          </a:prstGeom>
          <a:ln w="12700">
            <a:miter lim="400000"/>
          </a:ln>
        </p:spPr>
      </p:pic>
      <p:sp>
        <p:nvSpPr>
          <p:cNvPr id="416" name="Wang et al, PhRvD, 97, 103016"/>
          <p:cNvSpPr txBox="1"/>
          <p:nvPr/>
        </p:nvSpPr>
        <p:spPr>
          <a:xfrm>
            <a:off x="3684947" y="8972250"/>
            <a:ext cx="591921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3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Wang et al, PhRvD, 97, 103016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7" name="方程"/>
              <p:cNvSpPr txBox="1"/>
              <p:nvPr/>
            </p:nvSpPr>
            <p:spPr>
              <a:xfrm>
                <a:off x="4326780" y="3390417"/>
                <a:ext cx="3560084" cy="53495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Υ</m:t>
                      </m:r>
                      <m:r>
                        <a:rPr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=2.7</m:t>
                      </m:r>
                      <m:sSub>
                        <m:sSubPr>
                          <m:ctrlPr>
                            <a:rPr sz="38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Sup>
                        <m:sSubSupPr>
                          <m:ctrlPr>
                            <a:rPr sz="38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sz="38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sz="3800" dirty="0"/>
              </a:p>
            </p:txBody>
          </p:sp>
        </mc:Choice>
        <mc:Fallback xmlns="">
          <p:sp>
            <p:nvSpPr>
              <p:cNvPr id="417" name="方程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780" y="3390417"/>
                <a:ext cx="3560084" cy="534953"/>
              </a:xfrm>
              <a:prstGeom prst="rect">
                <a:avLst/>
              </a:prstGeom>
              <a:blipFill rotWithShape="0">
                <a:blip r:embed="rId6"/>
                <a:stretch>
                  <a:fillRect l="-171" r="-10103" b="-681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Cascade in black-body photon fields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0911781" cy="1021507"/>
          </a:xfrm>
          <a:prstGeom prst="rect">
            <a:avLst/>
          </a:prstGeom>
        </p:spPr>
        <p:txBody>
          <a:bodyPr/>
          <a:lstStyle>
            <a:lvl1pPr defTabSz="362204">
              <a:defRPr sz="4960"/>
            </a:lvl1pPr>
          </a:lstStyle>
          <a:p>
            <a:r>
              <a:t>Cascade in black-body photon fields</a:t>
            </a:r>
          </a:p>
        </p:txBody>
      </p:sp>
      <p:pic>
        <p:nvPicPr>
          <p:cNvPr id="420" name="figure_1.pdf" descr="figure_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0939" y="1093477"/>
            <a:ext cx="9454903" cy="709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1" name="figure_7.pdf" descr="figure_7.pdf"/>
          <p:cNvPicPr>
            <a:picLocks noChangeAspect="1"/>
          </p:cNvPicPr>
          <p:nvPr/>
        </p:nvPicPr>
        <p:blipFill>
          <a:blip r:embed="rId3">
            <a:extLst/>
          </a:blip>
          <a:srcRect r="8603"/>
          <a:stretch>
            <a:fillRect/>
          </a:stretch>
        </p:blipFill>
        <p:spPr>
          <a:xfrm>
            <a:off x="1426219" y="133104"/>
            <a:ext cx="9964186" cy="8176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2" name="Screen Shot 2018-03-28 at 16.41.08.png" descr="Screen Shot 2018-03-28 at 16.41.0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78933" y="8517697"/>
            <a:ext cx="2563595" cy="586188"/>
          </a:xfrm>
          <a:prstGeom prst="rect">
            <a:avLst/>
          </a:prstGeom>
          <a:ln w="12700">
            <a:miter lim="400000"/>
          </a:ln>
        </p:spPr>
      </p:pic>
      <p:sp>
        <p:nvSpPr>
          <p:cNvPr id="423" name="Wang et al, PhRvD, 97, 103016"/>
          <p:cNvSpPr txBox="1"/>
          <p:nvPr/>
        </p:nvSpPr>
        <p:spPr>
          <a:xfrm>
            <a:off x="3701122" y="9036951"/>
            <a:ext cx="591921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3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Wang et al, PhRvD, 97, 103016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4" name="方程"/>
              <p:cNvSpPr txBox="1"/>
              <p:nvPr/>
            </p:nvSpPr>
            <p:spPr>
              <a:xfrm>
                <a:off x="282999" y="8613702"/>
                <a:ext cx="2623220" cy="39417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Υ</m:t>
                      </m:r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=2.7</m:t>
                      </m:r>
                      <m:sSub>
                        <m:sSub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Sup>
                        <m:sSubSup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sz="2800"/>
              </a:p>
            </p:txBody>
          </p:sp>
        </mc:Choice>
        <mc:Fallback xmlns="">
          <p:sp>
            <p:nvSpPr>
              <p:cNvPr id="424" name="方程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99" y="8613702"/>
                <a:ext cx="2623220" cy="394177"/>
              </a:xfrm>
              <a:prstGeom prst="rect">
                <a:avLst/>
              </a:prstGeom>
              <a:blipFill rotWithShape="0">
                <a:blip r:embed="rId5"/>
                <a:stretch>
                  <a:fillRect l="-232" r="-10209" b="-769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5" name="Screen Shot 2018-03-28 at 12.17.46.png" descr="Screen Shot 2018-03-28 at 12.17.46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4676" y="7940183"/>
            <a:ext cx="2759865" cy="6020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" grpId="1" animBg="1" advAuto="0"/>
      <p:bldP spid="422" grpId="2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Empirical fitting of cascade SED in photon field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t>Empirical fitting of cascade SED in photon fields</a:t>
            </a:r>
          </a:p>
        </p:txBody>
      </p:sp>
      <p:pic>
        <p:nvPicPr>
          <p:cNvPr id="428" name="Screen Shot 2018-03-28 at 16.40.44.png" descr="Screen Shot 2018-03-28 at 16.40.4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0876" y="3922596"/>
            <a:ext cx="10842444" cy="12536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9" name="Screen Shot 2018-03-28 at 16.40.51.png" descr="Screen Shot 2018-03-28 at 16.40.5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58882" y="5694942"/>
            <a:ext cx="5542457" cy="86073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0" name="Screen Shot 2018-03-28 at 16.41.08.png" descr="Screen Shot 2018-03-28 at 16.41.0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79159" y="6704882"/>
            <a:ext cx="2563596" cy="586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31" name="Screen Shot 2018-03-28 at 16.40.57.png" descr="Screen Shot 2018-03-28 at 16.40.5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70281" y="6716812"/>
            <a:ext cx="5901907" cy="831754"/>
          </a:xfrm>
          <a:prstGeom prst="rect">
            <a:avLst/>
          </a:prstGeom>
          <a:ln w="12700">
            <a:miter lim="400000"/>
          </a:ln>
        </p:spPr>
      </p:pic>
      <p:sp>
        <p:nvSpPr>
          <p:cNvPr id="432" name="Wang et al, PhRvD, 97, 103016"/>
          <p:cNvSpPr txBox="1"/>
          <p:nvPr/>
        </p:nvSpPr>
        <p:spPr>
          <a:xfrm>
            <a:off x="3684947" y="8325245"/>
            <a:ext cx="591921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3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Wang et al, PhRvD, 97, 103016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3" name="方程"/>
              <p:cNvSpPr txBox="1"/>
              <p:nvPr/>
            </p:nvSpPr>
            <p:spPr>
              <a:xfrm>
                <a:off x="4326780" y="3390417"/>
                <a:ext cx="3560084" cy="53495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Υ</m:t>
                      </m:r>
                      <m:r>
                        <a:rPr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=2.7</m:t>
                      </m:r>
                      <m:sSub>
                        <m:sSubPr>
                          <m:ctrlPr>
                            <a:rPr sz="38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Sup>
                        <m:sSubSupPr>
                          <m:ctrlPr>
                            <a:rPr sz="38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sz="38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sz="3800"/>
              </a:p>
            </p:txBody>
          </p:sp>
        </mc:Choice>
        <mc:Fallback xmlns="">
          <p:sp>
            <p:nvSpPr>
              <p:cNvPr id="433" name="方程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780" y="3390417"/>
                <a:ext cx="3560084" cy="534953"/>
              </a:xfrm>
              <a:prstGeom prst="rect">
                <a:avLst/>
              </a:prstGeom>
              <a:blipFill rotWithShape="0">
                <a:blip r:embed="rId6"/>
                <a:stretch>
                  <a:fillRect l="-171" r="-10103" b="-681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initial particle energy…"/>
          <p:cNvSpPr/>
          <p:nvPr/>
        </p:nvSpPr>
        <p:spPr>
          <a:xfrm>
            <a:off x="88584" y="506025"/>
            <a:ext cx="5977151" cy="2110934"/>
          </a:xfrm>
          <a:prstGeom prst="roundRect">
            <a:avLst>
              <a:gd name="adj" fmla="val 16806"/>
            </a:avLst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initial particle energy </a:t>
            </a:r>
          </a:p>
          <a:p>
            <a: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 cascade size (R)</a:t>
            </a:r>
          </a:p>
          <a:p>
            <a: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B field</a:t>
            </a:r>
          </a:p>
        </p:txBody>
      </p:sp>
      <p:sp>
        <p:nvSpPr>
          <p:cNvPr id="436" name="SED of Cascade…"/>
          <p:cNvSpPr/>
          <p:nvPr/>
        </p:nvSpPr>
        <p:spPr>
          <a:xfrm>
            <a:off x="1461589" y="6323511"/>
            <a:ext cx="9903492" cy="2886131"/>
          </a:xfrm>
          <a:prstGeom prst="roundRect">
            <a:avLst>
              <a:gd name="adj" fmla="val 6858"/>
            </a:avLst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63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SED of Cascade</a:t>
            </a:r>
          </a:p>
          <a:p>
            <a:pPr>
              <a:defRPr sz="63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/>
              <a:t>MeV </a:t>
            </a:r>
            <a:r>
              <a:rPr lang="en-US" smtClean="0"/>
              <a:t>~ </a:t>
            </a:r>
            <a:r>
              <a:rPr smtClean="0"/>
              <a:t>TeV </a:t>
            </a:r>
            <a:r>
              <a:rPr dirty="0"/>
              <a:t>(CR source)</a:t>
            </a:r>
          </a:p>
        </p:txBody>
      </p:sp>
      <p:sp>
        <p:nvSpPr>
          <p:cNvPr id="437" name="initial particle energy…"/>
          <p:cNvSpPr/>
          <p:nvPr/>
        </p:nvSpPr>
        <p:spPr>
          <a:xfrm>
            <a:off x="6267826" y="506025"/>
            <a:ext cx="6682067" cy="2110934"/>
          </a:xfrm>
          <a:prstGeom prst="roundRect">
            <a:avLst>
              <a:gd name="adj" fmla="val 16806"/>
            </a:avLst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initial particle energy </a:t>
            </a:r>
          </a:p>
          <a:p>
            <a: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 cascade size (R)</a:t>
            </a:r>
          </a:p>
          <a:p>
            <a: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photon number density &amp; T</a:t>
            </a:r>
          </a:p>
        </p:txBody>
      </p:sp>
      <p:sp>
        <p:nvSpPr>
          <p:cNvPr id="438" name="箭头"/>
          <p:cNvSpPr/>
          <p:nvPr/>
        </p:nvSpPr>
        <p:spPr>
          <a:xfrm rot="7020000">
            <a:off x="6956229" y="3894053"/>
            <a:ext cx="4212954" cy="1270001"/>
          </a:xfrm>
          <a:prstGeom prst="rightArrow">
            <a:avLst>
              <a:gd name="adj1" fmla="val 40806"/>
              <a:gd name="adj2" fmla="val 52960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39" name="Monte-Carlo simulation"/>
          <p:cNvSpPr/>
          <p:nvPr/>
        </p:nvSpPr>
        <p:spPr>
          <a:xfrm>
            <a:off x="3611740" y="3835234"/>
            <a:ext cx="6357381" cy="1270001"/>
          </a:xfrm>
          <a:prstGeom prst="roundRect">
            <a:avLst>
              <a:gd name="adj" fmla="val 15000"/>
            </a:avLst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Monte-Carlo simulation</a:t>
            </a:r>
          </a:p>
        </p:txBody>
      </p:sp>
      <p:sp>
        <p:nvSpPr>
          <p:cNvPr id="440" name="箭头"/>
          <p:cNvSpPr/>
          <p:nvPr/>
        </p:nvSpPr>
        <p:spPr>
          <a:xfrm rot="3780396">
            <a:off x="4544472" y="2615977"/>
            <a:ext cx="1219643" cy="1270001"/>
          </a:xfrm>
          <a:prstGeom prst="rightArrow">
            <a:avLst>
              <a:gd name="adj1" fmla="val 40806"/>
              <a:gd name="adj2" fmla="val 55147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1" name="箭头"/>
          <p:cNvSpPr/>
          <p:nvPr/>
        </p:nvSpPr>
        <p:spPr>
          <a:xfrm rot="3780396">
            <a:off x="5338329" y="5121885"/>
            <a:ext cx="1372406" cy="1270001"/>
          </a:xfrm>
          <a:prstGeom prst="rightArrow">
            <a:avLst>
              <a:gd name="adj1" fmla="val 40806"/>
              <a:gd name="adj2" fmla="val 52960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2" name="箭头"/>
          <p:cNvSpPr/>
          <p:nvPr/>
        </p:nvSpPr>
        <p:spPr>
          <a:xfrm rot="7057743">
            <a:off x="7528135" y="2617254"/>
            <a:ext cx="1378412" cy="1270001"/>
          </a:xfrm>
          <a:prstGeom prst="rightArrow">
            <a:avLst>
              <a:gd name="adj1" fmla="val 40806"/>
              <a:gd name="adj2" fmla="val 52960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3" name="箭头"/>
          <p:cNvSpPr/>
          <p:nvPr/>
        </p:nvSpPr>
        <p:spPr>
          <a:xfrm rot="7057743">
            <a:off x="6495833" y="5105416"/>
            <a:ext cx="1378413" cy="1270001"/>
          </a:xfrm>
          <a:prstGeom prst="rightArrow">
            <a:avLst>
              <a:gd name="adj1" fmla="val 40806"/>
              <a:gd name="adj2" fmla="val 52960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4" name="箭头"/>
          <p:cNvSpPr/>
          <p:nvPr/>
        </p:nvSpPr>
        <p:spPr>
          <a:xfrm rot="3780396">
            <a:off x="1693942" y="3888864"/>
            <a:ext cx="4225204" cy="1270001"/>
          </a:xfrm>
          <a:prstGeom prst="rightArrow">
            <a:avLst>
              <a:gd name="adj1" fmla="val 40806"/>
              <a:gd name="adj2" fmla="val 52960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5" name="Using our SED formula"/>
          <p:cNvSpPr/>
          <p:nvPr/>
        </p:nvSpPr>
        <p:spPr>
          <a:xfrm>
            <a:off x="3552466" y="3835234"/>
            <a:ext cx="5721739" cy="1270001"/>
          </a:xfrm>
          <a:prstGeom prst="roundRect">
            <a:avLst>
              <a:gd name="adj" fmla="val 15000"/>
            </a:avLst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Using our SED formula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repeatCount="0" accel="50000" decel="50000" fill="hold" grpId="1" nodeType="click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2" presetClass="exit" presetSubtype="2" repeatCount="0" accel="50000" decel="50000" fill="hold" grpId="2" nodeType="after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xit" presetSubtype="2" repeatCount="0" accel="50000" decel="50000" fill="hold" grpId="3" nodeType="after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"/>
                            </p:stCondLst>
                            <p:childTnLst>
                              <p:par>
                                <p:cTn id="20" presetID="2" presetClass="exit" presetSubtype="2" repeatCount="0" accel="50000" decel="50000" fill="hold" grpId="4" nodeType="after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2" presetClass="exit" presetSubtype="2" repeatCount="0" accel="50000" decel="50000" fill="hold" grpId="5" nodeType="after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"/>
                            </p:stCondLst>
                            <p:childTnLst>
                              <p:par>
                                <p:cTn id="30" presetID="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0"/>
                            </p:stCondLst>
                            <p:childTnLst>
                              <p:par>
                                <p:cTn id="35" presetID="2" presetClass="entr" presetSubtype="8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00"/>
                            </p:stCondLst>
                            <p:childTnLst>
                              <p:par>
                                <p:cTn id="40" presetID="2" presetClass="entr" presetSubtype="8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" grpId="6" animBg="1" advAuto="0"/>
      <p:bldP spid="439" grpId="3" animBg="1"/>
      <p:bldP spid="440" grpId="1" uiExpand="1" animBg="1"/>
      <p:bldP spid="441" grpId="4" animBg="1"/>
      <p:bldP spid="442" grpId="2" animBg="1"/>
      <p:bldP spid="443" grpId="5" animBg="1"/>
      <p:bldP spid="444" grpId="7" animBg="1" advAuto="0"/>
      <p:bldP spid="445" grpId="8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064000"/>
            <a:ext cx="13004800" cy="1858498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 smtClean="0"/>
              <a:t>Simulation and fitting of the cascades in photon fields with different spectra?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19368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Input primary electron energy + cascade size + B field —&gt; SED with a simple analytical function…"/>
          <p:cNvSpPr txBox="1">
            <a:spLocks noGrp="1"/>
          </p:cNvSpPr>
          <p:nvPr>
            <p:ph type="body" idx="1"/>
          </p:nvPr>
        </p:nvSpPr>
        <p:spPr>
          <a:xfrm>
            <a:off x="651169" y="452763"/>
            <a:ext cx="11099801" cy="5841825"/>
          </a:xfrm>
          <a:prstGeom prst="rect">
            <a:avLst/>
          </a:prstGeom>
        </p:spPr>
        <p:txBody>
          <a:bodyPr anchor="t"/>
          <a:lstStyle/>
          <a:p>
            <a:pPr marL="422275" indent="-422275" defTabSz="554990">
              <a:spcBef>
                <a:spcPts val="3900"/>
              </a:spcBef>
              <a:defRPr sz="3040"/>
            </a:pPr>
            <a:r>
              <a:t>Input primary electron energy + cascade size + B field —&gt;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SED with a simple analytical function</a:t>
            </a:r>
          </a:p>
          <a:p>
            <a:pPr marL="422275" indent="-422275" defTabSz="554990">
              <a:spcBef>
                <a:spcPts val="3900"/>
              </a:spcBef>
              <a:defRPr sz="3040"/>
            </a:pPr>
            <a:endParaRPr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 marL="422275" indent="-422275" defTabSz="554990">
              <a:spcBef>
                <a:spcPts val="3900"/>
              </a:spcBef>
              <a:defRPr sz="3040"/>
            </a:pPr>
            <a:endParaRPr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 marL="422275" indent="-422275" defTabSz="554990">
              <a:spcBef>
                <a:spcPts val="3900"/>
              </a:spcBef>
              <a:defRPr sz="3040"/>
            </a:pPr>
            <a:endParaRPr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 marL="422275" indent="-422275" defTabSz="554990">
              <a:spcBef>
                <a:spcPts val="3900"/>
              </a:spcBef>
              <a:defRPr sz="3040"/>
            </a:pPr>
            <a:r>
              <a:t>Input primary electron energy + cascade size + photon number density of BB spectrum —&gt;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SED with a simple analytical function</a:t>
            </a:r>
          </a:p>
        </p:txBody>
      </p:sp>
      <p:pic>
        <p:nvPicPr>
          <p:cNvPr id="448" name="Screen Shot 2018-03-28 at 16.40.44.png" descr="Screen Shot 2018-03-28 at 16.40.4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0833" y="6259627"/>
            <a:ext cx="8536589" cy="9870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51" name="成组"/>
          <p:cNvGrpSpPr/>
          <p:nvPr/>
        </p:nvGrpSpPr>
        <p:grpSpPr>
          <a:xfrm>
            <a:off x="417007" y="7396531"/>
            <a:ext cx="11322838" cy="836612"/>
            <a:chOff x="0" y="0"/>
            <a:chExt cx="11322836" cy="836610"/>
          </a:xfrm>
        </p:grpSpPr>
        <p:pic>
          <p:nvPicPr>
            <p:cNvPr id="449" name="Screen Shot 2018-03-28 at 16.40.51.png" descr="Screen Shot 2018-03-28 at 16.40.5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196455" y="0"/>
              <a:ext cx="5126382" cy="7961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0" name="Screen Shot 2018-03-28 at 16.40.57.png" descr="Screen Shot 2018-03-28 at 16.40.57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4857"/>
              <a:ext cx="5901907" cy="8317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54" name="成组"/>
          <p:cNvGrpSpPr/>
          <p:nvPr/>
        </p:nvGrpSpPr>
        <p:grpSpPr>
          <a:xfrm>
            <a:off x="1837453" y="1591875"/>
            <a:ext cx="9006391" cy="1514118"/>
            <a:chOff x="0" y="0"/>
            <a:chExt cx="9006389" cy="1514117"/>
          </a:xfrm>
        </p:grpSpPr>
        <p:pic>
          <p:nvPicPr>
            <p:cNvPr id="452" name="Screen Shot 2018-03-28 at 16.04.47.png" descr="Screen Shot 2018-03-28 at 16.04.47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302062"/>
              <a:ext cx="3445961" cy="9099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3" name="Screen Shot 2018-03-28 at 16.05.09.png" descr="Screen Shot 2018-03-28 at 16.05.0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449284" y="0"/>
              <a:ext cx="6557106" cy="15141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59" name="成组"/>
          <p:cNvGrpSpPr/>
          <p:nvPr/>
        </p:nvGrpSpPr>
        <p:grpSpPr>
          <a:xfrm>
            <a:off x="216558" y="3334618"/>
            <a:ext cx="12571684" cy="757471"/>
            <a:chOff x="0" y="0"/>
            <a:chExt cx="12571682" cy="757469"/>
          </a:xfrm>
        </p:grpSpPr>
        <p:pic>
          <p:nvPicPr>
            <p:cNvPr id="455" name="Screen Shot 2018-03-28 at 16.05.18.png" descr="Screen Shot 2018-03-28 at 16.05.18.png"/>
            <p:cNvPicPr>
              <a:picLocks noChangeAspect="1"/>
            </p:cNvPicPr>
            <p:nvPr/>
          </p:nvPicPr>
          <p:blipFill>
            <a:blip r:embed="rId7">
              <a:extLst/>
            </a:blip>
            <a:srcRect/>
            <a:stretch>
              <a:fillRect/>
            </a:stretch>
          </p:blipFill>
          <p:spPr>
            <a:xfrm>
              <a:off x="0" y="0"/>
              <a:ext cx="6123954" cy="7574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58" name="成组"/>
            <p:cNvGrpSpPr/>
            <p:nvPr/>
          </p:nvGrpSpPr>
          <p:grpSpPr>
            <a:xfrm>
              <a:off x="6317934" y="78347"/>
              <a:ext cx="6253749" cy="600940"/>
              <a:chOff x="0" y="0"/>
              <a:chExt cx="6253748" cy="600938"/>
            </a:xfrm>
          </p:grpSpPr>
          <p:pic>
            <p:nvPicPr>
              <p:cNvPr id="456" name="Screen Shot 2018-03-28 at 16.36.29.png" descr="Screen Shot 2018-03-28 at 16.36.29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1071971" y="0"/>
                <a:ext cx="5181778" cy="6009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57" name="Screen Shot 2018-03-28 at 16.36.34.png" descr="Screen Shot 2018-03-28 at 16.36.34.pn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0" y="40119"/>
                <a:ext cx="1092200" cy="5207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460" name="Wang et al, PhRvD, 97, 103016"/>
          <p:cNvSpPr txBox="1"/>
          <p:nvPr/>
        </p:nvSpPr>
        <p:spPr>
          <a:xfrm>
            <a:off x="2508548" y="8693531"/>
            <a:ext cx="6848603" cy="63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35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Wang et al, PhRvD, 97, 103016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High energy process in strong B field"/>
          <p:cNvSpPr txBox="1">
            <a:spLocks noGrp="1"/>
          </p:cNvSpPr>
          <p:nvPr>
            <p:ph type="title"/>
          </p:nvPr>
        </p:nvSpPr>
        <p:spPr>
          <a:xfrm>
            <a:off x="1460599" y="254000"/>
            <a:ext cx="10540901" cy="1377991"/>
          </a:xfrm>
          <a:prstGeom prst="rect">
            <a:avLst/>
          </a:prstGeom>
        </p:spPr>
        <p:txBody>
          <a:bodyPr/>
          <a:lstStyle>
            <a:lvl1pPr defTabSz="350520">
              <a:defRPr sz="4800"/>
            </a:lvl1pPr>
          </a:lstStyle>
          <a:p>
            <a:r>
              <a:t>High energy process in strong B field</a:t>
            </a:r>
          </a:p>
        </p:txBody>
      </p:sp>
      <p:sp>
        <p:nvSpPr>
          <p:cNvPr id="165" name="Electron - magnetic field interaction…"/>
          <p:cNvSpPr txBox="1">
            <a:spLocks noGrp="1"/>
          </p:cNvSpPr>
          <p:nvPr>
            <p:ph type="body" idx="1"/>
          </p:nvPr>
        </p:nvSpPr>
        <p:spPr>
          <a:xfrm>
            <a:off x="803448" y="1606560"/>
            <a:ext cx="11099801" cy="7494665"/>
          </a:xfrm>
          <a:prstGeom prst="rect">
            <a:avLst/>
          </a:prstGeom>
        </p:spPr>
        <p:txBody>
          <a:bodyPr/>
          <a:lstStyle/>
          <a:p>
            <a:r>
              <a:t>Electron - magnetic field interaction</a:t>
            </a:r>
          </a:p>
          <a:p>
            <a:pPr lvl="1"/>
            <a:r>
              <a:t>Synchrotron radiation</a:t>
            </a:r>
          </a:p>
          <a:p>
            <a:pPr lvl="1"/>
            <a:r>
              <a:t>Trident process</a:t>
            </a:r>
          </a:p>
          <a:p>
            <a:r>
              <a:t>Photon - magnetic field interaction</a:t>
            </a:r>
          </a:p>
          <a:p>
            <a:pPr lvl="1"/>
            <a:r>
              <a:t>Pair production</a:t>
            </a:r>
          </a:p>
          <a:p>
            <a:pPr lvl="1"/>
            <a:r>
              <a:t>Photon splitting</a:t>
            </a:r>
          </a:p>
        </p:txBody>
      </p:sp>
      <p:pic>
        <p:nvPicPr>
          <p:cNvPr id="166" name="trident.png" descr="triden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80483" y="2697850"/>
            <a:ext cx="2925404" cy="1610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hotonsplitting.png" descr="photonsplittin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00239" y="6475862"/>
            <a:ext cx="3708648" cy="2159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Screen Shot 2018-03-28 at 11.59.32.png" descr="Screen Shot 2018-03-28 at 11.59.3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10171" y="6750028"/>
            <a:ext cx="2342794" cy="1610671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Erber,1966, RvMP, 38, 626"/>
          <p:cNvSpPr txBox="1"/>
          <p:nvPr/>
        </p:nvSpPr>
        <p:spPr>
          <a:xfrm>
            <a:off x="8311608" y="4586101"/>
            <a:ext cx="2954562" cy="382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 b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Erber,1966, RvMP, 38, 626 </a:t>
            </a:r>
          </a:p>
        </p:txBody>
      </p:sp>
      <p:sp>
        <p:nvSpPr>
          <p:cNvPr id="170" name="Baring, 1991, A&amp;A, 249, 581"/>
          <p:cNvSpPr txBox="1"/>
          <p:nvPr/>
        </p:nvSpPr>
        <p:spPr>
          <a:xfrm>
            <a:off x="7632689" y="8692696"/>
            <a:ext cx="313414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3900"/>
              </a:lnSpc>
              <a:spcBef>
                <a:spcPts val="1200"/>
              </a:spcBef>
              <a:defRPr sz="2000" b="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Baring, 1991, A&amp;A, 249, 581</a:t>
            </a:r>
          </a:p>
        </p:txBody>
      </p:sp>
      <p:pic>
        <p:nvPicPr>
          <p:cNvPr id="171" name="tritosyn.png" descr="tritosyn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84440" y="162411"/>
            <a:ext cx="6884772" cy="5163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圆角矩形" descr="圆角矩形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94957" y="3304809"/>
            <a:ext cx="4640455" cy="1057244"/>
          </a:xfrm>
          <a:prstGeom prst="rect">
            <a:avLst/>
          </a:prstGeom>
        </p:spPr>
      </p:pic>
      <p:pic>
        <p:nvPicPr>
          <p:cNvPr id="174" name="圆角矩形" descr="圆角矩形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94957" y="6335332"/>
            <a:ext cx="3380729" cy="1057243"/>
          </a:xfrm>
          <a:prstGeom prst="rect">
            <a:avLst/>
          </a:prstGeom>
        </p:spPr>
      </p:pic>
      <p:pic>
        <p:nvPicPr>
          <p:cNvPr id="176" name="odpstopp.png" descr="odpstopp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178292" y="4852814"/>
            <a:ext cx="6042942" cy="48009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1" animBg="1" advAuto="0"/>
      <p:bldP spid="172" grpId="2" animBg="1" advAuto="0"/>
      <p:bldP spid="174" grpId="4" animBg="1" advAuto="0"/>
      <p:bldP spid="176" grpId="3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Differential…"/>
          <p:cNvSpPr txBox="1">
            <a:spLocks noGrp="1"/>
          </p:cNvSpPr>
          <p:nvPr>
            <p:ph type="title"/>
          </p:nvPr>
        </p:nvSpPr>
        <p:spPr>
          <a:xfrm>
            <a:off x="359643" y="1661880"/>
            <a:ext cx="2782628" cy="1121010"/>
          </a:xfrm>
          <a:prstGeom prst="rect">
            <a:avLst/>
          </a:prstGeom>
        </p:spPr>
        <p:txBody>
          <a:bodyPr/>
          <a:lstStyle/>
          <a:p>
            <a:pPr defTabSz="432308">
              <a:defRPr sz="3330"/>
            </a:pPr>
            <a:r>
              <a:t>Differential </a:t>
            </a:r>
          </a:p>
          <a:p>
            <a:pPr defTabSz="432308">
              <a:defRPr sz="3330"/>
            </a:pPr>
            <a:r>
              <a:t>probability</a:t>
            </a:r>
          </a:p>
        </p:txBody>
      </p:sp>
      <p:pic>
        <p:nvPicPr>
          <p:cNvPr id="179" name="cros7.png" descr="cros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51086" y="4739092"/>
            <a:ext cx="8242598" cy="5097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cros8.png" descr="cros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80838" y="-64701"/>
            <a:ext cx="8383093" cy="5097652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Aharonian &amp; Plyasheshnikov 2003, APh, 19, 525"/>
          <p:cNvSpPr txBox="1"/>
          <p:nvPr/>
        </p:nvSpPr>
        <p:spPr>
          <a:xfrm>
            <a:off x="145479" y="9348210"/>
            <a:ext cx="712584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 b="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Aharonian &amp; Plyasheshnikov 2003, APh, 19, 525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High-energy process in B field"/>
          <p:cNvSpPr txBox="1">
            <a:spLocks noGrp="1"/>
          </p:cNvSpPr>
          <p:nvPr>
            <p:ph type="title"/>
          </p:nvPr>
        </p:nvSpPr>
        <p:spPr>
          <a:xfrm>
            <a:off x="430157" y="-20978"/>
            <a:ext cx="12144486" cy="2159001"/>
          </a:xfrm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r>
              <a:t>High-energy process in B field</a:t>
            </a:r>
          </a:p>
        </p:txBody>
      </p:sp>
      <p:grpSp>
        <p:nvGrpSpPr>
          <p:cNvPr id="229" name="成组"/>
          <p:cNvGrpSpPr/>
          <p:nvPr/>
        </p:nvGrpSpPr>
        <p:grpSpPr>
          <a:xfrm>
            <a:off x="3892243" y="2449674"/>
            <a:ext cx="4966987" cy="5739429"/>
            <a:chOff x="0" y="0"/>
            <a:chExt cx="4966986" cy="5739428"/>
          </a:xfrm>
        </p:grpSpPr>
        <p:sp>
          <p:nvSpPr>
            <p:cNvPr id="184" name="线条"/>
            <p:cNvSpPr/>
            <p:nvPr/>
          </p:nvSpPr>
          <p:spPr>
            <a:xfrm>
              <a:off x="25255" y="2103841"/>
              <a:ext cx="3800491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5" name="线条"/>
            <p:cNvSpPr/>
            <p:nvPr/>
          </p:nvSpPr>
          <p:spPr>
            <a:xfrm>
              <a:off x="50655" y="1138642"/>
              <a:ext cx="3749691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6" name="线条"/>
            <p:cNvSpPr/>
            <p:nvPr/>
          </p:nvSpPr>
          <p:spPr>
            <a:xfrm>
              <a:off x="50655" y="173442"/>
              <a:ext cx="3749691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7" name="线条"/>
            <p:cNvSpPr/>
            <p:nvPr/>
          </p:nvSpPr>
          <p:spPr>
            <a:xfrm>
              <a:off x="25255" y="3069041"/>
              <a:ext cx="3800491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8" name="线条"/>
            <p:cNvSpPr/>
            <p:nvPr/>
          </p:nvSpPr>
          <p:spPr>
            <a:xfrm>
              <a:off x="25255" y="4034240"/>
              <a:ext cx="3800491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方程"/>
                <p:cNvSpPr txBox="1"/>
                <p:nvPr/>
              </p:nvSpPr>
              <p:spPr>
                <a:xfrm>
                  <a:off x="131864" y="1194582"/>
                  <a:ext cx="356351" cy="39037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sz="4700"/>
                </a:p>
              </p:txBody>
            </p:sp>
          </mc:Choice>
          <mc:Fallback xmlns="">
            <p:sp>
              <p:nvSpPr>
                <p:cNvPr id="189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864" y="1194582"/>
                  <a:ext cx="356351" cy="39037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50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0" name="线条"/>
            <p:cNvSpPr/>
            <p:nvPr/>
          </p:nvSpPr>
          <p:spPr>
            <a:xfrm flipH="1">
              <a:off x="1925500" y="0"/>
              <a:ext cx="1" cy="108597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ysDot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方程"/>
                <p:cNvSpPr txBox="1"/>
                <p:nvPr/>
              </p:nvSpPr>
              <p:spPr>
                <a:xfrm>
                  <a:off x="1962712" y="257865"/>
                  <a:ext cx="501310" cy="44202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sz="43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sz="4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sz="4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</m:oMath>
                    </m:oMathPara>
                  </a14:m>
                  <a:endParaRPr sz="4300"/>
                </a:p>
              </p:txBody>
            </p:sp>
          </mc:Choice>
          <mc:Fallback xmlns="">
            <p:sp>
              <p:nvSpPr>
                <p:cNvPr id="191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2712" y="257865"/>
                  <a:ext cx="501310" cy="44202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14458" b="-23288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2" name="线条"/>
            <p:cNvSpPr/>
            <p:nvPr/>
          </p:nvSpPr>
          <p:spPr>
            <a:xfrm flipH="1">
              <a:off x="1664424" y="1137035"/>
              <a:ext cx="206490" cy="1437337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custDash>
                <a:ds d="600000" sp="600000"/>
              </a:custDash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方程"/>
                <p:cNvSpPr txBox="1"/>
                <p:nvPr/>
              </p:nvSpPr>
              <p:spPr>
                <a:xfrm>
                  <a:off x="1498059" y="1814205"/>
                  <a:ext cx="229363" cy="3505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sz="4300"/>
                </a:p>
              </p:txBody>
            </p:sp>
          </mc:Choice>
          <mc:Fallback xmlns="">
            <p:sp>
              <p:nvSpPr>
                <p:cNvPr id="193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8059" y="1814205"/>
                  <a:ext cx="229363" cy="35059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23684" b="-8448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4" name="线条"/>
            <p:cNvSpPr/>
            <p:nvPr/>
          </p:nvSpPr>
          <p:spPr>
            <a:xfrm flipH="1">
              <a:off x="1925500" y="1106468"/>
              <a:ext cx="1" cy="149503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ysDot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方程"/>
                <p:cNvSpPr txBox="1"/>
                <p:nvPr/>
              </p:nvSpPr>
              <p:spPr>
                <a:xfrm>
                  <a:off x="944214" y="2687977"/>
                  <a:ext cx="501310" cy="44202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sz="43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sz="4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sz="4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</m:oMath>
                    </m:oMathPara>
                  </a14:m>
                  <a:endParaRPr sz="4300"/>
                </a:p>
              </p:txBody>
            </p:sp>
          </mc:Choice>
          <mc:Fallback xmlns="">
            <p:sp>
              <p:nvSpPr>
                <p:cNvPr id="195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214" y="2687977"/>
                  <a:ext cx="501310" cy="44202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14458" b="-25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6" name="线条"/>
            <p:cNvSpPr/>
            <p:nvPr/>
          </p:nvSpPr>
          <p:spPr>
            <a:xfrm flipH="1">
              <a:off x="1643601" y="2553288"/>
              <a:ext cx="1" cy="149503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ysDot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7" name="线条"/>
            <p:cNvSpPr/>
            <p:nvPr/>
          </p:nvSpPr>
          <p:spPr>
            <a:xfrm flipH="1">
              <a:off x="1326190" y="2553289"/>
              <a:ext cx="286551" cy="1498587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ysDot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8" name="线条"/>
            <p:cNvSpPr/>
            <p:nvPr/>
          </p:nvSpPr>
          <p:spPr>
            <a:xfrm>
              <a:off x="1898230" y="2591994"/>
              <a:ext cx="451765" cy="1388936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custDash>
                <a:ds d="600000" sp="600000"/>
              </a:custDash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9" name="线条"/>
            <p:cNvSpPr/>
            <p:nvPr/>
          </p:nvSpPr>
          <p:spPr>
            <a:xfrm flipH="1">
              <a:off x="1925500" y="2622728"/>
              <a:ext cx="1" cy="149503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ysDot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方程"/>
                <p:cNvSpPr txBox="1"/>
                <p:nvPr/>
              </p:nvSpPr>
              <p:spPr>
                <a:xfrm>
                  <a:off x="2405478" y="3702272"/>
                  <a:ext cx="229363" cy="3505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sz="4300"/>
                </a:p>
              </p:txBody>
            </p:sp>
          </mc:Choice>
          <mc:Fallback xmlns="">
            <p:sp>
              <p:nvSpPr>
                <p:cNvPr id="200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5478" y="3702272"/>
                  <a:ext cx="229363" cy="35059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23684" b="-8275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线条"/>
            <p:cNvSpPr/>
            <p:nvPr/>
          </p:nvSpPr>
          <p:spPr>
            <a:xfrm>
              <a:off x="0" y="5449791"/>
              <a:ext cx="3800491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方程"/>
                <p:cNvSpPr txBox="1"/>
                <p:nvPr/>
              </p:nvSpPr>
              <p:spPr>
                <a:xfrm>
                  <a:off x="512835" y="5388831"/>
                  <a:ext cx="229363" cy="3505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sz="4300"/>
                </a:p>
              </p:txBody>
            </p:sp>
          </mc:Choice>
          <mc:Fallback xmlns="">
            <p:sp>
              <p:nvSpPr>
                <p:cNvPr id="202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835" y="5388831"/>
                  <a:ext cx="229363" cy="35059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27027" b="-8596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方程"/>
                <p:cNvSpPr txBox="1"/>
                <p:nvPr/>
              </p:nvSpPr>
              <p:spPr>
                <a:xfrm>
                  <a:off x="725272" y="5388831"/>
                  <a:ext cx="229363" cy="3505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sz="4300"/>
                </a:p>
              </p:txBody>
            </p:sp>
          </mc:Choice>
          <mc:Fallback xmlns="">
            <p:sp>
              <p:nvSpPr>
                <p:cNvPr id="203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272" y="5388831"/>
                  <a:ext cx="229363" cy="35059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26316" b="-8596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方程"/>
                <p:cNvSpPr txBox="1"/>
                <p:nvPr/>
              </p:nvSpPr>
              <p:spPr>
                <a:xfrm>
                  <a:off x="983803" y="5388831"/>
                  <a:ext cx="229363" cy="3505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sz="4300"/>
                </a:p>
              </p:txBody>
            </p:sp>
          </mc:Choice>
          <mc:Fallback xmlns="">
            <p:sp>
              <p:nvSpPr>
                <p:cNvPr id="204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3803" y="5388831"/>
                  <a:ext cx="229363" cy="35059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23684" b="-8596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方程"/>
                <p:cNvSpPr txBox="1"/>
                <p:nvPr/>
              </p:nvSpPr>
              <p:spPr>
                <a:xfrm>
                  <a:off x="1220420" y="5388831"/>
                  <a:ext cx="229363" cy="3505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sz="4300"/>
                </a:p>
              </p:txBody>
            </p:sp>
          </mc:Choice>
          <mc:Fallback xmlns="">
            <p:sp>
              <p:nvSpPr>
                <p:cNvPr id="205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0420" y="5388831"/>
                  <a:ext cx="229363" cy="35059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27027" b="-8596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方程"/>
                <p:cNvSpPr txBox="1"/>
                <p:nvPr/>
              </p:nvSpPr>
              <p:spPr>
                <a:xfrm>
                  <a:off x="1432858" y="5388831"/>
                  <a:ext cx="229363" cy="3505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sz="4300"/>
                </a:p>
              </p:txBody>
            </p:sp>
          </mc:Choice>
          <mc:Fallback xmlns="">
            <p:sp>
              <p:nvSpPr>
                <p:cNvPr id="206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858" y="5388831"/>
                  <a:ext cx="229363" cy="350598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r="-27027" b="-8596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方程"/>
                <p:cNvSpPr txBox="1"/>
                <p:nvPr/>
              </p:nvSpPr>
              <p:spPr>
                <a:xfrm>
                  <a:off x="1645296" y="5388831"/>
                  <a:ext cx="229363" cy="3505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sz="4300"/>
                </a:p>
              </p:txBody>
            </p:sp>
          </mc:Choice>
          <mc:Fallback xmlns="">
            <p:sp>
              <p:nvSpPr>
                <p:cNvPr id="207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5296" y="5388831"/>
                  <a:ext cx="229363" cy="350598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26316" b="-8596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方程"/>
                <p:cNvSpPr txBox="1"/>
                <p:nvPr/>
              </p:nvSpPr>
              <p:spPr>
                <a:xfrm>
                  <a:off x="1930250" y="5388831"/>
                  <a:ext cx="229363" cy="3505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sz="4300"/>
                </a:p>
              </p:txBody>
            </p:sp>
          </mc:Choice>
          <mc:Fallback xmlns="">
            <p:sp>
              <p:nvSpPr>
                <p:cNvPr id="208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0250" y="5388831"/>
                  <a:ext cx="229363" cy="35059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r="-23684" b="-8596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方程"/>
                <p:cNvSpPr txBox="1"/>
                <p:nvPr/>
              </p:nvSpPr>
              <p:spPr>
                <a:xfrm>
                  <a:off x="2142688" y="5388831"/>
                  <a:ext cx="229363" cy="3505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sz="4300"/>
                </a:p>
              </p:txBody>
            </p:sp>
          </mc:Choice>
          <mc:Fallback xmlns="">
            <p:sp>
              <p:nvSpPr>
                <p:cNvPr id="209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2688" y="5388831"/>
                  <a:ext cx="229363" cy="350598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r="-23684" b="-8596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方程"/>
                <p:cNvSpPr txBox="1"/>
                <p:nvPr/>
              </p:nvSpPr>
              <p:spPr>
                <a:xfrm>
                  <a:off x="2401218" y="5388831"/>
                  <a:ext cx="229363" cy="3505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sz="4300"/>
                </a:p>
              </p:txBody>
            </p:sp>
          </mc:Choice>
          <mc:Fallback xmlns="">
            <p:sp>
              <p:nvSpPr>
                <p:cNvPr id="210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1218" y="5388831"/>
                  <a:ext cx="229363" cy="350598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r="-26316" b="-8596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方程"/>
                <p:cNvSpPr txBox="1"/>
                <p:nvPr/>
              </p:nvSpPr>
              <p:spPr>
                <a:xfrm>
                  <a:off x="2637835" y="5388831"/>
                  <a:ext cx="229363" cy="3505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sz="4300"/>
                </a:p>
              </p:txBody>
            </p:sp>
          </mc:Choice>
          <mc:Fallback xmlns="">
            <p:sp>
              <p:nvSpPr>
                <p:cNvPr id="211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7835" y="5388831"/>
                  <a:ext cx="229363" cy="350598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r="-23684" b="-8596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方程"/>
                <p:cNvSpPr txBox="1"/>
                <p:nvPr/>
              </p:nvSpPr>
              <p:spPr>
                <a:xfrm>
                  <a:off x="2850273" y="5388831"/>
                  <a:ext cx="229363" cy="3505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sz="4300"/>
                </a:p>
              </p:txBody>
            </p:sp>
          </mc:Choice>
          <mc:Fallback xmlns="">
            <p:sp>
              <p:nvSpPr>
                <p:cNvPr id="212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0273" y="5388831"/>
                  <a:ext cx="229363" cy="350598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r="-23684" b="-8596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方程"/>
                <p:cNvSpPr txBox="1"/>
                <p:nvPr/>
              </p:nvSpPr>
              <p:spPr>
                <a:xfrm>
                  <a:off x="3108804" y="5388831"/>
                  <a:ext cx="229363" cy="3505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sz="4300"/>
                </a:p>
              </p:txBody>
            </p:sp>
          </mc:Choice>
          <mc:Fallback xmlns="">
            <p:sp>
              <p:nvSpPr>
                <p:cNvPr id="213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8804" y="5388831"/>
                  <a:ext cx="229363" cy="350598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r="-26316" b="-8596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4" name="线条"/>
            <p:cNvSpPr/>
            <p:nvPr/>
          </p:nvSpPr>
          <p:spPr>
            <a:xfrm flipV="1">
              <a:off x="730282" y="4347923"/>
              <a:ext cx="1" cy="100473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5" name="线条"/>
            <p:cNvSpPr/>
            <p:nvPr/>
          </p:nvSpPr>
          <p:spPr>
            <a:xfrm flipV="1">
              <a:off x="1098484" y="4347923"/>
              <a:ext cx="1" cy="100473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6" name="线条"/>
            <p:cNvSpPr/>
            <p:nvPr/>
          </p:nvSpPr>
          <p:spPr>
            <a:xfrm flipV="1">
              <a:off x="1335101" y="4355912"/>
              <a:ext cx="1" cy="100473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7" name="线条"/>
            <p:cNvSpPr/>
            <p:nvPr/>
          </p:nvSpPr>
          <p:spPr>
            <a:xfrm flipV="1">
              <a:off x="914383" y="4347923"/>
              <a:ext cx="1" cy="100473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8" name="线条"/>
            <p:cNvSpPr/>
            <p:nvPr/>
          </p:nvSpPr>
          <p:spPr>
            <a:xfrm flipV="1">
              <a:off x="1526159" y="4358023"/>
              <a:ext cx="1" cy="100473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9" name="线条"/>
            <p:cNvSpPr/>
            <p:nvPr/>
          </p:nvSpPr>
          <p:spPr>
            <a:xfrm flipV="1">
              <a:off x="1894360" y="4358023"/>
              <a:ext cx="1" cy="100473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0" name="线条"/>
            <p:cNvSpPr/>
            <p:nvPr/>
          </p:nvSpPr>
          <p:spPr>
            <a:xfrm flipV="1">
              <a:off x="2130978" y="4366012"/>
              <a:ext cx="1" cy="100473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1" name="线条"/>
            <p:cNvSpPr/>
            <p:nvPr/>
          </p:nvSpPr>
          <p:spPr>
            <a:xfrm flipV="1">
              <a:off x="1710260" y="4358023"/>
              <a:ext cx="1" cy="100473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2" name="线条"/>
            <p:cNvSpPr/>
            <p:nvPr/>
          </p:nvSpPr>
          <p:spPr>
            <a:xfrm flipV="1">
              <a:off x="2286733" y="4358023"/>
              <a:ext cx="1" cy="100473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3" name="线条"/>
            <p:cNvSpPr/>
            <p:nvPr/>
          </p:nvSpPr>
          <p:spPr>
            <a:xfrm flipV="1">
              <a:off x="2654934" y="4358023"/>
              <a:ext cx="1" cy="100473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4" name="线条"/>
            <p:cNvSpPr/>
            <p:nvPr/>
          </p:nvSpPr>
          <p:spPr>
            <a:xfrm flipV="1">
              <a:off x="2891551" y="4366012"/>
              <a:ext cx="1" cy="100473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5" name="线条"/>
            <p:cNvSpPr/>
            <p:nvPr/>
          </p:nvSpPr>
          <p:spPr>
            <a:xfrm flipV="1">
              <a:off x="2470833" y="4358023"/>
              <a:ext cx="1" cy="100473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6" name="线条"/>
            <p:cNvSpPr/>
            <p:nvPr/>
          </p:nvSpPr>
          <p:spPr>
            <a:xfrm flipV="1">
              <a:off x="4764068" y="166051"/>
              <a:ext cx="1" cy="2448071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  <a:tailEnd type="triangle" w="med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7" name="方程"/>
                <p:cNvSpPr txBox="1"/>
                <p:nvPr/>
              </p:nvSpPr>
              <p:spPr>
                <a:xfrm>
                  <a:off x="4577070" y="2697191"/>
                  <a:ext cx="389917" cy="4235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sz="5100"/>
                </a:p>
              </p:txBody>
            </p:sp>
          </mc:Choice>
          <mc:Fallback xmlns="">
            <p:sp>
              <p:nvSpPr>
                <p:cNvPr id="227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7070" y="2697191"/>
                  <a:ext cx="389917" cy="423597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50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8" name="线条"/>
            <p:cNvSpPr/>
            <p:nvPr/>
          </p:nvSpPr>
          <p:spPr>
            <a:xfrm flipH="1">
              <a:off x="4774816" y="3203135"/>
              <a:ext cx="1" cy="2259228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  <a:tailEnd type="triangle" w="med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30" name="Saturated cascade：all the energy of the primary…"/>
          <p:cNvSpPr txBox="1"/>
          <p:nvPr/>
        </p:nvSpPr>
        <p:spPr>
          <a:xfrm>
            <a:off x="44090" y="8542544"/>
            <a:ext cx="1263797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dirty="0"/>
              <a:t>Saturated cascade：all the energy of the primary </a:t>
            </a:r>
          </a:p>
          <a:p>
            <a:r>
              <a:rPr dirty="0"/>
              <a:t>particles transfers to the photons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98110" y="2257410"/>
            <a:ext cx="9893300" cy="7416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Monte-Carlo simulation"/>
          <p:cNvSpPr txBox="1">
            <a:spLocks noGrp="1"/>
          </p:cNvSpPr>
          <p:nvPr>
            <p:ph type="title"/>
          </p:nvPr>
        </p:nvSpPr>
        <p:spPr>
          <a:xfrm>
            <a:off x="952500" y="-198904"/>
            <a:ext cx="11099800" cy="2159001"/>
          </a:xfrm>
          <a:prstGeom prst="rect">
            <a:avLst/>
          </a:prstGeom>
        </p:spPr>
        <p:txBody>
          <a:bodyPr/>
          <a:lstStyle/>
          <a:p>
            <a:r>
              <a:t>Monte-Carlo simulation</a:t>
            </a:r>
          </a:p>
        </p:txBody>
      </p:sp>
      <p:sp>
        <p:nvSpPr>
          <p:cNvPr id="236" name="Initiated by electrons or photons…"/>
          <p:cNvSpPr txBox="1"/>
          <p:nvPr/>
        </p:nvSpPr>
        <p:spPr>
          <a:xfrm>
            <a:off x="924274" y="7424839"/>
            <a:ext cx="4911548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Initiated by electrons or photons</a:t>
            </a:r>
          </a:p>
          <a:p>
            <a:r>
              <a:t>No difference  </a:t>
            </a:r>
          </a:p>
        </p:txBody>
      </p:sp>
      <p:sp>
        <p:nvSpPr>
          <p:cNvPr id="237" name="Different initial energy…"/>
          <p:cNvSpPr txBox="1"/>
          <p:nvPr/>
        </p:nvSpPr>
        <p:spPr>
          <a:xfrm>
            <a:off x="7260502" y="7424839"/>
            <a:ext cx="4868572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Different initial energy</a:t>
            </a:r>
          </a:p>
          <a:p>
            <a:r>
              <a:t>No difference of spectrum shape</a:t>
            </a:r>
          </a:p>
        </p:txBody>
      </p:sp>
      <p:sp>
        <p:nvSpPr>
          <p:cNvPr id="238" name="Wang et al, PhRvD, 97, 103016"/>
          <p:cNvSpPr txBox="1"/>
          <p:nvPr/>
        </p:nvSpPr>
        <p:spPr>
          <a:xfrm>
            <a:off x="4007485" y="9013713"/>
            <a:ext cx="4989831" cy="854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25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Wang et al, PhRvD, 97, 103016</a:t>
            </a:r>
          </a:p>
          <a:p>
            <a:pPr lvl="1">
              <a:defRPr sz="25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" y="1960097"/>
            <a:ext cx="6477000" cy="5346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650" y="1998197"/>
            <a:ext cx="6273800" cy="5308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Monte-Carlo simulation"/>
          <p:cNvSpPr txBox="1"/>
          <p:nvPr/>
        </p:nvSpPr>
        <p:spPr>
          <a:xfrm>
            <a:off x="1062031" y="-13098"/>
            <a:ext cx="11105389" cy="1304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Monte-Carlo simulation</a:t>
            </a:r>
          </a:p>
        </p:txBody>
      </p:sp>
      <p:sp>
        <p:nvSpPr>
          <p:cNvPr id="242" name="Fix…"/>
          <p:cNvSpPr txBox="1"/>
          <p:nvPr/>
        </p:nvSpPr>
        <p:spPr>
          <a:xfrm>
            <a:off x="6218195" y="8196521"/>
            <a:ext cx="2738659" cy="829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t>Fix                     </a:t>
            </a:r>
          </a:p>
          <a:p>
            <a:pPr algn="l"/>
            <a:r>
              <a:t>No difference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方程"/>
              <p:cNvSpPr txBox="1"/>
              <p:nvPr/>
            </p:nvSpPr>
            <p:spPr>
              <a:xfrm>
                <a:off x="6798733" y="8165328"/>
                <a:ext cx="992038" cy="29319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sz="3400" dirty="0"/>
              </a:p>
            </p:txBody>
          </p:sp>
        </mc:Choice>
        <mc:Fallback xmlns="">
          <p:sp>
            <p:nvSpPr>
              <p:cNvPr id="243" name="方程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733" y="8165328"/>
                <a:ext cx="992038" cy="293193"/>
              </a:xfrm>
              <a:prstGeom prst="rect">
                <a:avLst/>
              </a:prstGeom>
              <a:blipFill rotWithShape="0">
                <a:blip r:embed="rId2"/>
                <a:stretch>
                  <a:fillRect b="-4285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6" name="Wang et al, PhRvD, 97, 103016"/>
          <p:cNvSpPr txBox="1"/>
          <p:nvPr/>
        </p:nvSpPr>
        <p:spPr>
          <a:xfrm>
            <a:off x="4007485" y="9013713"/>
            <a:ext cx="4989831" cy="854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25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Wang et al, PhRvD, 97, 103016</a:t>
            </a:r>
          </a:p>
          <a:p>
            <a:pPr lvl="1">
              <a:defRPr sz="25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833" y="1484883"/>
            <a:ext cx="8305800" cy="6667500"/>
          </a:xfrm>
          <a:prstGeom prst="rect">
            <a:avLst/>
          </a:prstGeom>
        </p:spPr>
      </p:pic>
      <p:pic>
        <p:nvPicPr>
          <p:cNvPr id="10" name="Screen Shot 2018-03-28 at 16.04.47.png" descr="Screen Shot 2018-03-28 at 16.04.4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0312" y="4233179"/>
            <a:ext cx="3142723" cy="829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Screen Shot 2018-03-28 at 16.04.52.png" descr="Screen Shot 2018-03-28 at 16.04.5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4669" y="5326414"/>
            <a:ext cx="3000828" cy="10854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Interaction probability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0507260" cy="968637"/>
          </a:xfrm>
          <a:prstGeom prst="rect">
            <a:avLst/>
          </a:prstGeom>
        </p:spPr>
        <p:txBody>
          <a:bodyPr/>
          <a:lstStyle>
            <a:lvl1pPr defTabSz="414781">
              <a:defRPr sz="5680"/>
            </a:lvl1pPr>
          </a:lstStyle>
          <a:p>
            <a:r>
              <a:t>Interaction probability</a:t>
            </a:r>
          </a:p>
        </p:txBody>
      </p:sp>
      <p:sp>
        <p:nvSpPr>
          <p:cNvPr id="249" name="P total: synchrotron"/>
          <p:cNvSpPr txBox="1"/>
          <p:nvPr/>
        </p:nvSpPr>
        <p:spPr>
          <a:xfrm>
            <a:off x="648004" y="1419175"/>
            <a:ext cx="297119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 total: synchrotron</a:t>
            </a:r>
          </a:p>
        </p:txBody>
      </p:sp>
      <p:pic>
        <p:nvPicPr>
          <p:cNvPr id="250" name="Screen Shot 2018-04-01 at 20.51.13.png" descr="Screen Shot 2018-04-01 at 20.51.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48275" y="1341588"/>
            <a:ext cx="5257985" cy="6162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Screen Shot 2018-04-01 at 20.54.36.png" descr="Screen Shot 2018-04-01 at 20.54.3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43161" y="1389354"/>
            <a:ext cx="1076703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Screen Shot 2018-04-01 at 20.51.27.png" descr="Screen Shot 2018-04-01 at 20.51.2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85183" y="2152967"/>
            <a:ext cx="7523640" cy="654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Screen Shot 2018-04-01 at 20.51.35.png" descr="Screen Shot 2018-04-01 at 20.51.3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491714" y="2148421"/>
            <a:ext cx="907232" cy="616234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P total: pair production"/>
          <p:cNvSpPr txBox="1"/>
          <p:nvPr/>
        </p:nvSpPr>
        <p:spPr>
          <a:xfrm>
            <a:off x="408736" y="3080608"/>
            <a:ext cx="344972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 total: pair production</a:t>
            </a:r>
          </a:p>
        </p:txBody>
      </p:sp>
      <p:pic>
        <p:nvPicPr>
          <p:cNvPr id="255" name="Screen Shot 2018-04-01 at 20.54.36.png" descr="Screen Shot 2018-04-01 at 20.54.3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43161" y="3003021"/>
            <a:ext cx="1076703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Screen Shot 2018-04-01 at 20.51.53.png" descr="Screen Shot 2018-04-01 at 20.51.5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05507" y="3738205"/>
            <a:ext cx="6799473" cy="7612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Screen Shot 2018-04-01 at 20.51.45.png" descr="Screen Shot 2018-04-01 at 20.51.4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924798" y="2919330"/>
            <a:ext cx="5025322" cy="688083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Differential P: synchrotron"/>
          <p:cNvSpPr txBox="1"/>
          <p:nvPr/>
        </p:nvSpPr>
        <p:spPr>
          <a:xfrm>
            <a:off x="311403" y="4860875"/>
            <a:ext cx="389839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Differential P: synchrotron</a:t>
            </a:r>
          </a:p>
        </p:txBody>
      </p:sp>
      <p:sp>
        <p:nvSpPr>
          <p:cNvPr id="259" name="Differential P: pair production"/>
          <p:cNvSpPr txBox="1"/>
          <p:nvPr/>
        </p:nvSpPr>
        <p:spPr>
          <a:xfrm>
            <a:off x="266237" y="7117054"/>
            <a:ext cx="437692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Differential P: pair production</a:t>
            </a:r>
          </a:p>
        </p:txBody>
      </p:sp>
      <p:pic>
        <p:nvPicPr>
          <p:cNvPr id="260" name="Screen Shot 2018-04-01 at 20.58.09.png" descr="Screen Shot 2018-04-01 at 20.58.09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88863" y="5429800"/>
            <a:ext cx="10108934" cy="1442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Screen Shot 2018-04-01 at 20.58.23.png" descr="Screen Shot 2018-04-01 at 20.58.23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852045" y="7117054"/>
            <a:ext cx="3300710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Screen Shot 2018-04-01 at 21.00.07.png" descr="Screen Shot 2018-04-01 at 21.00.07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07664" y="2196188"/>
            <a:ext cx="1854009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Screen Shot 2018-04-11 at 22.45.58.png" descr="Screen Shot 2018-04-11 at 22.45.58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88863" y="7972821"/>
            <a:ext cx="10108934" cy="1227681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otherwise:"/>
          <p:cNvSpPr txBox="1"/>
          <p:nvPr/>
        </p:nvSpPr>
        <p:spPr>
          <a:xfrm>
            <a:off x="2449819" y="2254962"/>
            <a:ext cx="163220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otherwise:</a:t>
            </a:r>
          </a:p>
        </p:txBody>
      </p:sp>
      <p:sp>
        <p:nvSpPr>
          <p:cNvPr id="265" name="圆角矩形"/>
          <p:cNvSpPr/>
          <p:nvPr/>
        </p:nvSpPr>
        <p:spPr>
          <a:xfrm>
            <a:off x="8824640" y="1393504"/>
            <a:ext cx="361207" cy="476930"/>
          </a:xfrm>
          <a:prstGeom prst="roundRect">
            <a:avLst>
              <a:gd name="adj" fmla="val 21517"/>
            </a:avLst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6" name="圆角矩形"/>
          <p:cNvSpPr/>
          <p:nvPr/>
        </p:nvSpPr>
        <p:spPr>
          <a:xfrm>
            <a:off x="11199540" y="2241956"/>
            <a:ext cx="361207" cy="476930"/>
          </a:xfrm>
          <a:prstGeom prst="roundRect">
            <a:avLst>
              <a:gd name="adj" fmla="val 21517"/>
            </a:avLst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7" name="圆角矩形"/>
          <p:cNvSpPr/>
          <p:nvPr/>
        </p:nvSpPr>
        <p:spPr>
          <a:xfrm>
            <a:off x="8926240" y="2969906"/>
            <a:ext cx="361207" cy="522746"/>
          </a:xfrm>
          <a:prstGeom prst="roundRect">
            <a:avLst>
              <a:gd name="adj" fmla="val 21517"/>
            </a:avLst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8" name="圆角矩形"/>
          <p:cNvSpPr/>
          <p:nvPr/>
        </p:nvSpPr>
        <p:spPr>
          <a:xfrm>
            <a:off x="8824640" y="3839969"/>
            <a:ext cx="564407" cy="522746"/>
          </a:xfrm>
          <a:prstGeom prst="roundRect">
            <a:avLst>
              <a:gd name="adj" fmla="val 16296"/>
            </a:avLst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9" name="圆角矩形"/>
          <p:cNvSpPr/>
          <p:nvPr/>
        </p:nvSpPr>
        <p:spPr>
          <a:xfrm>
            <a:off x="4455864" y="5579869"/>
            <a:ext cx="451297" cy="522746"/>
          </a:xfrm>
          <a:prstGeom prst="roundRect">
            <a:avLst>
              <a:gd name="adj" fmla="val 18876"/>
            </a:avLst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0" name="圆角矩形"/>
          <p:cNvSpPr/>
          <p:nvPr/>
        </p:nvSpPr>
        <p:spPr>
          <a:xfrm>
            <a:off x="4265364" y="8171463"/>
            <a:ext cx="451297" cy="522745"/>
          </a:xfrm>
          <a:prstGeom prst="roundRect">
            <a:avLst>
              <a:gd name="adj" fmla="val 18876"/>
            </a:avLst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1" name="otherwise:"/>
          <p:cNvSpPr txBox="1"/>
          <p:nvPr/>
        </p:nvSpPr>
        <p:spPr>
          <a:xfrm>
            <a:off x="3865410" y="3888308"/>
            <a:ext cx="163220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otherwise: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2" name="方程"/>
              <p:cNvSpPr txBox="1"/>
              <p:nvPr/>
            </p:nvSpPr>
            <p:spPr>
              <a:xfrm>
                <a:off x="2328624" y="4448031"/>
                <a:ext cx="8112973" cy="1034581"/>
              </a:xfrm>
              <a:prstGeom prst="rect">
                <a:avLst/>
              </a:prstGeom>
              <a:ln w="508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77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sz="77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77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sz="77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sz="77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sz="77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sz="77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sz="77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∝(</m:t>
                      </m:r>
                      <m:r>
                        <a:rPr sz="77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sz="77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sz="77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sz="77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sz="77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sz="77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sz="7700"/>
              </a:p>
            </p:txBody>
          </p:sp>
        </mc:Choice>
        <mc:Fallback xmlns="">
          <p:sp>
            <p:nvSpPr>
              <p:cNvPr id="272" name="方程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624" y="4448031"/>
                <a:ext cx="8112973" cy="1034581"/>
              </a:xfrm>
              <a:prstGeom prst="rect">
                <a:avLst/>
              </a:prstGeom>
              <a:blipFill rotWithShape="0">
                <a:blip r:embed="rId12"/>
                <a:stretch>
                  <a:fillRect r="-5676" b="-10734"/>
                </a:stretch>
              </a:blipFill>
              <a:ln w="508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4"/>
                                      </p:to>
                                    </p:set>
                                    <p:animEffect filter="image" prLst="opacity: 0.24; ">
                                      <p:cBhvr>
                                        <p:cTn id="7" dur="indefinite" fill="hold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"/>
                                      </p:to>
                                    </p:set>
                                    <p:animEffect filter="image" prLst="opacity: 0.50; ">
                                      <p:cBhvr>
                                        <p:cTn id="11" dur="indefinite" fill="hold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"/>
                                      </p:to>
                                    </p:set>
                                    <p:animEffect filter="image" prLst="opacity: 0.50; ">
                                      <p:cBhvr>
                                        <p:cTn id="15" dur="indefinite" fill="hold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"/>
                                      </p:to>
                                    </p:set>
                                    <p:animEffect filter="image" prLst="opacity: 0.50; ">
                                      <p:cBhvr>
                                        <p:cTn id="19" dur="indefinite" fill="hold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"/>
                                      </p:to>
                                    </p:set>
                                    <p:animEffect filter="image" prLst="opacity: 0.50; ">
                                      <p:cBhvr>
                                        <p:cTn id="23" dur="indefinite" fill="hold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"/>
                                      </p:to>
                                    </p:set>
                                    <p:animEffect filter="image" prLst="opacity: 0.50; ">
                                      <p:cBhvr>
                                        <p:cTn id="27" dur="indefinite" fill="hold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"/>
                                      </p:to>
                                    </p:set>
                                    <p:animEffect filter="image" prLst="opacity: 0.50; ">
                                      <p:cBhvr>
                                        <p:cTn id="31" dur="indefinite" fill="hold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"/>
                                      </p:to>
                                    </p:set>
                                    <p:animEffect filter="image" prLst="opacity: 0.50; ">
                                      <p:cBhvr>
                                        <p:cTn id="35" dur="indefinite" fill="hold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"/>
                                      </p:to>
                                    </p:set>
                                    <p:animEffect filter="image" prLst="opacity: 0.50; ">
                                      <p:cBhvr>
                                        <p:cTn id="39" dur="indefinite" fill="hold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"/>
                                      </p:to>
                                    </p:set>
                                    <p:animEffect filter="image" prLst="opacity: 0.50; ">
                                      <p:cBhvr>
                                        <p:cTn id="43" dur="indefinite" fill="hold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"/>
                                      </p:to>
                                    </p:set>
                                    <p:animEffect filter="image" prLst="opacity: 0.50; ">
                                      <p:cBhvr>
                                        <p:cTn id="47" dur="indefinite" fill="hold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"/>
                                      </p:to>
                                    </p:set>
                                    <p:animEffect filter="image" prLst="opacity: 0.50; ">
                                      <p:cBhvr>
                                        <p:cTn id="51" dur="indefinite" fill="hold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"/>
                                      </p:to>
                                    </p:set>
                                    <p:animEffect filter="image" prLst="opacity: 0.50; ">
                                      <p:cBhvr>
                                        <p:cTn id="55" dur="indefinite" fill="hold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"/>
                                      </p:to>
                                    </p:set>
                                    <p:animEffect filter="image" prLst="opacity: 0.50; ">
                                      <p:cBhvr>
                                        <p:cTn id="59" dur="indefinite" fill="hold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"/>
                                      </p:to>
                                    </p:set>
                                    <p:animEffect filter="image" prLst="opacity: 0.50; ">
                                      <p:cBhvr>
                                        <p:cTn id="63" dur="indefinite" fill="hold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"/>
                                      </p:to>
                                    </p:set>
                                    <p:animEffect filter="image" prLst="opacity: 0.50; ">
                                      <p:cBhvr>
                                        <p:cTn id="67" dur="indefinite" fill="hold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mph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"/>
                                      </p:to>
                                    </p:set>
                                    <p:animEffect filter="image" prLst="opacity: 0.50; ">
                                      <p:cBhvr>
                                        <p:cTn id="71" dur="indefinite" fill="hold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"/>
                                      </p:to>
                                    </p:set>
                                    <p:animEffect filter="image" prLst="opacity: 0.50; ">
                                      <p:cBhvr>
                                        <p:cTn id="75" dur="indefinite" fill="hold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9"/>
                                      </p:to>
                                    </p:set>
                                    <p:animEffect filter="image" prLst="opacity: 0.19; ">
                                      <p:cBhvr>
                                        <p:cTn id="79" dur="indefinite" fill="hold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mph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"/>
                                      </p:to>
                                    </p:set>
                                    <p:animEffect filter="image" prLst="opacity: 0.50; ">
                                      <p:cBhvr>
                                        <p:cTn id="83" dur="indefinite" fill="hold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"/>
                                      </p:to>
                                    </p:set>
                                    <p:animEffect filter="image" prLst="opacity: 0.50; ">
                                      <p:cBhvr>
                                        <p:cTn id="87" dur="indefinite" fill="hold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"/>
                                      </p:to>
                                    </p:set>
                                    <p:animEffect filter="image" prLst="opacity: 0.50; ">
                                      <p:cBhvr>
                                        <p:cTn id="91" dur="indefinite" fill="hold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mph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"/>
                                      </p:to>
                                    </p:set>
                                    <p:animEffect filter="image" prLst="opacity: 0.50; ">
                                      <p:cBhvr>
                                        <p:cTn id="95" dur="indefinite" fill="hold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ntr" presetSubtype="0" fill="hold" grpId="2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4" animBg="1" advAuto="0"/>
      <p:bldP spid="250" grpId="1" animBg="1" advAuto="0"/>
      <p:bldP spid="251" grpId="2" animBg="1" advAuto="0"/>
      <p:bldP spid="252" grpId="6" animBg="1" advAuto="0"/>
      <p:bldP spid="253" grpId="5" animBg="1" advAuto="0"/>
      <p:bldP spid="254" grpId="13" animBg="1" advAuto="0"/>
      <p:bldP spid="255" grpId="12" animBg="1" advAuto="0"/>
      <p:bldP spid="256" grpId="14" animBg="1" advAuto="0"/>
      <p:bldP spid="257" grpId="10" animBg="1" advAuto="0"/>
      <p:bldP spid="258" grpId="17" animBg="1" advAuto="0"/>
      <p:bldP spid="259" grpId="21" animBg="1" advAuto="0"/>
      <p:bldP spid="260" grpId="19" animBg="1" advAuto="0"/>
      <p:bldP spid="261" grpId="20" animBg="1" advAuto="0"/>
      <p:bldP spid="262" grpId="7" animBg="1" advAuto="0"/>
      <p:bldP spid="263" grpId="22" animBg="1" advAuto="0"/>
      <p:bldP spid="264" grpId="9" animBg="1" advAuto="0"/>
      <p:bldP spid="265" grpId="3" animBg="1" advAuto="0"/>
      <p:bldP spid="266" grpId="8" animBg="1" advAuto="0"/>
      <p:bldP spid="267" grpId="11" animBg="1" advAuto="0"/>
      <p:bldP spid="268" grpId="15" animBg="1" advAuto="0"/>
      <p:bldP spid="269" grpId="18" animBg="1" advAuto="0"/>
      <p:bldP spid="270" grpId="23" animBg="1" advAuto="0"/>
      <p:bldP spid="271" grpId="16" animBg="1" advAuto="0"/>
      <p:bldP spid="272" grpId="24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Empirical SED fitting"/>
          <p:cNvSpPr txBox="1">
            <a:spLocks noGrp="1"/>
          </p:cNvSpPr>
          <p:nvPr>
            <p:ph type="title"/>
          </p:nvPr>
        </p:nvSpPr>
        <p:spPr>
          <a:xfrm>
            <a:off x="1745059" y="127000"/>
            <a:ext cx="9844882" cy="1613545"/>
          </a:xfrm>
          <a:prstGeom prst="rect">
            <a:avLst/>
          </a:prstGeom>
        </p:spPr>
        <p:txBody>
          <a:bodyPr/>
          <a:lstStyle/>
          <a:p>
            <a:r>
              <a:t>Empirical SED fitting</a:t>
            </a:r>
          </a:p>
        </p:txBody>
      </p:sp>
      <p:pic>
        <p:nvPicPr>
          <p:cNvPr id="276" name="Screen Shot 2018-03-28 at 16.04.47.png" descr="Screen Shot 2018-03-28 at 16.04.4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0770" y="3654855"/>
            <a:ext cx="3142724" cy="829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Screen Shot 2018-03-28 at 16.05.18.png" descr="Screen Shot 2018-03-28 at 16.05.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46519" y="1694261"/>
            <a:ext cx="5477561" cy="67751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0" name="成组"/>
          <p:cNvGrpSpPr/>
          <p:nvPr/>
        </p:nvGrpSpPr>
        <p:grpSpPr>
          <a:xfrm>
            <a:off x="6457762" y="2694251"/>
            <a:ext cx="6115013" cy="602085"/>
            <a:chOff x="0" y="0"/>
            <a:chExt cx="6115012" cy="602084"/>
          </a:xfrm>
        </p:grpSpPr>
        <p:pic>
          <p:nvPicPr>
            <p:cNvPr id="278" name="Screen Shot 2018-03-28 at 16.36.34.png" descr="Screen Shot 2018-03-28 at 16.36.34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75702"/>
              <a:ext cx="945329" cy="4506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9" name="Screen Shot 2018-03-28 at 16.36.29.png" descr="Screen Shot 2018-03-28 at 16.36.29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23357" y="0"/>
              <a:ext cx="5191656" cy="6020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1" name="Error&lt;4%"/>
          <p:cNvSpPr txBox="1"/>
          <p:nvPr/>
        </p:nvSpPr>
        <p:spPr>
          <a:xfrm>
            <a:off x="830724" y="6411782"/>
            <a:ext cx="2632102" cy="771560"/>
          </a:xfrm>
          <a:prstGeom prst="rect">
            <a:avLst/>
          </a:prstGeom>
          <a:ln w="2540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r>
              <a:t>Error&lt;4%</a:t>
            </a:r>
          </a:p>
        </p:txBody>
      </p:sp>
      <p:grpSp>
        <p:nvGrpSpPr>
          <p:cNvPr id="284" name="成组"/>
          <p:cNvGrpSpPr/>
          <p:nvPr/>
        </p:nvGrpSpPr>
        <p:grpSpPr>
          <a:xfrm>
            <a:off x="148053" y="1858891"/>
            <a:ext cx="6340206" cy="1464034"/>
            <a:chOff x="0" y="0"/>
            <a:chExt cx="6340205" cy="1464033"/>
          </a:xfrm>
        </p:grpSpPr>
        <p:pic>
          <p:nvPicPr>
            <p:cNvPr id="282" name="Screen Shot 2018-03-28 at 16.05.09.png" descr="Screen Shot 2018-03-28 at 16.05.0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6340205" cy="1464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3" name="椭圆形"/>
            <p:cNvSpPr/>
            <p:nvPr/>
          </p:nvSpPr>
          <p:spPr>
            <a:xfrm>
              <a:off x="2021556" y="653103"/>
              <a:ext cx="454919" cy="795107"/>
            </a:xfrm>
            <a:prstGeom prst="ellipse">
              <a:avLst/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285" name="Screen Shot 2018-03-28 at 12.17.46.png" descr="Screen Shot 2018-03-28 at 12.17.46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66843" y="7999911"/>
            <a:ext cx="2759865" cy="602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6084" y="3225800"/>
            <a:ext cx="8470900" cy="6527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546</Words>
  <Application>Microsoft Macintosh PowerPoint</Application>
  <PresentationFormat>自定义</PresentationFormat>
  <Paragraphs>144</Paragraphs>
  <Slides>25</Slides>
  <Notes>0</Notes>
  <HiddenSlides>5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Cambria Math</vt:lpstr>
      <vt:lpstr>Courier</vt:lpstr>
      <vt:lpstr>Helvetica Light</vt:lpstr>
      <vt:lpstr>Helvetica Neue</vt:lpstr>
      <vt:lpstr>Helvetica Neue Light</vt:lpstr>
      <vt:lpstr>Helvetica Neue Medium</vt:lpstr>
      <vt:lpstr>Helvetica Neue Thin</vt:lpstr>
      <vt:lpstr>HelveticaNeue-Bold</vt:lpstr>
      <vt:lpstr>Times</vt:lpstr>
      <vt:lpstr>Times New Roman</vt:lpstr>
      <vt:lpstr>Verdana</vt:lpstr>
      <vt:lpstr>White</vt:lpstr>
      <vt:lpstr>MC simulation of the EM cascades: analytical SEDs</vt:lpstr>
      <vt:lpstr>Cosmic ray sources</vt:lpstr>
      <vt:lpstr>High energy process in strong B field</vt:lpstr>
      <vt:lpstr>Differential  probability</vt:lpstr>
      <vt:lpstr>High-energy process in B field</vt:lpstr>
      <vt:lpstr>Monte-Carlo simulation</vt:lpstr>
      <vt:lpstr>PowerPoint 演示文稿</vt:lpstr>
      <vt:lpstr>Interaction probability</vt:lpstr>
      <vt:lpstr>Empirical SED fitting</vt:lpstr>
      <vt:lpstr>Cut-off of the SED</vt:lpstr>
      <vt:lpstr>An Example  in Binary NS inspiral</vt:lpstr>
      <vt:lpstr>PowerPoint 演示文稿</vt:lpstr>
      <vt:lpstr>Binary NS inspiral: HE radiation</vt:lpstr>
      <vt:lpstr>PowerPoint 演示文稿</vt:lpstr>
      <vt:lpstr>Summary of the basic features</vt:lpstr>
      <vt:lpstr>High energy spectrum from binary neutron stars</vt:lpstr>
      <vt:lpstr>PowerPoint 演示文稿</vt:lpstr>
      <vt:lpstr>Cascade in photon fields</vt:lpstr>
      <vt:lpstr>Empirical fitting of cascade SED in black-body photon fields</vt:lpstr>
      <vt:lpstr>Empirical fitting of cascade SED in black-body photon fields</vt:lpstr>
      <vt:lpstr>Cascade in black-body photon fields</vt:lpstr>
      <vt:lpstr>Empirical fitting of cascade SED in photon fields</vt:lpstr>
      <vt:lpstr>PowerPoint 演示文稿</vt:lpstr>
      <vt:lpstr>Simulation and fitting of the cascades in photon fields with different spectra?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 simulation of the cascades in B field:  an analytical SED formula</dc:title>
  <cp:lastModifiedBy>Microsoft Office User</cp:lastModifiedBy>
  <cp:revision>25</cp:revision>
  <dcterms:modified xsi:type="dcterms:W3CDTF">2019-04-15T04:55:31Z</dcterms:modified>
</cp:coreProperties>
</file>